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926" r:id="rId2"/>
    <p:sldMasterId id="2147483975" r:id="rId3"/>
    <p:sldMasterId id="2147484015" r:id="rId4"/>
    <p:sldMasterId id="2147484068" r:id="rId5"/>
  </p:sldMasterIdLst>
  <p:notesMasterIdLst>
    <p:notesMasterId r:id="rId55"/>
  </p:notesMasterIdLst>
  <p:handoutMasterIdLst>
    <p:handoutMasterId r:id="rId56"/>
  </p:handoutMasterIdLst>
  <p:sldIdLst>
    <p:sldId id="571" r:id="rId6"/>
    <p:sldId id="876" r:id="rId7"/>
    <p:sldId id="865" r:id="rId8"/>
    <p:sldId id="616" r:id="rId9"/>
    <p:sldId id="867" r:id="rId10"/>
    <p:sldId id="855" r:id="rId11"/>
    <p:sldId id="857" r:id="rId12"/>
    <p:sldId id="893" r:id="rId13"/>
    <p:sldId id="869" r:id="rId14"/>
    <p:sldId id="858" r:id="rId15"/>
    <p:sldId id="854" r:id="rId16"/>
    <p:sldId id="894" r:id="rId17"/>
    <p:sldId id="896" r:id="rId18"/>
    <p:sldId id="666" r:id="rId19"/>
    <p:sldId id="668" r:id="rId20"/>
    <p:sldId id="866" r:id="rId21"/>
    <p:sldId id="878" r:id="rId22"/>
    <p:sldId id="877" r:id="rId23"/>
    <p:sldId id="669" r:id="rId24"/>
    <p:sldId id="860" r:id="rId25"/>
    <p:sldId id="861" r:id="rId26"/>
    <p:sldId id="672" r:id="rId27"/>
    <p:sldId id="673" r:id="rId28"/>
    <p:sldId id="887" r:id="rId29"/>
    <p:sldId id="862" r:id="rId30"/>
    <p:sldId id="883" r:id="rId31"/>
    <p:sldId id="884" r:id="rId32"/>
    <p:sldId id="886" r:id="rId33"/>
    <p:sldId id="888" r:id="rId34"/>
    <p:sldId id="885" r:id="rId35"/>
    <p:sldId id="683" r:id="rId36"/>
    <p:sldId id="879" r:id="rId37"/>
    <p:sldId id="663" r:id="rId38"/>
    <p:sldId id="837" r:id="rId39"/>
    <p:sldId id="839" r:id="rId40"/>
    <p:sldId id="874" r:id="rId41"/>
    <p:sldId id="734" r:id="rId42"/>
    <p:sldId id="833" r:id="rId43"/>
    <p:sldId id="739" r:id="rId44"/>
    <p:sldId id="870" r:id="rId45"/>
    <p:sldId id="817" r:id="rId46"/>
    <p:sldId id="863" r:id="rId47"/>
    <p:sldId id="864" r:id="rId48"/>
    <p:sldId id="819" r:id="rId49"/>
    <p:sldId id="871" r:id="rId50"/>
    <p:sldId id="821" r:id="rId51"/>
    <p:sldId id="891" r:id="rId52"/>
    <p:sldId id="889" r:id="rId53"/>
    <p:sldId id="730" r:id="rId5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">
          <p15:clr>
            <a:srgbClr val="A4A3A4"/>
          </p15:clr>
        </p15:guide>
        <p15:guide id="2" orient="horz" pos="3225">
          <p15:clr>
            <a:srgbClr val="A4A3A4"/>
          </p15:clr>
        </p15:guide>
        <p15:guide id="3" pos="2741">
          <p15:clr>
            <a:srgbClr val="A4A3A4"/>
          </p15:clr>
        </p15:guide>
        <p15:guide id="4" pos="1174">
          <p15:clr>
            <a:srgbClr val="A4A3A4"/>
          </p15:clr>
        </p15:guide>
        <p15:guide id="5" pos="5558">
          <p15:clr>
            <a:srgbClr val="A4A3A4"/>
          </p15:clr>
        </p15:guide>
        <p15:guide id="6" pos="39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1"/>
    <a:srgbClr val="43913B"/>
    <a:srgbClr val="3ECCC2"/>
    <a:srgbClr val="49C1B3"/>
    <a:srgbClr val="64C07A"/>
    <a:srgbClr val="72C26A"/>
    <a:srgbClr val="489B3F"/>
    <a:srgbClr val="080808"/>
    <a:srgbClr val="FFDB58"/>
    <a:srgbClr val="AB0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2922" autoAdjust="0"/>
  </p:normalViewPr>
  <p:slideViewPr>
    <p:cSldViewPr snapToGrid="0" snapToObjects="1" showGuides="1">
      <p:cViewPr varScale="1">
        <p:scale>
          <a:sx n="136" d="100"/>
          <a:sy n="136" d="100"/>
        </p:scale>
        <p:origin x="1424" y="184"/>
      </p:cViewPr>
      <p:guideLst>
        <p:guide orient="horz" pos="307"/>
        <p:guide orient="horz" pos="3225"/>
        <p:guide pos="2741"/>
        <p:guide pos="1174"/>
        <p:guide pos="5558"/>
        <p:guide pos="39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3752"/>
    </p:cViewPr>
  </p:sorterViewPr>
  <p:notesViewPr>
    <p:cSldViewPr snapToGrid="0" snapToObjects="1">
      <p:cViewPr varScale="1">
        <p:scale>
          <a:sx n="83" d="100"/>
          <a:sy n="83" d="100"/>
        </p:scale>
        <p:origin x="353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commentAuthors" Target="commentAuthors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6503B-CCA0-9540-9382-B0C687973F7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F9E10B-377C-414B-B657-8032D95D6177}">
      <dgm:prSet phldrT="[Text]"/>
      <dgm:spPr/>
      <dgm:t>
        <a:bodyPr/>
        <a:lstStyle/>
        <a:p>
          <a:r>
            <a:rPr lang="en-US" altLang="ja-JP" dirty="0" smtClean="0">
              <a:latin typeface="+mn-lt"/>
              <a:ea typeface="MS PGothic" charset="-128"/>
              <a:cs typeface="MS PGothic" charset="-128"/>
            </a:rPr>
            <a:t>Proximity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A9774AE0-A2BA-F147-BA4A-6DE87FE3B6D9}" type="parTrans" cxnId="{316E8D38-173C-564F-A7C3-2F5E4BC804DB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7AFC1032-5FB1-1A4D-82E4-385675DBAFA1}" type="sibTrans" cxnId="{316E8D38-173C-564F-A7C3-2F5E4BC804DB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C0B21FE2-9B7B-B348-B688-68C696C260EE}">
      <dgm:prSet phldrT="[Text]"/>
      <dgm:spPr/>
      <dgm:t>
        <a:bodyPr/>
        <a:lstStyle/>
        <a:p>
          <a:r>
            <a:rPr lang="ja-JP" altLang="en-US" dirty="0" smtClean="0">
              <a:latin typeface="+mn-lt"/>
              <a:ea typeface="MS PGothic" charset="-128"/>
              <a:cs typeface="MS PGothic" charset="-128"/>
            </a:rPr>
            <a:t>時系列での近接端末数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5218EAC5-1F13-DA48-B31E-31DC2F446D7E}" type="parTrans" cxnId="{A974E0E2-3994-2A4D-84FB-48AB61C9EF92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11AEFB7B-9621-E749-90E7-1328DA828098}" type="sibTrans" cxnId="{A974E0E2-3994-2A4D-84FB-48AB61C9EF92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802FD3EA-C76F-C94B-83F3-2580551F97C1}">
      <dgm:prSet phldrT="[Text]"/>
      <dgm:spPr/>
      <dgm:t>
        <a:bodyPr/>
        <a:lstStyle/>
        <a:p>
          <a:r>
            <a:rPr lang="ja-JP" altLang="en-US" dirty="0" smtClean="0">
              <a:latin typeface="+mn-lt"/>
              <a:ea typeface="MS PGothic" charset="-128"/>
              <a:cs typeface="MS PGothic" charset="-128"/>
            </a:rPr>
            <a:t>指定期間の割合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294BB88E-1304-394B-8ABB-13092E0A470B}" type="parTrans" cxnId="{07D5F3DE-20BB-4A43-8DC1-405849D51123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42EEBD13-B42D-284B-98BE-56FA66E036AD}" type="sibTrans" cxnId="{07D5F3DE-20BB-4A43-8DC1-405849D51123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66DA8858-48FE-EB4A-951C-A74BFF7E6950}">
      <dgm:prSet phldrT="[Text]"/>
      <dgm:spPr/>
      <dgm:t>
        <a:bodyPr/>
        <a:lstStyle/>
        <a:p>
          <a:r>
            <a:rPr lang="en-US" altLang="ja-JP" dirty="0" smtClean="0">
              <a:latin typeface="+mn-lt"/>
              <a:ea typeface="MS PGothic" charset="-128"/>
              <a:cs typeface="MS PGothic" charset="-128"/>
            </a:rPr>
            <a:t>Dwell Time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12BF4CCF-139A-884D-B7C3-95961B747871}" type="parTrans" cxnId="{DF986728-3F62-2249-963B-1FD2DC5EE1E9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74FD9448-3CB0-8941-B30F-68C5DF00D3BB}" type="sibTrans" cxnId="{DF986728-3F62-2249-963B-1FD2DC5EE1E9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B131C9AA-29DF-944D-B876-6A1774258CA3}">
      <dgm:prSet phldrT="[Text]"/>
      <dgm:spPr/>
      <dgm:t>
        <a:bodyPr/>
        <a:lstStyle/>
        <a:p>
          <a:r>
            <a:rPr lang="ja-JP" altLang="en-US" dirty="0" smtClean="0">
              <a:latin typeface="+mn-lt"/>
              <a:ea typeface="MS PGothic" charset="-128"/>
              <a:cs typeface="MS PGothic" charset="-128"/>
            </a:rPr>
            <a:t>時系列での滞在時間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05FBF862-257A-F840-8D1C-C15253BD4957}" type="parTrans" cxnId="{45935BDA-D55F-9F45-827F-2148E46407F5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1EFF7B05-4CA5-464C-8D40-90AC158BC57E}" type="sibTrans" cxnId="{45935BDA-D55F-9F45-827F-2148E46407F5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6317E602-5B9E-4346-A77C-47481938CED1}">
      <dgm:prSet phldrT="[Text]"/>
      <dgm:spPr/>
      <dgm:t>
        <a:bodyPr/>
        <a:lstStyle/>
        <a:p>
          <a:r>
            <a:rPr lang="ja-JP" altLang="en-US" dirty="0" smtClean="0">
              <a:latin typeface="+mn-lt"/>
              <a:ea typeface="MS PGothic" charset="-128"/>
              <a:cs typeface="MS PGothic" charset="-128"/>
            </a:rPr>
            <a:t>指定期間の割合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16F0F421-1588-D049-870B-A2E70BB66189}" type="parTrans" cxnId="{6A47177F-88FA-6746-B47E-CF87E2785415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24A894B9-9406-CC4E-A0EA-3DC5B7331019}" type="sibTrans" cxnId="{6A47177F-88FA-6746-B47E-CF87E2785415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6687591D-60C2-C444-8DCA-BA7B69D13F45}">
      <dgm:prSet phldrT="[Text]"/>
      <dgm:spPr/>
      <dgm:t>
        <a:bodyPr/>
        <a:lstStyle/>
        <a:p>
          <a:r>
            <a:rPr lang="en-US" altLang="ja-JP" dirty="0" smtClean="0">
              <a:latin typeface="+mn-lt"/>
              <a:ea typeface="MS PGothic" charset="-128"/>
              <a:cs typeface="MS PGothic" charset="-128"/>
            </a:rPr>
            <a:t>Repeat Visitor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1EC84E8E-1B0A-7947-B4A1-8F2CAAB79D09}" type="parTrans" cxnId="{79C7741A-DCB2-9B40-9308-8E509DDAF6B3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9B61992C-0AAC-D24B-8CE5-04FD313C52D2}" type="sibTrans" cxnId="{79C7741A-DCB2-9B40-9308-8E509DDAF6B3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29E978AE-E48F-0C4C-B311-FE76A7E44361}">
      <dgm:prSet phldrT="[Text]"/>
      <dgm:spPr/>
      <dgm:t>
        <a:bodyPr/>
        <a:lstStyle/>
        <a:p>
          <a:r>
            <a:rPr lang="ja-JP" altLang="en-US" dirty="0" smtClean="0">
              <a:latin typeface="+mn-lt"/>
              <a:ea typeface="MS PGothic" charset="-128"/>
              <a:cs typeface="MS PGothic" charset="-128"/>
            </a:rPr>
            <a:t>時系列での</a:t>
          </a:r>
          <a:r>
            <a:rPr lang="en-US" altLang="ja-JP" dirty="0" smtClean="0">
              <a:latin typeface="+mn-lt"/>
              <a:ea typeface="MS PGothic" charset="-128"/>
              <a:cs typeface="MS PGothic" charset="-128"/>
            </a:rPr>
            <a:t>Visitor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C1BA1F08-C9F5-5F49-A720-2A1F75E52535}" type="parTrans" cxnId="{4B36640E-481B-334E-87F4-EE67D0B9C8AC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26CE6E55-BEE2-3B44-9A43-4040FE9C5306}" type="sibTrans" cxnId="{4B36640E-481B-334E-87F4-EE67D0B9C8AC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EA03980F-FF10-E247-923F-DFDD35533D04}">
      <dgm:prSet phldrT="[Text]"/>
      <dgm:spPr/>
      <dgm:t>
        <a:bodyPr/>
        <a:lstStyle/>
        <a:p>
          <a:r>
            <a:rPr lang="ja-JP" altLang="en-US" dirty="0" smtClean="0">
              <a:latin typeface="+mn-lt"/>
              <a:ea typeface="MS PGothic" charset="-128"/>
              <a:cs typeface="MS PGothic" charset="-128"/>
            </a:rPr>
            <a:t>指定期間の割合</a:t>
          </a:r>
          <a:endParaRPr lang="en-US" dirty="0">
            <a:latin typeface="+mn-lt"/>
            <a:ea typeface="MS PGothic" charset="-128"/>
            <a:cs typeface="MS PGothic" charset="-128"/>
          </a:endParaRPr>
        </a:p>
      </dgm:t>
    </dgm:pt>
    <dgm:pt modelId="{01BBAC23-EDB0-0F47-AA0F-23B9F029C9C5}" type="parTrans" cxnId="{B3C84589-4BEF-624C-900B-8F4D60D1868C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FA888939-69F8-7744-BC9A-8D9FE7E11F3E}" type="sibTrans" cxnId="{B3C84589-4BEF-624C-900B-8F4D60D1868C}">
      <dgm:prSet/>
      <dgm:spPr/>
      <dgm:t>
        <a:bodyPr/>
        <a:lstStyle/>
        <a:p>
          <a:endParaRPr lang="en-US">
            <a:latin typeface="+mn-lt"/>
            <a:ea typeface="MS PGothic" charset="-128"/>
            <a:cs typeface="MS PGothic" charset="-128"/>
          </a:endParaRPr>
        </a:p>
      </dgm:t>
    </dgm:pt>
    <dgm:pt modelId="{F9BDE3E3-E17D-A84A-8B67-80296FD516E6}" type="pres">
      <dgm:prSet presAssocID="{5886503B-CCA0-9540-9382-B0C687973F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DC3FC9-179F-1044-A3C6-CF54E590C517}" type="pres">
      <dgm:prSet presAssocID="{87F9E10B-377C-414B-B657-8032D95D6177}" presName="linNode" presStyleCnt="0"/>
      <dgm:spPr/>
    </dgm:pt>
    <dgm:pt modelId="{CE7F87C9-157F-F945-A2DD-9B577D2CF186}" type="pres">
      <dgm:prSet presAssocID="{87F9E10B-377C-414B-B657-8032D95D617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83DD7-FA8E-3444-BC2C-A9AE6262374C}" type="pres">
      <dgm:prSet presAssocID="{87F9E10B-377C-414B-B657-8032D95D617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409B10-98C3-854B-AA52-133DEACB4868}" type="pres">
      <dgm:prSet presAssocID="{7AFC1032-5FB1-1A4D-82E4-385675DBAFA1}" presName="sp" presStyleCnt="0"/>
      <dgm:spPr/>
    </dgm:pt>
    <dgm:pt modelId="{6ABD7C31-B801-B648-B4D0-CDDE5DEFCACC}" type="pres">
      <dgm:prSet presAssocID="{66DA8858-48FE-EB4A-951C-A74BFF7E6950}" presName="linNode" presStyleCnt="0"/>
      <dgm:spPr/>
    </dgm:pt>
    <dgm:pt modelId="{8C1E7038-AADC-BA4E-8C95-AC5CCA5D563D}" type="pres">
      <dgm:prSet presAssocID="{66DA8858-48FE-EB4A-951C-A74BFF7E695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6A384A-BFCC-AE48-B60E-C5F812D0A6B7}" type="pres">
      <dgm:prSet presAssocID="{66DA8858-48FE-EB4A-951C-A74BFF7E695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C3F8C-2275-D14E-BE75-E18164647E96}" type="pres">
      <dgm:prSet presAssocID="{74FD9448-3CB0-8941-B30F-68C5DF00D3BB}" presName="sp" presStyleCnt="0"/>
      <dgm:spPr/>
    </dgm:pt>
    <dgm:pt modelId="{584C1990-EAC9-FF4F-A688-FD8BF1BC7E7A}" type="pres">
      <dgm:prSet presAssocID="{6687591D-60C2-C444-8DCA-BA7B69D13F45}" presName="linNode" presStyleCnt="0"/>
      <dgm:spPr/>
    </dgm:pt>
    <dgm:pt modelId="{690291B5-A2EA-7F46-927B-B9F459231110}" type="pres">
      <dgm:prSet presAssocID="{6687591D-60C2-C444-8DCA-BA7B69D13F4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D5347-7B50-BC43-962D-784E6EF8089B}" type="pres">
      <dgm:prSet presAssocID="{6687591D-60C2-C444-8DCA-BA7B69D13F4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0E9071-145F-F44C-9E37-6F9C02A7E022}" type="presOf" srcId="{29E978AE-E48F-0C4C-B311-FE76A7E44361}" destId="{C99D5347-7B50-BC43-962D-784E6EF8089B}" srcOrd="0" destOrd="0" presId="urn:microsoft.com/office/officeart/2005/8/layout/vList5"/>
    <dgm:cxn modelId="{8932498F-AA00-4441-B38F-3451EA74DCF8}" type="presOf" srcId="{EA03980F-FF10-E247-923F-DFDD35533D04}" destId="{C99D5347-7B50-BC43-962D-784E6EF8089B}" srcOrd="0" destOrd="1" presId="urn:microsoft.com/office/officeart/2005/8/layout/vList5"/>
    <dgm:cxn modelId="{A974E0E2-3994-2A4D-84FB-48AB61C9EF92}" srcId="{87F9E10B-377C-414B-B657-8032D95D6177}" destId="{C0B21FE2-9B7B-B348-B688-68C696C260EE}" srcOrd="0" destOrd="0" parTransId="{5218EAC5-1F13-DA48-B31E-31DC2F446D7E}" sibTransId="{11AEFB7B-9621-E749-90E7-1328DA828098}"/>
    <dgm:cxn modelId="{79C7741A-DCB2-9B40-9308-8E509DDAF6B3}" srcId="{5886503B-CCA0-9540-9382-B0C687973F7C}" destId="{6687591D-60C2-C444-8DCA-BA7B69D13F45}" srcOrd="2" destOrd="0" parTransId="{1EC84E8E-1B0A-7947-B4A1-8F2CAAB79D09}" sibTransId="{9B61992C-0AAC-D24B-8CE5-04FD313C52D2}"/>
    <dgm:cxn modelId="{B3C84589-4BEF-624C-900B-8F4D60D1868C}" srcId="{6687591D-60C2-C444-8DCA-BA7B69D13F45}" destId="{EA03980F-FF10-E247-923F-DFDD35533D04}" srcOrd="1" destOrd="0" parTransId="{01BBAC23-EDB0-0F47-AA0F-23B9F029C9C5}" sibTransId="{FA888939-69F8-7744-BC9A-8D9FE7E11F3E}"/>
    <dgm:cxn modelId="{FA807463-FAC6-604B-A5DA-6A9712FB79E6}" type="presOf" srcId="{6687591D-60C2-C444-8DCA-BA7B69D13F45}" destId="{690291B5-A2EA-7F46-927B-B9F459231110}" srcOrd="0" destOrd="0" presId="urn:microsoft.com/office/officeart/2005/8/layout/vList5"/>
    <dgm:cxn modelId="{07D5F3DE-20BB-4A43-8DC1-405849D51123}" srcId="{87F9E10B-377C-414B-B657-8032D95D6177}" destId="{802FD3EA-C76F-C94B-83F3-2580551F97C1}" srcOrd="1" destOrd="0" parTransId="{294BB88E-1304-394B-8ABB-13092E0A470B}" sibTransId="{42EEBD13-B42D-284B-98BE-56FA66E036AD}"/>
    <dgm:cxn modelId="{4224FBD7-A6E8-EF41-A9BA-591F50F7F99D}" type="presOf" srcId="{6317E602-5B9E-4346-A77C-47481938CED1}" destId="{076A384A-BFCC-AE48-B60E-C5F812D0A6B7}" srcOrd="0" destOrd="1" presId="urn:microsoft.com/office/officeart/2005/8/layout/vList5"/>
    <dgm:cxn modelId="{27FE756D-2F24-8440-AB6B-92E520A65FEB}" type="presOf" srcId="{5886503B-CCA0-9540-9382-B0C687973F7C}" destId="{F9BDE3E3-E17D-A84A-8B67-80296FD516E6}" srcOrd="0" destOrd="0" presId="urn:microsoft.com/office/officeart/2005/8/layout/vList5"/>
    <dgm:cxn modelId="{FC45F1B7-A51E-6144-8683-531D04E26766}" type="presOf" srcId="{87F9E10B-377C-414B-B657-8032D95D6177}" destId="{CE7F87C9-157F-F945-A2DD-9B577D2CF186}" srcOrd="0" destOrd="0" presId="urn:microsoft.com/office/officeart/2005/8/layout/vList5"/>
    <dgm:cxn modelId="{45935BDA-D55F-9F45-827F-2148E46407F5}" srcId="{66DA8858-48FE-EB4A-951C-A74BFF7E6950}" destId="{B131C9AA-29DF-944D-B876-6A1774258CA3}" srcOrd="0" destOrd="0" parTransId="{05FBF862-257A-F840-8D1C-C15253BD4957}" sibTransId="{1EFF7B05-4CA5-464C-8D40-90AC158BC57E}"/>
    <dgm:cxn modelId="{4B36640E-481B-334E-87F4-EE67D0B9C8AC}" srcId="{6687591D-60C2-C444-8DCA-BA7B69D13F45}" destId="{29E978AE-E48F-0C4C-B311-FE76A7E44361}" srcOrd="0" destOrd="0" parTransId="{C1BA1F08-C9F5-5F49-A720-2A1F75E52535}" sibTransId="{26CE6E55-BEE2-3B44-9A43-4040FE9C5306}"/>
    <dgm:cxn modelId="{C9FED53D-7EAE-C94B-9808-947A401FF6EB}" type="presOf" srcId="{802FD3EA-C76F-C94B-83F3-2580551F97C1}" destId="{9F883DD7-FA8E-3444-BC2C-A9AE6262374C}" srcOrd="0" destOrd="1" presId="urn:microsoft.com/office/officeart/2005/8/layout/vList5"/>
    <dgm:cxn modelId="{6A47177F-88FA-6746-B47E-CF87E2785415}" srcId="{66DA8858-48FE-EB4A-951C-A74BFF7E6950}" destId="{6317E602-5B9E-4346-A77C-47481938CED1}" srcOrd="1" destOrd="0" parTransId="{16F0F421-1588-D049-870B-A2E70BB66189}" sibTransId="{24A894B9-9406-CC4E-A0EA-3DC5B7331019}"/>
    <dgm:cxn modelId="{9A44F393-11D4-C54C-B30D-530175335276}" type="presOf" srcId="{C0B21FE2-9B7B-B348-B688-68C696C260EE}" destId="{9F883DD7-FA8E-3444-BC2C-A9AE6262374C}" srcOrd="0" destOrd="0" presId="urn:microsoft.com/office/officeart/2005/8/layout/vList5"/>
    <dgm:cxn modelId="{DF986728-3F62-2249-963B-1FD2DC5EE1E9}" srcId="{5886503B-CCA0-9540-9382-B0C687973F7C}" destId="{66DA8858-48FE-EB4A-951C-A74BFF7E6950}" srcOrd="1" destOrd="0" parTransId="{12BF4CCF-139A-884D-B7C3-95961B747871}" sibTransId="{74FD9448-3CB0-8941-B30F-68C5DF00D3BB}"/>
    <dgm:cxn modelId="{316E8D38-173C-564F-A7C3-2F5E4BC804DB}" srcId="{5886503B-CCA0-9540-9382-B0C687973F7C}" destId="{87F9E10B-377C-414B-B657-8032D95D6177}" srcOrd="0" destOrd="0" parTransId="{A9774AE0-A2BA-F147-BA4A-6DE87FE3B6D9}" sibTransId="{7AFC1032-5FB1-1A4D-82E4-385675DBAFA1}"/>
    <dgm:cxn modelId="{9AA83510-0E8B-E144-9708-4ED902995D56}" type="presOf" srcId="{B131C9AA-29DF-944D-B876-6A1774258CA3}" destId="{076A384A-BFCC-AE48-B60E-C5F812D0A6B7}" srcOrd="0" destOrd="0" presId="urn:microsoft.com/office/officeart/2005/8/layout/vList5"/>
    <dgm:cxn modelId="{2C51B1A4-24BD-054E-B1DD-36A44606CDF8}" type="presOf" srcId="{66DA8858-48FE-EB4A-951C-A74BFF7E6950}" destId="{8C1E7038-AADC-BA4E-8C95-AC5CCA5D563D}" srcOrd="0" destOrd="0" presId="urn:microsoft.com/office/officeart/2005/8/layout/vList5"/>
    <dgm:cxn modelId="{B022FE24-390E-DE45-BD39-1FC4398A7EEF}" type="presParOf" srcId="{F9BDE3E3-E17D-A84A-8B67-80296FD516E6}" destId="{29DC3FC9-179F-1044-A3C6-CF54E590C517}" srcOrd="0" destOrd="0" presId="urn:microsoft.com/office/officeart/2005/8/layout/vList5"/>
    <dgm:cxn modelId="{74F46003-11BC-104D-BCFE-6453AAD6C385}" type="presParOf" srcId="{29DC3FC9-179F-1044-A3C6-CF54E590C517}" destId="{CE7F87C9-157F-F945-A2DD-9B577D2CF186}" srcOrd="0" destOrd="0" presId="urn:microsoft.com/office/officeart/2005/8/layout/vList5"/>
    <dgm:cxn modelId="{F5A4351C-E2BD-6D4B-8FFE-59163A5A7C5A}" type="presParOf" srcId="{29DC3FC9-179F-1044-A3C6-CF54E590C517}" destId="{9F883DD7-FA8E-3444-BC2C-A9AE6262374C}" srcOrd="1" destOrd="0" presId="urn:microsoft.com/office/officeart/2005/8/layout/vList5"/>
    <dgm:cxn modelId="{B770B122-144F-3E44-8305-0769D39338AF}" type="presParOf" srcId="{F9BDE3E3-E17D-A84A-8B67-80296FD516E6}" destId="{E4409B10-98C3-854B-AA52-133DEACB4868}" srcOrd="1" destOrd="0" presId="urn:microsoft.com/office/officeart/2005/8/layout/vList5"/>
    <dgm:cxn modelId="{7104A704-48DF-A24F-BC39-A2EAB18915A1}" type="presParOf" srcId="{F9BDE3E3-E17D-A84A-8B67-80296FD516E6}" destId="{6ABD7C31-B801-B648-B4D0-CDDE5DEFCACC}" srcOrd="2" destOrd="0" presId="urn:microsoft.com/office/officeart/2005/8/layout/vList5"/>
    <dgm:cxn modelId="{097B440D-F05A-074B-B325-C83999FE8F34}" type="presParOf" srcId="{6ABD7C31-B801-B648-B4D0-CDDE5DEFCACC}" destId="{8C1E7038-AADC-BA4E-8C95-AC5CCA5D563D}" srcOrd="0" destOrd="0" presId="urn:microsoft.com/office/officeart/2005/8/layout/vList5"/>
    <dgm:cxn modelId="{DAE6291C-3BAF-2B4D-B4DB-919009D310BA}" type="presParOf" srcId="{6ABD7C31-B801-B648-B4D0-CDDE5DEFCACC}" destId="{076A384A-BFCC-AE48-B60E-C5F812D0A6B7}" srcOrd="1" destOrd="0" presId="urn:microsoft.com/office/officeart/2005/8/layout/vList5"/>
    <dgm:cxn modelId="{EB763DAC-A05C-F44C-B669-F2C2FD3D15FC}" type="presParOf" srcId="{F9BDE3E3-E17D-A84A-8B67-80296FD516E6}" destId="{88FC3F8C-2275-D14E-BE75-E18164647E96}" srcOrd="3" destOrd="0" presId="urn:microsoft.com/office/officeart/2005/8/layout/vList5"/>
    <dgm:cxn modelId="{5B931BE5-0016-984F-8479-7CB318AC0B27}" type="presParOf" srcId="{F9BDE3E3-E17D-A84A-8B67-80296FD516E6}" destId="{584C1990-EAC9-FF4F-A688-FD8BF1BC7E7A}" srcOrd="4" destOrd="0" presId="urn:microsoft.com/office/officeart/2005/8/layout/vList5"/>
    <dgm:cxn modelId="{2570003A-1318-4642-859B-CC0425CCF2EC}" type="presParOf" srcId="{584C1990-EAC9-FF4F-A688-FD8BF1BC7E7A}" destId="{690291B5-A2EA-7F46-927B-B9F459231110}" srcOrd="0" destOrd="0" presId="urn:microsoft.com/office/officeart/2005/8/layout/vList5"/>
    <dgm:cxn modelId="{A6528C5B-EA27-0E47-90F3-96B5C2EC50FD}" type="presParOf" srcId="{584C1990-EAC9-FF4F-A688-FD8BF1BC7E7A}" destId="{C99D5347-7B50-BC43-962D-784E6EF8089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83DD7-FA8E-3444-BC2C-A9AE6262374C}">
      <dsp:nvSpPr>
        <dsp:cNvPr id="0" name=""/>
        <dsp:cNvSpPr/>
      </dsp:nvSpPr>
      <dsp:spPr>
        <a:xfrm rot="5400000">
          <a:off x="2972492" y="-1104287"/>
          <a:ext cx="752127" cy="31515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800" kern="1200" dirty="0" smtClean="0">
              <a:latin typeface="+mn-lt"/>
              <a:ea typeface="MS PGothic" charset="-128"/>
              <a:cs typeface="MS PGothic" charset="-128"/>
            </a:rPr>
            <a:t>時系列での近接端末数</a:t>
          </a:r>
          <a:endParaRPr lang="en-US" sz="1800" kern="1200" dirty="0">
            <a:latin typeface="+mn-lt"/>
            <a:ea typeface="MS PGothic" charset="-128"/>
            <a:cs typeface="MS PGothic" charset="-128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800" kern="1200" dirty="0" smtClean="0">
              <a:latin typeface="+mn-lt"/>
              <a:ea typeface="MS PGothic" charset="-128"/>
              <a:cs typeface="MS PGothic" charset="-128"/>
            </a:rPr>
            <a:t>指定期間の割合</a:t>
          </a:r>
          <a:endParaRPr lang="en-US" sz="1800" kern="1200" dirty="0">
            <a:latin typeface="+mn-lt"/>
            <a:ea typeface="MS PGothic" charset="-128"/>
            <a:cs typeface="MS PGothic" charset="-128"/>
          </a:endParaRPr>
        </a:p>
      </dsp:txBody>
      <dsp:txXfrm rot="-5400000">
        <a:off x="1772765" y="132156"/>
        <a:ext cx="3114866" cy="678695"/>
      </dsp:txXfrm>
    </dsp:sp>
    <dsp:sp modelId="{CE7F87C9-157F-F945-A2DD-9B577D2CF186}">
      <dsp:nvSpPr>
        <dsp:cNvPr id="0" name=""/>
        <dsp:cNvSpPr/>
      </dsp:nvSpPr>
      <dsp:spPr>
        <a:xfrm>
          <a:off x="0" y="1424"/>
          <a:ext cx="1772764" cy="9401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600" kern="1200" dirty="0" smtClean="0">
              <a:latin typeface="+mn-lt"/>
              <a:ea typeface="MS PGothic" charset="-128"/>
              <a:cs typeface="MS PGothic" charset="-128"/>
            </a:rPr>
            <a:t>Proximity</a:t>
          </a:r>
          <a:endParaRPr lang="en-US" sz="2600" kern="1200" dirty="0">
            <a:latin typeface="+mn-lt"/>
            <a:ea typeface="MS PGothic" charset="-128"/>
            <a:cs typeface="MS PGothic" charset="-128"/>
          </a:endParaRPr>
        </a:p>
      </dsp:txBody>
      <dsp:txXfrm>
        <a:off x="45895" y="47319"/>
        <a:ext cx="1680974" cy="848369"/>
      </dsp:txXfrm>
    </dsp:sp>
    <dsp:sp modelId="{076A384A-BFCC-AE48-B60E-C5F812D0A6B7}">
      <dsp:nvSpPr>
        <dsp:cNvPr id="0" name=""/>
        <dsp:cNvSpPr/>
      </dsp:nvSpPr>
      <dsp:spPr>
        <a:xfrm rot="5400000">
          <a:off x="2972492" y="-117120"/>
          <a:ext cx="752127" cy="31515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800" kern="1200" dirty="0" smtClean="0">
              <a:latin typeface="+mn-lt"/>
              <a:ea typeface="MS PGothic" charset="-128"/>
              <a:cs typeface="MS PGothic" charset="-128"/>
            </a:rPr>
            <a:t>時系列での滞在時間</a:t>
          </a:r>
          <a:endParaRPr lang="en-US" sz="1800" kern="1200" dirty="0">
            <a:latin typeface="+mn-lt"/>
            <a:ea typeface="MS PGothic" charset="-128"/>
            <a:cs typeface="MS PGothic" charset="-128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800" kern="1200" dirty="0" smtClean="0">
              <a:latin typeface="+mn-lt"/>
              <a:ea typeface="MS PGothic" charset="-128"/>
              <a:cs typeface="MS PGothic" charset="-128"/>
            </a:rPr>
            <a:t>指定期間の割合</a:t>
          </a:r>
          <a:endParaRPr lang="en-US" sz="1800" kern="1200" dirty="0">
            <a:latin typeface="+mn-lt"/>
            <a:ea typeface="MS PGothic" charset="-128"/>
            <a:cs typeface="MS PGothic" charset="-128"/>
          </a:endParaRPr>
        </a:p>
      </dsp:txBody>
      <dsp:txXfrm rot="-5400000">
        <a:off x="1772765" y="1119323"/>
        <a:ext cx="3114866" cy="678695"/>
      </dsp:txXfrm>
    </dsp:sp>
    <dsp:sp modelId="{8C1E7038-AADC-BA4E-8C95-AC5CCA5D563D}">
      <dsp:nvSpPr>
        <dsp:cNvPr id="0" name=""/>
        <dsp:cNvSpPr/>
      </dsp:nvSpPr>
      <dsp:spPr>
        <a:xfrm>
          <a:off x="0" y="988591"/>
          <a:ext cx="1772764" cy="9401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600" kern="1200" dirty="0" smtClean="0">
              <a:latin typeface="+mn-lt"/>
              <a:ea typeface="MS PGothic" charset="-128"/>
              <a:cs typeface="MS PGothic" charset="-128"/>
            </a:rPr>
            <a:t>Dwell Time</a:t>
          </a:r>
          <a:endParaRPr lang="en-US" sz="2600" kern="1200" dirty="0">
            <a:latin typeface="+mn-lt"/>
            <a:ea typeface="MS PGothic" charset="-128"/>
            <a:cs typeface="MS PGothic" charset="-128"/>
          </a:endParaRPr>
        </a:p>
      </dsp:txBody>
      <dsp:txXfrm>
        <a:off x="45895" y="1034486"/>
        <a:ext cx="1680974" cy="848369"/>
      </dsp:txXfrm>
    </dsp:sp>
    <dsp:sp modelId="{C99D5347-7B50-BC43-962D-784E6EF8089B}">
      <dsp:nvSpPr>
        <dsp:cNvPr id="0" name=""/>
        <dsp:cNvSpPr/>
      </dsp:nvSpPr>
      <dsp:spPr>
        <a:xfrm rot="5400000">
          <a:off x="2972492" y="870046"/>
          <a:ext cx="752127" cy="31515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800" kern="1200" dirty="0" smtClean="0">
              <a:latin typeface="+mn-lt"/>
              <a:ea typeface="MS PGothic" charset="-128"/>
              <a:cs typeface="MS PGothic" charset="-128"/>
            </a:rPr>
            <a:t>時系列での</a:t>
          </a:r>
          <a:r>
            <a:rPr lang="en-US" altLang="ja-JP" sz="1800" kern="1200" dirty="0" smtClean="0">
              <a:latin typeface="+mn-lt"/>
              <a:ea typeface="MS PGothic" charset="-128"/>
              <a:cs typeface="MS PGothic" charset="-128"/>
            </a:rPr>
            <a:t>Visitor</a:t>
          </a:r>
          <a:endParaRPr lang="en-US" sz="1800" kern="1200" dirty="0">
            <a:latin typeface="+mn-lt"/>
            <a:ea typeface="MS PGothic" charset="-128"/>
            <a:cs typeface="MS PGothic" charset="-128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800" kern="1200" dirty="0" smtClean="0">
              <a:latin typeface="+mn-lt"/>
              <a:ea typeface="MS PGothic" charset="-128"/>
              <a:cs typeface="MS PGothic" charset="-128"/>
            </a:rPr>
            <a:t>指定期間の割合</a:t>
          </a:r>
          <a:endParaRPr lang="en-US" sz="1800" kern="1200" dirty="0">
            <a:latin typeface="+mn-lt"/>
            <a:ea typeface="MS PGothic" charset="-128"/>
            <a:cs typeface="MS PGothic" charset="-128"/>
          </a:endParaRPr>
        </a:p>
      </dsp:txBody>
      <dsp:txXfrm rot="-5400000">
        <a:off x="1772765" y="2106489"/>
        <a:ext cx="3114866" cy="678695"/>
      </dsp:txXfrm>
    </dsp:sp>
    <dsp:sp modelId="{690291B5-A2EA-7F46-927B-B9F459231110}">
      <dsp:nvSpPr>
        <dsp:cNvPr id="0" name=""/>
        <dsp:cNvSpPr/>
      </dsp:nvSpPr>
      <dsp:spPr>
        <a:xfrm>
          <a:off x="0" y="1975758"/>
          <a:ext cx="1772764" cy="9401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2600" kern="1200" dirty="0" smtClean="0">
              <a:latin typeface="+mn-lt"/>
              <a:ea typeface="MS PGothic" charset="-128"/>
              <a:cs typeface="MS PGothic" charset="-128"/>
            </a:rPr>
            <a:t>Repeat Visitor</a:t>
          </a:r>
          <a:endParaRPr lang="en-US" sz="2600" kern="1200" dirty="0">
            <a:latin typeface="+mn-lt"/>
            <a:ea typeface="MS PGothic" charset="-128"/>
            <a:cs typeface="MS PGothic" charset="-128"/>
          </a:endParaRPr>
        </a:p>
      </dsp:txBody>
      <dsp:txXfrm>
        <a:off x="45895" y="2021653"/>
        <a:ext cx="1680974" cy="848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7/8/16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7/8/16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56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35" indent="-168235">
              <a:buFontTx/>
              <a:buChar char="-"/>
            </a:pPr>
            <a:r>
              <a:rPr lang="ja-JP" altLang="en-US" sz="1600" dirty="0" smtClean="0">
                <a:latin typeface="Arial" pitchFamily="34" charset="0"/>
                <a:cs typeface="Arial" pitchFamily="34" charset="0"/>
              </a:rPr>
              <a:t>ロケーションとの違いを明確に話す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9F602-BDF1-407D-A79B-0A9565B4441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99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6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9980" y="4728947"/>
            <a:ext cx="5438140" cy="4467363"/>
          </a:xfrm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3E29-E3C6-465A-BA15-E131EAE22360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94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3294" y="4297816"/>
            <a:ext cx="5758908" cy="4160701"/>
          </a:xfrm>
        </p:spPr>
        <p:txBody>
          <a:bodyPr>
            <a:normAutofit/>
          </a:bodyPr>
          <a:lstStyle/>
          <a:p>
            <a:pPr marL="76156" indent="0">
              <a:buNone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553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3E29-E3C6-465A-BA15-E131EAE22360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63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28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78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noProof="1" smtClean="0"/>
          </a:p>
        </p:txBody>
      </p:sp>
    </p:spTree>
    <p:extLst>
      <p:ext uri="{BB962C8B-B14F-4D97-AF65-F5344CB8AC3E}">
        <p14:creationId xmlns:p14="http://schemas.microsoft.com/office/powerpoint/2010/main" val="635151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36</a:t>
            </a:fld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1532226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2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6143" lvl="2" indent="0">
              <a:spcBef>
                <a:spcPts val="0"/>
              </a:spcBef>
              <a:buFont typeface="+mj-lt"/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ED5818-E7F5-AE49-8C26-0B220C9B3D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0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9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14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spcBef>
                <a:spcPts val="0"/>
              </a:spcBef>
              <a:spcAft>
                <a:spcPts val="0"/>
              </a:spcAft>
              <a:buNone/>
            </a:pPr>
            <a:fld id="{7B2FCB79-2C0C-F84D-A224-30C295992FCE}" type="slidenum">
              <a:rPr lang="en-US" sz="1200" b="0" i="0">
                <a:latin typeface="Calibri"/>
                <a:ea typeface="+mn-ea"/>
                <a:cs typeface="+mn-cs"/>
              </a:rPr>
              <a:t>6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1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5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1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1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>
              <a:spcBef>
                <a:spcPts val="432"/>
              </a:spcBef>
              <a:spcAft>
                <a:spcPts val="0"/>
              </a:spcAft>
              <a:buNone/>
            </a:pPr>
            <a:endParaRPr lang="en-US" sz="1200" b="0" i="0" baseline="0" dirty="0">
              <a:solidFill>
                <a:schemeClr val="tx1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spcBef>
                <a:spcPts val="0"/>
              </a:spcBef>
              <a:spcAft>
                <a:spcPts val="0"/>
              </a:spcAft>
              <a:buNone/>
            </a:pPr>
            <a:fld id="{F97A1FA6-25DE-9E4E-A34D-CF67DE7DBDC7}" type="slidenum">
              <a:rPr lang="en-US" sz="1200" b="0" i="0">
                <a:latin typeface="Calibri"/>
                <a:ea typeface="+mn-ea"/>
                <a:cs typeface="+mn-cs"/>
              </a:rPr>
              <a:t>11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32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7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分析の機能をクラウドから提供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2A318-E19D-400F-8C05-A1B7EDBF08D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8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e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emf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tiff"/><Relationship Id="rId3" Type="http://schemas.openxmlformats.org/officeDocument/2006/relationships/image" Target="../media/image10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jpg"/><Relationship Id="rId3" Type="http://schemas.openxmlformats.org/officeDocument/2006/relationships/image" Target="../media/image13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jpg"/><Relationship Id="rId3" Type="http://schemas.openxmlformats.org/officeDocument/2006/relationships/image" Target="../media/image13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g"/><Relationship Id="rId3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emf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jpeg"/><Relationship Id="rId3" Type="http://schemas.openxmlformats.org/officeDocument/2006/relationships/image" Target="../media/image12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jp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jp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jpg"/><Relationship Id="rId3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jpg"/><Relationship Id="rId3" Type="http://schemas.openxmlformats.org/officeDocument/2006/relationships/image" Target="../media/image13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g"/><Relationship Id="rId3" Type="http://schemas.openxmlformats.org/officeDocument/2006/relationships/image" Target="../media/image13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emf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emf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eg"/><Relationship Id="rId3" Type="http://schemas.openxmlformats.org/officeDocument/2006/relationships/image" Target="../media/image12.png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jp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jp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tiff"/><Relationship Id="rId3" Type="http://schemas.openxmlformats.org/officeDocument/2006/relationships/image" Target="../media/image1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Relationship Id="rId3" Type="http://schemas.openxmlformats.org/officeDocument/2006/relationships/image" Target="../media/image1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380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25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98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52067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037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894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636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444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829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1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6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00033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program identity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39716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4731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224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74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3061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7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2111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47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8094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00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44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723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217708" y="181485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873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0477"/>
      </p:ext>
    </p:extLst>
  </p:cSld>
  <p:clrMapOvr>
    <a:masterClrMapping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  <p:pic>
        <p:nvPicPr>
          <p:cNvPr id="4" name="Picture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5" name="Picture 4" descr="pref_1-line_logo+tagline-rt-white-CMYK.ai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52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63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74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20516x03C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64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693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66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4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7258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5015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</a:t>
            </a:r>
            <a:r>
              <a:rPr lang="en-US" sz="600" baseline="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28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07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49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4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929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32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534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413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502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77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949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3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1720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855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456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06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890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325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045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478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022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Oval 11"/>
          <p:cNvSpPr/>
          <p:nvPr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075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Oval 14"/>
          <p:cNvSpPr/>
          <p:nvPr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1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6650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7441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7154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472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88148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41164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086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955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1996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512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7463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1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825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45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668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930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2741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61399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2204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20516x03C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chan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0" b="27941"/>
          <a:stretch/>
        </p:blipFill>
        <p:spPr>
          <a:xfrm>
            <a:off x="2338162" y="2659623"/>
            <a:ext cx="4393405" cy="5003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7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693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impossib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5" b="30544"/>
          <a:stretch/>
        </p:blipFill>
        <p:spPr>
          <a:xfrm>
            <a:off x="2130236" y="2633486"/>
            <a:ext cx="4757927" cy="518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28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08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72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00895"/>
      </p:ext>
    </p:extLst>
  </p:cSld>
  <p:clrMapOvr>
    <a:masterClrMapping/>
  </p:clrMapOvr>
  <p:transition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217708" y="181485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9103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9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20516x03C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87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503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693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27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80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5068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</a:t>
            </a:r>
            <a:r>
              <a:rPr lang="en-US" sz="600" baseline="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74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92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04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9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281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126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76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63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21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230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05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62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6493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374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933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88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647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226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95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166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71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492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Oval 11"/>
          <p:cNvSpPr/>
          <p:nvPr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37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Oval 14"/>
          <p:cNvSpPr/>
          <p:nvPr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41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269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2504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88120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421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45811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5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66858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565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093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0739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947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5394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2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2404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05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1892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7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1205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1046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20516x03C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chan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0" b="27941"/>
          <a:stretch/>
        </p:blipFill>
        <p:spPr>
          <a:xfrm>
            <a:off x="2338162" y="2659623"/>
            <a:ext cx="4393405" cy="5003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48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693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impossib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5" b="30544"/>
          <a:stretch/>
        </p:blipFill>
        <p:spPr>
          <a:xfrm>
            <a:off x="2130236" y="2633486"/>
            <a:ext cx="4757927" cy="518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3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10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94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58395"/>
      </p:ext>
    </p:extLst>
  </p:cSld>
  <p:clrMapOvr>
    <a:masterClrMapping/>
  </p:clrMapOvr>
  <p:transition>
    <p:wipe dir="r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217708" y="181485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572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72492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program identity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3071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124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971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552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6644" y="2061713"/>
            <a:ext cx="7598042" cy="759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Session Title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20440" y="3099325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644" y="3681060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4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226644" y="3921057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226644" y="416105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8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27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270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98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217708" y="181485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7331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40230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64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33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760134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Why are we here today?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1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78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8602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169" y="4742908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</a:t>
            </a:r>
            <a:r>
              <a:rPr lang="en-US" sz="600" baseline="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2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15169" y="4742908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691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4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7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872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499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361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607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Why are we here today?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167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42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389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6428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53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684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6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951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797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675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1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373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816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Oval 11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76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78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78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78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1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54411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12097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2" y="1979319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32892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2" y="26274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3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3" y="32745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4" y="392171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93088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2" y="1979319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32892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2" y="26274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3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3" y="32745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4" y="392171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8034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2" y="1979319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32892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2" y="26274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33484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3" y="32745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7" y="32745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4" y="392171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92171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4414577" y="1983085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14576" y="133269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4577" y="263121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338609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7" y="133128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7" y="198308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8" y="262926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/>
        </p:nvSpPr>
        <p:spPr>
          <a:xfrm>
            <a:off x="4414578" y="327834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9" y="327639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/>
        </p:nvSpPr>
        <p:spPr>
          <a:xfrm>
            <a:off x="4414579" y="392548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92548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80" y="392353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7983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75612" y="1979319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1" y="1328928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2" y="26274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33484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3" y="32745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7" y="32745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4" y="392171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92171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7" y="1983085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6" y="133269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7" y="263121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338609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7" y="133128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7" y="198308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8" y="262926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8" y="327834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9" y="327639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9" y="392548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92548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80" y="392353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7196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25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264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78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9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169" y="4742908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4" y="3466599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796" indent="-179996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343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4432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1525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6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6842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19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9813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197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0407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5168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326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9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520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15B3F3-1CF6-EF44-B113-3F01438DAD9C}" type="datetimeFigureOut">
              <a:rPr lang="en-US" smtClean="0"/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4A66EB6-8ACD-B84D-9944-0D9ED66B0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09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6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31552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217708" y="181485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64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53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74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6644" y="2061713"/>
            <a:ext cx="7598042" cy="759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Session Title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20440" y="3099325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644" y="3681060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4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226644" y="3921057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226644" y="416105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1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37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760134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Why are we here today?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2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Why are we here today?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360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981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520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34819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00050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897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891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00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705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theme" Target="../theme/theme1.xml"/><Relationship Id="rId41" Type="http://schemas.openxmlformats.org/officeDocument/2006/relationships/image" Target="../media/image1.png"/><Relationship Id="rId4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86.xml"/><Relationship Id="rId48" Type="http://schemas.openxmlformats.org/officeDocument/2006/relationships/theme" Target="../theme/theme2.xml"/><Relationship Id="rId49" Type="http://schemas.openxmlformats.org/officeDocument/2006/relationships/image" Target="../media/image12.png"/><Relationship Id="rId20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1.xml"/><Relationship Id="rId9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4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23.xml"/><Relationship Id="rId38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25.xml"/><Relationship Id="rId40" Type="http://schemas.openxmlformats.org/officeDocument/2006/relationships/theme" Target="../theme/theme3.xml"/><Relationship Id="rId41" Type="http://schemas.openxmlformats.org/officeDocument/2006/relationships/image" Target="../media/image1.png"/><Relationship Id="rId4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75.xml"/><Relationship Id="rId51" Type="http://schemas.openxmlformats.org/officeDocument/2006/relationships/slideLayout" Target="../slideLayouts/slideLayout176.xml"/><Relationship Id="rId52" Type="http://schemas.openxmlformats.org/officeDocument/2006/relationships/slideLayout" Target="../slideLayouts/slideLayout177.xml"/><Relationship Id="rId53" Type="http://schemas.openxmlformats.org/officeDocument/2006/relationships/theme" Target="../theme/theme4.xml"/><Relationship Id="rId54" Type="http://schemas.openxmlformats.org/officeDocument/2006/relationships/image" Target="../media/image12.png"/><Relationship Id="rId40" Type="http://schemas.openxmlformats.org/officeDocument/2006/relationships/slideLayout" Target="../slideLayouts/slideLayout165.xml"/><Relationship Id="rId41" Type="http://schemas.openxmlformats.org/officeDocument/2006/relationships/slideLayout" Target="../slideLayouts/slideLayout166.xml"/><Relationship Id="rId42" Type="http://schemas.openxmlformats.org/officeDocument/2006/relationships/slideLayout" Target="../slideLayouts/slideLayout167.xml"/><Relationship Id="rId43" Type="http://schemas.openxmlformats.org/officeDocument/2006/relationships/slideLayout" Target="../slideLayouts/slideLayout168.xml"/><Relationship Id="rId44" Type="http://schemas.openxmlformats.org/officeDocument/2006/relationships/slideLayout" Target="../slideLayouts/slideLayout169.xml"/><Relationship Id="rId45" Type="http://schemas.openxmlformats.org/officeDocument/2006/relationships/slideLayout" Target="../slideLayouts/slideLayout170.xml"/><Relationship Id="rId46" Type="http://schemas.openxmlformats.org/officeDocument/2006/relationships/slideLayout" Target="../slideLayouts/slideLayout171.xml"/><Relationship Id="rId47" Type="http://schemas.openxmlformats.org/officeDocument/2006/relationships/slideLayout" Target="../slideLayouts/slideLayout172.xml"/><Relationship Id="rId48" Type="http://schemas.openxmlformats.org/officeDocument/2006/relationships/slideLayout" Target="../slideLayouts/slideLayout173.xml"/><Relationship Id="rId49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58.xml"/><Relationship Id="rId34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1.xml"/><Relationship Id="rId37" Type="http://schemas.openxmlformats.org/officeDocument/2006/relationships/slideLayout" Target="../slideLayouts/slideLayout162.xml"/><Relationship Id="rId38" Type="http://schemas.openxmlformats.org/officeDocument/2006/relationships/slideLayout" Target="../slideLayouts/slideLayout163.xml"/><Relationship Id="rId39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96.xml"/><Relationship Id="rId50" Type="http://schemas.openxmlformats.org/officeDocument/2006/relationships/slideLayout" Target="../slideLayouts/slideLayout227.xml"/><Relationship Id="rId51" Type="http://schemas.openxmlformats.org/officeDocument/2006/relationships/slideLayout" Target="../slideLayouts/slideLayout228.xml"/><Relationship Id="rId52" Type="http://schemas.openxmlformats.org/officeDocument/2006/relationships/slideLayout" Target="../slideLayouts/slideLayout229.xml"/><Relationship Id="rId53" Type="http://schemas.openxmlformats.org/officeDocument/2006/relationships/theme" Target="../theme/theme5.xml"/><Relationship Id="rId54" Type="http://schemas.openxmlformats.org/officeDocument/2006/relationships/image" Target="../media/image12.png"/><Relationship Id="rId40" Type="http://schemas.openxmlformats.org/officeDocument/2006/relationships/slideLayout" Target="../slideLayouts/slideLayout217.xml"/><Relationship Id="rId41" Type="http://schemas.openxmlformats.org/officeDocument/2006/relationships/slideLayout" Target="../slideLayouts/slideLayout218.xml"/><Relationship Id="rId42" Type="http://schemas.openxmlformats.org/officeDocument/2006/relationships/slideLayout" Target="../slideLayouts/slideLayout219.xml"/><Relationship Id="rId43" Type="http://schemas.openxmlformats.org/officeDocument/2006/relationships/slideLayout" Target="../slideLayouts/slideLayout220.xml"/><Relationship Id="rId44" Type="http://schemas.openxmlformats.org/officeDocument/2006/relationships/slideLayout" Target="../slideLayouts/slideLayout221.xml"/><Relationship Id="rId45" Type="http://schemas.openxmlformats.org/officeDocument/2006/relationships/slideLayout" Target="../slideLayouts/slideLayout222.xml"/><Relationship Id="rId46" Type="http://schemas.openxmlformats.org/officeDocument/2006/relationships/slideLayout" Target="../slideLayouts/slideLayout223.xml"/><Relationship Id="rId47" Type="http://schemas.openxmlformats.org/officeDocument/2006/relationships/slideLayout" Target="../slideLayouts/slideLayout224.xml"/><Relationship Id="rId48" Type="http://schemas.openxmlformats.org/officeDocument/2006/relationships/slideLayout" Target="../slideLayouts/slideLayout225.xml"/><Relationship Id="rId49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30" Type="http://schemas.openxmlformats.org/officeDocument/2006/relationships/slideLayout" Target="../slideLayouts/slideLayout207.xml"/><Relationship Id="rId31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211.xml"/><Relationship Id="rId35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13.xml"/><Relationship Id="rId37" Type="http://schemas.openxmlformats.org/officeDocument/2006/relationships/slideLayout" Target="../slideLayouts/slideLayout214.xml"/><Relationship Id="rId38" Type="http://schemas.openxmlformats.org/officeDocument/2006/relationships/slideLayout" Target="../slideLayouts/slideLayout215.xml"/><Relationship Id="rId39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5.xml"/><Relationship Id="rId29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51" y="4697113"/>
            <a:ext cx="1466491" cy="257445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2806259" y="4736431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ct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81" r:id="rId6"/>
    <p:sldLayoutId id="2147483880" r:id="rId7"/>
    <p:sldLayoutId id="2147483905" r:id="rId8"/>
    <p:sldLayoutId id="2147483906" r:id="rId9"/>
    <p:sldLayoutId id="2147483879" r:id="rId10"/>
    <p:sldLayoutId id="2147483883" r:id="rId11"/>
    <p:sldLayoutId id="2147483886" r:id="rId12"/>
    <p:sldLayoutId id="2147483887" r:id="rId13"/>
    <p:sldLayoutId id="2147483884" r:id="rId14"/>
    <p:sldLayoutId id="2147483885" r:id="rId15"/>
    <p:sldLayoutId id="2147483907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917" r:id="rId22"/>
    <p:sldLayoutId id="2147483918" r:id="rId23"/>
    <p:sldLayoutId id="2147483895" r:id="rId24"/>
    <p:sldLayoutId id="2147483871" r:id="rId25"/>
    <p:sldLayoutId id="2147483898" r:id="rId26"/>
    <p:sldLayoutId id="2147483908" r:id="rId27"/>
    <p:sldLayoutId id="2147483909" r:id="rId28"/>
    <p:sldLayoutId id="2147483910" r:id="rId29"/>
    <p:sldLayoutId id="2147483911" r:id="rId30"/>
    <p:sldLayoutId id="2147483914" r:id="rId31"/>
    <p:sldLayoutId id="2147483896" r:id="rId32"/>
    <p:sldLayoutId id="2147483912" r:id="rId33"/>
    <p:sldLayoutId id="2147483913" r:id="rId34"/>
    <p:sldLayoutId id="2147483897" r:id="rId35"/>
    <p:sldLayoutId id="2147483921" r:id="rId36"/>
    <p:sldLayoutId id="2147483923" r:id="rId37"/>
    <p:sldLayoutId id="2147483925" r:id="rId38"/>
    <p:sldLayoutId id="2147483974" r:id="rId3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169" y="4742908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7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  <p:sldLayoutId id="2147483961" r:id="rId35"/>
    <p:sldLayoutId id="2147483962" r:id="rId36"/>
    <p:sldLayoutId id="2147483963" r:id="rId37"/>
    <p:sldLayoutId id="2147483964" r:id="rId38"/>
    <p:sldLayoutId id="2147483965" r:id="rId39"/>
    <p:sldLayoutId id="2147483966" r:id="rId40"/>
    <p:sldLayoutId id="2147483967" r:id="rId41"/>
    <p:sldLayoutId id="2147483968" r:id="rId42"/>
    <p:sldLayoutId id="2147483969" r:id="rId43"/>
    <p:sldLayoutId id="2147483970" r:id="rId44"/>
    <p:sldLayoutId id="2147483971" r:id="rId45"/>
    <p:sldLayoutId id="2147483972" r:id="rId46"/>
    <p:sldLayoutId id="2147483973" r:id="rId4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51" y="4697113"/>
            <a:ext cx="1466491" cy="257445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2806259" y="4736431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ct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86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3998" r:id="rId23"/>
    <p:sldLayoutId id="2147483999" r:id="rId24"/>
    <p:sldLayoutId id="2147484000" r:id="rId25"/>
    <p:sldLayoutId id="2147484001" r:id="rId26"/>
    <p:sldLayoutId id="2147484002" r:id="rId27"/>
    <p:sldLayoutId id="2147484003" r:id="rId28"/>
    <p:sldLayoutId id="2147484004" r:id="rId29"/>
    <p:sldLayoutId id="2147484005" r:id="rId30"/>
    <p:sldLayoutId id="2147484006" r:id="rId31"/>
    <p:sldLayoutId id="2147484007" r:id="rId32"/>
    <p:sldLayoutId id="2147484008" r:id="rId33"/>
    <p:sldLayoutId id="2147484009" r:id="rId34"/>
    <p:sldLayoutId id="2147484010" r:id="rId35"/>
    <p:sldLayoutId id="2147484011" r:id="rId36"/>
    <p:sldLayoutId id="2147484012" r:id="rId37"/>
    <p:sldLayoutId id="2147484013" r:id="rId38"/>
    <p:sldLayoutId id="2147484014" r:id="rId3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6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  <p:sldLayoutId id="2147484035" r:id="rId20"/>
    <p:sldLayoutId id="2147484036" r:id="rId21"/>
    <p:sldLayoutId id="2147484037" r:id="rId22"/>
    <p:sldLayoutId id="2147484038" r:id="rId23"/>
    <p:sldLayoutId id="2147484039" r:id="rId24"/>
    <p:sldLayoutId id="2147484040" r:id="rId25"/>
    <p:sldLayoutId id="2147484041" r:id="rId26"/>
    <p:sldLayoutId id="2147484042" r:id="rId27"/>
    <p:sldLayoutId id="2147484043" r:id="rId28"/>
    <p:sldLayoutId id="2147484044" r:id="rId29"/>
    <p:sldLayoutId id="2147484045" r:id="rId30"/>
    <p:sldLayoutId id="2147484046" r:id="rId31"/>
    <p:sldLayoutId id="2147484047" r:id="rId32"/>
    <p:sldLayoutId id="2147484048" r:id="rId33"/>
    <p:sldLayoutId id="2147484049" r:id="rId34"/>
    <p:sldLayoutId id="2147484050" r:id="rId35"/>
    <p:sldLayoutId id="2147484051" r:id="rId36"/>
    <p:sldLayoutId id="2147484052" r:id="rId37"/>
    <p:sldLayoutId id="2147484053" r:id="rId38"/>
    <p:sldLayoutId id="2147484054" r:id="rId39"/>
    <p:sldLayoutId id="2147484055" r:id="rId40"/>
    <p:sldLayoutId id="2147484056" r:id="rId41"/>
    <p:sldLayoutId id="2147484057" r:id="rId42"/>
    <p:sldLayoutId id="2147484058" r:id="rId43"/>
    <p:sldLayoutId id="2147484059" r:id="rId44"/>
    <p:sldLayoutId id="2147484060" r:id="rId45"/>
    <p:sldLayoutId id="2147484061" r:id="rId46"/>
    <p:sldLayoutId id="2147484062" r:id="rId47"/>
    <p:sldLayoutId id="2147484063" r:id="rId48"/>
    <p:sldLayoutId id="2147484064" r:id="rId49"/>
    <p:sldLayoutId id="2147484065" r:id="rId50"/>
    <p:sldLayoutId id="2147484066" r:id="rId51"/>
    <p:sldLayoutId id="2147484067" r:id="rId52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8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  <p:sldLayoutId id="2147484086" r:id="rId18"/>
    <p:sldLayoutId id="2147484087" r:id="rId19"/>
    <p:sldLayoutId id="2147484088" r:id="rId20"/>
    <p:sldLayoutId id="2147484089" r:id="rId21"/>
    <p:sldLayoutId id="2147484090" r:id="rId22"/>
    <p:sldLayoutId id="2147484091" r:id="rId23"/>
    <p:sldLayoutId id="2147484092" r:id="rId24"/>
    <p:sldLayoutId id="2147484093" r:id="rId25"/>
    <p:sldLayoutId id="2147484094" r:id="rId26"/>
    <p:sldLayoutId id="2147484095" r:id="rId27"/>
    <p:sldLayoutId id="2147484096" r:id="rId28"/>
    <p:sldLayoutId id="2147484097" r:id="rId29"/>
    <p:sldLayoutId id="2147484098" r:id="rId30"/>
    <p:sldLayoutId id="2147484099" r:id="rId31"/>
    <p:sldLayoutId id="2147484100" r:id="rId32"/>
    <p:sldLayoutId id="2147484101" r:id="rId33"/>
    <p:sldLayoutId id="2147484102" r:id="rId34"/>
    <p:sldLayoutId id="2147484103" r:id="rId35"/>
    <p:sldLayoutId id="2147484104" r:id="rId36"/>
    <p:sldLayoutId id="2147484105" r:id="rId37"/>
    <p:sldLayoutId id="2147484106" r:id="rId38"/>
    <p:sldLayoutId id="2147484107" r:id="rId39"/>
    <p:sldLayoutId id="2147484108" r:id="rId40"/>
    <p:sldLayoutId id="2147484109" r:id="rId41"/>
    <p:sldLayoutId id="2147484110" r:id="rId42"/>
    <p:sldLayoutId id="2147484111" r:id="rId43"/>
    <p:sldLayoutId id="2147484112" r:id="rId44"/>
    <p:sldLayoutId id="2147484113" r:id="rId45"/>
    <p:sldLayoutId id="2147484114" r:id="rId46"/>
    <p:sldLayoutId id="2147484115" r:id="rId47"/>
    <p:sldLayoutId id="2147484116" r:id="rId48"/>
    <p:sldLayoutId id="2147484117" r:id="rId49"/>
    <p:sldLayoutId id="2147484118" r:id="rId50"/>
    <p:sldLayoutId id="2147484119" r:id="rId51"/>
    <p:sldLayoutId id="2147484120" r:id="rId52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microsoft.com/office/2007/relationships/hdphoto" Target="NULL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emf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3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hyperlink" Target="https://developer.cisco.com/site/cmx-mobility-services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2.JPG"/><Relationship Id="rId3" Type="http://schemas.openxmlformats.org/officeDocument/2006/relationships/hyperlink" Target="http://www.cisco.com/c/m/ja_jp/cmxcloud/index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89.png"/><Relationship Id="rId3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hyperlink" Target="https://bwphpa.cmxcisco.com/api/presence/v1/clients/00:a0:b0:a4:00:d5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cmxcisco.com/" TargetMode="External"/><Relationship Id="rId4" Type="http://schemas.openxmlformats.org/officeDocument/2006/relationships/hyperlink" Target="mailto:cmx-cloud-support@external.cisco.com" TargetMode="External"/><Relationship Id="rId5" Type="http://schemas.openxmlformats.org/officeDocument/2006/relationships/hyperlink" Target="https://support.cmxcisco.com/" TargetMode="External"/><Relationship Id="rId1" Type="http://schemas.openxmlformats.org/officeDocument/2006/relationships/slideLayout" Target="../slideLayouts/slideLayout96.xml"/><Relationship Id="rId2" Type="http://schemas.openxmlformats.org/officeDocument/2006/relationships/hyperlink" Target="https://cmxcisco.com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9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97.jpg"/><Relationship Id="rId3" Type="http://schemas.openxmlformats.org/officeDocument/2006/relationships/image" Target="../media/image9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jpeg"/><Relationship Id="rId8" Type="http://schemas.openxmlformats.org/officeDocument/2006/relationships/image" Target="../media/image120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image" Target="../media/image133.jpeg"/><Relationship Id="rId15" Type="http://schemas.openxmlformats.org/officeDocument/2006/relationships/hyperlink" Target="https://communities.cisco.com/docs/DOC-55481" TargetMode="Externa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21.tiff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a typeface="MS PGothic" charset="-128"/>
                <a:cs typeface="MS PGothic" charset="-128"/>
              </a:rPr>
              <a:t>Kentaro Koba</a:t>
            </a:r>
            <a:endParaRPr lang="en-US" dirty="0">
              <a:solidFill>
                <a:schemeClr val="bg1"/>
              </a:solidFill>
              <a:ea typeface="MS PGothic" charset="-128"/>
              <a:cs typeface="MS PGothic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ea typeface="MS PGothic" charset="-128"/>
                <a:cs typeface="MS PGothic" charset="-128"/>
              </a:rPr>
              <a:t>Partner Systems Engineering, </a:t>
            </a:r>
            <a:r>
              <a:rPr lang="en-US" dirty="0" err="1" smtClean="0">
                <a:ea typeface="MS PGothic" charset="-128"/>
                <a:cs typeface="MS PGothic" charset="-128"/>
              </a:rPr>
              <a:t>CiscoSystems</a:t>
            </a:r>
            <a:r>
              <a:rPr lang="en-US" dirty="0" smtClean="0">
                <a:ea typeface="MS PGothic" charset="-128"/>
                <a:cs typeface="MS PGothic" charset="-128"/>
              </a:rPr>
              <a:t> G.K.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ea typeface="MS PGothic" charset="-128"/>
                <a:cs typeface="MS PGothic" charset="-128"/>
              </a:rPr>
              <a:t>July, 2016</a:t>
            </a:r>
            <a:endParaRPr lang="en-US" dirty="0">
              <a:ea typeface="MS PGothic" charset="-128"/>
              <a:cs typeface="MS PGothic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Meiryo" charset="-128"/>
                <a:cs typeface="Meiryo" charset="-128"/>
              </a:rPr>
              <a:t>Cloud Delivered </a:t>
            </a:r>
            <a:r>
              <a:rPr lang="en-US" dirty="0">
                <a:latin typeface="+mn-lt"/>
                <a:ea typeface="Meiryo" charset="-128"/>
                <a:cs typeface="Meiryo" charset="-128"/>
              </a:rPr>
              <a:t>Wireless </a:t>
            </a:r>
            <a:r>
              <a:rPr lang="en-US" dirty="0">
                <a:latin typeface="MS PGothic" charset="-128"/>
                <a:ea typeface="MS PGothic" charset="-128"/>
                <a:cs typeface="MS PGothic" charset="-128"/>
              </a:rPr>
              <a:t>サービスの紹介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+mn-lt"/>
                <a:ea typeface="Meiryo" charset="-128"/>
                <a:cs typeface="Meiryo" charset="-128"/>
              </a:rPr>
              <a:t>Digital Network Architecture</a:t>
            </a:r>
            <a:r>
              <a:rPr lang="en-US" altLang="ja-JP" sz="4000" dirty="0" smtClean="0">
                <a:latin typeface="+mn-lt"/>
                <a:ea typeface="Meiryo" charset="-128"/>
                <a:cs typeface="Meiryo" charset="-128"/>
              </a:rPr>
              <a:t>(DNA)</a:t>
            </a:r>
            <a:br>
              <a:rPr lang="en-US" altLang="ja-JP" sz="4000" dirty="0" smtClean="0">
                <a:latin typeface="+mn-lt"/>
                <a:ea typeface="Meiryo" charset="-128"/>
                <a:cs typeface="Meiryo" charset="-128"/>
              </a:rPr>
            </a:br>
            <a:r>
              <a:rPr lang="en-US" sz="4000" dirty="0" smtClean="0">
                <a:latin typeface="+mn-lt"/>
                <a:ea typeface="Meiryo" charset="-128"/>
                <a:cs typeface="Meiryo" charset="-128"/>
              </a:rPr>
              <a:t> for Wireless</a:t>
            </a:r>
            <a:endParaRPr lang="en-US" sz="4000" dirty="0">
              <a:latin typeface="+mn-lt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1983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94228" y="542067"/>
            <a:ext cx="4419168" cy="4233977"/>
            <a:chOff x="255573" y="921755"/>
            <a:chExt cx="1455351" cy="1476430"/>
          </a:xfrm>
        </p:grpSpPr>
        <p:sp>
          <p:nvSpPr>
            <p:cNvPr id="67" name="Rounded Rectangle 66"/>
            <p:cNvSpPr/>
            <p:nvPr/>
          </p:nvSpPr>
          <p:spPr>
            <a:xfrm>
              <a:off x="302310" y="970101"/>
              <a:ext cx="1371479" cy="137147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0">
                  <a:srgbClr val="215A9C"/>
                </a:gs>
                <a:gs pos="28000">
                  <a:schemeClr val="tx2"/>
                </a:gs>
              </a:gsLst>
              <a:path path="shape">
                <a:fillToRect l="50000" t="50000" r="50000" b="50000"/>
              </a:path>
              <a:tileRect/>
            </a:gradFill>
            <a:ln w="22225"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sz="1200" dirty="0">
                <a:latin typeface="+mn-ea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00000">
              <a:off x="245034" y="932294"/>
              <a:ext cx="1476430" cy="1455351"/>
            </a:xfrm>
            <a:prstGeom prst="rect">
              <a:avLst/>
            </a:prstGeom>
            <a:effectLst/>
          </p:spPr>
        </p:pic>
        <p:sp>
          <p:nvSpPr>
            <p:cNvPr id="69" name="TextBox 68"/>
            <p:cNvSpPr txBox="1"/>
            <p:nvPr/>
          </p:nvSpPr>
          <p:spPr>
            <a:xfrm>
              <a:off x="305021" y="1455140"/>
              <a:ext cx="1367201" cy="12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82500"/>
            <a:ext cx="8345488" cy="731837"/>
          </a:xfrm>
        </p:spPr>
        <p:txBody>
          <a:bodyPr anchor="t"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Cisco Digital Network Architecture</a:t>
            </a:r>
            <a:b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</a:br>
            <a:endParaRPr lang="en-US" sz="1800" dirty="0">
              <a:solidFill>
                <a:schemeClr val="tx1">
                  <a:lumMod val="75000"/>
                </a:schemeClr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3538366" y="2439993"/>
            <a:ext cx="1175888" cy="624089"/>
          </a:xfrm>
          <a:prstGeom prst="rightArrow">
            <a:avLst/>
          </a:prstGeom>
          <a:gradFill>
            <a:gsLst>
              <a:gs pos="7000">
                <a:schemeClr val="bg1">
                  <a:lumMod val="75000"/>
                  <a:alpha val="0"/>
                </a:schemeClr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2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cs typeface="Meiryo" charset="-128"/>
            </a:endParaRPr>
          </a:p>
        </p:txBody>
      </p:sp>
      <p:sp>
        <p:nvSpPr>
          <p:cNvPr id="64" name="Right Arrow 92"/>
          <p:cNvSpPr/>
          <p:nvPr/>
        </p:nvSpPr>
        <p:spPr>
          <a:xfrm>
            <a:off x="3383329" y="3342371"/>
            <a:ext cx="1331409" cy="903628"/>
          </a:xfrm>
          <a:custGeom>
            <a:avLst/>
            <a:gdLst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468067 h 624089"/>
              <a:gd name="connsiteX7" fmla="*/ 0 w 1175888"/>
              <a:gd name="connsiteY7" fmla="*/ 156022 h 624089"/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156022 h 624089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888" h="798076">
                <a:moveTo>
                  <a:pt x="0" y="0"/>
                </a:moveTo>
                <a:cubicBezTo>
                  <a:pt x="508764" y="339879"/>
                  <a:pt x="719870" y="301011"/>
                  <a:pt x="863844" y="330009"/>
                </a:cubicBezTo>
                <a:lnTo>
                  <a:pt x="863844" y="173987"/>
                </a:lnTo>
                <a:lnTo>
                  <a:pt x="1175888" y="486032"/>
                </a:lnTo>
                <a:lnTo>
                  <a:pt x="863844" y="798076"/>
                </a:lnTo>
                <a:lnTo>
                  <a:pt x="863844" y="642054"/>
                </a:lnTo>
                <a:cubicBezTo>
                  <a:pt x="695582" y="618340"/>
                  <a:pt x="225667" y="479157"/>
                  <a:pt x="0" y="0"/>
                </a:cubicBezTo>
                <a:close/>
              </a:path>
            </a:pathLst>
          </a:custGeom>
          <a:gradFill>
            <a:gsLst>
              <a:gs pos="7000">
                <a:schemeClr val="bg1">
                  <a:lumMod val="75000"/>
                  <a:alpha val="0"/>
                </a:schemeClr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2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cs typeface="Meiryo" charset="-128"/>
            </a:endParaRPr>
          </a:p>
        </p:txBody>
      </p:sp>
      <p:sp>
        <p:nvSpPr>
          <p:cNvPr id="65" name="Right Arrow 92"/>
          <p:cNvSpPr/>
          <p:nvPr/>
        </p:nvSpPr>
        <p:spPr>
          <a:xfrm flipV="1">
            <a:off x="3397560" y="1224723"/>
            <a:ext cx="1331409" cy="903628"/>
          </a:xfrm>
          <a:custGeom>
            <a:avLst/>
            <a:gdLst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468067 h 624089"/>
              <a:gd name="connsiteX7" fmla="*/ 0 w 1175888"/>
              <a:gd name="connsiteY7" fmla="*/ 156022 h 624089"/>
              <a:gd name="connsiteX0" fmla="*/ 0 w 1175888"/>
              <a:gd name="connsiteY0" fmla="*/ 156022 h 624089"/>
              <a:gd name="connsiteX1" fmla="*/ 863844 w 1175888"/>
              <a:gd name="connsiteY1" fmla="*/ 156022 h 624089"/>
              <a:gd name="connsiteX2" fmla="*/ 863844 w 1175888"/>
              <a:gd name="connsiteY2" fmla="*/ 0 h 624089"/>
              <a:gd name="connsiteX3" fmla="*/ 1175888 w 1175888"/>
              <a:gd name="connsiteY3" fmla="*/ 312045 h 624089"/>
              <a:gd name="connsiteX4" fmla="*/ 863844 w 1175888"/>
              <a:gd name="connsiteY4" fmla="*/ 624089 h 624089"/>
              <a:gd name="connsiteX5" fmla="*/ 863844 w 1175888"/>
              <a:gd name="connsiteY5" fmla="*/ 468067 h 624089"/>
              <a:gd name="connsiteX6" fmla="*/ 0 w 1175888"/>
              <a:gd name="connsiteY6" fmla="*/ 156022 h 624089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5220 h 803296"/>
              <a:gd name="connsiteX1" fmla="*/ 863844 w 1175888"/>
              <a:gd name="connsiteY1" fmla="*/ 335229 h 803296"/>
              <a:gd name="connsiteX2" fmla="*/ 863844 w 1175888"/>
              <a:gd name="connsiteY2" fmla="*/ 179207 h 803296"/>
              <a:gd name="connsiteX3" fmla="*/ 1175888 w 1175888"/>
              <a:gd name="connsiteY3" fmla="*/ 491252 h 803296"/>
              <a:gd name="connsiteX4" fmla="*/ 863844 w 1175888"/>
              <a:gd name="connsiteY4" fmla="*/ 803296 h 803296"/>
              <a:gd name="connsiteX5" fmla="*/ 863844 w 1175888"/>
              <a:gd name="connsiteY5" fmla="*/ 647274 h 803296"/>
              <a:gd name="connsiteX6" fmla="*/ 0 w 1175888"/>
              <a:gd name="connsiteY6" fmla="*/ 5220 h 80329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  <a:gd name="connsiteX0" fmla="*/ 0 w 1175888"/>
              <a:gd name="connsiteY0" fmla="*/ 0 h 798076"/>
              <a:gd name="connsiteX1" fmla="*/ 863844 w 1175888"/>
              <a:gd name="connsiteY1" fmla="*/ 330009 h 798076"/>
              <a:gd name="connsiteX2" fmla="*/ 863844 w 1175888"/>
              <a:gd name="connsiteY2" fmla="*/ 173987 h 798076"/>
              <a:gd name="connsiteX3" fmla="*/ 1175888 w 1175888"/>
              <a:gd name="connsiteY3" fmla="*/ 486032 h 798076"/>
              <a:gd name="connsiteX4" fmla="*/ 863844 w 1175888"/>
              <a:gd name="connsiteY4" fmla="*/ 798076 h 798076"/>
              <a:gd name="connsiteX5" fmla="*/ 863844 w 1175888"/>
              <a:gd name="connsiteY5" fmla="*/ 642054 h 798076"/>
              <a:gd name="connsiteX6" fmla="*/ 0 w 1175888"/>
              <a:gd name="connsiteY6" fmla="*/ 0 h 79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888" h="798076">
                <a:moveTo>
                  <a:pt x="0" y="0"/>
                </a:moveTo>
                <a:cubicBezTo>
                  <a:pt x="508764" y="339879"/>
                  <a:pt x="719870" y="301011"/>
                  <a:pt x="863844" y="330009"/>
                </a:cubicBezTo>
                <a:lnTo>
                  <a:pt x="863844" y="173987"/>
                </a:lnTo>
                <a:lnTo>
                  <a:pt x="1175888" y="486032"/>
                </a:lnTo>
                <a:lnTo>
                  <a:pt x="863844" y="798076"/>
                </a:lnTo>
                <a:lnTo>
                  <a:pt x="863844" y="642054"/>
                </a:lnTo>
                <a:cubicBezTo>
                  <a:pt x="695582" y="618340"/>
                  <a:pt x="225667" y="479157"/>
                  <a:pt x="0" y="0"/>
                </a:cubicBezTo>
                <a:close/>
              </a:path>
            </a:pathLst>
          </a:custGeom>
          <a:gradFill>
            <a:gsLst>
              <a:gs pos="7000">
                <a:schemeClr val="bg1">
                  <a:lumMod val="75000"/>
                  <a:alpha val="0"/>
                </a:schemeClr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2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cs typeface="Meiryo" charset="-128"/>
            </a:endParaRPr>
          </a:p>
        </p:txBody>
      </p:sp>
      <p:sp>
        <p:nvSpPr>
          <p:cNvPr id="100" name="Freeform 100"/>
          <p:cNvSpPr/>
          <p:nvPr/>
        </p:nvSpPr>
        <p:spPr>
          <a:xfrm>
            <a:off x="-525445" y="852496"/>
            <a:ext cx="4136244" cy="3438394"/>
          </a:xfrm>
          <a:custGeom>
            <a:avLst/>
            <a:gdLst>
              <a:gd name="connsiteX0" fmla="*/ 1600796 w 4136244"/>
              <a:gd name="connsiteY0" fmla="*/ 1684529 h 3438394"/>
              <a:gd name="connsiteX1" fmla="*/ 1537783 w 4136244"/>
              <a:gd name="connsiteY1" fmla="*/ 1701894 h 3438394"/>
              <a:gd name="connsiteX2" fmla="*/ 1484220 w 4136244"/>
              <a:gd name="connsiteY2" fmla="*/ 1739353 h 3438394"/>
              <a:gd name="connsiteX3" fmla="*/ 1451578 w 4136244"/>
              <a:gd name="connsiteY3" fmla="*/ 1782897 h 3438394"/>
              <a:gd name="connsiteX4" fmla="*/ 1461373 w 4136244"/>
              <a:gd name="connsiteY4" fmla="*/ 1814452 h 3438394"/>
              <a:gd name="connsiteX5" fmla="*/ 1470605 w 4136244"/>
              <a:gd name="connsiteY5" fmla="*/ 1906039 h 3438394"/>
              <a:gd name="connsiteX6" fmla="*/ 1193048 w 4136244"/>
              <a:gd name="connsiteY6" fmla="*/ 2324776 h 3438394"/>
              <a:gd name="connsiteX7" fmla="*/ 1174622 w 4136244"/>
              <a:gd name="connsiteY7" fmla="*/ 2330496 h 3438394"/>
              <a:gd name="connsiteX8" fmla="*/ 1162830 w 4136244"/>
              <a:gd name="connsiteY8" fmla="*/ 2361845 h 3438394"/>
              <a:gd name="connsiteX9" fmla="*/ 1163234 w 4136244"/>
              <a:gd name="connsiteY9" fmla="*/ 2415803 h 3438394"/>
              <a:gd name="connsiteX10" fmla="*/ 1185332 w 4136244"/>
              <a:gd name="connsiteY10" fmla="*/ 2465030 h 3438394"/>
              <a:gd name="connsiteX11" fmla="*/ 1218619 w 4136244"/>
              <a:gd name="connsiteY11" fmla="*/ 2498063 h 3438394"/>
              <a:gd name="connsiteX12" fmla="*/ 1234849 w 4136244"/>
              <a:gd name="connsiteY12" fmla="*/ 2496427 h 3438394"/>
              <a:gd name="connsiteX13" fmla="*/ 1668821 w 4136244"/>
              <a:gd name="connsiteY13" fmla="*/ 2784083 h 3438394"/>
              <a:gd name="connsiteX14" fmla="*/ 1686126 w 4136244"/>
              <a:gd name="connsiteY14" fmla="*/ 2839832 h 3438394"/>
              <a:gd name="connsiteX15" fmla="*/ 1695813 w 4136244"/>
              <a:gd name="connsiteY15" fmla="*/ 2844434 h 3438394"/>
              <a:gd name="connsiteX16" fmla="*/ 1741075 w 4136244"/>
              <a:gd name="connsiteY16" fmla="*/ 2846838 h 3438394"/>
              <a:gd name="connsiteX17" fmla="*/ 1781012 w 4136244"/>
              <a:gd name="connsiteY17" fmla="*/ 2829969 h 3438394"/>
              <a:gd name="connsiteX18" fmla="*/ 1774992 w 4136244"/>
              <a:gd name="connsiteY18" fmla="*/ 2770258 h 3438394"/>
              <a:gd name="connsiteX19" fmla="*/ 2033431 w 4136244"/>
              <a:gd name="connsiteY19" fmla="*/ 2380365 h 3438394"/>
              <a:gd name="connsiteX20" fmla="*/ 2077968 w 4136244"/>
              <a:gd name="connsiteY20" fmla="*/ 2366540 h 3438394"/>
              <a:gd name="connsiteX21" fmla="*/ 2094557 w 4136244"/>
              <a:gd name="connsiteY21" fmla="*/ 2340111 h 3438394"/>
              <a:gd name="connsiteX22" fmla="*/ 2129812 w 4136244"/>
              <a:gd name="connsiteY22" fmla="*/ 2171883 h 3438394"/>
              <a:gd name="connsiteX23" fmla="*/ 2079275 w 4136244"/>
              <a:gd name="connsiteY23" fmla="*/ 2007597 h 3438394"/>
              <a:gd name="connsiteX24" fmla="*/ 2037795 w 4136244"/>
              <a:gd name="connsiteY24" fmla="*/ 1953303 h 3438394"/>
              <a:gd name="connsiteX25" fmla="*/ 1988954 w 4136244"/>
              <a:gd name="connsiteY25" fmla="*/ 1943958 h 3438394"/>
              <a:gd name="connsiteX26" fmla="*/ 1664575 w 4136244"/>
              <a:gd name="connsiteY26" fmla="*/ 1714710 h 3438394"/>
              <a:gd name="connsiteX27" fmla="*/ 1649471 w 4136244"/>
              <a:gd name="connsiteY27" fmla="*/ 1686883 h 3438394"/>
              <a:gd name="connsiteX28" fmla="*/ 2377286 w 4136244"/>
              <a:gd name="connsiteY28" fmla="*/ 0 h 3438394"/>
              <a:gd name="connsiteX29" fmla="*/ 2733822 w 4136244"/>
              <a:gd name="connsiteY29" fmla="*/ 290586 h 3438394"/>
              <a:gd name="connsiteX30" fmla="*/ 2737485 w 4136244"/>
              <a:gd name="connsiteY30" fmla="*/ 326913 h 3438394"/>
              <a:gd name="connsiteX31" fmla="*/ 2738773 w 4136244"/>
              <a:gd name="connsiteY31" fmla="*/ 328438 h 3438394"/>
              <a:gd name="connsiteX32" fmla="*/ 2848806 w 4136244"/>
              <a:gd name="connsiteY32" fmla="*/ 382523 h 3438394"/>
              <a:gd name="connsiteX33" fmla="*/ 2969050 w 4136244"/>
              <a:gd name="connsiteY33" fmla="*/ 358573 h 3438394"/>
              <a:gd name="connsiteX34" fmla="*/ 2980601 w 4136244"/>
              <a:gd name="connsiteY34" fmla="*/ 350521 h 3438394"/>
              <a:gd name="connsiteX35" fmla="*/ 2988337 w 4136244"/>
              <a:gd name="connsiteY35" fmla="*/ 325601 h 3438394"/>
              <a:gd name="connsiteX36" fmla="*/ 3323668 w 4136244"/>
              <a:gd name="connsiteY36" fmla="*/ 103328 h 3438394"/>
              <a:gd name="connsiteX37" fmla="*/ 3687600 w 4136244"/>
              <a:gd name="connsiteY37" fmla="*/ 467259 h 3438394"/>
              <a:gd name="connsiteX38" fmla="*/ 3323667 w 4136244"/>
              <a:gd name="connsiteY38" fmla="*/ 831190 h 3438394"/>
              <a:gd name="connsiteX39" fmla="*/ 2967131 w 4136244"/>
              <a:gd name="connsiteY39" fmla="*/ 540604 h 3438394"/>
              <a:gd name="connsiteX40" fmla="*/ 2964985 w 4136244"/>
              <a:gd name="connsiteY40" fmla="*/ 519323 h 3438394"/>
              <a:gd name="connsiteX41" fmla="*/ 2950289 w 4136244"/>
              <a:gd name="connsiteY41" fmla="*/ 501938 h 3438394"/>
              <a:gd name="connsiteX42" fmla="*/ 2840257 w 4136244"/>
              <a:gd name="connsiteY42" fmla="*/ 447854 h 3438394"/>
              <a:gd name="connsiteX43" fmla="*/ 2779322 w 4136244"/>
              <a:gd name="connsiteY43" fmla="*/ 450141 h 3438394"/>
              <a:gd name="connsiteX44" fmla="*/ 2723499 w 4136244"/>
              <a:gd name="connsiteY44" fmla="*/ 470531 h 3438394"/>
              <a:gd name="connsiteX45" fmla="*/ 2712616 w 4136244"/>
              <a:gd name="connsiteY45" fmla="*/ 505590 h 3438394"/>
              <a:gd name="connsiteX46" fmla="*/ 2377285 w 4136244"/>
              <a:gd name="connsiteY46" fmla="*/ 727862 h 3438394"/>
              <a:gd name="connsiteX47" fmla="*/ 2360366 w 4136244"/>
              <a:gd name="connsiteY47" fmla="*/ 726156 h 3438394"/>
              <a:gd name="connsiteX48" fmla="*/ 2332801 w 4136244"/>
              <a:gd name="connsiteY48" fmla="*/ 756581 h 3438394"/>
              <a:gd name="connsiteX49" fmla="*/ 2310661 w 4136244"/>
              <a:gd name="connsiteY49" fmla="*/ 808451 h 3438394"/>
              <a:gd name="connsiteX50" fmla="*/ 2308367 w 4136244"/>
              <a:gd name="connsiteY50" fmla="*/ 864803 h 3438394"/>
              <a:gd name="connsiteX51" fmla="*/ 2310810 w 4136244"/>
              <a:gd name="connsiteY51" fmla="*/ 872930 h 3438394"/>
              <a:gd name="connsiteX52" fmla="*/ 2371657 w 4136244"/>
              <a:gd name="connsiteY52" fmla="*/ 896904 h 3438394"/>
              <a:gd name="connsiteX53" fmla="*/ 2644842 w 4136244"/>
              <a:gd name="connsiteY53" fmla="*/ 1183679 h 3438394"/>
              <a:gd name="connsiteX54" fmla="*/ 2667174 w 4136244"/>
              <a:gd name="connsiteY54" fmla="*/ 1255623 h 3438394"/>
              <a:gd name="connsiteX55" fmla="*/ 2748516 w 4136244"/>
              <a:gd name="connsiteY55" fmla="*/ 1296113 h 3438394"/>
              <a:gd name="connsiteX56" fmla="*/ 2934428 w 4136244"/>
              <a:gd name="connsiteY56" fmla="*/ 1324321 h 3438394"/>
              <a:gd name="connsiteX57" fmla="*/ 3115600 w 4136244"/>
              <a:gd name="connsiteY57" fmla="*/ 1273973 h 3438394"/>
              <a:gd name="connsiteX58" fmla="*/ 3177352 w 4136244"/>
              <a:gd name="connsiteY58" fmla="*/ 1233311 h 3438394"/>
              <a:gd name="connsiteX59" fmla="*/ 3177901 w 4136244"/>
              <a:gd name="connsiteY59" fmla="*/ 1227861 h 3438394"/>
              <a:gd name="connsiteX60" fmla="*/ 3652156 w 4136244"/>
              <a:gd name="connsiteY60" fmla="*/ 841333 h 3438394"/>
              <a:gd name="connsiteX61" fmla="*/ 4136244 w 4136244"/>
              <a:gd name="connsiteY61" fmla="*/ 1325422 h 3438394"/>
              <a:gd name="connsiteX62" fmla="*/ 3652155 w 4136244"/>
              <a:gd name="connsiteY62" fmla="*/ 1809510 h 3438394"/>
              <a:gd name="connsiteX63" fmla="*/ 3442283 w 4136244"/>
              <a:gd name="connsiteY63" fmla="*/ 1761774 h 3438394"/>
              <a:gd name="connsiteX64" fmla="*/ 3386435 w 4136244"/>
              <a:gd name="connsiteY64" fmla="*/ 1729674 h 3438394"/>
              <a:gd name="connsiteX65" fmla="*/ 3349181 w 4136244"/>
              <a:gd name="connsiteY65" fmla="*/ 1739829 h 3438394"/>
              <a:gd name="connsiteX66" fmla="*/ 3307130 w 4136244"/>
              <a:gd name="connsiteY66" fmla="*/ 1769946 h 3438394"/>
              <a:gd name="connsiteX67" fmla="*/ 3282511 w 4136244"/>
              <a:gd name="connsiteY67" fmla="*/ 1809802 h 3438394"/>
              <a:gd name="connsiteX68" fmla="*/ 3302764 w 4136244"/>
              <a:gd name="connsiteY68" fmla="*/ 1834349 h 3438394"/>
              <a:gd name="connsiteX69" fmla="*/ 3364699 w 4136244"/>
              <a:gd name="connsiteY69" fmla="*/ 2037109 h 3438394"/>
              <a:gd name="connsiteX70" fmla="*/ 3258482 w 4136244"/>
              <a:gd name="connsiteY70" fmla="*/ 2293541 h 3438394"/>
              <a:gd name="connsiteX71" fmla="*/ 3242245 w 4136244"/>
              <a:gd name="connsiteY71" fmla="*/ 2306938 h 3438394"/>
              <a:gd name="connsiteX72" fmla="*/ 3243160 w 4136244"/>
              <a:gd name="connsiteY72" fmla="*/ 2321039 h 3438394"/>
              <a:gd name="connsiteX73" fmla="*/ 3264258 w 4136244"/>
              <a:gd name="connsiteY73" fmla="*/ 2368264 h 3438394"/>
              <a:gd name="connsiteX74" fmla="*/ 3301938 w 4136244"/>
              <a:gd name="connsiteY74" fmla="*/ 2403698 h 3438394"/>
              <a:gd name="connsiteX75" fmla="*/ 3333834 w 4136244"/>
              <a:gd name="connsiteY75" fmla="*/ 2417158 h 3438394"/>
              <a:gd name="connsiteX76" fmla="*/ 3362163 w 4136244"/>
              <a:gd name="connsiteY76" fmla="*/ 2401781 h 3438394"/>
              <a:gd name="connsiteX77" fmla="*/ 3544523 w 4136244"/>
              <a:gd name="connsiteY77" fmla="*/ 2364964 h 3438394"/>
              <a:gd name="connsiteX78" fmla="*/ 4013020 w 4136244"/>
              <a:gd name="connsiteY78" fmla="*/ 2833461 h 3438394"/>
              <a:gd name="connsiteX79" fmla="*/ 3544523 w 4136244"/>
              <a:gd name="connsiteY79" fmla="*/ 3301959 h 3438394"/>
              <a:gd name="connsiteX80" fmla="*/ 3076025 w 4136244"/>
              <a:gd name="connsiteY80" fmla="*/ 2833462 h 3438394"/>
              <a:gd name="connsiteX81" fmla="*/ 3213246 w 4136244"/>
              <a:gd name="connsiteY81" fmla="*/ 2502184 h 3438394"/>
              <a:gd name="connsiteX82" fmla="*/ 3233712 w 4136244"/>
              <a:gd name="connsiteY82" fmla="*/ 2485298 h 3438394"/>
              <a:gd name="connsiteX83" fmla="*/ 3231660 w 4136244"/>
              <a:gd name="connsiteY83" fmla="*/ 2453671 h 3438394"/>
              <a:gd name="connsiteX84" fmla="*/ 3210561 w 4136244"/>
              <a:gd name="connsiteY84" fmla="*/ 2406446 h 3438394"/>
              <a:gd name="connsiteX85" fmla="*/ 3172882 w 4136244"/>
              <a:gd name="connsiteY85" fmla="*/ 2371012 h 3438394"/>
              <a:gd name="connsiteX86" fmla="*/ 3156445 w 4136244"/>
              <a:gd name="connsiteY86" fmla="*/ 2364076 h 3438394"/>
              <a:gd name="connsiteX87" fmla="*/ 3143210 w 4136244"/>
              <a:gd name="connsiteY87" fmla="*/ 2371260 h 3438394"/>
              <a:gd name="connsiteX88" fmla="*/ 3002050 w 4136244"/>
              <a:gd name="connsiteY88" fmla="*/ 2399758 h 3438394"/>
              <a:gd name="connsiteX89" fmla="*/ 2639400 w 4136244"/>
              <a:gd name="connsiteY89" fmla="*/ 2037109 h 3438394"/>
              <a:gd name="connsiteX90" fmla="*/ 3002050 w 4136244"/>
              <a:gd name="connsiteY90" fmla="*/ 1674461 h 3438394"/>
              <a:gd name="connsiteX91" fmla="*/ 3204811 w 4136244"/>
              <a:gd name="connsiteY91" fmla="*/ 1736396 h 3438394"/>
              <a:gd name="connsiteX92" fmla="*/ 3222569 w 4136244"/>
              <a:gd name="connsiteY92" fmla="*/ 1751047 h 3438394"/>
              <a:gd name="connsiteX93" fmla="*/ 3258980 w 4136244"/>
              <a:gd name="connsiteY93" fmla="*/ 1724971 h 3438394"/>
              <a:gd name="connsiteX94" fmla="*/ 3286162 w 4136244"/>
              <a:gd name="connsiteY94" fmla="*/ 1680966 h 3438394"/>
              <a:gd name="connsiteX95" fmla="*/ 3292741 w 4136244"/>
              <a:gd name="connsiteY95" fmla="*/ 1648171 h 3438394"/>
              <a:gd name="connsiteX96" fmla="*/ 3278608 w 4136244"/>
              <a:gd name="connsiteY96" fmla="*/ 1633347 h 3438394"/>
              <a:gd name="connsiteX97" fmla="*/ 3206108 w 4136244"/>
              <a:gd name="connsiteY97" fmla="*/ 1513851 h 3438394"/>
              <a:gd name="connsiteX98" fmla="*/ 3185977 w 4136244"/>
              <a:gd name="connsiteY98" fmla="*/ 1448996 h 3438394"/>
              <a:gd name="connsiteX99" fmla="*/ 3124306 w 4136244"/>
              <a:gd name="connsiteY99" fmla="*/ 1418300 h 3438394"/>
              <a:gd name="connsiteX100" fmla="*/ 2938394 w 4136244"/>
              <a:gd name="connsiteY100" fmla="*/ 1390090 h 3438394"/>
              <a:gd name="connsiteX101" fmla="*/ 2679903 w 4136244"/>
              <a:gd name="connsiteY101" fmla="*/ 1491353 h 3438394"/>
              <a:gd name="connsiteX102" fmla="*/ 2679790 w 4136244"/>
              <a:gd name="connsiteY102" fmla="*/ 1491464 h 3438394"/>
              <a:gd name="connsiteX103" fmla="*/ 2677469 w 4136244"/>
              <a:gd name="connsiteY103" fmla="*/ 1514487 h 3438394"/>
              <a:gd name="connsiteX104" fmla="*/ 2321425 w 4136244"/>
              <a:gd name="connsiteY104" fmla="*/ 1927608 h 3438394"/>
              <a:gd name="connsiteX105" fmla="*/ 2274621 w 4136244"/>
              <a:gd name="connsiteY105" fmla="*/ 1940251 h 3438394"/>
              <a:gd name="connsiteX106" fmla="*/ 2236896 w 4136244"/>
              <a:gd name="connsiteY106" fmla="*/ 2000353 h 3438394"/>
              <a:gd name="connsiteX107" fmla="*/ 2201639 w 4136244"/>
              <a:gd name="connsiteY107" fmla="*/ 2168581 h 3438394"/>
              <a:gd name="connsiteX108" fmla="*/ 2252176 w 4136244"/>
              <a:gd name="connsiteY108" fmla="*/ 2332867 h 3438394"/>
              <a:gd name="connsiteX109" fmla="*/ 2268476 w 4136244"/>
              <a:gd name="connsiteY109" fmla="*/ 2354202 h 3438394"/>
              <a:gd name="connsiteX110" fmla="*/ 2283417 w 4136244"/>
              <a:gd name="connsiteY110" fmla="*/ 2355709 h 3438394"/>
              <a:gd name="connsiteX111" fmla="*/ 2621285 w 4136244"/>
              <a:gd name="connsiteY111" fmla="*/ 2770259 h 3438394"/>
              <a:gd name="connsiteX112" fmla="*/ 2198138 w 4136244"/>
              <a:gd name="connsiteY112" fmla="*/ 3193404 h 3438394"/>
              <a:gd name="connsiteX113" fmla="*/ 1808246 w 4136244"/>
              <a:gd name="connsiteY113" fmla="*/ 2934965 h 3438394"/>
              <a:gd name="connsiteX114" fmla="*/ 1802489 w 4136244"/>
              <a:gd name="connsiteY114" fmla="*/ 2916420 h 3438394"/>
              <a:gd name="connsiteX115" fmla="*/ 1797699 w 4136244"/>
              <a:gd name="connsiteY115" fmla="*/ 2914144 h 3438394"/>
              <a:gd name="connsiteX116" fmla="*/ 1752438 w 4136244"/>
              <a:gd name="connsiteY116" fmla="*/ 2911740 h 3438394"/>
              <a:gd name="connsiteX117" fmla="*/ 1710684 w 4136244"/>
              <a:gd name="connsiteY117" fmla="*/ 2929378 h 3438394"/>
              <a:gd name="connsiteX118" fmla="*/ 1702801 w 4136244"/>
              <a:gd name="connsiteY118" fmla="*/ 2937335 h 3438394"/>
              <a:gd name="connsiteX119" fmla="*/ 1705834 w 4136244"/>
              <a:gd name="connsiteY119" fmla="*/ 2967410 h 3438394"/>
              <a:gd name="connsiteX120" fmla="*/ 1234849 w 4136244"/>
              <a:gd name="connsiteY120" fmla="*/ 3438394 h 3438394"/>
              <a:gd name="connsiteX121" fmla="*/ 763864 w 4136244"/>
              <a:gd name="connsiteY121" fmla="*/ 2967411 h 3438394"/>
              <a:gd name="connsiteX122" fmla="*/ 1051520 w 4136244"/>
              <a:gd name="connsiteY122" fmla="*/ 2533439 h 3438394"/>
              <a:gd name="connsiteX123" fmla="*/ 1078325 w 4136244"/>
              <a:gd name="connsiteY123" fmla="*/ 2525118 h 3438394"/>
              <a:gd name="connsiteX124" fmla="*/ 1093387 w 4136244"/>
              <a:gd name="connsiteY124" fmla="*/ 2485081 h 3438394"/>
              <a:gd name="connsiteX125" fmla="*/ 1092982 w 4136244"/>
              <a:gd name="connsiteY125" fmla="*/ 2431123 h 3438394"/>
              <a:gd name="connsiteX126" fmla="*/ 1070884 w 4136244"/>
              <a:gd name="connsiteY126" fmla="*/ 2381896 h 3438394"/>
              <a:gd name="connsiteX127" fmla="*/ 1046254 w 4136244"/>
              <a:gd name="connsiteY127" fmla="*/ 2357455 h 3438394"/>
              <a:gd name="connsiteX128" fmla="*/ 1016156 w 4136244"/>
              <a:gd name="connsiteY128" fmla="*/ 2360489 h 3438394"/>
              <a:gd name="connsiteX129" fmla="*/ 561708 w 4136244"/>
              <a:gd name="connsiteY129" fmla="*/ 1906040 h 3438394"/>
              <a:gd name="connsiteX130" fmla="*/ 694813 w 4136244"/>
              <a:gd name="connsiteY130" fmla="*/ 1584696 h 3438394"/>
              <a:gd name="connsiteX131" fmla="*/ 748963 w 4136244"/>
              <a:gd name="connsiteY131" fmla="*/ 1540018 h 3438394"/>
              <a:gd name="connsiteX132" fmla="*/ 753552 w 4136244"/>
              <a:gd name="connsiteY132" fmla="*/ 1514724 h 3438394"/>
              <a:gd name="connsiteX133" fmla="*/ 744211 w 4136244"/>
              <a:gd name="connsiteY133" fmla="*/ 1481624 h 3438394"/>
              <a:gd name="connsiteX134" fmla="*/ 720216 w 4136244"/>
              <a:gd name="connsiteY134" fmla="*/ 1456984 h 3438394"/>
              <a:gd name="connsiteX135" fmla="*/ 696988 w 4136244"/>
              <a:gd name="connsiteY135" fmla="*/ 1448660 h 3438394"/>
              <a:gd name="connsiteX136" fmla="*/ 691027 w 4136244"/>
              <a:gd name="connsiteY136" fmla="*/ 1451895 h 3438394"/>
              <a:gd name="connsiteX137" fmla="*/ 497412 w 4136244"/>
              <a:gd name="connsiteY137" fmla="*/ 1490984 h 3438394"/>
              <a:gd name="connsiteX138" fmla="*/ 0 w 4136244"/>
              <a:gd name="connsiteY138" fmla="*/ 993572 h 3438394"/>
              <a:gd name="connsiteX139" fmla="*/ 497412 w 4136244"/>
              <a:gd name="connsiteY139" fmla="*/ 496160 h 3438394"/>
              <a:gd name="connsiteX140" fmla="*/ 994824 w 4136244"/>
              <a:gd name="connsiteY140" fmla="*/ 993572 h 3438394"/>
              <a:gd name="connsiteX141" fmla="*/ 849136 w 4136244"/>
              <a:gd name="connsiteY141" fmla="*/ 1345296 h 3438394"/>
              <a:gd name="connsiteX142" fmla="*/ 782291 w 4136244"/>
              <a:gd name="connsiteY142" fmla="*/ 1400447 h 3438394"/>
              <a:gd name="connsiteX143" fmla="*/ 778097 w 4136244"/>
              <a:gd name="connsiteY143" fmla="*/ 1423566 h 3438394"/>
              <a:gd name="connsiteX144" fmla="*/ 787438 w 4136244"/>
              <a:gd name="connsiteY144" fmla="*/ 1456667 h 3438394"/>
              <a:gd name="connsiteX145" fmla="*/ 811433 w 4136244"/>
              <a:gd name="connsiteY145" fmla="*/ 1481307 h 3438394"/>
              <a:gd name="connsiteX146" fmla="*/ 834851 w 4136244"/>
              <a:gd name="connsiteY146" fmla="*/ 1489699 h 3438394"/>
              <a:gd name="connsiteX147" fmla="*/ 839265 w 4136244"/>
              <a:gd name="connsiteY147" fmla="*/ 1487304 h 3438394"/>
              <a:gd name="connsiteX148" fmla="*/ 1016157 w 4136244"/>
              <a:gd name="connsiteY148" fmla="*/ 1451590 h 3438394"/>
              <a:gd name="connsiteX149" fmla="*/ 1337500 w 4136244"/>
              <a:gd name="connsiteY149" fmla="*/ 1584696 h 3438394"/>
              <a:gd name="connsiteX150" fmla="*/ 1392792 w 4136244"/>
              <a:gd name="connsiteY150" fmla="*/ 1651709 h 3438394"/>
              <a:gd name="connsiteX151" fmla="*/ 1444171 w 4136244"/>
              <a:gd name="connsiteY151" fmla="*/ 1654194 h 3438394"/>
              <a:gd name="connsiteX152" fmla="*/ 1507184 w 4136244"/>
              <a:gd name="connsiteY152" fmla="*/ 1636829 h 3438394"/>
              <a:gd name="connsiteX153" fmla="*/ 1560748 w 4136244"/>
              <a:gd name="connsiteY153" fmla="*/ 1599370 h 3438394"/>
              <a:gd name="connsiteX154" fmla="*/ 1593223 w 4136244"/>
              <a:gd name="connsiteY154" fmla="*/ 1556049 h 3438394"/>
              <a:gd name="connsiteX155" fmla="*/ 1580321 w 4136244"/>
              <a:gd name="connsiteY155" fmla="*/ 1514486 h 3438394"/>
              <a:gd name="connsiteX156" fmla="*/ 1568946 w 4136244"/>
              <a:gd name="connsiteY156" fmla="*/ 1401636 h 3438394"/>
              <a:gd name="connsiteX157" fmla="*/ 1664575 w 4136244"/>
              <a:gd name="connsiteY157" fmla="*/ 1088564 h 3438394"/>
              <a:gd name="connsiteX158" fmla="*/ 1716804 w 4136244"/>
              <a:gd name="connsiteY158" fmla="*/ 1025262 h 3438394"/>
              <a:gd name="connsiteX159" fmla="*/ 1715697 w 4136244"/>
              <a:gd name="connsiteY159" fmla="*/ 1019329 h 3438394"/>
              <a:gd name="connsiteX160" fmla="*/ 1689470 w 4136244"/>
              <a:gd name="connsiteY160" fmla="*/ 976157 h 3438394"/>
              <a:gd name="connsiteX161" fmla="*/ 1648338 w 4136244"/>
              <a:gd name="connsiteY161" fmla="*/ 946834 h 3438394"/>
              <a:gd name="connsiteX162" fmla="*/ 1636856 w 4136244"/>
              <a:gd name="connsiteY162" fmla="*/ 943808 h 3438394"/>
              <a:gd name="connsiteX163" fmla="*/ 1634379 w 4136244"/>
              <a:gd name="connsiteY163" fmla="*/ 945850 h 3438394"/>
              <a:gd name="connsiteX164" fmla="*/ 1430901 w 4136244"/>
              <a:gd name="connsiteY164" fmla="*/ 1008003 h 3438394"/>
              <a:gd name="connsiteX165" fmla="*/ 1066971 w 4136244"/>
              <a:gd name="connsiteY165" fmla="*/ 644073 h 3438394"/>
              <a:gd name="connsiteX166" fmla="*/ 1430901 w 4136244"/>
              <a:gd name="connsiteY166" fmla="*/ 280142 h 3438394"/>
              <a:gd name="connsiteX167" fmla="*/ 1794833 w 4136244"/>
              <a:gd name="connsiteY167" fmla="*/ 644073 h 3438394"/>
              <a:gd name="connsiteX168" fmla="*/ 1732680 w 4136244"/>
              <a:gd name="connsiteY168" fmla="*/ 847550 h 3438394"/>
              <a:gd name="connsiteX169" fmla="*/ 1709242 w 4136244"/>
              <a:gd name="connsiteY169" fmla="*/ 875958 h 3438394"/>
              <a:gd name="connsiteX170" fmla="*/ 1711511 w 4136244"/>
              <a:gd name="connsiteY170" fmla="*/ 888134 h 3438394"/>
              <a:gd name="connsiteX171" fmla="*/ 1737739 w 4136244"/>
              <a:gd name="connsiteY171" fmla="*/ 931307 h 3438394"/>
              <a:gd name="connsiteX172" fmla="*/ 1778871 w 4136244"/>
              <a:gd name="connsiteY172" fmla="*/ 960629 h 3438394"/>
              <a:gd name="connsiteX173" fmla="*/ 1785462 w 4136244"/>
              <a:gd name="connsiteY173" fmla="*/ 962367 h 3438394"/>
              <a:gd name="connsiteX174" fmla="*/ 1815821 w 4136244"/>
              <a:gd name="connsiteY174" fmla="*/ 937317 h 3438394"/>
              <a:gd name="connsiteX175" fmla="*/ 2128895 w 4136244"/>
              <a:gd name="connsiteY175" fmla="*/ 841687 h 3438394"/>
              <a:gd name="connsiteX176" fmla="*/ 2214170 w 4136244"/>
              <a:gd name="connsiteY176" fmla="*/ 848139 h 3438394"/>
              <a:gd name="connsiteX177" fmla="*/ 2220765 w 4136244"/>
              <a:gd name="connsiteY177" fmla="*/ 849659 h 3438394"/>
              <a:gd name="connsiteX178" fmla="*/ 2224251 w 4136244"/>
              <a:gd name="connsiteY178" fmla="*/ 845811 h 3438394"/>
              <a:gd name="connsiteX179" fmla="*/ 2246391 w 4136244"/>
              <a:gd name="connsiteY179" fmla="*/ 793941 h 3438394"/>
              <a:gd name="connsiteX180" fmla="*/ 2248684 w 4136244"/>
              <a:gd name="connsiteY180" fmla="*/ 737589 h 3438394"/>
              <a:gd name="connsiteX181" fmla="*/ 2237321 w 4136244"/>
              <a:gd name="connsiteY181" fmla="*/ 699788 h 3438394"/>
              <a:gd name="connsiteX182" fmla="*/ 2235626 w 4136244"/>
              <a:gd name="connsiteY182" fmla="*/ 699262 h 3438394"/>
              <a:gd name="connsiteX183" fmla="*/ 2013353 w 4136244"/>
              <a:gd name="connsiteY183" fmla="*/ 363931 h 3438394"/>
              <a:gd name="connsiteX184" fmla="*/ 2377286 w 4136244"/>
              <a:gd name="connsiteY184" fmla="*/ 0 h 343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4136244" h="3438394">
                <a:moveTo>
                  <a:pt x="1600796" y="1684529"/>
                </a:moveTo>
                <a:cubicBezTo>
                  <a:pt x="1578871" y="1686797"/>
                  <a:pt x="1557750" y="1692504"/>
                  <a:pt x="1537783" y="1701894"/>
                </a:cubicBezTo>
                <a:cubicBezTo>
                  <a:pt x="1517817" y="1711285"/>
                  <a:pt x="1499950" y="1723912"/>
                  <a:pt x="1484220" y="1739353"/>
                </a:cubicBezTo>
                <a:lnTo>
                  <a:pt x="1451578" y="1782897"/>
                </a:lnTo>
                <a:lnTo>
                  <a:pt x="1461373" y="1814452"/>
                </a:lnTo>
                <a:cubicBezTo>
                  <a:pt x="1467427" y="1844036"/>
                  <a:pt x="1470606" y="1874667"/>
                  <a:pt x="1470605" y="1906039"/>
                </a:cubicBezTo>
                <a:cubicBezTo>
                  <a:pt x="1470606" y="2094278"/>
                  <a:pt x="1356157" y="2255786"/>
                  <a:pt x="1193048" y="2324776"/>
                </a:cubicBezTo>
                <a:lnTo>
                  <a:pt x="1174622" y="2330496"/>
                </a:lnTo>
                <a:lnTo>
                  <a:pt x="1162830" y="2361845"/>
                </a:lnTo>
                <a:cubicBezTo>
                  <a:pt x="1159352" y="2380060"/>
                  <a:pt x="1159380" y="2398130"/>
                  <a:pt x="1163234" y="2415803"/>
                </a:cubicBezTo>
                <a:cubicBezTo>
                  <a:pt x="1167088" y="2433476"/>
                  <a:pt x="1174585" y="2449916"/>
                  <a:pt x="1185332" y="2465030"/>
                </a:cubicBezTo>
                <a:lnTo>
                  <a:pt x="1218619" y="2498063"/>
                </a:lnTo>
                <a:lnTo>
                  <a:pt x="1234849" y="2496427"/>
                </a:lnTo>
                <a:cubicBezTo>
                  <a:pt x="1429937" y="2496427"/>
                  <a:pt x="1597321" y="2615040"/>
                  <a:pt x="1668821" y="2784083"/>
                </a:cubicBezTo>
                <a:lnTo>
                  <a:pt x="1686126" y="2839832"/>
                </a:lnTo>
                <a:lnTo>
                  <a:pt x="1695813" y="2844434"/>
                </a:lnTo>
                <a:cubicBezTo>
                  <a:pt x="1711017" y="2848545"/>
                  <a:pt x="1726172" y="2849447"/>
                  <a:pt x="1741075" y="2846838"/>
                </a:cubicBezTo>
                <a:lnTo>
                  <a:pt x="1781012" y="2829969"/>
                </a:lnTo>
                <a:lnTo>
                  <a:pt x="1774992" y="2770258"/>
                </a:lnTo>
                <a:cubicBezTo>
                  <a:pt x="1774993" y="2594985"/>
                  <a:pt x="1881558" y="2444602"/>
                  <a:pt x="2033431" y="2380365"/>
                </a:cubicBezTo>
                <a:lnTo>
                  <a:pt x="2077968" y="2366540"/>
                </a:lnTo>
                <a:lnTo>
                  <a:pt x="2094557" y="2340111"/>
                </a:lnTo>
                <a:cubicBezTo>
                  <a:pt x="2119831" y="2287741"/>
                  <a:pt x="2132523" y="2230857"/>
                  <a:pt x="2129812" y="2171883"/>
                </a:cubicBezTo>
                <a:cubicBezTo>
                  <a:pt x="2127103" y="2112909"/>
                  <a:pt x="2109246" y="2057429"/>
                  <a:pt x="2079275" y="2007597"/>
                </a:cubicBezTo>
                <a:lnTo>
                  <a:pt x="2037795" y="1953303"/>
                </a:lnTo>
                <a:lnTo>
                  <a:pt x="1988954" y="1943958"/>
                </a:lnTo>
                <a:cubicBezTo>
                  <a:pt x="1854769" y="1909434"/>
                  <a:pt x="1740046" y="1826421"/>
                  <a:pt x="1664575" y="1714710"/>
                </a:cubicBezTo>
                <a:lnTo>
                  <a:pt x="1649471" y="1686883"/>
                </a:lnTo>
                <a:close/>
                <a:moveTo>
                  <a:pt x="2377286" y="0"/>
                </a:moveTo>
                <a:cubicBezTo>
                  <a:pt x="2553155" y="0"/>
                  <a:pt x="2699887" y="124749"/>
                  <a:pt x="2733822" y="290586"/>
                </a:cubicBezTo>
                <a:lnTo>
                  <a:pt x="2737485" y="326913"/>
                </a:lnTo>
                <a:lnTo>
                  <a:pt x="2738773" y="328438"/>
                </a:lnTo>
                <a:cubicBezTo>
                  <a:pt x="2770874" y="358193"/>
                  <a:pt x="2807964" y="377178"/>
                  <a:pt x="2848806" y="382523"/>
                </a:cubicBezTo>
                <a:cubicBezTo>
                  <a:pt x="2889647" y="387868"/>
                  <a:pt x="2930373" y="379066"/>
                  <a:pt x="2969050" y="358573"/>
                </a:cubicBezTo>
                <a:lnTo>
                  <a:pt x="2980601" y="350521"/>
                </a:lnTo>
                <a:lnTo>
                  <a:pt x="2988337" y="325601"/>
                </a:lnTo>
                <a:cubicBezTo>
                  <a:pt x="3043584" y="194980"/>
                  <a:pt x="3172923" y="103328"/>
                  <a:pt x="3323668" y="103328"/>
                </a:cubicBezTo>
                <a:cubicBezTo>
                  <a:pt x="3524662" y="103327"/>
                  <a:pt x="3687599" y="266265"/>
                  <a:pt x="3687600" y="467259"/>
                </a:cubicBezTo>
                <a:cubicBezTo>
                  <a:pt x="3687599" y="668252"/>
                  <a:pt x="3524663" y="831191"/>
                  <a:pt x="3323667" y="831190"/>
                </a:cubicBezTo>
                <a:cubicBezTo>
                  <a:pt x="3147797" y="831190"/>
                  <a:pt x="3001066" y="706442"/>
                  <a:pt x="2967131" y="540604"/>
                </a:cubicBezTo>
                <a:lnTo>
                  <a:pt x="2964985" y="519323"/>
                </a:lnTo>
                <a:lnTo>
                  <a:pt x="2950289" y="501938"/>
                </a:lnTo>
                <a:cubicBezTo>
                  <a:pt x="2918188" y="472184"/>
                  <a:pt x="2881098" y="453198"/>
                  <a:pt x="2840257" y="447854"/>
                </a:cubicBezTo>
                <a:cubicBezTo>
                  <a:pt x="2819836" y="445181"/>
                  <a:pt x="2799444" y="446047"/>
                  <a:pt x="2779322" y="450141"/>
                </a:cubicBezTo>
                <a:lnTo>
                  <a:pt x="2723499" y="470531"/>
                </a:lnTo>
                <a:lnTo>
                  <a:pt x="2712616" y="505590"/>
                </a:lnTo>
                <a:cubicBezTo>
                  <a:pt x="2657369" y="636210"/>
                  <a:pt x="2528031" y="727861"/>
                  <a:pt x="2377285" y="727862"/>
                </a:cubicBezTo>
                <a:lnTo>
                  <a:pt x="2360366" y="726156"/>
                </a:lnTo>
                <a:lnTo>
                  <a:pt x="2332801" y="756581"/>
                </a:lnTo>
                <a:cubicBezTo>
                  <a:pt x="2322349" y="772591"/>
                  <a:pt x="2314846" y="789916"/>
                  <a:pt x="2310661" y="808451"/>
                </a:cubicBezTo>
                <a:cubicBezTo>
                  <a:pt x="2306476" y="826988"/>
                  <a:pt x="2305807" y="845855"/>
                  <a:pt x="2308367" y="864803"/>
                </a:cubicBezTo>
                <a:lnTo>
                  <a:pt x="2310810" y="872930"/>
                </a:lnTo>
                <a:lnTo>
                  <a:pt x="2371657" y="896904"/>
                </a:lnTo>
                <a:cubicBezTo>
                  <a:pt x="2494055" y="955881"/>
                  <a:pt x="2591714" y="1058070"/>
                  <a:pt x="2644842" y="1183679"/>
                </a:cubicBezTo>
                <a:lnTo>
                  <a:pt x="2667174" y="1255623"/>
                </a:lnTo>
                <a:lnTo>
                  <a:pt x="2748516" y="1296113"/>
                </a:lnTo>
                <a:cubicBezTo>
                  <a:pt x="2806455" y="1318002"/>
                  <a:pt x="2869322" y="1328248"/>
                  <a:pt x="2934428" y="1324321"/>
                </a:cubicBezTo>
                <a:cubicBezTo>
                  <a:pt x="2999533" y="1320395"/>
                  <a:pt x="3060713" y="1302668"/>
                  <a:pt x="3115600" y="1273973"/>
                </a:cubicBezTo>
                <a:lnTo>
                  <a:pt x="3177352" y="1233311"/>
                </a:lnTo>
                <a:lnTo>
                  <a:pt x="3177901" y="1227861"/>
                </a:lnTo>
                <a:cubicBezTo>
                  <a:pt x="3223040" y="1007270"/>
                  <a:pt x="3418220" y="841333"/>
                  <a:pt x="3652156" y="841333"/>
                </a:cubicBezTo>
                <a:cubicBezTo>
                  <a:pt x="3919510" y="841334"/>
                  <a:pt x="4136245" y="1058067"/>
                  <a:pt x="4136244" y="1325422"/>
                </a:cubicBezTo>
                <a:cubicBezTo>
                  <a:pt x="4136244" y="1592777"/>
                  <a:pt x="3919510" y="1809510"/>
                  <a:pt x="3652155" y="1809510"/>
                </a:cubicBezTo>
                <a:cubicBezTo>
                  <a:pt x="3576962" y="1809510"/>
                  <a:pt x="3505773" y="1792366"/>
                  <a:pt x="3442283" y="1761774"/>
                </a:cubicBezTo>
                <a:lnTo>
                  <a:pt x="3386435" y="1729674"/>
                </a:lnTo>
                <a:lnTo>
                  <a:pt x="3349181" y="1739829"/>
                </a:lnTo>
                <a:cubicBezTo>
                  <a:pt x="3333125" y="1747247"/>
                  <a:pt x="3318988" y="1757251"/>
                  <a:pt x="3307130" y="1769946"/>
                </a:cubicBezTo>
                <a:lnTo>
                  <a:pt x="3282511" y="1809802"/>
                </a:lnTo>
                <a:lnTo>
                  <a:pt x="3302764" y="1834349"/>
                </a:lnTo>
                <a:cubicBezTo>
                  <a:pt x="3341866" y="1892228"/>
                  <a:pt x="3364699" y="1962002"/>
                  <a:pt x="3364699" y="2037109"/>
                </a:cubicBezTo>
                <a:cubicBezTo>
                  <a:pt x="3364699" y="2137252"/>
                  <a:pt x="3324108" y="2227915"/>
                  <a:pt x="3258482" y="2293541"/>
                </a:cubicBezTo>
                <a:lnTo>
                  <a:pt x="3242245" y="2306938"/>
                </a:lnTo>
                <a:lnTo>
                  <a:pt x="3243160" y="2321039"/>
                </a:lnTo>
                <a:cubicBezTo>
                  <a:pt x="3247216" y="2338254"/>
                  <a:pt x="3254190" y="2354106"/>
                  <a:pt x="3264258" y="2368264"/>
                </a:cubicBezTo>
                <a:cubicBezTo>
                  <a:pt x="3274325" y="2382420"/>
                  <a:pt x="3287008" y="2394213"/>
                  <a:pt x="3301938" y="2403698"/>
                </a:cubicBezTo>
                <a:lnTo>
                  <a:pt x="3333834" y="2417158"/>
                </a:lnTo>
                <a:lnTo>
                  <a:pt x="3362163" y="2401781"/>
                </a:lnTo>
                <a:cubicBezTo>
                  <a:pt x="3418213" y="2378074"/>
                  <a:pt x="3479837" y="2364964"/>
                  <a:pt x="3544523" y="2364964"/>
                </a:cubicBezTo>
                <a:cubicBezTo>
                  <a:pt x="3803267" y="2364965"/>
                  <a:pt x="4013020" y="2574718"/>
                  <a:pt x="4013020" y="2833461"/>
                </a:cubicBezTo>
                <a:cubicBezTo>
                  <a:pt x="4013020" y="3092206"/>
                  <a:pt x="3803267" y="3301959"/>
                  <a:pt x="3544523" y="3301959"/>
                </a:cubicBezTo>
                <a:cubicBezTo>
                  <a:pt x="3285778" y="3301959"/>
                  <a:pt x="3076026" y="3092206"/>
                  <a:pt x="3076025" y="2833462"/>
                </a:cubicBezTo>
                <a:cubicBezTo>
                  <a:pt x="3076026" y="2704090"/>
                  <a:pt x="3128464" y="2586965"/>
                  <a:pt x="3213246" y="2502184"/>
                </a:cubicBezTo>
                <a:lnTo>
                  <a:pt x="3233712" y="2485298"/>
                </a:lnTo>
                <a:lnTo>
                  <a:pt x="3231660" y="2453671"/>
                </a:lnTo>
                <a:cubicBezTo>
                  <a:pt x="3227602" y="2436456"/>
                  <a:pt x="3220628" y="2420604"/>
                  <a:pt x="3210561" y="2406446"/>
                </a:cubicBezTo>
                <a:cubicBezTo>
                  <a:pt x="3200494" y="2392289"/>
                  <a:pt x="3187810" y="2380497"/>
                  <a:pt x="3172882" y="2371012"/>
                </a:cubicBezTo>
                <a:lnTo>
                  <a:pt x="3156445" y="2364076"/>
                </a:lnTo>
                <a:lnTo>
                  <a:pt x="3143210" y="2371260"/>
                </a:lnTo>
                <a:cubicBezTo>
                  <a:pt x="3099823" y="2389611"/>
                  <a:pt x="3052122" y="2399759"/>
                  <a:pt x="3002050" y="2399758"/>
                </a:cubicBezTo>
                <a:cubicBezTo>
                  <a:pt x="2801764" y="2399759"/>
                  <a:pt x="2639401" y="2237396"/>
                  <a:pt x="2639400" y="2037109"/>
                </a:cubicBezTo>
                <a:cubicBezTo>
                  <a:pt x="2639402" y="1836824"/>
                  <a:pt x="2801764" y="1674461"/>
                  <a:pt x="3002050" y="1674461"/>
                </a:cubicBezTo>
                <a:cubicBezTo>
                  <a:pt x="3077157" y="1674461"/>
                  <a:pt x="3146931" y="1697293"/>
                  <a:pt x="3204811" y="1736396"/>
                </a:cubicBezTo>
                <a:lnTo>
                  <a:pt x="3222569" y="1751047"/>
                </a:lnTo>
                <a:lnTo>
                  <a:pt x="3258980" y="1724971"/>
                </a:lnTo>
                <a:cubicBezTo>
                  <a:pt x="3270838" y="1712276"/>
                  <a:pt x="3279855" y="1697490"/>
                  <a:pt x="3286162" y="1680966"/>
                </a:cubicBezTo>
                <a:lnTo>
                  <a:pt x="3292741" y="1648171"/>
                </a:lnTo>
                <a:lnTo>
                  <a:pt x="3278608" y="1633347"/>
                </a:lnTo>
                <a:cubicBezTo>
                  <a:pt x="3249012" y="1597485"/>
                  <a:pt x="3224481" y="1557288"/>
                  <a:pt x="3206108" y="1513851"/>
                </a:cubicBezTo>
                <a:lnTo>
                  <a:pt x="3185977" y="1448996"/>
                </a:lnTo>
                <a:lnTo>
                  <a:pt x="3124306" y="1418300"/>
                </a:lnTo>
                <a:cubicBezTo>
                  <a:pt x="3066367" y="1396409"/>
                  <a:pt x="3003499" y="1386164"/>
                  <a:pt x="2938394" y="1390090"/>
                </a:cubicBezTo>
                <a:cubicBezTo>
                  <a:pt x="2840736" y="1395981"/>
                  <a:pt x="2751910" y="1432920"/>
                  <a:pt x="2679903" y="1491353"/>
                </a:cubicBezTo>
                <a:lnTo>
                  <a:pt x="2679790" y="1491464"/>
                </a:lnTo>
                <a:lnTo>
                  <a:pt x="2677469" y="1514487"/>
                </a:lnTo>
                <a:cubicBezTo>
                  <a:pt x="2638308" y="1705857"/>
                  <a:pt x="2501526" y="1861664"/>
                  <a:pt x="2321425" y="1927608"/>
                </a:cubicBezTo>
                <a:lnTo>
                  <a:pt x="2274621" y="1940251"/>
                </a:lnTo>
                <a:lnTo>
                  <a:pt x="2236896" y="2000353"/>
                </a:lnTo>
                <a:cubicBezTo>
                  <a:pt x="2211622" y="2052724"/>
                  <a:pt x="2198929" y="2109607"/>
                  <a:pt x="2201639" y="2168581"/>
                </a:cubicBezTo>
                <a:cubicBezTo>
                  <a:pt x="2204350" y="2227555"/>
                  <a:pt x="2222205" y="2283036"/>
                  <a:pt x="2252176" y="2332867"/>
                </a:cubicBezTo>
                <a:lnTo>
                  <a:pt x="2268476" y="2354202"/>
                </a:lnTo>
                <a:lnTo>
                  <a:pt x="2283417" y="2355709"/>
                </a:lnTo>
                <a:cubicBezTo>
                  <a:pt x="2476238" y="2395165"/>
                  <a:pt x="2621284" y="2565773"/>
                  <a:pt x="2621285" y="2770259"/>
                </a:cubicBezTo>
                <a:cubicBezTo>
                  <a:pt x="2621285" y="3003955"/>
                  <a:pt x="2431835" y="3193404"/>
                  <a:pt x="2198138" y="3193404"/>
                </a:cubicBezTo>
                <a:cubicBezTo>
                  <a:pt x="2022866" y="3193404"/>
                  <a:pt x="1872483" y="3086838"/>
                  <a:pt x="1808246" y="2934965"/>
                </a:cubicBezTo>
                <a:lnTo>
                  <a:pt x="1802489" y="2916420"/>
                </a:lnTo>
                <a:lnTo>
                  <a:pt x="1797699" y="2914144"/>
                </a:lnTo>
                <a:cubicBezTo>
                  <a:pt x="1782496" y="2910034"/>
                  <a:pt x="1767341" y="2909130"/>
                  <a:pt x="1752438" y="2911740"/>
                </a:cubicBezTo>
                <a:cubicBezTo>
                  <a:pt x="1737534" y="2914349"/>
                  <a:pt x="1723587" y="2920347"/>
                  <a:pt x="1710684" y="2929378"/>
                </a:cubicBezTo>
                <a:lnTo>
                  <a:pt x="1702801" y="2937335"/>
                </a:lnTo>
                <a:lnTo>
                  <a:pt x="1705834" y="2967410"/>
                </a:lnTo>
                <a:cubicBezTo>
                  <a:pt x="1705833" y="3227528"/>
                  <a:pt x="1494966" y="3438394"/>
                  <a:pt x="1234849" y="3438394"/>
                </a:cubicBezTo>
                <a:cubicBezTo>
                  <a:pt x="974732" y="3438395"/>
                  <a:pt x="763864" y="3227528"/>
                  <a:pt x="763864" y="2967411"/>
                </a:cubicBezTo>
                <a:cubicBezTo>
                  <a:pt x="763865" y="2772324"/>
                  <a:pt x="882477" y="2604939"/>
                  <a:pt x="1051520" y="2533439"/>
                </a:cubicBezTo>
                <a:lnTo>
                  <a:pt x="1078325" y="2525118"/>
                </a:lnTo>
                <a:lnTo>
                  <a:pt x="1093387" y="2485081"/>
                </a:lnTo>
                <a:cubicBezTo>
                  <a:pt x="1096864" y="2466865"/>
                  <a:pt x="1096836" y="2448796"/>
                  <a:pt x="1092982" y="2431123"/>
                </a:cubicBezTo>
                <a:cubicBezTo>
                  <a:pt x="1089128" y="2413450"/>
                  <a:pt x="1081631" y="2397010"/>
                  <a:pt x="1070884" y="2381896"/>
                </a:cubicBezTo>
                <a:lnTo>
                  <a:pt x="1046254" y="2357455"/>
                </a:lnTo>
                <a:lnTo>
                  <a:pt x="1016156" y="2360489"/>
                </a:lnTo>
                <a:cubicBezTo>
                  <a:pt x="765171" y="2360489"/>
                  <a:pt x="561708" y="2157025"/>
                  <a:pt x="561708" y="1906040"/>
                </a:cubicBezTo>
                <a:cubicBezTo>
                  <a:pt x="561708" y="1780547"/>
                  <a:pt x="612574" y="1666935"/>
                  <a:pt x="694813" y="1584696"/>
                </a:cubicBezTo>
                <a:lnTo>
                  <a:pt x="748963" y="1540018"/>
                </a:lnTo>
                <a:lnTo>
                  <a:pt x="753552" y="1514724"/>
                </a:lnTo>
                <a:cubicBezTo>
                  <a:pt x="753147" y="1503127"/>
                  <a:pt x="750124" y="1491864"/>
                  <a:pt x="744211" y="1481624"/>
                </a:cubicBezTo>
                <a:cubicBezTo>
                  <a:pt x="738299" y="1471383"/>
                  <a:pt x="730057" y="1463133"/>
                  <a:pt x="720216" y="1456984"/>
                </a:cubicBezTo>
                <a:lnTo>
                  <a:pt x="696988" y="1448660"/>
                </a:lnTo>
                <a:lnTo>
                  <a:pt x="691027" y="1451895"/>
                </a:lnTo>
                <a:cubicBezTo>
                  <a:pt x="631518" y="1477065"/>
                  <a:pt x="566091" y="1490984"/>
                  <a:pt x="497412" y="1490984"/>
                </a:cubicBezTo>
                <a:cubicBezTo>
                  <a:pt x="222699" y="1490984"/>
                  <a:pt x="0" y="1268285"/>
                  <a:pt x="0" y="993572"/>
                </a:cubicBezTo>
                <a:cubicBezTo>
                  <a:pt x="0" y="718859"/>
                  <a:pt x="222699" y="496160"/>
                  <a:pt x="497412" y="496160"/>
                </a:cubicBezTo>
                <a:cubicBezTo>
                  <a:pt x="772125" y="496160"/>
                  <a:pt x="994824" y="718859"/>
                  <a:pt x="994824" y="993572"/>
                </a:cubicBezTo>
                <a:cubicBezTo>
                  <a:pt x="994824" y="1130929"/>
                  <a:pt x="939150" y="1255282"/>
                  <a:pt x="849136" y="1345296"/>
                </a:cubicBezTo>
                <a:lnTo>
                  <a:pt x="782291" y="1400447"/>
                </a:lnTo>
                <a:lnTo>
                  <a:pt x="778097" y="1423566"/>
                </a:lnTo>
                <a:cubicBezTo>
                  <a:pt x="778502" y="1435164"/>
                  <a:pt x="781525" y="1446426"/>
                  <a:pt x="787438" y="1456667"/>
                </a:cubicBezTo>
                <a:cubicBezTo>
                  <a:pt x="793350" y="1466908"/>
                  <a:pt x="801592" y="1475157"/>
                  <a:pt x="811433" y="1481307"/>
                </a:cubicBezTo>
                <a:lnTo>
                  <a:pt x="834851" y="1489699"/>
                </a:lnTo>
                <a:lnTo>
                  <a:pt x="839265" y="1487304"/>
                </a:lnTo>
                <a:cubicBezTo>
                  <a:pt x="893635" y="1464307"/>
                  <a:pt x="953411" y="1451590"/>
                  <a:pt x="1016157" y="1451590"/>
                </a:cubicBezTo>
                <a:cubicBezTo>
                  <a:pt x="1141650" y="1451591"/>
                  <a:pt x="1255262" y="1502457"/>
                  <a:pt x="1337500" y="1584696"/>
                </a:cubicBezTo>
                <a:lnTo>
                  <a:pt x="1392792" y="1651709"/>
                </a:lnTo>
                <a:lnTo>
                  <a:pt x="1444171" y="1654194"/>
                </a:lnTo>
                <a:cubicBezTo>
                  <a:pt x="1466097" y="1651928"/>
                  <a:pt x="1487217" y="1646219"/>
                  <a:pt x="1507184" y="1636829"/>
                </a:cubicBezTo>
                <a:cubicBezTo>
                  <a:pt x="1527151" y="1627439"/>
                  <a:pt x="1545018" y="1614812"/>
                  <a:pt x="1560748" y="1599370"/>
                </a:cubicBezTo>
                <a:lnTo>
                  <a:pt x="1593223" y="1556049"/>
                </a:lnTo>
                <a:lnTo>
                  <a:pt x="1580321" y="1514486"/>
                </a:lnTo>
                <a:cubicBezTo>
                  <a:pt x="1572861" y="1478035"/>
                  <a:pt x="1568944" y="1440293"/>
                  <a:pt x="1568946" y="1401636"/>
                </a:cubicBezTo>
                <a:cubicBezTo>
                  <a:pt x="1568945" y="1285667"/>
                  <a:pt x="1604199" y="1177932"/>
                  <a:pt x="1664575" y="1088564"/>
                </a:cubicBezTo>
                <a:lnTo>
                  <a:pt x="1716804" y="1025262"/>
                </a:lnTo>
                <a:lnTo>
                  <a:pt x="1715697" y="1019329"/>
                </a:lnTo>
                <a:cubicBezTo>
                  <a:pt x="1709706" y="1003080"/>
                  <a:pt x="1701007" y="988572"/>
                  <a:pt x="1689470" y="976157"/>
                </a:cubicBezTo>
                <a:cubicBezTo>
                  <a:pt x="1677933" y="963739"/>
                  <a:pt x="1664103" y="954002"/>
                  <a:pt x="1648338" y="946834"/>
                </a:cubicBezTo>
                <a:lnTo>
                  <a:pt x="1636856" y="943808"/>
                </a:lnTo>
                <a:lnTo>
                  <a:pt x="1634379" y="945850"/>
                </a:lnTo>
                <a:cubicBezTo>
                  <a:pt x="1576296" y="985091"/>
                  <a:pt x="1506275" y="1008004"/>
                  <a:pt x="1430901" y="1008003"/>
                </a:cubicBezTo>
                <a:cubicBezTo>
                  <a:pt x="1229908" y="1008004"/>
                  <a:pt x="1066971" y="845067"/>
                  <a:pt x="1066971" y="644073"/>
                </a:cubicBezTo>
                <a:cubicBezTo>
                  <a:pt x="1066971" y="443079"/>
                  <a:pt x="1229908" y="280142"/>
                  <a:pt x="1430901" y="280142"/>
                </a:cubicBezTo>
                <a:cubicBezTo>
                  <a:pt x="1631895" y="280143"/>
                  <a:pt x="1794833" y="443079"/>
                  <a:pt x="1794833" y="644073"/>
                </a:cubicBezTo>
                <a:cubicBezTo>
                  <a:pt x="1794833" y="719446"/>
                  <a:pt x="1771920" y="789467"/>
                  <a:pt x="1732680" y="847550"/>
                </a:cubicBezTo>
                <a:lnTo>
                  <a:pt x="1709242" y="875958"/>
                </a:lnTo>
                <a:lnTo>
                  <a:pt x="1711511" y="888134"/>
                </a:lnTo>
                <a:cubicBezTo>
                  <a:pt x="1717503" y="904383"/>
                  <a:pt x="1726201" y="918890"/>
                  <a:pt x="1737739" y="931307"/>
                </a:cubicBezTo>
                <a:cubicBezTo>
                  <a:pt x="1749275" y="943723"/>
                  <a:pt x="1763105" y="953461"/>
                  <a:pt x="1778871" y="960629"/>
                </a:cubicBezTo>
                <a:lnTo>
                  <a:pt x="1785462" y="962367"/>
                </a:lnTo>
                <a:lnTo>
                  <a:pt x="1815821" y="937317"/>
                </a:lnTo>
                <a:cubicBezTo>
                  <a:pt x="1905189" y="876941"/>
                  <a:pt x="2012924" y="841687"/>
                  <a:pt x="2128895" y="841687"/>
                </a:cubicBezTo>
                <a:cubicBezTo>
                  <a:pt x="2157887" y="841687"/>
                  <a:pt x="2186365" y="843890"/>
                  <a:pt x="2214170" y="848139"/>
                </a:cubicBezTo>
                <a:lnTo>
                  <a:pt x="2220765" y="849659"/>
                </a:lnTo>
                <a:lnTo>
                  <a:pt x="2224251" y="845811"/>
                </a:lnTo>
                <a:cubicBezTo>
                  <a:pt x="2234703" y="829802"/>
                  <a:pt x="2242205" y="812476"/>
                  <a:pt x="2246391" y="793941"/>
                </a:cubicBezTo>
                <a:cubicBezTo>
                  <a:pt x="2250576" y="775405"/>
                  <a:pt x="2251244" y="756537"/>
                  <a:pt x="2248684" y="737589"/>
                </a:cubicBezTo>
                <a:lnTo>
                  <a:pt x="2237321" y="699788"/>
                </a:lnTo>
                <a:lnTo>
                  <a:pt x="2235626" y="699262"/>
                </a:lnTo>
                <a:cubicBezTo>
                  <a:pt x="2105005" y="644015"/>
                  <a:pt x="2013353" y="514676"/>
                  <a:pt x="2013353" y="363931"/>
                </a:cubicBezTo>
                <a:cubicBezTo>
                  <a:pt x="2013354" y="162937"/>
                  <a:pt x="2176291" y="1"/>
                  <a:pt x="2377286" y="0"/>
                </a:cubicBez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101" name="Group 4"/>
          <p:cNvGrpSpPr/>
          <p:nvPr/>
        </p:nvGrpSpPr>
        <p:grpSpPr>
          <a:xfrm>
            <a:off x="582447" y="1193483"/>
            <a:ext cx="654666" cy="612250"/>
            <a:chOff x="1147208" y="2194228"/>
            <a:chExt cx="1168889" cy="1093155"/>
          </a:xfrm>
        </p:grpSpPr>
        <p:sp>
          <p:nvSpPr>
            <p:cNvPr id="102" name="Rounded Rectangle 2"/>
            <p:cNvSpPr/>
            <p:nvPr/>
          </p:nvSpPr>
          <p:spPr>
            <a:xfrm>
              <a:off x="1174632" y="2194228"/>
              <a:ext cx="1093155" cy="10931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293BE"/>
                </a:gs>
                <a:gs pos="100000">
                  <a:schemeClr val="accent5"/>
                </a:gs>
              </a:gsLst>
              <a:lin ang="16200000" scaled="0"/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900" dirty="0">
                <a:latin typeface="+mn-ea"/>
                <a:cs typeface="Meiryo" charset="-128"/>
              </a:endParaRPr>
            </a:p>
          </p:txBody>
        </p:sp>
        <p:sp>
          <p:nvSpPr>
            <p:cNvPr id="105" name="TextBox 30"/>
            <p:cNvSpPr txBox="1"/>
            <p:nvPr/>
          </p:nvSpPr>
          <p:spPr>
            <a:xfrm>
              <a:off x="1147208" y="2411088"/>
              <a:ext cx="1168889" cy="659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900" b="0" i="0" dirty="0" err="1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オープン</a:t>
              </a:r>
              <a:r>
                <a:rPr lang="en-US" sz="9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br>
                <a:rPr lang="en-US" sz="9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en-US" sz="9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API</a:t>
              </a:r>
            </a:p>
          </p:txBody>
        </p:sp>
      </p:grpSp>
      <p:grpSp>
        <p:nvGrpSpPr>
          <p:cNvPr id="106" name="Group 34"/>
          <p:cNvGrpSpPr/>
          <p:nvPr/>
        </p:nvGrpSpPr>
        <p:grpSpPr>
          <a:xfrm>
            <a:off x="1017100" y="1760088"/>
            <a:ext cx="1175344" cy="984388"/>
            <a:chOff x="1182478" y="2289602"/>
            <a:chExt cx="1077463" cy="902408"/>
          </a:xfrm>
        </p:grpSpPr>
        <p:sp>
          <p:nvSpPr>
            <p:cNvPr id="107" name="Rounded Rectangle 35"/>
            <p:cNvSpPr/>
            <p:nvPr/>
          </p:nvSpPr>
          <p:spPr>
            <a:xfrm>
              <a:off x="1270006" y="2289602"/>
              <a:ext cx="902408" cy="9024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08" name="TextBox 36"/>
            <p:cNvSpPr txBox="1"/>
            <p:nvPr/>
          </p:nvSpPr>
          <p:spPr>
            <a:xfrm>
              <a:off x="1182478" y="2486876"/>
              <a:ext cx="1077463" cy="5078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10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ネットワーク</a:t>
              </a:r>
            </a:p>
            <a:p>
              <a:pPr algn="ctr" defTabSz="457200">
                <a:buNone/>
              </a:pPr>
              <a:r>
                <a:rPr lang="en-US" sz="10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機能</a:t>
              </a:r>
            </a:p>
            <a:p>
              <a:pPr algn="ctr" defTabSz="457200">
                <a:buNone/>
              </a:pPr>
              <a:r>
                <a:rPr lang="en-US" sz="10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仮想化</a:t>
              </a:r>
            </a:p>
          </p:txBody>
        </p:sp>
      </p:grpSp>
      <p:grpSp>
        <p:nvGrpSpPr>
          <p:cNvPr id="109" name="Group 39"/>
          <p:cNvGrpSpPr/>
          <p:nvPr/>
        </p:nvGrpSpPr>
        <p:grpSpPr>
          <a:xfrm>
            <a:off x="2168825" y="2591886"/>
            <a:ext cx="680179" cy="598400"/>
            <a:chOff x="1190174" y="2203708"/>
            <a:chExt cx="1025734" cy="902408"/>
          </a:xfrm>
        </p:grpSpPr>
        <p:sp>
          <p:nvSpPr>
            <p:cNvPr id="110" name="Rounded Rectangle 40"/>
            <p:cNvSpPr/>
            <p:nvPr/>
          </p:nvSpPr>
          <p:spPr>
            <a:xfrm>
              <a:off x="1208203" y="2203708"/>
              <a:ext cx="902408" cy="9024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11" name="TextBox 45"/>
            <p:cNvSpPr txBox="1"/>
            <p:nvPr/>
          </p:nvSpPr>
          <p:spPr>
            <a:xfrm>
              <a:off x="1190174" y="2457074"/>
              <a:ext cx="1025734" cy="348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900" b="0" i="0" dirty="0" err="1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ポリシ</a:t>
              </a:r>
              <a:r>
                <a:rPr lang="en-US" sz="9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ー</a:t>
              </a:r>
            </a:p>
          </p:txBody>
        </p:sp>
      </p:grpSp>
      <p:grpSp>
        <p:nvGrpSpPr>
          <p:cNvPr id="112" name="Group 50"/>
          <p:cNvGrpSpPr/>
          <p:nvPr/>
        </p:nvGrpSpPr>
        <p:grpSpPr>
          <a:xfrm>
            <a:off x="2487575" y="1016630"/>
            <a:ext cx="607622" cy="607622"/>
            <a:chOff x="1270005" y="2289602"/>
            <a:chExt cx="902408" cy="902408"/>
          </a:xfrm>
        </p:grpSpPr>
        <p:sp>
          <p:nvSpPr>
            <p:cNvPr id="113" name="Rounded Rectangle 51"/>
            <p:cNvSpPr/>
            <p:nvPr/>
          </p:nvSpPr>
          <p:spPr>
            <a:xfrm>
              <a:off x="1270005" y="2289602"/>
              <a:ext cx="902408" cy="9024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293BE"/>
                </a:gs>
                <a:gs pos="100000">
                  <a:schemeClr val="accent5"/>
                </a:gs>
              </a:gsLst>
              <a:lin ang="16200000" scaled="0"/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800" dirty="0">
                <a:latin typeface="+mn-ea"/>
                <a:cs typeface="Meiryo" charset="-128"/>
              </a:endParaRPr>
            </a:p>
          </p:txBody>
        </p:sp>
        <p:sp>
          <p:nvSpPr>
            <p:cNvPr id="114" name="TextBox 52"/>
            <p:cNvSpPr txBox="1"/>
            <p:nvPr/>
          </p:nvSpPr>
          <p:spPr>
            <a:xfrm>
              <a:off x="1273075" y="2580823"/>
              <a:ext cx="896268" cy="3199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800" b="0" i="0" dirty="0" err="1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クラウド</a:t>
              </a:r>
              <a:endParaRPr lang="en-US" sz="800" b="0" i="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15" name="Group 53"/>
          <p:cNvGrpSpPr/>
          <p:nvPr/>
        </p:nvGrpSpPr>
        <p:grpSpPr>
          <a:xfrm>
            <a:off x="79773" y="2348863"/>
            <a:ext cx="816574" cy="816574"/>
            <a:chOff x="1270005" y="2289602"/>
            <a:chExt cx="902408" cy="902408"/>
          </a:xfrm>
        </p:grpSpPr>
        <p:sp>
          <p:nvSpPr>
            <p:cNvPr id="116" name="Rounded Rectangle 54"/>
            <p:cNvSpPr/>
            <p:nvPr/>
          </p:nvSpPr>
          <p:spPr>
            <a:xfrm>
              <a:off x="1270005" y="2289602"/>
              <a:ext cx="902408" cy="90240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B86"/>
                </a:gs>
                <a:gs pos="100000">
                  <a:srgbClr val="009BAE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17" name="TextBox 55"/>
            <p:cNvSpPr txBox="1"/>
            <p:nvPr/>
          </p:nvSpPr>
          <p:spPr>
            <a:xfrm>
              <a:off x="1273075" y="2519724"/>
              <a:ext cx="896269" cy="4421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1000" b="0" i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アナリティクス</a:t>
              </a:r>
              <a:endParaRPr lang="en-US" sz="1000" b="0" i="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18" name="Group 56"/>
          <p:cNvGrpSpPr/>
          <p:nvPr/>
        </p:nvGrpSpPr>
        <p:grpSpPr>
          <a:xfrm>
            <a:off x="2627868" y="1759178"/>
            <a:ext cx="1042826" cy="843610"/>
            <a:chOff x="1107101" y="2258102"/>
            <a:chExt cx="1202884" cy="973091"/>
          </a:xfrm>
        </p:grpSpPr>
        <p:sp>
          <p:nvSpPr>
            <p:cNvPr id="119" name="Rounded Rectangle 57"/>
            <p:cNvSpPr/>
            <p:nvPr/>
          </p:nvSpPr>
          <p:spPr>
            <a:xfrm>
              <a:off x="1196253" y="2258102"/>
              <a:ext cx="973091" cy="9730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3680"/>
                </a:gs>
                <a:gs pos="100000">
                  <a:schemeClr val="accent1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20" name="TextBox 58"/>
            <p:cNvSpPr txBox="1"/>
            <p:nvPr/>
          </p:nvSpPr>
          <p:spPr>
            <a:xfrm>
              <a:off x="1107101" y="2607678"/>
              <a:ext cx="1202884" cy="2662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9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コントローラー</a:t>
              </a:r>
            </a:p>
          </p:txBody>
        </p:sp>
      </p:grpSp>
      <p:grpSp>
        <p:nvGrpSpPr>
          <p:cNvPr id="121" name="Group 59"/>
          <p:cNvGrpSpPr/>
          <p:nvPr/>
        </p:nvGrpSpPr>
        <p:grpSpPr>
          <a:xfrm>
            <a:off x="2481639" y="3273115"/>
            <a:ext cx="1067128" cy="817278"/>
            <a:chOff x="1040814" y="2258102"/>
            <a:chExt cx="1270572" cy="973091"/>
          </a:xfrm>
        </p:grpSpPr>
        <p:sp>
          <p:nvSpPr>
            <p:cNvPr id="122" name="Rounded Rectangle 60"/>
            <p:cNvSpPr/>
            <p:nvPr/>
          </p:nvSpPr>
          <p:spPr>
            <a:xfrm>
              <a:off x="1196253" y="2258102"/>
              <a:ext cx="973091" cy="9730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B86"/>
                </a:gs>
                <a:gs pos="100000">
                  <a:srgbClr val="009BAE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23" name="TextBox 62"/>
            <p:cNvSpPr txBox="1"/>
            <p:nvPr/>
          </p:nvSpPr>
          <p:spPr>
            <a:xfrm>
              <a:off x="1040814" y="2606848"/>
              <a:ext cx="1270572" cy="2931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1000" b="0" i="0" dirty="0" err="1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オーバーレイ</a:t>
              </a:r>
              <a:endParaRPr lang="en-US" sz="1000" b="0" i="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24" name="Group 63"/>
          <p:cNvGrpSpPr/>
          <p:nvPr/>
        </p:nvGrpSpPr>
        <p:grpSpPr>
          <a:xfrm>
            <a:off x="1504226" y="896038"/>
            <a:ext cx="662404" cy="629968"/>
            <a:chOff x="1053524" y="2402838"/>
            <a:chExt cx="1023194" cy="973091"/>
          </a:xfrm>
        </p:grpSpPr>
        <p:sp>
          <p:nvSpPr>
            <p:cNvPr id="125" name="Rounded Rectangle 64"/>
            <p:cNvSpPr/>
            <p:nvPr/>
          </p:nvSpPr>
          <p:spPr>
            <a:xfrm>
              <a:off x="1103627" y="2402838"/>
              <a:ext cx="973091" cy="9730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26" name="TextBox 65"/>
            <p:cNvSpPr txBox="1"/>
            <p:nvPr/>
          </p:nvSpPr>
          <p:spPr>
            <a:xfrm>
              <a:off x="1053524" y="2576527"/>
              <a:ext cx="1023194" cy="6180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10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Open</a:t>
              </a:r>
            </a:p>
            <a:p>
              <a:pPr algn="ctr" defTabSz="457200">
                <a:buNone/>
              </a:pPr>
              <a:r>
                <a:rPr lang="en-US" sz="10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Flow</a:t>
              </a:r>
            </a:p>
          </p:txBody>
        </p:sp>
      </p:grpSp>
      <p:grpSp>
        <p:nvGrpSpPr>
          <p:cNvPr id="127" name="Group 66"/>
          <p:cNvGrpSpPr/>
          <p:nvPr/>
        </p:nvGrpSpPr>
        <p:grpSpPr>
          <a:xfrm>
            <a:off x="210711" y="3393260"/>
            <a:ext cx="994076" cy="839657"/>
            <a:chOff x="1107101" y="2258102"/>
            <a:chExt cx="1152048" cy="973091"/>
          </a:xfrm>
        </p:grpSpPr>
        <p:sp>
          <p:nvSpPr>
            <p:cNvPr id="128" name="Rounded Rectangle 67"/>
            <p:cNvSpPr/>
            <p:nvPr/>
          </p:nvSpPr>
          <p:spPr>
            <a:xfrm>
              <a:off x="1196253" y="2258102"/>
              <a:ext cx="973091" cy="9730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29" name="TextBox 68"/>
            <p:cNvSpPr txBox="1"/>
            <p:nvPr/>
          </p:nvSpPr>
          <p:spPr>
            <a:xfrm>
              <a:off x="1107101" y="2516459"/>
              <a:ext cx="1152048" cy="463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ja-JP" altLang="en-US" sz="1000" dirty="0" smtClean="0">
                  <a:solidFill>
                    <a:srgbClr val="FFFFFF"/>
                  </a:solidFill>
                  <a:latin typeface="+mj-ea"/>
                  <a:ea typeface="+mj-ea"/>
                  <a:cs typeface="Meiryo" charset="-128"/>
                </a:rPr>
                <a:t>オープン</a:t>
              </a:r>
              <a:endParaRPr lang="en-US" altLang="ja-JP" sz="1000" dirty="0" smtClean="0">
                <a:solidFill>
                  <a:srgbClr val="FFFFFF"/>
                </a:solidFill>
                <a:latin typeface="+mj-ea"/>
                <a:ea typeface="+mj-ea"/>
                <a:cs typeface="Meiryo" charset="-128"/>
              </a:endParaRPr>
            </a:p>
            <a:p>
              <a:pPr algn="ctr" defTabSz="457200">
                <a:buNone/>
              </a:pPr>
              <a:r>
                <a:rPr lang="ja-JP" altLang="en-US" sz="1000" b="0" i="0" dirty="0">
                  <a:solidFill>
                    <a:srgbClr val="FFFFFF"/>
                  </a:solidFill>
                  <a:latin typeface="+mj-ea"/>
                  <a:ea typeface="+mj-ea"/>
                  <a:cs typeface="Meiryo" charset="-128"/>
                </a:rPr>
                <a:t>コンピュート</a:t>
              </a:r>
              <a:endParaRPr lang="en-US" sz="1000" b="0" i="0" dirty="0">
                <a:solidFill>
                  <a:srgbClr val="FFFFFF"/>
                </a:solidFill>
                <a:latin typeface="+mj-ea"/>
                <a:ea typeface="+mj-ea"/>
                <a:cs typeface="Meiryo" charset="-128"/>
              </a:endParaRPr>
            </a:p>
          </p:txBody>
        </p:sp>
      </p:grpSp>
      <p:grpSp>
        <p:nvGrpSpPr>
          <p:cNvPr id="130" name="Group 69"/>
          <p:cNvGrpSpPr/>
          <p:nvPr/>
        </p:nvGrpSpPr>
        <p:grpSpPr>
          <a:xfrm>
            <a:off x="1147337" y="3264400"/>
            <a:ext cx="1019292" cy="723046"/>
            <a:chOff x="979041" y="2258102"/>
            <a:chExt cx="1371783" cy="973091"/>
          </a:xfrm>
        </p:grpSpPr>
        <p:sp>
          <p:nvSpPr>
            <p:cNvPr id="131" name="Rounded Rectangle 70"/>
            <p:cNvSpPr/>
            <p:nvPr/>
          </p:nvSpPr>
          <p:spPr>
            <a:xfrm>
              <a:off x="1196253" y="2258102"/>
              <a:ext cx="973091" cy="9730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293BE"/>
                </a:gs>
                <a:gs pos="100000">
                  <a:schemeClr val="accent5"/>
                </a:gs>
              </a:gsLst>
              <a:lin ang="16200000" scaled="0"/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sz="1000" dirty="0">
                <a:latin typeface="+mn-ea"/>
                <a:cs typeface="Meiryo" charset="-128"/>
              </a:endParaRPr>
            </a:p>
          </p:txBody>
        </p:sp>
        <p:sp>
          <p:nvSpPr>
            <p:cNvPr id="132" name="TextBox 71"/>
            <p:cNvSpPr txBox="1"/>
            <p:nvPr/>
          </p:nvSpPr>
          <p:spPr>
            <a:xfrm>
              <a:off x="979041" y="2571160"/>
              <a:ext cx="1371783" cy="3313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buNone/>
              </a:pPr>
              <a:r>
                <a:rPr lang="en-US" sz="1000" b="0" i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標準</a:t>
              </a:r>
              <a:endParaRPr lang="en-US" sz="1000" b="0" i="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140" name="Rectangle 63"/>
          <p:cNvSpPr/>
          <p:nvPr/>
        </p:nvSpPr>
        <p:spPr>
          <a:xfrm>
            <a:off x="4678562" y="831801"/>
            <a:ext cx="4331176" cy="382899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+mn-ea"/>
              <a:cs typeface="Meiryo" charset="-128"/>
            </a:endParaRPr>
          </a:p>
        </p:txBody>
      </p:sp>
      <p:grpSp>
        <p:nvGrpSpPr>
          <p:cNvPr id="141" name="Group 18"/>
          <p:cNvGrpSpPr/>
          <p:nvPr/>
        </p:nvGrpSpPr>
        <p:grpSpPr>
          <a:xfrm>
            <a:off x="4880022" y="2093685"/>
            <a:ext cx="1872933" cy="1137451"/>
            <a:chOff x="2336327" y="2138532"/>
            <a:chExt cx="1872933" cy="1137451"/>
          </a:xfrm>
        </p:grpSpPr>
        <p:sp>
          <p:nvSpPr>
            <p:cNvPr id="142" name="Rectangle 3"/>
            <p:cNvSpPr/>
            <p:nvPr/>
          </p:nvSpPr>
          <p:spPr>
            <a:xfrm>
              <a:off x="2336327" y="2138532"/>
              <a:ext cx="1872933" cy="1137451"/>
            </a:xfrm>
            <a:prstGeom prst="rect">
              <a:avLst/>
            </a:prstGeom>
            <a:gradFill>
              <a:gsLst>
                <a:gs pos="0">
                  <a:srgbClr val="007B86"/>
                </a:gs>
                <a:gs pos="100000">
                  <a:srgbClr val="009BAE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None/>
              </a:pPr>
              <a:r>
                <a:rPr lang="en-US" sz="2400" b="1" i="0" dirty="0">
                  <a:latin typeface="+mn-ea"/>
                  <a:cs typeface="Meiryo" charset="-128"/>
                </a:rPr>
                <a:t>    </a:t>
              </a:r>
              <a:r>
                <a:rPr lang="en-US" sz="2000" b="1" i="0" dirty="0" err="1">
                  <a:latin typeface="MS PGothic" charset="-128"/>
                  <a:ea typeface="MS PGothic" charset="-128"/>
                  <a:cs typeface="MS PGothic" charset="-128"/>
                </a:rPr>
                <a:t>自動化</a:t>
              </a:r>
              <a:endParaRPr lang="en-US" sz="2000" b="1" i="0" dirty="0">
                <a:latin typeface="MS PGothic" charset="-128"/>
                <a:ea typeface="MS PGothic" charset="-128"/>
                <a:cs typeface="MS PGothic" charset="-128"/>
              </a:endParaRPr>
            </a:p>
            <a:p>
              <a:pPr algn="ctr" defTabSz="457200">
                <a:buNone/>
              </a:pPr>
              <a:r>
                <a:rPr lang="en-US" sz="1000" b="0" i="0" dirty="0">
                  <a:latin typeface="MS PGothic" charset="-128"/>
                  <a:ea typeface="MS PGothic" charset="-128"/>
                  <a:cs typeface="MS PGothic" charset="-128"/>
                </a:rPr>
                <a:t/>
              </a:r>
              <a:br>
                <a:rPr lang="en-US" sz="1000" b="0" i="0" dirty="0"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en-US" sz="1000" b="0" i="0" dirty="0" err="1">
                  <a:latin typeface="MS PGothic" charset="-128"/>
                  <a:ea typeface="MS PGothic" charset="-128"/>
                  <a:cs typeface="MS PGothic" charset="-128"/>
                </a:rPr>
                <a:t>抽象化とコアからエッジまでのポリシー制御</a:t>
              </a:r>
              <a:endParaRPr lang="en-US" sz="1000" b="0" i="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cxnSp>
          <p:nvCxnSpPr>
            <p:cNvPr id="143" name="Straight Connector 227"/>
            <p:cNvCxnSpPr/>
            <p:nvPr/>
          </p:nvCxnSpPr>
          <p:spPr>
            <a:xfrm>
              <a:off x="2492137" y="2711252"/>
              <a:ext cx="1543050" cy="0"/>
            </a:xfrm>
            <a:prstGeom prst="line">
              <a:avLst/>
            </a:prstGeom>
            <a:ln w="3175" cmpd="sng">
              <a:solidFill>
                <a:srgbClr val="FFFFFF"/>
              </a:solidFill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44" name="Freeform 57"/>
            <p:cNvSpPr>
              <a:spLocks noEditPoints="1"/>
            </p:cNvSpPr>
            <p:nvPr/>
          </p:nvSpPr>
          <p:spPr bwMode="auto">
            <a:xfrm>
              <a:off x="2514998" y="2356102"/>
              <a:ext cx="224086" cy="228569"/>
            </a:xfrm>
            <a:custGeom>
              <a:avLst/>
              <a:gdLst/>
              <a:ahLst/>
              <a:cxnLst>
                <a:cxn ang="0">
                  <a:pos x="153" y="80"/>
                </a:cxn>
                <a:cxn ang="0">
                  <a:pos x="137" y="70"/>
                </a:cxn>
                <a:cxn ang="0">
                  <a:pos x="155" y="61"/>
                </a:cxn>
                <a:cxn ang="0">
                  <a:pos x="146" y="38"/>
                </a:cxn>
                <a:cxn ang="0">
                  <a:pos x="140" y="36"/>
                </a:cxn>
                <a:cxn ang="0">
                  <a:pos x="121" y="38"/>
                </a:cxn>
                <a:cxn ang="0">
                  <a:pos x="130" y="20"/>
                </a:cxn>
                <a:cxn ang="0">
                  <a:pos x="110" y="6"/>
                </a:cxn>
                <a:cxn ang="0">
                  <a:pos x="95" y="22"/>
                </a:cxn>
                <a:cxn ang="0">
                  <a:pos x="87" y="4"/>
                </a:cxn>
                <a:cxn ang="0">
                  <a:pos x="82" y="0"/>
                </a:cxn>
                <a:cxn ang="0">
                  <a:pos x="57" y="7"/>
                </a:cxn>
                <a:cxn ang="0">
                  <a:pos x="53" y="26"/>
                </a:cxn>
                <a:cxn ang="0">
                  <a:pos x="36" y="13"/>
                </a:cxn>
                <a:cxn ang="0">
                  <a:pos x="18" y="29"/>
                </a:cxn>
                <a:cxn ang="0">
                  <a:pos x="30" y="45"/>
                </a:cxn>
                <a:cxn ang="0">
                  <a:pos x="10" y="47"/>
                </a:cxn>
                <a:cxn ang="0">
                  <a:pos x="5" y="50"/>
                </a:cxn>
                <a:cxn ang="0">
                  <a:pos x="1" y="74"/>
                </a:cxn>
                <a:cxn ang="0">
                  <a:pos x="20" y="80"/>
                </a:cxn>
                <a:cxn ang="0">
                  <a:pos x="5" y="93"/>
                </a:cxn>
                <a:cxn ang="0">
                  <a:pos x="11" y="118"/>
                </a:cxn>
                <a:cxn ang="0">
                  <a:pos x="17" y="121"/>
                </a:cxn>
                <a:cxn ang="0">
                  <a:pos x="37" y="119"/>
                </a:cxn>
                <a:cxn ang="0">
                  <a:pos x="29" y="140"/>
                </a:cxn>
                <a:cxn ang="0">
                  <a:pos x="51" y="151"/>
                </a:cxn>
                <a:cxn ang="0">
                  <a:pos x="62" y="134"/>
                </a:cxn>
                <a:cxn ang="0">
                  <a:pos x="70" y="153"/>
                </a:cxn>
                <a:cxn ang="0">
                  <a:pos x="73" y="157"/>
                </a:cxn>
                <a:cxn ang="0">
                  <a:pos x="96" y="155"/>
                </a:cxn>
                <a:cxn ang="0">
                  <a:pos x="100" y="150"/>
                </a:cxn>
                <a:cxn ang="0">
                  <a:pos x="104" y="131"/>
                </a:cxn>
                <a:cxn ang="0">
                  <a:pos x="119" y="145"/>
                </a:cxn>
                <a:cxn ang="0">
                  <a:pos x="138" y="130"/>
                </a:cxn>
                <a:cxn ang="0">
                  <a:pos x="138" y="124"/>
                </a:cxn>
                <a:cxn ang="0">
                  <a:pos x="130" y="106"/>
                </a:cxn>
                <a:cxn ang="0">
                  <a:pos x="150" y="109"/>
                </a:cxn>
                <a:cxn ang="0">
                  <a:pos x="157" y="86"/>
                </a:cxn>
                <a:cxn ang="0">
                  <a:pos x="99" y="83"/>
                </a:cxn>
                <a:cxn ang="0">
                  <a:pos x="58" y="74"/>
                </a:cxn>
                <a:cxn ang="0">
                  <a:pos x="99" y="83"/>
                </a:cxn>
              </a:cxnLst>
              <a:rect l="0" t="0" r="r" b="b"/>
              <a:pathLst>
                <a:path w="157" h="157">
                  <a:moveTo>
                    <a:pt x="156" y="82"/>
                  </a:moveTo>
                  <a:cubicBezTo>
                    <a:pt x="156" y="81"/>
                    <a:pt x="155" y="81"/>
                    <a:pt x="153" y="80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3" y="63"/>
                    <a:pt x="154" y="62"/>
                    <a:pt x="155" y="61"/>
                  </a:cubicBezTo>
                  <a:cubicBezTo>
                    <a:pt x="155" y="60"/>
                    <a:pt x="155" y="59"/>
                    <a:pt x="154" y="58"/>
                  </a:cubicBezTo>
                  <a:cubicBezTo>
                    <a:pt x="146" y="38"/>
                    <a:pt x="146" y="38"/>
                    <a:pt x="146" y="38"/>
                  </a:cubicBezTo>
                  <a:cubicBezTo>
                    <a:pt x="146" y="37"/>
                    <a:pt x="145" y="36"/>
                    <a:pt x="144" y="36"/>
                  </a:cubicBezTo>
                  <a:cubicBezTo>
                    <a:pt x="143" y="35"/>
                    <a:pt x="141" y="36"/>
                    <a:pt x="140" y="36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30" y="22"/>
                    <a:pt x="130" y="21"/>
                    <a:pt x="130" y="20"/>
                  </a:cubicBezTo>
                  <a:cubicBezTo>
                    <a:pt x="130" y="19"/>
                    <a:pt x="129" y="18"/>
                    <a:pt x="128" y="17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08" y="5"/>
                    <a:pt x="105" y="6"/>
                    <a:pt x="104" y="8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7" y="2"/>
                    <a:pt x="86" y="1"/>
                  </a:cubicBezTo>
                  <a:cubicBezTo>
                    <a:pt x="85" y="0"/>
                    <a:pt x="84" y="0"/>
                    <a:pt x="82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2"/>
                    <a:pt x="57" y="4"/>
                    <a:pt x="57" y="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0" y="11"/>
                    <a:pt x="37" y="11"/>
                    <a:pt x="36" y="1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7"/>
                    <a:pt x="18" y="28"/>
                    <a:pt x="18" y="29"/>
                  </a:cubicBezTo>
                  <a:cubicBezTo>
                    <a:pt x="18" y="31"/>
                    <a:pt x="19" y="32"/>
                    <a:pt x="19" y="33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9" y="47"/>
                    <a:pt x="8" y="47"/>
                    <a:pt x="7" y="48"/>
                  </a:cubicBezTo>
                  <a:cubicBezTo>
                    <a:pt x="6" y="48"/>
                    <a:pt x="5" y="49"/>
                    <a:pt x="5" y="5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2"/>
                    <a:pt x="1" y="73"/>
                    <a:pt x="1" y="74"/>
                  </a:cubicBezTo>
                  <a:cubicBezTo>
                    <a:pt x="2" y="75"/>
                    <a:pt x="3" y="76"/>
                    <a:pt x="4" y="76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3" y="94"/>
                    <a:pt x="2" y="97"/>
                    <a:pt x="3" y="99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12" y="119"/>
                    <a:pt x="13" y="120"/>
                    <a:pt x="14" y="121"/>
                  </a:cubicBezTo>
                  <a:cubicBezTo>
                    <a:pt x="15" y="121"/>
                    <a:pt x="16" y="121"/>
                    <a:pt x="17" y="121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27" y="136"/>
                    <a:pt x="27" y="138"/>
                    <a:pt x="29" y="140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9" y="151"/>
                    <a:pt x="50" y="151"/>
                    <a:pt x="51" y="151"/>
                  </a:cubicBezTo>
                  <a:cubicBezTo>
                    <a:pt x="52" y="150"/>
                    <a:pt x="53" y="150"/>
                    <a:pt x="54" y="149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0" y="154"/>
                    <a:pt x="71" y="155"/>
                    <a:pt x="72" y="156"/>
                  </a:cubicBezTo>
                  <a:cubicBezTo>
                    <a:pt x="72" y="156"/>
                    <a:pt x="73" y="157"/>
                    <a:pt x="73" y="157"/>
                  </a:cubicBezTo>
                  <a:cubicBezTo>
                    <a:pt x="74" y="157"/>
                    <a:pt x="74" y="157"/>
                    <a:pt x="75" y="157"/>
                  </a:cubicBezTo>
                  <a:cubicBezTo>
                    <a:pt x="96" y="155"/>
                    <a:pt x="96" y="155"/>
                    <a:pt x="96" y="155"/>
                  </a:cubicBezTo>
                  <a:cubicBezTo>
                    <a:pt x="97" y="155"/>
                    <a:pt x="98" y="154"/>
                    <a:pt x="99" y="153"/>
                  </a:cubicBezTo>
                  <a:cubicBezTo>
                    <a:pt x="100" y="152"/>
                    <a:pt x="100" y="151"/>
                    <a:pt x="100" y="150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7" y="145"/>
                    <a:pt x="119" y="145"/>
                  </a:cubicBezTo>
                  <a:cubicBezTo>
                    <a:pt x="120" y="145"/>
                    <a:pt x="121" y="145"/>
                    <a:pt x="122" y="144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29"/>
                    <a:pt x="139" y="128"/>
                    <a:pt x="139" y="127"/>
                  </a:cubicBezTo>
                  <a:cubicBezTo>
                    <a:pt x="139" y="126"/>
                    <a:pt x="139" y="125"/>
                    <a:pt x="138" y="124"/>
                  </a:cubicBezTo>
                  <a:cubicBezTo>
                    <a:pt x="127" y="111"/>
                    <a:pt x="127" y="111"/>
                    <a:pt x="127" y="111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8" y="110"/>
                    <a:pt x="149" y="109"/>
                    <a:pt x="150" y="109"/>
                  </a:cubicBezTo>
                  <a:cubicBezTo>
                    <a:pt x="151" y="108"/>
                    <a:pt x="152" y="107"/>
                    <a:pt x="152" y="106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7" y="84"/>
                    <a:pt x="157" y="83"/>
                    <a:pt x="156" y="82"/>
                  </a:cubicBezTo>
                  <a:close/>
                  <a:moveTo>
                    <a:pt x="99" y="83"/>
                  </a:moveTo>
                  <a:cubicBezTo>
                    <a:pt x="97" y="94"/>
                    <a:pt x="85" y="102"/>
                    <a:pt x="74" y="99"/>
                  </a:cubicBezTo>
                  <a:cubicBezTo>
                    <a:pt x="63" y="96"/>
                    <a:pt x="55" y="85"/>
                    <a:pt x="58" y="74"/>
                  </a:cubicBezTo>
                  <a:cubicBezTo>
                    <a:pt x="60" y="62"/>
                    <a:pt x="72" y="55"/>
                    <a:pt x="83" y="58"/>
                  </a:cubicBezTo>
                  <a:cubicBezTo>
                    <a:pt x="95" y="60"/>
                    <a:pt x="102" y="71"/>
                    <a:pt x="99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grpSp>
        <p:nvGrpSpPr>
          <p:cNvPr id="145" name="Group 25"/>
          <p:cNvGrpSpPr/>
          <p:nvPr/>
        </p:nvGrpSpPr>
        <p:grpSpPr>
          <a:xfrm>
            <a:off x="4880021" y="1813934"/>
            <a:ext cx="3980991" cy="1697416"/>
            <a:chOff x="2336326" y="1858781"/>
            <a:chExt cx="3980991" cy="1697416"/>
          </a:xfrm>
        </p:grpSpPr>
        <p:sp>
          <p:nvSpPr>
            <p:cNvPr id="146" name="TextBox 10"/>
            <p:cNvSpPr txBox="1"/>
            <p:nvPr/>
          </p:nvSpPr>
          <p:spPr>
            <a:xfrm>
              <a:off x="2336327" y="3279198"/>
              <a:ext cx="3972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None/>
              </a:pPr>
              <a:r>
                <a:rPr lang="en-US" sz="12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オープン＆プログラム可能 | 標準ベース</a:t>
              </a:r>
            </a:p>
          </p:txBody>
        </p:sp>
        <p:sp>
          <p:nvSpPr>
            <p:cNvPr id="147" name="TextBox 9"/>
            <p:cNvSpPr txBox="1"/>
            <p:nvPr/>
          </p:nvSpPr>
          <p:spPr>
            <a:xfrm>
              <a:off x="2336326" y="1858781"/>
              <a:ext cx="3980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None/>
              </a:pPr>
              <a:r>
                <a:rPr lang="en-US" sz="1200" b="0" i="0" dirty="0" err="1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オープンAPI</a:t>
              </a:r>
              <a:r>
                <a:rPr lang="en-US" sz="12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 | 開発者環境</a:t>
              </a:r>
            </a:p>
          </p:txBody>
        </p:sp>
      </p:grpSp>
      <p:grpSp>
        <p:nvGrpSpPr>
          <p:cNvPr id="148" name="Group 20"/>
          <p:cNvGrpSpPr/>
          <p:nvPr/>
        </p:nvGrpSpPr>
        <p:grpSpPr>
          <a:xfrm>
            <a:off x="4880021" y="1164641"/>
            <a:ext cx="3980991" cy="649989"/>
            <a:chOff x="2336326" y="1209488"/>
            <a:chExt cx="3980991" cy="649989"/>
          </a:xfrm>
        </p:grpSpPr>
        <p:sp>
          <p:nvSpPr>
            <p:cNvPr id="149" name="Rectangle 12"/>
            <p:cNvSpPr/>
            <p:nvPr/>
          </p:nvSpPr>
          <p:spPr>
            <a:xfrm>
              <a:off x="2336326" y="1209488"/>
              <a:ext cx="3980991" cy="649989"/>
            </a:xfrm>
            <a:prstGeom prst="rect">
              <a:avLst/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None/>
              </a:pPr>
              <a:r>
                <a:rPr lang="en-US" sz="2400" b="1" i="0" dirty="0">
                  <a:latin typeface="+mn-ea"/>
                  <a:cs typeface="Meiryo" charset="-128"/>
                </a:rPr>
                <a:t>   </a:t>
              </a:r>
              <a:r>
                <a:rPr lang="en-US" sz="2000" b="1" i="0" dirty="0" err="1">
                  <a:latin typeface="MS PGothic" charset="-128"/>
                  <a:ea typeface="MS PGothic" charset="-128"/>
                  <a:cs typeface="MS PGothic" charset="-128"/>
                </a:rPr>
                <a:t>クラウド</a:t>
              </a:r>
              <a:r>
                <a:rPr lang="en-US" sz="2000" b="1" i="0" dirty="0"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lang="en-US" sz="2000" b="1" i="0" dirty="0" err="1">
                  <a:latin typeface="MS PGothic" charset="-128"/>
                  <a:ea typeface="MS PGothic" charset="-128"/>
                  <a:cs typeface="MS PGothic" charset="-128"/>
                </a:rPr>
                <a:t>サービスの管理</a:t>
              </a:r>
              <a:endParaRPr lang="en-US" sz="2000" b="1" i="0" dirty="0">
                <a:latin typeface="MS PGothic" charset="-128"/>
                <a:ea typeface="MS PGothic" charset="-128"/>
                <a:cs typeface="MS PGothic" charset="-128"/>
              </a:endParaRPr>
            </a:p>
            <a:p>
              <a:pPr algn="ctr" defTabSz="457200">
                <a:buNone/>
              </a:pPr>
              <a:endParaRPr lang="en-US" dirty="0" smtClean="0">
                <a:latin typeface="+mn-ea"/>
                <a:cs typeface="Meiryo" charset="-128"/>
              </a:endParaRPr>
            </a:p>
          </p:txBody>
        </p:sp>
        <p:sp>
          <p:nvSpPr>
            <p:cNvPr id="150" name="TextBox 8"/>
            <p:cNvSpPr txBox="1"/>
            <p:nvPr/>
          </p:nvSpPr>
          <p:spPr>
            <a:xfrm>
              <a:off x="3384227" y="1567812"/>
              <a:ext cx="22130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None/>
              </a:pPr>
              <a:r>
                <a:rPr lang="en-US" sz="1000" b="0" i="0" dirty="0" err="1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rPr>
                <a:t>ポリシ</a:t>
              </a:r>
              <a:r>
                <a:rPr lang="en-US" sz="1000" b="0" i="0" dirty="0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rPr>
                <a:t>ー | </a:t>
              </a:r>
              <a:r>
                <a:rPr lang="en-US" sz="1000" b="0" i="0" dirty="0" err="1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rPr>
                <a:t>オーケストレーション</a:t>
              </a:r>
              <a:endParaRPr lang="en-US" sz="1000" b="0" i="0" dirty="0">
                <a:solidFill>
                  <a:srgbClr val="FFFFFF"/>
                </a:solidFill>
                <a:latin typeface="+mn-ea"/>
                <a:ea typeface="+mn-ea"/>
                <a:cs typeface="Meiryo" charset="-128"/>
              </a:endParaRPr>
            </a:p>
          </p:txBody>
        </p:sp>
        <p:cxnSp>
          <p:nvCxnSpPr>
            <p:cNvPr id="151" name="Straight Connector 45"/>
            <p:cNvCxnSpPr/>
            <p:nvPr/>
          </p:nvCxnSpPr>
          <p:spPr>
            <a:xfrm>
              <a:off x="3476682" y="1580181"/>
              <a:ext cx="1810693" cy="5844"/>
            </a:xfrm>
            <a:prstGeom prst="line">
              <a:avLst/>
            </a:prstGeom>
            <a:ln w="3175" cmpd="sng">
              <a:solidFill>
                <a:srgbClr val="FFFFFF"/>
              </a:solidFill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2" name="Group 49"/>
          <p:cNvGrpSpPr/>
          <p:nvPr/>
        </p:nvGrpSpPr>
        <p:grpSpPr>
          <a:xfrm>
            <a:off x="4880021" y="3510202"/>
            <a:ext cx="3980991" cy="639921"/>
            <a:chOff x="2336326" y="3555049"/>
            <a:chExt cx="3980991" cy="639921"/>
          </a:xfrm>
        </p:grpSpPr>
        <p:sp>
          <p:nvSpPr>
            <p:cNvPr id="153" name="Rectangle 50"/>
            <p:cNvSpPr/>
            <p:nvPr/>
          </p:nvSpPr>
          <p:spPr>
            <a:xfrm>
              <a:off x="2336326" y="3555049"/>
              <a:ext cx="3980991" cy="639921"/>
            </a:xfrm>
            <a:prstGeom prst="rect">
              <a:avLst/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None/>
              </a:pPr>
              <a:r>
                <a:rPr lang="en-US" sz="2000" b="1" i="0" dirty="0" err="1">
                  <a:latin typeface="MS PGothic" charset="-128"/>
                  <a:ea typeface="MS PGothic" charset="-128"/>
                  <a:cs typeface="MS PGothic" charset="-128"/>
                </a:rPr>
                <a:t>仮想化</a:t>
              </a:r>
              <a:endParaRPr lang="en-US" sz="2000" b="1" i="0" dirty="0">
                <a:latin typeface="MS PGothic" charset="-128"/>
                <a:ea typeface="MS PGothic" charset="-128"/>
                <a:cs typeface="MS PGothic" charset="-128"/>
              </a:endParaRPr>
            </a:p>
            <a:p>
              <a:pPr algn="ctr" defTabSz="457200">
                <a:buNone/>
              </a:pPr>
              <a:endParaRPr lang="en-US" sz="700" dirty="0" smtClean="0">
                <a:latin typeface="+mn-ea"/>
                <a:cs typeface="Meiryo" charset="-128"/>
              </a:endParaRPr>
            </a:p>
            <a:p>
              <a:pPr algn="ctr" defTabSz="457200">
                <a:buNone/>
              </a:pPr>
              <a:r>
                <a:rPr lang="en-US" sz="1000" b="0" i="0" dirty="0" err="1">
                  <a:latin typeface="+mn-ea"/>
                  <a:cs typeface="Meiryo" charset="-128"/>
                </a:rPr>
                <a:t>物理＆仮想インフラストラクチャ</a:t>
              </a:r>
              <a:r>
                <a:rPr lang="en-US" sz="1000" b="0" i="0" dirty="0">
                  <a:latin typeface="+mn-ea"/>
                  <a:cs typeface="Meiryo" charset="-128"/>
                </a:rPr>
                <a:t> | </a:t>
              </a:r>
              <a:r>
                <a:rPr lang="en-US" sz="1000" b="0" i="0" dirty="0" err="1">
                  <a:latin typeface="+mn-ea"/>
                  <a:cs typeface="Meiryo" charset="-128"/>
                </a:rPr>
                <a:t>アプリ</a:t>
              </a:r>
              <a:r>
                <a:rPr lang="en-US" sz="1000" b="0" i="0" dirty="0">
                  <a:latin typeface="+mn-ea"/>
                  <a:cs typeface="Meiryo" charset="-128"/>
                </a:rPr>
                <a:t> </a:t>
              </a:r>
              <a:r>
                <a:rPr lang="en-US" sz="1000" b="0" i="0" dirty="0" err="1">
                  <a:latin typeface="+mn-ea"/>
                  <a:cs typeface="Meiryo" charset="-128"/>
                </a:rPr>
                <a:t>ホスティング</a:t>
              </a:r>
              <a:endParaRPr lang="en-US" sz="1000" b="0" i="0" dirty="0">
                <a:latin typeface="+mn-ea"/>
                <a:cs typeface="Meiryo" charset="-128"/>
              </a:endParaRPr>
            </a:p>
          </p:txBody>
        </p:sp>
        <p:cxnSp>
          <p:nvCxnSpPr>
            <p:cNvPr id="154" name="Straight Connector 51"/>
            <p:cNvCxnSpPr/>
            <p:nvPr/>
          </p:nvCxnSpPr>
          <p:spPr>
            <a:xfrm>
              <a:off x="3198192" y="3946838"/>
              <a:ext cx="2257258" cy="0"/>
            </a:xfrm>
            <a:prstGeom prst="line">
              <a:avLst/>
            </a:prstGeom>
            <a:ln w="3175" cmpd="sng">
              <a:solidFill>
                <a:srgbClr val="FFFFFF"/>
              </a:solidFill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5" name="Freeform 5"/>
            <p:cNvSpPr>
              <a:spLocks/>
            </p:cNvSpPr>
            <p:nvPr/>
          </p:nvSpPr>
          <p:spPr bwMode="auto">
            <a:xfrm>
              <a:off x="3499760" y="3614433"/>
              <a:ext cx="18324" cy="17793"/>
            </a:xfrm>
            <a:custGeom>
              <a:avLst/>
              <a:gdLst>
                <a:gd name="T0" fmla="*/ 29 w 29"/>
                <a:gd name="T1" fmla="*/ 0 h 28"/>
                <a:gd name="T2" fmla="*/ 29 w 29"/>
                <a:gd name="T3" fmla="*/ 28 h 28"/>
                <a:gd name="T4" fmla="*/ 0 w 29"/>
                <a:gd name="T5" fmla="*/ 28 h 28"/>
                <a:gd name="T6" fmla="*/ 0 w 29"/>
                <a:gd name="T7" fmla="*/ 0 h 28"/>
                <a:gd name="T8" fmla="*/ 29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9" y="0"/>
                  </a:moveTo>
                  <a:cubicBezTo>
                    <a:pt x="29" y="9"/>
                    <a:pt x="29" y="18"/>
                    <a:pt x="29" y="28"/>
                  </a:cubicBezTo>
                  <a:cubicBezTo>
                    <a:pt x="20" y="28"/>
                    <a:pt x="11" y="28"/>
                    <a:pt x="0" y="28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10" y="0"/>
                    <a:pt x="20" y="0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156" name="Freeform 6"/>
            <p:cNvSpPr>
              <a:spLocks/>
            </p:cNvSpPr>
            <p:nvPr/>
          </p:nvSpPr>
          <p:spPr bwMode="auto">
            <a:xfrm>
              <a:off x="3536408" y="3694900"/>
              <a:ext cx="33727" cy="32931"/>
            </a:xfrm>
            <a:custGeom>
              <a:avLst/>
              <a:gdLst>
                <a:gd name="T0" fmla="*/ 0 w 53"/>
                <a:gd name="T1" fmla="*/ 0 h 52"/>
                <a:gd name="T2" fmla="*/ 53 w 53"/>
                <a:gd name="T3" fmla="*/ 0 h 52"/>
                <a:gd name="T4" fmla="*/ 53 w 53"/>
                <a:gd name="T5" fmla="*/ 52 h 52"/>
                <a:gd name="T6" fmla="*/ 0 w 53"/>
                <a:gd name="T7" fmla="*/ 52 h 52"/>
                <a:gd name="T8" fmla="*/ 0 w 5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2">
                  <a:moveTo>
                    <a:pt x="0" y="0"/>
                  </a:moveTo>
                  <a:cubicBezTo>
                    <a:pt x="18" y="0"/>
                    <a:pt x="35" y="0"/>
                    <a:pt x="53" y="0"/>
                  </a:cubicBezTo>
                  <a:cubicBezTo>
                    <a:pt x="53" y="17"/>
                    <a:pt x="53" y="34"/>
                    <a:pt x="53" y="52"/>
                  </a:cubicBezTo>
                  <a:cubicBezTo>
                    <a:pt x="35" y="52"/>
                    <a:pt x="18" y="52"/>
                    <a:pt x="0" y="52"/>
                  </a:cubicBezTo>
                  <a:cubicBezTo>
                    <a:pt x="0" y="34"/>
                    <a:pt x="0" y="1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157" name="Freeform 7"/>
            <p:cNvSpPr>
              <a:spLocks/>
            </p:cNvSpPr>
            <p:nvPr/>
          </p:nvSpPr>
          <p:spPr bwMode="auto">
            <a:xfrm>
              <a:off x="3469219" y="3665157"/>
              <a:ext cx="29213" cy="27088"/>
            </a:xfrm>
            <a:custGeom>
              <a:avLst/>
              <a:gdLst>
                <a:gd name="T0" fmla="*/ 46 w 46"/>
                <a:gd name="T1" fmla="*/ 0 h 43"/>
                <a:gd name="T2" fmla="*/ 46 w 46"/>
                <a:gd name="T3" fmla="*/ 43 h 43"/>
                <a:gd name="T4" fmla="*/ 0 w 46"/>
                <a:gd name="T5" fmla="*/ 43 h 43"/>
                <a:gd name="T6" fmla="*/ 0 w 46"/>
                <a:gd name="T7" fmla="*/ 0 h 43"/>
                <a:gd name="T8" fmla="*/ 46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46" y="0"/>
                  </a:moveTo>
                  <a:cubicBezTo>
                    <a:pt x="46" y="15"/>
                    <a:pt x="46" y="28"/>
                    <a:pt x="46" y="43"/>
                  </a:cubicBezTo>
                  <a:cubicBezTo>
                    <a:pt x="31" y="43"/>
                    <a:pt x="16" y="43"/>
                    <a:pt x="0" y="43"/>
                  </a:cubicBezTo>
                  <a:cubicBezTo>
                    <a:pt x="0" y="30"/>
                    <a:pt x="0" y="16"/>
                    <a:pt x="0" y="0"/>
                  </a:cubicBezTo>
                  <a:cubicBezTo>
                    <a:pt x="14" y="0"/>
                    <a:pt x="29" y="0"/>
                    <a:pt x="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158" name="Freeform 8"/>
            <p:cNvSpPr>
              <a:spLocks/>
            </p:cNvSpPr>
            <p:nvPr/>
          </p:nvSpPr>
          <p:spPr bwMode="auto">
            <a:xfrm>
              <a:off x="3571464" y="3633023"/>
              <a:ext cx="22839" cy="22573"/>
            </a:xfrm>
            <a:custGeom>
              <a:avLst/>
              <a:gdLst>
                <a:gd name="T0" fmla="*/ 36 w 36"/>
                <a:gd name="T1" fmla="*/ 0 h 36"/>
                <a:gd name="T2" fmla="*/ 36 w 36"/>
                <a:gd name="T3" fmla="*/ 36 h 36"/>
                <a:gd name="T4" fmla="*/ 0 w 36"/>
                <a:gd name="T5" fmla="*/ 36 h 36"/>
                <a:gd name="T6" fmla="*/ 0 w 36"/>
                <a:gd name="T7" fmla="*/ 0 h 36"/>
                <a:gd name="T8" fmla="*/ 36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6" y="0"/>
                  </a:moveTo>
                  <a:cubicBezTo>
                    <a:pt x="36" y="13"/>
                    <a:pt x="36" y="24"/>
                    <a:pt x="36" y="36"/>
                  </a:cubicBezTo>
                  <a:cubicBezTo>
                    <a:pt x="24" y="36"/>
                    <a:pt x="13" y="36"/>
                    <a:pt x="0" y="36"/>
                  </a:cubicBezTo>
                  <a:cubicBezTo>
                    <a:pt x="0" y="24"/>
                    <a:pt x="0" y="13"/>
                    <a:pt x="0" y="0"/>
                  </a:cubicBezTo>
                  <a:cubicBezTo>
                    <a:pt x="12" y="0"/>
                    <a:pt x="23" y="0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159" name="Freeform 9"/>
            <p:cNvSpPr>
              <a:spLocks/>
            </p:cNvSpPr>
            <p:nvPr/>
          </p:nvSpPr>
          <p:spPr bwMode="auto">
            <a:xfrm>
              <a:off x="3521802" y="3651878"/>
              <a:ext cx="22839" cy="22839"/>
            </a:xfrm>
            <a:custGeom>
              <a:avLst/>
              <a:gdLst>
                <a:gd name="T0" fmla="*/ 0 w 36"/>
                <a:gd name="T1" fmla="*/ 0 h 36"/>
                <a:gd name="T2" fmla="*/ 36 w 36"/>
                <a:gd name="T3" fmla="*/ 0 h 36"/>
                <a:gd name="T4" fmla="*/ 36 w 36"/>
                <a:gd name="T5" fmla="*/ 36 h 36"/>
                <a:gd name="T6" fmla="*/ 0 w 36"/>
                <a:gd name="T7" fmla="*/ 36 h 36"/>
                <a:gd name="T8" fmla="*/ 0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cubicBezTo>
                    <a:pt x="13" y="0"/>
                    <a:pt x="24" y="0"/>
                    <a:pt x="36" y="0"/>
                  </a:cubicBezTo>
                  <a:cubicBezTo>
                    <a:pt x="36" y="12"/>
                    <a:pt x="36" y="24"/>
                    <a:pt x="36" y="36"/>
                  </a:cubicBezTo>
                  <a:cubicBezTo>
                    <a:pt x="24" y="36"/>
                    <a:pt x="13" y="36"/>
                    <a:pt x="0" y="36"/>
                  </a:cubicBezTo>
                  <a:cubicBezTo>
                    <a:pt x="0" y="25"/>
                    <a:pt x="0" y="1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160" name="Freeform 10"/>
            <p:cNvSpPr>
              <a:spLocks/>
            </p:cNvSpPr>
            <p:nvPr/>
          </p:nvSpPr>
          <p:spPr bwMode="auto">
            <a:xfrm>
              <a:off x="3438148" y="3630367"/>
              <a:ext cx="20980" cy="20183"/>
            </a:xfrm>
            <a:custGeom>
              <a:avLst/>
              <a:gdLst>
                <a:gd name="T0" fmla="*/ 0 w 33"/>
                <a:gd name="T1" fmla="*/ 32 h 32"/>
                <a:gd name="T2" fmla="*/ 0 w 33"/>
                <a:gd name="T3" fmla="*/ 0 h 32"/>
                <a:gd name="T4" fmla="*/ 33 w 33"/>
                <a:gd name="T5" fmla="*/ 0 h 32"/>
                <a:gd name="T6" fmla="*/ 33 w 33"/>
                <a:gd name="T7" fmla="*/ 32 h 32"/>
                <a:gd name="T8" fmla="*/ 0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cubicBezTo>
                    <a:pt x="0" y="21"/>
                    <a:pt x="0" y="11"/>
                    <a:pt x="0" y="0"/>
                  </a:cubicBezTo>
                  <a:cubicBezTo>
                    <a:pt x="11" y="0"/>
                    <a:pt x="22" y="0"/>
                    <a:pt x="33" y="0"/>
                  </a:cubicBezTo>
                  <a:cubicBezTo>
                    <a:pt x="33" y="11"/>
                    <a:pt x="33" y="21"/>
                    <a:pt x="33" y="32"/>
                  </a:cubicBezTo>
                  <a:cubicBezTo>
                    <a:pt x="22" y="32"/>
                    <a:pt x="12" y="32"/>
                    <a:pt x="0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161" name="Freeform 11"/>
            <p:cNvSpPr>
              <a:spLocks/>
            </p:cNvSpPr>
            <p:nvPr/>
          </p:nvSpPr>
          <p:spPr bwMode="auto">
            <a:xfrm>
              <a:off x="3429915" y="3701274"/>
              <a:ext cx="175807" cy="139689"/>
            </a:xfrm>
            <a:custGeom>
              <a:avLst/>
              <a:gdLst>
                <a:gd name="T0" fmla="*/ 221 w 277"/>
                <a:gd name="T1" fmla="*/ 56 h 221"/>
                <a:gd name="T2" fmla="*/ 221 w 277"/>
                <a:gd name="T3" fmla="*/ 110 h 221"/>
                <a:gd name="T4" fmla="*/ 221 w 277"/>
                <a:gd name="T5" fmla="*/ 111 h 221"/>
                <a:gd name="T6" fmla="*/ 111 w 277"/>
                <a:gd name="T7" fmla="*/ 111 h 221"/>
                <a:gd name="T8" fmla="*/ 111 w 277"/>
                <a:gd name="T9" fmla="*/ 56 h 221"/>
                <a:gd name="T10" fmla="*/ 57 w 277"/>
                <a:gd name="T11" fmla="*/ 56 h 221"/>
                <a:gd name="T12" fmla="*/ 57 w 277"/>
                <a:gd name="T13" fmla="*/ 45 h 221"/>
                <a:gd name="T14" fmla="*/ 57 w 277"/>
                <a:gd name="T15" fmla="*/ 0 h 221"/>
                <a:gd name="T16" fmla="*/ 2 w 277"/>
                <a:gd name="T17" fmla="*/ 0 h 221"/>
                <a:gd name="T18" fmla="*/ 3 w 277"/>
                <a:gd name="T19" fmla="*/ 190 h 221"/>
                <a:gd name="T20" fmla="*/ 24 w 277"/>
                <a:gd name="T21" fmla="*/ 215 h 221"/>
                <a:gd name="T22" fmla="*/ 56 w 277"/>
                <a:gd name="T23" fmla="*/ 221 h 221"/>
                <a:gd name="T24" fmla="*/ 222 w 277"/>
                <a:gd name="T25" fmla="*/ 221 h 221"/>
                <a:gd name="T26" fmla="*/ 254 w 277"/>
                <a:gd name="T27" fmla="*/ 215 h 221"/>
                <a:gd name="T28" fmla="*/ 271 w 277"/>
                <a:gd name="T29" fmla="*/ 200 h 221"/>
                <a:gd name="T30" fmla="*/ 277 w 277"/>
                <a:gd name="T31" fmla="*/ 177 h 221"/>
                <a:gd name="T32" fmla="*/ 277 w 277"/>
                <a:gd name="T33" fmla="*/ 56 h 221"/>
                <a:gd name="T34" fmla="*/ 221 w 277"/>
                <a:gd name="T35" fmla="*/ 56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221">
                  <a:moveTo>
                    <a:pt x="221" y="56"/>
                  </a:moveTo>
                  <a:cubicBezTo>
                    <a:pt x="221" y="110"/>
                    <a:pt x="221" y="110"/>
                    <a:pt x="221" y="110"/>
                  </a:cubicBezTo>
                  <a:cubicBezTo>
                    <a:pt x="221" y="111"/>
                    <a:pt x="221" y="111"/>
                    <a:pt x="221" y="11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92" y="56"/>
                    <a:pt x="76" y="56"/>
                    <a:pt x="57" y="56"/>
                  </a:cubicBezTo>
                  <a:cubicBezTo>
                    <a:pt x="57" y="52"/>
                    <a:pt x="57" y="48"/>
                    <a:pt x="57" y="45"/>
                  </a:cubicBezTo>
                  <a:cubicBezTo>
                    <a:pt x="57" y="30"/>
                    <a:pt x="57" y="16"/>
                    <a:pt x="57" y="0"/>
                  </a:cubicBezTo>
                  <a:cubicBezTo>
                    <a:pt x="37" y="0"/>
                    <a:pt x="19" y="0"/>
                    <a:pt x="2" y="0"/>
                  </a:cubicBezTo>
                  <a:cubicBezTo>
                    <a:pt x="2" y="0"/>
                    <a:pt x="0" y="181"/>
                    <a:pt x="3" y="190"/>
                  </a:cubicBezTo>
                  <a:cubicBezTo>
                    <a:pt x="6" y="201"/>
                    <a:pt x="14" y="209"/>
                    <a:pt x="24" y="215"/>
                  </a:cubicBezTo>
                  <a:cubicBezTo>
                    <a:pt x="34" y="220"/>
                    <a:pt x="45" y="221"/>
                    <a:pt x="56" y="221"/>
                  </a:cubicBezTo>
                  <a:cubicBezTo>
                    <a:pt x="56" y="221"/>
                    <a:pt x="222" y="221"/>
                    <a:pt x="222" y="221"/>
                  </a:cubicBezTo>
                  <a:cubicBezTo>
                    <a:pt x="233" y="221"/>
                    <a:pt x="244" y="219"/>
                    <a:pt x="254" y="215"/>
                  </a:cubicBezTo>
                  <a:cubicBezTo>
                    <a:pt x="261" y="211"/>
                    <a:pt x="267" y="206"/>
                    <a:pt x="271" y="200"/>
                  </a:cubicBezTo>
                  <a:cubicBezTo>
                    <a:pt x="276" y="193"/>
                    <a:pt x="277" y="186"/>
                    <a:pt x="277" y="177"/>
                  </a:cubicBezTo>
                  <a:cubicBezTo>
                    <a:pt x="276" y="172"/>
                    <a:pt x="277" y="56"/>
                    <a:pt x="277" y="56"/>
                  </a:cubicBezTo>
                  <a:lnTo>
                    <a:pt x="221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grpSp>
        <p:nvGrpSpPr>
          <p:cNvPr id="162" name="Group 28"/>
          <p:cNvGrpSpPr/>
          <p:nvPr/>
        </p:nvGrpSpPr>
        <p:grpSpPr>
          <a:xfrm>
            <a:off x="6912733" y="2106489"/>
            <a:ext cx="1948280" cy="1137451"/>
            <a:chOff x="4369038" y="2125832"/>
            <a:chExt cx="1948280" cy="1137451"/>
          </a:xfrm>
        </p:grpSpPr>
        <p:grpSp>
          <p:nvGrpSpPr>
            <p:cNvPr id="163" name="Group 19"/>
            <p:cNvGrpSpPr/>
            <p:nvPr/>
          </p:nvGrpSpPr>
          <p:grpSpPr>
            <a:xfrm>
              <a:off x="4369038" y="2125832"/>
              <a:ext cx="1948280" cy="1137451"/>
              <a:chOff x="4369038" y="2125832"/>
              <a:chExt cx="1948280" cy="1137451"/>
            </a:xfrm>
          </p:grpSpPr>
          <p:sp>
            <p:nvSpPr>
              <p:cNvPr id="165" name="Rectangle 2"/>
              <p:cNvSpPr/>
              <p:nvPr/>
            </p:nvSpPr>
            <p:spPr>
              <a:xfrm>
                <a:off x="4369038" y="2125832"/>
                <a:ext cx="1948280" cy="1137451"/>
              </a:xfrm>
              <a:prstGeom prst="rect">
                <a:avLst/>
              </a:prstGeom>
              <a:gradFill>
                <a:gsLst>
                  <a:gs pos="0">
                    <a:srgbClr val="215A9C"/>
                  </a:gs>
                  <a:gs pos="100000">
                    <a:schemeClr val="tx2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None/>
                </a:pPr>
                <a:r>
                  <a:rPr lang="en-US" sz="1600" b="1" i="0" dirty="0">
                    <a:latin typeface="MS PGothic" charset="-128"/>
                    <a:ea typeface="MS PGothic" charset="-128"/>
                    <a:cs typeface="MS PGothic" charset="-128"/>
                  </a:rPr>
                  <a:t>アナリティクス</a:t>
                </a:r>
              </a:p>
              <a:p>
                <a:pPr algn="ctr" defTabSz="457200">
                  <a:buNone/>
                </a:pPr>
                <a:r>
                  <a:rPr lang="en-US" sz="1000" b="0" i="0" dirty="0">
                    <a:latin typeface="+mn-ea"/>
                    <a:cs typeface="Meiryo" charset="-128"/>
                  </a:rPr>
                  <a:t/>
                </a:r>
                <a:br>
                  <a:rPr lang="en-US" sz="1000" b="0" i="0" dirty="0">
                    <a:latin typeface="+mn-ea"/>
                    <a:cs typeface="Meiryo" charset="-128"/>
                  </a:rPr>
                </a:br>
                <a:r>
                  <a:rPr lang="en-US" sz="1000" b="0" i="0" dirty="0">
                    <a:latin typeface="MS PGothic" charset="-128"/>
                    <a:ea typeface="MS PGothic" charset="-128"/>
                    <a:cs typeface="MS PGothic" charset="-128"/>
                  </a:rPr>
                  <a:t>ネットワーク データ、</a:t>
                </a:r>
                <a:br>
                  <a:rPr lang="en-US" sz="1000" b="0" i="0" dirty="0">
                    <a:latin typeface="MS PGothic" charset="-128"/>
                    <a:ea typeface="MS PGothic" charset="-128"/>
                    <a:cs typeface="MS PGothic" charset="-128"/>
                  </a:rPr>
                </a:br>
                <a:r>
                  <a:rPr lang="en-US" sz="1000" b="0" i="0" dirty="0" smtClean="0">
                    <a:latin typeface="MS PGothic" charset="-128"/>
                    <a:ea typeface="MS PGothic" charset="-128"/>
                    <a:cs typeface="MS PGothic" charset="-128"/>
                  </a:rPr>
                  <a:t>コンテキストに応じた</a:t>
                </a:r>
              </a:p>
              <a:p>
                <a:pPr algn="ctr" defTabSz="457200">
                  <a:buNone/>
                </a:pPr>
                <a:r>
                  <a:rPr lang="en-US" sz="1000" b="0" i="0" dirty="0" smtClean="0">
                    <a:latin typeface="MS PGothic" charset="-128"/>
                    <a:ea typeface="MS PGothic" charset="-128"/>
                    <a:cs typeface="MS PGothic" charset="-128"/>
                  </a:rPr>
                  <a:t>インサイト</a:t>
                </a:r>
                <a:endParaRPr lang="en-US" sz="1000" b="0" i="0" dirty="0"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cxnSp>
            <p:nvCxnSpPr>
              <p:cNvPr id="166" name="Straight Connector 75"/>
              <p:cNvCxnSpPr/>
              <p:nvPr/>
            </p:nvCxnSpPr>
            <p:spPr>
              <a:xfrm>
                <a:off x="4566562" y="2635052"/>
                <a:ext cx="1543050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67" name="Oval 23"/>
              <p:cNvSpPr>
                <a:spLocks noChangeAspect="1"/>
              </p:cNvSpPr>
              <p:nvPr/>
            </p:nvSpPr>
            <p:spPr>
              <a:xfrm>
                <a:off x="4422734" y="2205214"/>
                <a:ext cx="175109" cy="143225"/>
              </a:xfrm>
              <a:custGeom>
                <a:avLst/>
                <a:gdLst/>
                <a:ahLst/>
                <a:cxnLst/>
                <a:rect l="l" t="t" r="r" b="b"/>
                <a:pathLst>
                  <a:path w="477122" h="379911">
                    <a:moveTo>
                      <a:pt x="252554" y="155898"/>
                    </a:moveTo>
                    <a:lnTo>
                      <a:pt x="350844" y="155898"/>
                    </a:lnTo>
                    <a:lnTo>
                      <a:pt x="350844" y="355189"/>
                    </a:lnTo>
                    <a:lnTo>
                      <a:pt x="343244" y="359314"/>
                    </a:lnTo>
                    <a:cubicBezTo>
                      <a:pt x="326713" y="366306"/>
                      <a:pt x="309360" y="371736"/>
                      <a:pt x="291370" y="375417"/>
                    </a:cubicBezTo>
                    <a:lnTo>
                      <a:pt x="252554" y="379330"/>
                    </a:lnTo>
                    <a:close/>
                    <a:moveTo>
                      <a:pt x="0" y="92551"/>
                    </a:moveTo>
                    <a:lnTo>
                      <a:pt x="98290" y="92551"/>
                    </a:lnTo>
                    <a:lnTo>
                      <a:pt x="98290" y="343129"/>
                    </a:lnTo>
                    <a:lnTo>
                      <a:pt x="81166" y="333835"/>
                    </a:lnTo>
                    <a:cubicBezTo>
                      <a:pt x="51762" y="313970"/>
                      <a:pt x="26387" y="288594"/>
                      <a:pt x="6522" y="259190"/>
                    </a:cubicBezTo>
                    <a:lnTo>
                      <a:pt x="0" y="247175"/>
                    </a:lnTo>
                    <a:close/>
                    <a:moveTo>
                      <a:pt x="126277" y="38230"/>
                    </a:moveTo>
                    <a:lnTo>
                      <a:pt x="224567" y="38230"/>
                    </a:lnTo>
                    <a:lnTo>
                      <a:pt x="224567" y="379911"/>
                    </a:lnTo>
                    <a:lnTo>
                      <a:pt x="179982" y="375417"/>
                    </a:lnTo>
                    <a:cubicBezTo>
                      <a:pt x="161992" y="371736"/>
                      <a:pt x="144639" y="366306"/>
                      <a:pt x="128108" y="359314"/>
                    </a:cubicBezTo>
                    <a:lnTo>
                      <a:pt x="126277" y="358320"/>
                    </a:lnTo>
                    <a:close/>
                    <a:moveTo>
                      <a:pt x="378832" y="0"/>
                    </a:moveTo>
                    <a:lnTo>
                      <a:pt x="477122" y="0"/>
                    </a:lnTo>
                    <a:lnTo>
                      <a:pt x="477122" y="236545"/>
                    </a:lnTo>
                    <a:lnTo>
                      <a:pt x="464830" y="259190"/>
                    </a:lnTo>
                    <a:cubicBezTo>
                      <a:pt x="444966" y="288594"/>
                      <a:pt x="419590" y="313970"/>
                      <a:pt x="390186" y="333835"/>
                    </a:cubicBezTo>
                    <a:lnTo>
                      <a:pt x="378832" y="3399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8" tIns="45714" rIns="91428" bIns="45714" rtlCol="0" anchor="ctr"/>
              <a:lstStyle/>
              <a:p>
                <a:pPr algn="ctr"/>
                <a:endParaRPr lang="en-US" sz="1400" dirty="0">
                  <a:latin typeface="+mn-ea"/>
                  <a:cs typeface="Meiryo" charset="-128"/>
                </a:endParaRPr>
              </a:p>
            </p:txBody>
          </p:sp>
        </p:grpSp>
        <p:sp>
          <p:nvSpPr>
            <p:cNvPr id="164" name="Oval 7"/>
            <p:cNvSpPr>
              <a:spLocks noChangeAspect="1"/>
            </p:cNvSpPr>
            <p:nvPr/>
          </p:nvSpPr>
          <p:spPr>
            <a:xfrm>
              <a:off x="4402993" y="2162035"/>
              <a:ext cx="238864" cy="24561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sz="1400" dirty="0">
                <a:latin typeface="+mn-ea"/>
                <a:cs typeface="Meiryo" charset="-128"/>
              </a:endParaRPr>
            </a:p>
          </p:txBody>
        </p:sp>
      </p:grpSp>
      <p:sp>
        <p:nvSpPr>
          <p:cNvPr id="169" name="Rectangle 4"/>
          <p:cNvSpPr/>
          <p:nvPr/>
        </p:nvSpPr>
        <p:spPr>
          <a:xfrm>
            <a:off x="5494132" y="876658"/>
            <a:ext cx="2646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buNone/>
            </a:pPr>
            <a:r>
              <a:rPr lang="en-US" sz="1200" b="0" i="0">
                <a:solidFill>
                  <a:srgbClr val="676767">
                    <a:lumMod val="75000"/>
                  </a:srgbClr>
                </a:solidFill>
                <a:latin typeface="+mn-ea"/>
                <a:ea typeface="+mn-ea"/>
                <a:cs typeface="Meiryo" charset="-128"/>
              </a:rPr>
              <a:t>ネットワーク対応アプリケーション</a:t>
            </a:r>
          </a:p>
        </p:txBody>
      </p:sp>
      <p:sp>
        <p:nvSpPr>
          <p:cNvPr id="172" name="Freeform 5"/>
          <p:cNvSpPr>
            <a:spLocks noChangeAspect="1"/>
          </p:cNvSpPr>
          <p:nvPr/>
        </p:nvSpPr>
        <p:spPr bwMode="auto">
          <a:xfrm>
            <a:off x="5049801" y="1292484"/>
            <a:ext cx="360922" cy="230481"/>
          </a:xfrm>
          <a:custGeom>
            <a:avLst/>
            <a:gdLst>
              <a:gd name="T0" fmla="*/ 1210 w 1413"/>
              <a:gd name="T1" fmla="*/ 901 h 901"/>
              <a:gd name="T2" fmla="*/ 1413 w 1413"/>
              <a:gd name="T3" fmla="*/ 632 h 901"/>
              <a:gd name="T4" fmla="*/ 1132 w 1413"/>
              <a:gd name="T5" fmla="*/ 352 h 901"/>
              <a:gd name="T6" fmla="*/ 1130 w 1413"/>
              <a:gd name="T7" fmla="*/ 353 h 901"/>
              <a:gd name="T8" fmla="*/ 1131 w 1413"/>
              <a:gd name="T9" fmla="*/ 329 h 901"/>
              <a:gd name="T10" fmla="*/ 803 w 1413"/>
              <a:gd name="T11" fmla="*/ 0 h 901"/>
              <a:gd name="T12" fmla="*/ 510 w 1413"/>
              <a:gd name="T13" fmla="*/ 181 h 901"/>
              <a:gd name="T14" fmla="*/ 406 w 1413"/>
              <a:gd name="T15" fmla="*/ 142 h 901"/>
              <a:gd name="T16" fmla="*/ 237 w 1413"/>
              <a:gd name="T17" fmla="*/ 323 h 901"/>
              <a:gd name="T18" fmla="*/ 241 w 1413"/>
              <a:gd name="T19" fmla="*/ 363 h 901"/>
              <a:gd name="T20" fmla="*/ 0 w 1413"/>
              <a:gd name="T21" fmla="*/ 632 h 901"/>
              <a:gd name="T22" fmla="*/ 238 w 1413"/>
              <a:gd name="T23" fmla="*/ 901 h 901"/>
              <a:gd name="T24" fmla="*/ 1210 w 1413"/>
              <a:gd name="T25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3" h="901">
                <a:moveTo>
                  <a:pt x="1210" y="901"/>
                </a:moveTo>
                <a:cubicBezTo>
                  <a:pt x="1327" y="867"/>
                  <a:pt x="1413" y="760"/>
                  <a:pt x="1413" y="632"/>
                </a:cubicBezTo>
                <a:cubicBezTo>
                  <a:pt x="1413" y="478"/>
                  <a:pt x="1287" y="352"/>
                  <a:pt x="1132" y="352"/>
                </a:cubicBezTo>
                <a:cubicBezTo>
                  <a:pt x="1131" y="352"/>
                  <a:pt x="1130" y="353"/>
                  <a:pt x="1130" y="353"/>
                </a:cubicBezTo>
                <a:cubicBezTo>
                  <a:pt x="1130" y="345"/>
                  <a:pt x="1131" y="337"/>
                  <a:pt x="1131" y="329"/>
                </a:cubicBezTo>
                <a:cubicBezTo>
                  <a:pt x="1131" y="147"/>
                  <a:pt x="984" y="0"/>
                  <a:pt x="803" y="0"/>
                </a:cubicBezTo>
                <a:cubicBezTo>
                  <a:pt x="675" y="0"/>
                  <a:pt x="564" y="73"/>
                  <a:pt x="510" y="181"/>
                </a:cubicBezTo>
                <a:cubicBezTo>
                  <a:pt x="481" y="156"/>
                  <a:pt x="445" y="142"/>
                  <a:pt x="406" y="142"/>
                </a:cubicBezTo>
                <a:cubicBezTo>
                  <a:pt x="313" y="142"/>
                  <a:pt x="237" y="223"/>
                  <a:pt x="237" y="323"/>
                </a:cubicBezTo>
                <a:cubicBezTo>
                  <a:pt x="237" y="336"/>
                  <a:pt x="239" y="350"/>
                  <a:pt x="241" y="363"/>
                </a:cubicBezTo>
                <a:cubicBezTo>
                  <a:pt x="105" y="377"/>
                  <a:pt x="0" y="492"/>
                  <a:pt x="0" y="632"/>
                </a:cubicBezTo>
                <a:cubicBezTo>
                  <a:pt x="0" y="771"/>
                  <a:pt x="104" y="885"/>
                  <a:pt x="238" y="901"/>
                </a:cubicBezTo>
                <a:lnTo>
                  <a:pt x="1210" y="9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chemeClr val="bg1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4954" y="4597423"/>
            <a:ext cx="7614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n-ea"/>
                <a:ea typeface="+mn-ea"/>
                <a:cs typeface="Meiryo" charset="-128"/>
              </a:rPr>
              <a:t>Cloud Enabled | Software Consumption Model</a:t>
            </a:r>
            <a:endParaRPr lang="en-US" sz="2000" b="1" dirty="0">
              <a:solidFill>
                <a:schemeClr val="bg1"/>
              </a:solidFill>
              <a:latin typeface="+mn-ea"/>
              <a:ea typeface="+mn-ea"/>
              <a:cs typeface="Meiryo" charset="-128"/>
            </a:endParaRPr>
          </a:p>
        </p:txBody>
      </p:sp>
      <p:pic>
        <p:nvPicPr>
          <p:cNvPr id="136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Group 87"/>
          <p:cNvGrpSpPr/>
          <p:nvPr/>
        </p:nvGrpSpPr>
        <p:grpSpPr>
          <a:xfrm>
            <a:off x="1177" y="4357396"/>
            <a:ext cx="9144000" cy="786103"/>
            <a:chOff x="17085" y="4323269"/>
            <a:chExt cx="9126915" cy="820232"/>
          </a:xfrm>
        </p:grpSpPr>
        <p:sp>
          <p:nvSpPr>
            <p:cNvPr id="138" name="Rectangle 89"/>
            <p:cNvSpPr/>
            <p:nvPr/>
          </p:nvSpPr>
          <p:spPr>
            <a:xfrm>
              <a:off x="17085" y="4323269"/>
              <a:ext cx="9126915" cy="82023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4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+mn-ea"/>
                <a:cs typeface="Meiryo" charset="-128"/>
              </a:endParaRPr>
            </a:p>
          </p:txBody>
        </p:sp>
        <p:sp>
          <p:nvSpPr>
            <p:cNvPr id="139" name="Rectangle 91"/>
            <p:cNvSpPr/>
            <p:nvPr/>
          </p:nvSpPr>
          <p:spPr>
            <a:xfrm>
              <a:off x="620763" y="4391071"/>
              <a:ext cx="8053082" cy="6743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None/>
              </a:pPr>
              <a:r>
                <a:rPr lang="en-US" sz="2000" b="1" i="0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シスコ</a:t>
              </a:r>
              <a:r>
                <a:rPr lang="ja-JP" altLang="en-US" sz="2000" b="1" dirty="0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rPr>
                <a:t> </a:t>
              </a:r>
              <a:r>
                <a:rPr lang="en-US" sz="2000" b="1" i="0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デジタル</a:t>
              </a:r>
              <a:r>
                <a:rPr lang="en-US" sz="2000" b="1" i="0" dirty="0" smtClean="0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rPr>
                <a:t> </a:t>
              </a:r>
              <a:r>
                <a:rPr lang="en-US" sz="2000" b="1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ネットワーク </a:t>
              </a:r>
              <a:r>
                <a:rPr lang="en-US" sz="2000" b="1" i="0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アーキテクチャ</a:t>
              </a:r>
              <a:r>
                <a:rPr lang="ja-JP" altLang="en-US" sz="2000" b="1" i="0" dirty="0" smtClean="0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rPr>
                <a:t> </a:t>
              </a:r>
              <a:r>
                <a:rPr lang="en-US" altLang="ja-JP" sz="2000" b="1" i="0" dirty="0" smtClean="0">
                  <a:solidFill>
                    <a:srgbClr val="FFFFFF"/>
                  </a:solidFill>
                  <a:latin typeface="+mn-lt"/>
                  <a:ea typeface="+mn-ea"/>
                  <a:cs typeface="Meiryo" charset="-128"/>
                </a:rPr>
                <a:t>(Cisco DNA)</a:t>
              </a:r>
              <a:endParaRPr lang="en-US" sz="2000" b="1" i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endParaRPr>
            </a:p>
            <a:p>
              <a:pPr algn="ctr" defTabSz="457200">
                <a:buNone/>
              </a:pPr>
              <a:r>
                <a:rPr lang="en-US" sz="1600" b="0" i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オープン | 拡張可能 | ソフトウェア主導</a:t>
              </a:r>
            </a:p>
          </p:txBody>
        </p:sp>
      </p:grpSp>
      <p:sp>
        <p:nvSpPr>
          <p:cNvPr id="171" name="TextBox 52"/>
          <p:cNvSpPr txBox="1"/>
          <p:nvPr/>
        </p:nvSpPr>
        <p:spPr>
          <a:xfrm>
            <a:off x="5218987" y="4107499"/>
            <a:ext cx="3387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None/>
            </a:pPr>
            <a:r>
              <a:rPr lang="en-US" sz="1200" b="0" i="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クラウドの有効化 | サービスの提供</a:t>
            </a:r>
          </a:p>
        </p:txBody>
      </p:sp>
    </p:spTree>
    <p:extLst>
      <p:ext uri="{BB962C8B-B14F-4D97-AF65-F5344CB8AC3E}">
        <p14:creationId xmlns:p14="http://schemas.microsoft.com/office/powerpoint/2010/main" val="263124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69" grpId="0"/>
      <p:bldP spid="172" grpId="0" animBg="1"/>
      <p:bldP spid="1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4841904" y="1036778"/>
            <a:ext cx="3600048" cy="3182638"/>
            <a:chOff x="2298316" y="765334"/>
            <a:chExt cx="4331176" cy="3828995"/>
          </a:xfrm>
        </p:grpSpPr>
        <p:sp>
          <p:nvSpPr>
            <p:cNvPr id="70" name="Rectangle 69"/>
            <p:cNvSpPr/>
            <p:nvPr/>
          </p:nvSpPr>
          <p:spPr>
            <a:xfrm>
              <a:off x="2298316" y="765334"/>
              <a:ext cx="4331176" cy="382899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cs typeface="Meiryo" charset="-128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499776" y="2027218"/>
              <a:ext cx="1872933" cy="1137451"/>
              <a:chOff x="2336327" y="2138532"/>
              <a:chExt cx="1872933" cy="1137451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336327" y="2138532"/>
                <a:ext cx="1872933" cy="1137451"/>
              </a:xfrm>
              <a:prstGeom prst="rect">
                <a:avLst/>
              </a:prstGeom>
              <a:gradFill>
                <a:gsLst>
                  <a:gs pos="0">
                    <a:srgbClr val="007B86"/>
                  </a:gs>
                  <a:gs pos="100000">
                    <a:srgbClr val="009BAE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None/>
                </a:pPr>
                <a:r>
                  <a:rPr lang="en-US" sz="1200" b="1" i="0" dirty="0">
                    <a:cs typeface="Meiryo" charset="-128"/>
                  </a:rPr>
                  <a:t>    </a:t>
                </a:r>
                <a:r>
                  <a:rPr lang="en-US" sz="1200" b="1" i="0" dirty="0">
                    <a:latin typeface="MS PGothic" charset="-128"/>
                    <a:ea typeface="MS PGothic" charset="-128"/>
                    <a:cs typeface="MS PGothic" charset="-128"/>
                  </a:rPr>
                  <a:t>自動化</a:t>
                </a:r>
              </a:p>
              <a:p>
                <a:pPr algn="ctr" defTabSz="457200">
                  <a:buNone/>
                </a:pPr>
                <a:r>
                  <a:rPr lang="en-US" sz="800" b="0" i="0" dirty="0">
                    <a:latin typeface="MS PGothic" charset="-128"/>
                    <a:ea typeface="MS PGothic" charset="-128"/>
                    <a:cs typeface="MS PGothic" charset="-128"/>
                  </a:rPr>
                  <a:t/>
                </a:r>
                <a:br>
                  <a:rPr lang="en-US" sz="800" b="0" i="0" dirty="0">
                    <a:latin typeface="MS PGothic" charset="-128"/>
                    <a:ea typeface="MS PGothic" charset="-128"/>
                    <a:cs typeface="MS PGothic" charset="-128"/>
                  </a:rPr>
                </a:br>
                <a:r>
                  <a:rPr lang="en-US" sz="800" b="0" i="0" dirty="0">
                    <a:latin typeface="MS PGothic" charset="-128"/>
                    <a:ea typeface="MS PGothic" charset="-128"/>
                    <a:cs typeface="MS PGothic" charset="-128"/>
                  </a:rPr>
                  <a:t>抽象化とコアからエッジまでのポリシー制御</a:t>
                </a: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496661" y="2692917"/>
                <a:ext cx="1543050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01" name="Freeform 57"/>
              <p:cNvSpPr>
                <a:spLocks noEditPoints="1"/>
              </p:cNvSpPr>
              <p:nvPr/>
            </p:nvSpPr>
            <p:spPr bwMode="auto">
              <a:xfrm>
                <a:off x="2514998" y="2356102"/>
                <a:ext cx="224086" cy="228569"/>
              </a:xfrm>
              <a:custGeom>
                <a:avLst/>
                <a:gdLst/>
                <a:ahLst/>
                <a:cxnLst>
                  <a:cxn ang="0">
                    <a:pos x="153" y="80"/>
                  </a:cxn>
                  <a:cxn ang="0">
                    <a:pos x="137" y="70"/>
                  </a:cxn>
                  <a:cxn ang="0">
                    <a:pos x="155" y="61"/>
                  </a:cxn>
                  <a:cxn ang="0">
                    <a:pos x="146" y="38"/>
                  </a:cxn>
                  <a:cxn ang="0">
                    <a:pos x="140" y="36"/>
                  </a:cxn>
                  <a:cxn ang="0">
                    <a:pos x="121" y="38"/>
                  </a:cxn>
                  <a:cxn ang="0">
                    <a:pos x="130" y="20"/>
                  </a:cxn>
                  <a:cxn ang="0">
                    <a:pos x="110" y="6"/>
                  </a:cxn>
                  <a:cxn ang="0">
                    <a:pos x="95" y="22"/>
                  </a:cxn>
                  <a:cxn ang="0">
                    <a:pos x="87" y="4"/>
                  </a:cxn>
                  <a:cxn ang="0">
                    <a:pos x="82" y="0"/>
                  </a:cxn>
                  <a:cxn ang="0">
                    <a:pos x="57" y="7"/>
                  </a:cxn>
                  <a:cxn ang="0">
                    <a:pos x="53" y="26"/>
                  </a:cxn>
                  <a:cxn ang="0">
                    <a:pos x="36" y="13"/>
                  </a:cxn>
                  <a:cxn ang="0">
                    <a:pos x="18" y="29"/>
                  </a:cxn>
                  <a:cxn ang="0">
                    <a:pos x="30" y="45"/>
                  </a:cxn>
                  <a:cxn ang="0">
                    <a:pos x="10" y="47"/>
                  </a:cxn>
                  <a:cxn ang="0">
                    <a:pos x="5" y="50"/>
                  </a:cxn>
                  <a:cxn ang="0">
                    <a:pos x="1" y="74"/>
                  </a:cxn>
                  <a:cxn ang="0">
                    <a:pos x="20" y="80"/>
                  </a:cxn>
                  <a:cxn ang="0">
                    <a:pos x="5" y="93"/>
                  </a:cxn>
                  <a:cxn ang="0">
                    <a:pos x="11" y="118"/>
                  </a:cxn>
                  <a:cxn ang="0">
                    <a:pos x="17" y="121"/>
                  </a:cxn>
                  <a:cxn ang="0">
                    <a:pos x="37" y="119"/>
                  </a:cxn>
                  <a:cxn ang="0">
                    <a:pos x="29" y="140"/>
                  </a:cxn>
                  <a:cxn ang="0">
                    <a:pos x="51" y="151"/>
                  </a:cxn>
                  <a:cxn ang="0">
                    <a:pos x="62" y="134"/>
                  </a:cxn>
                  <a:cxn ang="0">
                    <a:pos x="70" y="153"/>
                  </a:cxn>
                  <a:cxn ang="0">
                    <a:pos x="73" y="157"/>
                  </a:cxn>
                  <a:cxn ang="0">
                    <a:pos x="96" y="155"/>
                  </a:cxn>
                  <a:cxn ang="0">
                    <a:pos x="100" y="150"/>
                  </a:cxn>
                  <a:cxn ang="0">
                    <a:pos x="104" y="131"/>
                  </a:cxn>
                  <a:cxn ang="0">
                    <a:pos x="119" y="145"/>
                  </a:cxn>
                  <a:cxn ang="0">
                    <a:pos x="138" y="130"/>
                  </a:cxn>
                  <a:cxn ang="0">
                    <a:pos x="138" y="124"/>
                  </a:cxn>
                  <a:cxn ang="0">
                    <a:pos x="130" y="106"/>
                  </a:cxn>
                  <a:cxn ang="0">
                    <a:pos x="150" y="109"/>
                  </a:cxn>
                  <a:cxn ang="0">
                    <a:pos x="157" y="86"/>
                  </a:cxn>
                  <a:cxn ang="0">
                    <a:pos x="99" y="83"/>
                  </a:cxn>
                  <a:cxn ang="0">
                    <a:pos x="58" y="74"/>
                  </a:cxn>
                  <a:cxn ang="0">
                    <a:pos x="99" y="83"/>
                  </a:cxn>
                </a:cxnLst>
                <a:rect l="0" t="0" r="r" b="b"/>
                <a:pathLst>
                  <a:path w="157" h="157">
                    <a:moveTo>
                      <a:pt x="156" y="82"/>
                    </a:moveTo>
                    <a:cubicBezTo>
                      <a:pt x="156" y="81"/>
                      <a:pt x="155" y="81"/>
                      <a:pt x="153" y="80"/>
                    </a:cubicBezTo>
                    <a:cubicBezTo>
                      <a:pt x="137" y="77"/>
                      <a:pt x="137" y="77"/>
                      <a:pt x="137" y="77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3" y="63"/>
                      <a:pt x="154" y="62"/>
                      <a:pt x="155" y="61"/>
                    </a:cubicBezTo>
                    <a:cubicBezTo>
                      <a:pt x="155" y="60"/>
                      <a:pt x="155" y="59"/>
                      <a:pt x="154" y="5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5" y="36"/>
                      <a:pt x="144" y="36"/>
                    </a:cubicBezTo>
                    <a:cubicBezTo>
                      <a:pt x="143" y="35"/>
                      <a:pt x="141" y="36"/>
                      <a:pt x="140" y="36"/>
                    </a:cubicBezTo>
                    <a:cubicBezTo>
                      <a:pt x="125" y="43"/>
                      <a:pt x="125" y="43"/>
                      <a:pt x="125" y="43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30" y="22"/>
                      <a:pt x="130" y="21"/>
                      <a:pt x="130" y="20"/>
                    </a:cubicBezTo>
                    <a:cubicBezTo>
                      <a:pt x="130" y="19"/>
                      <a:pt x="129" y="18"/>
                      <a:pt x="128" y="17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08" y="5"/>
                      <a:pt x="105" y="6"/>
                      <a:pt x="104" y="8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7" y="3"/>
                      <a:pt x="87" y="2"/>
                      <a:pt x="86" y="1"/>
                    </a:cubicBezTo>
                    <a:cubicBezTo>
                      <a:pt x="85" y="0"/>
                      <a:pt x="84" y="0"/>
                      <a:pt x="82" y="0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59" y="2"/>
                      <a:pt x="57" y="4"/>
                      <a:pt x="57" y="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0" y="11"/>
                      <a:pt x="37" y="11"/>
                      <a:pt x="36" y="13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27"/>
                      <a:pt x="18" y="28"/>
                      <a:pt x="18" y="29"/>
                    </a:cubicBezTo>
                    <a:cubicBezTo>
                      <a:pt x="18" y="31"/>
                      <a:pt x="19" y="32"/>
                      <a:pt x="19" y="33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8" y="47"/>
                      <a:pt x="7" y="48"/>
                    </a:cubicBezTo>
                    <a:cubicBezTo>
                      <a:pt x="6" y="48"/>
                      <a:pt x="5" y="49"/>
                      <a:pt x="5" y="50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0" y="72"/>
                      <a:pt x="1" y="73"/>
                      <a:pt x="1" y="74"/>
                    </a:cubicBezTo>
                    <a:cubicBezTo>
                      <a:pt x="2" y="75"/>
                      <a:pt x="3" y="76"/>
                      <a:pt x="4" y="76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3" y="94"/>
                      <a:pt x="2" y="97"/>
                      <a:pt x="3" y="99"/>
                    </a:cubicBezTo>
                    <a:cubicBezTo>
                      <a:pt x="11" y="118"/>
                      <a:pt x="11" y="118"/>
                      <a:pt x="11" y="118"/>
                    </a:cubicBezTo>
                    <a:cubicBezTo>
                      <a:pt x="12" y="119"/>
                      <a:pt x="13" y="120"/>
                      <a:pt x="14" y="121"/>
                    </a:cubicBezTo>
                    <a:cubicBezTo>
                      <a:pt x="15" y="121"/>
                      <a:pt x="16" y="121"/>
                      <a:pt x="17" y="121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7" y="136"/>
                      <a:pt x="27" y="138"/>
                      <a:pt x="29" y="140"/>
                    </a:cubicBezTo>
                    <a:cubicBezTo>
                      <a:pt x="48" y="150"/>
                      <a:pt x="48" y="150"/>
                      <a:pt x="48" y="150"/>
                    </a:cubicBezTo>
                    <a:cubicBezTo>
                      <a:pt x="49" y="151"/>
                      <a:pt x="50" y="151"/>
                      <a:pt x="51" y="151"/>
                    </a:cubicBezTo>
                    <a:cubicBezTo>
                      <a:pt x="52" y="150"/>
                      <a:pt x="53" y="150"/>
                      <a:pt x="54" y="149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70" y="153"/>
                      <a:pt x="70" y="153"/>
                      <a:pt x="70" y="153"/>
                    </a:cubicBezTo>
                    <a:cubicBezTo>
                      <a:pt x="70" y="154"/>
                      <a:pt x="71" y="155"/>
                      <a:pt x="72" y="156"/>
                    </a:cubicBezTo>
                    <a:cubicBezTo>
                      <a:pt x="72" y="156"/>
                      <a:pt x="73" y="157"/>
                      <a:pt x="73" y="157"/>
                    </a:cubicBezTo>
                    <a:cubicBezTo>
                      <a:pt x="74" y="157"/>
                      <a:pt x="74" y="157"/>
                      <a:pt x="75" y="157"/>
                    </a:cubicBezTo>
                    <a:cubicBezTo>
                      <a:pt x="96" y="155"/>
                      <a:pt x="96" y="155"/>
                      <a:pt x="96" y="155"/>
                    </a:cubicBezTo>
                    <a:cubicBezTo>
                      <a:pt x="97" y="155"/>
                      <a:pt x="98" y="154"/>
                      <a:pt x="99" y="153"/>
                    </a:cubicBezTo>
                    <a:cubicBezTo>
                      <a:pt x="100" y="152"/>
                      <a:pt x="100" y="151"/>
                      <a:pt x="100" y="150"/>
                    </a:cubicBezTo>
                    <a:cubicBezTo>
                      <a:pt x="98" y="133"/>
                      <a:pt x="98" y="133"/>
                      <a:pt x="98" y="133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116" y="144"/>
                      <a:pt x="116" y="144"/>
                      <a:pt x="116" y="144"/>
                    </a:cubicBezTo>
                    <a:cubicBezTo>
                      <a:pt x="116" y="144"/>
                      <a:pt x="117" y="145"/>
                      <a:pt x="119" y="145"/>
                    </a:cubicBezTo>
                    <a:cubicBezTo>
                      <a:pt x="120" y="145"/>
                      <a:pt x="121" y="145"/>
                      <a:pt x="122" y="144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38" y="129"/>
                      <a:pt x="139" y="128"/>
                      <a:pt x="139" y="127"/>
                    </a:cubicBezTo>
                    <a:cubicBezTo>
                      <a:pt x="139" y="126"/>
                      <a:pt x="139" y="125"/>
                      <a:pt x="138" y="124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47" y="109"/>
                      <a:pt x="147" y="109"/>
                      <a:pt x="147" y="109"/>
                    </a:cubicBezTo>
                    <a:cubicBezTo>
                      <a:pt x="148" y="110"/>
                      <a:pt x="149" y="109"/>
                      <a:pt x="150" y="109"/>
                    </a:cubicBezTo>
                    <a:cubicBezTo>
                      <a:pt x="151" y="108"/>
                      <a:pt x="152" y="107"/>
                      <a:pt x="152" y="106"/>
                    </a:cubicBezTo>
                    <a:cubicBezTo>
                      <a:pt x="157" y="86"/>
                      <a:pt x="157" y="86"/>
                      <a:pt x="157" y="86"/>
                    </a:cubicBezTo>
                    <a:cubicBezTo>
                      <a:pt x="157" y="84"/>
                      <a:pt x="157" y="83"/>
                      <a:pt x="156" y="82"/>
                    </a:cubicBezTo>
                    <a:close/>
                    <a:moveTo>
                      <a:pt x="99" y="83"/>
                    </a:moveTo>
                    <a:cubicBezTo>
                      <a:pt x="97" y="94"/>
                      <a:pt x="85" y="102"/>
                      <a:pt x="74" y="99"/>
                    </a:cubicBezTo>
                    <a:cubicBezTo>
                      <a:pt x="63" y="96"/>
                      <a:pt x="55" y="85"/>
                      <a:pt x="58" y="74"/>
                    </a:cubicBezTo>
                    <a:cubicBezTo>
                      <a:pt x="60" y="62"/>
                      <a:pt x="72" y="55"/>
                      <a:pt x="83" y="58"/>
                    </a:cubicBezTo>
                    <a:cubicBezTo>
                      <a:pt x="95" y="60"/>
                      <a:pt x="102" y="71"/>
                      <a:pt x="99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7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499775" y="1747467"/>
              <a:ext cx="3980991" cy="1716643"/>
              <a:chOff x="2336326" y="1858781"/>
              <a:chExt cx="3980991" cy="1716643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2336327" y="3279198"/>
                <a:ext cx="3972092" cy="29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buNone/>
                </a:pPr>
                <a:r>
                  <a:rPr lang="en-US" sz="1000" b="0" i="0" dirty="0">
                    <a:solidFill>
                      <a:srgbClr val="676767">
                        <a:lumMod val="75000"/>
                      </a:srgbClr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オープン＆プログラム可能 | 標準ベース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336326" y="1858781"/>
                <a:ext cx="3980991" cy="29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buNone/>
                </a:pPr>
                <a:r>
                  <a:rPr lang="en-US" sz="1000" b="0" i="0" dirty="0" err="1">
                    <a:solidFill>
                      <a:srgbClr val="676767">
                        <a:lumMod val="75000"/>
                      </a:srgbClr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オープンAPI</a:t>
                </a:r>
                <a:r>
                  <a:rPr lang="en-US" sz="1000" b="0" i="0" dirty="0">
                    <a:solidFill>
                      <a:srgbClr val="676767">
                        <a:lumMod val="75000"/>
                      </a:srgbClr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 | 開発者環境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499775" y="1098174"/>
              <a:ext cx="3980991" cy="649989"/>
              <a:chOff x="2336326" y="1209488"/>
              <a:chExt cx="3980991" cy="64998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336326" y="1209488"/>
                <a:ext cx="3980991" cy="649989"/>
              </a:xfrm>
              <a:prstGeom prst="rect">
                <a:avLst/>
              </a:prstGeom>
              <a:gradFill>
                <a:gsLst>
                  <a:gs pos="0">
                    <a:srgbClr val="449640"/>
                  </a:gs>
                  <a:gs pos="100000">
                    <a:schemeClr val="accent4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None/>
                </a:pPr>
                <a:r>
                  <a:rPr lang="en-US" sz="1200" b="1" i="0" dirty="0">
                    <a:cs typeface="Meiryo" charset="-128"/>
                  </a:rPr>
                  <a:t>   </a:t>
                </a:r>
                <a:r>
                  <a:rPr lang="en-US" sz="1200" b="1" i="0" dirty="0">
                    <a:latin typeface="MS PGothic" charset="-128"/>
                    <a:ea typeface="MS PGothic" charset="-128"/>
                    <a:cs typeface="MS PGothic" charset="-128"/>
                  </a:rPr>
                  <a:t>クラウド サービスの管理</a:t>
                </a:r>
              </a:p>
              <a:p>
                <a:pPr algn="ctr" defTabSz="457200">
                  <a:buNone/>
                </a:pPr>
                <a:endParaRPr lang="en-US" sz="1400" dirty="0" smtClean="0">
                  <a:cs typeface="Meiryo" charset="-128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302340" y="1567813"/>
                <a:ext cx="2151880" cy="259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buNone/>
                </a:pPr>
                <a:r>
                  <a:rPr lang="en-US" sz="800" b="0" i="0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ポリシー | オーケストレーション</a:t>
                </a: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3476682" y="1580181"/>
                <a:ext cx="1810693" cy="5844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499775" y="3443735"/>
              <a:ext cx="3980991" cy="639921"/>
              <a:chOff x="2336326" y="3555049"/>
              <a:chExt cx="3980991" cy="639921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2336326" y="3555049"/>
                <a:ext cx="3980991" cy="639921"/>
              </a:xfrm>
              <a:prstGeom prst="rect">
                <a:avLst/>
              </a:prstGeom>
              <a:gradFill>
                <a:gsLst>
                  <a:gs pos="0">
                    <a:srgbClr val="36A4D7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None/>
                </a:pPr>
                <a:r>
                  <a:rPr lang="en-US" sz="1200" b="1" i="0" dirty="0">
                    <a:latin typeface="MS PGothic" charset="-128"/>
                    <a:ea typeface="MS PGothic" charset="-128"/>
                    <a:cs typeface="MS PGothic" charset="-128"/>
                  </a:rPr>
                  <a:t>仮想化</a:t>
                </a:r>
              </a:p>
              <a:p>
                <a:pPr algn="ctr" defTabSz="457200">
                  <a:buNone/>
                </a:pPr>
                <a:endParaRPr lang="en-US" sz="500" dirty="0" smtClean="0">
                  <a:cs typeface="Meiryo" charset="-128"/>
                </a:endParaRPr>
              </a:p>
              <a:p>
                <a:pPr algn="ctr" defTabSz="457200">
                  <a:buNone/>
                </a:pPr>
                <a:r>
                  <a:rPr lang="en-US" sz="800" b="0" i="0" dirty="0">
                    <a:latin typeface="MS PGothic" charset="-128"/>
                    <a:ea typeface="MS PGothic" charset="-128"/>
                    <a:cs typeface="MS PGothic" charset="-128"/>
                  </a:rPr>
                  <a:t>物理＆仮想インフラストラクチャ | アプリ ホスティング</a:t>
                </a:r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3198192" y="3906200"/>
                <a:ext cx="2257258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6" name="Freeform 5"/>
              <p:cNvSpPr>
                <a:spLocks/>
              </p:cNvSpPr>
              <p:nvPr/>
            </p:nvSpPr>
            <p:spPr bwMode="auto">
              <a:xfrm>
                <a:off x="3499760" y="3614433"/>
                <a:ext cx="18324" cy="17793"/>
              </a:xfrm>
              <a:custGeom>
                <a:avLst/>
                <a:gdLst>
                  <a:gd name="T0" fmla="*/ 29 w 29"/>
                  <a:gd name="T1" fmla="*/ 0 h 28"/>
                  <a:gd name="T2" fmla="*/ 29 w 29"/>
                  <a:gd name="T3" fmla="*/ 28 h 28"/>
                  <a:gd name="T4" fmla="*/ 0 w 29"/>
                  <a:gd name="T5" fmla="*/ 28 h 28"/>
                  <a:gd name="T6" fmla="*/ 0 w 29"/>
                  <a:gd name="T7" fmla="*/ 0 h 28"/>
                  <a:gd name="T8" fmla="*/ 29 w 29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9" y="0"/>
                    </a:moveTo>
                    <a:cubicBezTo>
                      <a:pt x="29" y="9"/>
                      <a:pt x="29" y="18"/>
                      <a:pt x="29" y="28"/>
                    </a:cubicBezTo>
                    <a:cubicBezTo>
                      <a:pt x="20" y="28"/>
                      <a:pt x="11" y="28"/>
                      <a:pt x="0" y="28"/>
                    </a:cubicBezTo>
                    <a:cubicBezTo>
                      <a:pt x="0" y="19"/>
                      <a:pt x="0" y="10"/>
                      <a:pt x="0" y="0"/>
                    </a:cubicBezTo>
                    <a:cubicBezTo>
                      <a:pt x="10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87" name="Freeform 6"/>
              <p:cNvSpPr>
                <a:spLocks/>
              </p:cNvSpPr>
              <p:nvPr/>
            </p:nvSpPr>
            <p:spPr bwMode="auto">
              <a:xfrm>
                <a:off x="3536408" y="3694900"/>
                <a:ext cx="33727" cy="32931"/>
              </a:xfrm>
              <a:custGeom>
                <a:avLst/>
                <a:gdLst>
                  <a:gd name="T0" fmla="*/ 0 w 53"/>
                  <a:gd name="T1" fmla="*/ 0 h 52"/>
                  <a:gd name="T2" fmla="*/ 53 w 53"/>
                  <a:gd name="T3" fmla="*/ 0 h 52"/>
                  <a:gd name="T4" fmla="*/ 53 w 53"/>
                  <a:gd name="T5" fmla="*/ 52 h 52"/>
                  <a:gd name="T6" fmla="*/ 0 w 53"/>
                  <a:gd name="T7" fmla="*/ 52 h 52"/>
                  <a:gd name="T8" fmla="*/ 0 w 53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0" y="0"/>
                    </a:moveTo>
                    <a:cubicBezTo>
                      <a:pt x="18" y="0"/>
                      <a:pt x="35" y="0"/>
                      <a:pt x="53" y="0"/>
                    </a:cubicBezTo>
                    <a:cubicBezTo>
                      <a:pt x="53" y="17"/>
                      <a:pt x="53" y="34"/>
                      <a:pt x="53" y="52"/>
                    </a:cubicBezTo>
                    <a:cubicBezTo>
                      <a:pt x="35" y="52"/>
                      <a:pt x="18" y="52"/>
                      <a:pt x="0" y="52"/>
                    </a:cubicBezTo>
                    <a:cubicBezTo>
                      <a:pt x="0" y="34"/>
                      <a:pt x="0" y="1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88" name="Freeform 7"/>
              <p:cNvSpPr>
                <a:spLocks/>
              </p:cNvSpPr>
              <p:nvPr/>
            </p:nvSpPr>
            <p:spPr bwMode="auto">
              <a:xfrm>
                <a:off x="3469219" y="3665157"/>
                <a:ext cx="29213" cy="27088"/>
              </a:xfrm>
              <a:custGeom>
                <a:avLst/>
                <a:gdLst>
                  <a:gd name="T0" fmla="*/ 46 w 46"/>
                  <a:gd name="T1" fmla="*/ 0 h 43"/>
                  <a:gd name="T2" fmla="*/ 46 w 46"/>
                  <a:gd name="T3" fmla="*/ 43 h 43"/>
                  <a:gd name="T4" fmla="*/ 0 w 46"/>
                  <a:gd name="T5" fmla="*/ 43 h 43"/>
                  <a:gd name="T6" fmla="*/ 0 w 46"/>
                  <a:gd name="T7" fmla="*/ 0 h 43"/>
                  <a:gd name="T8" fmla="*/ 46 w 46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3">
                    <a:moveTo>
                      <a:pt x="46" y="0"/>
                    </a:moveTo>
                    <a:cubicBezTo>
                      <a:pt x="46" y="15"/>
                      <a:pt x="46" y="28"/>
                      <a:pt x="46" y="43"/>
                    </a:cubicBezTo>
                    <a:cubicBezTo>
                      <a:pt x="31" y="43"/>
                      <a:pt x="16" y="43"/>
                      <a:pt x="0" y="43"/>
                    </a:cubicBezTo>
                    <a:cubicBezTo>
                      <a:pt x="0" y="30"/>
                      <a:pt x="0" y="16"/>
                      <a:pt x="0" y="0"/>
                    </a:cubicBezTo>
                    <a:cubicBezTo>
                      <a:pt x="14" y="0"/>
                      <a:pt x="29" y="0"/>
                      <a:pt x="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89" name="Freeform 8"/>
              <p:cNvSpPr>
                <a:spLocks/>
              </p:cNvSpPr>
              <p:nvPr/>
            </p:nvSpPr>
            <p:spPr bwMode="auto">
              <a:xfrm>
                <a:off x="3571464" y="3633023"/>
                <a:ext cx="22839" cy="22573"/>
              </a:xfrm>
              <a:custGeom>
                <a:avLst/>
                <a:gdLst>
                  <a:gd name="T0" fmla="*/ 36 w 36"/>
                  <a:gd name="T1" fmla="*/ 0 h 36"/>
                  <a:gd name="T2" fmla="*/ 36 w 36"/>
                  <a:gd name="T3" fmla="*/ 36 h 36"/>
                  <a:gd name="T4" fmla="*/ 0 w 36"/>
                  <a:gd name="T5" fmla="*/ 36 h 36"/>
                  <a:gd name="T6" fmla="*/ 0 w 36"/>
                  <a:gd name="T7" fmla="*/ 0 h 36"/>
                  <a:gd name="T8" fmla="*/ 36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cubicBezTo>
                      <a:pt x="36" y="13"/>
                      <a:pt x="36" y="24"/>
                      <a:pt x="36" y="36"/>
                    </a:cubicBezTo>
                    <a:cubicBezTo>
                      <a:pt x="24" y="36"/>
                      <a:pt x="13" y="36"/>
                      <a:pt x="0" y="36"/>
                    </a:cubicBezTo>
                    <a:cubicBezTo>
                      <a:pt x="0" y="24"/>
                      <a:pt x="0" y="13"/>
                      <a:pt x="0" y="0"/>
                    </a:cubicBezTo>
                    <a:cubicBezTo>
                      <a:pt x="12" y="0"/>
                      <a:pt x="23" y="0"/>
                      <a:pt x="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90" name="Freeform 9"/>
              <p:cNvSpPr>
                <a:spLocks/>
              </p:cNvSpPr>
              <p:nvPr/>
            </p:nvSpPr>
            <p:spPr bwMode="auto">
              <a:xfrm>
                <a:off x="3521802" y="3651878"/>
                <a:ext cx="22839" cy="22839"/>
              </a:xfrm>
              <a:custGeom>
                <a:avLst/>
                <a:gdLst>
                  <a:gd name="T0" fmla="*/ 0 w 36"/>
                  <a:gd name="T1" fmla="*/ 0 h 36"/>
                  <a:gd name="T2" fmla="*/ 36 w 36"/>
                  <a:gd name="T3" fmla="*/ 0 h 36"/>
                  <a:gd name="T4" fmla="*/ 36 w 36"/>
                  <a:gd name="T5" fmla="*/ 36 h 36"/>
                  <a:gd name="T6" fmla="*/ 0 w 36"/>
                  <a:gd name="T7" fmla="*/ 36 h 36"/>
                  <a:gd name="T8" fmla="*/ 0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0" y="0"/>
                    </a:moveTo>
                    <a:cubicBezTo>
                      <a:pt x="13" y="0"/>
                      <a:pt x="24" y="0"/>
                      <a:pt x="36" y="0"/>
                    </a:cubicBezTo>
                    <a:cubicBezTo>
                      <a:pt x="36" y="12"/>
                      <a:pt x="36" y="24"/>
                      <a:pt x="36" y="36"/>
                    </a:cubicBezTo>
                    <a:cubicBezTo>
                      <a:pt x="24" y="36"/>
                      <a:pt x="13" y="36"/>
                      <a:pt x="0" y="36"/>
                    </a:cubicBezTo>
                    <a:cubicBezTo>
                      <a:pt x="0" y="25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91" name="Freeform 10"/>
              <p:cNvSpPr>
                <a:spLocks/>
              </p:cNvSpPr>
              <p:nvPr/>
            </p:nvSpPr>
            <p:spPr bwMode="auto">
              <a:xfrm>
                <a:off x="3438148" y="3630367"/>
                <a:ext cx="20980" cy="20183"/>
              </a:xfrm>
              <a:custGeom>
                <a:avLst/>
                <a:gdLst>
                  <a:gd name="T0" fmla="*/ 0 w 33"/>
                  <a:gd name="T1" fmla="*/ 32 h 32"/>
                  <a:gd name="T2" fmla="*/ 0 w 33"/>
                  <a:gd name="T3" fmla="*/ 0 h 32"/>
                  <a:gd name="T4" fmla="*/ 33 w 33"/>
                  <a:gd name="T5" fmla="*/ 0 h 32"/>
                  <a:gd name="T6" fmla="*/ 33 w 33"/>
                  <a:gd name="T7" fmla="*/ 32 h 32"/>
                  <a:gd name="T8" fmla="*/ 0 w 33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cubicBezTo>
                      <a:pt x="0" y="21"/>
                      <a:pt x="0" y="11"/>
                      <a:pt x="0" y="0"/>
                    </a:cubicBezTo>
                    <a:cubicBezTo>
                      <a:pt x="11" y="0"/>
                      <a:pt x="22" y="0"/>
                      <a:pt x="33" y="0"/>
                    </a:cubicBezTo>
                    <a:cubicBezTo>
                      <a:pt x="33" y="11"/>
                      <a:pt x="33" y="21"/>
                      <a:pt x="33" y="32"/>
                    </a:cubicBezTo>
                    <a:cubicBezTo>
                      <a:pt x="22" y="32"/>
                      <a:pt x="12" y="32"/>
                      <a:pt x="0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92" name="Freeform 11"/>
              <p:cNvSpPr>
                <a:spLocks/>
              </p:cNvSpPr>
              <p:nvPr/>
            </p:nvSpPr>
            <p:spPr bwMode="auto">
              <a:xfrm>
                <a:off x="3429915" y="3701274"/>
                <a:ext cx="175807" cy="139689"/>
              </a:xfrm>
              <a:custGeom>
                <a:avLst/>
                <a:gdLst>
                  <a:gd name="T0" fmla="*/ 221 w 277"/>
                  <a:gd name="T1" fmla="*/ 56 h 221"/>
                  <a:gd name="T2" fmla="*/ 221 w 277"/>
                  <a:gd name="T3" fmla="*/ 110 h 221"/>
                  <a:gd name="T4" fmla="*/ 221 w 277"/>
                  <a:gd name="T5" fmla="*/ 111 h 221"/>
                  <a:gd name="T6" fmla="*/ 111 w 277"/>
                  <a:gd name="T7" fmla="*/ 111 h 221"/>
                  <a:gd name="T8" fmla="*/ 111 w 277"/>
                  <a:gd name="T9" fmla="*/ 56 h 221"/>
                  <a:gd name="T10" fmla="*/ 57 w 277"/>
                  <a:gd name="T11" fmla="*/ 56 h 221"/>
                  <a:gd name="T12" fmla="*/ 57 w 277"/>
                  <a:gd name="T13" fmla="*/ 45 h 221"/>
                  <a:gd name="T14" fmla="*/ 57 w 277"/>
                  <a:gd name="T15" fmla="*/ 0 h 221"/>
                  <a:gd name="T16" fmla="*/ 2 w 277"/>
                  <a:gd name="T17" fmla="*/ 0 h 221"/>
                  <a:gd name="T18" fmla="*/ 3 w 277"/>
                  <a:gd name="T19" fmla="*/ 190 h 221"/>
                  <a:gd name="T20" fmla="*/ 24 w 277"/>
                  <a:gd name="T21" fmla="*/ 215 h 221"/>
                  <a:gd name="T22" fmla="*/ 56 w 277"/>
                  <a:gd name="T23" fmla="*/ 221 h 221"/>
                  <a:gd name="T24" fmla="*/ 222 w 277"/>
                  <a:gd name="T25" fmla="*/ 221 h 221"/>
                  <a:gd name="T26" fmla="*/ 254 w 277"/>
                  <a:gd name="T27" fmla="*/ 215 h 221"/>
                  <a:gd name="T28" fmla="*/ 271 w 277"/>
                  <a:gd name="T29" fmla="*/ 200 h 221"/>
                  <a:gd name="T30" fmla="*/ 277 w 277"/>
                  <a:gd name="T31" fmla="*/ 177 h 221"/>
                  <a:gd name="T32" fmla="*/ 277 w 277"/>
                  <a:gd name="T33" fmla="*/ 56 h 221"/>
                  <a:gd name="T34" fmla="*/ 221 w 277"/>
                  <a:gd name="T35" fmla="*/ 56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7" h="221">
                    <a:moveTo>
                      <a:pt x="221" y="56"/>
                    </a:moveTo>
                    <a:cubicBezTo>
                      <a:pt x="221" y="110"/>
                      <a:pt x="221" y="110"/>
                      <a:pt x="221" y="110"/>
                    </a:cubicBezTo>
                    <a:cubicBezTo>
                      <a:pt x="221" y="111"/>
                      <a:pt x="221" y="111"/>
                      <a:pt x="221" y="111"/>
                    </a:cubicBezTo>
                    <a:cubicBezTo>
                      <a:pt x="111" y="111"/>
                      <a:pt x="111" y="111"/>
                      <a:pt x="111" y="111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92" y="56"/>
                      <a:pt x="76" y="56"/>
                      <a:pt x="57" y="56"/>
                    </a:cubicBezTo>
                    <a:cubicBezTo>
                      <a:pt x="57" y="52"/>
                      <a:pt x="57" y="48"/>
                      <a:pt x="57" y="45"/>
                    </a:cubicBezTo>
                    <a:cubicBezTo>
                      <a:pt x="57" y="30"/>
                      <a:pt x="57" y="16"/>
                      <a:pt x="57" y="0"/>
                    </a:cubicBezTo>
                    <a:cubicBezTo>
                      <a:pt x="37" y="0"/>
                      <a:pt x="19" y="0"/>
                      <a:pt x="2" y="0"/>
                    </a:cubicBezTo>
                    <a:cubicBezTo>
                      <a:pt x="2" y="0"/>
                      <a:pt x="0" y="181"/>
                      <a:pt x="3" y="190"/>
                    </a:cubicBezTo>
                    <a:cubicBezTo>
                      <a:pt x="6" y="201"/>
                      <a:pt x="14" y="209"/>
                      <a:pt x="24" y="215"/>
                    </a:cubicBezTo>
                    <a:cubicBezTo>
                      <a:pt x="34" y="220"/>
                      <a:pt x="45" y="221"/>
                      <a:pt x="56" y="221"/>
                    </a:cubicBezTo>
                    <a:cubicBezTo>
                      <a:pt x="56" y="221"/>
                      <a:pt x="222" y="221"/>
                      <a:pt x="222" y="221"/>
                    </a:cubicBezTo>
                    <a:cubicBezTo>
                      <a:pt x="233" y="221"/>
                      <a:pt x="244" y="219"/>
                      <a:pt x="254" y="215"/>
                    </a:cubicBezTo>
                    <a:cubicBezTo>
                      <a:pt x="261" y="211"/>
                      <a:pt x="267" y="206"/>
                      <a:pt x="271" y="200"/>
                    </a:cubicBezTo>
                    <a:cubicBezTo>
                      <a:pt x="276" y="193"/>
                      <a:pt x="277" y="186"/>
                      <a:pt x="277" y="177"/>
                    </a:cubicBezTo>
                    <a:cubicBezTo>
                      <a:pt x="276" y="172"/>
                      <a:pt x="277" y="56"/>
                      <a:pt x="277" y="56"/>
                    </a:cubicBezTo>
                    <a:lnTo>
                      <a:pt x="221" y="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4532487" y="2027218"/>
              <a:ext cx="1948280" cy="1137451"/>
              <a:chOff x="4369038" y="2138532"/>
              <a:chExt cx="1948280" cy="1137451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4369038" y="2138532"/>
                <a:ext cx="1948280" cy="1137451"/>
                <a:chOff x="4369038" y="2138532"/>
                <a:chExt cx="1948280" cy="1137451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4369038" y="2138532"/>
                  <a:ext cx="1948280" cy="1137451"/>
                </a:xfrm>
                <a:prstGeom prst="rect">
                  <a:avLst/>
                </a:prstGeom>
                <a:gradFill>
                  <a:gsLst>
                    <a:gs pos="0">
                      <a:srgbClr val="215A9C"/>
                    </a:gs>
                    <a:gs pos="100000">
                      <a:schemeClr val="tx2"/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None/>
                  </a:pPr>
                  <a:r>
                    <a:rPr lang="en-US" sz="1100" b="1" i="0" dirty="0">
                      <a:latin typeface="MS PGothic" charset="-128"/>
                      <a:ea typeface="MS PGothic" charset="-128"/>
                      <a:cs typeface="MS PGothic" charset="-128"/>
                    </a:rPr>
                    <a:t>アナリティクス</a:t>
                  </a:r>
                </a:p>
                <a:p>
                  <a:pPr algn="ctr" defTabSz="457200">
                    <a:buNone/>
                  </a:pPr>
                  <a:r>
                    <a:rPr lang="en-US" sz="800" b="0" i="0" dirty="0">
                      <a:latin typeface="MS PGothic" charset="-128"/>
                      <a:ea typeface="MS PGothic" charset="-128"/>
                      <a:cs typeface="MS PGothic" charset="-128"/>
                    </a:rPr>
                    <a:t/>
                  </a:r>
                  <a:br>
                    <a:rPr lang="en-US" sz="800" b="0" i="0" dirty="0">
                      <a:latin typeface="MS PGothic" charset="-128"/>
                      <a:ea typeface="MS PGothic" charset="-128"/>
                      <a:cs typeface="MS PGothic" charset="-128"/>
                    </a:rPr>
                  </a:br>
                  <a:r>
                    <a:rPr lang="en-US" sz="700" b="0" i="0" dirty="0">
                      <a:latin typeface="MS PGothic" charset="-128"/>
                      <a:ea typeface="MS PGothic" charset="-128"/>
                      <a:cs typeface="MS PGothic" charset="-128"/>
                    </a:rPr>
                    <a:t>ネットワーク データ、</a:t>
                  </a:r>
                  <a:br>
                    <a:rPr lang="en-US" sz="700" b="0" i="0" dirty="0">
                      <a:latin typeface="MS PGothic" charset="-128"/>
                      <a:ea typeface="MS PGothic" charset="-128"/>
                      <a:cs typeface="MS PGothic" charset="-128"/>
                    </a:rPr>
                  </a:br>
                  <a:r>
                    <a:rPr lang="en-US" sz="700" b="0" i="0" dirty="0">
                      <a:latin typeface="MS PGothic" charset="-128"/>
                      <a:ea typeface="MS PGothic" charset="-128"/>
                      <a:cs typeface="MS PGothic" charset="-128"/>
                    </a:rPr>
                    <a:t>コンテキストに応じたインサイト</a:t>
                  </a:r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569540" y="2692917"/>
                  <a:ext cx="1543050" cy="0"/>
                </a:xfrm>
                <a:prstGeom prst="line">
                  <a:avLst/>
                </a:prstGeom>
                <a:ln w="3175" cmpd="sng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23"/>
                <p:cNvSpPr>
                  <a:spLocks noChangeAspect="1"/>
                </p:cNvSpPr>
                <p:nvPr/>
              </p:nvSpPr>
              <p:spPr>
                <a:xfrm>
                  <a:off x="4625355" y="2439993"/>
                  <a:ext cx="132847" cy="108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22" h="379911">
                      <a:moveTo>
                        <a:pt x="252554" y="155898"/>
                      </a:moveTo>
                      <a:lnTo>
                        <a:pt x="350844" y="155898"/>
                      </a:lnTo>
                      <a:lnTo>
                        <a:pt x="350844" y="355189"/>
                      </a:lnTo>
                      <a:lnTo>
                        <a:pt x="343244" y="359314"/>
                      </a:lnTo>
                      <a:cubicBezTo>
                        <a:pt x="326713" y="366306"/>
                        <a:pt x="309360" y="371736"/>
                        <a:pt x="291370" y="375417"/>
                      </a:cubicBezTo>
                      <a:lnTo>
                        <a:pt x="252554" y="379330"/>
                      </a:lnTo>
                      <a:close/>
                      <a:moveTo>
                        <a:pt x="0" y="92551"/>
                      </a:moveTo>
                      <a:lnTo>
                        <a:pt x="98290" y="92551"/>
                      </a:lnTo>
                      <a:lnTo>
                        <a:pt x="98290" y="343129"/>
                      </a:lnTo>
                      <a:lnTo>
                        <a:pt x="81166" y="333835"/>
                      </a:lnTo>
                      <a:cubicBezTo>
                        <a:pt x="51762" y="313970"/>
                        <a:pt x="26387" y="288594"/>
                        <a:pt x="6522" y="259190"/>
                      </a:cubicBezTo>
                      <a:lnTo>
                        <a:pt x="0" y="247175"/>
                      </a:lnTo>
                      <a:close/>
                      <a:moveTo>
                        <a:pt x="126277" y="38230"/>
                      </a:moveTo>
                      <a:lnTo>
                        <a:pt x="224567" y="38230"/>
                      </a:lnTo>
                      <a:lnTo>
                        <a:pt x="224567" y="379911"/>
                      </a:lnTo>
                      <a:lnTo>
                        <a:pt x="179982" y="375417"/>
                      </a:lnTo>
                      <a:cubicBezTo>
                        <a:pt x="161992" y="371736"/>
                        <a:pt x="144639" y="366306"/>
                        <a:pt x="128108" y="359314"/>
                      </a:cubicBezTo>
                      <a:lnTo>
                        <a:pt x="126277" y="358320"/>
                      </a:lnTo>
                      <a:close/>
                      <a:moveTo>
                        <a:pt x="378832" y="0"/>
                      </a:moveTo>
                      <a:lnTo>
                        <a:pt x="477122" y="0"/>
                      </a:lnTo>
                      <a:lnTo>
                        <a:pt x="477122" y="236545"/>
                      </a:lnTo>
                      <a:lnTo>
                        <a:pt x="464830" y="259190"/>
                      </a:lnTo>
                      <a:cubicBezTo>
                        <a:pt x="444966" y="288594"/>
                        <a:pt x="419590" y="313970"/>
                        <a:pt x="390186" y="333835"/>
                      </a:cubicBezTo>
                      <a:lnTo>
                        <a:pt x="378832" y="339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lIns="91428" tIns="45714" rIns="91428" bIns="45714" rtlCol="0" anchor="ctr"/>
                <a:lstStyle/>
                <a:p>
                  <a:pPr algn="ctr"/>
                  <a:endParaRPr lang="en-US" sz="1100" dirty="0">
                    <a:cs typeface="Meiryo" charset="-128"/>
                  </a:endParaRPr>
                </a:p>
              </p:txBody>
            </p:sp>
          </p:grpSp>
          <p:sp>
            <p:nvSpPr>
              <p:cNvPr id="80" name="Oval 7"/>
              <p:cNvSpPr>
                <a:spLocks noChangeAspect="1"/>
              </p:cNvSpPr>
              <p:nvPr/>
            </p:nvSpPr>
            <p:spPr>
              <a:xfrm>
                <a:off x="4590177" y="2368950"/>
                <a:ext cx="238864" cy="245612"/>
              </a:xfrm>
              <a:custGeom>
                <a:avLst/>
                <a:gdLst/>
                <a:ahLst/>
                <a:cxnLst/>
                <a:rect l="l" t="t" r="r" b="b"/>
                <a:pathLst>
                  <a:path w="857885" h="858752">
                    <a:moveTo>
                      <a:pt x="364072" y="60804"/>
                    </a:moveTo>
                    <a:cubicBezTo>
                      <a:pt x="196582" y="60804"/>
                      <a:pt x="60804" y="196581"/>
                      <a:pt x="60804" y="364072"/>
                    </a:cubicBezTo>
                    <a:cubicBezTo>
                      <a:pt x="60804" y="531563"/>
                      <a:pt x="196582" y="667340"/>
                      <a:pt x="364072" y="667340"/>
                    </a:cubicBezTo>
                    <a:cubicBezTo>
                      <a:pt x="531563" y="667340"/>
                      <a:pt x="667340" y="531563"/>
                      <a:pt x="667340" y="364072"/>
                    </a:cubicBezTo>
                    <a:cubicBezTo>
                      <a:pt x="667340" y="196581"/>
                      <a:pt x="531563" y="60804"/>
                      <a:pt x="364072" y="60804"/>
                    </a:cubicBezTo>
                    <a:close/>
                    <a:moveTo>
                      <a:pt x="364072" y="0"/>
                    </a:moveTo>
                    <a:cubicBezTo>
                      <a:pt x="565143" y="0"/>
                      <a:pt x="728144" y="163001"/>
                      <a:pt x="728144" y="364072"/>
                    </a:cubicBezTo>
                    <a:cubicBezTo>
                      <a:pt x="728144" y="439474"/>
                      <a:pt x="705222" y="509522"/>
                      <a:pt x="665966" y="567628"/>
                    </a:cubicBezTo>
                    <a:lnTo>
                      <a:pt x="650609" y="586242"/>
                    </a:lnTo>
                    <a:lnTo>
                      <a:pt x="844200" y="779235"/>
                    </a:lnTo>
                    <a:cubicBezTo>
                      <a:pt x="862407" y="797385"/>
                      <a:pt x="862453" y="826860"/>
                      <a:pt x="844302" y="845068"/>
                    </a:cubicBezTo>
                    <a:cubicBezTo>
                      <a:pt x="826151" y="863275"/>
                      <a:pt x="796676" y="863320"/>
                      <a:pt x="778469" y="845169"/>
                    </a:cubicBezTo>
                    <a:lnTo>
                      <a:pt x="584635" y="651934"/>
                    </a:lnTo>
                    <a:lnTo>
                      <a:pt x="567628" y="665966"/>
                    </a:lnTo>
                    <a:cubicBezTo>
                      <a:pt x="509522" y="705222"/>
                      <a:pt x="439474" y="728144"/>
                      <a:pt x="364072" y="728144"/>
                    </a:cubicBezTo>
                    <a:cubicBezTo>
                      <a:pt x="163001" y="728144"/>
                      <a:pt x="0" y="565143"/>
                      <a:pt x="0" y="364072"/>
                    </a:cubicBezTo>
                    <a:cubicBezTo>
                      <a:pt x="0" y="163001"/>
                      <a:pt x="163001" y="0"/>
                      <a:pt x="36407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8" tIns="45714" rIns="91428" bIns="45714" rtlCol="0" anchor="ctr"/>
              <a:lstStyle/>
              <a:p>
                <a:pPr algn="ctr"/>
                <a:endParaRPr lang="en-US" sz="1100" dirty="0">
                  <a:cs typeface="Meiryo" charset="-128"/>
                </a:endParaRP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3259750" y="810191"/>
              <a:ext cx="2355150" cy="29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>
                <a:buNone/>
              </a:pPr>
              <a:r>
                <a:rPr lang="en-US" sz="10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ネットワーク対応アプリケーション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75376" y="4222868"/>
              <a:ext cx="3387492" cy="296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None/>
              </a:pPr>
              <a:r>
                <a:rPr lang="en-US" sz="10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クラウドの有効化 | サービスの提供</a:t>
              </a:r>
            </a:p>
          </p:txBody>
        </p:sp>
        <p:sp>
          <p:nvSpPr>
            <p:cNvPr id="78" name="Freeform 5"/>
            <p:cNvSpPr>
              <a:spLocks noChangeAspect="1"/>
            </p:cNvSpPr>
            <p:nvPr/>
          </p:nvSpPr>
          <p:spPr bwMode="auto">
            <a:xfrm>
              <a:off x="2669555" y="1226017"/>
              <a:ext cx="360922" cy="230481"/>
            </a:xfrm>
            <a:custGeom>
              <a:avLst/>
              <a:gdLst>
                <a:gd name="T0" fmla="*/ 1210 w 1413"/>
                <a:gd name="T1" fmla="*/ 901 h 901"/>
                <a:gd name="T2" fmla="*/ 1413 w 1413"/>
                <a:gd name="T3" fmla="*/ 632 h 901"/>
                <a:gd name="T4" fmla="*/ 1132 w 1413"/>
                <a:gd name="T5" fmla="*/ 352 h 901"/>
                <a:gd name="T6" fmla="*/ 1130 w 1413"/>
                <a:gd name="T7" fmla="*/ 353 h 901"/>
                <a:gd name="T8" fmla="*/ 1131 w 1413"/>
                <a:gd name="T9" fmla="*/ 329 h 901"/>
                <a:gd name="T10" fmla="*/ 803 w 1413"/>
                <a:gd name="T11" fmla="*/ 0 h 901"/>
                <a:gd name="T12" fmla="*/ 510 w 1413"/>
                <a:gd name="T13" fmla="*/ 181 h 901"/>
                <a:gd name="T14" fmla="*/ 406 w 1413"/>
                <a:gd name="T15" fmla="*/ 142 h 901"/>
                <a:gd name="T16" fmla="*/ 237 w 1413"/>
                <a:gd name="T17" fmla="*/ 323 h 901"/>
                <a:gd name="T18" fmla="*/ 241 w 1413"/>
                <a:gd name="T19" fmla="*/ 363 h 901"/>
                <a:gd name="T20" fmla="*/ 0 w 1413"/>
                <a:gd name="T21" fmla="*/ 632 h 901"/>
                <a:gd name="T22" fmla="*/ 238 w 1413"/>
                <a:gd name="T23" fmla="*/ 901 h 901"/>
                <a:gd name="T24" fmla="*/ 1210 w 1413"/>
                <a:gd name="T25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3" h="901">
                  <a:moveTo>
                    <a:pt x="1210" y="901"/>
                  </a:moveTo>
                  <a:cubicBezTo>
                    <a:pt x="1327" y="867"/>
                    <a:pt x="1413" y="760"/>
                    <a:pt x="1413" y="632"/>
                  </a:cubicBezTo>
                  <a:cubicBezTo>
                    <a:pt x="1413" y="478"/>
                    <a:pt x="1287" y="352"/>
                    <a:pt x="1132" y="352"/>
                  </a:cubicBezTo>
                  <a:cubicBezTo>
                    <a:pt x="1131" y="352"/>
                    <a:pt x="1130" y="353"/>
                    <a:pt x="1130" y="353"/>
                  </a:cubicBezTo>
                  <a:cubicBezTo>
                    <a:pt x="1130" y="345"/>
                    <a:pt x="1131" y="337"/>
                    <a:pt x="1131" y="329"/>
                  </a:cubicBezTo>
                  <a:cubicBezTo>
                    <a:pt x="1131" y="147"/>
                    <a:pt x="984" y="0"/>
                    <a:pt x="803" y="0"/>
                  </a:cubicBezTo>
                  <a:cubicBezTo>
                    <a:pt x="675" y="0"/>
                    <a:pt x="564" y="73"/>
                    <a:pt x="510" y="181"/>
                  </a:cubicBezTo>
                  <a:cubicBezTo>
                    <a:pt x="481" y="156"/>
                    <a:pt x="445" y="142"/>
                    <a:pt x="406" y="142"/>
                  </a:cubicBezTo>
                  <a:cubicBezTo>
                    <a:pt x="313" y="142"/>
                    <a:pt x="237" y="223"/>
                    <a:pt x="237" y="323"/>
                  </a:cubicBezTo>
                  <a:cubicBezTo>
                    <a:pt x="237" y="336"/>
                    <a:pt x="239" y="350"/>
                    <a:pt x="241" y="363"/>
                  </a:cubicBezTo>
                  <a:cubicBezTo>
                    <a:pt x="105" y="377"/>
                    <a:pt x="0" y="492"/>
                    <a:pt x="0" y="632"/>
                  </a:cubicBezTo>
                  <a:cubicBezTo>
                    <a:pt x="0" y="771"/>
                    <a:pt x="104" y="885"/>
                    <a:pt x="238" y="901"/>
                  </a:cubicBezTo>
                  <a:lnTo>
                    <a:pt x="1210" y="9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 defTabSz="685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MS PGothic" charset="-128"/>
                <a:cs typeface="MS PGothic" charset="-128"/>
              </a:rPr>
              <a:t>Cisco DNA</a:t>
            </a:r>
            <a:r>
              <a:rPr lang="ja-JP" altLang="en-US" dirty="0">
                <a:solidFill>
                  <a:srgbClr val="676767">
                    <a:lumMod val="75000"/>
                  </a:srgbClr>
                </a:solidFill>
                <a:latin typeface="+mn-lt"/>
                <a:ea typeface="MS PGothic" charset="-128"/>
                <a:cs typeface="MS PGothic" charset="-128"/>
              </a:rPr>
              <a:t> </a:t>
            </a:r>
            <a:r>
              <a:rPr lang="en-US" altLang="ja-JP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MS PGothic" charset="-128"/>
                <a:cs typeface="MS PGothic" charset="-128"/>
              </a:rPr>
              <a:t>for</a:t>
            </a:r>
            <a:r>
              <a:rPr lang="ja-JP" altLang="en-US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MS PGothic" charset="-128"/>
                <a:cs typeface="MS PGothic" charset="-128"/>
              </a:rPr>
              <a:t> </a:t>
            </a:r>
            <a:r>
              <a:rPr lang="en-US" altLang="ja-JP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MS PGothic" charset="-128"/>
                <a:cs typeface="MS PGothic" charset="-128"/>
              </a:rPr>
              <a:t>Wireless</a:t>
            </a:r>
            <a:endParaRPr lang="en-US" b="0" i="0" dirty="0">
              <a:solidFill>
                <a:srgbClr val="676767">
                  <a:lumMod val="75000"/>
                </a:srgbClr>
              </a:solidFill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551674"/>
            <a:ext cx="9144000" cy="591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039718" y="2395142"/>
            <a:ext cx="2779242" cy="654730"/>
            <a:chOff x="561729" y="3686415"/>
            <a:chExt cx="2779242" cy="654730"/>
          </a:xfrm>
        </p:grpSpPr>
        <p:sp>
          <p:nvSpPr>
            <p:cNvPr id="204" name="Rectangle 203"/>
            <p:cNvSpPr/>
            <p:nvPr/>
          </p:nvSpPr>
          <p:spPr>
            <a:xfrm>
              <a:off x="561729" y="3686415"/>
              <a:ext cx="2663601" cy="2934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defTabSz="457200">
                <a:buNone/>
              </a:pPr>
              <a:r>
                <a:rPr lang="en-US" b="1" i="0" dirty="0" err="1">
                  <a:solidFill>
                    <a:srgbClr val="1EA3D6"/>
                  </a:solidFill>
                  <a:latin typeface="MS PGothic" charset="-128"/>
                  <a:ea typeface="MS PGothic" charset="-128"/>
                  <a:cs typeface="MS PGothic" charset="-128"/>
                </a:rPr>
                <a:t>エンタープライズ</a:t>
              </a:r>
              <a:r>
                <a:rPr lang="en-US" b="1" i="0" dirty="0" err="1">
                  <a:solidFill>
                    <a:srgbClr val="1EA3D6"/>
                  </a:solidFill>
                  <a:ea typeface="MS PGothic" charset="-128"/>
                  <a:cs typeface="MS PGothic" charset="-128"/>
                </a:rPr>
                <a:t>NFV</a:t>
              </a:r>
              <a:endParaRPr lang="en-US" b="1" i="0" dirty="0">
                <a:solidFill>
                  <a:srgbClr val="1EA3D6"/>
                </a:solidFill>
                <a:ea typeface="MS PGothic" charset="-128"/>
                <a:cs typeface="MS PGothic" charset="-128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658372" y="3994896"/>
              <a:ext cx="2682599" cy="3462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 defTabSz="457200">
                <a:spcAft>
                  <a:spcPts val="600"/>
                </a:spcAft>
                <a:buNone/>
              </a:pPr>
              <a:r>
                <a:rPr lang="en-US" sz="12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支店</a:t>
              </a:r>
              <a:r>
                <a:rPr 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サービス</a:t>
              </a:r>
              <a:r>
                <a:rPr lang="ja-JP" alt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rPr>
                <a:t>の</a:t>
              </a:r>
              <a:r>
                <a:rPr 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rPr>
                <a:t>仮想</a:t>
              </a:r>
              <a:r>
                <a:rPr lang="en-US" sz="1200" b="0" i="0" dirty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rPr>
                <a:t>化</a:t>
              </a:r>
              <a:br>
                <a:rPr lang="en-US" sz="1200" b="0" i="0" dirty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rPr>
              </a:br>
              <a:r>
                <a:rPr lang="ja-JP" altLang="en-US" sz="1050" i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一部への</a:t>
              </a:r>
              <a:r>
                <a:rPr lang="en-US" sz="1050" b="0" i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提供開始：2016年3月</a:t>
              </a:r>
              <a:endParaRPr lang="en-US" sz="1050" b="0" i="1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sp>
        <p:nvSpPr>
          <p:cNvPr id="128" name="Rounded Rectangle 127"/>
          <p:cNvSpPr/>
          <p:nvPr/>
        </p:nvSpPr>
        <p:spPr>
          <a:xfrm>
            <a:off x="0" y="4661306"/>
            <a:ext cx="9144000" cy="48219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14794"/>
              </a:gs>
              <a:gs pos="100000">
                <a:srgbClr val="32B2DF"/>
              </a:gs>
            </a:gsLst>
            <a:lin ang="2460000" scaled="0"/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0" y="466130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None/>
            </a:pPr>
            <a:r>
              <a:rPr lang="en-US" sz="2000" b="0" i="0" dirty="0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Cisco </a:t>
            </a:r>
            <a:r>
              <a:rPr lang="en-US" sz="2000" b="0" i="0" dirty="0" err="1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ONE</a:t>
            </a:r>
            <a:r>
              <a:rPr lang="en-US" sz="2000" b="0" i="0" dirty="0" err="1">
                <a:solidFill>
                  <a:srgbClr val="FFFFFF"/>
                </a:solidFill>
                <a:latin typeface="+mn-ea"/>
                <a:ea typeface="+mn-ea"/>
                <a:cs typeface="Arial"/>
              </a:rPr>
              <a:t>™</a:t>
            </a:r>
            <a:r>
              <a:rPr lang="en-US" sz="2000" b="0" i="0" dirty="0" err="1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ソフトウェア経由</a:t>
            </a:r>
            <a:r>
              <a:rPr lang="en-US" sz="2000" b="0" i="0" dirty="0" err="1" smtClean="0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でCisco</a:t>
            </a:r>
            <a:r>
              <a:rPr lang="en-US" sz="2000" dirty="0" smtClean="0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 </a:t>
            </a:r>
            <a:r>
              <a:rPr lang="en-US" sz="2000" b="0" i="0" dirty="0" err="1" smtClean="0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DNA</a:t>
            </a:r>
            <a:r>
              <a:rPr lang="en-US" sz="2000" b="0" i="0" dirty="0" err="1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対応インフラ</a:t>
            </a:r>
            <a:r>
              <a:rPr lang="en-US" sz="2000" b="0" i="0" dirty="0" err="1" smtClean="0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ストラクチャ</a:t>
            </a:r>
            <a:r>
              <a:rPr lang="ja-JP" altLang="en-US" sz="2000" dirty="0" smtClean="0">
                <a:solidFill>
                  <a:srgbClr val="FFFFFF"/>
                </a:solidFill>
                <a:latin typeface="+mn-ea"/>
                <a:ea typeface="+mn-ea"/>
                <a:cs typeface="ＭＳ Ｐゴシック"/>
              </a:rPr>
              <a:t>を提供</a:t>
            </a:r>
            <a:endParaRPr lang="en-US" sz="2000" b="0" i="0" dirty="0">
              <a:solidFill>
                <a:srgbClr val="FFFFFF"/>
              </a:solidFill>
              <a:latin typeface="+mn-ea"/>
              <a:ea typeface="+mn-ea"/>
              <a:cs typeface="ＭＳ Ｐゴシック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5899" y="833816"/>
            <a:ext cx="4518217" cy="1469228"/>
            <a:chOff x="395899" y="842887"/>
            <a:chExt cx="4518217" cy="1469228"/>
          </a:xfrm>
        </p:grpSpPr>
        <p:sp>
          <p:nvSpPr>
            <p:cNvPr id="191" name="Rectangle 190"/>
            <p:cNvSpPr/>
            <p:nvPr/>
          </p:nvSpPr>
          <p:spPr>
            <a:xfrm>
              <a:off x="395899" y="842887"/>
              <a:ext cx="4104703" cy="32771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defTabSz="457200">
                <a:buNone/>
              </a:pPr>
              <a:r>
                <a:rPr lang="en-US" b="1" i="0" dirty="0" err="1">
                  <a:solidFill>
                    <a:srgbClr val="0D868E"/>
                  </a:solidFill>
                  <a:cs typeface="Meiryo" charset="-128"/>
                </a:rPr>
                <a:t>APIC-EM</a:t>
              </a:r>
              <a:r>
                <a:rPr lang="en-US" b="1" i="0" dirty="0" err="1">
                  <a:solidFill>
                    <a:srgbClr val="0D868E"/>
                  </a:solidFill>
                  <a:latin typeface="MS PGothic" charset="-128"/>
                  <a:ea typeface="MS PGothic" charset="-128"/>
                  <a:cs typeface="MS PGothic" charset="-128"/>
                </a:rPr>
                <a:t>自動化プラットフォーム</a:t>
              </a:r>
              <a:endParaRPr lang="en-US" b="1" i="0" dirty="0">
                <a:solidFill>
                  <a:srgbClr val="0D868E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09453" y="1219508"/>
              <a:ext cx="4404663" cy="10926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 defTabSz="457200">
                <a:spcAft>
                  <a:spcPts val="600"/>
                </a:spcAft>
                <a:buNone/>
              </a:pPr>
              <a:r>
                <a:rPr lang="ja-JP" altLang="en-US" sz="140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全く</a:t>
              </a:r>
              <a:r>
                <a:rPr lang="en-US" sz="14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新しいプラットフォームが登場</a:t>
              </a:r>
              <a:endParaRPr lang="en-US" sz="1400" b="0" i="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  <a:p>
              <a:pPr algn="l" defTabSz="457200">
                <a:spcAft>
                  <a:spcPts val="600"/>
                </a:spcAft>
                <a:buNone/>
              </a:pPr>
              <a: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基本的な</a:t>
              </a:r>
              <a:r>
                <a:rPr lang="en-US" sz="14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自動化</a:t>
              </a:r>
              <a:r>
                <a:rPr lang="ja-JP" altLang="en-US" sz="1400" b="0" i="0" dirty="0" smtClean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rPr>
                <a:t>：</a:t>
              </a:r>
              <a:r>
                <a:rPr lang="en-US" altLang="ja-JP" sz="1400" b="1" dirty="0" smtClean="0">
                  <a:solidFill>
                    <a:srgbClr val="0D868E"/>
                  </a:solidFill>
                  <a:latin typeface="MS PGothic" charset="-128"/>
                  <a:ea typeface="MS PGothic" charset="-128"/>
                  <a:cs typeface="MS PGothic" charset="-128"/>
                </a:rPr>
                <a:t>Plug &amp; Play(PnP)</a:t>
              </a:r>
              <a:r>
                <a:rPr lang="en-US" sz="14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が登場</a:t>
              </a:r>
              <a:endParaRPr lang="en-US" sz="1400" b="1" i="1" dirty="0">
                <a:solidFill>
                  <a:schemeClr val="accent6"/>
                </a:solidFill>
                <a:latin typeface="+mn-ea"/>
                <a:ea typeface="+mn-ea"/>
                <a:cs typeface="Meiryo" charset="-128"/>
              </a:endParaRPr>
            </a:p>
            <a:p>
              <a:pPr algn="l" defTabSz="457200">
                <a:spcAft>
                  <a:spcPts val="600"/>
                </a:spcAft>
                <a:buNone/>
              </a:pPr>
              <a:r>
                <a:rPr lang="en-US" sz="14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ポリシー </a:t>
              </a:r>
              <a:r>
                <a:rPr lang="en-US" sz="1400" b="0" i="0" dirty="0" err="1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サービス：</a:t>
              </a:r>
              <a:r>
                <a:rPr lang="en-US" sz="1400" b="1" i="0" dirty="0" err="1" smtClean="0">
                  <a:latin typeface="+mn-lt"/>
                  <a:ea typeface="+mn-ea"/>
                  <a:cs typeface="Meiryo" charset="-128"/>
                </a:rPr>
                <a:t>IWAN</a:t>
              </a:r>
              <a:r>
                <a:rPr lang="en-US" sz="1400" b="1" i="0" dirty="0" smtClean="0">
                  <a:latin typeface="+mn-lt"/>
                  <a:ea typeface="+mn-ea"/>
                  <a:cs typeface="Meiryo" charset="-128"/>
                </a:rPr>
                <a:t> </a:t>
              </a:r>
              <a:r>
                <a:rPr lang="en-US" sz="1400" b="1" i="0" dirty="0" err="1" smtClean="0">
                  <a:latin typeface="+mn-lt"/>
                  <a:ea typeface="+mn-ea"/>
                  <a:cs typeface="Meiryo" charset="-128"/>
                </a:rPr>
                <a:t>App</a:t>
              </a:r>
              <a:r>
                <a:rPr lang="en-US" sz="1400" b="0" i="0" dirty="0" err="1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と</a:t>
              </a:r>
              <a:r>
                <a:rPr lang="en-US" sz="1400" b="1" i="0" dirty="0" err="1" smtClean="0">
                  <a:solidFill>
                    <a:schemeClr val="accent6"/>
                  </a:solidFill>
                  <a:latin typeface="+mn-lt"/>
                  <a:ea typeface="+mn-ea"/>
                  <a:cs typeface="Meiryo" charset="-128"/>
                </a:rPr>
                <a:t>Easy</a:t>
              </a:r>
              <a:r>
                <a:rPr lang="en-US" sz="1400" b="1" i="0" dirty="0" smtClean="0">
                  <a:solidFill>
                    <a:schemeClr val="accent6"/>
                  </a:solidFill>
                  <a:latin typeface="+mn-lt"/>
                  <a:ea typeface="+mn-ea"/>
                  <a:cs typeface="Meiryo" charset="-128"/>
                </a:rPr>
                <a:t> </a:t>
              </a:r>
              <a:r>
                <a:rPr lang="en-US" sz="1400" b="1" i="0" dirty="0" err="1" smtClean="0">
                  <a:solidFill>
                    <a:schemeClr val="accent6"/>
                  </a:solidFill>
                  <a:latin typeface="+mn-lt"/>
                  <a:ea typeface="+mn-ea"/>
                  <a:cs typeface="Meiryo" charset="-128"/>
                </a:rPr>
                <a:t>QoS</a:t>
              </a:r>
              <a:r>
                <a:rPr lang="en-US" altLang="ja-JP" sz="1400" b="1" dirty="0" smtClean="0">
                  <a:solidFill>
                    <a:schemeClr val="accent6"/>
                  </a:solidFill>
                  <a:latin typeface="+mn-lt"/>
                  <a:ea typeface="+mn-ea"/>
                  <a:cs typeface="Meiryo" charset="-128"/>
                </a:rPr>
                <a:t>(Beta)</a:t>
              </a:r>
            </a:p>
            <a:p>
              <a:pPr algn="l" defTabSz="457200">
                <a:spcAft>
                  <a:spcPts val="600"/>
                </a:spcAft>
                <a:buNone/>
              </a:pPr>
              <a:r>
                <a:rPr lang="en-US" altLang="ja-JP" sz="1400" b="1" dirty="0" err="1" smtClean="0">
                  <a:solidFill>
                    <a:schemeClr val="accent6"/>
                  </a:solidFill>
                  <a:latin typeface="+mn-lt"/>
                  <a:ea typeface="+mn-ea"/>
                  <a:cs typeface="Meiryo" charset="-128"/>
                </a:rPr>
                <a:t>PathTrace</a:t>
              </a:r>
              <a:r>
                <a:rPr lang="ja-JP" altLang="en-US" sz="1400" dirty="0" smtClean="0">
                  <a:latin typeface="+mn-lt"/>
                  <a:ea typeface="+mn-ea"/>
                  <a:cs typeface="Meiryo" charset="-128"/>
                </a:rPr>
                <a:t>でエンド</a:t>
              </a:r>
              <a:r>
                <a:rPr lang="en-US" altLang="ja-JP" sz="1400" dirty="0" smtClean="0">
                  <a:latin typeface="+mn-lt"/>
                  <a:ea typeface="+mn-ea"/>
                  <a:cs typeface="Meiryo" charset="-128"/>
                </a:rPr>
                <a:t>-</a:t>
              </a:r>
              <a:r>
                <a:rPr lang="ja-JP" altLang="en-US" sz="1400" dirty="0" smtClean="0">
                  <a:latin typeface="+mn-lt"/>
                  <a:ea typeface="+mn-ea"/>
                  <a:cs typeface="Meiryo" charset="-128"/>
                </a:rPr>
                <a:t>エンド経路の確認</a:t>
              </a:r>
              <a:endParaRPr lang="en-US" sz="1400" dirty="0"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14271" y="3314281"/>
            <a:ext cx="3392629" cy="678961"/>
            <a:chOff x="7017507" y="3597960"/>
            <a:chExt cx="3392629" cy="678961"/>
          </a:xfrm>
        </p:grpSpPr>
        <p:sp>
          <p:nvSpPr>
            <p:cNvPr id="200" name="Rectangle 199"/>
            <p:cNvSpPr/>
            <p:nvPr/>
          </p:nvSpPr>
          <p:spPr>
            <a:xfrm>
              <a:off x="7017507" y="3597960"/>
              <a:ext cx="2301464" cy="327713"/>
            </a:xfrm>
            <a:prstGeom prst="rect">
              <a:avLst/>
            </a:prstGeom>
            <a:noFill/>
            <a:ln w="22225"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defTabSz="457200">
                <a:buNone/>
              </a:pPr>
              <a:r>
                <a:rPr lang="en-US" b="1" i="0" dirty="0">
                  <a:solidFill>
                    <a:schemeClr val="tx2"/>
                  </a:solidFill>
                  <a:cs typeface="Meiryo" charset="-128"/>
                </a:rPr>
                <a:t>CMX Cloud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7123967" y="3930672"/>
              <a:ext cx="3286169" cy="3462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 defTabSz="457200">
                <a:spcAft>
                  <a:spcPts val="600"/>
                </a:spcAft>
                <a:buNone/>
              </a:pPr>
              <a:r>
                <a:rPr lang="en-US" sz="12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プレゼンス </a:t>
              </a:r>
              <a:r>
                <a:rPr 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アナリティクスおよび</a:t>
              </a:r>
              <a:r>
                <a:rPr lang="ja-JP" alt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コネクト</a:t>
              </a:r>
              <a:r>
                <a:rPr 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が登場</a:t>
              </a:r>
              <a:r>
                <a:rPr 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rPr>
                <a:t>、</a:t>
              </a:r>
              <a:r>
                <a:rPr lang="ja-JP" altLang="en-US" sz="1200" b="0" i="0" dirty="0" smtClean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rPr>
                <a:t>　　　</a:t>
              </a:r>
              <a:r>
                <a:rPr lang="en-US" sz="1050" b="0" i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米国</a:t>
              </a:r>
              <a:r>
                <a:rPr lang="en-US" sz="1050" b="0" i="1" dirty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のみ、</a:t>
              </a:r>
              <a:r>
                <a:rPr lang="en-US" sz="1050" b="0" i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米国以外は</a:t>
              </a:r>
              <a:r>
                <a:rPr lang="ja-JP" altLang="en-US" sz="1050" b="0" i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順次</a:t>
              </a:r>
              <a:endParaRPr lang="en-US" sz="1050" b="0" i="1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cxnSp>
        <p:nvCxnSpPr>
          <p:cNvPr id="6" name="Elbow Connector 5"/>
          <p:cNvCxnSpPr/>
          <p:nvPr/>
        </p:nvCxnSpPr>
        <p:spPr>
          <a:xfrm>
            <a:off x="488638" y="1170359"/>
            <a:ext cx="4520718" cy="1109106"/>
          </a:xfrm>
          <a:prstGeom prst="bentConnector3">
            <a:avLst>
              <a:gd name="adj1" fmla="val 88947"/>
            </a:avLst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1136361" y="2691384"/>
            <a:ext cx="3877599" cy="671859"/>
          </a:xfrm>
          <a:prstGeom prst="bentConnector3">
            <a:avLst>
              <a:gd name="adj1" fmla="val 81773"/>
            </a:avLst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>
            <a:off x="1120731" y="3605221"/>
            <a:ext cx="4555577" cy="472285"/>
          </a:xfrm>
          <a:prstGeom prst="bentConnector3">
            <a:avLst>
              <a:gd name="adj1" fmla="val 69861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841248" y="4024126"/>
            <a:ext cx="4262396" cy="327713"/>
          </a:xfrm>
          <a:prstGeom prst="rect">
            <a:avLst/>
          </a:prstGeom>
          <a:noFill/>
          <a:ln w="22225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57200">
              <a:buNone/>
            </a:pPr>
            <a:r>
              <a:rPr lang="ja-JP" altLang="en-US" b="1" dirty="0" smtClean="0">
                <a:solidFill>
                  <a:srgbClr val="676767"/>
                </a:solidFill>
                <a:cs typeface="Meiryo" charset="-128"/>
              </a:rPr>
              <a:t> </a:t>
            </a:r>
            <a:r>
              <a:rPr lang="en-US" altLang="ja-JP" sz="1600" b="1" dirty="0" smtClean="0">
                <a:solidFill>
                  <a:schemeClr val="tx2"/>
                </a:solidFill>
                <a:cs typeface="Meiryo" charset="-128"/>
              </a:rPr>
              <a:t>Wireless Service Assurance</a:t>
            </a:r>
            <a:r>
              <a:rPr lang="ja-JP" altLang="en-US" sz="1600" b="1" dirty="0" smtClean="0">
                <a:solidFill>
                  <a:schemeClr val="tx2"/>
                </a:solidFill>
                <a:cs typeface="Meiryo" charset="-128"/>
              </a:rPr>
              <a:t> </a:t>
            </a:r>
            <a:r>
              <a:rPr lang="en-US" altLang="ja-JP" sz="1600" b="1" dirty="0" smtClean="0">
                <a:solidFill>
                  <a:schemeClr val="tx2"/>
                </a:solidFill>
                <a:cs typeface="Meiryo" charset="-128"/>
              </a:rPr>
              <a:t>(WSA)</a:t>
            </a:r>
            <a:r>
              <a:rPr lang="ja-JP" altLang="en-US" sz="1600" b="1" dirty="0" smtClean="0">
                <a:solidFill>
                  <a:schemeClr val="tx2"/>
                </a:solidFill>
                <a:cs typeface="Meiryo" charset="-128"/>
              </a:rPr>
              <a:t> </a:t>
            </a:r>
            <a:endParaRPr lang="en-US" sz="1600" b="1" i="0" dirty="0">
              <a:solidFill>
                <a:schemeClr val="tx2"/>
              </a:solidFill>
              <a:cs typeface="Meiryo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08558" y="4360669"/>
            <a:ext cx="621520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1050" i="1" dirty="0" smtClean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リアルタイムトラブルシューティング、パフォーマンス分析、プロアクティブなヘルスアセスメント</a:t>
            </a:r>
            <a:endParaRPr lang="ja-JP" altLang="en-US" sz="1050" i="1" dirty="0">
              <a:solidFill>
                <a:srgbClr val="676767"/>
              </a:solidFill>
              <a:latin typeface="+mn-lt"/>
              <a:ea typeface="+mn-ea"/>
              <a:cs typeface="Meiryo" charset="-128"/>
            </a:endParaRPr>
          </a:p>
        </p:txBody>
      </p:sp>
      <p:cxnSp>
        <p:nvCxnSpPr>
          <p:cNvPr id="59" name="Elbow Connector 58"/>
          <p:cNvCxnSpPr/>
          <p:nvPr/>
        </p:nvCxnSpPr>
        <p:spPr>
          <a:xfrm flipV="1">
            <a:off x="997364" y="4079537"/>
            <a:ext cx="4678944" cy="249886"/>
          </a:xfrm>
          <a:prstGeom prst="bentConnector3">
            <a:avLst>
              <a:gd name="adj1" fmla="val 72834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55861" y="4048870"/>
            <a:ext cx="562680" cy="497684"/>
            <a:chOff x="455861" y="4096995"/>
            <a:chExt cx="562680" cy="497684"/>
          </a:xfrm>
        </p:grpSpPr>
        <p:sp>
          <p:nvSpPr>
            <p:cNvPr id="5" name="12-Point Star 4"/>
            <p:cNvSpPr/>
            <p:nvPr/>
          </p:nvSpPr>
          <p:spPr>
            <a:xfrm>
              <a:off x="455861" y="4096995"/>
              <a:ext cx="541503" cy="497684"/>
            </a:xfrm>
            <a:prstGeom prst="star12">
              <a:avLst/>
            </a:prstGeom>
            <a:gradFill flip="none" rotWithShape="1">
              <a:gsLst>
                <a:gs pos="15000">
                  <a:schemeClr val="accent1">
                    <a:shade val="30000"/>
                    <a:satMod val="115000"/>
                  </a:schemeClr>
                </a:gs>
                <a:gs pos="84000">
                  <a:schemeClr val="accent5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8638" y="4241737"/>
              <a:ext cx="5299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schemeClr val="bg1"/>
                  </a:solidFill>
                  <a:latin typeface="+mn-lt"/>
                  <a:ea typeface="+mn-ea"/>
                  <a:cs typeface="Meiryo" charset="-128"/>
                </a:rPr>
                <a:t>Plan</a:t>
              </a: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6638507" y="2027711"/>
            <a:ext cx="1752206" cy="105919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487689" y="3842689"/>
            <a:ext cx="2456161" cy="37171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086529" y="4272736"/>
            <a:ext cx="1714642" cy="327713"/>
          </a:xfrm>
          <a:prstGeom prst="rect">
            <a:avLst/>
          </a:prstGeom>
          <a:noFill/>
          <a:ln w="22225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altLang="ja-JP" b="1" dirty="0" err="1" smtClean="0">
                <a:solidFill>
                  <a:schemeClr val="tx2"/>
                </a:solidFill>
                <a:cs typeface="Meiryo" charset="-128"/>
              </a:rPr>
              <a:t>StealthWatch</a:t>
            </a:r>
            <a:endParaRPr lang="en-US" b="1" dirty="0">
              <a:solidFill>
                <a:schemeClr val="tx2"/>
              </a:solidFill>
              <a:cs typeface="Meiryo" charset="-128"/>
            </a:endParaRPr>
          </a:p>
        </p:txBody>
      </p:sp>
      <p:cxnSp>
        <p:nvCxnSpPr>
          <p:cNvPr id="97" name="Elbow Connector 96"/>
          <p:cNvCxnSpPr>
            <a:endCxn id="81" idx="3"/>
          </p:cNvCxnSpPr>
          <p:nvPr/>
        </p:nvCxnSpPr>
        <p:spPr>
          <a:xfrm rot="5400000" flipH="1" flipV="1">
            <a:off x="6713913" y="2996029"/>
            <a:ext cx="2042078" cy="1166762"/>
          </a:xfrm>
          <a:prstGeom prst="bentConnector4">
            <a:avLst>
              <a:gd name="adj1" fmla="val 246"/>
              <a:gd name="adj2" fmla="val 131142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3036243" y="1230767"/>
            <a:ext cx="811618" cy="213583"/>
          </a:xfrm>
          <a:prstGeom prst="wedgeRoundRectCallout">
            <a:avLst>
              <a:gd name="adj1" fmla="val -44551"/>
              <a:gd name="adj2" fmla="val 98553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9301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smtClean="0">
                <a:solidFill>
                  <a:schemeClr val="bg1"/>
                </a:solidFill>
              </a:rPr>
              <a:t>Wireless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65" name="Rounded Rectangular Callout 64"/>
          <p:cNvSpPr/>
          <p:nvPr/>
        </p:nvSpPr>
        <p:spPr>
          <a:xfrm>
            <a:off x="3989680" y="1504183"/>
            <a:ext cx="811618" cy="213583"/>
          </a:xfrm>
          <a:prstGeom prst="wedgeRoundRectCallout">
            <a:avLst>
              <a:gd name="adj1" fmla="val -44551"/>
              <a:gd name="adj2" fmla="val 98553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9301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smtClean="0">
                <a:solidFill>
                  <a:schemeClr val="bg1"/>
                </a:solidFill>
              </a:rPr>
              <a:t>Wireless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66" name="Rounded Rectangular Callout 65"/>
          <p:cNvSpPr/>
          <p:nvPr/>
        </p:nvSpPr>
        <p:spPr>
          <a:xfrm>
            <a:off x="31957" y="2393540"/>
            <a:ext cx="811618" cy="213583"/>
          </a:xfrm>
          <a:prstGeom prst="wedgeRoundRectCallout">
            <a:avLst>
              <a:gd name="adj1" fmla="val 21571"/>
              <a:gd name="adj2" fmla="val -92593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9301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smtClean="0">
                <a:solidFill>
                  <a:schemeClr val="bg1"/>
                </a:solidFill>
              </a:rPr>
              <a:t>Wireless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67" name="Rounded Rectangular Callout 66"/>
          <p:cNvSpPr/>
          <p:nvPr/>
        </p:nvSpPr>
        <p:spPr>
          <a:xfrm>
            <a:off x="344532" y="3067516"/>
            <a:ext cx="811618" cy="213583"/>
          </a:xfrm>
          <a:prstGeom prst="wedgeRoundRectCallout">
            <a:avLst>
              <a:gd name="adj1" fmla="val 39650"/>
              <a:gd name="adj2" fmla="val 103059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9301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smtClean="0">
                <a:solidFill>
                  <a:schemeClr val="bg1"/>
                </a:solidFill>
              </a:rPr>
              <a:t>Wireless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102" name="Rounded Rectangular Callout 101"/>
          <p:cNvSpPr/>
          <p:nvPr/>
        </p:nvSpPr>
        <p:spPr>
          <a:xfrm>
            <a:off x="276592" y="3778249"/>
            <a:ext cx="811618" cy="213583"/>
          </a:xfrm>
          <a:prstGeom prst="wedgeRoundRectCallout">
            <a:avLst>
              <a:gd name="adj1" fmla="val 39650"/>
              <a:gd name="adj2" fmla="val 103059"/>
              <a:gd name="adj3" fmla="val 1666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9301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smtClean="0">
                <a:solidFill>
                  <a:schemeClr val="bg1"/>
                </a:solidFill>
              </a:rPr>
              <a:t>Wireless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37766" y="3317082"/>
            <a:ext cx="4447970" cy="13210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840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9" grpId="0" animBg="1"/>
      <p:bldP spid="65" grpId="0" animBg="1"/>
      <p:bldP spid="66" grpId="0" animBg="1"/>
      <p:bldP spid="67" grpId="0" animBg="1"/>
      <p:bldP spid="102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367" y="3585545"/>
            <a:ext cx="100507" cy="49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537" y="3081899"/>
            <a:ext cx="100507" cy="4926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46764" y="2492826"/>
            <a:ext cx="8997236" cy="1117353"/>
            <a:chOff x="146764" y="1471852"/>
            <a:chExt cx="8167267" cy="90197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347590" y="1919319"/>
              <a:ext cx="5975848" cy="15088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6673" y="1779326"/>
              <a:ext cx="618357" cy="2821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1074" y="1798849"/>
              <a:ext cx="575576" cy="2626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108" y="1618800"/>
              <a:ext cx="637923" cy="6379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64" y="1566740"/>
              <a:ext cx="637923" cy="6379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968" y="1554053"/>
              <a:ext cx="521544" cy="750349"/>
            </a:xfrm>
            <a:prstGeom prst="rect">
              <a:avLst/>
            </a:prstGeom>
          </p:spPr>
        </p:pic>
        <p:sp>
          <p:nvSpPr>
            <p:cNvPr id="15" name="Cloud"/>
            <p:cNvSpPr>
              <a:spLocks noChangeAspect="1" noEditPoints="1" noChangeArrowheads="1"/>
            </p:cNvSpPr>
            <p:nvPr/>
          </p:nvSpPr>
          <p:spPr bwMode="auto">
            <a:xfrm>
              <a:off x="5031838" y="1701181"/>
              <a:ext cx="899294" cy="388234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AU" sz="1400" dirty="0" smtClean="0">
                <a:solidFill>
                  <a:srgbClr val="0096D6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832" y="1592656"/>
              <a:ext cx="659439" cy="6594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21" y="1604924"/>
              <a:ext cx="619358" cy="6193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9502">
                          <a14:foregroundMark x1="43781" y1="31285" x2="43781" y2="31285"/>
                          <a14:foregroundMark x1="45274" y1="49721" x2="45274" y2="49721"/>
                          <a14:foregroundMark x1="48756" y1="81564" x2="48756" y2="815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467329" y="1833389"/>
              <a:ext cx="257207" cy="2286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9502">
                          <a14:foregroundMark x1="43781" y1="31285" x2="43781" y2="31285"/>
                          <a14:foregroundMark x1="45274" y1="49721" x2="45274" y2="49721"/>
                          <a14:foregroundMark x1="48756" y1="81564" x2="48756" y2="815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715317" y="1777395"/>
              <a:ext cx="257207" cy="2286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842" y="1628548"/>
              <a:ext cx="619358" cy="61935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266" y="1549813"/>
              <a:ext cx="530217" cy="76282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556" y="1592885"/>
              <a:ext cx="659439" cy="659439"/>
            </a:xfrm>
            <a:prstGeom prst="rect">
              <a:avLst/>
            </a:prstGeom>
          </p:spPr>
        </p:pic>
        <p:pic>
          <p:nvPicPr>
            <p:cNvPr id="20" name="Picture 2" descr="C:\Users\szigeti\Desktop\Icons\Wireless LAN Controller_default_256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73" y="1792593"/>
              <a:ext cx="622334" cy="283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088" y="1471852"/>
              <a:ext cx="901977" cy="901977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825181" y="3172233"/>
            <a:ext cx="1056700" cy="911559"/>
            <a:chOff x="825181" y="2911883"/>
            <a:chExt cx="1056700" cy="911559"/>
          </a:xfrm>
        </p:grpSpPr>
        <p:sp>
          <p:nvSpPr>
            <p:cNvPr id="42" name="TextBox 41"/>
            <p:cNvSpPr txBox="1"/>
            <p:nvPr/>
          </p:nvSpPr>
          <p:spPr>
            <a:xfrm>
              <a:off x="825181" y="3115556"/>
              <a:ext cx="10567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Wireless AP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Trust Boundary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PEP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4Q (WMM)</a:t>
              </a:r>
            </a:p>
          </p:txBody>
        </p:sp>
        <p:cxnSp>
          <p:nvCxnSpPr>
            <p:cNvPr id="48" name="Straight Arrow Connector 47"/>
            <p:cNvCxnSpPr>
              <a:stCxn id="42" idx="0"/>
            </p:cNvCxnSpPr>
            <p:nvPr/>
          </p:nvCxnSpPr>
          <p:spPr>
            <a:xfrm flipH="1" flipV="1">
              <a:off x="1350986" y="2911883"/>
              <a:ext cx="2545" cy="2036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1534231" y="3229642"/>
            <a:ext cx="1056700" cy="1690289"/>
            <a:chOff x="1534231" y="2969292"/>
            <a:chExt cx="1056700" cy="1690289"/>
          </a:xfrm>
        </p:grpSpPr>
        <p:sp>
          <p:nvSpPr>
            <p:cNvPr id="43" name="TextBox 42"/>
            <p:cNvSpPr txBox="1"/>
            <p:nvPr/>
          </p:nvSpPr>
          <p:spPr>
            <a:xfrm>
              <a:off x="1534231" y="3951695"/>
              <a:ext cx="10567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Catalyst 3650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Trust Boundary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PEP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2P6Q3T</a:t>
              </a:r>
            </a:p>
          </p:txBody>
        </p:sp>
        <p:cxnSp>
          <p:nvCxnSpPr>
            <p:cNvPr id="52" name="Straight Arrow Connector 51"/>
            <p:cNvCxnSpPr>
              <a:stCxn id="43" idx="0"/>
              <a:endCxn id="6" idx="2"/>
            </p:cNvCxnSpPr>
            <p:nvPr/>
          </p:nvCxnSpPr>
          <p:spPr>
            <a:xfrm flipH="1" flipV="1">
              <a:off x="2062580" y="2969292"/>
              <a:ext cx="1" cy="9824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2284531" y="3530524"/>
            <a:ext cx="963725" cy="594499"/>
            <a:chOff x="2284531" y="3270174"/>
            <a:chExt cx="963725" cy="594499"/>
          </a:xfrm>
        </p:grpSpPr>
        <p:sp>
          <p:nvSpPr>
            <p:cNvPr id="44" name="TextBox 43"/>
            <p:cNvSpPr txBox="1"/>
            <p:nvPr/>
          </p:nvSpPr>
          <p:spPr>
            <a:xfrm>
              <a:off x="2284531" y="3464563"/>
              <a:ext cx="963725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Catalyst 4500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1P7Q1T</a:t>
              </a:r>
            </a:p>
          </p:txBody>
        </p:sp>
        <p:cxnSp>
          <p:nvCxnSpPr>
            <p:cNvPr id="53" name="Straight Arrow Connector 52"/>
            <p:cNvCxnSpPr>
              <a:stCxn id="44" idx="0"/>
              <a:endCxn id="14" idx="2"/>
            </p:cNvCxnSpPr>
            <p:nvPr/>
          </p:nvCxnSpPr>
          <p:spPr>
            <a:xfrm flipH="1" flipV="1">
              <a:off x="2766393" y="3270174"/>
              <a:ext cx="1" cy="1943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2949507" y="3540731"/>
            <a:ext cx="963725" cy="1538983"/>
            <a:chOff x="2949507" y="3280381"/>
            <a:chExt cx="963725" cy="1538983"/>
          </a:xfrm>
        </p:grpSpPr>
        <p:sp>
          <p:nvSpPr>
            <p:cNvPr id="45" name="TextBox 44"/>
            <p:cNvSpPr txBox="1"/>
            <p:nvPr/>
          </p:nvSpPr>
          <p:spPr>
            <a:xfrm>
              <a:off x="2949507" y="3957590"/>
              <a:ext cx="963725" cy="8617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Catalyst 6500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1P3Q4T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1P7Q4T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2P6Q4T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…</a:t>
              </a:r>
            </a:p>
          </p:txBody>
        </p:sp>
        <p:cxnSp>
          <p:nvCxnSpPr>
            <p:cNvPr id="56" name="Straight Arrow Connector 55"/>
            <p:cNvCxnSpPr>
              <a:stCxn id="45" idx="0"/>
              <a:endCxn id="32" idx="2"/>
            </p:cNvCxnSpPr>
            <p:nvPr/>
          </p:nvCxnSpPr>
          <p:spPr>
            <a:xfrm flipV="1">
              <a:off x="3431370" y="3280381"/>
              <a:ext cx="0" cy="6772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3659241" y="3544276"/>
            <a:ext cx="878767" cy="589504"/>
            <a:chOff x="3659241" y="3283926"/>
            <a:chExt cx="878767" cy="589504"/>
          </a:xfrm>
        </p:grpSpPr>
        <p:sp>
          <p:nvSpPr>
            <p:cNvPr id="46" name="TextBox 45"/>
            <p:cNvSpPr txBox="1"/>
            <p:nvPr/>
          </p:nvSpPr>
          <p:spPr>
            <a:xfrm>
              <a:off x="3659241" y="3473320"/>
              <a:ext cx="878767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Nexus 7700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F3: 1P7Q1T</a:t>
              </a:r>
            </a:p>
          </p:txBody>
        </p:sp>
        <p:cxnSp>
          <p:nvCxnSpPr>
            <p:cNvPr id="64" name="Straight Arrow Connector 63"/>
            <p:cNvCxnSpPr>
              <a:stCxn id="46" idx="0"/>
            </p:cNvCxnSpPr>
            <p:nvPr/>
          </p:nvCxnSpPr>
          <p:spPr>
            <a:xfrm flipV="1">
              <a:off x="4098625" y="3283926"/>
              <a:ext cx="0" cy="1893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4597372" y="3247859"/>
            <a:ext cx="470000" cy="1330058"/>
            <a:chOff x="4597372" y="2987509"/>
            <a:chExt cx="470000" cy="1330058"/>
          </a:xfrm>
        </p:grpSpPr>
        <p:sp>
          <p:nvSpPr>
            <p:cNvPr id="72" name="TextBox 71"/>
            <p:cNvSpPr txBox="1"/>
            <p:nvPr/>
          </p:nvSpPr>
          <p:spPr>
            <a:xfrm>
              <a:off x="4597372" y="3917457"/>
              <a:ext cx="47000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WLC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PEP</a:t>
              </a:r>
            </a:p>
          </p:txBody>
        </p:sp>
        <p:cxnSp>
          <p:nvCxnSpPr>
            <p:cNvPr id="73" name="Straight Arrow Connector 72"/>
            <p:cNvCxnSpPr>
              <a:stCxn id="72" idx="0"/>
              <a:endCxn id="20" idx="2"/>
            </p:cNvCxnSpPr>
            <p:nvPr/>
          </p:nvCxnSpPr>
          <p:spPr>
            <a:xfrm flipV="1">
              <a:off x="4832372" y="2987509"/>
              <a:ext cx="2" cy="9299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5535025" y="3257853"/>
            <a:ext cx="973064" cy="566745"/>
            <a:chOff x="5535025" y="2997503"/>
            <a:chExt cx="973064" cy="566745"/>
          </a:xfrm>
        </p:grpSpPr>
        <p:sp>
          <p:nvSpPr>
            <p:cNvPr id="75" name="TextBox 74"/>
            <p:cNvSpPr txBox="1"/>
            <p:nvPr/>
          </p:nvSpPr>
          <p:spPr>
            <a:xfrm>
              <a:off x="5624165" y="3164138"/>
              <a:ext cx="760144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ASR/ISRs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MQC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5535025" y="2997504"/>
              <a:ext cx="89140" cy="1670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6384309" y="2997503"/>
              <a:ext cx="123780" cy="1670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6642452" y="3229642"/>
            <a:ext cx="1091966" cy="1702852"/>
            <a:chOff x="6642452" y="2969292"/>
            <a:chExt cx="1091966" cy="1702852"/>
          </a:xfrm>
        </p:grpSpPr>
        <p:sp>
          <p:nvSpPr>
            <p:cNvPr id="86" name="TextBox 85"/>
            <p:cNvSpPr txBox="1"/>
            <p:nvPr/>
          </p:nvSpPr>
          <p:spPr>
            <a:xfrm>
              <a:off x="6642452" y="3964258"/>
              <a:ext cx="109196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Catalyst 2960-X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Trust Boundary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PEP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1P3Q3T</a:t>
              </a:r>
            </a:p>
          </p:txBody>
        </p:sp>
        <p:cxnSp>
          <p:nvCxnSpPr>
            <p:cNvPr id="87" name="Straight Arrow Connector 86"/>
            <p:cNvCxnSpPr>
              <a:stCxn id="86" idx="0"/>
              <a:endCxn id="8" idx="2"/>
            </p:cNvCxnSpPr>
            <p:nvPr/>
          </p:nvCxnSpPr>
          <p:spPr>
            <a:xfrm flipV="1">
              <a:off x="7188435" y="2969292"/>
              <a:ext cx="1" cy="9949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>
            <a:off x="7332933" y="3213464"/>
            <a:ext cx="1056700" cy="911559"/>
            <a:chOff x="7332933" y="2953114"/>
            <a:chExt cx="1056700" cy="911559"/>
          </a:xfrm>
        </p:grpSpPr>
        <p:sp>
          <p:nvSpPr>
            <p:cNvPr id="91" name="TextBox 90"/>
            <p:cNvSpPr txBox="1"/>
            <p:nvPr/>
          </p:nvSpPr>
          <p:spPr>
            <a:xfrm>
              <a:off x="7332933" y="3156787"/>
              <a:ext cx="10567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Wireless AP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Trust Boundary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PEP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4Q (WMM)</a:t>
              </a:r>
            </a:p>
          </p:txBody>
        </p:sp>
        <p:cxnSp>
          <p:nvCxnSpPr>
            <p:cNvPr id="92" name="Straight Arrow Connector 91"/>
            <p:cNvCxnSpPr>
              <a:stCxn id="91" idx="0"/>
            </p:cNvCxnSpPr>
            <p:nvPr/>
          </p:nvCxnSpPr>
          <p:spPr>
            <a:xfrm flipH="1" flipV="1">
              <a:off x="7858738" y="2953114"/>
              <a:ext cx="2545" cy="2036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4392617" y="1320410"/>
            <a:ext cx="587113" cy="1036195"/>
            <a:chOff x="5709113" y="1311178"/>
            <a:chExt cx="795865" cy="1232964"/>
          </a:xfrm>
        </p:grpSpPr>
        <p:grpSp>
          <p:nvGrpSpPr>
            <p:cNvPr id="113" name="Group 112"/>
            <p:cNvGrpSpPr/>
            <p:nvPr/>
          </p:nvGrpSpPr>
          <p:grpSpPr>
            <a:xfrm>
              <a:off x="5709113" y="1311178"/>
              <a:ext cx="795865" cy="1232964"/>
              <a:chOff x="5708125" y="1020621"/>
              <a:chExt cx="1041370" cy="1496808"/>
            </a:xfrm>
          </p:grpSpPr>
          <p:pic>
            <p:nvPicPr>
              <p:cNvPr id="116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1074" y="2012134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7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2724" y="1974394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8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8973" y="1922727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9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2724" y="1886263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0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8152" y="1895142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1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8877" y="1830811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2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9895" y="1883018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3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8125" y="1922727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4" name="Picture 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6774" y="1992002"/>
                <a:ext cx="486591" cy="486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5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709113" y="1020621"/>
                <a:ext cx="1040382" cy="14968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4" name="Parallelogram 113"/>
            <p:cNvSpPr/>
            <p:nvPr/>
          </p:nvSpPr>
          <p:spPr>
            <a:xfrm>
              <a:off x="5925952" y="2146964"/>
              <a:ext cx="365310" cy="200409"/>
            </a:xfrm>
            <a:prstGeom prst="parallelogram">
              <a:avLst/>
            </a:prstGeom>
            <a:solidFill>
              <a:srgbClr val="342A4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 smtClean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814311" y="2104252"/>
              <a:ext cx="563231" cy="329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EM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6" name="Left Brace 125"/>
          <p:cNvSpPr/>
          <p:nvPr/>
        </p:nvSpPr>
        <p:spPr>
          <a:xfrm rot="5400000">
            <a:off x="4612573" y="-1456706"/>
            <a:ext cx="125811" cy="777325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5110270" y="622665"/>
            <a:ext cx="3918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accent1"/>
                </a:solidFill>
              </a:rPr>
              <a:t>アプリケーション</a:t>
            </a:r>
            <a:r>
              <a:rPr lang="ja-JP" altLang="en-US" sz="1400" dirty="0" smtClean="0">
                <a:solidFill>
                  <a:schemeClr val="accent1"/>
                </a:solidFill>
              </a:rPr>
              <a:t>は</a:t>
            </a:r>
            <a:r>
              <a:rPr lang="en-US" altLang="ja-JP" sz="1400" dirty="0" smtClean="0">
                <a:solidFill>
                  <a:schemeClr val="accent1"/>
                </a:solidFill>
              </a:rPr>
              <a:t>APIC-EM</a:t>
            </a:r>
            <a:r>
              <a:rPr lang="ja-JP" altLang="en-US" sz="1400" dirty="0">
                <a:solidFill>
                  <a:schemeClr val="accent1"/>
                </a:solidFill>
              </a:rPr>
              <a:t>の</a:t>
            </a:r>
            <a:r>
              <a:rPr lang="en-US" altLang="ja-JP" sz="1400" dirty="0">
                <a:solidFill>
                  <a:schemeClr val="accent1"/>
                </a:solidFill>
              </a:rPr>
              <a:t>REST-API</a:t>
            </a:r>
            <a:r>
              <a:rPr lang="ja-JP" altLang="en-US" sz="1400" dirty="0">
                <a:solidFill>
                  <a:schemeClr val="accent1"/>
                </a:solidFill>
              </a:rPr>
              <a:t>経由</a:t>
            </a:r>
            <a:r>
              <a:rPr lang="ja-JP" altLang="en-US" sz="1400" dirty="0" smtClean="0">
                <a:solidFill>
                  <a:schemeClr val="accent1"/>
                </a:solidFill>
              </a:rPr>
              <a:t>で、</a:t>
            </a:r>
            <a:r>
              <a:rPr lang="en-US" altLang="ja-JP" sz="1400" dirty="0" smtClean="0">
                <a:solidFill>
                  <a:schemeClr val="accent1"/>
                </a:solidFill>
              </a:rPr>
              <a:t/>
            </a:r>
            <a:br>
              <a:rPr lang="en-US" altLang="ja-JP" sz="1400" dirty="0" smtClean="0">
                <a:solidFill>
                  <a:schemeClr val="accent1"/>
                </a:solidFill>
              </a:rPr>
            </a:br>
            <a:r>
              <a:rPr lang="ja-JP" altLang="en-US" sz="1400" dirty="0" smtClean="0">
                <a:solidFill>
                  <a:schemeClr val="accent1"/>
                </a:solidFill>
              </a:rPr>
              <a:t>固有</a:t>
            </a:r>
            <a:r>
              <a:rPr lang="ja-JP" altLang="en-US" sz="1400" dirty="0">
                <a:solidFill>
                  <a:schemeClr val="accent1"/>
                </a:solidFill>
              </a:rPr>
              <a:t>の</a:t>
            </a:r>
            <a:r>
              <a:rPr lang="en-US" altLang="ja-JP" sz="1400" dirty="0" err="1">
                <a:solidFill>
                  <a:schemeClr val="accent1"/>
                </a:solidFill>
              </a:rPr>
              <a:t>QoS</a:t>
            </a:r>
            <a:r>
              <a:rPr lang="ja-JP" altLang="en-US" sz="1400" dirty="0">
                <a:solidFill>
                  <a:schemeClr val="accent1"/>
                </a:solidFill>
              </a:rPr>
              <a:t>要件を動的にネットワークに</a:t>
            </a:r>
            <a:r>
              <a:rPr lang="ja-JP" altLang="en-US" sz="1400" dirty="0" smtClean="0">
                <a:solidFill>
                  <a:schemeClr val="accent1"/>
                </a:solidFill>
              </a:rPr>
              <a:t>通知</a:t>
            </a:r>
            <a:endParaRPr lang="en-US" altLang="ja-JP" sz="1400" dirty="0" smtClean="0">
              <a:solidFill>
                <a:schemeClr val="accent1"/>
              </a:solidFill>
            </a:endParaRPr>
          </a:p>
          <a:p>
            <a:r>
              <a:rPr lang="en-US" altLang="ja-JP" sz="1400" dirty="0" smtClean="0">
                <a:solidFill>
                  <a:schemeClr val="accent1"/>
                </a:solidFill>
              </a:rPr>
              <a:t>*</a:t>
            </a:r>
            <a:r>
              <a:rPr kumimoji="1" lang="en-US" altLang="ja-JP" sz="1400" dirty="0" err="1" smtClean="0">
                <a:solidFill>
                  <a:schemeClr val="tx1">
                    <a:lumMod val="50000"/>
                  </a:schemeClr>
                </a:solidFill>
              </a:rPr>
              <a:t>EasyQoS</a:t>
            </a:r>
            <a:r>
              <a:rPr kumimoji="1" lang="en-US" altLang="ja-JP" sz="1400" dirty="0" smtClean="0">
                <a:solidFill>
                  <a:schemeClr val="tx1">
                    <a:lumMod val="50000"/>
                  </a:schemeClr>
                </a:solidFill>
              </a:rPr>
              <a:t> (Dynamic)</a:t>
            </a:r>
            <a:endParaRPr lang="en-US" altLang="ja-JP" sz="1400" dirty="0">
              <a:solidFill>
                <a:schemeClr val="accent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33" y="44450"/>
            <a:ext cx="844275" cy="84427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4737072" y="784982"/>
            <a:ext cx="4943" cy="4469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629031" y="847730"/>
            <a:ext cx="0" cy="3921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312211" y="2161294"/>
            <a:ext cx="2921174" cy="46166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chemeClr val="accent1"/>
                </a:solidFill>
                <a:latin typeface="+mj-ea"/>
                <a:ea typeface="+mj-ea"/>
              </a:rPr>
              <a:t>入力されたハイレベルな優先度要件を</a:t>
            </a:r>
            <a:r>
              <a:rPr lang="ja-JP" altLang="en-US" sz="1200" dirty="0" smtClean="0">
                <a:solidFill>
                  <a:schemeClr val="accent1"/>
                </a:solidFill>
                <a:latin typeface="+mj-ea"/>
                <a:ea typeface="+mj-ea"/>
              </a:rPr>
              <a:t>、</a:t>
            </a:r>
            <a:r>
              <a:rPr lang="en-US" altLang="ja-JP" sz="1200" dirty="0" smtClean="0">
                <a:solidFill>
                  <a:schemeClr val="accent1"/>
                </a:solidFill>
                <a:latin typeface="+mj-ea"/>
                <a:ea typeface="+mj-ea"/>
              </a:rPr>
              <a:t/>
            </a:r>
            <a:br>
              <a:rPr lang="en-US" altLang="ja-JP" sz="1200" dirty="0" smtClean="0">
                <a:solidFill>
                  <a:schemeClr val="accent1"/>
                </a:solidFill>
                <a:latin typeface="+mj-ea"/>
                <a:ea typeface="+mj-ea"/>
              </a:rPr>
            </a:br>
            <a:r>
              <a:rPr lang="en-US" altLang="ja-JP" sz="1200" dirty="0" smtClean="0">
                <a:solidFill>
                  <a:schemeClr val="accent1"/>
                </a:solidFill>
                <a:latin typeface="+mj-ea"/>
                <a:ea typeface="+mj-ea"/>
              </a:rPr>
              <a:t>APIC-EM</a:t>
            </a:r>
            <a:r>
              <a:rPr lang="ja-JP" altLang="en-US" sz="1200" dirty="0" smtClean="0">
                <a:solidFill>
                  <a:schemeClr val="accent1"/>
                </a:solidFill>
                <a:latin typeface="+mj-ea"/>
                <a:ea typeface="+mj-ea"/>
              </a:rPr>
              <a:t>が機器ごとの設定に変更し適用</a:t>
            </a:r>
            <a:endParaRPr lang="ja-JP" altLang="en-US" sz="1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6764" y="1297653"/>
            <a:ext cx="4200058" cy="928449"/>
            <a:chOff x="146764" y="1297653"/>
            <a:chExt cx="4200058" cy="928449"/>
          </a:xfrm>
        </p:grpSpPr>
        <p:pic>
          <p:nvPicPr>
            <p:cNvPr id="88" name="Picture 87" descr="Screen Clippi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58945" y="1297653"/>
              <a:ext cx="714554" cy="928449"/>
            </a:xfrm>
            <a:prstGeom prst="rect">
              <a:avLst/>
            </a:prstGeom>
          </p:spPr>
        </p:pic>
        <p:cxnSp>
          <p:nvCxnSpPr>
            <p:cNvPr id="90" name="Straight Arrow Connector 89"/>
            <p:cNvCxnSpPr/>
            <p:nvPr/>
          </p:nvCxnSpPr>
          <p:spPr>
            <a:xfrm>
              <a:off x="3913232" y="1766454"/>
              <a:ext cx="43359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46764" y="1303766"/>
              <a:ext cx="2985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solidFill>
                    <a:schemeClr val="accent1"/>
                  </a:solidFill>
                </a:rPr>
                <a:t>ネットワーク管理者は、アプリケーションごとのネットワーク優先度要件を、ハイレベルなまま</a:t>
              </a:r>
              <a:r>
                <a:rPr lang="en-US" altLang="ja-JP" sz="1200" dirty="0" smtClean="0">
                  <a:solidFill>
                    <a:schemeClr val="accent1"/>
                  </a:solidFill>
                </a:rPr>
                <a:t>APIC-EM</a:t>
              </a:r>
              <a:r>
                <a:rPr lang="ja-JP" altLang="en-US" sz="1200" dirty="0" smtClean="0">
                  <a:solidFill>
                    <a:schemeClr val="accent1"/>
                  </a:solidFill>
                </a:rPr>
                <a:t>の</a:t>
              </a:r>
              <a:r>
                <a:rPr lang="en-US" altLang="ja-JP" sz="1200" dirty="0" err="1" smtClean="0">
                  <a:solidFill>
                    <a:schemeClr val="accent1"/>
                  </a:solidFill>
                </a:rPr>
                <a:t>EasyQoS</a:t>
              </a:r>
              <a:r>
                <a:rPr lang="ja-JP" altLang="en-US" sz="1200" dirty="0" smtClean="0">
                  <a:solidFill>
                    <a:schemeClr val="accent1"/>
                  </a:solidFill>
                </a:rPr>
                <a:t>で表現</a:t>
              </a:r>
              <a:endParaRPr lang="en-US" altLang="ja-JP" sz="1200" dirty="0" smtClean="0">
                <a:solidFill>
                  <a:schemeClr val="accent1"/>
                </a:solidFill>
              </a:endParaRPr>
            </a:p>
            <a:p>
              <a:r>
                <a:rPr kumimoji="1" lang="en-US" altLang="ja-JP" sz="1200" dirty="0" smtClean="0">
                  <a:solidFill>
                    <a:schemeClr val="tx1">
                      <a:lumMod val="50000"/>
                    </a:schemeClr>
                  </a:solidFill>
                </a:rPr>
                <a:t>*</a:t>
              </a:r>
              <a:r>
                <a:rPr kumimoji="1" lang="en-US" altLang="ja-JP" sz="1200" dirty="0" err="1" smtClean="0">
                  <a:solidFill>
                    <a:schemeClr val="tx1">
                      <a:lumMod val="50000"/>
                    </a:schemeClr>
                  </a:solidFill>
                </a:rPr>
                <a:t>EasyQoS</a:t>
              </a:r>
              <a:r>
                <a:rPr kumimoji="1" lang="en-US" altLang="ja-JP" sz="1200" dirty="0" smtClean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kumimoji="1" lang="en-US" altLang="ja-JP" sz="1200" dirty="0">
                  <a:solidFill>
                    <a:schemeClr val="tx1">
                      <a:lumMod val="50000"/>
                    </a:schemeClr>
                  </a:solidFill>
                </a:rPr>
                <a:t>(Static</a:t>
              </a:r>
              <a:r>
                <a:rPr kumimoji="1" lang="en-US" altLang="ja-JP" sz="1200" dirty="0" smtClean="0">
                  <a:solidFill>
                    <a:schemeClr val="tx1">
                      <a:lumMod val="50000"/>
                    </a:schemeClr>
                  </a:solidFill>
                </a:rPr>
                <a:t>)</a:t>
              </a:r>
              <a:endParaRPr lang="en-US" sz="1200" dirty="0" smtClean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46764" y="341313"/>
            <a:ext cx="4098908" cy="731837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chemeClr val="tx1"/>
                </a:solidFill>
              </a:rPr>
              <a:t>APIC-EM</a:t>
            </a:r>
            <a:r>
              <a:rPr lang="ja-JP" altLang="en-US" sz="2800" dirty="0" smtClean="0">
                <a:solidFill>
                  <a:schemeClr val="tx1"/>
                </a:solidFill>
              </a:rPr>
              <a:t>の</a:t>
            </a:r>
            <a:r>
              <a:rPr lang="en-US" altLang="ja-JP" sz="2800" dirty="0" smtClean="0">
                <a:solidFill>
                  <a:schemeClr val="tx1"/>
                </a:solidFill>
              </a:rPr>
              <a:t>Wireless</a:t>
            </a:r>
            <a:r>
              <a:rPr lang="ja-JP" altLang="en-US" sz="2800" dirty="0" smtClean="0">
                <a:solidFill>
                  <a:schemeClr val="tx1"/>
                </a:solidFill>
              </a:rPr>
              <a:t>対応</a:t>
            </a:r>
            <a:r>
              <a:rPr lang="en-US" altLang="ja-JP" sz="2800" dirty="0" smtClean="0">
                <a:solidFill>
                  <a:schemeClr val="tx1"/>
                </a:solidFill>
              </a:rPr>
              <a:t/>
            </a:r>
            <a:br>
              <a:rPr lang="en-US" altLang="ja-JP" sz="2800" dirty="0" smtClean="0">
                <a:solidFill>
                  <a:schemeClr val="tx1"/>
                </a:solidFill>
              </a:rPr>
            </a:br>
            <a:r>
              <a:rPr lang="en-US" altLang="ja-JP" dirty="0" err="1" smtClean="0">
                <a:solidFill>
                  <a:schemeClr val="tx1"/>
                </a:solidFill>
              </a:rPr>
              <a:t>EasyQoS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8694" y="4051468"/>
            <a:ext cx="8415452" cy="923330"/>
          </a:xfrm>
          <a:prstGeom prst="rect">
            <a:avLst/>
          </a:prstGeom>
          <a:solidFill>
            <a:srgbClr val="FFBA1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機器固有のキューの違いを理解し</a:t>
            </a:r>
            <a:r>
              <a:rPr kumimoji="1" lang="en-US" altLang="ja-JP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End-to-End</a:t>
            </a:r>
            <a:r>
              <a:rPr kumimoji="1" lang="ja-JP" altLang="en-US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の一貫した設定を実現するには、</a:t>
            </a:r>
            <a:endParaRPr kumimoji="1" lang="en-US" altLang="ja-JP" dirty="0" smtClean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相応の製品知識・技術が必要</a:t>
            </a:r>
            <a:endParaRPr kumimoji="1" lang="en-US" altLang="ja-JP" dirty="0" smtClean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kumimoji="1" lang="en-US" altLang="ja-JP" dirty="0" err="1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EasyQoS</a:t>
            </a:r>
            <a:r>
              <a:rPr kumimoji="1" lang="ja-JP" altLang="en-US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は、</a:t>
            </a:r>
            <a:r>
              <a:rPr kumimoji="1" lang="en-US" altLang="ja-JP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LAN </a:t>
            </a:r>
            <a:r>
              <a:rPr kumimoji="1" lang="en-US" altLang="ja-JP" dirty="0" err="1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QoS</a:t>
            </a:r>
            <a:r>
              <a:rPr kumimoji="1" lang="ja-JP" altLang="en-US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の複雑性をシンプルにする</a:t>
            </a:r>
            <a:endParaRPr kumimoji="1" lang="en-US" altLang="ja-JP" dirty="0" smtClean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94274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 b="9630"/>
          <a:stretch/>
        </p:blipFill>
        <p:spPr>
          <a:xfrm>
            <a:off x="62517" y="857250"/>
            <a:ext cx="9081483" cy="4000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514" y="125413"/>
            <a:ext cx="8345488" cy="731837"/>
          </a:xfrm>
        </p:spPr>
        <p:txBody>
          <a:bodyPr/>
          <a:lstStyle/>
          <a:p>
            <a:r>
              <a:rPr lang="en-US" altLang="ja-JP" sz="2800" dirty="0" smtClean="0"/>
              <a:t>APIC-EM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Wireless</a:t>
            </a:r>
            <a:r>
              <a:rPr lang="ja-JP" altLang="en-US" sz="2800" dirty="0" smtClean="0"/>
              <a:t>対応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err="1" smtClean="0"/>
              <a:t>PathTrace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  <p:pic>
        <p:nvPicPr>
          <p:cNvPr id="7" name="図 12" descr="ScreenShot 2016-05-10 16.16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38" y="2502895"/>
            <a:ext cx="2592774" cy="22171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正方形/長方形 14"/>
          <p:cNvSpPr/>
          <p:nvPr/>
        </p:nvSpPr>
        <p:spPr>
          <a:xfrm>
            <a:off x="5902806" y="2852671"/>
            <a:ext cx="2348362" cy="1048357"/>
          </a:xfrm>
          <a:prstGeom prst="rect">
            <a:avLst/>
          </a:prstGeom>
          <a:noFill/>
          <a:ln>
            <a:solidFill>
              <a:srgbClr val="FF660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9" name="正方形/長方形 15"/>
          <p:cNvSpPr/>
          <p:nvPr/>
        </p:nvSpPr>
        <p:spPr>
          <a:xfrm>
            <a:off x="5904024" y="4052233"/>
            <a:ext cx="1460209" cy="585856"/>
          </a:xfrm>
          <a:prstGeom prst="rect">
            <a:avLst/>
          </a:prstGeom>
          <a:noFill/>
          <a:ln>
            <a:solidFill>
              <a:srgbClr val="FF660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0" name="テキスト ボックス 16"/>
          <p:cNvSpPr txBox="1"/>
          <p:nvPr/>
        </p:nvSpPr>
        <p:spPr>
          <a:xfrm>
            <a:off x="6975566" y="2271551"/>
            <a:ext cx="1688833" cy="276999"/>
          </a:xfrm>
          <a:prstGeom prst="rect">
            <a:avLst/>
          </a:prstGeom>
          <a:solidFill>
            <a:srgbClr val="FDBE2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343434"/>
                </a:solidFill>
              </a:rPr>
              <a:t>5</a:t>
            </a:r>
            <a:r>
              <a:rPr kumimoji="1" lang="ja-JP" altLang="en-US" sz="1200" dirty="0" smtClean="0">
                <a:solidFill>
                  <a:srgbClr val="343434"/>
                </a:solidFill>
              </a:rPr>
              <a:t>タプルによる経路調査</a:t>
            </a:r>
            <a:endParaRPr kumimoji="1" lang="en-US" altLang="ja-JP" sz="1200" dirty="0" smtClean="0">
              <a:solidFill>
                <a:srgbClr val="343434"/>
              </a:solidFill>
            </a:endParaRPr>
          </a:p>
        </p:txBody>
      </p:sp>
      <p:sp>
        <p:nvSpPr>
          <p:cNvPr id="11" name="テキスト ボックス 17"/>
          <p:cNvSpPr txBox="1"/>
          <p:nvPr/>
        </p:nvSpPr>
        <p:spPr>
          <a:xfrm>
            <a:off x="6946548" y="4278736"/>
            <a:ext cx="1688833" cy="461665"/>
          </a:xfrm>
          <a:prstGeom prst="rect">
            <a:avLst/>
          </a:prstGeom>
          <a:solidFill>
            <a:srgbClr val="FDBE2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solidFill>
                  <a:srgbClr val="343434"/>
                </a:solidFill>
              </a:rPr>
              <a:t>QoS</a:t>
            </a:r>
            <a:r>
              <a:rPr kumimoji="1" lang="en-US" altLang="ja-JP" sz="1200" dirty="0" smtClean="0">
                <a:solidFill>
                  <a:srgbClr val="343434"/>
                </a:solidFill>
              </a:rPr>
              <a:t> Stats, Interface Stats</a:t>
            </a:r>
            <a:r>
              <a:rPr kumimoji="1" lang="ja-JP" altLang="en-US" sz="1200" dirty="0" smtClean="0">
                <a:solidFill>
                  <a:srgbClr val="343434"/>
                </a:solidFill>
              </a:rPr>
              <a:t>の収集・表示</a:t>
            </a:r>
            <a:endParaRPr kumimoji="1" lang="en-US" altLang="ja-JP" sz="1200" dirty="0" smtClean="0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MS PGothic" charset="-128"/>
                <a:cs typeface="MS PGothic" charset="-128"/>
              </a:rPr>
              <a:t>CMX Cloud</a:t>
            </a:r>
            <a:endParaRPr lang="en-US" dirty="0">
              <a:latin typeface="+mn-lt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5173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4643705" y="996462"/>
            <a:ext cx="4263390" cy="3810000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+mj-ea"/>
              <a:ea typeface="+mj-ea"/>
            </a:endParaRPr>
          </a:p>
        </p:txBody>
      </p:sp>
      <p:sp>
        <p:nvSpPr>
          <p:cNvPr id="35" name="Freeform 6"/>
          <p:cNvSpPr>
            <a:spLocks/>
          </p:cNvSpPr>
          <p:nvPr/>
        </p:nvSpPr>
        <p:spPr bwMode="auto">
          <a:xfrm>
            <a:off x="5404555" y="1121818"/>
            <a:ext cx="3421963" cy="2010267"/>
          </a:xfrm>
          <a:custGeom>
            <a:avLst/>
            <a:gdLst>
              <a:gd name="T0" fmla="*/ 1210 w 1413"/>
              <a:gd name="T1" fmla="*/ 901 h 901"/>
              <a:gd name="T2" fmla="*/ 1413 w 1413"/>
              <a:gd name="T3" fmla="*/ 632 h 901"/>
              <a:gd name="T4" fmla="*/ 1132 w 1413"/>
              <a:gd name="T5" fmla="*/ 353 h 901"/>
              <a:gd name="T6" fmla="*/ 1130 w 1413"/>
              <a:gd name="T7" fmla="*/ 353 h 901"/>
              <a:gd name="T8" fmla="*/ 1131 w 1413"/>
              <a:gd name="T9" fmla="*/ 329 h 901"/>
              <a:gd name="T10" fmla="*/ 803 w 1413"/>
              <a:gd name="T11" fmla="*/ 0 h 901"/>
              <a:gd name="T12" fmla="*/ 510 w 1413"/>
              <a:gd name="T13" fmla="*/ 181 h 901"/>
              <a:gd name="T14" fmla="*/ 406 w 1413"/>
              <a:gd name="T15" fmla="*/ 142 h 901"/>
              <a:gd name="T16" fmla="*/ 237 w 1413"/>
              <a:gd name="T17" fmla="*/ 323 h 901"/>
              <a:gd name="T18" fmla="*/ 241 w 1413"/>
              <a:gd name="T19" fmla="*/ 363 h 901"/>
              <a:gd name="T20" fmla="*/ 0 w 1413"/>
              <a:gd name="T21" fmla="*/ 632 h 901"/>
              <a:gd name="T22" fmla="*/ 238 w 1413"/>
              <a:gd name="T23" fmla="*/ 901 h 901"/>
              <a:gd name="T24" fmla="*/ 1210 w 1413"/>
              <a:gd name="T25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3" h="901">
                <a:moveTo>
                  <a:pt x="1210" y="901"/>
                </a:moveTo>
                <a:cubicBezTo>
                  <a:pt x="1327" y="867"/>
                  <a:pt x="1413" y="760"/>
                  <a:pt x="1413" y="632"/>
                </a:cubicBezTo>
                <a:cubicBezTo>
                  <a:pt x="1413" y="478"/>
                  <a:pt x="1287" y="353"/>
                  <a:pt x="1132" y="353"/>
                </a:cubicBezTo>
                <a:cubicBezTo>
                  <a:pt x="1131" y="353"/>
                  <a:pt x="1130" y="353"/>
                  <a:pt x="1130" y="353"/>
                </a:cubicBezTo>
                <a:cubicBezTo>
                  <a:pt x="1130" y="345"/>
                  <a:pt x="1131" y="337"/>
                  <a:pt x="1131" y="329"/>
                </a:cubicBezTo>
                <a:cubicBezTo>
                  <a:pt x="1131" y="147"/>
                  <a:pt x="984" y="0"/>
                  <a:pt x="803" y="0"/>
                </a:cubicBezTo>
                <a:cubicBezTo>
                  <a:pt x="675" y="0"/>
                  <a:pt x="564" y="73"/>
                  <a:pt x="510" y="181"/>
                </a:cubicBezTo>
                <a:cubicBezTo>
                  <a:pt x="481" y="156"/>
                  <a:pt x="445" y="142"/>
                  <a:pt x="406" y="142"/>
                </a:cubicBezTo>
                <a:cubicBezTo>
                  <a:pt x="313" y="142"/>
                  <a:pt x="237" y="223"/>
                  <a:pt x="237" y="323"/>
                </a:cubicBezTo>
                <a:cubicBezTo>
                  <a:pt x="237" y="336"/>
                  <a:pt x="239" y="350"/>
                  <a:pt x="241" y="363"/>
                </a:cubicBezTo>
                <a:cubicBezTo>
                  <a:pt x="106" y="377"/>
                  <a:pt x="0" y="492"/>
                  <a:pt x="0" y="632"/>
                </a:cubicBezTo>
                <a:cubicBezTo>
                  <a:pt x="0" y="771"/>
                  <a:pt x="104" y="885"/>
                  <a:pt x="238" y="901"/>
                </a:cubicBezTo>
                <a:lnTo>
                  <a:pt x="1210" y="901"/>
                </a:ln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ea"/>
              <a:ea typeface="+mj-ea"/>
              <a:cs typeface="Meiryo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14" y="341316"/>
            <a:ext cx="8706234" cy="731837"/>
          </a:xfrm>
        </p:spPr>
        <p:txBody>
          <a:bodyPr/>
          <a:lstStyle/>
          <a:p>
            <a:r>
              <a:rPr lang="en-US" dirty="0" smtClean="0">
                <a:latin typeface="+mn-lt"/>
                <a:ea typeface="+mj-ea"/>
                <a:cs typeface="Meiryo" charset="-128"/>
              </a:rPr>
              <a:t>CMX Cloud</a:t>
            </a:r>
            <a:r>
              <a:rPr lang="ja-JP" altLang="en-US" dirty="0" smtClean="0">
                <a:latin typeface="+mn-lt"/>
                <a:ea typeface="+mj-ea"/>
                <a:cs typeface="Meiryo" charset="-128"/>
              </a:rPr>
              <a:t> </a:t>
            </a:r>
            <a:r>
              <a:rPr lang="ja-JP" altLang="en-US" dirty="0" smtClean="0">
                <a:latin typeface="+mj-ea"/>
                <a:ea typeface="+mj-ea"/>
                <a:cs typeface="Meiryo" charset="-128"/>
              </a:rPr>
              <a:t>とは？</a:t>
            </a:r>
            <a:endParaRPr lang="en-US" dirty="0">
              <a:latin typeface="+mj-ea"/>
              <a:ea typeface="+mj-ea"/>
              <a:cs typeface="Meiryo" charset="-128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201586" y="2826814"/>
            <a:ext cx="4380187" cy="11199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endParaRPr lang="en-US" sz="1600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57617" y="3323167"/>
            <a:ext cx="1147883" cy="1515965"/>
            <a:chOff x="5421924" y="2128420"/>
            <a:chExt cx="1934308" cy="2805555"/>
          </a:xfrm>
        </p:grpSpPr>
        <p:pic>
          <p:nvPicPr>
            <p:cNvPr id="18" name="Picture 17" descr="30032_Device_generic_building_315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382" y="2420383"/>
              <a:ext cx="1840632" cy="1801277"/>
            </a:xfrm>
            <a:prstGeom prst="rect">
              <a:avLst/>
            </a:prstGeom>
          </p:spPr>
        </p:pic>
        <p:pic>
          <p:nvPicPr>
            <p:cNvPr id="19" name="Picture 18" descr="30072_Device_server_unreachable_256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448" y="3802885"/>
              <a:ext cx="399648" cy="418775"/>
            </a:xfrm>
            <a:prstGeom prst="rect">
              <a:avLst/>
            </a:prstGeom>
          </p:spPr>
        </p:pic>
        <p:pic>
          <p:nvPicPr>
            <p:cNvPr id="21" name="Picture 20" descr="Wireless LAN Controller_unreachable_2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070" y="3916336"/>
              <a:ext cx="602286" cy="28763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421924" y="4193512"/>
              <a:ext cx="1934308" cy="74046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ja-JP" altLang="en-US" sz="1000" dirty="0" smtClean="0">
                  <a:latin typeface="+mj-ea"/>
                  <a:ea typeface="+mj-ea"/>
                </a:rPr>
                <a:t>ワイヤレス</a:t>
              </a:r>
              <a:r>
                <a:rPr lang="ja-JP" altLang="en-US" sz="1000" dirty="0">
                  <a:latin typeface="+mj-ea"/>
                  <a:ea typeface="+mj-ea"/>
                </a:rPr>
                <a:t> </a:t>
              </a:r>
              <a:r>
                <a:rPr lang="en-US" altLang="ja-JP" sz="1000" dirty="0" smtClean="0">
                  <a:latin typeface="+mj-ea"/>
                  <a:ea typeface="+mj-ea"/>
                </a:rPr>
                <a:t/>
              </a:r>
              <a:br>
                <a:rPr lang="en-US" altLang="ja-JP" sz="1000" dirty="0" smtClean="0">
                  <a:latin typeface="+mj-ea"/>
                  <a:ea typeface="+mj-ea"/>
                </a:rPr>
              </a:br>
              <a:r>
                <a:rPr lang="ja-JP" altLang="en-US" sz="1000" dirty="0" smtClean="0">
                  <a:latin typeface="+mj-ea"/>
                  <a:ea typeface="+mj-ea"/>
                </a:rPr>
                <a:t>ネットワーク</a:t>
              </a:r>
              <a:endParaRPr lang="en-US" altLang="ja-JP" sz="1000" dirty="0" smtClean="0">
                <a:latin typeface="+mj-ea"/>
                <a:ea typeface="+mj-ea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6737356" y="4112365"/>
              <a:ext cx="225154" cy="0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25" name="Picture 24" descr="client_devices_off.png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532" y="2131369"/>
              <a:ext cx="275814" cy="289014"/>
            </a:xfrm>
            <a:prstGeom prst="rect">
              <a:avLst/>
            </a:prstGeom>
          </p:spPr>
        </p:pic>
        <p:pic>
          <p:nvPicPr>
            <p:cNvPr id="26" name="Picture 25" descr="client_devices_off.png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709" y="2128420"/>
              <a:ext cx="275814" cy="289014"/>
            </a:xfrm>
            <a:prstGeom prst="rect">
              <a:avLst/>
            </a:prstGeom>
          </p:spPr>
        </p:pic>
        <p:pic>
          <p:nvPicPr>
            <p:cNvPr id="27" name="Picture 26" descr="client_devices_off.png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509" y="2502144"/>
              <a:ext cx="275814" cy="289014"/>
            </a:xfrm>
            <a:prstGeom prst="rect">
              <a:avLst/>
            </a:prstGeom>
          </p:spPr>
        </p:pic>
        <p:pic>
          <p:nvPicPr>
            <p:cNvPr id="29" name="Picture 28" descr="client_devices_off.png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649" y="2791158"/>
              <a:ext cx="275814" cy="289014"/>
            </a:xfrm>
            <a:prstGeom prst="rect">
              <a:avLst/>
            </a:prstGeom>
          </p:spPr>
        </p:pic>
        <p:pic>
          <p:nvPicPr>
            <p:cNvPr id="30" name="Picture 29" descr="ns_top_aps.png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74" y="3900028"/>
              <a:ext cx="275814" cy="289014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 bwMode="auto">
            <a:xfrm>
              <a:off x="5904287" y="4124161"/>
              <a:ext cx="225154" cy="0"/>
            </a:xfrm>
            <a:prstGeom prst="straightConnector1">
              <a:avLst/>
            </a:prstGeom>
            <a:solidFill>
              <a:srgbClr val="0183B7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" name="Rectangle 5"/>
          <p:cNvSpPr/>
          <p:nvPr/>
        </p:nvSpPr>
        <p:spPr>
          <a:xfrm>
            <a:off x="6227205" y="2744834"/>
            <a:ext cx="2544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solidFill>
                  <a:schemeClr val="tx2"/>
                </a:solidFill>
                <a:latin typeface="+mj-ea"/>
                <a:ea typeface="+mj-ea"/>
                <a:cs typeface="Meiryo" charset="-128"/>
              </a:rPr>
              <a:t>カスタマーインサイトの提供</a:t>
            </a:r>
            <a:endParaRPr lang="en-US" sz="1400" dirty="0" smtClean="0">
              <a:solidFill>
                <a:schemeClr val="tx2"/>
              </a:solidFill>
              <a:latin typeface="+mj-ea"/>
              <a:ea typeface="+mj-ea"/>
              <a:cs typeface="Meiryo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0120" y="2054508"/>
            <a:ext cx="2056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tx2"/>
                </a:solidFill>
                <a:latin typeface="+mj-ea"/>
                <a:ea typeface="+mj-ea"/>
                <a:cs typeface="Meiryo" charset="-128"/>
              </a:rPr>
              <a:t>簡単なゲストアクセス</a:t>
            </a:r>
            <a:endParaRPr lang="en-US" sz="1400" dirty="0">
              <a:solidFill>
                <a:schemeClr val="tx2"/>
              </a:solidFill>
              <a:latin typeface="+mj-ea"/>
              <a:ea typeface="+mj-ea"/>
              <a:cs typeface="Meiryo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31354" y="2421834"/>
            <a:ext cx="23182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tx2"/>
                </a:solidFill>
                <a:latin typeface="+mj-ea"/>
                <a:ea typeface="+mj-ea"/>
                <a:cs typeface="Meiryo" charset="-128"/>
              </a:rPr>
              <a:t>関連するコンテンツを提供</a:t>
            </a:r>
            <a:endParaRPr lang="en-US" sz="1400" dirty="0">
              <a:solidFill>
                <a:schemeClr val="tx2"/>
              </a:solidFill>
              <a:latin typeface="+mj-ea"/>
              <a:ea typeface="+mj-ea"/>
              <a:cs typeface="Meiryo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81408" y="1496996"/>
            <a:ext cx="1803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+mj-ea"/>
                <a:ea typeface="+mj-ea"/>
                <a:cs typeface="Meiryo" charset="-128"/>
              </a:rPr>
              <a:t>CMX Cloud</a:t>
            </a:r>
          </a:p>
        </p:txBody>
      </p:sp>
      <p:sp>
        <p:nvSpPr>
          <p:cNvPr id="36" name="Rectangle 35"/>
          <p:cNvSpPr/>
          <p:nvPr/>
        </p:nvSpPr>
        <p:spPr>
          <a:xfrm flipH="1">
            <a:off x="-365761" y="1121818"/>
            <a:ext cx="5009465" cy="16058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r>
              <a:rPr lang="en-US" altLang="ja-JP" b="1" dirty="0" smtClean="0">
                <a:solidFill>
                  <a:schemeClr val="tx2"/>
                </a:solidFill>
                <a:cs typeface="Meiryo" charset="-128"/>
              </a:rPr>
              <a:t>CMX Cloud</a:t>
            </a:r>
            <a:r>
              <a:rPr lang="ja-JP" altLang="en-US" b="1" dirty="0" smtClean="0">
                <a:solidFill>
                  <a:schemeClr val="tx2"/>
                </a:solidFill>
                <a:cs typeface="Meiryo" charset="-128"/>
              </a:rPr>
              <a:t> </a:t>
            </a:r>
            <a:r>
              <a:rPr lang="ja-JP" altLang="en-US" dirty="0" smtClean="0">
                <a:solidFill>
                  <a:schemeClr val="tx2"/>
                </a:solidFill>
                <a:latin typeface="+mn-ea"/>
                <a:cs typeface="Meiryo" charset="-128"/>
              </a:rPr>
              <a:t>は</a:t>
            </a:r>
            <a:endParaRPr lang="en-US" altLang="ja-JP" dirty="0" smtClean="0">
              <a:solidFill>
                <a:schemeClr val="tx2"/>
              </a:solidFill>
              <a:latin typeface="+mn-ea"/>
              <a:cs typeface="Meiryo" charset="-128"/>
            </a:endParaRPr>
          </a:p>
          <a:p>
            <a:pPr marL="227013" lvl="1"/>
            <a:r>
              <a:rPr lang="ja-JP" altLang="en-US" sz="1600" dirty="0" smtClean="0">
                <a:solidFill>
                  <a:schemeClr val="tx2"/>
                </a:solidFill>
                <a:latin typeface="+mn-ea"/>
                <a:cs typeface="Meiryo" charset="-128"/>
              </a:rPr>
              <a:t>あなたのシスコワイヤレスネットワークに</a:t>
            </a:r>
            <a:endParaRPr lang="en-US" altLang="ja-JP" sz="1600" dirty="0" smtClean="0">
              <a:solidFill>
                <a:schemeClr val="tx2"/>
              </a:solidFill>
              <a:latin typeface="+mn-ea"/>
              <a:cs typeface="Meiryo" charset="-128"/>
            </a:endParaRPr>
          </a:p>
          <a:p>
            <a:pPr marL="227013" lvl="1"/>
            <a:r>
              <a:rPr lang="ja-JP" altLang="en-US" sz="1600" dirty="0" smtClean="0">
                <a:solidFill>
                  <a:schemeClr val="tx2"/>
                </a:solidFill>
                <a:latin typeface="+mn-ea"/>
                <a:cs typeface="Meiryo" charset="-128"/>
              </a:rPr>
              <a:t>ゲストインサイトエクスペリエンスを</a:t>
            </a:r>
            <a:endParaRPr lang="en-US" altLang="ja-JP" sz="1600" dirty="0" smtClean="0">
              <a:solidFill>
                <a:schemeClr val="tx2"/>
              </a:solidFill>
              <a:latin typeface="+mn-ea"/>
              <a:cs typeface="Meiryo" charset="-128"/>
            </a:endParaRPr>
          </a:p>
          <a:p>
            <a:pPr marL="227013" lvl="1"/>
            <a:r>
              <a:rPr lang="ja-JP" altLang="en-US" sz="1600" dirty="0" smtClean="0">
                <a:solidFill>
                  <a:schemeClr val="tx2"/>
                </a:solidFill>
                <a:latin typeface="+mn-ea"/>
                <a:cs typeface="Meiryo" charset="-128"/>
              </a:rPr>
              <a:t>簡単でスケーラブル</a:t>
            </a:r>
            <a:r>
              <a:rPr lang="ja-JP" altLang="en-US" sz="1600" dirty="0">
                <a:solidFill>
                  <a:schemeClr val="tx2"/>
                </a:solidFill>
                <a:latin typeface="+mn-ea"/>
                <a:cs typeface="Meiryo" charset="-128"/>
              </a:rPr>
              <a:t>に付加</a:t>
            </a:r>
            <a:r>
              <a:rPr lang="ja-JP" altLang="en-US" sz="1600" dirty="0" smtClean="0">
                <a:solidFill>
                  <a:schemeClr val="tx2"/>
                </a:solidFill>
                <a:latin typeface="+mn-ea"/>
                <a:cs typeface="Meiryo" charset="-128"/>
              </a:rPr>
              <a:t>価値を提供します。</a:t>
            </a:r>
            <a:endParaRPr lang="en-US" sz="1600" b="1" dirty="0">
              <a:solidFill>
                <a:schemeClr val="tx2"/>
              </a:solidFill>
              <a:latin typeface="+mn-ea"/>
              <a:cs typeface="Meiryo" charset="-128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5827889" y="3160889"/>
            <a:ext cx="804333" cy="1171223"/>
          </a:xfrm>
          <a:prstGeom prst="straightConnector1">
            <a:avLst/>
          </a:prstGeom>
          <a:solidFill>
            <a:srgbClr val="0183B7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Freeform 18"/>
          <p:cNvSpPr>
            <a:spLocks noEditPoints="1"/>
          </p:cNvSpPr>
          <p:nvPr/>
        </p:nvSpPr>
        <p:spPr bwMode="auto">
          <a:xfrm>
            <a:off x="5934360" y="2070096"/>
            <a:ext cx="325136" cy="307184"/>
          </a:xfrm>
          <a:custGeom>
            <a:avLst/>
            <a:gdLst>
              <a:gd name="T0" fmla="*/ 0 w 376"/>
              <a:gd name="T1" fmla="*/ 188 h 377"/>
              <a:gd name="T2" fmla="*/ 376 w 376"/>
              <a:gd name="T3" fmla="*/ 188 h 377"/>
              <a:gd name="T4" fmla="*/ 274 w 376"/>
              <a:gd name="T5" fmla="*/ 90 h 377"/>
              <a:gd name="T6" fmla="*/ 306 w 376"/>
              <a:gd name="T7" fmla="*/ 70 h 377"/>
              <a:gd name="T8" fmla="*/ 285 w 376"/>
              <a:gd name="T9" fmla="*/ 103 h 377"/>
              <a:gd name="T10" fmla="*/ 274 w 376"/>
              <a:gd name="T11" fmla="*/ 90 h 377"/>
              <a:gd name="T12" fmla="*/ 189 w 376"/>
              <a:gd name="T13" fmla="*/ 22 h 377"/>
              <a:gd name="T14" fmla="*/ 198 w 376"/>
              <a:gd name="T15" fmla="*/ 60 h 377"/>
              <a:gd name="T16" fmla="*/ 177 w 376"/>
              <a:gd name="T17" fmla="*/ 60 h 377"/>
              <a:gd name="T18" fmla="*/ 59 w 376"/>
              <a:gd name="T19" fmla="*/ 198 h 377"/>
              <a:gd name="T20" fmla="*/ 22 w 376"/>
              <a:gd name="T21" fmla="*/ 188 h 377"/>
              <a:gd name="T22" fmla="*/ 59 w 376"/>
              <a:gd name="T23" fmla="*/ 179 h 377"/>
              <a:gd name="T24" fmla="*/ 59 w 376"/>
              <a:gd name="T25" fmla="*/ 198 h 377"/>
              <a:gd name="T26" fmla="*/ 85 w 376"/>
              <a:gd name="T27" fmla="*/ 305 h 377"/>
              <a:gd name="T28" fmla="*/ 71 w 376"/>
              <a:gd name="T29" fmla="*/ 292 h 377"/>
              <a:gd name="T30" fmla="*/ 103 w 376"/>
              <a:gd name="T31" fmla="*/ 273 h 377"/>
              <a:gd name="T32" fmla="*/ 103 w 376"/>
              <a:gd name="T33" fmla="*/ 103 h 377"/>
              <a:gd name="T34" fmla="*/ 71 w 376"/>
              <a:gd name="T35" fmla="*/ 85 h 377"/>
              <a:gd name="T36" fmla="*/ 85 w 376"/>
              <a:gd name="T37" fmla="*/ 70 h 377"/>
              <a:gd name="T38" fmla="*/ 103 w 376"/>
              <a:gd name="T39" fmla="*/ 103 h 377"/>
              <a:gd name="T40" fmla="*/ 189 w 376"/>
              <a:gd name="T41" fmla="*/ 354 h 377"/>
              <a:gd name="T42" fmla="*/ 177 w 376"/>
              <a:gd name="T43" fmla="*/ 318 h 377"/>
              <a:gd name="T44" fmla="*/ 198 w 376"/>
              <a:gd name="T45" fmla="*/ 318 h 377"/>
              <a:gd name="T46" fmla="*/ 256 w 376"/>
              <a:gd name="T47" fmla="*/ 329 h 377"/>
              <a:gd name="T48" fmla="*/ 190 w 376"/>
              <a:gd name="T49" fmla="*/ 225 h 377"/>
              <a:gd name="T50" fmla="*/ 149 w 376"/>
              <a:gd name="T51" fmla="*/ 188 h 377"/>
              <a:gd name="T52" fmla="*/ 172 w 376"/>
              <a:gd name="T53" fmla="*/ 101 h 377"/>
              <a:gd name="T54" fmla="*/ 202 w 376"/>
              <a:gd name="T55" fmla="*/ 101 h 377"/>
              <a:gd name="T56" fmla="*/ 226 w 376"/>
              <a:gd name="T57" fmla="*/ 188 h 377"/>
              <a:gd name="T58" fmla="*/ 262 w 376"/>
              <a:gd name="T59" fmla="*/ 313 h 377"/>
              <a:gd name="T60" fmla="*/ 306 w 376"/>
              <a:gd name="T61" fmla="*/ 305 h 377"/>
              <a:gd name="T62" fmla="*/ 274 w 376"/>
              <a:gd name="T63" fmla="*/ 287 h 377"/>
              <a:gd name="T64" fmla="*/ 285 w 376"/>
              <a:gd name="T65" fmla="*/ 273 h 377"/>
              <a:gd name="T66" fmla="*/ 306 w 376"/>
              <a:gd name="T67" fmla="*/ 305 h 377"/>
              <a:gd name="T68" fmla="*/ 316 w 376"/>
              <a:gd name="T69" fmla="*/ 198 h 377"/>
              <a:gd name="T70" fmla="*/ 316 w 376"/>
              <a:gd name="T71" fmla="*/ 179 h 377"/>
              <a:gd name="T72" fmla="*/ 354 w 376"/>
              <a:gd name="T73" fmla="*/ 18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6" h="377">
                <a:moveTo>
                  <a:pt x="189" y="0"/>
                </a:moveTo>
                <a:cubicBezTo>
                  <a:pt x="85" y="0"/>
                  <a:pt x="0" y="85"/>
                  <a:pt x="0" y="188"/>
                </a:cubicBezTo>
                <a:cubicBezTo>
                  <a:pt x="0" y="292"/>
                  <a:pt x="85" y="377"/>
                  <a:pt x="189" y="377"/>
                </a:cubicBezTo>
                <a:cubicBezTo>
                  <a:pt x="292" y="377"/>
                  <a:pt x="376" y="292"/>
                  <a:pt x="376" y="188"/>
                </a:cubicBezTo>
                <a:cubicBezTo>
                  <a:pt x="376" y="85"/>
                  <a:pt x="292" y="0"/>
                  <a:pt x="189" y="0"/>
                </a:cubicBezTo>
                <a:close/>
                <a:moveTo>
                  <a:pt x="274" y="90"/>
                </a:moveTo>
                <a:cubicBezTo>
                  <a:pt x="292" y="70"/>
                  <a:pt x="292" y="70"/>
                  <a:pt x="292" y="70"/>
                </a:cubicBezTo>
                <a:cubicBezTo>
                  <a:pt x="294" y="67"/>
                  <a:pt x="302" y="67"/>
                  <a:pt x="306" y="70"/>
                </a:cubicBezTo>
                <a:cubicBezTo>
                  <a:pt x="309" y="74"/>
                  <a:pt x="309" y="81"/>
                  <a:pt x="306" y="85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3" y="107"/>
                  <a:pt x="276" y="107"/>
                  <a:pt x="274" y="103"/>
                </a:cubicBezTo>
                <a:cubicBezTo>
                  <a:pt x="267" y="99"/>
                  <a:pt x="267" y="94"/>
                  <a:pt x="274" y="90"/>
                </a:cubicBezTo>
                <a:close/>
                <a:moveTo>
                  <a:pt x="177" y="33"/>
                </a:moveTo>
                <a:cubicBezTo>
                  <a:pt x="177" y="27"/>
                  <a:pt x="184" y="22"/>
                  <a:pt x="189" y="22"/>
                </a:cubicBezTo>
                <a:cubicBezTo>
                  <a:pt x="193" y="22"/>
                  <a:pt x="198" y="27"/>
                  <a:pt x="198" y="33"/>
                </a:cubicBezTo>
                <a:cubicBezTo>
                  <a:pt x="198" y="60"/>
                  <a:pt x="198" y="60"/>
                  <a:pt x="198" y="60"/>
                </a:cubicBezTo>
                <a:cubicBezTo>
                  <a:pt x="198" y="63"/>
                  <a:pt x="193" y="69"/>
                  <a:pt x="189" y="69"/>
                </a:cubicBezTo>
                <a:cubicBezTo>
                  <a:pt x="184" y="69"/>
                  <a:pt x="177" y="63"/>
                  <a:pt x="177" y="60"/>
                </a:cubicBezTo>
                <a:cubicBezTo>
                  <a:pt x="177" y="33"/>
                  <a:pt x="177" y="33"/>
                  <a:pt x="177" y="33"/>
                </a:cubicBezTo>
                <a:close/>
                <a:moveTo>
                  <a:pt x="59" y="198"/>
                </a:moveTo>
                <a:cubicBezTo>
                  <a:pt x="32" y="198"/>
                  <a:pt x="32" y="198"/>
                  <a:pt x="32" y="198"/>
                </a:cubicBezTo>
                <a:cubicBezTo>
                  <a:pt x="27" y="198"/>
                  <a:pt x="22" y="193"/>
                  <a:pt x="22" y="188"/>
                </a:cubicBezTo>
                <a:cubicBezTo>
                  <a:pt x="22" y="182"/>
                  <a:pt x="27" y="179"/>
                  <a:pt x="32" y="179"/>
                </a:cubicBezTo>
                <a:cubicBezTo>
                  <a:pt x="59" y="179"/>
                  <a:pt x="59" y="179"/>
                  <a:pt x="59" y="179"/>
                </a:cubicBezTo>
                <a:cubicBezTo>
                  <a:pt x="64" y="179"/>
                  <a:pt x="68" y="182"/>
                  <a:pt x="68" y="188"/>
                </a:cubicBezTo>
                <a:cubicBezTo>
                  <a:pt x="68" y="193"/>
                  <a:pt x="64" y="198"/>
                  <a:pt x="59" y="198"/>
                </a:cubicBezTo>
                <a:close/>
                <a:moveTo>
                  <a:pt x="103" y="287"/>
                </a:moveTo>
                <a:cubicBezTo>
                  <a:pt x="85" y="305"/>
                  <a:pt x="85" y="305"/>
                  <a:pt x="85" y="305"/>
                </a:cubicBezTo>
                <a:cubicBezTo>
                  <a:pt x="81" y="310"/>
                  <a:pt x="76" y="310"/>
                  <a:pt x="71" y="305"/>
                </a:cubicBezTo>
                <a:cubicBezTo>
                  <a:pt x="67" y="301"/>
                  <a:pt x="67" y="296"/>
                  <a:pt x="71" y="292"/>
                </a:cubicBezTo>
                <a:cubicBezTo>
                  <a:pt x="90" y="273"/>
                  <a:pt x="90" y="273"/>
                  <a:pt x="90" y="273"/>
                </a:cubicBezTo>
                <a:cubicBezTo>
                  <a:pt x="94" y="269"/>
                  <a:pt x="99" y="269"/>
                  <a:pt x="103" y="273"/>
                </a:cubicBezTo>
                <a:cubicBezTo>
                  <a:pt x="108" y="276"/>
                  <a:pt x="108" y="283"/>
                  <a:pt x="103" y="287"/>
                </a:cubicBezTo>
                <a:close/>
                <a:moveTo>
                  <a:pt x="103" y="103"/>
                </a:moveTo>
                <a:cubicBezTo>
                  <a:pt x="99" y="107"/>
                  <a:pt x="94" y="107"/>
                  <a:pt x="90" y="103"/>
                </a:cubicBezTo>
                <a:cubicBezTo>
                  <a:pt x="71" y="85"/>
                  <a:pt x="71" y="85"/>
                  <a:pt x="71" y="85"/>
                </a:cubicBezTo>
                <a:cubicBezTo>
                  <a:pt x="67" y="81"/>
                  <a:pt x="67" y="74"/>
                  <a:pt x="71" y="70"/>
                </a:cubicBezTo>
                <a:cubicBezTo>
                  <a:pt x="73" y="67"/>
                  <a:pt x="81" y="67"/>
                  <a:pt x="85" y="70"/>
                </a:cubicBezTo>
                <a:cubicBezTo>
                  <a:pt x="103" y="90"/>
                  <a:pt x="103" y="90"/>
                  <a:pt x="103" y="90"/>
                </a:cubicBezTo>
                <a:cubicBezTo>
                  <a:pt x="108" y="94"/>
                  <a:pt x="108" y="99"/>
                  <a:pt x="103" y="103"/>
                </a:cubicBezTo>
                <a:close/>
                <a:moveTo>
                  <a:pt x="198" y="345"/>
                </a:moveTo>
                <a:cubicBezTo>
                  <a:pt x="198" y="350"/>
                  <a:pt x="193" y="354"/>
                  <a:pt x="189" y="354"/>
                </a:cubicBezTo>
                <a:cubicBezTo>
                  <a:pt x="184" y="354"/>
                  <a:pt x="177" y="350"/>
                  <a:pt x="177" y="345"/>
                </a:cubicBezTo>
                <a:cubicBezTo>
                  <a:pt x="177" y="318"/>
                  <a:pt x="177" y="318"/>
                  <a:pt x="177" y="318"/>
                </a:cubicBezTo>
                <a:cubicBezTo>
                  <a:pt x="177" y="313"/>
                  <a:pt x="184" y="309"/>
                  <a:pt x="189" y="309"/>
                </a:cubicBezTo>
                <a:cubicBezTo>
                  <a:pt x="193" y="309"/>
                  <a:pt x="198" y="313"/>
                  <a:pt x="198" y="318"/>
                </a:cubicBezTo>
                <a:cubicBezTo>
                  <a:pt x="198" y="345"/>
                  <a:pt x="198" y="345"/>
                  <a:pt x="198" y="345"/>
                </a:cubicBezTo>
                <a:close/>
                <a:moveTo>
                  <a:pt x="256" y="329"/>
                </a:moveTo>
                <a:cubicBezTo>
                  <a:pt x="249" y="333"/>
                  <a:pt x="240" y="329"/>
                  <a:pt x="238" y="324"/>
                </a:cubicBezTo>
                <a:cubicBezTo>
                  <a:pt x="190" y="225"/>
                  <a:pt x="190" y="225"/>
                  <a:pt x="190" y="225"/>
                </a:cubicBezTo>
                <a:cubicBezTo>
                  <a:pt x="189" y="225"/>
                  <a:pt x="189" y="225"/>
                  <a:pt x="189" y="225"/>
                </a:cubicBezTo>
                <a:cubicBezTo>
                  <a:pt x="167" y="225"/>
                  <a:pt x="149" y="210"/>
                  <a:pt x="149" y="188"/>
                </a:cubicBezTo>
                <a:cubicBezTo>
                  <a:pt x="149" y="173"/>
                  <a:pt x="159" y="159"/>
                  <a:pt x="172" y="153"/>
                </a:cubicBezTo>
                <a:cubicBezTo>
                  <a:pt x="172" y="101"/>
                  <a:pt x="172" y="101"/>
                  <a:pt x="172" y="101"/>
                </a:cubicBezTo>
                <a:cubicBezTo>
                  <a:pt x="172" y="94"/>
                  <a:pt x="180" y="87"/>
                  <a:pt x="186" y="87"/>
                </a:cubicBezTo>
                <a:cubicBezTo>
                  <a:pt x="194" y="87"/>
                  <a:pt x="202" y="94"/>
                  <a:pt x="202" y="101"/>
                </a:cubicBezTo>
                <a:cubicBezTo>
                  <a:pt x="202" y="152"/>
                  <a:pt x="202" y="152"/>
                  <a:pt x="202" y="152"/>
                </a:cubicBezTo>
                <a:cubicBezTo>
                  <a:pt x="216" y="157"/>
                  <a:pt x="226" y="171"/>
                  <a:pt x="226" y="188"/>
                </a:cubicBezTo>
                <a:cubicBezTo>
                  <a:pt x="226" y="198"/>
                  <a:pt x="221" y="207"/>
                  <a:pt x="216" y="215"/>
                </a:cubicBezTo>
                <a:cubicBezTo>
                  <a:pt x="262" y="313"/>
                  <a:pt x="262" y="313"/>
                  <a:pt x="262" y="313"/>
                </a:cubicBezTo>
                <a:cubicBezTo>
                  <a:pt x="266" y="319"/>
                  <a:pt x="262" y="327"/>
                  <a:pt x="256" y="329"/>
                </a:cubicBezTo>
                <a:close/>
                <a:moveTo>
                  <a:pt x="306" y="305"/>
                </a:moveTo>
                <a:cubicBezTo>
                  <a:pt x="302" y="310"/>
                  <a:pt x="294" y="310"/>
                  <a:pt x="292" y="305"/>
                </a:cubicBezTo>
                <a:cubicBezTo>
                  <a:pt x="274" y="287"/>
                  <a:pt x="274" y="287"/>
                  <a:pt x="274" y="287"/>
                </a:cubicBezTo>
                <a:cubicBezTo>
                  <a:pt x="267" y="283"/>
                  <a:pt x="267" y="276"/>
                  <a:pt x="274" y="273"/>
                </a:cubicBezTo>
                <a:cubicBezTo>
                  <a:pt x="276" y="269"/>
                  <a:pt x="283" y="269"/>
                  <a:pt x="285" y="273"/>
                </a:cubicBezTo>
                <a:cubicBezTo>
                  <a:pt x="306" y="292"/>
                  <a:pt x="306" y="292"/>
                  <a:pt x="306" y="292"/>
                </a:cubicBezTo>
                <a:cubicBezTo>
                  <a:pt x="309" y="296"/>
                  <a:pt x="309" y="301"/>
                  <a:pt x="306" y="305"/>
                </a:cubicBezTo>
                <a:close/>
                <a:moveTo>
                  <a:pt x="343" y="198"/>
                </a:moveTo>
                <a:cubicBezTo>
                  <a:pt x="316" y="198"/>
                  <a:pt x="316" y="198"/>
                  <a:pt x="316" y="198"/>
                </a:cubicBezTo>
                <a:cubicBezTo>
                  <a:pt x="311" y="198"/>
                  <a:pt x="307" y="193"/>
                  <a:pt x="307" y="188"/>
                </a:cubicBezTo>
                <a:cubicBezTo>
                  <a:pt x="307" y="182"/>
                  <a:pt x="311" y="179"/>
                  <a:pt x="316" y="179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49" y="179"/>
                  <a:pt x="354" y="182"/>
                  <a:pt x="354" y="188"/>
                </a:cubicBezTo>
                <a:cubicBezTo>
                  <a:pt x="354" y="193"/>
                  <a:pt x="349" y="198"/>
                  <a:pt x="343" y="1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none" lIns="18288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622"/>
            <a:endParaRPr lang="en-US" sz="1800" dirty="0">
              <a:solidFill>
                <a:srgbClr val="D3D3DA">
                  <a:lumMod val="25000"/>
                </a:srgbClr>
              </a:solidFill>
              <a:latin typeface="+mj-ea"/>
              <a:ea typeface="+mj-ea"/>
              <a:cs typeface="Meiryo" charset="-128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5958845" y="2424288"/>
            <a:ext cx="303389" cy="303389"/>
          </a:xfrm>
          <a:prstGeom prst="donut">
            <a:avLst>
              <a:gd name="adj" fmla="val 14583"/>
            </a:avLst>
          </a:prstGeom>
          <a:solidFill>
            <a:srgbClr val="67676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ea"/>
              <a:ea typeface="+mj-ea"/>
              <a:cs typeface="Meiryo" charset="-128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55711" y="2516011"/>
            <a:ext cx="112888" cy="112889"/>
          </a:xfrm>
          <a:prstGeom prst="ellipse">
            <a:avLst/>
          </a:prstGeom>
          <a:solidFill>
            <a:srgbClr val="67676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+mj-ea"/>
              <a:ea typeface="+mj-ea"/>
              <a:cs typeface="Meiryo" charset="-128"/>
            </a:endParaRPr>
          </a:p>
        </p:txBody>
      </p:sp>
      <p:pic>
        <p:nvPicPr>
          <p:cNvPr id="10" name="Picture 9" descr="10259_threshold_256.png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14" y="2750743"/>
            <a:ext cx="320487" cy="32048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51137" y="3090836"/>
            <a:ext cx="416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defTabSz="685622">
              <a:spcAft>
                <a:spcPts val="600"/>
              </a:spcAft>
              <a:buFont typeface="Wingdings" charset="2"/>
              <a:buChar char="ü"/>
            </a:pPr>
            <a:r>
              <a:rPr lang="ja-JP" altLang="en-US" dirty="0" smtClean="0">
                <a:latin typeface="+mj-ea"/>
                <a:ea typeface="+mj-ea"/>
                <a:cs typeface="Meiryo" charset="-128"/>
              </a:rPr>
              <a:t>パブリッククラウド型</a:t>
            </a:r>
            <a:r>
              <a:rPr lang="en-US" altLang="ja-JP" dirty="0" smtClean="0">
                <a:latin typeface="+mj-ea"/>
                <a:ea typeface="+mj-ea"/>
                <a:cs typeface="Meiryo" charset="-128"/>
              </a:rPr>
              <a:t>SaaS</a:t>
            </a:r>
            <a:r>
              <a:rPr lang="ja-JP" altLang="en-US" dirty="0" smtClean="0">
                <a:latin typeface="+mj-ea"/>
                <a:ea typeface="+mj-ea"/>
                <a:cs typeface="Meiryo" charset="-128"/>
              </a:rPr>
              <a:t>モデル</a:t>
            </a:r>
            <a:endParaRPr lang="en-US" sz="1800" dirty="0" smtClean="0">
              <a:latin typeface="+mj-ea"/>
              <a:ea typeface="+mj-ea"/>
              <a:cs typeface="Meiryo" charset="-128"/>
            </a:endParaRPr>
          </a:p>
          <a:p>
            <a:pPr marL="344488" indent="-344488" defTabSz="685622">
              <a:spcAft>
                <a:spcPts val="600"/>
              </a:spcAft>
              <a:buFont typeface="Wingdings" charset="2"/>
              <a:buChar char="ü"/>
            </a:pPr>
            <a:r>
              <a:rPr lang="en-US" sz="1800" dirty="0" smtClean="0">
                <a:latin typeface="+mj-ea"/>
                <a:ea typeface="+mj-ea"/>
                <a:cs typeface="Meiryo" charset="-128"/>
              </a:rPr>
              <a:t>CMX 10.x</a:t>
            </a:r>
            <a:r>
              <a:rPr lang="ja-JP" altLang="en-US" sz="1800" dirty="0" smtClean="0">
                <a:latin typeface="+mj-ea"/>
                <a:ea typeface="+mj-ea"/>
                <a:cs typeface="Meiryo" charset="-128"/>
              </a:rPr>
              <a:t> ソフトウェアベース</a:t>
            </a:r>
            <a:endParaRPr lang="en-US" sz="1800" dirty="0">
              <a:latin typeface="+mj-ea"/>
              <a:ea typeface="+mj-ea"/>
              <a:cs typeface="Meiryo" charset="-128"/>
            </a:endParaRPr>
          </a:p>
          <a:p>
            <a:pPr marL="344488" indent="-344488" defTabSz="685622">
              <a:spcAft>
                <a:spcPts val="600"/>
              </a:spcAft>
              <a:buFont typeface="Wingdings" charset="2"/>
              <a:buChar char="ü"/>
            </a:pPr>
            <a:r>
              <a:rPr lang="en-US" sz="1800" dirty="0" smtClean="0">
                <a:latin typeface="+mj-ea"/>
                <a:ea typeface="+mj-ea"/>
                <a:cs typeface="Meiryo" charset="-128"/>
              </a:rPr>
              <a:t>WLC 7.x</a:t>
            </a:r>
            <a:r>
              <a:rPr lang="ja-JP" altLang="en-US" sz="1800" dirty="0" smtClean="0">
                <a:latin typeface="+mj-ea"/>
                <a:ea typeface="+mj-ea"/>
                <a:cs typeface="Meiryo" charset="-128"/>
              </a:rPr>
              <a:t> 以降で対応 </a:t>
            </a:r>
            <a:r>
              <a:rPr lang="en-US" sz="1800" dirty="0" smtClean="0">
                <a:latin typeface="+mj-ea"/>
                <a:ea typeface="+mj-ea"/>
                <a:cs typeface="Meiryo" charset="-128"/>
              </a:rPr>
              <a:t> </a:t>
            </a:r>
            <a:endParaRPr lang="en-US" sz="1800" dirty="0">
              <a:latin typeface="+mj-ea"/>
              <a:ea typeface="+mj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97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" grpId="0"/>
      <p:bldP spid="33" grpId="0"/>
      <p:bldP spid="34" grpId="0"/>
      <p:bldP spid="7" grpId="0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191" y="1073155"/>
            <a:ext cx="9141619" cy="4069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2" name="Rectangle 151"/>
          <p:cNvSpPr/>
          <p:nvPr/>
        </p:nvSpPr>
        <p:spPr>
          <a:xfrm rot="10800000" flipH="1" flipV="1">
            <a:off x="333526" y="1459208"/>
            <a:ext cx="2676317" cy="2759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915"/>
            <a:endParaRPr lang="en-US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8" name="Rectangle 107"/>
          <p:cNvSpPr/>
          <p:nvPr/>
        </p:nvSpPr>
        <p:spPr>
          <a:xfrm rot="10800000" flipH="1" flipV="1">
            <a:off x="3258540" y="1459208"/>
            <a:ext cx="2676317" cy="2759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915"/>
            <a:endParaRPr lang="en-US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0" name="Rectangle 109"/>
          <p:cNvSpPr/>
          <p:nvPr/>
        </p:nvSpPr>
        <p:spPr>
          <a:xfrm rot="10800000" flipH="1" flipV="1">
            <a:off x="6174103" y="1459208"/>
            <a:ext cx="2676317" cy="2759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915"/>
            <a:endParaRPr lang="en-US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8107" y="4853347"/>
            <a:ext cx="9158341" cy="289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defTabSz="456915"/>
            <a:endParaRPr lang="en-US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CMX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機能群のうち 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CMX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Cloud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 の提供範囲 </a:t>
            </a:r>
            <a:r>
              <a:rPr lang="en-US" altLang="ja-JP" sz="1800" dirty="0" smtClean="0">
                <a:latin typeface="MS PGothic" charset="-128"/>
                <a:ea typeface="MS PGothic" charset="-128"/>
                <a:cs typeface="MS PGothic" charset="-128"/>
              </a:rPr>
              <a:t>2016/July</a:t>
            </a:r>
            <a:r>
              <a:rPr lang="ja-JP" altLang="en-US" sz="1800" dirty="0" smtClean="0">
                <a:latin typeface="MS PGothic" charset="-128"/>
                <a:ea typeface="MS PGothic" charset="-128"/>
                <a:cs typeface="MS PGothic" charset="-128"/>
              </a:rPr>
              <a:t> 現在</a:t>
            </a:r>
            <a:endParaRPr lang="en-US" sz="18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172" y="3475105"/>
            <a:ext cx="2651147" cy="512900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プレゼンスとロケーション検知</a:t>
            </a:r>
            <a:endParaRPr lang="en-US" sz="1200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ビジビリティ</a:t>
            </a:r>
            <a:r>
              <a:rPr 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1200" dirty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(Wi-Fi, BLE)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251737" y="3475103"/>
            <a:ext cx="2651147" cy="882232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簡単</a:t>
            </a:r>
            <a:r>
              <a:rPr 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1200" dirty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Wi-Fi </a:t>
            </a: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ログイン</a:t>
            </a:r>
            <a:r>
              <a:rPr 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, </a:t>
            </a:r>
            <a:br>
              <a:rPr 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カスタム</a:t>
            </a:r>
            <a:r>
              <a:rPr lang="en-US" altLang="ja-JP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ソーシャル</a:t>
            </a:r>
            <a:endParaRPr lang="en-US" sz="1200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ゾーンごとのカスタムスプラッシュページ</a:t>
            </a:r>
            <a:endParaRPr lang="en-US" sz="1200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185971" y="3475103"/>
            <a:ext cx="2651147" cy="512900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サイト上のビックデータ解析</a:t>
            </a:r>
            <a:endParaRPr lang="en-US" sz="1200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rPr>
              <a:t>モバイルアプリエンゲージ用データ</a:t>
            </a:r>
            <a:endParaRPr lang="en-US" sz="1200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-18105" y="4412104"/>
            <a:ext cx="9169277" cy="7313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456915"/>
            <a:endParaRPr lang="en-US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31312" y="1175434"/>
            <a:ext cx="2685404" cy="2342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1559" tIns="30779" rIns="61559" bIns="307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0490" eaLnBrk="0" hangingPunct="0">
              <a:lnSpc>
                <a:spcPct val="90000"/>
              </a:lnSpc>
            </a:pPr>
            <a:r>
              <a:rPr lang="ja-JP" altLang="en-US" sz="1575" b="1" cap="all" dirty="0" smtClean="0">
                <a:latin typeface="MS PGothic" charset="-128"/>
                <a:ea typeface="MS PGothic" charset="-128"/>
                <a:cs typeface="MS PGothic" charset="-128"/>
              </a:rPr>
              <a:t>検知</a:t>
            </a:r>
            <a:endParaRPr lang="en-US" sz="1575" b="1" cap="all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255382" y="1175434"/>
            <a:ext cx="2685404" cy="2342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1559" tIns="30779" rIns="61559" bIns="307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0490" eaLnBrk="0" hangingPunct="0">
              <a:lnSpc>
                <a:spcPct val="90000"/>
              </a:lnSpc>
            </a:pPr>
            <a:r>
              <a:rPr lang="ja-JP" altLang="en-US" sz="1575" b="1" cap="all" dirty="0" smtClean="0">
                <a:latin typeface="MS PGothic" charset="-128"/>
                <a:ea typeface="MS PGothic" charset="-128"/>
                <a:cs typeface="MS PGothic" charset="-128"/>
              </a:rPr>
              <a:t>コネクト</a:t>
            </a:r>
            <a:endParaRPr lang="en-US" sz="1575" b="1" cap="all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172762" y="1175434"/>
            <a:ext cx="2685404" cy="2342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1559" tIns="30779" rIns="61559" bIns="307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0490" eaLnBrk="0" hangingPunct="0">
              <a:lnSpc>
                <a:spcPct val="90000"/>
              </a:lnSpc>
            </a:pPr>
            <a:r>
              <a:rPr lang="ja-JP" altLang="en-US" sz="1575" b="1" cap="all" dirty="0" smtClean="0">
                <a:latin typeface="MS PGothic" charset="-128"/>
                <a:ea typeface="MS PGothic" charset="-128"/>
                <a:cs typeface="MS PGothic" charset="-128"/>
              </a:rPr>
              <a:t>エンゲージ</a:t>
            </a:r>
            <a:endParaRPr lang="en-US" sz="1575" b="1" cap="all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4" name="Freeform 113"/>
          <p:cNvSpPr>
            <a:spLocks noEditPoints="1"/>
          </p:cNvSpPr>
          <p:nvPr/>
        </p:nvSpPr>
        <p:spPr bwMode="auto">
          <a:xfrm>
            <a:off x="3532746" y="2587471"/>
            <a:ext cx="347378" cy="63990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defTabSz="456915"/>
            <a:endParaRPr lang="en-US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0" name="Freeform 113"/>
          <p:cNvSpPr>
            <a:spLocks noEditPoints="1"/>
          </p:cNvSpPr>
          <p:nvPr/>
        </p:nvSpPr>
        <p:spPr bwMode="auto">
          <a:xfrm>
            <a:off x="6457221" y="2587471"/>
            <a:ext cx="347378" cy="63990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defTabSz="456915"/>
            <a:endParaRPr lang="en-US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37029" y="1521424"/>
            <a:ext cx="1266495" cy="2041313"/>
            <a:chOff x="1382420" y="5299546"/>
            <a:chExt cx="1266825" cy="2041844"/>
          </a:xfrm>
        </p:grpSpPr>
        <p:pic>
          <p:nvPicPr>
            <p:cNvPr id="113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01" t="15920" r="9601" b="15764"/>
            <a:stretch/>
          </p:blipFill>
          <p:spPr bwMode="auto">
            <a:xfrm>
              <a:off x="1695450" y="5643563"/>
              <a:ext cx="766764" cy="1219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80" name="Picture 2" descr="C:\Users\jacob.DUARTE\Desktop\resources\Devices\iphone6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5" r="24045"/>
            <a:stretch/>
          </p:blipFill>
          <p:spPr bwMode="auto">
            <a:xfrm>
              <a:off x="1382420" y="5299546"/>
              <a:ext cx="1266825" cy="204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365286" y="1521424"/>
            <a:ext cx="1266495" cy="2041313"/>
            <a:chOff x="4427984" y="5299546"/>
            <a:chExt cx="1266825" cy="2041844"/>
          </a:xfrm>
        </p:grpSpPr>
        <p:grpSp>
          <p:nvGrpSpPr>
            <p:cNvPr id="13" name="Group 12"/>
            <p:cNvGrpSpPr/>
            <p:nvPr/>
          </p:nvGrpSpPr>
          <p:grpSpPr>
            <a:xfrm>
              <a:off x="4746012" y="5746877"/>
              <a:ext cx="763144" cy="1106718"/>
              <a:chOff x="4991112" y="2268383"/>
              <a:chExt cx="704307" cy="1021393"/>
            </a:xfrm>
          </p:grpSpPr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2661"/>
              <a:stretch/>
            </p:blipFill>
            <p:spPr bwMode="auto">
              <a:xfrm>
                <a:off x="4992132" y="2268383"/>
                <a:ext cx="703287" cy="101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991112" y="3244057"/>
                <a:ext cx="703287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915"/>
                <a:endParaRPr lang="en-US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pic>
          <p:nvPicPr>
            <p:cNvPr id="117" name="Picture 2" descr="C:\Users\jacob.DUARTE\Desktop\resources\Devices\iphone6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5" r="24045"/>
            <a:stretch/>
          </p:blipFill>
          <p:spPr bwMode="auto">
            <a:xfrm>
              <a:off x="4427984" y="5299546"/>
              <a:ext cx="1266825" cy="204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266003" y="1521424"/>
            <a:ext cx="1266495" cy="2041313"/>
            <a:chOff x="7320493" y="5299546"/>
            <a:chExt cx="1266825" cy="2041844"/>
          </a:xfrm>
        </p:grpSpPr>
        <p:sp>
          <p:nvSpPr>
            <p:cNvPr id="2" name="Rectangle 1"/>
            <p:cNvSpPr/>
            <p:nvPr/>
          </p:nvSpPr>
          <p:spPr>
            <a:xfrm>
              <a:off x="7600949" y="5643563"/>
              <a:ext cx="813816" cy="1257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pic>
          <p:nvPicPr>
            <p:cNvPr id="118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13" t="16037" r="9904" b="18503"/>
            <a:stretch/>
          </p:blipFill>
          <p:spPr bwMode="auto">
            <a:xfrm>
              <a:off x="7643813" y="5700712"/>
              <a:ext cx="733425" cy="11430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122" name="Picture 2" descr="C:\Users\jacob.DUARTE\Desktop\resources\Devices\iphone6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5" r="24045"/>
            <a:stretch/>
          </p:blipFill>
          <p:spPr bwMode="auto">
            <a:xfrm>
              <a:off x="7320493" y="5299546"/>
              <a:ext cx="1266825" cy="204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70"/>
          <p:cNvSpPr/>
          <p:nvPr/>
        </p:nvSpPr>
        <p:spPr>
          <a:xfrm>
            <a:off x="3424989" y="4632847"/>
            <a:ext cx="1000897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ja-JP" altLang="en-US" sz="1500" b="1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プレゼンス</a:t>
            </a:r>
            <a:endParaRPr lang="en-US" sz="1500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191505" y="4632847"/>
            <a:ext cx="1129137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ja-JP" altLang="en-US" sz="15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ロケーション</a:t>
            </a:r>
            <a:endParaRPr lang="en-US" sz="1500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903919" y="4632847"/>
            <a:ext cx="999294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ja-JP" altLang="en-US" sz="1500" b="1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ソーシャル</a:t>
            </a:r>
            <a:endParaRPr lang="en-US" sz="1500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0" name="Freeform 113"/>
          <p:cNvSpPr>
            <a:spLocks noEditPoints="1"/>
          </p:cNvSpPr>
          <p:nvPr/>
        </p:nvSpPr>
        <p:spPr bwMode="auto">
          <a:xfrm>
            <a:off x="634809" y="2587471"/>
            <a:ext cx="347378" cy="63990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defTabSz="456915"/>
            <a:endParaRPr lang="en-US" dirty="0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3218" y="1881640"/>
            <a:ext cx="630560" cy="630560"/>
            <a:chOff x="1702500" y="1722565"/>
            <a:chExt cx="1119033" cy="1119033"/>
          </a:xfrm>
        </p:grpSpPr>
        <p:sp>
          <p:nvSpPr>
            <p:cNvPr id="115" name="Oval 114"/>
            <p:cNvSpPr/>
            <p:nvPr/>
          </p:nvSpPr>
          <p:spPr>
            <a:xfrm>
              <a:off x="1702500" y="1722565"/>
              <a:ext cx="1119033" cy="111903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2119937" y="2058466"/>
              <a:ext cx="284158" cy="469731"/>
            </a:xfrm>
            <a:custGeom>
              <a:avLst/>
              <a:gdLst>
                <a:gd name="T0" fmla="*/ 206 w 412"/>
                <a:gd name="T1" fmla="*/ 0 h 751"/>
                <a:gd name="T2" fmla="*/ 0 w 412"/>
                <a:gd name="T3" fmla="*/ 206 h 751"/>
                <a:gd name="T4" fmla="*/ 91 w 412"/>
                <a:gd name="T5" fmla="*/ 517 h 751"/>
                <a:gd name="T6" fmla="*/ 104 w 412"/>
                <a:gd name="T7" fmla="*/ 550 h 751"/>
                <a:gd name="T8" fmla="*/ 205 w 412"/>
                <a:gd name="T9" fmla="*/ 751 h 751"/>
                <a:gd name="T10" fmla="*/ 318 w 412"/>
                <a:gd name="T11" fmla="*/ 517 h 751"/>
                <a:gd name="T12" fmla="*/ 338 w 412"/>
                <a:gd name="T13" fmla="*/ 465 h 751"/>
                <a:gd name="T14" fmla="*/ 412 w 412"/>
                <a:gd name="T15" fmla="*/ 206 h 751"/>
                <a:gd name="T16" fmla="*/ 206 w 412"/>
                <a:gd name="T17" fmla="*/ 0 h 751"/>
                <a:gd name="T18" fmla="*/ 206 w 412"/>
                <a:gd name="T19" fmla="*/ 358 h 751"/>
                <a:gd name="T20" fmla="*/ 105 w 412"/>
                <a:gd name="T21" fmla="*/ 258 h 751"/>
                <a:gd name="T22" fmla="*/ 206 w 412"/>
                <a:gd name="T23" fmla="*/ 157 h 751"/>
                <a:gd name="T24" fmla="*/ 306 w 412"/>
                <a:gd name="T25" fmla="*/ 258 h 751"/>
                <a:gd name="T26" fmla="*/ 206 w 412"/>
                <a:gd name="T27" fmla="*/ 35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2" h="751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257"/>
                    <a:pt x="35" y="379"/>
                    <a:pt x="91" y="517"/>
                  </a:cubicBezTo>
                  <a:cubicBezTo>
                    <a:pt x="96" y="528"/>
                    <a:pt x="100" y="539"/>
                    <a:pt x="104" y="550"/>
                  </a:cubicBezTo>
                  <a:cubicBezTo>
                    <a:pt x="149" y="657"/>
                    <a:pt x="186" y="725"/>
                    <a:pt x="205" y="751"/>
                  </a:cubicBezTo>
                  <a:cubicBezTo>
                    <a:pt x="226" y="721"/>
                    <a:pt x="269" y="637"/>
                    <a:pt x="318" y="517"/>
                  </a:cubicBezTo>
                  <a:cubicBezTo>
                    <a:pt x="325" y="499"/>
                    <a:pt x="332" y="482"/>
                    <a:pt x="338" y="465"/>
                  </a:cubicBezTo>
                  <a:cubicBezTo>
                    <a:pt x="384" y="347"/>
                    <a:pt x="412" y="250"/>
                    <a:pt x="412" y="206"/>
                  </a:cubicBezTo>
                  <a:cubicBezTo>
                    <a:pt x="412" y="93"/>
                    <a:pt x="319" y="0"/>
                    <a:pt x="206" y="0"/>
                  </a:cubicBezTo>
                  <a:close/>
                  <a:moveTo>
                    <a:pt x="206" y="358"/>
                  </a:moveTo>
                  <a:cubicBezTo>
                    <a:pt x="150" y="358"/>
                    <a:pt x="105" y="313"/>
                    <a:pt x="105" y="258"/>
                  </a:cubicBezTo>
                  <a:cubicBezTo>
                    <a:pt x="105" y="202"/>
                    <a:pt x="150" y="157"/>
                    <a:pt x="206" y="157"/>
                  </a:cubicBezTo>
                  <a:cubicBezTo>
                    <a:pt x="261" y="157"/>
                    <a:pt x="306" y="202"/>
                    <a:pt x="306" y="258"/>
                  </a:cubicBezTo>
                  <a:cubicBezTo>
                    <a:pt x="306" y="313"/>
                    <a:pt x="261" y="358"/>
                    <a:pt x="206" y="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91236" y="1896571"/>
            <a:ext cx="630398" cy="630186"/>
            <a:chOff x="4659475" y="2478255"/>
            <a:chExt cx="1118745" cy="1118370"/>
          </a:xfrm>
        </p:grpSpPr>
        <p:sp>
          <p:nvSpPr>
            <p:cNvPr id="120" name="Oval 119"/>
            <p:cNvSpPr/>
            <p:nvPr/>
          </p:nvSpPr>
          <p:spPr>
            <a:xfrm>
              <a:off x="4659475" y="2478255"/>
              <a:ext cx="1118745" cy="11183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ctr"/>
            <a:lstStyle/>
            <a:p>
              <a:pPr algn="ctr" defTabSz="456820"/>
              <a:endParaRPr lang="en-US" sz="12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" name="Freeform 5"/>
            <p:cNvSpPr>
              <a:spLocks noChangeAspect="1" noEditPoints="1"/>
            </p:cNvSpPr>
            <p:nvPr/>
          </p:nvSpPr>
          <p:spPr bwMode="auto">
            <a:xfrm>
              <a:off x="4899339" y="2831408"/>
              <a:ext cx="659095" cy="418514"/>
            </a:xfrm>
            <a:custGeom>
              <a:avLst/>
              <a:gdLst>
                <a:gd name="T0" fmla="*/ 2785 w 2785"/>
                <a:gd name="T1" fmla="*/ 679 h 1767"/>
                <a:gd name="T2" fmla="*/ 2691 w 2785"/>
                <a:gd name="T3" fmla="*/ 753 h 1767"/>
                <a:gd name="T4" fmla="*/ 2596 w 2785"/>
                <a:gd name="T5" fmla="*/ 827 h 1767"/>
                <a:gd name="T6" fmla="*/ 1393 w 2785"/>
                <a:gd name="T7" fmla="*/ 240 h 1767"/>
                <a:gd name="T8" fmla="*/ 189 w 2785"/>
                <a:gd name="T9" fmla="*/ 827 h 1767"/>
                <a:gd name="T10" fmla="*/ 94 w 2785"/>
                <a:gd name="T11" fmla="*/ 753 h 1767"/>
                <a:gd name="T12" fmla="*/ 0 w 2785"/>
                <a:gd name="T13" fmla="*/ 679 h 1767"/>
                <a:gd name="T14" fmla="*/ 143 w 2785"/>
                <a:gd name="T15" fmla="*/ 517 h 1767"/>
                <a:gd name="T16" fmla="*/ 704 w 2785"/>
                <a:gd name="T17" fmla="*/ 139 h 1767"/>
                <a:gd name="T18" fmla="*/ 1393 w 2785"/>
                <a:gd name="T19" fmla="*/ 0 h 1767"/>
                <a:gd name="T20" fmla="*/ 2081 w 2785"/>
                <a:gd name="T21" fmla="*/ 139 h 1767"/>
                <a:gd name="T22" fmla="*/ 2642 w 2785"/>
                <a:gd name="T23" fmla="*/ 517 h 1767"/>
                <a:gd name="T24" fmla="*/ 2785 w 2785"/>
                <a:gd name="T25" fmla="*/ 679 h 1767"/>
                <a:gd name="T26" fmla="*/ 2314 w 2785"/>
                <a:gd name="T27" fmla="*/ 846 h 1767"/>
                <a:gd name="T28" fmla="*/ 1900 w 2785"/>
                <a:gd name="T29" fmla="*/ 567 h 1767"/>
                <a:gd name="T30" fmla="*/ 1393 w 2785"/>
                <a:gd name="T31" fmla="*/ 465 h 1767"/>
                <a:gd name="T32" fmla="*/ 885 w 2785"/>
                <a:gd name="T33" fmla="*/ 567 h 1767"/>
                <a:gd name="T34" fmla="*/ 471 w 2785"/>
                <a:gd name="T35" fmla="*/ 846 h 1767"/>
                <a:gd name="T36" fmla="*/ 366 w 2785"/>
                <a:gd name="T37" fmla="*/ 965 h 1767"/>
                <a:gd name="T38" fmla="*/ 461 w 2785"/>
                <a:gd name="T39" fmla="*/ 1039 h 1767"/>
                <a:gd name="T40" fmla="*/ 556 w 2785"/>
                <a:gd name="T41" fmla="*/ 1113 h 1767"/>
                <a:gd name="T42" fmla="*/ 1393 w 2785"/>
                <a:gd name="T43" fmla="*/ 705 h 1767"/>
                <a:gd name="T44" fmla="*/ 2229 w 2785"/>
                <a:gd name="T45" fmla="*/ 1113 h 1767"/>
                <a:gd name="T46" fmla="*/ 2324 w 2785"/>
                <a:gd name="T47" fmla="*/ 1039 h 1767"/>
                <a:gd name="T48" fmla="*/ 2419 w 2785"/>
                <a:gd name="T49" fmla="*/ 965 h 1767"/>
                <a:gd name="T50" fmla="*/ 2314 w 2785"/>
                <a:gd name="T51" fmla="*/ 846 h 1767"/>
                <a:gd name="T52" fmla="*/ 2017 w 2785"/>
                <a:gd name="T53" fmla="*/ 1143 h 1767"/>
                <a:gd name="T54" fmla="*/ 1393 w 2785"/>
                <a:gd name="T55" fmla="*/ 885 h 1767"/>
                <a:gd name="T56" fmla="*/ 768 w 2785"/>
                <a:gd name="T57" fmla="*/ 1143 h 1767"/>
                <a:gd name="T58" fmla="*/ 697 w 2785"/>
                <a:gd name="T59" fmla="*/ 1224 h 1767"/>
                <a:gd name="T60" fmla="*/ 792 w 2785"/>
                <a:gd name="T61" fmla="*/ 1298 h 1767"/>
                <a:gd name="T62" fmla="*/ 886 w 2785"/>
                <a:gd name="T63" fmla="*/ 1372 h 1767"/>
                <a:gd name="T64" fmla="*/ 1393 w 2785"/>
                <a:gd name="T65" fmla="*/ 1125 h 1767"/>
                <a:gd name="T66" fmla="*/ 1899 w 2785"/>
                <a:gd name="T67" fmla="*/ 1372 h 1767"/>
                <a:gd name="T68" fmla="*/ 1993 w 2785"/>
                <a:gd name="T69" fmla="*/ 1298 h 1767"/>
                <a:gd name="T70" fmla="*/ 2088 w 2785"/>
                <a:gd name="T71" fmla="*/ 1224 h 1767"/>
                <a:gd name="T72" fmla="*/ 2017 w 2785"/>
                <a:gd name="T73" fmla="*/ 1143 h 1767"/>
                <a:gd name="T74" fmla="*/ 1392 w 2785"/>
                <a:gd name="T75" fmla="*/ 1290 h 1767"/>
                <a:gd name="T76" fmla="*/ 1016 w 2785"/>
                <a:gd name="T77" fmla="*/ 1473 h 1767"/>
                <a:gd name="T78" fmla="*/ 1393 w 2785"/>
                <a:gd name="T79" fmla="*/ 1767 h 1767"/>
                <a:gd name="T80" fmla="*/ 1769 w 2785"/>
                <a:gd name="T81" fmla="*/ 1473 h 1767"/>
                <a:gd name="T82" fmla="*/ 1392 w 2785"/>
                <a:gd name="T83" fmla="*/ 1290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85" h="1767">
                  <a:moveTo>
                    <a:pt x="2785" y="679"/>
                  </a:moveTo>
                  <a:cubicBezTo>
                    <a:pt x="2691" y="753"/>
                    <a:pt x="2691" y="753"/>
                    <a:pt x="2691" y="753"/>
                  </a:cubicBezTo>
                  <a:cubicBezTo>
                    <a:pt x="2596" y="827"/>
                    <a:pt x="2596" y="827"/>
                    <a:pt x="2596" y="827"/>
                  </a:cubicBezTo>
                  <a:cubicBezTo>
                    <a:pt x="2316" y="470"/>
                    <a:pt x="1881" y="240"/>
                    <a:pt x="1393" y="240"/>
                  </a:cubicBezTo>
                  <a:cubicBezTo>
                    <a:pt x="904" y="240"/>
                    <a:pt x="469" y="470"/>
                    <a:pt x="189" y="827"/>
                  </a:cubicBezTo>
                  <a:cubicBezTo>
                    <a:pt x="94" y="753"/>
                    <a:pt x="94" y="753"/>
                    <a:pt x="94" y="753"/>
                  </a:cubicBezTo>
                  <a:cubicBezTo>
                    <a:pt x="0" y="679"/>
                    <a:pt x="0" y="679"/>
                    <a:pt x="0" y="679"/>
                  </a:cubicBezTo>
                  <a:cubicBezTo>
                    <a:pt x="44" y="622"/>
                    <a:pt x="91" y="569"/>
                    <a:pt x="143" y="517"/>
                  </a:cubicBezTo>
                  <a:cubicBezTo>
                    <a:pt x="305" y="355"/>
                    <a:pt x="494" y="228"/>
                    <a:pt x="704" y="139"/>
                  </a:cubicBezTo>
                  <a:cubicBezTo>
                    <a:pt x="922" y="46"/>
                    <a:pt x="1154" y="0"/>
                    <a:pt x="1393" y="0"/>
                  </a:cubicBezTo>
                  <a:cubicBezTo>
                    <a:pt x="1631" y="0"/>
                    <a:pt x="1863" y="46"/>
                    <a:pt x="2081" y="139"/>
                  </a:cubicBezTo>
                  <a:cubicBezTo>
                    <a:pt x="2291" y="228"/>
                    <a:pt x="2480" y="355"/>
                    <a:pt x="2642" y="517"/>
                  </a:cubicBezTo>
                  <a:cubicBezTo>
                    <a:pt x="2694" y="569"/>
                    <a:pt x="2741" y="622"/>
                    <a:pt x="2785" y="679"/>
                  </a:cubicBezTo>
                  <a:close/>
                  <a:moveTo>
                    <a:pt x="2314" y="846"/>
                  </a:moveTo>
                  <a:cubicBezTo>
                    <a:pt x="2194" y="727"/>
                    <a:pt x="2055" y="633"/>
                    <a:pt x="1900" y="567"/>
                  </a:cubicBezTo>
                  <a:cubicBezTo>
                    <a:pt x="1739" y="499"/>
                    <a:pt x="1568" y="465"/>
                    <a:pt x="1393" y="465"/>
                  </a:cubicBezTo>
                  <a:cubicBezTo>
                    <a:pt x="1217" y="465"/>
                    <a:pt x="1046" y="499"/>
                    <a:pt x="885" y="567"/>
                  </a:cubicBezTo>
                  <a:cubicBezTo>
                    <a:pt x="730" y="633"/>
                    <a:pt x="591" y="727"/>
                    <a:pt x="471" y="846"/>
                  </a:cubicBezTo>
                  <a:cubicBezTo>
                    <a:pt x="434" y="884"/>
                    <a:pt x="399" y="924"/>
                    <a:pt x="366" y="965"/>
                  </a:cubicBezTo>
                  <a:cubicBezTo>
                    <a:pt x="461" y="1039"/>
                    <a:pt x="461" y="1039"/>
                    <a:pt x="461" y="1039"/>
                  </a:cubicBezTo>
                  <a:cubicBezTo>
                    <a:pt x="556" y="1113"/>
                    <a:pt x="556" y="1113"/>
                    <a:pt x="556" y="1113"/>
                  </a:cubicBezTo>
                  <a:cubicBezTo>
                    <a:pt x="750" y="865"/>
                    <a:pt x="1053" y="705"/>
                    <a:pt x="1393" y="705"/>
                  </a:cubicBezTo>
                  <a:cubicBezTo>
                    <a:pt x="1732" y="705"/>
                    <a:pt x="2035" y="865"/>
                    <a:pt x="2229" y="1113"/>
                  </a:cubicBezTo>
                  <a:cubicBezTo>
                    <a:pt x="2324" y="1039"/>
                    <a:pt x="2324" y="1039"/>
                    <a:pt x="2324" y="1039"/>
                  </a:cubicBezTo>
                  <a:cubicBezTo>
                    <a:pt x="2419" y="965"/>
                    <a:pt x="2419" y="965"/>
                    <a:pt x="2419" y="965"/>
                  </a:cubicBezTo>
                  <a:cubicBezTo>
                    <a:pt x="2386" y="924"/>
                    <a:pt x="2351" y="884"/>
                    <a:pt x="2314" y="846"/>
                  </a:cubicBezTo>
                  <a:close/>
                  <a:moveTo>
                    <a:pt x="2017" y="1143"/>
                  </a:moveTo>
                  <a:cubicBezTo>
                    <a:pt x="1850" y="976"/>
                    <a:pt x="1628" y="885"/>
                    <a:pt x="1393" y="885"/>
                  </a:cubicBezTo>
                  <a:cubicBezTo>
                    <a:pt x="1157" y="885"/>
                    <a:pt x="935" y="976"/>
                    <a:pt x="768" y="1143"/>
                  </a:cubicBezTo>
                  <a:cubicBezTo>
                    <a:pt x="743" y="1169"/>
                    <a:pt x="719" y="1196"/>
                    <a:pt x="697" y="1224"/>
                  </a:cubicBezTo>
                  <a:cubicBezTo>
                    <a:pt x="792" y="1298"/>
                    <a:pt x="792" y="1298"/>
                    <a:pt x="792" y="1298"/>
                  </a:cubicBezTo>
                  <a:cubicBezTo>
                    <a:pt x="886" y="1372"/>
                    <a:pt x="886" y="1372"/>
                    <a:pt x="886" y="1372"/>
                  </a:cubicBezTo>
                  <a:cubicBezTo>
                    <a:pt x="1004" y="1221"/>
                    <a:pt x="1187" y="1125"/>
                    <a:pt x="1393" y="1125"/>
                  </a:cubicBezTo>
                  <a:cubicBezTo>
                    <a:pt x="1598" y="1125"/>
                    <a:pt x="1781" y="1221"/>
                    <a:pt x="1899" y="1372"/>
                  </a:cubicBezTo>
                  <a:cubicBezTo>
                    <a:pt x="1993" y="1298"/>
                    <a:pt x="1993" y="1298"/>
                    <a:pt x="1993" y="1298"/>
                  </a:cubicBezTo>
                  <a:cubicBezTo>
                    <a:pt x="2088" y="1224"/>
                    <a:pt x="2088" y="1224"/>
                    <a:pt x="2088" y="1224"/>
                  </a:cubicBezTo>
                  <a:cubicBezTo>
                    <a:pt x="2066" y="1196"/>
                    <a:pt x="2042" y="1169"/>
                    <a:pt x="2017" y="1143"/>
                  </a:cubicBezTo>
                  <a:close/>
                  <a:moveTo>
                    <a:pt x="1392" y="1290"/>
                  </a:moveTo>
                  <a:cubicBezTo>
                    <a:pt x="1240" y="1290"/>
                    <a:pt x="1104" y="1361"/>
                    <a:pt x="1016" y="1473"/>
                  </a:cubicBezTo>
                  <a:cubicBezTo>
                    <a:pt x="1393" y="1767"/>
                    <a:pt x="1393" y="1767"/>
                    <a:pt x="1393" y="1767"/>
                  </a:cubicBezTo>
                  <a:cubicBezTo>
                    <a:pt x="1769" y="1473"/>
                    <a:pt x="1769" y="1473"/>
                    <a:pt x="1769" y="1473"/>
                  </a:cubicBezTo>
                  <a:cubicBezTo>
                    <a:pt x="1681" y="1361"/>
                    <a:pt x="1545" y="1290"/>
                    <a:pt x="1392" y="12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08239" y="1889783"/>
            <a:ext cx="645342" cy="645126"/>
            <a:chOff x="8654721" y="1591578"/>
            <a:chExt cx="1145267" cy="1144884"/>
          </a:xfrm>
        </p:grpSpPr>
        <p:sp>
          <p:nvSpPr>
            <p:cNvPr id="124" name="Oval 123"/>
            <p:cNvSpPr/>
            <p:nvPr/>
          </p:nvSpPr>
          <p:spPr>
            <a:xfrm>
              <a:off x="8654721" y="1591578"/>
              <a:ext cx="1145267" cy="11448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7" name="Freeform 14"/>
            <p:cNvSpPr>
              <a:spLocks noChangeAspect="1" noEditPoints="1"/>
            </p:cNvSpPr>
            <p:nvPr/>
          </p:nvSpPr>
          <p:spPr bwMode="auto">
            <a:xfrm rot="2700000">
              <a:off x="9018001" y="1841931"/>
              <a:ext cx="418705" cy="657795"/>
            </a:xfrm>
            <a:custGeom>
              <a:avLst/>
              <a:gdLst>
                <a:gd name="T0" fmla="*/ 244 w 906"/>
                <a:gd name="T1" fmla="*/ 733 h 1425"/>
                <a:gd name="T2" fmla="*/ 245 w 906"/>
                <a:gd name="T3" fmla="*/ 670 h 1425"/>
                <a:gd name="T4" fmla="*/ 245 w 906"/>
                <a:gd name="T5" fmla="*/ 579 h 1425"/>
                <a:gd name="T6" fmla="*/ 245 w 906"/>
                <a:gd name="T7" fmla="*/ 323 h 1425"/>
                <a:gd name="T8" fmla="*/ 247 w 906"/>
                <a:gd name="T9" fmla="*/ 189 h 1425"/>
                <a:gd name="T10" fmla="*/ 272 w 906"/>
                <a:gd name="T11" fmla="*/ 132 h 1425"/>
                <a:gd name="T12" fmla="*/ 315 w 906"/>
                <a:gd name="T13" fmla="*/ 114 h 1425"/>
                <a:gd name="T14" fmla="*/ 378 w 906"/>
                <a:gd name="T15" fmla="*/ 160 h 1425"/>
                <a:gd name="T16" fmla="*/ 387 w 906"/>
                <a:gd name="T17" fmla="*/ 283 h 1425"/>
                <a:gd name="T18" fmla="*/ 387 w 906"/>
                <a:gd name="T19" fmla="*/ 676 h 1425"/>
                <a:gd name="T20" fmla="*/ 403 w 906"/>
                <a:gd name="T21" fmla="*/ 731 h 1425"/>
                <a:gd name="T22" fmla="*/ 417 w 906"/>
                <a:gd name="T23" fmla="*/ 510 h 1425"/>
                <a:gd name="T24" fmla="*/ 453 w 906"/>
                <a:gd name="T25" fmla="*/ 390 h 1425"/>
                <a:gd name="T26" fmla="*/ 554 w 906"/>
                <a:gd name="T27" fmla="*/ 415 h 1425"/>
                <a:gd name="T28" fmla="*/ 565 w 906"/>
                <a:gd name="T29" fmla="*/ 723 h 1425"/>
                <a:gd name="T30" fmla="*/ 589 w 906"/>
                <a:gd name="T31" fmla="*/ 641 h 1425"/>
                <a:gd name="T32" fmla="*/ 589 w 906"/>
                <a:gd name="T33" fmla="*/ 465 h 1425"/>
                <a:gd name="T34" fmla="*/ 674 w 906"/>
                <a:gd name="T35" fmla="*/ 413 h 1425"/>
                <a:gd name="T36" fmla="*/ 736 w 906"/>
                <a:gd name="T37" fmla="*/ 529 h 1425"/>
                <a:gd name="T38" fmla="*/ 736 w 906"/>
                <a:gd name="T39" fmla="*/ 716 h 1425"/>
                <a:gd name="T40" fmla="*/ 759 w 906"/>
                <a:gd name="T41" fmla="*/ 723 h 1425"/>
                <a:gd name="T42" fmla="*/ 776 w 906"/>
                <a:gd name="T43" fmla="*/ 512 h 1425"/>
                <a:gd name="T44" fmla="*/ 867 w 906"/>
                <a:gd name="T45" fmla="*/ 492 h 1425"/>
                <a:gd name="T46" fmla="*/ 906 w 906"/>
                <a:gd name="T47" fmla="*/ 609 h 1425"/>
                <a:gd name="T48" fmla="*/ 905 w 906"/>
                <a:gd name="T49" fmla="*/ 746 h 1425"/>
                <a:gd name="T50" fmla="*/ 905 w 906"/>
                <a:gd name="T51" fmla="*/ 977 h 1425"/>
                <a:gd name="T52" fmla="*/ 886 w 906"/>
                <a:gd name="T53" fmla="*/ 1070 h 1425"/>
                <a:gd name="T54" fmla="*/ 832 w 906"/>
                <a:gd name="T55" fmla="*/ 1167 h 1425"/>
                <a:gd name="T56" fmla="*/ 788 w 906"/>
                <a:gd name="T57" fmla="*/ 1317 h 1425"/>
                <a:gd name="T58" fmla="*/ 786 w 906"/>
                <a:gd name="T59" fmla="*/ 1397 h 1425"/>
                <a:gd name="T60" fmla="*/ 759 w 906"/>
                <a:gd name="T61" fmla="*/ 1418 h 1425"/>
                <a:gd name="T62" fmla="*/ 530 w 906"/>
                <a:gd name="T63" fmla="*/ 1418 h 1425"/>
                <a:gd name="T64" fmla="*/ 412 w 906"/>
                <a:gd name="T65" fmla="*/ 1418 h 1425"/>
                <a:gd name="T66" fmla="*/ 350 w 906"/>
                <a:gd name="T67" fmla="*/ 1418 h 1425"/>
                <a:gd name="T68" fmla="*/ 344 w 906"/>
                <a:gd name="T69" fmla="*/ 1356 h 1425"/>
                <a:gd name="T70" fmla="*/ 338 w 906"/>
                <a:gd name="T71" fmla="*/ 1287 h 1425"/>
                <a:gd name="T72" fmla="*/ 277 w 906"/>
                <a:gd name="T73" fmla="*/ 1201 h 1425"/>
                <a:gd name="T74" fmla="*/ 192 w 906"/>
                <a:gd name="T75" fmla="*/ 1110 h 1425"/>
                <a:gd name="T76" fmla="*/ 182 w 906"/>
                <a:gd name="T77" fmla="*/ 1090 h 1425"/>
                <a:gd name="T78" fmla="*/ 168 w 906"/>
                <a:gd name="T79" fmla="*/ 1065 h 1425"/>
                <a:gd name="T80" fmla="*/ 148 w 906"/>
                <a:gd name="T81" fmla="*/ 1009 h 1425"/>
                <a:gd name="T82" fmla="*/ 134 w 906"/>
                <a:gd name="T83" fmla="*/ 936 h 1425"/>
                <a:gd name="T84" fmla="*/ 131 w 906"/>
                <a:gd name="T85" fmla="*/ 861 h 1425"/>
                <a:gd name="T86" fmla="*/ 71 w 906"/>
                <a:gd name="T87" fmla="*/ 763 h 1425"/>
                <a:gd name="T88" fmla="*/ 31 w 906"/>
                <a:gd name="T89" fmla="*/ 742 h 1425"/>
                <a:gd name="T90" fmla="*/ 5 w 906"/>
                <a:gd name="T91" fmla="*/ 700 h 1425"/>
                <a:gd name="T92" fmla="*/ 57 w 906"/>
                <a:gd name="T93" fmla="*/ 616 h 1425"/>
                <a:gd name="T94" fmla="*/ 177 w 906"/>
                <a:gd name="T95" fmla="*/ 640 h 1425"/>
                <a:gd name="T96" fmla="*/ 244 w 906"/>
                <a:gd name="T97" fmla="*/ 733 h 1425"/>
                <a:gd name="T98" fmla="*/ 316 w 906"/>
                <a:gd name="T99" fmla="*/ 0 h 1425"/>
                <a:gd name="T100" fmla="*/ 129 w 906"/>
                <a:gd name="T101" fmla="*/ 187 h 1425"/>
                <a:gd name="T102" fmla="*/ 223 w 906"/>
                <a:gd name="T103" fmla="*/ 349 h 1425"/>
                <a:gd name="T104" fmla="*/ 223 w 906"/>
                <a:gd name="T105" fmla="*/ 323 h 1425"/>
                <a:gd name="T106" fmla="*/ 223 w 906"/>
                <a:gd name="T107" fmla="*/ 288 h 1425"/>
                <a:gd name="T108" fmla="*/ 223 w 906"/>
                <a:gd name="T109" fmla="*/ 286 h 1425"/>
                <a:gd name="T110" fmla="*/ 180 w 906"/>
                <a:gd name="T111" fmla="*/ 187 h 1425"/>
                <a:gd name="T112" fmla="*/ 316 w 906"/>
                <a:gd name="T113" fmla="*/ 51 h 1425"/>
                <a:gd name="T114" fmla="*/ 452 w 906"/>
                <a:gd name="T115" fmla="*/ 187 h 1425"/>
                <a:gd name="T116" fmla="*/ 409 w 906"/>
                <a:gd name="T117" fmla="*/ 287 h 1425"/>
                <a:gd name="T118" fmla="*/ 409 w 906"/>
                <a:gd name="T119" fmla="*/ 349 h 1425"/>
                <a:gd name="T120" fmla="*/ 503 w 906"/>
                <a:gd name="T121" fmla="*/ 187 h 1425"/>
                <a:gd name="T122" fmla="*/ 316 w 906"/>
                <a:gd name="T123" fmla="*/ 0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6" h="1425">
                  <a:moveTo>
                    <a:pt x="244" y="733"/>
                  </a:moveTo>
                  <a:cubicBezTo>
                    <a:pt x="244" y="722"/>
                    <a:pt x="245" y="678"/>
                    <a:pt x="245" y="670"/>
                  </a:cubicBezTo>
                  <a:cubicBezTo>
                    <a:pt x="245" y="640"/>
                    <a:pt x="245" y="610"/>
                    <a:pt x="245" y="579"/>
                  </a:cubicBezTo>
                  <a:cubicBezTo>
                    <a:pt x="245" y="494"/>
                    <a:pt x="245" y="408"/>
                    <a:pt x="245" y="323"/>
                  </a:cubicBezTo>
                  <a:cubicBezTo>
                    <a:pt x="245" y="280"/>
                    <a:pt x="242" y="229"/>
                    <a:pt x="247" y="189"/>
                  </a:cubicBezTo>
                  <a:cubicBezTo>
                    <a:pt x="250" y="166"/>
                    <a:pt x="253" y="148"/>
                    <a:pt x="272" y="132"/>
                  </a:cubicBezTo>
                  <a:cubicBezTo>
                    <a:pt x="281" y="124"/>
                    <a:pt x="305" y="114"/>
                    <a:pt x="315" y="114"/>
                  </a:cubicBezTo>
                  <a:cubicBezTo>
                    <a:pt x="353" y="114"/>
                    <a:pt x="366" y="132"/>
                    <a:pt x="378" y="160"/>
                  </a:cubicBezTo>
                  <a:cubicBezTo>
                    <a:pt x="392" y="194"/>
                    <a:pt x="387" y="247"/>
                    <a:pt x="387" y="283"/>
                  </a:cubicBezTo>
                  <a:cubicBezTo>
                    <a:pt x="387" y="359"/>
                    <a:pt x="387" y="614"/>
                    <a:pt x="387" y="676"/>
                  </a:cubicBezTo>
                  <a:cubicBezTo>
                    <a:pt x="387" y="684"/>
                    <a:pt x="388" y="731"/>
                    <a:pt x="403" y="731"/>
                  </a:cubicBezTo>
                  <a:cubicBezTo>
                    <a:pt x="421" y="731"/>
                    <a:pt x="418" y="565"/>
                    <a:pt x="417" y="510"/>
                  </a:cubicBezTo>
                  <a:cubicBezTo>
                    <a:pt x="416" y="461"/>
                    <a:pt x="411" y="415"/>
                    <a:pt x="453" y="390"/>
                  </a:cubicBezTo>
                  <a:cubicBezTo>
                    <a:pt x="484" y="372"/>
                    <a:pt x="532" y="378"/>
                    <a:pt x="554" y="415"/>
                  </a:cubicBezTo>
                  <a:cubicBezTo>
                    <a:pt x="573" y="445"/>
                    <a:pt x="556" y="710"/>
                    <a:pt x="565" y="723"/>
                  </a:cubicBezTo>
                  <a:cubicBezTo>
                    <a:pt x="591" y="758"/>
                    <a:pt x="589" y="652"/>
                    <a:pt x="589" y="641"/>
                  </a:cubicBezTo>
                  <a:cubicBezTo>
                    <a:pt x="588" y="611"/>
                    <a:pt x="583" y="491"/>
                    <a:pt x="589" y="465"/>
                  </a:cubicBezTo>
                  <a:cubicBezTo>
                    <a:pt x="596" y="432"/>
                    <a:pt x="637" y="407"/>
                    <a:pt x="674" y="413"/>
                  </a:cubicBezTo>
                  <a:cubicBezTo>
                    <a:pt x="736" y="422"/>
                    <a:pt x="736" y="480"/>
                    <a:pt x="736" y="529"/>
                  </a:cubicBezTo>
                  <a:cubicBezTo>
                    <a:pt x="736" y="554"/>
                    <a:pt x="732" y="701"/>
                    <a:pt x="736" y="716"/>
                  </a:cubicBezTo>
                  <a:cubicBezTo>
                    <a:pt x="739" y="726"/>
                    <a:pt x="752" y="737"/>
                    <a:pt x="759" y="723"/>
                  </a:cubicBezTo>
                  <a:cubicBezTo>
                    <a:pt x="763" y="715"/>
                    <a:pt x="752" y="537"/>
                    <a:pt x="776" y="512"/>
                  </a:cubicBezTo>
                  <a:cubicBezTo>
                    <a:pt x="799" y="488"/>
                    <a:pt x="832" y="474"/>
                    <a:pt x="867" y="492"/>
                  </a:cubicBezTo>
                  <a:cubicBezTo>
                    <a:pt x="906" y="512"/>
                    <a:pt x="906" y="564"/>
                    <a:pt x="906" y="609"/>
                  </a:cubicBezTo>
                  <a:cubicBezTo>
                    <a:pt x="906" y="655"/>
                    <a:pt x="905" y="700"/>
                    <a:pt x="905" y="746"/>
                  </a:cubicBezTo>
                  <a:cubicBezTo>
                    <a:pt x="905" y="823"/>
                    <a:pt x="905" y="900"/>
                    <a:pt x="905" y="977"/>
                  </a:cubicBezTo>
                  <a:cubicBezTo>
                    <a:pt x="905" y="1012"/>
                    <a:pt x="895" y="1042"/>
                    <a:pt x="886" y="1070"/>
                  </a:cubicBezTo>
                  <a:cubicBezTo>
                    <a:pt x="875" y="1104"/>
                    <a:pt x="850" y="1135"/>
                    <a:pt x="832" y="1167"/>
                  </a:cubicBezTo>
                  <a:cubicBezTo>
                    <a:pt x="806" y="1212"/>
                    <a:pt x="791" y="1263"/>
                    <a:pt x="788" y="1317"/>
                  </a:cubicBezTo>
                  <a:cubicBezTo>
                    <a:pt x="786" y="1344"/>
                    <a:pt x="786" y="1371"/>
                    <a:pt x="786" y="1397"/>
                  </a:cubicBezTo>
                  <a:cubicBezTo>
                    <a:pt x="786" y="1423"/>
                    <a:pt x="783" y="1418"/>
                    <a:pt x="759" y="1418"/>
                  </a:cubicBezTo>
                  <a:cubicBezTo>
                    <a:pt x="683" y="1418"/>
                    <a:pt x="606" y="1418"/>
                    <a:pt x="530" y="1418"/>
                  </a:cubicBezTo>
                  <a:cubicBezTo>
                    <a:pt x="491" y="1418"/>
                    <a:pt x="451" y="1418"/>
                    <a:pt x="412" y="1418"/>
                  </a:cubicBezTo>
                  <a:cubicBezTo>
                    <a:pt x="401" y="1418"/>
                    <a:pt x="359" y="1425"/>
                    <a:pt x="350" y="1418"/>
                  </a:cubicBezTo>
                  <a:cubicBezTo>
                    <a:pt x="342" y="1412"/>
                    <a:pt x="344" y="1369"/>
                    <a:pt x="344" y="1356"/>
                  </a:cubicBezTo>
                  <a:cubicBezTo>
                    <a:pt x="344" y="1334"/>
                    <a:pt x="343" y="1305"/>
                    <a:pt x="338" y="1287"/>
                  </a:cubicBezTo>
                  <a:cubicBezTo>
                    <a:pt x="330" y="1256"/>
                    <a:pt x="310" y="1227"/>
                    <a:pt x="277" y="1201"/>
                  </a:cubicBezTo>
                  <a:cubicBezTo>
                    <a:pt x="245" y="1175"/>
                    <a:pt x="215" y="1140"/>
                    <a:pt x="192" y="1110"/>
                  </a:cubicBezTo>
                  <a:cubicBezTo>
                    <a:pt x="189" y="1105"/>
                    <a:pt x="186" y="1097"/>
                    <a:pt x="182" y="1090"/>
                  </a:cubicBezTo>
                  <a:cubicBezTo>
                    <a:pt x="176" y="1080"/>
                    <a:pt x="172" y="1073"/>
                    <a:pt x="168" y="1065"/>
                  </a:cubicBezTo>
                  <a:cubicBezTo>
                    <a:pt x="162" y="1049"/>
                    <a:pt x="154" y="1031"/>
                    <a:pt x="148" y="1009"/>
                  </a:cubicBezTo>
                  <a:cubicBezTo>
                    <a:pt x="140" y="982"/>
                    <a:pt x="136" y="959"/>
                    <a:pt x="134" y="936"/>
                  </a:cubicBezTo>
                  <a:cubicBezTo>
                    <a:pt x="132" y="915"/>
                    <a:pt x="132" y="885"/>
                    <a:pt x="131" y="861"/>
                  </a:cubicBezTo>
                  <a:cubicBezTo>
                    <a:pt x="127" y="815"/>
                    <a:pt x="107" y="785"/>
                    <a:pt x="71" y="763"/>
                  </a:cubicBezTo>
                  <a:cubicBezTo>
                    <a:pt x="61" y="756"/>
                    <a:pt x="43" y="752"/>
                    <a:pt x="31" y="742"/>
                  </a:cubicBezTo>
                  <a:cubicBezTo>
                    <a:pt x="17" y="730"/>
                    <a:pt x="7" y="715"/>
                    <a:pt x="5" y="700"/>
                  </a:cubicBezTo>
                  <a:cubicBezTo>
                    <a:pt x="0" y="660"/>
                    <a:pt x="21" y="627"/>
                    <a:pt x="57" y="616"/>
                  </a:cubicBezTo>
                  <a:cubicBezTo>
                    <a:pt x="98" y="603"/>
                    <a:pt x="150" y="620"/>
                    <a:pt x="177" y="640"/>
                  </a:cubicBezTo>
                  <a:cubicBezTo>
                    <a:pt x="209" y="664"/>
                    <a:pt x="223" y="698"/>
                    <a:pt x="244" y="733"/>
                  </a:cubicBezTo>
                  <a:close/>
                  <a:moveTo>
                    <a:pt x="316" y="0"/>
                  </a:moveTo>
                  <a:cubicBezTo>
                    <a:pt x="213" y="0"/>
                    <a:pt x="129" y="84"/>
                    <a:pt x="129" y="187"/>
                  </a:cubicBezTo>
                  <a:cubicBezTo>
                    <a:pt x="129" y="256"/>
                    <a:pt x="167" y="317"/>
                    <a:pt x="223" y="349"/>
                  </a:cubicBezTo>
                  <a:cubicBezTo>
                    <a:pt x="223" y="323"/>
                    <a:pt x="223" y="323"/>
                    <a:pt x="223" y="323"/>
                  </a:cubicBezTo>
                  <a:cubicBezTo>
                    <a:pt x="223" y="312"/>
                    <a:pt x="223" y="300"/>
                    <a:pt x="223" y="288"/>
                  </a:cubicBezTo>
                  <a:cubicBezTo>
                    <a:pt x="223" y="287"/>
                    <a:pt x="223" y="287"/>
                    <a:pt x="223" y="286"/>
                  </a:cubicBezTo>
                  <a:cubicBezTo>
                    <a:pt x="196" y="261"/>
                    <a:pt x="180" y="226"/>
                    <a:pt x="180" y="187"/>
                  </a:cubicBezTo>
                  <a:cubicBezTo>
                    <a:pt x="180" y="112"/>
                    <a:pt x="241" y="51"/>
                    <a:pt x="316" y="51"/>
                  </a:cubicBezTo>
                  <a:cubicBezTo>
                    <a:pt x="391" y="51"/>
                    <a:pt x="452" y="112"/>
                    <a:pt x="452" y="187"/>
                  </a:cubicBezTo>
                  <a:cubicBezTo>
                    <a:pt x="452" y="226"/>
                    <a:pt x="436" y="262"/>
                    <a:pt x="409" y="287"/>
                  </a:cubicBezTo>
                  <a:cubicBezTo>
                    <a:pt x="409" y="349"/>
                    <a:pt x="409" y="349"/>
                    <a:pt x="409" y="349"/>
                  </a:cubicBezTo>
                  <a:cubicBezTo>
                    <a:pt x="465" y="317"/>
                    <a:pt x="503" y="256"/>
                    <a:pt x="503" y="187"/>
                  </a:cubicBezTo>
                  <a:cubicBezTo>
                    <a:pt x="503" y="84"/>
                    <a:pt x="419" y="0"/>
                    <a:pt x="3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87" name="Freeform 18"/>
          <p:cNvSpPr>
            <a:spLocks noChangeAspect="1" noEditPoints="1"/>
          </p:cNvSpPr>
          <p:nvPr/>
        </p:nvSpPr>
        <p:spPr bwMode="auto">
          <a:xfrm>
            <a:off x="1109826" y="4611345"/>
            <a:ext cx="345274" cy="343076"/>
          </a:xfrm>
          <a:custGeom>
            <a:avLst/>
            <a:gdLst>
              <a:gd name="T0" fmla="*/ 4 w 1327"/>
              <a:gd name="T1" fmla="*/ 1319 h 1319"/>
              <a:gd name="T2" fmla="*/ 0 w 1327"/>
              <a:gd name="T3" fmla="*/ 1285 h 1319"/>
              <a:gd name="T4" fmla="*/ 1323 w 1327"/>
              <a:gd name="T5" fmla="*/ 1281 h 1319"/>
              <a:gd name="T6" fmla="*/ 1327 w 1327"/>
              <a:gd name="T7" fmla="*/ 1315 h 1319"/>
              <a:gd name="T8" fmla="*/ 293 w 1327"/>
              <a:gd name="T9" fmla="*/ 1210 h 1319"/>
              <a:gd name="T10" fmla="*/ 281 w 1327"/>
              <a:gd name="T11" fmla="*/ 808 h 1319"/>
              <a:gd name="T12" fmla="*/ 32 w 1327"/>
              <a:gd name="T13" fmla="*/ 820 h 1319"/>
              <a:gd name="T14" fmla="*/ 44 w 1327"/>
              <a:gd name="T15" fmla="*/ 1222 h 1319"/>
              <a:gd name="T16" fmla="*/ 293 w 1327"/>
              <a:gd name="T17" fmla="*/ 1210 h 1319"/>
              <a:gd name="T18" fmla="*/ 625 w 1327"/>
              <a:gd name="T19" fmla="*/ 581 h 1319"/>
              <a:gd name="T20" fmla="*/ 376 w 1327"/>
              <a:gd name="T21" fmla="*/ 569 h 1319"/>
              <a:gd name="T22" fmla="*/ 364 w 1327"/>
              <a:gd name="T23" fmla="*/ 1210 h 1319"/>
              <a:gd name="T24" fmla="*/ 613 w 1327"/>
              <a:gd name="T25" fmla="*/ 1222 h 1319"/>
              <a:gd name="T26" fmla="*/ 1282 w 1327"/>
              <a:gd name="T27" fmla="*/ 1210 h 1319"/>
              <a:gd name="T28" fmla="*/ 1270 w 1327"/>
              <a:gd name="T29" fmla="*/ 532 h 1319"/>
              <a:gd name="T30" fmla="*/ 1021 w 1327"/>
              <a:gd name="T31" fmla="*/ 544 h 1319"/>
              <a:gd name="T32" fmla="*/ 1033 w 1327"/>
              <a:gd name="T33" fmla="*/ 1222 h 1319"/>
              <a:gd name="T34" fmla="*/ 1282 w 1327"/>
              <a:gd name="T35" fmla="*/ 1210 h 1319"/>
              <a:gd name="T36" fmla="*/ 953 w 1327"/>
              <a:gd name="T37" fmla="*/ 732 h 1319"/>
              <a:gd name="T38" fmla="*/ 704 w 1327"/>
              <a:gd name="T39" fmla="*/ 720 h 1319"/>
              <a:gd name="T40" fmla="*/ 692 w 1327"/>
              <a:gd name="T41" fmla="*/ 1210 h 1319"/>
              <a:gd name="T42" fmla="*/ 941 w 1327"/>
              <a:gd name="T43" fmla="*/ 1222 h 1319"/>
              <a:gd name="T44" fmla="*/ 1282 w 1327"/>
              <a:gd name="T45" fmla="*/ 131 h 1319"/>
              <a:gd name="T46" fmla="*/ 1076 w 1327"/>
              <a:gd name="T47" fmla="*/ 238 h 1319"/>
              <a:gd name="T48" fmla="*/ 953 w 1327"/>
              <a:gd name="T49" fmla="*/ 449 h 1319"/>
              <a:gd name="T50" fmla="*/ 692 w 1327"/>
              <a:gd name="T51" fmla="*/ 449 h 1319"/>
              <a:gd name="T52" fmla="*/ 610 w 1327"/>
              <a:gd name="T53" fmla="*/ 380 h 1319"/>
              <a:gd name="T54" fmla="*/ 406 w 1327"/>
              <a:gd name="T55" fmla="*/ 415 h 1319"/>
              <a:gd name="T56" fmla="*/ 293 w 1327"/>
              <a:gd name="T57" fmla="*/ 606 h 1319"/>
              <a:gd name="T58" fmla="*/ 32 w 1327"/>
              <a:gd name="T59" fmla="*/ 606 h 1319"/>
              <a:gd name="T60" fmla="*/ 241 w 1327"/>
              <a:gd name="T61" fmla="*/ 502 h 1319"/>
              <a:gd name="T62" fmla="*/ 363 w 1327"/>
              <a:gd name="T63" fmla="*/ 318 h 1319"/>
              <a:gd name="T64" fmla="*/ 625 w 1327"/>
              <a:gd name="T65" fmla="*/ 318 h 1319"/>
              <a:gd name="T66" fmla="*/ 715 w 1327"/>
              <a:gd name="T67" fmla="*/ 374 h 1319"/>
              <a:gd name="T68" fmla="*/ 898 w 1327"/>
              <a:gd name="T69" fmla="*/ 342 h 1319"/>
              <a:gd name="T70" fmla="*/ 1021 w 1327"/>
              <a:gd name="T71" fmla="*/ 131 h 1319"/>
              <a:gd name="T72" fmla="*/ 1282 w 1327"/>
              <a:gd name="T73" fmla="*/ 131 h 1319"/>
              <a:gd name="T74" fmla="*/ 205 w 1327"/>
              <a:gd name="T75" fmla="*/ 535 h 1319"/>
              <a:gd name="T76" fmla="*/ 80 w 1327"/>
              <a:gd name="T77" fmla="*/ 606 h 1319"/>
              <a:gd name="T78" fmla="*/ 245 w 1327"/>
              <a:gd name="T79" fmla="*/ 606 h 1319"/>
              <a:gd name="T80" fmla="*/ 577 w 1327"/>
              <a:gd name="T81" fmla="*/ 318 h 1319"/>
              <a:gd name="T82" fmla="*/ 494 w 1327"/>
              <a:gd name="T83" fmla="*/ 236 h 1319"/>
              <a:gd name="T84" fmla="*/ 415 w 1327"/>
              <a:gd name="T85" fmla="*/ 342 h 1319"/>
              <a:gd name="T86" fmla="*/ 494 w 1327"/>
              <a:gd name="T87" fmla="*/ 401 h 1319"/>
              <a:gd name="T88" fmla="*/ 577 w 1327"/>
              <a:gd name="T89" fmla="*/ 318 h 1319"/>
              <a:gd name="T90" fmla="*/ 896 w 1327"/>
              <a:gd name="T91" fmla="*/ 411 h 1319"/>
              <a:gd name="T92" fmla="*/ 823 w 1327"/>
              <a:gd name="T93" fmla="*/ 366 h 1319"/>
              <a:gd name="T94" fmla="*/ 740 w 1327"/>
              <a:gd name="T95" fmla="*/ 438 h 1319"/>
              <a:gd name="T96" fmla="*/ 823 w 1327"/>
              <a:gd name="T97" fmla="*/ 532 h 1319"/>
              <a:gd name="T98" fmla="*/ 1234 w 1327"/>
              <a:gd name="T99" fmla="*/ 131 h 1319"/>
              <a:gd name="T100" fmla="*/ 1069 w 1327"/>
              <a:gd name="T101" fmla="*/ 131 h 1319"/>
              <a:gd name="T102" fmla="*/ 1111 w 1327"/>
              <a:gd name="T103" fmla="*/ 203 h 1319"/>
              <a:gd name="T104" fmla="*/ 1234 w 1327"/>
              <a:gd name="T105" fmla="*/ 131 h 1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7" h="1319">
                <a:moveTo>
                  <a:pt x="1323" y="1319"/>
                </a:moveTo>
                <a:cubicBezTo>
                  <a:pt x="4" y="1319"/>
                  <a:pt x="4" y="1319"/>
                  <a:pt x="4" y="1319"/>
                </a:cubicBezTo>
                <a:cubicBezTo>
                  <a:pt x="2" y="1319"/>
                  <a:pt x="0" y="1317"/>
                  <a:pt x="0" y="1315"/>
                </a:cubicBezTo>
                <a:cubicBezTo>
                  <a:pt x="0" y="1285"/>
                  <a:pt x="0" y="1285"/>
                  <a:pt x="0" y="1285"/>
                </a:cubicBezTo>
                <a:cubicBezTo>
                  <a:pt x="0" y="1283"/>
                  <a:pt x="2" y="1281"/>
                  <a:pt x="4" y="1281"/>
                </a:cubicBezTo>
                <a:cubicBezTo>
                  <a:pt x="1323" y="1281"/>
                  <a:pt x="1323" y="1281"/>
                  <a:pt x="1323" y="1281"/>
                </a:cubicBezTo>
                <a:cubicBezTo>
                  <a:pt x="1326" y="1281"/>
                  <a:pt x="1327" y="1283"/>
                  <a:pt x="1327" y="1285"/>
                </a:cubicBezTo>
                <a:cubicBezTo>
                  <a:pt x="1327" y="1315"/>
                  <a:pt x="1327" y="1315"/>
                  <a:pt x="1327" y="1315"/>
                </a:cubicBezTo>
                <a:cubicBezTo>
                  <a:pt x="1327" y="1317"/>
                  <a:pt x="1326" y="1319"/>
                  <a:pt x="1323" y="1319"/>
                </a:cubicBezTo>
                <a:close/>
                <a:moveTo>
                  <a:pt x="293" y="1210"/>
                </a:moveTo>
                <a:cubicBezTo>
                  <a:pt x="293" y="820"/>
                  <a:pt x="293" y="820"/>
                  <a:pt x="293" y="820"/>
                </a:cubicBezTo>
                <a:cubicBezTo>
                  <a:pt x="293" y="813"/>
                  <a:pt x="287" y="808"/>
                  <a:pt x="281" y="808"/>
                </a:cubicBezTo>
                <a:cubicBezTo>
                  <a:pt x="44" y="808"/>
                  <a:pt x="44" y="808"/>
                  <a:pt x="44" y="808"/>
                </a:cubicBezTo>
                <a:cubicBezTo>
                  <a:pt x="38" y="808"/>
                  <a:pt x="32" y="813"/>
                  <a:pt x="32" y="820"/>
                </a:cubicBezTo>
                <a:cubicBezTo>
                  <a:pt x="32" y="1210"/>
                  <a:pt x="32" y="1210"/>
                  <a:pt x="32" y="1210"/>
                </a:cubicBezTo>
                <a:cubicBezTo>
                  <a:pt x="32" y="1217"/>
                  <a:pt x="38" y="1222"/>
                  <a:pt x="44" y="1222"/>
                </a:cubicBezTo>
                <a:cubicBezTo>
                  <a:pt x="281" y="1222"/>
                  <a:pt x="281" y="1222"/>
                  <a:pt x="281" y="1222"/>
                </a:cubicBezTo>
                <a:cubicBezTo>
                  <a:pt x="287" y="1222"/>
                  <a:pt x="293" y="1217"/>
                  <a:pt x="293" y="1210"/>
                </a:cubicBezTo>
                <a:close/>
                <a:moveTo>
                  <a:pt x="625" y="1210"/>
                </a:moveTo>
                <a:cubicBezTo>
                  <a:pt x="625" y="581"/>
                  <a:pt x="625" y="581"/>
                  <a:pt x="625" y="581"/>
                </a:cubicBezTo>
                <a:cubicBezTo>
                  <a:pt x="625" y="574"/>
                  <a:pt x="619" y="569"/>
                  <a:pt x="613" y="569"/>
                </a:cubicBezTo>
                <a:cubicBezTo>
                  <a:pt x="376" y="569"/>
                  <a:pt x="376" y="569"/>
                  <a:pt x="376" y="569"/>
                </a:cubicBezTo>
                <a:cubicBezTo>
                  <a:pt x="369" y="569"/>
                  <a:pt x="364" y="574"/>
                  <a:pt x="364" y="581"/>
                </a:cubicBezTo>
                <a:cubicBezTo>
                  <a:pt x="364" y="1210"/>
                  <a:pt x="364" y="1210"/>
                  <a:pt x="364" y="1210"/>
                </a:cubicBezTo>
                <a:cubicBezTo>
                  <a:pt x="364" y="1217"/>
                  <a:pt x="369" y="1222"/>
                  <a:pt x="376" y="1222"/>
                </a:cubicBezTo>
                <a:cubicBezTo>
                  <a:pt x="613" y="1222"/>
                  <a:pt x="613" y="1222"/>
                  <a:pt x="613" y="1222"/>
                </a:cubicBezTo>
                <a:cubicBezTo>
                  <a:pt x="619" y="1222"/>
                  <a:pt x="625" y="1217"/>
                  <a:pt x="625" y="1210"/>
                </a:cubicBezTo>
                <a:close/>
                <a:moveTo>
                  <a:pt x="1282" y="1210"/>
                </a:moveTo>
                <a:cubicBezTo>
                  <a:pt x="1282" y="544"/>
                  <a:pt x="1282" y="544"/>
                  <a:pt x="1282" y="544"/>
                </a:cubicBezTo>
                <a:cubicBezTo>
                  <a:pt x="1282" y="537"/>
                  <a:pt x="1277" y="532"/>
                  <a:pt x="1270" y="532"/>
                </a:cubicBezTo>
                <a:cubicBezTo>
                  <a:pt x="1033" y="532"/>
                  <a:pt x="1033" y="532"/>
                  <a:pt x="1033" y="532"/>
                </a:cubicBezTo>
                <a:cubicBezTo>
                  <a:pt x="1027" y="532"/>
                  <a:pt x="1021" y="537"/>
                  <a:pt x="1021" y="544"/>
                </a:cubicBezTo>
                <a:cubicBezTo>
                  <a:pt x="1021" y="1210"/>
                  <a:pt x="1021" y="1210"/>
                  <a:pt x="1021" y="1210"/>
                </a:cubicBezTo>
                <a:cubicBezTo>
                  <a:pt x="1021" y="1217"/>
                  <a:pt x="1027" y="1222"/>
                  <a:pt x="1033" y="1222"/>
                </a:cubicBezTo>
                <a:cubicBezTo>
                  <a:pt x="1270" y="1222"/>
                  <a:pt x="1270" y="1222"/>
                  <a:pt x="1270" y="1222"/>
                </a:cubicBezTo>
                <a:cubicBezTo>
                  <a:pt x="1277" y="1222"/>
                  <a:pt x="1282" y="1217"/>
                  <a:pt x="1282" y="1210"/>
                </a:cubicBezTo>
                <a:close/>
                <a:moveTo>
                  <a:pt x="953" y="1210"/>
                </a:moveTo>
                <a:cubicBezTo>
                  <a:pt x="953" y="732"/>
                  <a:pt x="953" y="732"/>
                  <a:pt x="953" y="732"/>
                </a:cubicBezTo>
                <a:cubicBezTo>
                  <a:pt x="953" y="726"/>
                  <a:pt x="948" y="720"/>
                  <a:pt x="941" y="720"/>
                </a:cubicBezTo>
                <a:cubicBezTo>
                  <a:pt x="704" y="720"/>
                  <a:pt x="704" y="720"/>
                  <a:pt x="704" y="720"/>
                </a:cubicBezTo>
                <a:cubicBezTo>
                  <a:pt x="698" y="720"/>
                  <a:pt x="692" y="726"/>
                  <a:pt x="692" y="732"/>
                </a:cubicBezTo>
                <a:cubicBezTo>
                  <a:pt x="692" y="1210"/>
                  <a:pt x="692" y="1210"/>
                  <a:pt x="692" y="1210"/>
                </a:cubicBezTo>
                <a:cubicBezTo>
                  <a:pt x="692" y="1217"/>
                  <a:pt x="698" y="1222"/>
                  <a:pt x="704" y="1222"/>
                </a:cubicBezTo>
                <a:cubicBezTo>
                  <a:pt x="941" y="1222"/>
                  <a:pt x="941" y="1222"/>
                  <a:pt x="941" y="1222"/>
                </a:cubicBezTo>
                <a:cubicBezTo>
                  <a:pt x="948" y="1222"/>
                  <a:pt x="953" y="1217"/>
                  <a:pt x="953" y="1210"/>
                </a:cubicBezTo>
                <a:close/>
                <a:moveTo>
                  <a:pt x="1282" y="131"/>
                </a:moveTo>
                <a:cubicBezTo>
                  <a:pt x="1282" y="203"/>
                  <a:pt x="1224" y="262"/>
                  <a:pt x="1152" y="262"/>
                </a:cubicBezTo>
                <a:cubicBezTo>
                  <a:pt x="1123" y="262"/>
                  <a:pt x="1097" y="253"/>
                  <a:pt x="1076" y="238"/>
                </a:cubicBezTo>
                <a:cubicBezTo>
                  <a:pt x="932" y="377"/>
                  <a:pt x="932" y="377"/>
                  <a:pt x="932" y="377"/>
                </a:cubicBezTo>
                <a:cubicBezTo>
                  <a:pt x="945" y="397"/>
                  <a:pt x="953" y="422"/>
                  <a:pt x="953" y="449"/>
                </a:cubicBezTo>
                <a:cubicBezTo>
                  <a:pt x="953" y="521"/>
                  <a:pt x="895" y="580"/>
                  <a:pt x="823" y="580"/>
                </a:cubicBezTo>
                <a:cubicBezTo>
                  <a:pt x="750" y="580"/>
                  <a:pt x="692" y="521"/>
                  <a:pt x="692" y="449"/>
                </a:cubicBezTo>
                <a:cubicBezTo>
                  <a:pt x="692" y="438"/>
                  <a:pt x="693" y="428"/>
                  <a:pt x="695" y="418"/>
                </a:cubicBezTo>
                <a:cubicBezTo>
                  <a:pt x="610" y="380"/>
                  <a:pt x="610" y="380"/>
                  <a:pt x="610" y="380"/>
                </a:cubicBezTo>
                <a:cubicBezTo>
                  <a:pt x="588" y="421"/>
                  <a:pt x="544" y="449"/>
                  <a:pt x="494" y="449"/>
                </a:cubicBezTo>
                <a:cubicBezTo>
                  <a:pt x="460" y="449"/>
                  <a:pt x="430" y="436"/>
                  <a:pt x="406" y="415"/>
                </a:cubicBezTo>
                <a:cubicBezTo>
                  <a:pt x="274" y="537"/>
                  <a:pt x="274" y="537"/>
                  <a:pt x="274" y="537"/>
                </a:cubicBezTo>
                <a:cubicBezTo>
                  <a:pt x="286" y="557"/>
                  <a:pt x="293" y="581"/>
                  <a:pt x="293" y="606"/>
                </a:cubicBezTo>
                <a:cubicBezTo>
                  <a:pt x="293" y="678"/>
                  <a:pt x="235" y="737"/>
                  <a:pt x="162" y="737"/>
                </a:cubicBezTo>
                <a:cubicBezTo>
                  <a:pt x="90" y="737"/>
                  <a:pt x="32" y="678"/>
                  <a:pt x="32" y="606"/>
                </a:cubicBezTo>
                <a:cubicBezTo>
                  <a:pt x="32" y="534"/>
                  <a:pt x="90" y="475"/>
                  <a:pt x="162" y="475"/>
                </a:cubicBezTo>
                <a:cubicBezTo>
                  <a:pt x="192" y="475"/>
                  <a:pt x="219" y="485"/>
                  <a:pt x="241" y="502"/>
                </a:cubicBezTo>
                <a:cubicBezTo>
                  <a:pt x="377" y="377"/>
                  <a:pt x="377" y="377"/>
                  <a:pt x="377" y="377"/>
                </a:cubicBezTo>
                <a:cubicBezTo>
                  <a:pt x="368" y="359"/>
                  <a:pt x="363" y="339"/>
                  <a:pt x="363" y="318"/>
                </a:cubicBezTo>
                <a:cubicBezTo>
                  <a:pt x="363" y="246"/>
                  <a:pt x="422" y="188"/>
                  <a:pt x="494" y="188"/>
                </a:cubicBezTo>
                <a:cubicBezTo>
                  <a:pt x="566" y="188"/>
                  <a:pt x="625" y="246"/>
                  <a:pt x="625" y="318"/>
                </a:cubicBezTo>
                <a:cubicBezTo>
                  <a:pt x="625" y="324"/>
                  <a:pt x="625" y="329"/>
                  <a:pt x="624" y="334"/>
                </a:cubicBezTo>
                <a:cubicBezTo>
                  <a:pt x="715" y="374"/>
                  <a:pt x="715" y="374"/>
                  <a:pt x="715" y="374"/>
                </a:cubicBezTo>
                <a:cubicBezTo>
                  <a:pt x="739" y="340"/>
                  <a:pt x="778" y="318"/>
                  <a:pt x="823" y="318"/>
                </a:cubicBezTo>
                <a:cubicBezTo>
                  <a:pt x="851" y="318"/>
                  <a:pt x="877" y="327"/>
                  <a:pt x="898" y="342"/>
                </a:cubicBezTo>
                <a:cubicBezTo>
                  <a:pt x="1042" y="203"/>
                  <a:pt x="1042" y="203"/>
                  <a:pt x="1042" y="203"/>
                </a:cubicBezTo>
                <a:cubicBezTo>
                  <a:pt x="1029" y="182"/>
                  <a:pt x="1021" y="158"/>
                  <a:pt x="1021" y="131"/>
                </a:cubicBezTo>
                <a:cubicBezTo>
                  <a:pt x="1021" y="59"/>
                  <a:pt x="1079" y="0"/>
                  <a:pt x="1152" y="0"/>
                </a:cubicBezTo>
                <a:cubicBezTo>
                  <a:pt x="1224" y="0"/>
                  <a:pt x="1282" y="59"/>
                  <a:pt x="1282" y="131"/>
                </a:cubicBezTo>
                <a:close/>
                <a:moveTo>
                  <a:pt x="237" y="570"/>
                </a:moveTo>
                <a:cubicBezTo>
                  <a:pt x="230" y="556"/>
                  <a:pt x="219" y="543"/>
                  <a:pt x="205" y="535"/>
                </a:cubicBezTo>
                <a:cubicBezTo>
                  <a:pt x="192" y="528"/>
                  <a:pt x="178" y="523"/>
                  <a:pt x="162" y="523"/>
                </a:cubicBezTo>
                <a:cubicBezTo>
                  <a:pt x="117" y="523"/>
                  <a:pt x="80" y="560"/>
                  <a:pt x="80" y="606"/>
                </a:cubicBezTo>
                <a:cubicBezTo>
                  <a:pt x="80" y="652"/>
                  <a:pt x="117" y="689"/>
                  <a:pt x="162" y="689"/>
                </a:cubicBezTo>
                <a:cubicBezTo>
                  <a:pt x="208" y="689"/>
                  <a:pt x="245" y="652"/>
                  <a:pt x="245" y="606"/>
                </a:cubicBezTo>
                <a:cubicBezTo>
                  <a:pt x="245" y="593"/>
                  <a:pt x="242" y="581"/>
                  <a:pt x="237" y="570"/>
                </a:cubicBezTo>
                <a:close/>
                <a:moveTo>
                  <a:pt x="577" y="318"/>
                </a:moveTo>
                <a:cubicBezTo>
                  <a:pt x="577" y="317"/>
                  <a:pt x="577" y="315"/>
                  <a:pt x="577" y="313"/>
                </a:cubicBezTo>
                <a:cubicBezTo>
                  <a:pt x="574" y="270"/>
                  <a:pt x="538" y="236"/>
                  <a:pt x="494" y="236"/>
                </a:cubicBezTo>
                <a:cubicBezTo>
                  <a:pt x="449" y="236"/>
                  <a:pt x="411" y="273"/>
                  <a:pt x="411" y="318"/>
                </a:cubicBezTo>
                <a:cubicBezTo>
                  <a:pt x="411" y="327"/>
                  <a:pt x="413" y="335"/>
                  <a:pt x="415" y="342"/>
                </a:cubicBezTo>
                <a:cubicBezTo>
                  <a:pt x="420" y="358"/>
                  <a:pt x="429" y="372"/>
                  <a:pt x="442" y="383"/>
                </a:cubicBezTo>
                <a:cubicBezTo>
                  <a:pt x="456" y="394"/>
                  <a:pt x="474" y="401"/>
                  <a:pt x="494" y="401"/>
                </a:cubicBezTo>
                <a:cubicBezTo>
                  <a:pt x="525" y="401"/>
                  <a:pt x="551" y="385"/>
                  <a:pt x="566" y="360"/>
                </a:cubicBezTo>
                <a:cubicBezTo>
                  <a:pt x="573" y="348"/>
                  <a:pt x="577" y="334"/>
                  <a:pt x="577" y="318"/>
                </a:cubicBezTo>
                <a:close/>
                <a:moveTo>
                  <a:pt x="905" y="449"/>
                </a:moveTo>
                <a:cubicBezTo>
                  <a:pt x="905" y="435"/>
                  <a:pt x="902" y="422"/>
                  <a:pt x="896" y="411"/>
                </a:cubicBezTo>
                <a:cubicBezTo>
                  <a:pt x="889" y="396"/>
                  <a:pt x="877" y="384"/>
                  <a:pt x="863" y="376"/>
                </a:cubicBezTo>
                <a:cubicBezTo>
                  <a:pt x="851" y="370"/>
                  <a:pt x="837" y="366"/>
                  <a:pt x="823" y="366"/>
                </a:cubicBezTo>
                <a:cubicBezTo>
                  <a:pt x="798" y="366"/>
                  <a:pt x="775" y="377"/>
                  <a:pt x="760" y="395"/>
                </a:cubicBezTo>
                <a:cubicBezTo>
                  <a:pt x="750" y="407"/>
                  <a:pt x="743" y="422"/>
                  <a:pt x="740" y="438"/>
                </a:cubicBezTo>
                <a:cubicBezTo>
                  <a:pt x="740" y="442"/>
                  <a:pt x="740" y="445"/>
                  <a:pt x="740" y="449"/>
                </a:cubicBezTo>
                <a:cubicBezTo>
                  <a:pt x="740" y="494"/>
                  <a:pt x="777" y="532"/>
                  <a:pt x="823" y="532"/>
                </a:cubicBezTo>
                <a:cubicBezTo>
                  <a:pt x="868" y="532"/>
                  <a:pt x="905" y="494"/>
                  <a:pt x="905" y="449"/>
                </a:cubicBezTo>
                <a:close/>
                <a:moveTo>
                  <a:pt x="1234" y="131"/>
                </a:moveTo>
                <a:cubicBezTo>
                  <a:pt x="1234" y="85"/>
                  <a:pt x="1197" y="48"/>
                  <a:pt x="1152" y="48"/>
                </a:cubicBezTo>
                <a:cubicBezTo>
                  <a:pt x="1106" y="48"/>
                  <a:pt x="1069" y="85"/>
                  <a:pt x="1069" y="131"/>
                </a:cubicBezTo>
                <a:cubicBezTo>
                  <a:pt x="1069" y="145"/>
                  <a:pt x="1072" y="157"/>
                  <a:pt x="1078" y="169"/>
                </a:cubicBezTo>
                <a:cubicBezTo>
                  <a:pt x="1085" y="183"/>
                  <a:pt x="1097" y="195"/>
                  <a:pt x="1111" y="203"/>
                </a:cubicBezTo>
                <a:cubicBezTo>
                  <a:pt x="1123" y="210"/>
                  <a:pt x="1137" y="214"/>
                  <a:pt x="1152" y="214"/>
                </a:cubicBezTo>
                <a:cubicBezTo>
                  <a:pt x="1197" y="214"/>
                  <a:pt x="1234" y="177"/>
                  <a:pt x="123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>
              <a:solidFill>
                <a:schemeClr val="lt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89" name="Group 88"/>
          <p:cNvGrpSpPr/>
          <p:nvPr/>
        </p:nvGrpSpPr>
        <p:grpSpPr>
          <a:xfrm rot="10800000">
            <a:off x="757139" y="2474793"/>
            <a:ext cx="102719" cy="304351"/>
            <a:chOff x="1142726" y="3187564"/>
            <a:chExt cx="136958" cy="405801"/>
          </a:xfrm>
        </p:grpSpPr>
        <p:cxnSp>
          <p:nvCxnSpPr>
            <p:cNvPr id="92" name="Straight Connector 91"/>
            <p:cNvCxnSpPr/>
            <p:nvPr/>
          </p:nvCxnSpPr>
          <p:spPr>
            <a:xfrm rot="5400000">
              <a:off x="1028372" y="3410531"/>
              <a:ext cx="365665" cy="4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 rot="5400000">
              <a:off x="1144166" y="3186124"/>
              <a:ext cx="134077" cy="1369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en-US" sz="1425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 rot="10800000">
            <a:off x="3655075" y="2474793"/>
            <a:ext cx="102719" cy="304351"/>
            <a:chOff x="1142726" y="3187564"/>
            <a:chExt cx="136958" cy="405801"/>
          </a:xfrm>
        </p:grpSpPr>
        <p:cxnSp>
          <p:nvCxnSpPr>
            <p:cNvPr id="106" name="Straight Connector 105"/>
            <p:cNvCxnSpPr/>
            <p:nvPr/>
          </p:nvCxnSpPr>
          <p:spPr>
            <a:xfrm rot="5400000">
              <a:off x="1028372" y="3410531"/>
              <a:ext cx="365665" cy="4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 rot="5400000">
              <a:off x="1144166" y="3186124"/>
              <a:ext cx="134077" cy="1369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en-US" sz="1425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 rot="10800000">
            <a:off x="6579550" y="2474793"/>
            <a:ext cx="102719" cy="304351"/>
            <a:chOff x="1142726" y="3187564"/>
            <a:chExt cx="136958" cy="405801"/>
          </a:xfrm>
        </p:grpSpPr>
        <p:cxnSp>
          <p:nvCxnSpPr>
            <p:cNvPr id="111" name="Straight Connector 110"/>
            <p:cNvCxnSpPr/>
            <p:nvPr/>
          </p:nvCxnSpPr>
          <p:spPr>
            <a:xfrm rot="5400000">
              <a:off x="1028372" y="3410531"/>
              <a:ext cx="365665" cy="4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 rot="5400000">
              <a:off x="1144166" y="3186124"/>
              <a:ext cx="134077" cy="1369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en-US" sz="1425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cxnSp>
        <p:nvCxnSpPr>
          <p:cNvPr id="114" name="Straight Connector 113"/>
          <p:cNvCxnSpPr/>
          <p:nvPr/>
        </p:nvCxnSpPr>
        <p:spPr>
          <a:xfrm>
            <a:off x="331178" y="1449680"/>
            <a:ext cx="2678619" cy="0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3255247" y="1449680"/>
            <a:ext cx="2678619" cy="0"/>
          </a:xfrm>
          <a:prstGeom prst="line">
            <a:avLst/>
          </a:prstGeom>
          <a:solidFill>
            <a:schemeClr val="bg1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6171753" y="1449680"/>
            <a:ext cx="2678619" cy="0"/>
          </a:xfrm>
          <a:prstGeom prst="lin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5" name="Oval 124"/>
          <p:cNvSpPr/>
          <p:nvPr/>
        </p:nvSpPr>
        <p:spPr>
          <a:xfrm>
            <a:off x="4754211" y="4731602"/>
            <a:ext cx="102561" cy="10256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6466625" y="4731602"/>
            <a:ext cx="102561" cy="10256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79251" y="4632847"/>
            <a:ext cx="1263789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ja-JP" altLang="en-US" sz="15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アナリティクス</a:t>
            </a:r>
            <a:endParaRPr lang="en-US" sz="1500" b="1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73143" y="4565427"/>
            <a:ext cx="92673" cy="437363"/>
            <a:chOff x="3226923" y="6087235"/>
            <a:chExt cx="123564" cy="58315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237645" y="6087235"/>
              <a:ext cx="0" cy="583150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Isosceles Triangle 8"/>
            <p:cNvSpPr/>
            <p:nvPr/>
          </p:nvSpPr>
          <p:spPr>
            <a:xfrm rot="5400000">
              <a:off x="3149047" y="6317028"/>
              <a:ext cx="279316" cy="123564"/>
            </a:xfrm>
            <a:prstGeom prst="triangle">
              <a:avLst/>
            </a:prstGeom>
            <a:gradFill flip="none" rotWithShape="0">
              <a:gsLst>
                <a:gs pos="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4" tIns="34288" rIns="68574" bIns="34288" rtlCol="0" anchor="ctr"/>
            <a:lstStyle/>
            <a:p>
              <a:pPr algn="ctr"/>
              <a:endParaRPr lang="en-US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930" y="1881716"/>
            <a:ext cx="751173" cy="129513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988381" y="4584395"/>
            <a:ext cx="3680791" cy="41369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067703" y="1058352"/>
            <a:ext cx="2981721" cy="328858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5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>
            <a:off x="3190189" y="1081089"/>
            <a:ext cx="5668061" cy="3636962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33" name="Picture 32" descr="Screenshot 2015-03-30 22.19.4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41"/>
          <a:stretch/>
        </p:blipFill>
        <p:spPr>
          <a:xfrm>
            <a:off x="3345312" y="1419600"/>
            <a:ext cx="5412833" cy="23182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プレゼンス アナリティクス</a:t>
            </a:r>
            <a:r>
              <a:rPr lang="en-US" dirty="0" smtClean="0">
                <a:latin typeface="+mn-lt"/>
                <a:ea typeface="+mn-ea"/>
                <a:cs typeface="Meiryo" charset="-128"/>
              </a:rPr>
              <a:t>: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 インサイト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6903" y="4182699"/>
            <a:ext cx="3295234" cy="353652"/>
          </a:xfrm>
          <a:prstGeom prst="rect">
            <a:avLst/>
          </a:prstGeom>
          <a:noFill/>
        </p:spPr>
        <p:txBody>
          <a:bodyPr wrap="square" lIns="121617" tIns="60808" rIns="121617" bIns="60808" rtlCol="0">
            <a:spAutoFit/>
          </a:bodyPr>
          <a:lstStyle/>
          <a:p>
            <a:pPr algn="ctr" defTabSz="608054"/>
            <a:r>
              <a:rPr lang="ja-JP" altLang="en-US" sz="1500" dirty="0" smtClean="0">
                <a:solidFill>
                  <a:srgbClr val="2968AF"/>
                </a:solidFill>
                <a:latin typeface="+mn-lt"/>
                <a:ea typeface="+mn-ea"/>
                <a:cs typeface="Meiryo" charset="-128"/>
              </a:rPr>
              <a:t>ビル</a:t>
            </a:r>
            <a:r>
              <a:rPr lang="en-US" sz="1500" dirty="0" smtClean="0">
                <a:solidFill>
                  <a:srgbClr val="2968AF"/>
                </a:solidFill>
                <a:latin typeface="+mn-lt"/>
                <a:ea typeface="+mn-ea"/>
                <a:cs typeface="Meiryo" charset="-128"/>
              </a:rPr>
              <a:t>, </a:t>
            </a:r>
            <a:r>
              <a:rPr lang="ja-JP" altLang="en-US" sz="1500" dirty="0" smtClean="0">
                <a:solidFill>
                  <a:srgbClr val="2968AF"/>
                </a:solidFill>
                <a:latin typeface="+mn-lt"/>
                <a:ea typeface="+mn-ea"/>
                <a:cs typeface="Meiryo" charset="-128"/>
              </a:rPr>
              <a:t>階</a:t>
            </a:r>
            <a:endParaRPr lang="en-US" sz="1500" dirty="0">
              <a:solidFill>
                <a:srgbClr val="2968AF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13" name="Group 33"/>
          <p:cNvGrpSpPr/>
          <p:nvPr/>
        </p:nvGrpSpPr>
        <p:grpSpPr>
          <a:xfrm rot="16200000">
            <a:off x="3403980" y="2844427"/>
            <a:ext cx="2369125" cy="196492"/>
            <a:chOff x="3441989" y="4591055"/>
            <a:chExt cx="1852529" cy="137160"/>
          </a:xfrm>
        </p:grpSpPr>
        <p:cxnSp>
          <p:nvCxnSpPr>
            <p:cNvPr id="35" name="Straight Connector 34"/>
            <p:cNvCxnSpPr/>
            <p:nvPr/>
          </p:nvCxnSpPr>
          <p:spPr>
            <a:xfrm rot="5400000">
              <a:off x="4300004" y="3801722"/>
              <a:ext cx="0" cy="1716029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 rot="10800000">
              <a:off x="5143380" y="4591055"/>
              <a:ext cx="151138" cy="1371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62" tIns="60931" rIns="121862" bIns="60931" rtlCol="0" anchor="ctr"/>
            <a:lstStyle/>
            <a:p>
              <a:pPr algn="ctr"/>
              <a:endParaRPr lang="en-US" sz="1900" dirty="0">
                <a:solidFill>
                  <a:schemeClr val="tx2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829453" y="4182699"/>
            <a:ext cx="1795410" cy="353652"/>
          </a:xfrm>
          <a:prstGeom prst="rect">
            <a:avLst/>
          </a:prstGeom>
          <a:noFill/>
        </p:spPr>
        <p:txBody>
          <a:bodyPr wrap="square" lIns="121617" tIns="60808" rIns="121617" bIns="60808" rtlCol="0">
            <a:spAutoFit/>
          </a:bodyPr>
          <a:lstStyle/>
          <a:p>
            <a:pPr algn="ctr" defTabSz="608054"/>
            <a:r>
              <a:rPr lang="ja-JP" altLang="en-US" sz="1500" smtClean="0">
                <a:solidFill>
                  <a:srgbClr val="2968AF"/>
                </a:solidFill>
                <a:latin typeface="+mn-lt"/>
                <a:ea typeface="+mn-ea"/>
                <a:cs typeface="Meiryo" charset="-128"/>
              </a:rPr>
              <a:t>タイムフレーム</a:t>
            </a:r>
            <a:endParaRPr lang="en-US" sz="1500" dirty="0">
              <a:solidFill>
                <a:srgbClr val="2968AF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14" name="Group 37"/>
          <p:cNvGrpSpPr/>
          <p:nvPr/>
        </p:nvGrpSpPr>
        <p:grpSpPr>
          <a:xfrm rot="16200000">
            <a:off x="6542598" y="2844427"/>
            <a:ext cx="2369125" cy="196492"/>
            <a:chOff x="3441989" y="4591055"/>
            <a:chExt cx="1852529" cy="137160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4300004" y="3801722"/>
              <a:ext cx="0" cy="1716029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 rot="10800000">
              <a:off x="5143380" y="4591055"/>
              <a:ext cx="151138" cy="1371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62" tIns="60931" rIns="121862" bIns="60931" rtlCol="0" anchor="ctr"/>
            <a:lstStyle/>
            <a:p>
              <a:pPr algn="ctr"/>
              <a:endParaRPr lang="en-US" sz="19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32235" y="1043852"/>
            <a:ext cx="2957953" cy="3678961"/>
            <a:chOff x="269873" y="1043853"/>
            <a:chExt cx="2957953" cy="3941412"/>
          </a:xfrm>
        </p:grpSpPr>
        <p:grpSp>
          <p:nvGrpSpPr>
            <p:cNvPr id="65" name="Group 7"/>
            <p:cNvGrpSpPr/>
            <p:nvPr/>
          </p:nvGrpSpPr>
          <p:grpSpPr>
            <a:xfrm>
              <a:off x="269875" y="2355421"/>
              <a:ext cx="2957951" cy="443891"/>
              <a:chOff x="5643077" y="2433045"/>
              <a:chExt cx="3814443" cy="444006"/>
            </a:xfrm>
          </p:grpSpPr>
          <p:sp>
            <p:nvSpPr>
              <p:cNvPr id="66" name="Rounded Rectangle 65"/>
              <p:cNvSpPr/>
              <p:nvPr/>
            </p:nvSpPr>
            <p:spPr>
              <a:xfrm rot="16200000">
                <a:off x="7328296" y="747826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844270" y="2508847"/>
                <a:ext cx="3265188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smtClean="0">
                    <a:latin typeface="+mn-lt"/>
                    <a:ea typeface="+mn-ea"/>
                    <a:cs typeface="Meiryo" charset="-128"/>
                  </a:rPr>
                  <a:t>滞在時間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68" name="Group 2"/>
            <p:cNvGrpSpPr/>
            <p:nvPr/>
          </p:nvGrpSpPr>
          <p:grpSpPr>
            <a:xfrm>
              <a:off x="269875" y="1043853"/>
              <a:ext cx="2957951" cy="443891"/>
              <a:chOff x="5643077" y="1092773"/>
              <a:chExt cx="3814443" cy="444006"/>
            </a:xfrm>
          </p:grpSpPr>
          <p:sp>
            <p:nvSpPr>
              <p:cNvPr id="69" name="Rounded Rectangle 68"/>
              <p:cNvSpPr/>
              <p:nvPr/>
            </p:nvSpPr>
            <p:spPr>
              <a:xfrm rot="16200000">
                <a:off x="7328296" y="-592446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844270" y="1160887"/>
                <a:ext cx="3265188" cy="296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+mn-lt"/>
                    <a:ea typeface="+mn-ea"/>
                    <a:cs typeface="Meiryo" charset="-128"/>
                  </a:rPr>
                  <a:t>ビジター</a:t>
                </a:r>
                <a:r>
                  <a:rPr lang="en-US" sz="1200" dirty="0" smtClean="0">
                    <a:latin typeface="+mn-lt"/>
                    <a:ea typeface="+mn-ea"/>
                    <a:cs typeface="Meiryo" charset="-128"/>
                  </a:rPr>
                  <a:t> </a:t>
                </a:r>
                <a:r>
                  <a:rPr lang="en-US" altLang="ja-JP" sz="1200" dirty="0" smtClean="0">
                    <a:latin typeface="+mn-lt"/>
                    <a:ea typeface="+mn-ea"/>
                    <a:cs typeface="Meiryo" charset="-128"/>
                  </a:rPr>
                  <a:t>vs</a:t>
                </a:r>
                <a:r>
                  <a:rPr lang="en-US" sz="1200" dirty="0" smtClean="0">
                    <a:latin typeface="+mn-lt"/>
                    <a:ea typeface="+mn-ea"/>
                    <a:cs typeface="Meiryo" charset="-128"/>
                  </a:rPr>
                  <a:t> passers-by</a:t>
                </a:r>
                <a:r>
                  <a:rPr lang="en-US" altLang="ja-JP" sz="1200" dirty="0" smtClean="0">
                    <a:latin typeface="+mn-lt"/>
                    <a:ea typeface="+mn-ea"/>
                    <a:cs typeface="Meiryo" charset="-128"/>
                  </a:rPr>
                  <a:t>(</a:t>
                </a:r>
                <a:r>
                  <a:rPr lang="ja-JP" altLang="en-US" sz="1200" dirty="0" smtClean="0">
                    <a:latin typeface="+mn-lt"/>
                    <a:ea typeface="+mn-ea"/>
                    <a:cs typeface="Meiryo" charset="-128"/>
                  </a:rPr>
                  <a:t>通行人</a:t>
                </a:r>
                <a:r>
                  <a:rPr lang="en-US" altLang="ja-JP" sz="1200" dirty="0" smtClean="0">
                    <a:latin typeface="+mn-lt"/>
                    <a:ea typeface="+mn-ea"/>
                    <a:cs typeface="Meiryo" charset="-128"/>
                  </a:rPr>
                  <a:t>)</a:t>
                </a:r>
                <a:endParaRPr lang="en-US" sz="12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69875" y="1481038"/>
              <a:ext cx="2957951" cy="443891"/>
              <a:chOff x="5643077" y="1563783"/>
              <a:chExt cx="3814443" cy="444006"/>
            </a:xfrm>
          </p:grpSpPr>
          <p:sp>
            <p:nvSpPr>
              <p:cNvPr id="72" name="Rounded Rectangle 71"/>
              <p:cNvSpPr/>
              <p:nvPr/>
            </p:nvSpPr>
            <p:spPr>
              <a:xfrm rot="16200000">
                <a:off x="7328296" y="-121436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844270" y="1650098"/>
                <a:ext cx="3556807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dirty="0" smtClean="0">
                    <a:latin typeface="+mn-lt"/>
                    <a:ea typeface="+mn-ea"/>
                    <a:cs typeface="Meiryo" charset="-128"/>
                  </a:rPr>
                  <a:t>リピーター</a:t>
                </a:r>
                <a:r>
                  <a:rPr lang="en-US" sz="1400" dirty="0" smtClean="0">
                    <a:latin typeface="+mn-lt"/>
                    <a:ea typeface="+mn-ea"/>
                    <a:cs typeface="Meiryo" charset="-128"/>
                  </a:rPr>
                  <a:t> vs </a:t>
                </a:r>
                <a:r>
                  <a:rPr lang="ja-JP" altLang="en-US" sz="1400" dirty="0" smtClean="0">
                    <a:latin typeface="+mn-lt"/>
                    <a:ea typeface="+mn-ea"/>
                    <a:cs typeface="Meiryo" charset="-128"/>
                  </a:rPr>
                  <a:t>新規顧客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269875" y="1918231"/>
              <a:ext cx="2957951" cy="443891"/>
              <a:chOff x="5643077" y="1998414"/>
              <a:chExt cx="3814443" cy="444006"/>
            </a:xfrm>
          </p:grpSpPr>
          <p:sp>
            <p:nvSpPr>
              <p:cNvPr id="75" name="Rounded Rectangle 74"/>
              <p:cNvSpPr/>
              <p:nvPr/>
            </p:nvSpPr>
            <p:spPr>
              <a:xfrm rot="16200000">
                <a:off x="7328296" y="313195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844270" y="2061885"/>
                <a:ext cx="3265188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 err="1" smtClean="0">
                    <a:latin typeface="+mn-lt"/>
                    <a:ea typeface="+mn-ea"/>
                    <a:cs typeface="Meiryo" charset="-128"/>
                  </a:rPr>
                  <a:t>WiFi</a:t>
                </a:r>
                <a:r>
                  <a:rPr lang="ja-JP" altLang="en-US" sz="1400" dirty="0" smtClean="0">
                    <a:latin typeface="+mn-lt"/>
                    <a:ea typeface="+mn-ea"/>
                    <a:cs typeface="Meiryo" charset="-128"/>
                  </a:rPr>
                  <a:t>接続したビジター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77" name="Group 9"/>
            <p:cNvGrpSpPr/>
            <p:nvPr/>
          </p:nvGrpSpPr>
          <p:grpSpPr>
            <a:xfrm>
              <a:off x="269875" y="3229798"/>
              <a:ext cx="2957951" cy="443891"/>
              <a:chOff x="5643077" y="3302307"/>
              <a:chExt cx="3814443" cy="444006"/>
            </a:xfrm>
          </p:grpSpPr>
          <p:sp>
            <p:nvSpPr>
              <p:cNvPr id="78" name="Rounded Rectangle 77"/>
              <p:cNvSpPr/>
              <p:nvPr/>
            </p:nvSpPr>
            <p:spPr>
              <a:xfrm rot="16200000">
                <a:off x="7328296" y="1617088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844270" y="3378109"/>
                <a:ext cx="3265188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dirty="0" smtClean="0">
                    <a:latin typeface="+mn-lt"/>
                    <a:ea typeface="+mn-ea"/>
                    <a:cs typeface="Meiryo" charset="-128"/>
                  </a:rPr>
                  <a:t>繁忙日時</a:t>
                </a:r>
                <a:r>
                  <a:rPr lang="en-US" sz="1400" dirty="0" smtClean="0">
                    <a:latin typeface="+mn-lt"/>
                    <a:ea typeface="+mn-ea"/>
                    <a:cs typeface="Meiryo" charset="-128"/>
                  </a:rPr>
                  <a:t> 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69873" y="2792608"/>
              <a:ext cx="2957952" cy="443891"/>
              <a:chOff x="5643077" y="2867676"/>
              <a:chExt cx="3814444" cy="444006"/>
            </a:xfrm>
          </p:grpSpPr>
          <p:sp>
            <p:nvSpPr>
              <p:cNvPr id="81" name="Rounded Rectangle 80"/>
              <p:cNvSpPr/>
              <p:nvPr/>
            </p:nvSpPr>
            <p:spPr>
              <a:xfrm rot="16200000">
                <a:off x="7328296" y="1182457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5844270" y="2943478"/>
                <a:ext cx="3613251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smtClean="0">
                    <a:latin typeface="+mn-lt"/>
                    <a:ea typeface="+mn-ea"/>
                    <a:cs typeface="Meiryo" charset="-128"/>
                  </a:rPr>
                  <a:t>新規顧客の滞在時間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83" name="Group 10"/>
            <p:cNvGrpSpPr/>
            <p:nvPr/>
          </p:nvGrpSpPr>
          <p:grpSpPr>
            <a:xfrm>
              <a:off x="269875" y="3666994"/>
              <a:ext cx="2957951" cy="443891"/>
              <a:chOff x="5643077" y="3736938"/>
              <a:chExt cx="3814443" cy="444006"/>
            </a:xfrm>
          </p:grpSpPr>
          <p:sp>
            <p:nvSpPr>
              <p:cNvPr id="84" name="Rounded Rectangle 83"/>
              <p:cNvSpPr/>
              <p:nvPr/>
            </p:nvSpPr>
            <p:spPr>
              <a:xfrm rot="16200000">
                <a:off x="7328296" y="2051719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844270" y="3812738"/>
                <a:ext cx="3265188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smtClean="0">
                    <a:latin typeface="+mn-lt"/>
                    <a:ea typeface="+mn-ea"/>
                    <a:cs typeface="Meiryo" charset="-128"/>
                  </a:rPr>
                  <a:t>ピークトラフィック時間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86" name="Group 45"/>
            <p:cNvGrpSpPr/>
            <p:nvPr/>
          </p:nvGrpSpPr>
          <p:grpSpPr>
            <a:xfrm>
              <a:off x="269875" y="4104189"/>
              <a:ext cx="2957951" cy="443892"/>
              <a:chOff x="5643077" y="3736938"/>
              <a:chExt cx="3814443" cy="444006"/>
            </a:xfrm>
          </p:grpSpPr>
          <p:sp>
            <p:nvSpPr>
              <p:cNvPr id="87" name="Rounded Rectangle 86"/>
              <p:cNvSpPr/>
              <p:nvPr/>
            </p:nvSpPr>
            <p:spPr>
              <a:xfrm rot="16200000">
                <a:off x="7328296" y="2051719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844270" y="3812738"/>
                <a:ext cx="3390661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smtClean="0">
                    <a:latin typeface="+mn-lt"/>
                    <a:ea typeface="+mn-ea"/>
                    <a:cs typeface="Meiryo" charset="-128"/>
                  </a:rPr>
                  <a:t>デバイスタイプ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89" name="Group 48"/>
            <p:cNvGrpSpPr/>
            <p:nvPr/>
          </p:nvGrpSpPr>
          <p:grpSpPr>
            <a:xfrm>
              <a:off x="269875" y="4541374"/>
              <a:ext cx="2957951" cy="443891"/>
              <a:chOff x="5643077" y="3736938"/>
              <a:chExt cx="3814443" cy="444006"/>
            </a:xfrm>
          </p:grpSpPr>
          <p:sp>
            <p:nvSpPr>
              <p:cNvPr id="90" name="Rounded Rectangle 89"/>
              <p:cNvSpPr/>
              <p:nvPr/>
            </p:nvSpPr>
            <p:spPr>
              <a:xfrm rot="16200000">
                <a:off x="7328296" y="2051719"/>
                <a:ext cx="444006" cy="3814443"/>
              </a:xfrm>
              <a:prstGeom prst="rect">
                <a:avLst/>
              </a:prstGeom>
              <a:solidFill>
                <a:srgbClr val="E1E1E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5844270" y="3812738"/>
                <a:ext cx="3265188" cy="32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smtClean="0">
                    <a:latin typeface="+mn-lt"/>
                    <a:ea typeface="+mn-ea"/>
                    <a:cs typeface="Meiryo" charset="-128"/>
                  </a:rPr>
                  <a:t>コンバージョンレート</a:t>
                </a:r>
                <a:endParaRPr lang="en-US" sz="1400" dirty="0"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sp>
        <p:nvSpPr>
          <p:cNvPr id="41" name="Rectangle 40"/>
          <p:cNvSpPr>
            <a:spLocks/>
          </p:cNvSpPr>
          <p:nvPr/>
        </p:nvSpPr>
        <p:spPr>
          <a:xfrm>
            <a:off x="3345311" y="1415191"/>
            <a:ext cx="5412833" cy="2322662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78546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コネクト</a:t>
            </a:r>
            <a:r>
              <a:rPr lang="en-US" dirty="0" smtClean="0">
                <a:latin typeface="+mn-lt"/>
                <a:ea typeface="+mn-ea"/>
                <a:cs typeface="Meiryo" charset="-128"/>
              </a:rPr>
              <a:t>: </a:t>
            </a:r>
            <a:br>
              <a:rPr lang="en-US" dirty="0" smtClean="0">
                <a:latin typeface="+mn-lt"/>
                <a:ea typeface="+mn-ea"/>
                <a:cs typeface="Meiryo" charset="-128"/>
              </a:rPr>
            </a:b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ロケーションベースのゲストアクセスの提供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594860" y="1081089"/>
            <a:ext cx="4263390" cy="3636962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9" name="Rectangle 68"/>
          <p:cNvSpPr/>
          <p:nvPr/>
        </p:nvSpPr>
        <p:spPr>
          <a:xfrm>
            <a:off x="936625" y="1073955"/>
            <a:ext cx="3669969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400" b="1" dirty="0" smtClean="0">
                <a:solidFill>
                  <a:schemeClr val="tx2"/>
                </a:solidFill>
                <a:cs typeface="Meiryo" charset="-128"/>
              </a:rPr>
              <a:t>簡単な利用許諾ページ</a:t>
            </a:r>
            <a:endParaRPr lang="en-US" sz="1400" b="1" dirty="0" smtClean="0">
              <a:solidFill>
                <a:schemeClr val="tx2"/>
              </a:solidFill>
              <a:cs typeface="Meiryo" charset="-128"/>
            </a:endParaRPr>
          </a:p>
          <a:p>
            <a:r>
              <a:rPr lang="ja-JP" altLang="en-US" sz="1400" dirty="0" smtClean="0">
                <a:solidFill>
                  <a:schemeClr val="tx2"/>
                </a:solidFill>
                <a:cs typeface="Meiryo" charset="-128"/>
              </a:rPr>
              <a:t>利用規約＆条件を簡単に作成</a:t>
            </a:r>
            <a:endParaRPr lang="en-US" sz="1400" dirty="0" smtClean="0">
              <a:solidFill>
                <a:schemeClr val="tx2"/>
              </a:solidFill>
              <a:cs typeface="Meiryo" charset="-128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65489" y="1168846"/>
            <a:ext cx="493776" cy="493776"/>
            <a:chOff x="242934" y="1150765"/>
            <a:chExt cx="603781" cy="603781"/>
          </a:xfrm>
        </p:grpSpPr>
        <p:sp>
          <p:nvSpPr>
            <p:cNvPr id="80" name="Oval 79"/>
            <p:cNvSpPr/>
            <p:nvPr/>
          </p:nvSpPr>
          <p:spPr>
            <a:xfrm>
              <a:off x="242934" y="1150765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378421" y="1298428"/>
              <a:ext cx="332806" cy="315596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300"/>
                </a:spcAft>
              </a:pPr>
              <a:endParaRPr lang="en-US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936625" y="1809448"/>
            <a:ext cx="3669969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400" b="1" dirty="0" smtClean="0">
                <a:solidFill>
                  <a:schemeClr val="tx2"/>
                </a:solidFill>
                <a:cs typeface="Meiryo" charset="-128"/>
              </a:rPr>
              <a:t>複数のアクセス方法</a:t>
            </a:r>
            <a:endParaRPr lang="en-US" sz="1400" b="1" dirty="0" smtClean="0">
              <a:solidFill>
                <a:schemeClr val="tx2"/>
              </a:solidFill>
              <a:cs typeface="Meiryo" charset="-128"/>
            </a:endParaRPr>
          </a:p>
          <a:p>
            <a:r>
              <a:rPr lang="ja-JP" altLang="en-US" sz="1400" dirty="0" smtClean="0">
                <a:solidFill>
                  <a:schemeClr val="tx2"/>
                </a:solidFill>
                <a:cs typeface="Meiryo" charset="-128"/>
              </a:rPr>
              <a:t>メール登録、ソーシャル、</a:t>
            </a:r>
            <a:r>
              <a:rPr lang="en-US" altLang="ja-JP" sz="1400" dirty="0" smtClean="0">
                <a:solidFill>
                  <a:schemeClr val="tx2"/>
                </a:solidFill>
                <a:cs typeface="Meiryo" charset="-128"/>
              </a:rPr>
              <a:t>SMS</a:t>
            </a:r>
            <a:endParaRPr lang="en-US" sz="1400" dirty="0">
              <a:solidFill>
                <a:schemeClr val="tx2"/>
              </a:solidFill>
              <a:cs typeface="Meiryo" charset="-128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65489" y="1904339"/>
            <a:ext cx="493776" cy="493776"/>
            <a:chOff x="242934" y="1875071"/>
            <a:chExt cx="603781" cy="603781"/>
          </a:xfrm>
        </p:grpSpPr>
        <p:sp>
          <p:nvSpPr>
            <p:cNvPr id="81" name="Oval 80"/>
            <p:cNvSpPr/>
            <p:nvPr/>
          </p:nvSpPr>
          <p:spPr>
            <a:xfrm>
              <a:off x="242934" y="1875071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77" name="Group 214"/>
            <p:cNvGrpSpPr/>
            <p:nvPr/>
          </p:nvGrpSpPr>
          <p:grpSpPr>
            <a:xfrm>
              <a:off x="343603" y="1989718"/>
              <a:ext cx="402442" cy="420055"/>
              <a:chOff x="4416228" y="2273723"/>
              <a:chExt cx="402442" cy="420055"/>
            </a:xfrm>
          </p:grpSpPr>
          <p:sp>
            <p:nvSpPr>
              <p:cNvPr id="278" name="Freeform 6"/>
              <p:cNvSpPr>
                <a:spLocks/>
              </p:cNvSpPr>
              <p:nvPr/>
            </p:nvSpPr>
            <p:spPr bwMode="auto">
              <a:xfrm flipH="1">
                <a:off x="4658458" y="2403646"/>
                <a:ext cx="160212" cy="160211"/>
              </a:xfrm>
              <a:custGeom>
                <a:avLst/>
                <a:gdLst>
                  <a:gd name="T0" fmla="*/ 278 w 297"/>
                  <a:gd name="T1" fmla="*/ 131 h 297"/>
                  <a:gd name="T2" fmla="*/ 35 w 297"/>
                  <a:gd name="T3" fmla="*/ 10 h 297"/>
                  <a:gd name="T4" fmla="*/ 0 w 297"/>
                  <a:gd name="T5" fmla="*/ 32 h 297"/>
                  <a:gd name="T6" fmla="*/ 0 w 297"/>
                  <a:gd name="T7" fmla="*/ 266 h 297"/>
                  <a:gd name="T8" fmla="*/ 35 w 297"/>
                  <a:gd name="T9" fmla="*/ 288 h 297"/>
                  <a:gd name="T10" fmla="*/ 278 w 297"/>
                  <a:gd name="T11" fmla="*/ 166 h 297"/>
                  <a:gd name="T12" fmla="*/ 278 w 297"/>
                  <a:gd name="T13" fmla="*/ 131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297">
                    <a:moveTo>
                      <a:pt x="278" y="131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16" y="0"/>
                      <a:pt x="0" y="10"/>
                      <a:pt x="0" y="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88"/>
                      <a:pt x="16" y="297"/>
                      <a:pt x="35" y="288"/>
                    </a:cubicBezTo>
                    <a:cubicBezTo>
                      <a:pt x="278" y="166"/>
                      <a:pt x="278" y="166"/>
                      <a:pt x="278" y="166"/>
                    </a:cubicBezTo>
                    <a:cubicBezTo>
                      <a:pt x="297" y="157"/>
                      <a:pt x="297" y="141"/>
                      <a:pt x="278" y="1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9" name="Freeform 7"/>
              <p:cNvSpPr>
                <a:spLocks/>
              </p:cNvSpPr>
              <p:nvPr/>
            </p:nvSpPr>
            <p:spPr bwMode="auto">
              <a:xfrm flipH="1">
                <a:off x="4416228" y="2403646"/>
                <a:ext cx="160212" cy="160211"/>
              </a:xfrm>
              <a:custGeom>
                <a:avLst/>
                <a:gdLst>
                  <a:gd name="T0" fmla="*/ 262 w 297"/>
                  <a:gd name="T1" fmla="*/ 10 h 297"/>
                  <a:gd name="T2" fmla="*/ 19 w 297"/>
                  <a:gd name="T3" fmla="*/ 131 h 297"/>
                  <a:gd name="T4" fmla="*/ 19 w 297"/>
                  <a:gd name="T5" fmla="*/ 166 h 297"/>
                  <a:gd name="T6" fmla="*/ 262 w 297"/>
                  <a:gd name="T7" fmla="*/ 288 h 297"/>
                  <a:gd name="T8" fmla="*/ 297 w 297"/>
                  <a:gd name="T9" fmla="*/ 266 h 297"/>
                  <a:gd name="T10" fmla="*/ 297 w 297"/>
                  <a:gd name="T11" fmla="*/ 32 h 297"/>
                  <a:gd name="T12" fmla="*/ 262 w 297"/>
                  <a:gd name="T13" fmla="*/ 1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297">
                    <a:moveTo>
                      <a:pt x="262" y="10"/>
                    </a:moveTo>
                    <a:cubicBezTo>
                      <a:pt x="19" y="131"/>
                      <a:pt x="19" y="131"/>
                      <a:pt x="19" y="131"/>
                    </a:cubicBezTo>
                    <a:cubicBezTo>
                      <a:pt x="0" y="141"/>
                      <a:pt x="0" y="157"/>
                      <a:pt x="19" y="166"/>
                    </a:cubicBezTo>
                    <a:cubicBezTo>
                      <a:pt x="262" y="288"/>
                      <a:pt x="262" y="288"/>
                      <a:pt x="262" y="288"/>
                    </a:cubicBezTo>
                    <a:cubicBezTo>
                      <a:pt x="282" y="297"/>
                      <a:pt x="297" y="288"/>
                      <a:pt x="297" y="266"/>
                    </a:cubicBezTo>
                    <a:cubicBezTo>
                      <a:pt x="297" y="32"/>
                      <a:pt x="297" y="32"/>
                      <a:pt x="297" y="32"/>
                    </a:cubicBezTo>
                    <a:cubicBezTo>
                      <a:pt x="297" y="10"/>
                      <a:pt x="282" y="0"/>
                      <a:pt x="262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0" name="Freeform 8"/>
              <p:cNvSpPr>
                <a:spLocks/>
              </p:cNvSpPr>
              <p:nvPr/>
            </p:nvSpPr>
            <p:spPr bwMode="auto">
              <a:xfrm flipV="1">
                <a:off x="4537230" y="2533339"/>
                <a:ext cx="160439" cy="160439"/>
              </a:xfrm>
              <a:custGeom>
                <a:avLst/>
                <a:gdLst>
                  <a:gd name="T0" fmla="*/ 266 w 297"/>
                  <a:gd name="T1" fmla="*/ 0 h 297"/>
                  <a:gd name="T2" fmla="*/ 31 w 297"/>
                  <a:gd name="T3" fmla="*/ 0 h 297"/>
                  <a:gd name="T4" fmla="*/ 10 w 297"/>
                  <a:gd name="T5" fmla="*/ 35 h 297"/>
                  <a:gd name="T6" fmla="*/ 131 w 297"/>
                  <a:gd name="T7" fmla="*/ 278 h 297"/>
                  <a:gd name="T8" fmla="*/ 166 w 297"/>
                  <a:gd name="T9" fmla="*/ 278 h 297"/>
                  <a:gd name="T10" fmla="*/ 288 w 297"/>
                  <a:gd name="T11" fmla="*/ 35 h 297"/>
                  <a:gd name="T12" fmla="*/ 266 w 297"/>
                  <a:gd name="T1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297">
                    <a:moveTo>
                      <a:pt x="2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0" y="0"/>
                      <a:pt x="0" y="16"/>
                      <a:pt x="10" y="35"/>
                    </a:cubicBezTo>
                    <a:cubicBezTo>
                      <a:pt x="131" y="278"/>
                      <a:pt x="131" y="278"/>
                      <a:pt x="131" y="278"/>
                    </a:cubicBezTo>
                    <a:cubicBezTo>
                      <a:pt x="141" y="297"/>
                      <a:pt x="156" y="297"/>
                      <a:pt x="166" y="278"/>
                    </a:cubicBezTo>
                    <a:cubicBezTo>
                      <a:pt x="288" y="35"/>
                      <a:pt x="288" y="35"/>
                      <a:pt x="288" y="35"/>
                    </a:cubicBezTo>
                    <a:cubicBezTo>
                      <a:pt x="297" y="16"/>
                      <a:pt x="287" y="0"/>
                      <a:pt x="26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1" name="Freeform 9"/>
              <p:cNvSpPr>
                <a:spLocks/>
              </p:cNvSpPr>
              <p:nvPr/>
            </p:nvSpPr>
            <p:spPr bwMode="auto">
              <a:xfrm flipV="1">
                <a:off x="4537230" y="2273723"/>
                <a:ext cx="160439" cy="160439"/>
              </a:xfrm>
              <a:custGeom>
                <a:avLst/>
                <a:gdLst>
                  <a:gd name="T0" fmla="*/ 31 w 297"/>
                  <a:gd name="T1" fmla="*/ 297 h 297"/>
                  <a:gd name="T2" fmla="*/ 266 w 297"/>
                  <a:gd name="T3" fmla="*/ 297 h 297"/>
                  <a:gd name="T4" fmla="*/ 288 w 297"/>
                  <a:gd name="T5" fmla="*/ 262 h 297"/>
                  <a:gd name="T6" fmla="*/ 166 w 297"/>
                  <a:gd name="T7" fmla="*/ 19 h 297"/>
                  <a:gd name="T8" fmla="*/ 131 w 297"/>
                  <a:gd name="T9" fmla="*/ 19 h 297"/>
                  <a:gd name="T10" fmla="*/ 10 w 297"/>
                  <a:gd name="T11" fmla="*/ 262 h 297"/>
                  <a:gd name="T12" fmla="*/ 31 w 297"/>
                  <a:gd name="T13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297">
                    <a:moveTo>
                      <a:pt x="31" y="297"/>
                    </a:moveTo>
                    <a:cubicBezTo>
                      <a:pt x="266" y="297"/>
                      <a:pt x="266" y="297"/>
                      <a:pt x="266" y="297"/>
                    </a:cubicBezTo>
                    <a:cubicBezTo>
                      <a:pt x="287" y="297"/>
                      <a:pt x="297" y="282"/>
                      <a:pt x="288" y="262"/>
                    </a:cubicBezTo>
                    <a:cubicBezTo>
                      <a:pt x="166" y="19"/>
                      <a:pt x="166" y="19"/>
                      <a:pt x="166" y="19"/>
                    </a:cubicBezTo>
                    <a:cubicBezTo>
                      <a:pt x="156" y="0"/>
                      <a:pt x="141" y="0"/>
                      <a:pt x="131" y="19"/>
                    </a:cubicBezTo>
                    <a:cubicBezTo>
                      <a:pt x="10" y="262"/>
                      <a:pt x="10" y="262"/>
                      <a:pt x="10" y="262"/>
                    </a:cubicBezTo>
                    <a:cubicBezTo>
                      <a:pt x="0" y="282"/>
                      <a:pt x="10" y="297"/>
                      <a:pt x="31" y="2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2" name="Freeform 10"/>
              <p:cNvSpPr>
                <a:spLocks/>
              </p:cNvSpPr>
              <p:nvPr/>
            </p:nvSpPr>
            <p:spPr bwMode="auto">
              <a:xfrm>
                <a:off x="4515268" y="2381570"/>
                <a:ext cx="204363" cy="204363"/>
              </a:xfrm>
              <a:custGeom>
                <a:avLst/>
                <a:gdLst>
                  <a:gd name="T0" fmla="*/ 235 w 313"/>
                  <a:gd name="T1" fmla="*/ 0 h 313"/>
                  <a:gd name="T2" fmla="*/ 78 w 313"/>
                  <a:gd name="T3" fmla="*/ 0 h 313"/>
                  <a:gd name="T4" fmla="*/ 0 w 313"/>
                  <a:gd name="T5" fmla="*/ 78 h 313"/>
                  <a:gd name="T6" fmla="*/ 0 w 313"/>
                  <a:gd name="T7" fmla="*/ 235 h 313"/>
                  <a:gd name="T8" fmla="*/ 78 w 313"/>
                  <a:gd name="T9" fmla="*/ 313 h 313"/>
                  <a:gd name="T10" fmla="*/ 235 w 313"/>
                  <a:gd name="T11" fmla="*/ 313 h 313"/>
                  <a:gd name="T12" fmla="*/ 313 w 313"/>
                  <a:gd name="T13" fmla="*/ 235 h 313"/>
                  <a:gd name="T14" fmla="*/ 313 w 313"/>
                  <a:gd name="T15" fmla="*/ 78 h 313"/>
                  <a:gd name="T16" fmla="*/ 235 w 313"/>
                  <a:gd name="T1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3" h="313">
                    <a:moveTo>
                      <a:pt x="235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35" y="0"/>
                      <a:pt x="0" y="35"/>
                      <a:pt x="0" y="78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78"/>
                      <a:pt x="35" y="313"/>
                      <a:pt x="78" y="313"/>
                    </a:cubicBezTo>
                    <a:cubicBezTo>
                      <a:pt x="235" y="313"/>
                      <a:pt x="235" y="313"/>
                      <a:pt x="235" y="313"/>
                    </a:cubicBezTo>
                    <a:cubicBezTo>
                      <a:pt x="278" y="313"/>
                      <a:pt x="313" y="278"/>
                      <a:pt x="313" y="235"/>
                    </a:cubicBezTo>
                    <a:cubicBezTo>
                      <a:pt x="313" y="78"/>
                      <a:pt x="313" y="78"/>
                      <a:pt x="313" y="78"/>
                    </a:cubicBezTo>
                    <a:cubicBezTo>
                      <a:pt x="313" y="35"/>
                      <a:pt x="278" y="0"/>
                      <a:pt x="235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71" name="Rectangle 70"/>
          <p:cNvSpPr/>
          <p:nvPr/>
        </p:nvSpPr>
        <p:spPr>
          <a:xfrm>
            <a:off x="936625" y="2544941"/>
            <a:ext cx="3669969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200" b="1" dirty="0" smtClean="0">
                <a:solidFill>
                  <a:schemeClr val="tx2"/>
                </a:solidFill>
                <a:cs typeface="Meiryo" charset="-128"/>
              </a:rPr>
              <a:t>カスタマイズ </a:t>
            </a:r>
            <a:r>
              <a:rPr lang="en-US" altLang="ja-JP" sz="1200" b="1" dirty="0" smtClean="0">
                <a:solidFill>
                  <a:schemeClr val="tx2"/>
                </a:solidFill>
                <a:cs typeface="Meiryo" charset="-128"/>
              </a:rPr>
              <a:t>Web</a:t>
            </a:r>
            <a:r>
              <a:rPr lang="ja-JP" altLang="en-US" sz="1200" b="1" dirty="0" smtClean="0">
                <a:solidFill>
                  <a:schemeClr val="tx2"/>
                </a:solidFill>
                <a:cs typeface="Meiryo" charset="-128"/>
              </a:rPr>
              <a:t>認証とプロモーションの提供</a:t>
            </a:r>
            <a:r>
              <a:rPr lang="en-US" sz="1200" b="1" dirty="0" smtClean="0">
                <a:solidFill>
                  <a:schemeClr val="tx2"/>
                </a:solidFill>
                <a:cs typeface="Meiryo" charset="-128"/>
              </a:rPr>
              <a:t> </a:t>
            </a:r>
          </a:p>
          <a:p>
            <a:r>
              <a:rPr lang="ja-JP" altLang="en-US" sz="1200" dirty="0" smtClean="0">
                <a:solidFill>
                  <a:schemeClr val="tx2"/>
                </a:solidFill>
                <a:cs typeface="Meiryo" charset="-128"/>
              </a:rPr>
              <a:t>エリア別で</a:t>
            </a:r>
            <a:r>
              <a:rPr lang="en-US" altLang="ja-JP" sz="1200" dirty="0" smtClean="0">
                <a:solidFill>
                  <a:schemeClr val="tx2"/>
                </a:solidFill>
                <a:cs typeface="Meiryo" charset="-128"/>
              </a:rPr>
              <a:t>Web</a:t>
            </a:r>
            <a:r>
              <a:rPr lang="ja-JP" altLang="en-US" sz="1200" dirty="0" smtClean="0">
                <a:solidFill>
                  <a:schemeClr val="tx2"/>
                </a:solidFill>
                <a:cs typeface="Meiryo" charset="-128"/>
              </a:rPr>
              <a:t>認証画面が変更可能。エンゲージのエリアを細かく制御</a:t>
            </a:r>
            <a:endParaRPr lang="en-US" sz="1200" dirty="0">
              <a:solidFill>
                <a:schemeClr val="tx2"/>
              </a:solidFill>
              <a:cs typeface="Meiryo" charset="-128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65489" y="2639832"/>
            <a:ext cx="493776" cy="493776"/>
            <a:chOff x="242934" y="2599376"/>
            <a:chExt cx="603781" cy="603781"/>
          </a:xfrm>
        </p:grpSpPr>
        <p:sp>
          <p:nvSpPr>
            <p:cNvPr id="82" name="Oval 81"/>
            <p:cNvSpPr/>
            <p:nvPr/>
          </p:nvSpPr>
          <p:spPr>
            <a:xfrm>
              <a:off x="242934" y="2599376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83" name="Group 114"/>
            <p:cNvGrpSpPr/>
            <p:nvPr/>
          </p:nvGrpSpPr>
          <p:grpSpPr>
            <a:xfrm>
              <a:off x="338883" y="2738585"/>
              <a:ext cx="411882" cy="326473"/>
              <a:chOff x="3926374" y="7079376"/>
              <a:chExt cx="663338" cy="525787"/>
            </a:xfrm>
          </p:grpSpPr>
          <p:sp>
            <p:nvSpPr>
              <p:cNvPr id="284" name="Rectangle 283"/>
              <p:cNvSpPr/>
              <p:nvPr/>
            </p:nvSpPr>
            <p:spPr>
              <a:xfrm>
                <a:off x="4014689" y="7079376"/>
                <a:ext cx="477939" cy="525787"/>
              </a:xfrm>
              <a:prstGeom prst="rect">
                <a:avLst/>
              </a:prstGeom>
              <a:noFill/>
              <a:ln w="22225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500" dirty="0"/>
              </a:p>
            </p:txBody>
          </p:sp>
          <p:sp>
            <p:nvSpPr>
              <p:cNvPr id="285" name="TextBox 284"/>
              <p:cNvSpPr txBox="1"/>
              <p:nvPr/>
            </p:nvSpPr>
            <p:spPr>
              <a:xfrm rot="19715792">
                <a:off x="3926374" y="7120950"/>
                <a:ext cx="663338" cy="30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NEW</a:t>
                </a:r>
                <a:endParaRPr lang="en-US" sz="400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4082966" y="7427624"/>
                <a:ext cx="334557" cy="11608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500" dirty="0"/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936625" y="3280434"/>
            <a:ext cx="3669969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400" b="1" dirty="0" smtClean="0">
                <a:solidFill>
                  <a:schemeClr val="tx2"/>
                </a:solidFill>
                <a:cs typeface="Meiryo" charset="-128"/>
              </a:rPr>
              <a:t>ロケーションにいる人数の把握 </a:t>
            </a:r>
            <a:endParaRPr lang="en-US" sz="1400" b="1" dirty="0" smtClean="0">
              <a:solidFill>
                <a:schemeClr val="tx2"/>
              </a:solidFill>
              <a:cs typeface="Meiryo" charset="-128"/>
            </a:endParaRPr>
          </a:p>
          <a:p>
            <a:r>
              <a:rPr lang="ja-JP" altLang="en-US" sz="1400" dirty="0" smtClean="0">
                <a:solidFill>
                  <a:schemeClr val="tx2"/>
                </a:solidFill>
                <a:cs typeface="Meiryo" charset="-128"/>
              </a:rPr>
              <a:t>拡張されたアナリティクスの提供</a:t>
            </a:r>
            <a:r>
              <a:rPr lang="en-US" sz="1400" dirty="0" smtClean="0">
                <a:solidFill>
                  <a:schemeClr val="tx2"/>
                </a:solidFill>
                <a:cs typeface="Meiryo" charset="-128"/>
              </a:rPr>
              <a:t> </a:t>
            </a:r>
            <a:endParaRPr lang="en-US" sz="1400" dirty="0">
              <a:solidFill>
                <a:schemeClr val="tx2"/>
              </a:solidFill>
              <a:cs typeface="Meiryo" charset="-128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65489" y="3375325"/>
            <a:ext cx="493776" cy="493776"/>
            <a:chOff x="242934" y="3323682"/>
            <a:chExt cx="603781" cy="603781"/>
          </a:xfrm>
        </p:grpSpPr>
        <p:sp>
          <p:nvSpPr>
            <p:cNvPr id="83" name="Oval 82"/>
            <p:cNvSpPr/>
            <p:nvPr/>
          </p:nvSpPr>
          <p:spPr>
            <a:xfrm>
              <a:off x="242934" y="3323682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87" name="Group 113"/>
            <p:cNvGrpSpPr/>
            <p:nvPr/>
          </p:nvGrpSpPr>
          <p:grpSpPr>
            <a:xfrm>
              <a:off x="351814" y="3525918"/>
              <a:ext cx="386021" cy="216135"/>
              <a:chOff x="3510676" y="3376905"/>
              <a:chExt cx="350928" cy="196486"/>
            </a:xfrm>
          </p:grpSpPr>
          <p:sp>
            <p:nvSpPr>
              <p:cNvPr id="288" name="Freeform 11"/>
              <p:cNvSpPr>
                <a:spLocks/>
              </p:cNvSpPr>
              <p:nvPr/>
            </p:nvSpPr>
            <p:spPr bwMode="auto">
              <a:xfrm>
                <a:off x="3510676" y="3376905"/>
                <a:ext cx="350928" cy="196486"/>
              </a:xfrm>
              <a:custGeom>
                <a:avLst/>
                <a:gdLst/>
                <a:ahLst/>
                <a:cxnLst/>
                <a:rect l="l" t="t" r="r" b="b"/>
                <a:pathLst>
                  <a:path w="350928" h="196486">
                    <a:moveTo>
                      <a:pt x="89446" y="51368"/>
                    </a:moveTo>
                    <a:cubicBezTo>
                      <a:pt x="85632" y="50351"/>
                      <a:pt x="80800" y="50860"/>
                      <a:pt x="78129" y="51623"/>
                    </a:cubicBezTo>
                    <a:cubicBezTo>
                      <a:pt x="75713" y="52386"/>
                      <a:pt x="74823" y="52131"/>
                      <a:pt x="72407" y="52004"/>
                    </a:cubicBezTo>
                    <a:cubicBezTo>
                      <a:pt x="71517" y="52004"/>
                      <a:pt x="70500" y="52004"/>
                      <a:pt x="69482" y="52131"/>
                    </a:cubicBezTo>
                    <a:lnTo>
                      <a:pt x="63506" y="58743"/>
                    </a:lnTo>
                    <a:cubicBezTo>
                      <a:pt x="62488" y="62558"/>
                      <a:pt x="63760" y="73111"/>
                      <a:pt x="64014" y="74128"/>
                    </a:cubicBezTo>
                    <a:cubicBezTo>
                      <a:pt x="64777" y="82902"/>
                      <a:pt x="68592" y="90149"/>
                      <a:pt x="73933" y="93455"/>
                    </a:cubicBezTo>
                    <a:cubicBezTo>
                      <a:pt x="73551" y="93964"/>
                      <a:pt x="73043" y="94472"/>
                      <a:pt x="72534" y="94854"/>
                    </a:cubicBezTo>
                    <a:cubicBezTo>
                      <a:pt x="71644" y="95617"/>
                      <a:pt x="70754" y="96252"/>
                      <a:pt x="69991" y="96888"/>
                    </a:cubicBezTo>
                    <a:cubicBezTo>
                      <a:pt x="67575" y="98923"/>
                      <a:pt x="64904" y="99940"/>
                      <a:pt x="61471" y="100957"/>
                    </a:cubicBezTo>
                    <a:cubicBezTo>
                      <a:pt x="52316" y="103627"/>
                      <a:pt x="44940" y="110748"/>
                      <a:pt x="44177" y="120538"/>
                    </a:cubicBezTo>
                    <a:cubicBezTo>
                      <a:pt x="44177" y="120538"/>
                      <a:pt x="44177" y="120538"/>
                      <a:pt x="42524" y="144951"/>
                    </a:cubicBezTo>
                    <a:cubicBezTo>
                      <a:pt x="42524" y="144951"/>
                      <a:pt x="58419" y="149147"/>
                      <a:pt x="80545" y="149147"/>
                    </a:cubicBezTo>
                    <a:cubicBezTo>
                      <a:pt x="102024" y="149147"/>
                      <a:pt x="118422" y="144956"/>
                      <a:pt x="118439" y="144951"/>
                    </a:cubicBezTo>
                    <a:lnTo>
                      <a:pt x="116786" y="120538"/>
                    </a:lnTo>
                    <a:cubicBezTo>
                      <a:pt x="116150" y="110621"/>
                      <a:pt x="108775" y="102737"/>
                      <a:pt x="99492" y="100957"/>
                    </a:cubicBezTo>
                    <a:cubicBezTo>
                      <a:pt x="96313" y="100321"/>
                      <a:pt x="93388" y="99177"/>
                      <a:pt x="90845" y="97270"/>
                    </a:cubicBezTo>
                    <a:cubicBezTo>
                      <a:pt x="90082" y="96634"/>
                      <a:pt x="89192" y="95998"/>
                      <a:pt x="88175" y="95362"/>
                    </a:cubicBezTo>
                    <a:cubicBezTo>
                      <a:pt x="87539" y="94854"/>
                      <a:pt x="87030" y="94345"/>
                      <a:pt x="86522" y="93837"/>
                    </a:cubicBezTo>
                    <a:cubicBezTo>
                      <a:pt x="92371" y="90404"/>
                      <a:pt x="96695" y="82266"/>
                      <a:pt x="97076" y="72730"/>
                    </a:cubicBezTo>
                    <a:cubicBezTo>
                      <a:pt x="97330" y="70059"/>
                      <a:pt x="97712" y="61668"/>
                      <a:pt x="97203" y="58234"/>
                    </a:cubicBezTo>
                    <a:cubicBezTo>
                      <a:pt x="96695" y="55310"/>
                      <a:pt x="95805" y="55691"/>
                      <a:pt x="95042" y="55310"/>
                    </a:cubicBezTo>
                    <a:cubicBezTo>
                      <a:pt x="93388" y="54547"/>
                      <a:pt x="92117" y="52004"/>
                      <a:pt x="89446" y="51368"/>
                    </a:cubicBezTo>
                    <a:close/>
                    <a:moveTo>
                      <a:pt x="0" y="0"/>
                    </a:moveTo>
                    <a:lnTo>
                      <a:pt x="350928" y="0"/>
                    </a:lnTo>
                    <a:lnTo>
                      <a:pt x="350928" y="196486"/>
                    </a:lnTo>
                    <a:lnTo>
                      <a:pt x="0" y="1964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cxnSp>
            <p:nvCxnSpPr>
              <p:cNvPr id="289" name="Straight Connector 288"/>
              <p:cNvCxnSpPr/>
              <p:nvPr/>
            </p:nvCxnSpPr>
            <p:spPr>
              <a:xfrm>
                <a:off x="3660657" y="3438789"/>
                <a:ext cx="155682" cy="0"/>
              </a:xfrm>
              <a:prstGeom prst="line">
                <a:avLst/>
              </a:prstGeom>
              <a:ln w="635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3660657" y="3475352"/>
                <a:ext cx="155682" cy="0"/>
              </a:xfrm>
              <a:prstGeom prst="line">
                <a:avLst/>
              </a:prstGeom>
              <a:ln w="635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3660657" y="3511914"/>
                <a:ext cx="155682" cy="0"/>
              </a:xfrm>
              <a:prstGeom prst="line">
                <a:avLst/>
              </a:prstGeom>
              <a:ln w="635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Rectangle 72"/>
          <p:cNvSpPr/>
          <p:nvPr/>
        </p:nvSpPr>
        <p:spPr>
          <a:xfrm>
            <a:off x="936625" y="4015925"/>
            <a:ext cx="3669969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400" b="1" dirty="0" smtClean="0">
                <a:solidFill>
                  <a:schemeClr val="tx2"/>
                </a:solidFill>
                <a:cs typeface="Meiryo" charset="-128"/>
              </a:rPr>
              <a:t>簡単ツール</a:t>
            </a:r>
            <a:endParaRPr lang="en-US" sz="1400" b="1" dirty="0" smtClean="0">
              <a:solidFill>
                <a:schemeClr val="tx2"/>
              </a:solidFill>
              <a:cs typeface="Meiryo" charset="-128"/>
            </a:endParaRPr>
          </a:p>
          <a:p>
            <a:r>
              <a:rPr lang="ja-JP" altLang="en-US" sz="1400" dirty="0" smtClean="0">
                <a:solidFill>
                  <a:schemeClr val="tx2"/>
                </a:solidFill>
                <a:cs typeface="Meiryo" charset="-128"/>
              </a:rPr>
              <a:t>テンプレートを選択、コンポーネント</a:t>
            </a:r>
            <a:r>
              <a:rPr lang="en-US" sz="1400" dirty="0" smtClean="0">
                <a:solidFill>
                  <a:schemeClr val="tx2"/>
                </a:solidFill>
                <a:cs typeface="Meiryo" charset="-128"/>
              </a:rPr>
              <a:t> </a:t>
            </a:r>
            <a:r>
              <a:rPr lang="ja-JP" altLang="en-US" sz="1400" dirty="0" smtClean="0">
                <a:solidFill>
                  <a:schemeClr val="tx2"/>
                </a:solidFill>
                <a:cs typeface="Meiryo" charset="-128"/>
              </a:rPr>
              <a:t>をドラッグアンドドロップ</a:t>
            </a:r>
            <a:endParaRPr lang="en-US" sz="1400" dirty="0">
              <a:solidFill>
                <a:schemeClr val="tx2"/>
              </a:solidFill>
              <a:cs typeface="Meiryo" charset="-128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465489" y="4110816"/>
            <a:ext cx="493776" cy="493776"/>
            <a:chOff x="242934" y="4047987"/>
            <a:chExt cx="603781" cy="603781"/>
          </a:xfrm>
        </p:grpSpPr>
        <p:sp>
          <p:nvSpPr>
            <p:cNvPr id="84" name="Oval 83"/>
            <p:cNvSpPr/>
            <p:nvPr/>
          </p:nvSpPr>
          <p:spPr>
            <a:xfrm>
              <a:off x="242934" y="4047987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76" name="Group 75"/>
            <p:cNvGrpSpPr/>
            <p:nvPr/>
          </p:nvGrpSpPr>
          <p:grpSpPr>
            <a:xfrm>
              <a:off x="296856" y="4085665"/>
              <a:ext cx="454234" cy="508064"/>
              <a:chOff x="4340188" y="1294626"/>
              <a:chExt cx="454234" cy="508064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4340188" y="1294626"/>
                <a:ext cx="454234" cy="508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solidFill>
                      <a:schemeClr val="bg1"/>
                    </a:solidFill>
                    <a:latin typeface="+mn-lt"/>
                    <a:ea typeface="+mn-ea"/>
                    <a:cs typeface="Wingdings"/>
                    <a:sym typeface="Wingdings"/>
                  </a:rPr>
                  <a:t></a:t>
                </a:r>
                <a:endParaRPr lang="en-US" sz="700" dirty="0">
                  <a:solidFill>
                    <a:schemeClr val="bg1"/>
                  </a:solidFill>
                  <a:latin typeface="+mn-lt"/>
                  <a:ea typeface="+mn-ea"/>
                  <a:sym typeface="Wingdings"/>
                </a:endParaRPr>
              </a:p>
              <a:p>
                <a:r>
                  <a:rPr lang="en-US" sz="700" dirty="0" smtClean="0">
                    <a:solidFill>
                      <a:schemeClr val="bg1"/>
                    </a:solidFill>
                    <a:latin typeface="+mn-lt"/>
                    <a:ea typeface="+mn-ea"/>
                    <a:cs typeface="Wingdings"/>
                    <a:sym typeface="Wingdings"/>
                  </a:rPr>
                  <a:t></a:t>
                </a:r>
                <a:endParaRPr lang="en-US" sz="700" dirty="0">
                  <a:solidFill>
                    <a:schemeClr val="bg1"/>
                  </a:solidFill>
                  <a:latin typeface="+mn-lt"/>
                  <a:ea typeface="+mn-ea"/>
                  <a:sym typeface="Wingdings"/>
                </a:endParaRPr>
              </a:p>
              <a:p>
                <a:r>
                  <a:rPr lang="en-US" sz="700" dirty="0" smtClean="0">
                    <a:solidFill>
                      <a:schemeClr val="bg1"/>
                    </a:solidFill>
                    <a:latin typeface="+mn-lt"/>
                    <a:ea typeface="+mn-ea"/>
                    <a:cs typeface="Wingdings"/>
                    <a:sym typeface="Wingdings"/>
                  </a:rPr>
                  <a:t></a:t>
                </a:r>
                <a:endParaRPr lang="en-US" sz="700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4598688" y="1411810"/>
                <a:ext cx="162482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4598688" y="1545180"/>
                <a:ext cx="162482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598688" y="1686742"/>
                <a:ext cx="162482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 64"/>
          <p:cNvGrpSpPr/>
          <p:nvPr/>
        </p:nvGrpSpPr>
        <p:grpSpPr>
          <a:xfrm>
            <a:off x="4931365" y="2561584"/>
            <a:ext cx="2709917" cy="1946845"/>
            <a:chOff x="3772910" y="3075777"/>
            <a:chExt cx="1144680" cy="784229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260" y="3109421"/>
              <a:ext cx="1069981" cy="579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Freeform 9"/>
            <p:cNvSpPr>
              <a:spLocks noEditPoints="1"/>
            </p:cNvSpPr>
            <p:nvPr/>
          </p:nvSpPr>
          <p:spPr bwMode="auto">
            <a:xfrm>
              <a:off x="3772910" y="3075777"/>
              <a:ext cx="1144680" cy="784229"/>
            </a:xfrm>
            <a:custGeom>
              <a:avLst/>
              <a:gdLst>
                <a:gd name="T0" fmla="*/ 50 w 1263"/>
                <a:gd name="T1" fmla="*/ 47 h 1077"/>
                <a:gd name="T2" fmla="*/ 50 w 1263"/>
                <a:gd name="T3" fmla="*/ 832 h 1077"/>
                <a:gd name="T4" fmla="*/ 1215 w 1263"/>
                <a:gd name="T5" fmla="*/ 832 h 1077"/>
                <a:gd name="T6" fmla="*/ 1215 w 1263"/>
                <a:gd name="T7" fmla="*/ 47 h 1077"/>
                <a:gd name="T8" fmla="*/ 50 w 1263"/>
                <a:gd name="T9" fmla="*/ 47 h 1077"/>
                <a:gd name="T10" fmla="*/ 50 w 1263"/>
                <a:gd name="T11" fmla="*/ 47 h 1077"/>
                <a:gd name="T12" fmla="*/ 50 w 1263"/>
                <a:gd name="T13" fmla="*/ 47 h 1077"/>
                <a:gd name="T14" fmla="*/ 26 w 1263"/>
                <a:gd name="T15" fmla="*/ 0 h 1077"/>
                <a:gd name="T16" fmla="*/ 1239 w 1263"/>
                <a:gd name="T17" fmla="*/ 0 h 1077"/>
                <a:gd name="T18" fmla="*/ 1249 w 1263"/>
                <a:gd name="T19" fmla="*/ 0 h 1077"/>
                <a:gd name="T20" fmla="*/ 1256 w 1263"/>
                <a:gd name="T21" fmla="*/ 4 h 1077"/>
                <a:gd name="T22" fmla="*/ 1260 w 1263"/>
                <a:gd name="T23" fmla="*/ 14 h 1077"/>
                <a:gd name="T24" fmla="*/ 1263 w 1263"/>
                <a:gd name="T25" fmla="*/ 21 h 1077"/>
                <a:gd name="T26" fmla="*/ 1263 w 1263"/>
                <a:gd name="T27" fmla="*/ 855 h 1077"/>
                <a:gd name="T28" fmla="*/ 1260 w 1263"/>
                <a:gd name="T29" fmla="*/ 865 h 1077"/>
                <a:gd name="T30" fmla="*/ 1256 w 1263"/>
                <a:gd name="T31" fmla="*/ 874 h 1077"/>
                <a:gd name="T32" fmla="*/ 1249 w 1263"/>
                <a:gd name="T33" fmla="*/ 879 h 1077"/>
                <a:gd name="T34" fmla="*/ 1239 w 1263"/>
                <a:gd name="T35" fmla="*/ 882 h 1077"/>
                <a:gd name="T36" fmla="*/ 778 w 1263"/>
                <a:gd name="T37" fmla="*/ 882 h 1077"/>
                <a:gd name="T38" fmla="*/ 778 w 1263"/>
                <a:gd name="T39" fmla="*/ 1029 h 1077"/>
                <a:gd name="T40" fmla="*/ 973 w 1263"/>
                <a:gd name="T41" fmla="*/ 1029 h 1077"/>
                <a:gd name="T42" fmla="*/ 980 w 1263"/>
                <a:gd name="T43" fmla="*/ 1029 h 1077"/>
                <a:gd name="T44" fmla="*/ 990 w 1263"/>
                <a:gd name="T45" fmla="*/ 1036 h 1077"/>
                <a:gd name="T46" fmla="*/ 992 w 1263"/>
                <a:gd name="T47" fmla="*/ 1043 h 1077"/>
                <a:gd name="T48" fmla="*/ 995 w 1263"/>
                <a:gd name="T49" fmla="*/ 1053 h 1077"/>
                <a:gd name="T50" fmla="*/ 992 w 1263"/>
                <a:gd name="T51" fmla="*/ 1062 h 1077"/>
                <a:gd name="T52" fmla="*/ 990 w 1263"/>
                <a:gd name="T53" fmla="*/ 1072 h 1077"/>
                <a:gd name="T54" fmla="*/ 980 w 1263"/>
                <a:gd name="T55" fmla="*/ 1077 h 1077"/>
                <a:gd name="T56" fmla="*/ 973 w 1263"/>
                <a:gd name="T57" fmla="*/ 1077 h 1077"/>
                <a:gd name="T58" fmla="*/ 292 w 1263"/>
                <a:gd name="T59" fmla="*/ 1077 h 1077"/>
                <a:gd name="T60" fmla="*/ 282 w 1263"/>
                <a:gd name="T61" fmla="*/ 1077 h 1077"/>
                <a:gd name="T62" fmla="*/ 275 w 1263"/>
                <a:gd name="T63" fmla="*/ 1072 h 1077"/>
                <a:gd name="T64" fmla="*/ 270 w 1263"/>
                <a:gd name="T65" fmla="*/ 1062 h 1077"/>
                <a:gd name="T66" fmla="*/ 268 w 1263"/>
                <a:gd name="T67" fmla="*/ 1053 h 1077"/>
                <a:gd name="T68" fmla="*/ 270 w 1263"/>
                <a:gd name="T69" fmla="*/ 1043 h 1077"/>
                <a:gd name="T70" fmla="*/ 275 w 1263"/>
                <a:gd name="T71" fmla="*/ 1036 h 1077"/>
                <a:gd name="T72" fmla="*/ 282 w 1263"/>
                <a:gd name="T73" fmla="*/ 1029 h 1077"/>
                <a:gd name="T74" fmla="*/ 292 w 1263"/>
                <a:gd name="T75" fmla="*/ 1029 h 1077"/>
                <a:gd name="T76" fmla="*/ 486 w 1263"/>
                <a:gd name="T77" fmla="*/ 1029 h 1077"/>
                <a:gd name="T78" fmla="*/ 486 w 1263"/>
                <a:gd name="T79" fmla="*/ 882 h 1077"/>
                <a:gd name="T80" fmla="*/ 26 w 1263"/>
                <a:gd name="T81" fmla="*/ 882 h 1077"/>
                <a:gd name="T82" fmla="*/ 16 w 1263"/>
                <a:gd name="T83" fmla="*/ 879 h 1077"/>
                <a:gd name="T84" fmla="*/ 9 w 1263"/>
                <a:gd name="T85" fmla="*/ 874 h 1077"/>
                <a:gd name="T86" fmla="*/ 2 w 1263"/>
                <a:gd name="T87" fmla="*/ 865 h 1077"/>
                <a:gd name="T88" fmla="*/ 0 w 1263"/>
                <a:gd name="T89" fmla="*/ 855 h 1077"/>
                <a:gd name="T90" fmla="*/ 0 w 1263"/>
                <a:gd name="T91" fmla="*/ 21 h 1077"/>
                <a:gd name="T92" fmla="*/ 2 w 1263"/>
                <a:gd name="T93" fmla="*/ 14 h 1077"/>
                <a:gd name="T94" fmla="*/ 9 w 1263"/>
                <a:gd name="T95" fmla="*/ 4 h 1077"/>
                <a:gd name="T96" fmla="*/ 16 w 1263"/>
                <a:gd name="T97" fmla="*/ 0 h 1077"/>
                <a:gd name="T98" fmla="*/ 26 w 1263"/>
                <a:gd name="T99" fmla="*/ 0 h 1077"/>
                <a:gd name="T100" fmla="*/ 26 w 1263"/>
                <a:gd name="T101" fmla="*/ 0 h 1077"/>
                <a:gd name="T102" fmla="*/ 26 w 1263"/>
                <a:gd name="T103" fmla="*/ 0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3" h="1077">
                  <a:moveTo>
                    <a:pt x="50" y="47"/>
                  </a:moveTo>
                  <a:lnTo>
                    <a:pt x="50" y="832"/>
                  </a:lnTo>
                  <a:lnTo>
                    <a:pt x="1215" y="832"/>
                  </a:lnTo>
                  <a:lnTo>
                    <a:pt x="1215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7"/>
                  </a:lnTo>
                  <a:close/>
                  <a:moveTo>
                    <a:pt x="26" y="0"/>
                  </a:moveTo>
                  <a:lnTo>
                    <a:pt x="1239" y="0"/>
                  </a:lnTo>
                  <a:lnTo>
                    <a:pt x="1249" y="0"/>
                  </a:lnTo>
                  <a:lnTo>
                    <a:pt x="1256" y="4"/>
                  </a:lnTo>
                  <a:lnTo>
                    <a:pt x="1260" y="14"/>
                  </a:lnTo>
                  <a:lnTo>
                    <a:pt x="1263" y="21"/>
                  </a:lnTo>
                  <a:lnTo>
                    <a:pt x="1263" y="855"/>
                  </a:lnTo>
                  <a:lnTo>
                    <a:pt x="1260" y="865"/>
                  </a:lnTo>
                  <a:lnTo>
                    <a:pt x="1256" y="874"/>
                  </a:lnTo>
                  <a:lnTo>
                    <a:pt x="1249" y="879"/>
                  </a:lnTo>
                  <a:lnTo>
                    <a:pt x="1239" y="882"/>
                  </a:lnTo>
                  <a:lnTo>
                    <a:pt x="778" y="882"/>
                  </a:lnTo>
                  <a:lnTo>
                    <a:pt x="778" y="1029"/>
                  </a:lnTo>
                  <a:lnTo>
                    <a:pt x="973" y="1029"/>
                  </a:lnTo>
                  <a:lnTo>
                    <a:pt x="980" y="1029"/>
                  </a:lnTo>
                  <a:lnTo>
                    <a:pt x="990" y="1036"/>
                  </a:lnTo>
                  <a:lnTo>
                    <a:pt x="992" y="1043"/>
                  </a:lnTo>
                  <a:lnTo>
                    <a:pt x="995" y="1053"/>
                  </a:lnTo>
                  <a:lnTo>
                    <a:pt x="992" y="1062"/>
                  </a:lnTo>
                  <a:lnTo>
                    <a:pt x="990" y="1072"/>
                  </a:lnTo>
                  <a:lnTo>
                    <a:pt x="980" y="1077"/>
                  </a:lnTo>
                  <a:lnTo>
                    <a:pt x="973" y="1077"/>
                  </a:lnTo>
                  <a:lnTo>
                    <a:pt x="292" y="1077"/>
                  </a:lnTo>
                  <a:lnTo>
                    <a:pt x="282" y="1077"/>
                  </a:lnTo>
                  <a:lnTo>
                    <a:pt x="275" y="1072"/>
                  </a:lnTo>
                  <a:lnTo>
                    <a:pt x="270" y="1062"/>
                  </a:lnTo>
                  <a:lnTo>
                    <a:pt x="268" y="1053"/>
                  </a:lnTo>
                  <a:lnTo>
                    <a:pt x="270" y="1043"/>
                  </a:lnTo>
                  <a:lnTo>
                    <a:pt x="275" y="1036"/>
                  </a:lnTo>
                  <a:lnTo>
                    <a:pt x="282" y="1029"/>
                  </a:lnTo>
                  <a:lnTo>
                    <a:pt x="292" y="1029"/>
                  </a:lnTo>
                  <a:lnTo>
                    <a:pt x="486" y="1029"/>
                  </a:lnTo>
                  <a:lnTo>
                    <a:pt x="486" y="882"/>
                  </a:lnTo>
                  <a:lnTo>
                    <a:pt x="26" y="882"/>
                  </a:lnTo>
                  <a:lnTo>
                    <a:pt x="16" y="879"/>
                  </a:lnTo>
                  <a:lnTo>
                    <a:pt x="9" y="874"/>
                  </a:lnTo>
                  <a:lnTo>
                    <a:pt x="2" y="865"/>
                  </a:lnTo>
                  <a:lnTo>
                    <a:pt x="0" y="855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67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 rot="14202620">
            <a:off x="6763985" y="897249"/>
            <a:ext cx="1285560" cy="3675639"/>
          </a:xfrm>
          <a:custGeom>
            <a:avLst/>
            <a:gdLst>
              <a:gd name="connsiteX0" fmla="*/ 0 w 934537"/>
              <a:gd name="connsiteY0" fmla="*/ 2663675 h 2663675"/>
              <a:gd name="connsiteX1" fmla="*/ 467269 w 934537"/>
              <a:gd name="connsiteY1" fmla="*/ 0 h 2663675"/>
              <a:gd name="connsiteX2" fmla="*/ 934537 w 934537"/>
              <a:gd name="connsiteY2" fmla="*/ 2663675 h 2663675"/>
              <a:gd name="connsiteX3" fmla="*/ 0 w 934537"/>
              <a:gd name="connsiteY3" fmla="*/ 2663675 h 2663675"/>
              <a:gd name="connsiteX0" fmla="*/ 0 w 934537"/>
              <a:gd name="connsiteY0" fmla="*/ 2663675 h 2663675"/>
              <a:gd name="connsiteX1" fmla="*/ 467269 w 934537"/>
              <a:gd name="connsiteY1" fmla="*/ 0 h 2663675"/>
              <a:gd name="connsiteX2" fmla="*/ 633207 w 934537"/>
              <a:gd name="connsiteY2" fmla="*/ 997545 h 2663675"/>
              <a:gd name="connsiteX3" fmla="*/ 934537 w 934537"/>
              <a:gd name="connsiteY3" fmla="*/ 2663675 h 2663675"/>
              <a:gd name="connsiteX4" fmla="*/ 0 w 934537"/>
              <a:gd name="connsiteY4" fmla="*/ 2663675 h 2663675"/>
              <a:gd name="connsiteX0" fmla="*/ 0 w 934537"/>
              <a:gd name="connsiteY0" fmla="*/ 2663675 h 2663675"/>
              <a:gd name="connsiteX1" fmla="*/ 467269 w 934537"/>
              <a:gd name="connsiteY1" fmla="*/ 0 h 2663675"/>
              <a:gd name="connsiteX2" fmla="*/ 901288 w 934537"/>
              <a:gd name="connsiteY2" fmla="*/ 259564 h 2663675"/>
              <a:gd name="connsiteX3" fmla="*/ 934537 w 934537"/>
              <a:gd name="connsiteY3" fmla="*/ 2663675 h 2663675"/>
              <a:gd name="connsiteX4" fmla="*/ 0 w 934537"/>
              <a:gd name="connsiteY4" fmla="*/ 2663675 h 2663675"/>
              <a:gd name="connsiteX0" fmla="*/ 0 w 934537"/>
              <a:gd name="connsiteY0" fmla="*/ 2946086 h 2946086"/>
              <a:gd name="connsiteX1" fmla="*/ 75886 w 934537"/>
              <a:gd name="connsiteY1" fmla="*/ 0 h 2946086"/>
              <a:gd name="connsiteX2" fmla="*/ 901288 w 934537"/>
              <a:gd name="connsiteY2" fmla="*/ 541975 h 2946086"/>
              <a:gd name="connsiteX3" fmla="*/ 934537 w 934537"/>
              <a:gd name="connsiteY3" fmla="*/ 2946086 h 2946086"/>
              <a:gd name="connsiteX4" fmla="*/ 0 w 934537"/>
              <a:gd name="connsiteY4" fmla="*/ 2946086 h 2946086"/>
              <a:gd name="connsiteX0" fmla="*/ 0 w 907887"/>
              <a:gd name="connsiteY0" fmla="*/ 2297085 h 2946086"/>
              <a:gd name="connsiteX1" fmla="*/ 49236 w 907887"/>
              <a:gd name="connsiteY1" fmla="*/ 0 h 2946086"/>
              <a:gd name="connsiteX2" fmla="*/ 874638 w 907887"/>
              <a:gd name="connsiteY2" fmla="*/ 541975 h 2946086"/>
              <a:gd name="connsiteX3" fmla="*/ 907887 w 907887"/>
              <a:gd name="connsiteY3" fmla="*/ 2946086 h 2946086"/>
              <a:gd name="connsiteX4" fmla="*/ 0 w 907887"/>
              <a:gd name="connsiteY4" fmla="*/ 2297085 h 2946086"/>
              <a:gd name="connsiteX0" fmla="*/ 0 w 1205709"/>
              <a:gd name="connsiteY0" fmla="*/ 2297085 h 3027377"/>
              <a:gd name="connsiteX1" fmla="*/ 49236 w 1205709"/>
              <a:gd name="connsiteY1" fmla="*/ 0 h 3027377"/>
              <a:gd name="connsiteX2" fmla="*/ 874638 w 1205709"/>
              <a:gd name="connsiteY2" fmla="*/ 541975 h 3027377"/>
              <a:gd name="connsiteX3" fmla="*/ 1205709 w 1205709"/>
              <a:gd name="connsiteY3" fmla="*/ 3027377 h 3027377"/>
              <a:gd name="connsiteX4" fmla="*/ 0 w 1205709"/>
              <a:gd name="connsiteY4" fmla="*/ 2297085 h 3027377"/>
              <a:gd name="connsiteX0" fmla="*/ 0 w 1192315"/>
              <a:gd name="connsiteY0" fmla="*/ 2297085 h 3047775"/>
              <a:gd name="connsiteX1" fmla="*/ 49236 w 1192315"/>
              <a:gd name="connsiteY1" fmla="*/ 0 h 3047775"/>
              <a:gd name="connsiteX2" fmla="*/ 874638 w 1192315"/>
              <a:gd name="connsiteY2" fmla="*/ 541975 h 3047775"/>
              <a:gd name="connsiteX3" fmla="*/ 1192315 w 1192315"/>
              <a:gd name="connsiteY3" fmla="*/ 3047775 h 3047775"/>
              <a:gd name="connsiteX4" fmla="*/ 0 w 1192315"/>
              <a:gd name="connsiteY4" fmla="*/ 2297085 h 3047775"/>
              <a:gd name="connsiteX0" fmla="*/ 0 w 1192315"/>
              <a:gd name="connsiteY0" fmla="*/ 2297085 h 3047775"/>
              <a:gd name="connsiteX1" fmla="*/ 49236 w 1192315"/>
              <a:gd name="connsiteY1" fmla="*/ 0 h 3047775"/>
              <a:gd name="connsiteX2" fmla="*/ 789344 w 1192315"/>
              <a:gd name="connsiteY2" fmla="*/ 398946 h 3047775"/>
              <a:gd name="connsiteX3" fmla="*/ 1192315 w 1192315"/>
              <a:gd name="connsiteY3" fmla="*/ 3047775 h 3047775"/>
              <a:gd name="connsiteX4" fmla="*/ 0 w 1192315"/>
              <a:gd name="connsiteY4" fmla="*/ 2297085 h 3047775"/>
              <a:gd name="connsiteX0" fmla="*/ 0 w 1192315"/>
              <a:gd name="connsiteY0" fmla="*/ 2297085 h 3047775"/>
              <a:gd name="connsiteX1" fmla="*/ 49236 w 1192315"/>
              <a:gd name="connsiteY1" fmla="*/ 0 h 3047775"/>
              <a:gd name="connsiteX2" fmla="*/ 789344 w 1192315"/>
              <a:gd name="connsiteY2" fmla="*/ 398946 h 3047775"/>
              <a:gd name="connsiteX3" fmla="*/ 1192315 w 1192315"/>
              <a:gd name="connsiteY3" fmla="*/ 3047775 h 3047775"/>
              <a:gd name="connsiteX4" fmla="*/ 0 w 1192315"/>
              <a:gd name="connsiteY4" fmla="*/ 2297085 h 3047775"/>
              <a:gd name="connsiteX0" fmla="*/ 0 w 1630238"/>
              <a:gd name="connsiteY0" fmla="*/ 2168599 h 3047775"/>
              <a:gd name="connsiteX1" fmla="*/ 487159 w 1630238"/>
              <a:gd name="connsiteY1" fmla="*/ 0 h 3047775"/>
              <a:gd name="connsiteX2" fmla="*/ 1227267 w 1630238"/>
              <a:gd name="connsiteY2" fmla="*/ 398946 h 3047775"/>
              <a:gd name="connsiteX3" fmla="*/ 1630238 w 1630238"/>
              <a:gd name="connsiteY3" fmla="*/ 3047775 h 3047775"/>
              <a:gd name="connsiteX4" fmla="*/ 0 w 1630238"/>
              <a:gd name="connsiteY4" fmla="*/ 2168599 h 3047775"/>
              <a:gd name="connsiteX0" fmla="*/ 0 w 1273086"/>
              <a:gd name="connsiteY0" fmla="*/ 2168599 h 2859426"/>
              <a:gd name="connsiteX1" fmla="*/ 487159 w 1273086"/>
              <a:gd name="connsiteY1" fmla="*/ 0 h 2859426"/>
              <a:gd name="connsiteX2" fmla="*/ 1227267 w 1273086"/>
              <a:gd name="connsiteY2" fmla="*/ 398946 h 2859426"/>
              <a:gd name="connsiteX3" fmla="*/ 1273086 w 1273086"/>
              <a:gd name="connsiteY3" fmla="*/ 2859426 h 2859426"/>
              <a:gd name="connsiteX4" fmla="*/ 0 w 1273086"/>
              <a:gd name="connsiteY4" fmla="*/ 2168599 h 2859426"/>
              <a:gd name="connsiteX0" fmla="*/ 0 w 1307893"/>
              <a:gd name="connsiteY0" fmla="*/ 2168599 h 2829749"/>
              <a:gd name="connsiteX1" fmla="*/ 487159 w 1307893"/>
              <a:gd name="connsiteY1" fmla="*/ 0 h 2829749"/>
              <a:gd name="connsiteX2" fmla="*/ 1227267 w 1307893"/>
              <a:gd name="connsiteY2" fmla="*/ 398946 h 2829749"/>
              <a:gd name="connsiteX3" fmla="*/ 1307893 w 1307893"/>
              <a:gd name="connsiteY3" fmla="*/ 2829749 h 2829749"/>
              <a:gd name="connsiteX4" fmla="*/ 0 w 1307893"/>
              <a:gd name="connsiteY4" fmla="*/ 2168599 h 2829749"/>
              <a:gd name="connsiteX0" fmla="*/ 0 w 1307894"/>
              <a:gd name="connsiteY0" fmla="*/ 2168599 h 2829749"/>
              <a:gd name="connsiteX1" fmla="*/ 487160 w 1307894"/>
              <a:gd name="connsiteY1" fmla="*/ 0 h 2829749"/>
              <a:gd name="connsiteX2" fmla="*/ 1227268 w 1307894"/>
              <a:gd name="connsiteY2" fmla="*/ 398946 h 2829749"/>
              <a:gd name="connsiteX3" fmla="*/ 1307894 w 1307894"/>
              <a:gd name="connsiteY3" fmla="*/ 2829749 h 2829749"/>
              <a:gd name="connsiteX4" fmla="*/ 0 w 1307894"/>
              <a:gd name="connsiteY4" fmla="*/ 2168599 h 2829749"/>
              <a:gd name="connsiteX0" fmla="*/ 0 w 1274889"/>
              <a:gd name="connsiteY0" fmla="*/ 2184679 h 2829749"/>
              <a:gd name="connsiteX1" fmla="*/ 454155 w 1274889"/>
              <a:gd name="connsiteY1" fmla="*/ 0 h 2829749"/>
              <a:gd name="connsiteX2" fmla="*/ 1194263 w 1274889"/>
              <a:gd name="connsiteY2" fmla="*/ 398946 h 2829749"/>
              <a:gd name="connsiteX3" fmla="*/ 1274889 w 1274889"/>
              <a:gd name="connsiteY3" fmla="*/ 2829749 h 2829749"/>
              <a:gd name="connsiteX4" fmla="*/ 0 w 1274889"/>
              <a:gd name="connsiteY4" fmla="*/ 2184679 h 2829749"/>
              <a:gd name="connsiteX0" fmla="*/ 0 w 1285560"/>
              <a:gd name="connsiteY0" fmla="*/ 2174294 h 2829749"/>
              <a:gd name="connsiteX1" fmla="*/ 464826 w 1285560"/>
              <a:gd name="connsiteY1" fmla="*/ 0 h 2829749"/>
              <a:gd name="connsiteX2" fmla="*/ 1204934 w 1285560"/>
              <a:gd name="connsiteY2" fmla="*/ 398946 h 2829749"/>
              <a:gd name="connsiteX3" fmla="*/ 1285560 w 1285560"/>
              <a:gd name="connsiteY3" fmla="*/ 2829749 h 2829749"/>
              <a:gd name="connsiteX4" fmla="*/ 0 w 1285560"/>
              <a:gd name="connsiteY4" fmla="*/ 2174294 h 282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560" h="2829749">
                <a:moveTo>
                  <a:pt x="0" y="2174294"/>
                </a:moveTo>
                <a:lnTo>
                  <a:pt x="464826" y="0"/>
                </a:lnTo>
                <a:lnTo>
                  <a:pt x="1204934" y="398946"/>
                </a:lnTo>
                <a:lnTo>
                  <a:pt x="1285560" y="2829749"/>
                </a:lnTo>
                <a:lnTo>
                  <a:pt x="0" y="2174294"/>
                </a:ln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  <a:alpha val="29000"/>
                </a:schemeClr>
              </a:gs>
              <a:gs pos="0">
                <a:schemeClr val="tx2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573" tIns="30786" rIns="61573" bIns="30786" anchor="ctr"/>
          <a:lstStyle/>
          <a:p>
            <a:pPr algn="ctr" defTabSz="457841" eaLnBrk="0" hangingPunct="0">
              <a:lnSpc>
                <a:spcPct val="90000"/>
              </a:lnSpc>
              <a:defRPr/>
            </a:pPr>
            <a:endParaRPr lang="en-US" sz="1500" dirty="0" smtClean="0">
              <a:solidFill>
                <a:schemeClr val="tx1"/>
              </a:solidFill>
              <a:latin typeface="+mn-lt"/>
              <a:ea typeface="+mn-ea"/>
              <a:cs typeface="ＭＳ Ｐゴシック" charset="0"/>
            </a:endParaRPr>
          </a:p>
        </p:txBody>
      </p:sp>
      <p:sp>
        <p:nvSpPr>
          <p:cNvPr id="48" name="Freeform 47"/>
          <p:cNvSpPr/>
          <p:nvPr/>
        </p:nvSpPr>
        <p:spPr>
          <a:xfrm rot="14202620">
            <a:off x="6143598" y="919398"/>
            <a:ext cx="1254967" cy="3555957"/>
          </a:xfrm>
          <a:custGeom>
            <a:avLst/>
            <a:gdLst>
              <a:gd name="connsiteX0" fmla="*/ 0 w 934537"/>
              <a:gd name="connsiteY0" fmla="*/ 2663675 h 2663675"/>
              <a:gd name="connsiteX1" fmla="*/ 467269 w 934537"/>
              <a:gd name="connsiteY1" fmla="*/ 0 h 2663675"/>
              <a:gd name="connsiteX2" fmla="*/ 934537 w 934537"/>
              <a:gd name="connsiteY2" fmla="*/ 2663675 h 2663675"/>
              <a:gd name="connsiteX3" fmla="*/ 0 w 934537"/>
              <a:gd name="connsiteY3" fmla="*/ 2663675 h 2663675"/>
              <a:gd name="connsiteX0" fmla="*/ 0 w 934537"/>
              <a:gd name="connsiteY0" fmla="*/ 2663675 h 2663675"/>
              <a:gd name="connsiteX1" fmla="*/ 467269 w 934537"/>
              <a:gd name="connsiteY1" fmla="*/ 0 h 2663675"/>
              <a:gd name="connsiteX2" fmla="*/ 633207 w 934537"/>
              <a:gd name="connsiteY2" fmla="*/ 997545 h 2663675"/>
              <a:gd name="connsiteX3" fmla="*/ 934537 w 934537"/>
              <a:gd name="connsiteY3" fmla="*/ 2663675 h 2663675"/>
              <a:gd name="connsiteX4" fmla="*/ 0 w 934537"/>
              <a:gd name="connsiteY4" fmla="*/ 2663675 h 2663675"/>
              <a:gd name="connsiteX0" fmla="*/ 0 w 934537"/>
              <a:gd name="connsiteY0" fmla="*/ 2663675 h 2663675"/>
              <a:gd name="connsiteX1" fmla="*/ 467269 w 934537"/>
              <a:gd name="connsiteY1" fmla="*/ 0 h 2663675"/>
              <a:gd name="connsiteX2" fmla="*/ 901288 w 934537"/>
              <a:gd name="connsiteY2" fmla="*/ 259564 h 2663675"/>
              <a:gd name="connsiteX3" fmla="*/ 934537 w 934537"/>
              <a:gd name="connsiteY3" fmla="*/ 2663675 h 2663675"/>
              <a:gd name="connsiteX4" fmla="*/ 0 w 934537"/>
              <a:gd name="connsiteY4" fmla="*/ 2663675 h 2663675"/>
              <a:gd name="connsiteX0" fmla="*/ 0 w 934537"/>
              <a:gd name="connsiteY0" fmla="*/ 2946086 h 2946086"/>
              <a:gd name="connsiteX1" fmla="*/ 75886 w 934537"/>
              <a:gd name="connsiteY1" fmla="*/ 0 h 2946086"/>
              <a:gd name="connsiteX2" fmla="*/ 901288 w 934537"/>
              <a:gd name="connsiteY2" fmla="*/ 541975 h 2946086"/>
              <a:gd name="connsiteX3" fmla="*/ 934537 w 934537"/>
              <a:gd name="connsiteY3" fmla="*/ 2946086 h 2946086"/>
              <a:gd name="connsiteX4" fmla="*/ 0 w 934537"/>
              <a:gd name="connsiteY4" fmla="*/ 2946086 h 2946086"/>
              <a:gd name="connsiteX0" fmla="*/ 0 w 907887"/>
              <a:gd name="connsiteY0" fmla="*/ 2297085 h 2946086"/>
              <a:gd name="connsiteX1" fmla="*/ 49236 w 907887"/>
              <a:gd name="connsiteY1" fmla="*/ 0 h 2946086"/>
              <a:gd name="connsiteX2" fmla="*/ 874638 w 907887"/>
              <a:gd name="connsiteY2" fmla="*/ 541975 h 2946086"/>
              <a:gd name="connsiteX3" fmla="*/ 907887 w 907887"/>
              <a:gd name="connsiteY3" fmla="*/ 2946086 h 2946086"/>
              <a:gd name="connsiteX4" fmla="*/ 0 w 907887"/>
              <a:gd name="connsiteY4" fmla="*/ 2297085 h 2946086"/>
              <a:gd name="connsiteX0" fmla="*/ 0 w 1205709"/>
              <a:gd name="connsiteY0" fmla="*/ 2297085 h 3027377"/>
              <a:gd name="connsiteX1" fmla="*/ 49236 w 1205709"/>
              <a:gd name="connsiteY1" fmla="*/ 0 h 3027377"/>
              <a:gd name="connsiteX2" fmla="*/ 874638 w 1205709"/>
              <a:gd name="connsiteY2" fmla="*/ 541975 h 3027377"/>
              <a:gd name="connsiteX3" fmla="*/ 1205709 w 1205709"/>
              <a:gd name="connsiteY3" fmla="*/ 3027377 h 3027377"/>
              <a:gd name="connsiteX4" fmla="*/ 0 w 1205709"/>
              <a:gd name="connsiteY4" fmla="*/ 2297085 h 3027377"/>
              <a:gd name="connsiteX0" fmla="*/ 0 w 1296737"/>
              <a:gd name="connsiteY0" fmla="*/ 2297085 h 2888747"/>
              <a:gd name="connsiteX1" fmla="*/ 49236 w 1296737"/>
              <a:gd name="connsiteY1" fmla="*/ 0 h 2888747"/>
              <a:gd name="connsiteX2" fmla="*/ 874638 w 1296737"/>
              <a:gd name="connsiteY2" fmla="*/ 541975 h 2888747"/>
              <a:gd name="connsiteX3" fmla="*/ 1296737 w 1296737"/>
              <a:gd name="connsiteY3" fmla="*/ 2888747 h 2888747"/>
              <a:gd name="connsiteX4" fmla="*/ 0 w 1296737"/>
              <a:gd name="connsiteY4" fmla="*/ 2297085 h 2888747"/>
              <a:gd name="connsiteX0" fmla="*/ 125057 w 1247501"/>
              <a:gd name="connsiteY0" fmla="*/ 2059840 h 2888747"/>
              <a:gd name="connsiteX1" fmla="*/ 0 w 1247501"/>
              <a:gd name="connsiteY1" fmla="*/ 0 h 2888747"/>
              <a:gd name="connsiteX2" fmla="*/ 825402 w 1247501"/>
              <a:gd name="connsiteY2" fmla="*/ 541975 h 2888747"/>
              <a:gd name="connsiteX3" fmla="*/ 1247501 w 1247501"/>
              <a:gd name="connsiteY3" fmla="*/ 2888747 h 2888747"/>
              <a:gd name="connsiteX4" fmla="*/ 125057 w 1247501"/>
              <a:gd name="connsiteY4" fmla="*/ 2059840 h 2888747"/>
              <a:gd name="connsiteX0" fmla="*/ 125057 w 1272958"/>
              <a:gd name="connsiteY0" fmla="*/ 2059840 h 2878171"/>
              <a:gd name="connsiteX1" fmla="*/ 0 w 1272958"/>
              <a:gd name="connsiteY1" fmla="*/ 0 h 2878171"/>
              <a:gd name="connsiteX2" fmla="*/ 825402 w 1272958"/>
              <a:gd name="connsiteY2" fmla="*/ 541975 h 2878171"/>
              <a:gd name="connsiteX3" fmla="*/ 1272958 w 1272958"/>
              <a:gd name="connsiteY3" fmla="*/ 2878171 h 2878171"/>
              <a:gd name="connsiteX4" fmla="*/ 125057 w 1272958"/>
              <a:gd name="connsiteY4" fmla="*/ 2059840 h 2878171"/>
              <a:gd name="connsiteX0" fmla="*/ 95420 w 1272958"/>
              <a:gd name="connsiteY0" fmla="*/ 2104977 h 2878171"/>
              <a:gd name="connsiteX1" fmla="*/ 0 w 1272958"/>
              <a:gd name="connsiteY1" fmla="*/ 0 h 2878171"/>
              <a:gd name="connsiteX2" fmla="*/ 825402 w 1272958"/>
              <a:gd name="connsiteY2" fmla="*/ 541975 h 2878171"/>
              <a:gd name="connsiteX3" fmla="*/ 1272958 w 1272958"/>
              <a:gd name="connsiteY3" fmla="*/ 2878171 h 2878171"/>
              <a:gd name="connsiteX4" fmla="*/ 95420 w 1272958"/>
              <a:gd name="connsiteY4" fmla="*/ 2104977 h 2878171"/>
              <a:gd name="connsiteX0" fmla="*/ 95420 w 938725"/>
              <a:gd name="connsiteY0" fmla="*/ 2104977 h 3555957"/>
              <a:gd name="connsiteX1" fmla="*/ 0 w 938725"/>
              <a:gd name="connsiteY1" fmla="*/ 0 h 3555957"/>
              <a:gd name="connsiteX2" fmla="*/ 825402 w 938725"/>
              <a:gd name="connsiteY2" fmla="*/ 541975 h 3555957"/>
              <a:gd name="connsiteX3" fmla="*/ 938725 w 938725"/>
              <a:gd name="connsiteY3" fmla="*/ 3555957 h 3555957"/>
              <a:gd name="connsiteX4" fmla="*/ 95420 w 938725"/>
              <a:gd name="connsiteY4" fmla="*/ 2104977 h 3555957"/>
              <a:gd name="connsiteX0" fmla="*/ 0 w 1226798"/>
              <a:gd name="connsiteY0" fmla="*/ 2689019 h 3555957"/>
              <a:gd name="connsiteX1" fmla="*/ 288073 w 1226798"/>
              <a:gd name="connsiteY1" fmla="*/ 0 h 3555957"/>
              <a:gd name="connsiteX2" fmla="*/ 1113475 w 1226798"/>
              <a:gd name="connsiteY2" fmla="*/ 541975 h 3555957"/>
              <a:gd name="connsiteX3" fmla="*/ 1226798 w 1226798"/>
              <a:gd name="connsiteY3" fmla="*/ 3555957 h 3555957"/>
              <a:gd name="connsiteX4" fmla="*/ 0 w 1226798"/>
              <a:gd name="connsiteY4" fmla="*/ 2689019 h 3555957"/>
              <a:gd name="connsiteX0" fmla="*/ 0 w 1254968"/>
              <a:gd name="connsiteY0" fmla="*/ 2731921 h 3555957"/>
              <a:gd name="connsiteX1" fmla="*/ 316243 w 1254968"/>
              <a:gd name="connsiteY1" fmla="*/ 0 h 3555957"/>
              <a:gd name="connsiteX2" fmla="*/ 1141645 w 1254968"/>
              <a:gd name="connsiteY2" fmla="*/ 541975 h 3555957"/>
              <a:gd name="connsiteX3" fmla="*/ 1254968 w 1254968"/>
              <a:gd name="connsiteY3" fmla="*/ 3555957 h 3555957"/>
              <a:gd name="connsiteX4" fmla="*/ 0 w 1254968"/>
              <a:gd name="connsiteY4" fmla="*/ 2731921 h 3555957"/>
              <a:gd name="connsiteX0" fmla="*/ 0 w 1301257"/>
              <a:gd name="connsiteY0" fmla="*/ 2701527 h 3555957"/>
              <a:gd name="connsiteX1" fmla="*/ 362532 w 1301257"/>
              <a:gd name="connsiteY1" fmla="*/ 0 h 3555957"/>
              <a:gd name="connsiteX2" fmla="*/ 1187934 w 1301257"/>
              <a:gd name="connsiteY2" fmla="*/ 541975 h 3555957"/>
              <a:gd name="connsiteX3" fmla="*/ 1301257 w 1301257"/>
              <a:gd name="connsiteY3" fmla="*/ 3555957 h 3555957"/>
              <a:gd name="connsiteX4" fmla="*/ 0 w 1301257"/>
              <a:gd name="connsiteY4" fmla="*/ 2701527 h 3555957"/>
              <a:gd name="connsiteX0" fmla="*/ 0 w 1301256"/>
              <a:gd name="connsiteY0" fmla="*/ 2701528 h 3555957"/>
              <a:gd name="connsiteX1" fmla="*/ 362531 w 1301256"/>
              <a:gd name="connsiteY1" fmla="*/ 0 h 3555957"/>
              <a:gd name="connsiteX2" fmla="*/ 1187933 w 1301256"/>
              <a:gd name="connsiteY2" fmla="*/ 541975 h 3555957"/>
              <a:gd name="connsiteX3" fmla="*/ 1301256 w 1301256"/>
              <a:gd name="connsiteY3" fmla="*/ 3555957 h 3555957"/>
              <a:gd name="connsiteX4" fmla="*/ 0 w 1301256"/>
              <a:gd name="connsiteY4" fmla="*/ 2701528 h 3555957"/>
              <a:gd name="connsiteX0" fmla="*/ 0 w 1254967"/>
              <a:gd name="connsiteY0" fmla="*/ 2731921 h 3555957"/>
              <a:gd name="connsiteX1" fmla="*/ 316242 w 1254967"/>
              <a:gd name="connsiteY1" fmla="*/ 0 h 3555957"/>
              <a:gd name="connsiteX2" fmla="*/ 1141644 w 1254967"/>
              <a:gd name="connsiteY2" fmla="*/ 541975 h 3555957"/>
              <a:gd name="connsiteX3" fmla="*/ 1254967 w 1254967"/>
              <a:gd name="connsiteY3" fmla="*/ 3555957 h 3555957"/>
              <a:gd name="connsiteX4" fmla="*/ 0 w 1254967"/>
              <a:gd name="connsiteY4" fmla="*/ 2731921 h 355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967" h="3555957">
                <a:moveTo>
                  <a:pt x="0" y="2731921"/>
                </a:moveTo>
                <a:lnTo>
                  <a:pt x="316242" y="0"/>
                </a:lnTo>
                <a:lnTo>
                  <a:pt x="1141644" y="541975"/>
                </a:lnTo>
                <a:lnTo>
                  <a:pt x="1254967" y="3555957"/>
                </a:lnTo>
                <a:lnTo>
                  <a:pt x="0" y="2731921"/>
                </a:ln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  <a:alpha val="29000"/>
                </a:schemeClr>
              </a:gs>
              <a:gs pos="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573" tIns="30786" rIns="61573" bIns="30786" anchor="ctr"/>
          <a:lstStyle/>
          <a:p>
            <a:pPr algn="ctr" defTabSz="457841" eaLnBrk="0" hangingPunct="0">
              <a:lnSpc>
                <a:spcPct val="90000"/>
              </a:lnSpc>
              <a:defRPr/>
            </a:pPr>
            <a:endParaRPr lang="en-US" sz="1500" dirty="0" smtClean="0">
              <a:solidFill>
                <a:schemeClr val="tx1"/>
              </a:solidFill>
              <a:latin typeface="+mn-lt"/>
              <a:ea typeface="+mn-ea"/>
              <a:cs typeface="ＭＳ Ｐゴシック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7861572" y="1174240"/>
            <a:ext cx="779962" cy="1579438"/>
            <a:chOff x="6369887" y="3123518"/>
            <a:chExt cx="432859" cy="852428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8371" y="3246123"/>
              <a:ext cx="375890" cy="607218"/>
            </a:xfrm>
            <a:prstGeom prst="rect">
              <a:avLst/>
            </a:prstGeom>
          </p:spPr>
        </p:pic>
        <p:sp>
          <p:nvSpPr>
            <p:cNvPr id="88" name="Freeform 5"/>
            <p:cNvSpPr>
              <a:spLocks noEditPoints="1"/>
            </p:cNvSpPr>
            <p:nvPr/>
          </p:nvSpPr>
          <p:spPr bwMode="auto">
            <a:xfrm>
              <a:off x="6369887" y="3123518"/>
              <a:ext cx="432859" cy="852428"/>
            </a:xfrm>
            <a:custGeom>
              <a:avLst/>
              <a:gdLst>
                <a:gd name="T0" fmla="*/ 81 w 94"/>
                <a:gd name="T1" fmla="*/ 0 h 187"/>
                <a:gd name="T2" fmla="*/ 13 w 94"/>
                <a:gd name="T3" fmla="*/ 0 h 187"/>
                <a:gd name="T4" fmla="*/ 0 w 94"/>
                <a:gd name="T5" fmla="*/ 13 h 187"/>
                <a:gd name="T6" fmla="*/ 0 w 94"/>
                <a:gd name="T7" fmla="*/ 174 h 187"/>
                <a:gd name="T8" fmla="*/ 13 w 94"/>
                <a:gd name="T9" fmla="*/ 187 h 187"/>
                <a:gd name="T10" fmla="*/ 81 w 94"/>
                <a:gd name="T11" fmla="*/ 187 h 187"/>
                <a:gd name="T12" fmla="*/ 94 w 94"/>
                <a:gd name="T13" fmla="*/ 174 h 187"/>
                <a:gd name="T14" fmla="*/ 94 w 94"/>
                <a:gd name="T15" fmla="*/ 13 h 187"/>
                <a:gd name="T16" fmla="*/ 81 w 94"/>
                <a:gd name="T17" fmla="*/ 0 h 187"/>
                <a:gd name="T18" fmla="*/ 47 w 94"/>
                <a:gd name="T19" fmla="*/ 8 h 187"/>
                <a:gd name="T20" fmla="*/ 49 w 94"/>
                <a:gd name="T21" fmla="*/ 9 h 187"/>
                <a:gd name="T22" fmla="*/ 47 w 94"/>
                <a:gd name="T23" fmla="*/ 11 h 187"/>
                <a:gd name="T24" fmla="*/ 45 w 94"/>
                <a:gd name="T25" fmla="*/ 9 h 187"/>
                <a:gd name="T26" fmla="*/ 47 w 94"/>
                <a:gd name="T27" fmla="*/ 8 h 187"/>
                <a:gd name="T28" fmla="*/ 40 w 94"/>
                <a:gd name="T29" fmla="*/ 16 h 187"/>
                <a:gd name="T30" fmla="*/ 55 w 94"/>
                <a:gd name="T31" fmla="*/ 16 h 187"/>
                <a:gd name="T32" fmla="*/ 56 w 94"/>
                <a:gd name="T33" fmla="*/ 17 h 187"/>
                <a:gd name="T34" fmla="*/ 55 w 94"/>
                <a:gd name="T35" fmla="*/ 19 h 187"/>
                <a:gd name="T36" fmla="*/ 40 w 94"/>
                <a:gd name="T37" fmla="*/ 19 h 187"/>
                <a:gd name="T38" fmla="*/ 38 w 94"/>
                <a:gd name="T39" fmla="*/ 17 h 187"/>
                <a:gd name="T40" fmla="*/ 40 w 94"/>
                <a:gd name="T41" fmla="*/ 16 h 187"/>
                <a:gd name="T42" fmla="*/ 47 w 94"/>
                <a:gd name="T43" fmla="*/ 179 h 187"/>
                <a:gd name="T44" fmla="*/ 41 w 94"/>
                <a:gd name="T45" fmla="*/ 173 h 187"/>
                <a:gd name="T46" fmla="*/ 47 w 94"/>
                <a:gd name="T47" fmla="*/ 167 h 187"/>
                <a:gd name="T48" fmla="*/ 53 w 94"/>
                <a:gd name="T49" fmla="*/ 173 h 187"/>
                <a:gd name="T50" fmla="*/ 47 w 94"/>
                <a:gd name="T51" fmla="*/ 179 h 187"/>
                <a:gd name="T52" fmla="*/ 87 w 94"/>
                <a:gd name="T53" fmla="*/ 160 h 187"/>
                <a:gd name="T54" fmla="*/ 6 w 94"/>
                <a:gd name="T55" fmla="*/ 160 h 187"/>
                <a:gd name="T56" fmla="*/ 6 w 94"/>
                <a:gd name="T57" fmla="*/ 28 h 187"/>
                <a:gd name="T58" fmla="*/ 87 w 94"/>
                <a:gd name="T59" fmla="*/ 28 h 187"/>
                <a:gd name="T60" fmla="*/ 87 w 94"/>
                <a:gd name="T61" fmla="*/ 160 h 187"/>
                <a:gd name="T62" fmla="*/ 87 w 94"/>
                <a:gd name="T63" fmla="*/ 16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" h="187">
                  <a:moveTo>
                    <a:pt x="8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81"/>
                    <a:pt x="6" y="187"/>
                    <a:pt x="13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8" y="187"/>
                    <a:pt x="94" y="181"/>
                    <a:pt x="94" y="17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6"/>
                    <a:pt x="88" y="0"/>
                    <a:pt x="81" y="0"/>
                  </a:cubicBezTo>
                  <a:close/>
                  <a:moveTo>
                    <a:pt x="47" y="8"/>
                  </a:moveTo>
                  <a:cubicBezTo>
                    <a:pt x="48" y="8"/>
                    <a:pt x="49" y="8"/>
                    <a:pt x="49" y="9"/>
                  </a:cubicBezTo>
                  <a:cubicBezTo>
                    <a:pt x="49" y="10"/>
                    <a:pt x="48" y="11"/>
                    <a:pt x="47" y="11"/>
                  </a:cubicBezTo>
                  <a:cubicBezTo>
                    <a:pt x="46" y="11"/>
                    <a:pt x="45" y="10"/>
                    <a:pt x="45" y="9"/>
                  </a:cubicBezTo>
                  <a:cubicBezTo>
                    <a:pt x="45" y="8"/>
                    <a:pt x="46" y="8"/>
                    <a:pt x="47" y="8"/>
                  </a:cubicBezTo>
                  <a:close/>
                  <a:moveTo>
                    <a:pt x="40" y="16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6" y="16"/>
                    <a:pt x="56" y="17"/>
                  </a:cubicBezTo>
                  <a:cubicBezTo>
                    <a:pt x="56" y="18"/>
                    <a:pt x="55" y="19"/>
                    <a:pt x="55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8" y="18"/>
                    <a:pt x="38" y="17"/>
                  </a:cubicBezTo>
                  <a:cubicBezTo>
                    <a:pt x="38" y="16"/>
                    <a:pt x="39" y="16"/>
                    <a:pt x="40" y="16"/>
                  </a:cubicBezTo>
                  <a:close/>
                  <a:moveTo>
                    <a:pt x="47" y="179"/>
                  </a:moveTo>
                  <a:cubicBezTo>
                    <a:pt x="44" y="179"/>
                    <a:pt x="41" y="176"/>
                    <a:pt x="41" y="173"/>
                  </a:cubicBezTo>
                  <a:cubicBezTo>
                    <a:pt x="41" y="170"/>
                    <a:pt x="44" y="167"/>
                    <a:pt x="47" y="167"/>
                  </a:cubicBezTo>
                  <a:cubicBezTo>
                    <a:pt x="50" y="167"/>
                    <a:pt x="53" y="170"/>
                    <a:pt x="53" y="173"/>
                  </a:cubicBezTo>
                  <a:cubicBezTo>
                    <a:pt x="53" y="176"/>
                    <a:pt x="50" y="179"/>
                    <a:pt x="47" y="179"/>
                  </a:cubicBezTo>
                  <a:close/>
                  <a:moveTo>
                    <a:pt x="87" y="160"/>
                  </a:moveTo>
                  <a:cubicBezTo>
                    <a:pt x="6" y="160"/>
                    <a:pt x="6" y="160"/>
                    <a:pt x="6" y="16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160"/>
                    <a:pt x="87" y="160"/>
                    <a:pt x="87" y="160"/>
                  </a:cubicBezTo>
                  <a:cubicBezTo>
                    <a:pt x="87" y="160"/>
                    <a:pt x="87" y="160"/>
                    <a:pt x="87" y="160"/>
                  </a:cubicBezTo>
                  <a:close/>
                </a:path>
              </a:pathLst>
            </a:custGeom>
            <a:solidFill>
              <a:srgbClr val="67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3771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4594860" y="1081089"/>
            <a:ext cx="4263390" cy="3636962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+mn-ea"/>
                <a:cs typeface="Meiryo" charset="-128"/>
              </a:rPr>
              <a:t>CMX Cloud 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の利点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36625" y="1301871"/>
            <a:ext cx="3630528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600" dirty="0" smtClean="0">
                <a:solidFill>
                  <a:schemeClr val="tx2"/>
                </a:solidFill>
                <a:cs typeface="Meiryo" charset="-128"/>
              </a:rPr>
              <a:t>スムーズな展開</a:t>
            </a:r>
            <a:endParaRPr lang="en-US" sz="1600" dirty="0" smtClean="0">
              <a:solidFill>
                <a:schemeClr val="tx2"/>
              </a:solidFill>
              <a:cs typeface="Meiryo" charset="-12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36625" y="2185353"/>
            <a:ext cx="3630528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en-US" altLang="ja-JP" sz="1600" dirty="0" err="1" smtClean="0">
                <a:solidFill>
                  <a:schemeClr val="tx2"/>
                </a:solidFill>
                <a:cs typeface="Meiryo" charset="-128"/>
              </a:rPr>
              <a:t>CapEx</a:t>
            </a:r>
            <a:r>
              <a:rPr lang="ja-JP" altLang="en-US" sz="1600" dirty="0" smtClean="0">
                <a:solidFill>
                  <a:schemeClr val="tx2"/>
                </a:solidFill>
                <a:cs typeface="Meiryo" charset="-128"/>
              </a:rPr>
              <a:t>モデルからリーズナブルな</a:t>
            </a:r>
            <a:r>
              <a:rPr lang="en-US" altLang="ja-JP" sz="1600" dirty="0" smtClean="0">
                <a:solidFill>
                  <a:schemeClr val="tx2"/>
                </a:solidFill>
                <a:cs typeface="Meiryo" charset="-128"/>
              </a:rPr>
              <a:t/>
            </a:r>
            <a:br>
              <a:rPr lang="en-US" altLang="ja-JP" sz="1600" dirty="0" smtClean="0">
                <a:solidFill>
                  <a:schemeClr val="tx2"/>
                </a:solidFill>
                <a:cs typeface="Meiryo" charset="-128"/>
              </a:rPr>
            </a:br>
            <a:r>
              <a:rPr lang="en-US" altLang="ja-JP" sz="1600" dirty="0" err="1" smtClean="0">
                <a:solidFill>
                  <a:schemeClr val="tx2"/>
                </a:solidFill>
                <a:cs typeface="Meiryo" charset="-128"/>
              </a:rPr>
              <a:t>OpEx</a:t>
            </a:r>
            <a:r>
              <a:rPr lang="ja-JP" altLang="en-US" sz="1600" dirty="0" smtClean="0">
                <a:solidFill>
                  <a:schemeClr val="tx2"/>
                </a:solidFill>
                <a:cs typeface="Meiryo" charset="-128"/>
              </a:rPr>
              <a:t>モデルへのシフト</a:t>
            </a:r>
            <a:endParaRPr lang="en-US" sz="1600" dirty="0" smtClean="0">
              <a:solidFill>
                <a:schemeClr val="tx2"/>
              </a:solidFill>
              <a:cs typeface="Meiryo" charset="-12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36625" y="3068835"/>
            <a:ext cx="3630528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600" dirty="0" smtClean="0">
                <a:solidFill>
                  <a:schemeClr val="tx2"/>
                </a:solidFill>
                <a:cs typeface="Meiryo" charset="-128"/>
              </a:rPr>
              <a:t>革新的なモバイルサービスの</a:t>
            </a:r>
            <a:r>
              <a:rPr lang="en-US" altLang="ja-JP" sz="1600" dirty="0" smtClean="0">
                <a:solidFill>
                  <a:schemeClr val="tx2"/>
                </a:solidFill>
                <a:cs typeface="Meiryo" charset="-128"/>
              </a:rPr>
              <a:t/>
            </a:r>
            <a:br>
              <a:rPr lang="en-US" altLang="ja-JP" sz="1600" dirty="0" smtClean="0">
                <a:solidFill>
                  <a:schemeClr val="tx2"/>
                </a:solidFill>
                <a:cs typeface="Meiryo" charset="-128"/>
              </a:rPr>
            </a:br>
            <a:r>
              <a:rPr lang="ja-JP" altLang="en-US" sz="1600" dirty="0" smtClean="0">
                <a:solidFill>
                  <a:schemeClr val="tx2"/>
                </a:solidFill>
                <a:cs typeface="Meiryo" charset="-128"/>
              </a:rPr>
              <a:t>シームレスなスケーラビリティ</a:t>
            </a:r>
            <a:endParaRPr lang="en-US" sz="1600" dirty="0" smtClean="0">
              <a:solidFill>
                <a:schemeClr val="tx2"/>
              </a:solidFill>
              <a:cs typeface="Meiryo" charset="-128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36625" y="3883935"/>
            <a:ext cx="3630528" cy="6835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ja-JP" altLang="en-US" sz="1600" dirty="0" smtClean="0">
                <a:solidFill>
                  <a:schemeClr val="tx2"/>
                </a:solidFill>
                <a:cs typeface="Meiryo" charset="-128"/>
              </a:rPr>
              <a:t>より良いビジネスの敏捷性と柔軟性</a:t>
            </a:r>
            <a:endParaRPr lang="en-US" sz="1600" dirty="0" smtClean="0">
              <a:solidFill>
                <a:schemeClr val="tx2"/>
              </a:solidFill>
              <a:cs typeface="Meiryo" charset="-128"/>
            </a:endParaRPr>
          </a:p>
        </p:txBody>
      </p:sp>
      <p:sp>
        <p:nvSpPr>
          <p:cNvPr id="71" name="Rectangle 70"/>
          <p:cNvSpPr>
            <a:spLocks/>
          </p:cNvSpPr>
          <p:nvPr/>
        </p:nvSpPr>
        <p:spPr>
          <a:xfrm>
            <a:off x="5124954" y="1513778"/>
            <a:ext cx="3368574" cy="2686732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66620" y="1395997"/>
            <a:ext cx="495310" cy="495308"/>
            <a:chOff x="182209" y="1273377"/>
            <a:chExt cx="603781" cy="603781"/>
          </a:xfrm>
        </p:grpSpPr>
        <p:sp>
          <p:nvSpPr>
            <p:cNvPr id="73" name="Oval 72"/>
            <p:cNvSpPr/>
            <p:nvPr/>
          </p:nvSpPr>
          <p:spPr>
            <a:xfrm>
              <a:off x="182209" y="1273377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Freeform 18"/>
            <p:cNvSpPr>
              <a:spLocks noEditPoints="1"/>
            </p:cNvSpPr>
            <p:nvPr/>
          </p:nvSpPr>
          <p:spPr bwMode="auto">
            <a:xfrm>
              <a:off x="274909" y="1367470"/>
              <a:ext cx="418380" cy="419217"/>
            </a:xfrm>
            <a:custGeom>
              <a:avLst/>
              <a:gdLst>
                <a:gd name="T0" fmla="*/ 0 w 376"/>
                <a:gd name="T1" fmla="*/ 188 h 377"/>
                <a:gd name="T2" fmla="*/ 376 w 376"/>
                <a:gd name="T3" fmla="*/ 188 h 377"/>
                <a:gd name="T4" fmla="*/ 274 w 376"/>
                <a:gd name="T5" fmla="*/ 90 h 377"/>
                <a:gd name="T6" fmla="*/ 306 w 376"/>
                <a:gd name="T7" fmla="*/ 70 h 377"/>
                <a:gd name="T8" fmla="*/ 285 w 376"/>
                <a:gd name="T9" fmla="*/ 103 h 377"/>
                <a:gd name="T10" fmla="*/ 274 w 376"/>
                <a:gd name="T11" fmla="*/ 90 h 377"/>
                <a:gd name="T12" fmla="*/ 189 w 376"/>
                <a:gd name="T13" fmla="*/ 22 h 377"/>
                <a:gd name="T14" fmla="*/ 198 w 376"/>
                <a:gd name="T15" fmla="*/ 60 h 377"/>
                <a:gd name="T16" fmla="*/ 177 w 376"/>
                <a:gd name="T17" fmla="*/ 60 h 377"/>
                <a:gd name="T18" fmla="*/ 59 w 376"/>
                <a:gd name="T19" fmla="*/ 198 h 377"/>
                <a:gd name="T20" fmla="*/ 22 w 376"/>
                <a:gd name="T21" fmla="*/ 188 h 377"/>
                <a:gd name="T22" fmla="*/ 59 w 376"/>
                <a:gd name="T23" fmla="*/ 179 h 377"/>
                <a:gd name="T24" fmla="*/ 59 w 376"/>
                <a:gd name="T25" fmla="*/ 198 h 377"/>
                <a:gd name="T26" fmla="*/ 85 w 376"/>
                <a:gd name="T27" fmla="*/ 305 h 377"/>
                <a:gd name="T28" fmla="*/ 71 w 376"/>
                <a:gd name="T29" fmla="*/ 292 h 377"/>
                <a:gd name="T30" fmla="*/ 103 w 376"/>
                <a:gd name="T31" fmla="*/ 273 h 377"/>
                <a:gd name="T32" fmla="*/ 103 w 376"/>
                <a:gd name="T33" fmla="*/ 103 h 377"/>
                <a:gd name="T34" fmla="*/ 71 w 376"/>
                <a:gd name="T35" fmla="*/ 85 h 377"/>
                <a:gd name="T36" fmla="*/ 85 w 376"/>
                <a:gd name="T37" fmla="*/ 70 h 377"/>
                <a:gd name="T38" fmla="*/ 103 w 376"/>
                <a:gd name="T39" fmla="*/ 103 h 377"/>
                <a:gd name="T40" fmla="*/ 189 w 376"/>
                <a:gd name="T41" fmla="*/ 354 h 377"/>
                <a:gd name="T42" fmla="*/ 177 w 376"/>
                <a:gd name="T43" fmla="*/ 318 h 377"/>
                <a:gd name="T44" fmla="*/ 198 w 376"/>
                <a:gd name="T45" fmla="*/ 318 h 377"/>
                <a:gd name="T46" fmla="*/ 256 w 376"/>
                <a:gd name="T47" fmla="*/ 329 h 377"/>
                <a:gd name="T48" fmla="*/ 190 w 376"/>
                <a:gd name="T49" fmla="*/ 225 h 377"/>
                <a:gd name="T50" fmla="*/ 149 w 376"/>
                <a:gd name="T51" fmla="*/ 188 h 377"/>
                <a:gd name="T52" fmla="*/ 172 w 376"/>
                <a:gd name="T53" fmla="*/ 101 h 377"/>
                <a:gd name="T54" fmla="*/ 202 w 376"/>
                <a:gd name="T55" fmla="*/ 101 h 377"/>
                <a:gd name="T56" fmla="*/ 226 w 376"/>
                <a:gd name="T57" fmla="*/ 188 h 377"/>
                <a:gd name="T58" fmla="*/ 262 w 376"/>
                <a:gd name="T59" fmla="*/ 313 h 377"/>
                <a:gd name="T60" fmla="*/ 306 w 376"/>
                <a:gd name="T61" fmla="*/ 305 h 377"/>
                <a:gd name="T62" fmla="*/ 274 w 376"/>
                <a:gd name="T63" fmla="*/ 287 h 377"/>
                <a:gd name="T64" fmla="*/ 285 w 376"/>
                <a:gd name="T65" fmla="*/ 273 h 377"/>
                <a:gd name="T66" fmla="*/ 306 w 376"/>
                <a:gd name="T67" fmla="*/ 305 h 377"/>
                <a:gd name="T68" fmla="*/ 316 w 376"/>
                <a:gd name="T69" fmla="*/ 198 h 377"/>
                <a:gd name="T70" fmla="*/ 316 w 376"/>
                <a:gd name="T71" fmla="*/ 179 h 377"/>
                <a:gd name="T72" fmla="*/ 354 w 376"/>
                <a:gd name="T73" fmla="*/ 18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6" h="377">
                  <a:moveTo>
                    <a:pt x="189" y="0"/>
                  </a:moveTo>
                  <a:cubicBezTo>
                    <a:pt x="85" y="0"/>
                    <a:pt x="0" y="85"/>
                    <a:pt x="0" y="188"/>
                  </a:cubicBezTo>
                  <a:cubicBezTo>
                    <a:pt x="0" y="292"/>
                    <a:pt x="85" y="377"/>
                    <a:pt x="189" y="377"/>
                  </a:cubicBezTo>
                  <a:cubicBezTo>
                    <a:pt x="292" y="377"/>
                    <a:pt x="376" y="292"/>
                    <a:pt x="376" y="188"/>
                  </a:cubicBezTo>
                  <a:cubicBezTo>
                    <a:pt x="376" y="85"/>
                    <a:pt x="292" y="0"/>
                    <a:pt x="189" y="0"/>
                  </a:cubicBezTo>
                  <a:close/>
                  <a:moveTo>
                    <a:pt x="274" y="90"/>
                  </a:moveTo>
                  <a:cubicBezTo>
                    <a:pt x="292" y="70"/>
                    <a:pt x="292" y="70"/>
                    <a:pt x="292" y="70"/>
                  </a:cubicBezTo>
                  <a:cubicBezTo>
                    <a:pt x="294" y="67"/>
                    <a:pt x="302" y="67"/>
                    <a:pt x="306" y="70"/>
                  </a:cubicBezTo>
                  <a:cubicBezTo>
                    <a:pt x="309" y="74"/>
                    <a:pt x="309" y="81"/>
                    <a:pt x="306" y="85"/>
                  </a:cubicBezTo>
                  <a:cubicBezTo>
                    <a:pt x="285" y="103"/>
                    <a:pt x="285" y="103"/>
                    <a:pt x="285" y="103"/>
                  </a:cubicBezTo>
                  <a:cubicBezTo>
                    <a:pt x="283" y="107"/>
                    <a:pt x="276" y="107"/>
                    <a:pt x="274" y="103"/>
                  </a:cubicBezTo>
                  <a:cubicBezTo>
                    <a:pt x="267" y="99"/>
                    <a:pt x="267" y="94"/>
                    <a:pt x="274" y="90"/>
                  </a:cubicBezTo>
                  <a:close/>
                  <a:moveTo>
                    <a:pt x="177" y="33"/>
                  </a:moveTo>
                  <a:cubicBezTo>
                    <a:pt x="177" y="27"/>
                    <a:pt x="184" y="22"/>
                    <a:pt x="189" y="22"/>
                  </a:cubicBezTo>
                  <a:cubicBezTo>
                    <a:pt x="193" y="22"/>
                    <a:pt x="198" y="27"/>
                    <a:pt x="198" y="33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8" y="63"/>
                    <a:pt x="193" y="69"/>
                    <a:pt x="189" y="69"/>
                  </a:cubicBezTo>
                  <a:cubicBezTo>
                    <a:pt x="184" y="69"/>
                    <a:pt x="177" y="63"/>
                    <a:pt x="177" y="60"/>
                  </a:cubicBezTo>
                  <a:cubicBezTo>
                    <a:pt x="177" y="33"/>
                    <a:pt x="177" y="33"/>
                    <a:pt x="177" y="33"/>
                  </a:cubicBezTo>
                  <a:close/>
                  <a:moveTo>
                    <a:pt x="59" y="198"/>
                  </a:moveTo>
                  <a:cubicBezTo>
                    <a:pt x="32" y="198"/>
                    <a:pt x="32" y="198"/>
                    <a:pt x="32" y="198"/>
                  </a:cubicBezTo>
                  <a:cubicBezTo>
                    <a:pt x="27" y="198"/>
                    <a:pt x="22" y="193"/>
                    <a:pt x="22" y="188"/>
                  </a:cubicBezTo>
                  <a:cubicBezTo>
                    <a:pt x="22" y="182"/>
                    <a:pt x="27" y="179"/>
                    <a:pt x="32" y="179"/>
                  </a:cubicBezTo>
                  <a:cubicBezTo>
                    <a:pt x="59" y="179"/>
                    <a:pt x="59" y="179"/>
                    <a:pt x="59" y="179"/>
                  </a:cubicBezTo>
                  <a:cubicBezTo>
                    <a:pt x="64" y="179"/>
                    <a:pt x="68" y="182"/>
                    <a:pt x="68" y="188"/>
                  </a:cubicBezTo>
                  <a:cubicBezTo>
                    <a:pt x="68" y="193"/>
                    <a:pt x="64" y="198"/>
                    <a:pt x="59" y="198"/>
                  </a:cubicBezTo>
                  <a:close/>
                  <a:moveTo>
                    <a:pt x="103" y="287"/>
                  </a:moveTo>
                  <a:cubicBezTo>
                    <a:pt x="85" y="305"/>
                    <a:pt x="85" y="305"/>
                    <a:pt x="85" y="305"/>
                  </a:cubicBezTo>
                  <a:cubicBezTo>
                    <a:pt x="81" y="310"/>
                    <a:pt x="76" y="310"/>
                    <a:pt x="71" y="305"/>
                  </a:cubicBezTo>
                  <a:cubicBezTo>
                    <a:pt x="67" y="301"/>
                    <a:pt x="67" y="296"/>
                    <a:pt x="71" y="292"/>
                  </a:cubicBezTo>
                  <a:cubicBezTo>
                    <a:pt x="90" y="273"/>
                    <a:pt x="90" y="273"/>
                    <a:pt x="90" y="273"/>
                  </a:cubicBezTo>
                  <a:cubicBezTo>
                    <a:pt x="94" y="269"/>
                    <a:pt x="99" y="269"/>
                    <a:pt x="103" y="273"/>
                  </a:cubicBezTo>
                  <a:cubicBezTo>
                    <a:pt x="108" y="276"/>
                    <a:pt x="108" y="283"/>
                    <a:pt x="103" y="287"/>
                  </a:cubicBezTo>
                  <a:close/>
                  <a:moveTo>
                    <a:pt x="103" y="103"/>
                  </a:moveTo>
                  <a:cubicBezTo>
                    <a:pt x="99" y="107"/>
                    <a:pt x="94" y="107"/>
                    <a:pt x="90" y="103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67" y="81"/>
                    <a:pt x="67" y="74"/>
                    <a:pt x="71" y="70"/>
                  </a:cubicBezTo>
                  <a:cubicBezTo>
                    <a:pt x="73" y="67"/>
                    <a:pt x="81" y="67"/>
                    <a:pt x="85" y="7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8" y="94"/>
                    <a:pt x="108" y="99"/>
                    <a:pt x="103" y="103"/>
                  </a:cubicBezTo>
                  <a:close/>
                  <a:moveTo>
                    <a:pt x="198" y="345"/>
                  </a:moveTo>
                  <a:cubicBezTo>
                    <a:pt x="198" y="350"/>
                    <a:pt x="193" y="354"/>
                    <a:pt x="189" y="354"/>
                  </a:cubicBezTo>
                  <a:cubicBezTo>
                    <a:pt x="184" y="354"/>
                    <a:pt x="177" y="350"/>
                    <a:pt x="177" y="345"/>
                  </a:cubicBezTo>
                  <a:cubicBezTo>
                    <a:pt x="177" y="318"/>
                    <a:pt x="177" y="318"/>
                    <a:pt x="177" y="318"/>
                  </a:cubicBezTo>
                  <a:cubicBezTo>
                    <a:pt x="177" y="313"/>
                    <a:pt x="184" y="309"/>
                    <a:pt x="189" y="309"/>
                  </a:cubicBezTo>
                  <a:cubicBezTo>
                    <a:pt x="193" y="309"/>
                    <a:pt x="198" y="313"/>
                    <a:pt x="198" y="318"/>
                  </a:cubicBezTo>
                  <a:cubicBezTo>
                    <a:pt x="198" y="345"/>
                    <a:pt x="198" y="345"/>
                    <a:pt x="198" y="345"/>
                  </a:cubicBezTo>
                  <a:close/>
                  <a:moveTo>
                    <a:pt x="256" y="329"/>
                  </a:moveTo>
                  <a:cubicBezTo>
                    <a:pt x="249" y="333"/>
                    <a:pt x="240" y="329"/>
                    <a:pt x="238" y="324"/>
                  </a:cubicBezTo>
                  <a:cubicBezTo>
                    <a:pt x="190" y="225"/>
                    <a:pt x="190" y="225"/>
                    <a:pt x="190" y="225"/>
                  </a:cubicBezTo>
                  <a:cubicBezTo>
                    <a:pt x="189" y="225"/>
                    <a:pt x="189" y="225"/>
                    <a:pt x="189" y="225"/>
                  </a:cubicBezTo>
                  <a:cubicBezTo>
                    <a:pt x="167" y="225"/>
                    <a:pt x="149" y="210"/>
                    <a:pt x="149" y="188"/>
                  </a:cubicBezTo>
                  <a:cubicBezTo>
                    <a:pt x="149" y="173"/>
                    <a:pt x="159" y="159"/>
                    <a:pt x="172" y="153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72" y="94"/>
                    <a:pt x="180" y="87"/>
                    <a:pt x="186" y="87"/>
                  </a:cubicBezTo>
                  <a:cubicBezTo>
                    <a:pt x="194" y="87"/>
                    <a:pt x="202" y="94"/>
                    <a:pt x="202" y="101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16" y="157"/>
                    <a:pt x="226" y="171"/>
                    <a:pt x="226" y="188"/>
                  </a:cubicBezTo>
                  <a:cubicBezTo>
                    <a:pt x="226" y="198"/>
                    <a:pt x="221" y="207"/>
                    <a:pt x="216" y="215"/>
                  </a:cubicBezTo>
                  <a:cubicBezTo>
                    <a:pt x="262" y="313"/>
                    <a:pt x="262" y="313"/>
                    <a:pt x="262" y="313"/>
                  </a:cubicBezTo>
                  <a:cubicBezTo>
                    <a:pt x="266" y="319"/>
                    <a:pt x="262" y="327"/>
                    <a:pt x="256" y="329"/>
                  </a:cubicBezTo>
                  <a:close/>
                  <a:moveTo>
                    <a:pt x="306" y="305"/>
                  </a:moveTo>
                  <a:cubicBezTo>
                    <a:pt x="302" y="310"/>
                    <a:pt x="294" y="310"/>
                    <a:pt x="292" y="305"/>
                  </a:cubicBezTo>
                  <a:cubicBezTo>
                    <a:pt x="274" y="287"/>
                    <a:pt x="274" y="287"/>
                    <a:pt x="274" y="287"/>
                  </a:cubicBezTo>
                  <a:cubicBezTo>
                    <a:pt x="267" y="283"/>
                    <a:pt x="267" y="276"/>
                    <a:pt x="274" y="273"/>
                  </a:cubicBezTo>
                  <a:cubicBezTo>
                    <a:pt x="276" y="269"/>
                    <a:pt x="283" y="269"/>
                    <a:pt x="285" y="273"/>
                  </a:cubicBezTo>
                  <a:cubicBezTo>
                    <a:pt x="306" y="292"/>
                    <a:pt x="306" y="292"/>
                    <a:pt x="306" y="292"/>
                  </a:cubicBezTo>
                  <a:cubicBezTo>
                    <a:pt x="309" y="296"/>
                    <a:pt x="309" y="301"/>
                    <a:pt x="306" y="305"/>
                  </a:cubicBezTo>
                  <a:close/>
                  <a:moveTo>
                    <a:pt x="343" y="198"/>
                  </a:moveTo>
                  <a:cubicBezTo>
                    <a:pt x="316" y="198"/>
                    <a:pt x="316" y="198"/>
                    <a:pt x="316" y="198"/>
                  </a:cubicBezTo>
                  <a:cubicBezTo>
                    <a:pt x="311" y="198"/>
                    <a:pt x="307" y="193"/>
                    <a:pt x="307" y="188"/>
                  </a:cubicBezTo>
                  <a:cubicBezTo>
                    <a:pt x="307" y="182"/>
                    <a:pt x="311" y="179"/>
                    <a:pt x="316" y="179"/>
                  </a:cubicBezTo>
                  <a:cubicBezTo>
                    <a:pt x="343" y="179"/>
                    <a:pt x="343" y="179"/>
                    <a:pt x="343" y="179"/>
                  </a:cubicBezTo>
                  <a:cubicBezTo>
                    <a:pt x="349" y="179"/>
                    <a:pt x="354" y="182"/>
                    <a:pt x="354" y="188"/>
                  </a:cubicBezTo>
                  <a:cubicBezTo>
                    <a:pt x="354" y="193"/>
                    <a:pt x="349" y="198"/>
                    <a:pt x="343" y="1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none" lIns="18288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66620" y="2267781"/>
            <a:ext cx="495310" cy="495308"/>
            <a:chOff x="182209" y="2142600"/>
            <a:chExt cx="603781" cy="603781"/>
          </a:xfrm>
        </p:grpSpPr>
        <p:sp>
          <p:nvSpPr>
            <p:cNvPr id="76" name="Oval 75"/>
            <p:cNvSpPr/>
            <p:nvPr/>
          </p:nvSpPr>
          <p:spPr>
            <a:xfrm>
              <a:off x="182209" y="2142600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TextBox 97"/>
            <p:cNvSpPr txBox="1"/>
            <p:nvPr/>
          </p:nvSpPr>
          <p:spPr>
            <a:xfrm>
              <a:off x="276877" y="2167125"/>
              <a:ext cx="390627" cy="530915"/>
            </a:xfrm>
            <a:prstGeom prst="rect">
              <a:avLst/>
            </a:prstGeom>
            <a:noFill/>
          </p:spPr>
          <p:txBody>
            <a:bodyPr wrap="square" lIns="68583" tIns="34292" rIns="68583" bIns="34292" rtlCol="0" anchor="ctr" anchorCtr="0">
              <a:no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+mn-lt"/>
                  <a:ea typeface="+mn-ea"/>
                  <a:cs typeface="Meiryo" charset="-128"/>
                </a:rPr>
                <a:t>$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66620" y="3162961"/>
            <a:ext cx="495310" cy="495308"/>
            <a:chOff x="182209" y="3040341"/>
            <a:chExt cx="603781" cy="603781"/>
          </a:xfrm>
        </p:grpSpPr>
        <p:sp>
          <p:nvSpPr>
            <p:cNvPr id="84" name="Oval 83"/>
            <p:cNvSpPr/>
            <p:nvPr/>
          </p:nvSpPr>
          <p:spPr>
            <a:xfrm>
              <a:off x="182209" y="3040341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Freeform 28"/>
            <p:cNvSpPr>
              <a:spLocks noChangeAspect="1" noEditPoints="1"/>
            </p:cNvSpPr>
            <p:nvPr/>
          </p:nvSpPr>
          <p:spPr bwMode="auto">
            <a:xfrm>
              <a:off x="387051" y="3166117"/>
              <a:ext cx="194097" cy="352229"/>
            </a:xfrm>
            <a:custGeom>
              <a:avLst/>
              <a:gdLst>
                <a:gd name="T0" fmla="*/ 786 w 1572"/>
                <a:gd name="T1" fmla="*/ 0 h 2858"/>
                <a:gd name="T2" fmla="*/ 0 w 1572"/>
                <a:gd name="T3" fmla="*/ 787 h 2858"/>
                <a:gd name="T4" fmla="*/ 381 w 1572"/>
                <a:gd name="T5" fmla="*/ 2136 h 2858"/>
                <a:gd name="T6" fmla="*/ 381 w 1572"/>
                <a:gd name="T7" fmla="*/ 2136 h 2858"/>
                <a:gd name="T8" fmla="*/ 388 w 1572"/>
                <a:gd name="T9" fmla="*/ 2148 h 2858"/>
                <a:gd name="T10" fmla="*/ 786 w 1572"/>
                <a:gd name="T11" fmla="*/ 2858 h 2858"/>
                <a:gd name="T12" fmla="*/ 1183 w 1572"/>
                <a:gd name="T13" fmla="*/ 2148 h 2858"/>
                <a:gd name="T14" fmla="*/ 1190 w 1572"/>
                <a:gd name="T15" fmla="*/ 2136 h 2858"/>
                <a:gd name="T16" fmla="*/ 1190 w 1572"/>
                <a:gd name="T17" fmla="*/ 2136 h 2858"/>
                <a:gd name="T18" fmla="*/ 1572 w 1572"/>
                <a:gd name="T19" fmla="*/ 787 h 2858"/>
                <a:gd name="T20" fmla="*/ 786 w 1572"/>
                <a:gd name="T21" fmla="*/ 0 h 2858"/>
                <a:gd name="T22" fmla="*/ 786 w 1572"/>
                <a:gd name="T23" fmla="*/ 1145 h 2858"/>
                <a:gd name="T24" fmla="*/ 466 w 1572"/>
                <a:gd name="T25" fmla="*/ 826 h 2858"/>
                <a:gd name="T26" fmla="*/ 786 w 1572"/>
                <a:gd name="T27" fmla="*/ 506 h 2858"/>
                <a:gd name="T28" fmla="*/ 1105 w 1572"/>
                <a:gd name="T29" fmla="*/ 826 h 2858"/>
                <a:gd name="T30" fmla="*/ 786 w 1572"/>
                <a:gd name="T31" fmla="*/ 1145 h 2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2" h="2858">
                  <a:moveTo>
                    <a:pt x="786" y="0"/>
                  </a:moveTo>
                  <a:cubicBezTo>
                    <a:pt x="352" y="0"/>
                    <a:pt x="0" y="352"/>
                    <a:pt x="0" y="787"/>
                  </a:cubicBezTo>
                  <a:cubicBezTo>
                    <a:pt x="0" y="1073"/>
                    <a:pt x="152" y="1725"/>
                    <a:pt x="381" y="2136"/>
                  </a:cubicBezTo>
                  <a:cubicBezTo>
                    <a:pt x="381" y="2136"/>
                    <a:pt x="381" y="2136"/>
                    <a:pt x="381" y="2136"/>
                  </a:cubicBezTo>
                  <a:cubicBezTo>
                    <a:pt x="383" y="2140"/>
                    <a:pt x="386" y="2144"/>
                    <a:pt x="388" y="2148"/>
                  </a:cubicBezTo>
                  <a:cubicBezTo>
                    <a:pt x="786" y="2858"/>
                    <a:pt x="786" y="2858"/>
                    <a:pt x="786" y="2858"/>
                  </a:cubicBezTo>
                  <a:cubicBezTo>
                    <a:pt x="1183" y="2148"/>
                    <a:pt x="1183" y="2148"/>
                    <a:pt x="1183" y="2148"/>
                  </a:cubicBezTo>
                  <a:cubicBezTo>
                    <a:pt x="1186" y="2144"/>
                    <a:pt x="1188" y="2140"/>
                    <a:pt x="1190" y="2136"/>
                  </a:cubicBezTo>
                  <a:cubicBezTo>
                    <a:pt x="1190" y="2136"/>
                    <a:pt x="1190" y="2136"/>
                    <a:pt x="1190" y="2136"/>
                  </a:cubicBezTo>
                  <a:cubicBezTo>
                    <a:pt x="1419" y="1725"/>
                    <a:pt x="1572" y="1073"/>
                    <a:pt x="1572" y="787"/>
                  </a:cubicBezTo>
                  <a:cubicBezTo>
                    <a:pt x="1572" y="352"/>
                    <a:pt x="1220" y="0"/>
                    <a:pt x="786" y="0"/>
                  </a:cubicBezTo>
                  <a:close/>
                  <a:moveTo>
                    <a:pt x="786" y="1145"/>
                  </a:moveTo>
                  <a:cubicBezTo>
                    <a:pt x="609" y="1145"/>
                    <a:pt x="466" y="1002"/>
                    <a:pt x="466" y="826"/>
                  </a:cubicBezTo>
                  <a:cubicBezTo>
                    <a:pt x="466" y="649"/>
                    <a:pt x="609" y="506"/>
                    <a:pt x="786" y="506"/>
                  </a:cubicBezTo>
                  <a:cubicBezTo>
                    <a:pt x="962" y="506"/>
                    <a:pt x="1105" y="649"/>
                    <a:pt x="1105" y="826"/>
                  </a:cubicBezTo>
                  <a:cubicBezTo>
                    <a:pt x="1105" y="1002"/>
                    <a:pt x="962" y="1145"/>
                    <a:pt x="786" y="11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</a:schemeClr>
                </a:solidFill>
                <a:cs typeface="Meiryo" charset="-128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66620" y="3978061"/>
            <a:ext cx="495310" cy="495308"/>
            <a:chOff x="182209" y="3923824"/>
            <a:chExt cx="603781" cy="603781"/>
          </a:xfrm>
        </p:grpSpPr>
        <p:sp>
          <p:nvSpPr>
            <p:cNvPr id="90" name="Oval 89"/>
            <p:cNvSpPr/>
            <p:nvPr/>
          </p:nvSpPr>
          <p:spPr>
            <a:xfrm>
              <a:off x="182209" y="3923824"/>
              <a:ext cx="603781" cy="60378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00" name="Group 99"/>
            <p:cNvGrpSpPr>
              <a:grpSpLocks noChangeAspect="1"/>
            </p:cNvGrpSpPr>
            <p:nvPr/>
          </p:nvGrpSpPr>
          <p:grpSpPr bwMode="auto">
            <a:xfrm>
              <a:off x="305459" y="4052875"/>
              <a:ext cx="357281" cy="345679"/>
              <a:chOff x="2193" y="568"/>
              <a:chExt cx="3290" cy="3184"/>
            </a:xfrm>
            <a:solidFill>
              <a:schemeClr val="bg1"/>
            </a:solidFill>
          </p:grpSpPr>
          <p:sp>
            <p:nvSpPr>
              <p:cNvPr id="101" name="Rectangle 5"/>
              <p:cNvSpPr>
                <a:spLocks noChangeArrowheads="1"/>
              </p:cNvSpPr>
              <p:nvPr/>
            </p:nvSpPr>
            <p:spPr bwMode="auto">
              <a:xfrm>
                <a:off x="2342" y="3662"/>
                <a:ext cx="3141" cy="9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2" name="Freeform 6"/>
              <p:cNvSpPr>
                <a:spLocks/>
              </p:cNvSpPr>
              <p:nvPr/>
            </p:nvSpPr>
            <p:spPr bwMode="auto">
              <a:xfrm>
                <a:off x="2418" y="2478"/>
                <a:ext cx="615" cy="1046"/>
              </a:xfrm>
              <a:custGeom>
                <a:avLst/>
                <a:gdLst>
                  <a:gd name="T0" fmla="*/ 260 w 260"/>
                  <a:gd name="T1" fmla="*/ 0 h 442"/>
                  <a:gd name="T2" fmla="*/ 260 w 260"/>
                  <a:gd name="T3" fmla="*/ 442 h 442"/>
                  <a:gd name="T4" fmla="*/ 0 w 260"/>
                  <a:gd name="T5" fmla="*/ 442 h 442"/>
                  <a:gd name="T6" fmla="*/ 0 w 260"/>
                  <a:gd name="T7" fmla="*/ 16 h 442"/>
                  <a:gd name="T8" fmla="*/ 36 w 260"/>
                  <a:gd name="T9" fmla="*/ 17 h 442"/>
                  <a:gd name="T10" fmla="*/ 260 w 260"/>
                  <a:gd name="T11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0" h="442">
                    <a:moveTo>
                      <a:pt x="260" y="0"/>
                    </a:moveTo>
                    <a:cubicBezTo>
                      <a:pt x="260" y="442"/>
                      <a:pt x="260" y="442"/>
                      <a:pt x="260" y="44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1" y="17"/>
                      <a:pt x="23" y="17"/>
                      <a:pt x="36" y="17"/>
                    </a:cubicBezTo>
                    <a:cubicBezTo>
                      <a:pt x="111" y="17"/>
                      <a:pt x="186" y="11"/>
                      <a:pt x="26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3" name="Freeform 7"/>
              <p:cNvSpPr>
                <a:spLocks/>
              </p:cNvSpPr>
              <p:nvPr/>
            </p:nvSpPr>
            <p:spPr bwMode="auto">
              <a:xfrm>
                <a:off x="3203" y="2275"/>
                <a:ext cx="616" cy="1249"/>
              </a:xfrm>
              <a:custGeom>
                <a:avLst/>
                <a:gdLst>
                  <a:gd name="T0" fmla="*/ 260 w 260"/>
                  <a:gd name="T1" fmla="*/ 0 h 528"/>
                  <a:gd name="T2" fmla="*/ 260 w 260"/>
                  <a:gd name="T3" fmla="*/ 528 h 528"/>
                  <a:gd name="T4" fmla="*/ 0 w 260"/>
                  <a:gd name="T5" fmla="*/ 528 h 528"/>
                  <a:gd name="T6" fmla="*/ 0 w 260"/>
                  <a:gd name="T7" fmla="*/ 74 h 528"/>
                  <a:gd name="T8" fmla="*/ 24 w 260"/>
                  <a:gd name="T9" fmla="*/ 69 h 528"/>
                  <a:gd name="T10" fmla="*/ 260 w 260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0" h="528">
                    <a:moveTo>
                      <a:pt x="260" y="0"/>
                    </a:moveTo>
                    <a:cubicBezTo>
                      <a:pt x="260" y="528"/>
                      <a:pt x="260" y="528"/>
                      <a:pt x="260" y="528"/>
                    </a:cubicBezTo>
                    <a:cubicBezTo>
                      <a:pt x="0" y="528"/>
                      <a:pt x="0" y="528"/>
                      <a:pt x="0" y="528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8" y="73"/>
                      <a:pt x="16" y="71"/>
                      <a:pt x="24" y="69"/>
                    </a:cubicBezTo>
                    <a:cubicBezTo>
                      <a:pt x="105" y="52"/>
                      <a:pt x="184" y="29"/>
                      <a:pt x="26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4" name="Freeform 8"/>
              <p:cNvSpPr>
                <a:spLocks/>
              </p:cNvSpPr>
              <p:nvPr/>
            </p:nvSpPr>
            <p:spPr bwMode="auto">
              <a:xfrm>
                <a:off x="3980" y="1321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0 w 3"/>
                  <a:gd name="T5" fmla="*/ 0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5" name="Freeform 9"/>
              <p:cNvSpPr>
                <a:spLocks/>
              </p:cNvSpPr>
              <p:nvPr/>
            </p:nvSpPr>
            <p:spPr bwMode="auto">
              <a:xfrm>
                <a:off x="3980" y="1877"/>
                <a:ext cx="618" cy="1647"/>
              </a:xfrm>
              <a:custGeom>
                <a:avLst/>
                <a:gdLst>
                  <a:gd name="T0" fmla="*/ 261 w 261"/>
                  <a:gd name="T1" fmla="*/ 0 h 696"/>
                  <a:gd name="T2" fmla="*/ 261 w 261"/>
                  <a:gd name="T3" fmla="*/ 696 h 696"/>
                  <a:gd name="T4" fmla="*/ 0 w 261"/>
                  <a:gd name="T5" fmla="*/ 696 h 696"/>
                  <a:gd name="T6" fmla="*/ 0 w 261"/>
                  <a:gd name="T7" fmla="*/ 140 h 696"/>
                  <a:gd name="T8" fmla="*/ 109 w 261"/>
                  <a:gd name="T9" fmla="*/ 86 h 696"/>
                  <a:gd name="T10" fmla="*/ 261 w 261"/>
                  <a:gd name="T11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1" h="696">
                    <a:moveTo>
                      <a:pt x="261" y="0"/>
                    </a:moveTo>
                    <a:cubicBezTo>
                      <a:pt x="261" y="696"/>
                      <a:pt x="261" y="696"/>
                      <a:pt x="261" y="696"/>
                    </a:cubicBezTo>
                    <a:cubicBezTo>
                      <a:pt x="0" y="696"/>
                      <a:pt x="0" y="696"/>
                      <a:pt x="0" y="696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37" y="123"/>
                      <a:pt x="73" y="105"/>
                      <a:pt x="109" y="86"/>
                    </a:cubicBezTo>
                    <a:cubicBezTo>
                      <a:pt x="165" y="55"/>
                      <a:pt x="215" y="26"/>
                      <a:pt x="2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6" name="Rectangle 10"/>
              <p:cNvSpPr>
                <a:spLocks noChangeArrowheads="1"/>
              </p:cNvSpPr>
              <p:nvPr/>
            </p:nvSpPr>
            <p:spPr bwMode="auto">
              <a:xfrm>
                <a:off x="4782" y="3330"/>
                <a:ext cx="618" cy="1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7" name="Rectangle 11"/>
              <p:cNvSpPr>
                <a:spLocks noChangeArrowheads="1"/>
              </p:cNvSpPr>
              <p:nvPr/>
            </p:nvSpPr>
            <p:spPr bwMode="auto">
              <a:xfrm>
                <a:off x="4782" y="3025"/>
                <a:ext cx="618" cy="1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8" name="Rectangle 12"/>
              <p:cNvSpPr>
                <a:spLocks noChangeArrowheads="1"/>
              </p:cNvSpPr>
              <p:nvPr/>
            </p:nvSpPr>
            <p:spPr bwMode="auto">
              <a:xfrm>
                <a:off x="4782" y="2720"/>
                <a:ext cx="618" cy="1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09" name="Rectangle 13"/>
              <p:cNvSpPr>
                <a:spLocks noChangeArrowheads="1"/>
              </p:cNvSpPr>
              <p:nvPr/>
            </p:nvSpPr>
            <p:spPr bwMode="auto">
              <a:xfrm>
                <a:off x="4782" y="2414"/>
                <a:ext cx="618" cy="1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10" name="Rectangle 14"/>
              <p:cNvSpPr>
                <a:spLocks noChangeArrowheads="1"/>
              </p:cNvSpPr>
              <p:nvPr/>
            </p:nvSpPr>
            <p:spPr bwMode="auto">
              <a:xfrm>
                <a:off x="4782" y="2109"/>
                <a:ext cx="618" cy="1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11" name="Rectangle 15"/>
              <p:cNvSpPr>
                <a:spLocks noChangeArrowheads="1"/>
              </p:cNvSpPr>
              <p:nvPr/>
            </p:nvSpPr>
            <p:spPr bwMode="auto">
              <a:xfrm>
                <a:off x="4782" y="1804"/>
                <a:ext cx="618" cy="1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12" name="Freeform 16"/>
              <p:cNvSpPr>
                <a:spLocks/>
              </p:cNvSpPr>
              <p:nvPr/>
            </p:nvSpPr>
            <p:spPr bwMode="auto">
              <a:xfrm>
                <a:off x="4896" y="1517"/>
                <a:ext cx="464" cy="175"/>
              </a:xfrm>
              <a:custGeom>
                <a:avLst/>
                <a:gdLst>
                  <a:gd name="T0" fmla="*/ 196 w 196"/>
                  <a:gd name="T1" fmla="*/ 74 h 74"/>
                  <a:gd name="T2" fmla="*/ 0 w 196"/>
                  <a:gd name="T3" fmla="*/ 74 h 74"/>
                  <a:gd name="T4" fmla="*/ 108 w 196"/>
                  <a:gd name="T5" fmla="*/ 0 h 74"/>
                  <a:gd name="T6" fmla="*/ 136 w 196"/>
                  <a:gd name="T7" fmla="*/ 23 h 74"/>
                  <a:gd name="T8" fmla="*/ 196 w 196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74">
                    <a:moveTo>
                      <a:pt x="196" y="74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41" y="48"/>
                      <a:pt x="76" y="23"/>
                      <a:pt x="108" y="0"/>
                    </a:cubicBezTo>
                    <a:cubicBezTo>
                      <a:pt x="136" y="23"/>
                      <a:pt x="136" y="23"/>
                      <a:pt x="136" y="23"/>
                    </a:cubicBezTo>
                    <a:lnTo>
                      <a:pt x="196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13" name="Freeform 17"/>
              <p:cNvSpPr>
                <a:spLocks/>
              </p:cNvSpPr>
              <p:nvPr/>
            </p:nvSpPr>
            <p:spPr bwMode="auto">
              <a:xfrm>
                <a:off x="2193" y="568"/>
                <a:ext cx="3290" cy="1780"/>
              </a:xfrm>
              <a:custGeom>
                <a:avLst/>
                <a:gdLst>
                  <a:gd name="T0" fmla="*/ 1390 w 1390"/>
                  <a:gd name="T1" fmla="*/ 0 h 752"/>
                  <a:gd name="T2" fmla="*/ 1343 w 1390"/>
                  <a:gd name="T3" fmla="*/ 265 h 752"/>
                  <a:gd name="T4" fmla="*/ 1328 w 1390"/>
                  <a:gd name="T5" fmla="*/ 346 h 752"/>
                  <a:gd name="T6" fmla="*/ 1324 w 1390"/>
                  <a:gd name="T7" fmla="*/ 369 h 752"/>
                  <a:gd name="T8" fmla="*/ 1297 w 1390"/>
                  <a:gd name="T9" fmla="*/ 346 h 752"/>
                  <a:gd name="T10" fmla="*/ 1252 w 1390"/>
                  <a:gd name="T11" fmla="*/ 308 h 752"/>
                  <a:gd name="T12" fmla="*/ 1203 w 1390"/>
                  <a:gd name="T13" fmla="*/ 346 h 752"/>
                  <a:gd name="T14" fmla="*/ 1135 w 1390"/>
                  <a:gd name="T15" fmla="*/ 394 h 752"/>
                  <a:gd name="T16" fmla="*/ 1094 w 1390"/>
                  <a:gd name="T17" fmla="*/ 420 h 752"/>
                  <a:gd name="T18" fmla="*/ 1016 w 1390"/>
                  <a:gd name="T19" fmla="*/ 469 h 752"/>
                  <a:gd name="T20" fmla="*/ 829 w 1390"/>
                  <a:gd name="T21" fmla="*/ 576 h 752"/>
                  <a:gd name="T22" fmla="*/ 755 w 1390"/>
                  <a:gd name="T23" fmla="*/ 614 h 752"/>
                  <a:gd name="T24" fmla="*/ 687 w 1390"/>
                  <a:gd name="T25" fmla="*/ 643 h 752"/>
                  <a:gd name="T26" fmla="*/ 427 w 1390"/>
                  <a:gd name="T27" fmla="*/ 722 h 752"/>
                  <a:gd name="T28" fmla="*/ 355 w 1390"/>
                  <a:gd name="T29" fmla="*/ 735 h 752"/>
                  <a:gd name="T30" fmla="*/ 131 w 1390"/>
                  <a:gd name="T31" fmla="*/ 752 h 752"/>
                  <a:gd name="T32" fmla="*/ 95 w 1390"/>
                  <a:gd name="T33" fmla="*/ 751 h 752"/>
                  <a:gd name="T34" fmla="*/ 0 w 1390"/>
                  <a:gd name="T35" fmla="*/ 744 h 752"/>
                  <a:gd name="T36" fmla="*/ 13 w 1390"/>
                  <a:gd name="T37" fmla="*/ 651 h 752"/>
                  <a:gd name="T38" fmla="*/ 26 w 1390"/>
                  <a:gd name="T39" fmla="*/ 558 h 752"/>
                  <a:gd name="T40" fmla="*/ 129 w 1390"/>
                  <a:gd name="T41" fmla="*/ 563 h 752"/>
                  <a:gd name="T42" fmla="*/ 738 w 1390"/>
                  <a:gd name="T43" fmla="*/ 411 h 752"/>
                  <a:gd name="T44" fmla="*/ 755 w 1390"/>
                  <a:gd name="T45" fmla="*/ 402 h 752"/>
                  <a:gd name="T46" fmla="*/ 902 w 1390"/>
                  <a:gd name="T47" fmla="*/ 318 h 752"/>
                  <a:gd name="T48" fmla="*/ 1105 w 1390"/>
                  <a:gd name="T49" fmla="*/ 184 h 752"/>
                  <a:gd name="T50" fmla="*/ 1037 w 1390"/>
                  <a:gd name="T51" fmla="*/ 127 h 752"/>
                  <a:gd name="T52" fmla="*/ 1390 w 1390"/>
                  <a:gd name="T53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90" h="752">
                    <a:moveTo>
                      <a:pt x="1390" y="0"/>
                    </a:moveTo>
                    <a:cubicBezTo>
                      <a:pt x="1343" y="265"/>
                      <a:pt x="1343" y="265"/>
                      <a:pt x="1343" y="265"/>
                    </a:cubicBezTo>
                    <a:cubicBezTo>
                      <a:pt x="1328" y="346"/>
                      <a:pt x="1328" y="346"/>
                      <a:pt x="1328" y="346"/>
                    </a:cubicBezTo>
                    <a:cubicBezTo>
                      <a:pt x="1324" y="369"/>
                      <a:pt x="1324" y="369"/>
                      <a:pt x="1324" y="369"/>
                    </a:cubicBezTo>
                    <a:cubicBezTo>
                      <a:pt x="1297" y="346"/>
                      <a:pt x="1297" y="346"/>
                      <a:pt x="1297" y="346"/>
                    </a:cubicBezTo>
                    <a:cubicBezTo>
                      <a:pt x="1252" y="308"/>
                      <a:pt x="1252" y="308"/>
                      <a:pt x="1252" y="308"/>
                    </a:cubicBezTo>
                    <a:cubicBezTo>
                      <a:pt x="1237" y="321"/>
                      <a:pt x="1220" y="333"/>
                      <a:pt x="1203" y="346"/>
                    </a:cubicBezTo>
                    <a:cubicBezTo>
                      <a:pt x="1182" y="361"/>
                      <a:pt x="1160" y="377"/>
                      <a:pt x="1135" y="394"/>
                    </a:cubicBezTo>
                    <a:cubicBezTo>
                      <a:pt x="1122" y="402"/>
                      <a:pt x="1108" y="411"/>
                      <a:pt x="1094" y="420"/>
                    </a:cubicBezTo>
                    <a:cubicBezTo>
                      <a:pt x="1070" y="436"/>
                      <a:pt x="1044" y="452"/>
                      <a:pt x="1016" y="469"/>
                    </a:cubicBezTo>
                    <a:cubicBezTo>
                      <a:pt x="961" y="501"/>
                      <a:pt x="900" y="537"/>
                      <a:pt x="829" y="576"/>
                    </a:cubicBezTo>
                    <a:cubicBezTo>
                      <a:pt x="804" y="589"/>
                      <a:pt x="780" y="602"/>
                      <a:pt x="755" y="614"/>
                    </a:cubicBezTo>
                    <a:cubicBezTo>
                      <a:pt x="732" y="624"/>
                      <a:pt x="710" y="634"/>
                      <a:pt x="687" y="643"/>
                    </a:cubicBezTo>
                    <a:cubicBezTo>
                      <a:pt x="596" y="681"/>
                      <a:pt x="508" y="706"/>
                      <a:pt x="427" y="722"/>
                    </a:cubicBezTo>
                    <a:cubicBezTo>
                      <a:pt x="402" y="727"/>
                      <a:pt x="378" y="731"/>
                      <a:pt x="355" y="735"/>
                    </a:cubicBezTo>
                    <a:cubicBezTo>
                      <a:pt x="268" y="748"/>
                      <a:pt x="191" y="752"/>
                      <a:pt x="131" y="752"/>
                    </a:cubicBezTo>
                    <a:cubicBezTo>
                      <a:pt x="118" y="752"/>
                      <a:pt x="106" y="752"/>
                      <a:pt x="95" y="751"/>
                    </a:cubicBezTo>
                    <a:cubicBezTo>
                      <a:pt x="39" y="750"/>
                      <a:pt x="5" y="745"/>
                      <a:pt x="0" y="744"/>
                    </a:cubicBezTo>
                    <a:cubicBezTo>
                      <a:pt x="13" y="651"/>
                      <a:pt x="13" y="651"/>
                      <a:pt x="13" y="651"/>
                    </a:cubicBezTo>
                    <a:cubicBezTo>
                      <a:pt x="26" y="558"/>
                      <a:pt x="26" y="558"/>
                      <a:pt x="26" y="558"/>
                    </a:cubicBezTo>
                    <a:cubicBezTo>
                      <a:pt x="27" y="558"/>
                      <a:pt x="65" y="563"/>
                      <a:pt x="129" y="563"/>
                    </a:cubicBezTo>
                    <a:cubicBezTo>
                      <a:pt x="260" y="563"/>
                      <a:pt x="501" y="542"/>
                      <a:pt x="738" y="411"/>
                    </a:cubicBezTo>
                    <a:cubicBezTo>
                      <a:pt x="744" y="408"/>
                      <a:pt x="749" y="405"/>
                      <a:pt x="755" y="402"/>
                    </a:cubicBezTo>
                    <a:cubicBezTo>
                      <a:pt x="809" y="372"/>
                      <a:pt x="858" y="344"/>
                      <a:pt x="902" y="318"/>
                    </a:cubicBezTo>
                    <a:cubicBezTo>
                      <a:pt x="987" y="267"/>
                      <a:pt x="1054" y="223"/>
                      <a:pt x="1105" y="184"/>
                    </a:cubicBezTo>
                    <a:cubicBezTo>
                      <a:pt x="1037" y="127"/>
                      <a:pt x="1037" y="127"/>
                      <a:pt x="1037" y="127"/>
                    </a:cubicBezTo>
                    <a:lnTo>
                      <a:pt x="13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>
                      <a:lumMod val="75000"/>
                    </a:scheme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pic>
        <p:nvPicPr>
          <p:cNvPr id="3" name="Picture 2" descr="AJ434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54" y="1513778"/>
            <a:ext cx="3368574" cy="26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245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>
                <a:ea typeface="+mj-ea"/>
              </a:rPr>
              <a:t>本セッションでは、シスコの</a:t>
            </a:r>
            <a:r>
              <a:rPr lang="en-US" altLang="ja-JP" dirty="0" smtClean="0">
                <a:ea typeface="+mj-ea"/>
              </a:rPr>
              <a:t>Digital Network Architecture</a:t>
            </a:r>
            <a:r>
              <a:rPr lang="ja-JP" altLang="en-US" dirty="0" smtClean="0">
                <a:ea typeface="+mj-ea"/>
              </a:rPr>
              <a:t>の中で、</a:t>
            </a:r>
            <a:r>
              <a:rPr lang="en-US" altLang="ja-JP" dirty="0" smtClean="0">
                <a:ea typeface="+mj-ea"/>
              </a:rPr>
              <a:t>2016</a:t>
            </a:r>
            <a:r>
              <a:rPr lang="ja-JP" altLang="en-US" dirty="0" smtClean="0">
                <a:ea typeface="+mj-ea"/>
              </a:rPr>
              <a:t>年</a:t>
            </a:r>
            <a:r>
              <a:rPr lang="en-US" altLang="ja-JP" dirty="0" smtClean="0">
                <a:ea typeface="+mj-ea"/>
              </a:rPr>
              <a:t>7</a:t>
            </a:r>
            <a:r>
              <a:rPr lang="ja-JP" altLang="en-US" dirty="0" smtClean="0">
                <a:ea typeface="+mj-ea"/>
              </a:rPr>
              <a:t>月時点での、</a:t>
            </a:r>
            <a:r>
              <a:rPr lang="en-US" altLang="ja-JP" dirty="0" smtClean="0">
                <a:ea typeface="+mj-ea"/>
              </a:rPr>
              <a:t>Wireless</a:t>
            </a:r>
            <a:r>
              <a:rPr lang="ja-JP" altLang="en-US" dirty="0" smtClean="0">
                <a:ea typeface="+mj-ea"/>
              </a:rPr>
              <a:t>に関わる部分についてのご紹介を致します。</a:t>
            </a:r>
            <a:endParaRPr lang="en-US" altLang="ja-JP" dirty="0" smtClean="0">
              <a:ea typeface="+mj-ea"/>
            </a:endParaRPr>
          </a:p>
          <a:p>
            <a:r>
              <a:rPr lang="ja-JP" altLang="en-US" dirty="0" smtClean="0">
                <a:ea typeface="+mj-ea"/>
              </a:rPr>
              <a:t>特に</a:t>
            </a:r>
            <a:r>
              <a:rPr lang="en-US" altLang="ja-JP" dirty="0" smtClean="0">
                <a:ea typeface="+mj-ea"/>
              </a:rPr>
              <a:t>Cloud Delivered</a:t>
            </a:r>
            <a:r>
              <a:rPr lang="ja-JP" altLang="en-US" dirty="0" smtClean="0">
                <a:ea typeface="+mj-ea"/>
              </a:rPr>
              <a:t> 型のサービスが新しくポジションされており、こちらにプランニング中の製品も含まれておりますので、最新の情報を継続的にご確認頂ければと存じます。</a:t>
            </a:r>
            <a:endParaRPr lang="en-US" altLang="ja-JP" dirty="0" smtClean="0">
              <a:ea typeface="+mj-ea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+mj-ea"/>
                <a:ea typeface="+mj-ea"/>
                <a:cs typeface="Meiryo" charset="-128"/>
              </a:rPr>
              <a:t>はじめに</a:t>
            </a:r>
            <a:endParaRPr lang="en-US" dirty="0">
              <a:latin typeface="+mj-ea"/>
              <a:ea typeface="+mj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858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ight Arrow 196"/>
          <p:cNvSpPr/>
          <p:nvPr/>
        </p:nvSpPr>
        <p:spPr>
          <a:xfrm flipH="1">
            <a:off x="5194570" y="1568999"/>
            <a:ext cx="1966322" cy="2410818"/>
          </a:xfrm>
          <a:prstGeom prst="rightArrow">
            <a:avLst>
              <a:gd name="adj1" fmla="val 100000"/>
              <a:gd name="adj2" fmla="val 21304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27" tIns="45706" rIns="68577" bIns="34289" rtlCol="0" anchor="ctr"/>
          <a:lstStyle/>
          <a:p>
            <a:endParaRPr lang="en-US" sz="1200" dirty="0">
              <a:ea typeface="MS PGothic" charset="-128"/>
              <a:cs typeface="MS PGothic" charset="-128"/>
            </a:endParaRPr>
          </a:p>
        </p:txBody>
      </p:sp>
      <p:sp>
        <p:nvSpPr>
          <p:cNvPr id="186" name="Right Arrow 185"/>
          <p:cNvSpPr/>
          <p:nvPr/>
        </p:nvSpPr>
        <p:spPr>
          <a:xfrm>
            <a:off x="1967045" y="1606013"/>
            <a:ext cx="1965847" cy="2364081"/>
          </a:xfrm>
          <a:prstGeom prst="rightArrow">
            <a:avLst>
              <a:gd name="adj1" fmla="val 100000"/>
              <a:gd name="adj2" fmla="val 21304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27" tIns="45706" rIns="68577" bIns="34289" rtlCol="0" anchor="ctr"/>
          <a:lstStyle/>
          <a:p>
            <a:endParaRPr lang="en-US" sz="1200" dirty="0">
              <a:ea typeface="MS PGothic" charset="-128"/>
              <a:cs typeface="MS PGothic" charset="-128"/>
            </a:endParaRPr>
          </a:p>
        </p:txBody>
      </p:sp>
      <p:sp>
        <p:nvSpPr>
          <p:cNvPr id="2051" name="Trapezoid 2050"/>
          <p:cNvSpPr/>
          <p:nvPr/>
        </p:nvSpPr>
        <p:spPr>
          <a:xfrm rot="5400000">
            <a:off x="-801867" y="1708108"/>
            <a:ext cx="3746644" cy="2142905"/>
          </a:xfrm>
          <a:prstGeom prst="trapezoid">
            <a:avLst>
              <a:gd name="adj" fmla="val 3185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rgbClr val="D0D1E2">
                  <a:alpha val="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dirty="0">
              <a:ea typeface="MS PGothic" charset="-128"/>
              <a:cs typeface="MS PGothic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MS PGothic" charset="-128"/>
                <a:cs typeface="MS PGothic" charset="-128"/>
              </a:rPr>
              <a:t>CMX </a:t>
            </a:r>
            <a:r>
              <a:rPr lang="ja-JP" altLang="en-US" dirty="0" smtClean="0">
                <a:latin typeface="+mn-lt"/>
                <a:ea typeface="MS PGothic" charset="-128"/>
                <a:cs typeface="MS PGothic" charset="-128"/>
              </a:rPr>
              <a:t>構築モデル：</a:t>
            </a:r>
            <a:r>
              <a:rPr lang="en-US" dirty="0" smtClean="0">
                <a:latin typeface="+mn-lt"/>
                <a:ea typeface="MS PGothic" charset="-128"/>
                <a:cs typeface="MS PGothic" charset="-128"/>
              </a:rPr>
              <a:t> </a:t>
            </a:r>
            <a:br>
              <a:rPr lang="en-US" dirty="0" smtClean="0">
                <a:latin typeface="+mn-lt"/>
                <a:ea typeface="MS PGothic" charset="-128"/>
                <a:cs typeface="MS PGothic" charset="-128"/>
              </a:rPr>
            </a:br>
            <a:r>
              <a:rPr lang="ja-JP" altLang="en-US" dirty="0" smtClean="0">
                <a:latin typeface="+mn-lt"/>
                <a:ea typeface="MS PGothic" charset="-128"/>
                <a:cs typeface="MS PGothic" charset="-128"/>
              </a:rPr>
              <a:t>オンプレミスとクラウドマネージド</a:t>
            </a:r>
            <a:endParaRPr lang="en-US" dirty="0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2068" name="TextBox 2067"/>
          <p:cNvSpPr txBox="1"/>
          <p:nvPr/>
        </p:nvSpPr>
        <p:spPr>
          <a:xfrm>
            <a:off x="259082" y="1722759"/>
            <a:ext cx="1776866" cy="646300"/>
          </a:xfrm>
          <a:prstGeom prst="rect">
            <a:avLst/>
          </a:prstGeom>
          <a:noFill/>
        </p:spPr>
        <p:txBody>
          <a:bodyPr wrap="square" lIns="91411" tIns="45705" rIns="91411" bIns="45705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+mn-lt"/>
                <a:ea typeface="MS PGothic" charset="-128"/>
                <a:cs typeface="MS PGothic" charset="-128"/>
              </a:rPr>
              <a:t>CMX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+mn-lt"/>
                <a:ea typeface="MS PGothic" charset="-128"/>
                <a:cs typeface="MS PGothic" charset="-128"/>
              </a:rPr>
              <a:t>Cloud</a:t>
            </a:r>
          </a:p>
        </p:txBody>
      </p:sp>
      <p:grpSp>
        <p:nvGrpSpPr>
          <p:cNvPr id="3" name="Group 187"/>
          <p:cNvGrpSpPr/>
          <p:nvPr/>
        </p:nvGrpSpPr>
        <p:grpSpPr>
          <a:xfrm>
            <a:off x="265798" y="3434978"/>
            <a:ext cx="3136913" cy="1307844"/>
            <a:chOff x="388021" y="1190624"/>
            <a:chExt cx="4981970" cy="1308185"/>
          </a:xfrm>
        </p:grpSpPr>
        <p:sp>
          <p:nvSpPr>
            <p:cNvPr id="189" name="Rectangle 188"/>
            <p:cNvSpPr/>
            <p:nvPr/>
          </p:nvSpPr>
          <p:spPr bwMode="auto">
            <a:xfrm>
              <a:off x="388022" y="1190624"/>
              <a:ext cx="2650969" cy="1308185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19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385696"/>
              <a:endParaRPr lang="en-US" sz="1100" dirty="0" err="1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  <a:sym typeface="Arial" pitchFamily="-107" charset="0"/>
              </a:endParaRPr>
            </a:p>
          </p:txBody>
        </p:sp>
        <p:cxnSp>
          <p:nvCxnSpPr>
            <p:cNvPr id="190" name="Straight Connector 189"/>
            <p:cNvCxnSpPr/>
            <p:nvPr/>
          </p:nvCxnSpPr>
          <p:spPr bwMode="auto">
            <a:xfrm>
              <a:off x="388021" y="1211564"/>
              <a:ext cx="4981970" cy="0"/>
            </a:xfrm>
            <a:prstGeom prst="line">
              <a:avLst/>
            </a:prstGeom>
            <a:solidFill>
              <a:srgbClr val="0183B7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3" name="Trapezoid 192"/>
          <p:cNvSpPr/>
          <p:nvPr/>
        </p:nvSpPr>
        <p:spPr>
          <a:xfrm rot="16200000" flipH="1">
            <a:off x="6238408" y="1747285"/>
            <a:ext cx="3746644" cy="2064542"/>
          </a:xfrm>
          <a:prstGeom prst="trapezoid">
            <a:avLst>
              <a:gd name="adj" fmla="val 3185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rgbClr val="D0D1E2">
                  <a:alpha val="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dirty="0">
              <a:ea typeface="MS PGothic" charset="-128"/>
              <a:cs typeface="MS PGothic" charset="-128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7152730" y="1722759"/>
            <a:ext cx="1776866" cy="646300"/>
          </a:xfrm>
          <a:prstGeom prst="rect">
            <a:avLst/>
          </a:prstGeom>
          <a:noFill/>
        </p:spPr>
        <p:txBody>
          <a:bodyPr wrap="square" lIns="91411" tIns="45705" rIns="91411" bIns="45705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+mn-lt"/>
                <a:ea typeface="MS PGothic" charset="-128"/>
                <a:cs typeface="MS PGothic" charset="-128"/>
              </a:rPr>
              <a:t>CMX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+mn-lt"/>
                <a:ea typeface="MS PGothic" charset="-128"/>
                <a:cs typeface="MS PGothic" charset="-128"/>
              </a:rPr>
              <a:t>On-Premises</a:t>
            </a:r>
          </a:p>
        </p:txBody>
      </p:sp>
      <p:grpSp>
        <p:nvGrpSpPr>
          <p:cNvPr id="6" name="Group 202"/>
          <p:cNvGrpSpPr/>
          <p:nvPr/>
        </p:nvGrpSpPr>
        <p:grpSpPr>
          <a:xfrm>
            <a:off x="7159444" y="3454635"/>
            <a:ext cx="1669689" cy="1335757"/>
            <a:chOff x="388021" y="1162704"/>
            <a:chExt cx="2651760" cy="1336105"/>
          </a:xfrm>
        </p:grpSpPr>
        <p:sp>
          <p:nvSpPr>
            <p:cNvPr id="204" name="Rectangle 203"/>
            <p:cNvSpPr/>
            <p:nvPr/>
          </p:nvSpPr>
          <p:spPr bwMode="auto">
            <a:xfrm>
              <a:off x="388022" y="1190624"/>
              <a:ext cx="2650969" cy="1308185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19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385696"/>
              <a:endParaRPr lang="en-US" sz="1100" dirty="0" err="1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  <a:sym typeface="Arial" pitchFamily="-107" charset="0"/>
              </a:endParaRPr>
            </a:p>
          </p:txBody>
        </p:sp>
        <p:cxnSp>
          <p:nvCxnSpPr>
            <p:cNvPr id="205" name="Straight Connector 204"/>
            <p:cNvCxnSpPr/>
            <p:nvPr/>
          </p:nvCxnSpPr>
          <p:spPr bwMode="auto">
            <a:xfrm>
              <a:off x="388021" y="1162704"/>
              <a:ext cx="2651760" cy="0"/>
            </a:xfrm>
            <a:prstGeom prst="line">
              <a:avLst/>
            </a:prstGeom>
            <a:solidFill>
              <a:srgbClr val="0183B7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5" name="TextBox 114"/>
          <p:cNvSpPr txBox="1"/>
          <p:nvPr/>
        </p:nvSpPr>
        <p:spPr>
          <a:xfrm>
            <a:off x="5430917" y="2235817"/>
            <a:ext cx="1493628" cy="1077188"/>
          </a:xfrm>
          <a:prstGeom prst="rect">
            <a:avLst/>
          </a:prstGeom>
          <a:noFill/>
        </p:spPr>
        <p:txBody>
          <a:bodyPr wrap="square" lIns="91411" tIns="45705" rIns="91411" bIns="45705" rtlCol="0" anchor="ctr">
            <a:spAutoFit/>
          </a:bodyPr>
          <a:lstStyle/>
          <a:p>
            <a:pPr algn="ctr"/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  <a:t>メリット：</a:t>
            </a:r>
            <a:endParaRPr lang="en-US" altLang="ja-JP" sz="1600" b="1" dirty="0" smtClean="0">
              <a:solidFill>
                <a:schemeClr val="bg1"/>
              </a:solidFill>
              <a:latin typeface="+mn-lt"/>
              <a:ea typeface="MS PGothic" charset="-128"/>
              <a:cs typeface="MS PGothic" charset="-128"/>
            </a:endParaRPr>
          </a:p>
          <a:p>
            <a:pPr algn="ctr"/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  <a:t>高度な利用ケースと利便性の高い</a:t>
            </a:r>
            <a:r>
              <a:rPr lang="ja-JP" altLang="en-US" sz="1600" b="1" dirty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  <a:t>管理</a:t>
            </a:r>
            <a:endParaRPr lang="en-US" sz="1600" b="1" dirty="0">
              <a:solidFill>
                <a:schemeClr val="bg1"/>
              </a:solidFill>
              <a:latin typeface="+mn-lt"/>
              <a:ea typeface="MS PGothic" charset="-128"/>
              <a:cs typeface="MS PGothic" charset="-128"/>
            </a:endParaRPr>
          </a:p>
        </p:txBody>
      </p:sp>
      <p:grpSp>
        <p:nvGrpSpPr>
          <p:cNvPr id="9" name="Group 7"/>
          <p:cNvGrpSpPr/>
          <p:nvPr/>
        </p:nvGrpSpPr>
        <p:grpSpPr>
          <a:xfrm>
            <a:off x="4233336" y="3447921"/>
            <a:ext cx="643126" cy="614713"/>
            <a:chOff x="4291214" y="3632518"/>
            <a:chExt cx="610553" cy="583728"/>
          </a:xfrm>
        </p:grpSpPr>
        <p:grpSp>
          <p:nvGrpSpPr>
            <p:cNvPr id="10" name="Group 64"/>
            <p:cNvGrpSpPr/>
            <p:nvPr/>
          </p:nvGrpSpPr>
          <p:grpSpPr>
            <a:xfrm>
              <a:off x="4291214" y="3632518"/>
              <a:ext cx="610553" cy="583728"/>
              <a:chOff x="1634492" y="1502230"/>
              <a:chExt cx="1578090" cy="1415142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1656937" y="1502230"/>
                <a:ext cx="1509264" cy="14151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83" tIns="60943" rIns="121883" bIns="60943" rtlCol="0" anchor="ctr"/>
              <a:lstStyle/>
              <a:p>
                <a:pPr algn="ctr" defTabSz="456862"/>
                <a:endParaRPr lang="en-US" sz="1200" dirty="0">
                  <a:solidFill>
                    <a:srgbClr val="FFFFFF"/>
                  </a:solidFill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1634492" y="2264781"/>
                <a:ext cx="1578090" cy="481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813926" eaLnBrk="0" hangingPunct="0">
                  <a:lnSpc>
                    <a:spcPct val="95000"/>
                  </a:lnSpc>
                  <a:spcBef>
                    <a:spcPct val="50000"/>
                  </a:spcBef>
                  <a:buClr>
                    <a:srgbClr val="FFFFFF"/>
                  </a:buClr>
                  <a:buSzPct val="100000"/>
                  <a:defRPr/>
                </a:pPr>
                <a:r>
                  <a:rPr lang="en-US" sz="800" b="1" kern="0" dirty="0">
                    <a:solidFill>
                      <a:schemeClr val="bg1"/>
                    </a:solidFill>
                    <a:latin typeface="+mn-lt"/>
                    <a:ea typeface="MS PGothic" charset="-128"/>
                    <a:cs typeface="MS PGothic" charset="-128"/>
                  </a:rPr>
                  <a:t>Analytics</a:t>
                </a:r>
                <a:endParaRPr lang="en-US" sz="900" b="1" kern="0" dirty="0">
                  <a:solidFill>
                    <a:schemeClr val="bg1"/>
                  </a:solidFill>
                  <a:latin typeface="+mn-lt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1" name="Group 5"/>
            <p:cNvGrpSpPr/>
            <p:nvPr/>
          </p:nvGrpSpPr>
          <p:grpSpPr>
            <a:xfrm>
              <a:off x="4430374" y="3776462"/>
              <a:ext cx="332227" cy="177570"/>
              <a:chOff x="-1499419" y="491613"/>
              <a:chExt cx="950451" cy="508000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-1499419" y="491613"/>
                <a:ext cx="950451" cy="508000"/>
              </a:xfrm>
              <a:custGeom>
                <a:avLst/>
                <a:gdLst>
                  <a:gd name="connsiteX0" fmla="*/ 0 w 950451"/>
                  <a:gd name="connsiteY0" fmla="*/ 0 h 508000"/>
                  <a:gd name="connsiteX1" fmla="*/ 0 w 950451"/>
                  <a:gd name="connsiteY1" fmla="*/ 508000 h 508000"/>
                  <a:gd name="connsiteX2" fmla="*/ 950451 w 950451"/>
                  <a:gd name="connsiteY2" fmla="*/ 50800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0451" h="508000">
                    <a:moveTo>
                      <a:pt x="0" y="0"/>
                    </a:moveTo>
                    <a:lnTo>
                      <a:pt x="0" y="508000"/>
                    </a:lnTo>
                    <a:lnTo>
                      <a:pt x="950451" y="508000"/>
                    </a:lnTo>
                  </a:path>
                </a:pathLst>
              </a:cu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-1425787" y="702038"/>
                <a:ext cx="131097" cy="297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-1235006" y="606421"/>
                <a:ext cx="131097" cy="393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-1044225" y="514981"/>
                <a:ext cx="131097" cy="484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-853443" y="606421"/>
                <a:ext cx="131097" cy="393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12" name="Group 137"/>
          <p:cNvGrpSpPr/>
          <p:nvPr/>
        </p:nvGrpSpPr>
        <p:grpSpPr>
          <a:xfrm>
            <a:off x="4271090" y="1528394"/>
            <a:ext cx="572804" cy="572655"/>
            <a:chOff x="1285534" y="1148716"/>
            <a:chExt cx="997491" cy="997491"/>
          </a:xfrm>
        </p:grpSpPr>
        <p:grpSp>
          <p:nvGrpSpPr>
            <p:cNvPr id="13" name="Group 138"/>
            <p:cNvGrpSpPr/>
            <p:nvPr/>
          </p:nvGrpSpPr>
          <p:grpSpPr>
            <a:xfrm>
              <a:off x="1285534" y="1148716"/>
              <a:ext cx="997491" cy="997491"/>
              <a:chOff x="1656937" y="1574346"/>
              <a:chExt cx="1432350" cy="1343025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1656937" y="1574346"/>
                <a:ext cx="1432350" cy="1343025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1749396" y="2345029"/>
                <a:ext cx="1247436" cy="4908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813946" eaLnBrk="0" hangingPunct="0">
                  <a:lnSpc>
                    <a:spcPct val="95000"/>
                  </a:lnSpc>
                  <a:spcBef>
                    <a:spcPct val="50000"/>
                  </a:spcBef>
                  <a:buClr>
                    <a:srgbClr val="FFFFFF"/>
                  </a:buClr>
                  <a:buSzPct val="100000"/>
                  <a:defRPr/>
                </a:pPr>
                <a:r>
                  <a:rPr lang="en-US" sz="800" b="1" kern="0" dirty="0">
                    <a:solidFill>
                      <a:schemeClr val="bg1"/>
                    </a:solidFill>
                    <a:latin typeface="+mn-lt"/>
                    <a:ea typeface="MS PGothic" charset="-128"/>
                    <a:cs typeface="MS PGothic" charset="-128"/>
                  </a:rPr>
                  <a:t>Detect</a:t>
                </a:r>
              </a:p>
            </p:txBody>
          </p:sp>
        </p:grpSp>
        <p:grpSp>
          <p:nvGrpSpPr>
            <p:cNvPr id="14" name="Group 139"/>
            <p:cNvGrpSpPr/>
            <p:nvPr/>
          </p:nvGrpSpPr>
          <p:grpSpPr>
            <a:xfrm>
              <a:off x="1738696" y="1457824"/>
              <a:ext cx="308547" cy="212225"/>
              <a:chOff x="161525" y="1915321"/>
              <a:chExt cx="1168031" cy="803397"/>
            </a:xfrm>
          </p:grpSpPr>
          <p:sp>
            <p:nvSpPr>
              <p:cNvPr id="143" name="Rounded Rectangle 142"/>
              <p:cNvSpPr/>
              <p:nvPr/>
            </p:nvSpPr>
            <p:spPr>
              <a:xfrm>
                <a:off x="464976" y="1915321"/>
                <a:ext cx="257679" cy="803397"/>
              </a:xfrm>
              <a:prstGeom prst="roundRect">
                <a:avLst>
                  <a:gd name="adj" fmla="val 49935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161525" y="2188366"/>
                <a:ext cx="257679" cy="530352"/>
              </a:xfrm>
              <a:prstGeom prst="roundRect">
                <a:avLst>
                  <a:gd name="adj" fmla="val 49935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768427" y="2462686"/>
                <a:ext cx="257679" cy="256032"/>
              </a:xfrm>
              <a:prstGeom prst="roundRect">
                <a:avLst>
                  <a:gd name="adj" fmla="val 49935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1071877" y="2462686"/>
                <a:ext cx="257679" cy="256032"/>
              </a:xfrm>
              <a:prstGeom prst="roundRect">
                <a:avLst>
                  <a:gd name="adj" fmla="val 49935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ea typeface="MS PGothic" charset="-128"/>
                  <a:cs typeface="MS PGothic" charset="-128"/>
                </a:endParaRPr>
              </a:p>
            </p:txBody>
          </p:sp>
        </p:grpSp>
        <p:sp>
          <p:nvSpPr>
            <p:cNvPr id="141" name="Oval 140"/>
            <p:cNvSpPr/>
            <p:nvPr/>
          </p:nvSpPr>
          <p:spPr>
            <a:xfrm>
              <a:off x="1563862" y="1283918"/>
              <a:ext cx="242294" cy="242294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MS PGothic" charset="-128"/>
                <a:cs typeface="MS PGothic" charset="-128"/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 rot="2164709">
              <a:off x="1488043" y="1487684"/>
              <a:ext cx="74790" cy="233184"/>
            </a:xfrm>
            <a:prstGeom prst="roundRect">
              <a:avLst>
                <a:gd name="adj" fmla="val 31889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5" name="Group 148"/>
          <p:cNvGrpSpPr/>
          <p:nvPr/>
        </p:nvGrpSpPr>
        <p:grpSpPr>
          <a:xfrm>
            <a:off x="4261587" y="2799144"/>
            <a:ext cx="586233" cy="585884"/>
            <a:chOff x="6827675" y="1134837"/>
            <a:chExt cx="1020876" cy="1020535"/>
          </a:xfrm>
        </p:grpSpPr>
        <p:grpSp>
          <p:nvGrpSpPr>
            <p:cNvPr id="16" name="Group 149"/>
            <p:cNvGrpSpPr/>
            <p:nvPr/>
          </p:nvGrpSpPr>
          <p:grpSpPr>
            <a:xfrm>
              <a:off x="6827675" y="1134837"/>
              <a:ext cx="1020876" cy="1020535"/>
              <a:chOff x="1656937" y="1502230"/>
              <a:chExt cx="1509264" cy="1415142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1656937" y="1502230"/>
                <a:ext cx="1509264" cy="1415142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1707094" y="2321443"/>
                <a:ext cx="1432881" cy="5055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813946" eaLnBrk="0" hangingPunct="0">
                  <a:lnSpc>
                    <a:spcPct val="95000"/>
                  </a:lnSpc>
                  <a:spcBef>
                    <a:spcPct val="50000"/>
                  </a:spcBef>
                  <a:buClr>
                    <a:srgbClr val="FFFFFF"/>
                  </a:buClr>
                  <a:buSzPct val="100000"/>
                  <a:defRPr/>
                </a:pPr>
                <a:r>
                  <a:rPr lang="en-US" sz="800" b="1" kern="0" dirty="0">
                    <a:solidFill>
                      <a:schemeClr val="bg1"/>
                    </a:solidFill>
                    <a:latin typeface="+mn-lt"/>
                    <a:ea typeface="MS PGothic" charset="-128"/>
                    <a:cs typeface="MS PGothic" charset="-128"/>
                  </a:rPr>
                  <a:t>Engage</a:t>
                </a:r>
              </a:p>
            </p:txBody>
          </p:sp>
        </p:grpSp>
        <p:pic>
          <p:nvPicPr>
            <p:cNvPr id="151" name="Picture 150" descr="engage_ico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0922" y="1258324"/>
              <a:ext cx="397143" cy="564366"/>
            </a:xfrm>
            <a:prstGeom prst="rect">
              <a:avLst/>
            </a:prstGeom>
          </p:spPr>
        </p:pic>
      </p:grpSp>
      <p:grpSp>
        <p:nvGrpSpPr>
          <p:cNvPr id="17" name="Group 153"/>
          <p:cNvGrpSpPr/>
          <p:nvPr/>
        </p:nvGrpSpPr>
        <p:grpSpPr>
          <a:xfrm>
            <a:off x="4258608" y="2163938"/>
            <a:ext cx="595036" cy="572316"/>
            <a:chOff x="4021654" y="1146363"/>
            <a:chExt cx="1036208" cy="996900"/>
          </a:xfrm>
        </p:grpSpPr>
        <p:grpSp>
          <p:nvGrpSpPr>
            <p:cNvPr id="18" name="Group 154"/>
            <p:cNvGrpSpPr/>
            <p:nvPr/>
          </p:nvGrpSpPr>
          <p:grpSpPr>
            <a:xfrm>
              <a:off x="4021654" y="1146363"/>
              <a:ext cx="1036208" cy="996900"/>
              <a:chOff x="1617567" y="1502230"/>
              <a:chExt cx="1568248" cy="1415142"/>
            </a:xfrm>
          </p:grpSpPr>
          <p:sp>
            <p:nvSpPr>
              <p:cNvPr id="163" name="Oval 162"/>
              <p:cNvSpPr/>
              <p:nvPr/>
            </p:nvSpPr>
            <p:spPr>
              <a:xfrm>
                <a:off x="1656937" y="1502230"/>
                <a:ext cx="1509264" cy="141514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83" tIns="60943" rIns="121883" bIns="60943" rtlCol="0" anchor="ctr"/>
              <a:lstStyle/>
              <a:p>
                <a:pPr algn="ctr" defTabSz="456862"/>
                <a:endParaRPr lang="en-US" sz="1200" dirty="0">
                  <a:solidFill>
                    <a:srgbClr val="FFFFFF"/>
                  </a:solidFill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1617567" y="2298624"/>
                <a:ext cx="1568248" cy="517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813946" eaLnBrk="0" hangingPunct="0">
                  <a:lnSpc>
                    <a:spcPct val="95000"/>
                  </a:lnSpc>
                  <a:spcBef>
                    <a:spcPct val="50000"/>
                  </a:spcBef>
                  <a:buClr>
                    <a:srgbClr val="FFFFFF"/>
                  </a:buClr>
                  <a:buSzPct val="100000"/>
                  <a:defRPr/>
                </a:pPr>
                <a:r>
                  <a:rPr lang="en-US" sz="800" b="1" kern="0" dirty="0">
                    <a:solidFill>
                      <a:schemeClr val="bg1"/>
                    </a:solidFill>
                    <a:latin typeface="+mn-lt"/>
                    <a:ea typeface="MS PGothic" charset="-128"/>
                    <a:cs typeface="MS PGothic" charset="-128"/>
                  </a:rPr>
                  <a:t>Connect</a:t>
                </a:r>
              </a:p>
            </p:txBody>
          </p:sp>
        </p:grpSp>
        <p:sp>
          <p:nvSpPr>
            <p:cNvPr id="156" name="Rounded Rectangle 155"/>
            <p:cNvSpPr/>
            <p:nvPr/>
          </p:nvSpPr>
          <p:spPr>
            <a:xfrm>
              <a:off x="4464795" y="1494437"/>
              <a:ext cx="85817" cy="223682"/>
            </a:xfrm>
            <a:prstGeom prst="roundRect">
              <a:avLst>
                <a:gd name="adj" fmla="val 49935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ea typeface="MS PGothic" charset="-128"/>
                <a:cs typeface="MS PGothic" charset="-128"/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4348787" y="1644966"/>
              <a:ext cx="85817" cy="73153"/>
            </a:xfrm>
            <a:prstGeom prst="roundRect">
              <a:avLst>
                <a:gd name="adj" fmla="val 49935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ea typeface="MS PGothic" charset="-128"/>
                <a:cs typeface="MS PGothic" charset="-128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4696811" y="1258329"/>
              <a:ext cx="85817" cy="459790"/>
            </a:xfrm>
            <a:prstGeom prst="roundRect">
              <a:avLst>
                <a:gd name="adj" fmla="val 49935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ea typeface="MS PGothic" charset="-128"/>
                <a:cs typeface="MS PGothic" charset="-128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4580802" y="1347886"/>
              <a:ext cx="85817" cy="370233"/>
            </a:xfrm>
            <a:prstGeom prst="roundRect">
              <a:avLst>
                <a:gd name="adj" fmla="val 49935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ea typeface="MS PGothic" charset="-128"/>
                <a:cs typeface="MS PGothic" charset="-128"/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1791971">
              <a:off x="4317519" y="1323359"/>
              <a:ext cx="98515" cy="16103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ea typeface="MS PGothic" charset="-128"/>
                <a:cs typeface="MS PGothic" charset="-128"/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 rot="1791971">
              <a:off x="4208428" y="1508353"/>
              <a:ext cx="98515" cy="16103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ea typeface="MS PGothic" charset="-128"/>
                <a:cs typeface="MS PGothic" charset="-128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 rot="1791971" flipH="1">
              <a:off x="4310884" y="1415617"/>
              <a:ext cx="1860" cy="161034"/>
            </a:xfrm>
            <a:prstGeom prst="line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9" name="TextBox 108"/>
          <p:cNvSpPr txBox="1"/>
          <p:nvPr/>
        </p:nvSpPr>
        <p:spPr>
          <a:xfrm>
            <a:off x="2291542" y="2249462"/>
            <a:ext cx="1316853" cy="1077188"/>
          </a:xfrm>
          <a:prstGeom prst="rect">
            <a:avLst/>
          </a:prstGeom>
          <a:noFill/>
        </p:spPr>
        <p:txBody>
          <a:bodyPr wrap="square" lIns="91411" tIns="45705" rIns="91411" bIns="45705" rtlCol="0" anchor="ctr">
            <a:spAutoFit/>
          </a:bodyPr>
          <a:lstStyle/>
          <a:p>
            <a:pPr algn="ctr"/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  <a:t>メリット：</a:t>
            </a:r>
            <a:endParaRPr lang="en-US" altLang="ja-JP" sz="1600" b="1" dirty="0" smtClean="0">
              <a:solidFill>
                <a:schemeClr val="bg1"/>
              </a:solidFill>
              <a:latin typeface="+mn-lt"/>
              <a:ea typeface="MS PGothic" charset="-128"/>
              <a:cs typeface="MS PGothic" charset="-128"/>
            </a:endParaRPr>
          </a:p>
          <a:p>
            <a:pPr algn="ctr"/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  <a:t>構築と利用の</a:t>
            </a:r>
            <a:r>
              <a:rPr lang="en-US" altLang="ja-JP" sz="1600" b="1" dirty="0" smtClean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  <a:t/>
            </a:r>
            <a:br>
              <a:rPr lang="en-US" altLang="ja-JP" sz="1600" b="1" dirty="0" smtClean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</a:br>
            <a:r>
              <a:rPr lang="ja-JP" altLang="en-US" sz="1600" b="1" dirty="0" smtClean="0">
                <a:solidFill>
                  <a:schemeClr val="bg1"/>
                </a:solidFill>
                <a:latin typeface="+mn-lt"/>
                <a:ea typeface="MS PGothic" charset="-128"/>
                <a:cs typeface="MS PGothic" charset="-128"/>
              </a:rPr>
              <a:t>容易さ</a:t>
            </a:r>
            <a:endParaRPr lang="en-US" sz="1600" b="1" dirty="0">
              <a:solidFill>
                <a:schemeClr val="bg1"/>
              </a:solidFill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74643" y="4246712"/>
            <a:ext cx="8594725" cy="47571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68552" tIns="34277" rIns="68552" bIns="34277" rtlCol="0" anchor="ctr"/>
          <a:lstStyle/>
          <a:p>
            <a:pPr algn="ctr" defTabSz="342598">
              <a:lnSpc>
                <a:spcPct val="90000"/>
              </a:lnSpc>
            </a:pPr>
            <a:r>
              <a:rPr lang="ja-JP" altLang="en-US" kern="0" dirty="0" smtClean="0">
                <a:solidFill>
                  <a:srgbClr val="FFFFFF"/>
                </a:solidFill>
                <a:latin typeface="+mn-lt"/>
                <a:ea typeface="MS PGothic" charset="-128"/>
                <a:cs typeface="MS PGothic" charset="-128"/>
              </a:rPr>
              <a:t>異なる構築オプション、同一ソフトウェア </a:t>
            </a:r>
            <a:r>
              <a:rPr lang="en-US" altLang="ja-JP" kern="0" dirty="0" smtClean="0">
                <a:solidFill>
                  <a:srgbClr val="FFFFFF"/>
                </a:solidFill>
                <a:latin typeface="+mn-lt"/>
                <a:ea typeface="MS PGothic" charset="-128"/>
                <a:cs typeface="MS PGothic" charset="-128"/>
              </a:rPr>
              <a:t>(CMX10.x)</a:t>
            </a:r>
            <a:endParaRPr lang="en-US" kern="0" dirty="0">
              <a:solidFill>
                <a:srgbClr val="FFFFFF"/>
              </a:solidFill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22" name="Freeform 5"/>
          <p:cNvSpPr>
            <a:spLocks noEditPoints="1"/>
          </p:cNvSpPr>
          <p:nvPr/>
        </p:nvSpPr>
        <p:spPr bwMode="auto">
          <a:xfrm>
            <a:off x="1461195" y="2427974"/>
            <a:ext cx="379807" cy="887308"/>
          </a:xfrm>
          <a:custGeom>
            <a:avLst/>
            <a:gdLst>
              <a:gd name="T0" fmla="*/ 219 w 464"/>
              <a:gd name="T1" fmla="*/ 770 h 1084"/>
              <a:gd name="T2" fmla="*/ 209 w 464"/>
              <a:gd name="T3" fmla="*/ 789 h 1084"/>
              <a:gd name="T4" fmla="*/ 219 w 464"/>
              <a:gd name="T5" fmla="*/ 808 h 1084"/>
              <a:gd name="T6" fmla="*/ 243 w 464"/>
              <a:gd name="T7" fmla="*/ 808 h 1084"/>
              <a:gd name="T8" fmla="*/ 255 w 464"/>
              <a:gd name="T9" fmla="*/ 789 h 1084"/>
              <a:gd name="T10" fmla="*/ 243 w 464"/>
              <a:gd name="T11" fmla="*/ 770 h 1084"/>
              <a:gd name="T12" fmla="*/ 233 w 464"/>
              <a:gd name="T13" fmla="*/ 765 h 1084"/>
              <a:gd name="T14" fmla="*/ 233 w 464"/>
              <a:gd name="T15" fmla="*/ 670 h 1084"/>
              <a:gd name="T16" fmla="*/ 209 w 464"/>
              <a:gd name="T17" fmla="*/ 677 h 1084"/>
              <a:gd name="T18" fmla="*/ 202 w 464"/>
              <a:gd name="T19" fmla="*/ 698 h 1084"/>
              <a:gd name="T20" fmla="*/ 209 w 464"/>
              <a:gd name="T21" fmla="*/ 722 h 1084"/>
              <a:gd name="T22" fmla="*/ 233 w 464"/>
              <a:gd name="T23" fmla="*/ 729 h 1084"/>
              <a:gd name="T24" fmla="*/ 252 w 464"/>
              <a:gd name="T25" fmla="*/ 722 h 1084"/>
              <a:gd name="T26" fmla="*/ 262 w 464"/>
              <a:gd name="T27" fmla="*/ 698 h 1084"/>
              <a:gd name="T28" fmla="*/ 252 w 464"/>
              <a:gd name="T29" fmla="*/ 677 h 1084"/>
              <a:gd name="T30" fmla="*/ 233 w 464"/>
              <a:gd name="T31" fmla="*/ 670 h 1084"/>
              <a:gd name="T32" fmla="*/ 233 w 464"/>
              <a:gd name="T33" fmla="*/ 670 h 1084"/>
              <a:gd name="T34" fmla="*/ 36 w 464"/>
              <a:gd name="T35" fmla="*/ 387 h 1084"/>
              <a:gd name="T36" fmla="*/ 425 w 464"/>
              <a:gd name="T37" fmla="*/ 309 h 1084"/>
              <a:gd name="T38" fmla="*/ 36 w 464"/>
              <a:gd name="T39" fmla="*/ 309 h 1084"/>
              <a:gd name="T40" fmla="*/ 36 w 464"/>
              <a:gd name="T41" fmla="*/ 154 h 1084"/>
              <a:gd name="T42" fmla="*/ 425 w 464"/>
              <a:gd name="T43" fmla="*/ 233 h 1084"/>
              <a:gd name="T44" fmla="*/ 36 w 464"/>
              <a:gd name="T45" fmla="*/ 154 h 1084"/>
              <a:gd name="T46" fmla="*/ 36 w 464"/>
              <a:gd name="T47" fmla="*/ 154 h 1084"/>
              <a:gd name="T48" fmla="*/ 425 w 464"/>
              <a:gd name="T49" fmla="*/ 0 h 1084"/>
              <a:gd name="T50" fmla="*/ 452 w 464"/>
              <a:gd name="T51" fmla="*/ 11 h 1084"/>
              <a:gd name="T52" fmla="*/ 464 w 464"/>
              <a:gd name="T53" fmla="*/ 40 h 1084"/>
              <a:gd name="T54" fmla="*/ 461 w 464"/>
              <a:gd name="T55" fmla="*/ 1060 h 1084"/>
              <a:gd name="T56" fmla="*/ 440 w 464"/>
              <a:gd name="T57" fmla="*/ 1081 h 1084"/>
              <a:gd name="T58" fmla="*/ 36 w 464"/>
              <a:gd name="T59" fmla="*/ 1084 h 1084"/>
              <a:gd name="T60" fmla="*/ 10 w 464"/>
              <a:gd name="T61" fmla="*/ 1074 h 1084"/>
              <a:gd name="T62" fmla="*/ 0 w 464"/>
              <a:gd name="T63" fmla="*/ 1046 h 1084"/>
              <a:gd name="T64" fmla="*/ 3 w 464"/>
              <a:gd name="T65" fmla="*/ 23 h 1084"/>
              <a:gd name="T66" fmla="*/ 22 w 464"/>
              <a:gd name="T67" fmla="*/ 4 h 1084"/>
              <a:gd name="T68" fmla="*/ 36 w 464"/>
              <a:gd name="T69" fmla="*/ 0 h 1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64" h="1084">
                <a:moveTo>
                  <a:pt x="233" y="765"/>
                </a:moveTo>
                <a:lnTo>
                  <a:pt x="219" y="770"/>
                </a:lnTo>
                <a:lnTo>
                  <a:pt x="212" y="777"/>
                </a:lnTo>
                <a:lnTo>
                  <a:pt x="209" y="789"/>
                </a:lnTo>
                <a:lnTo>
                  <a:pt x="212" y="801"/>
                </a:lnTo>
                <a:lnTo>
                  <a:pt x="219" y="808"/>
                </a:lnTo>
                <a:lnTo>
                  <a:pt x="233" y="810"/>
                </a:lnTo>
                <a:lnTo>
                  <a:pt x="243" y="808"/>
                </a:lnTo>
                <a:lnTo>
                  <a:pt x="252" y="801"/>
                </a:lnTo>
                <a:lnTo>
                  <a:pt x="255" y="789"/>
                </a:lnTo>
                <a:lnTo>
                  <a:pt x="252" y="777"/>
                </a:lnTo>
                <a:lnTo>
                  <a:pt x="243" y="770"/>
                </a:lnTo>
                <a:lnTo>
                  <a:pt x="233" y="765"/>
                </a:lnTo>
                <a:lnTo>
                  <a:pt x="233" y="765"/>
                </a:lnTo>
                <a:lnTo>
                  <a:pt x="233" y="765"/>
                </a:lnTo>
                <a:close/>
                <a:moveTo>
                  <a:pt x="233" y="670"/>
                </a:moveTo>
                <a:lnTo>
                  <a:pt x="219" y="672"/>
                </a:lnTo>
                <a:lnTo>
                  <a:pt x="209" y="677"/>
                </a:lnTo>
                <a:lnTo>
                  <a:pt x="204" y="689"/>
                </a:lnTo>
                <a:lnTo>
                  <a:pt x="202" y="698"/>
                </a:lnTo>
                <a:lnTo>
                  <a:pt x="204" y="710"/>
                </a:lnTo>
                <a:lnTo>
                  <a:pt x="209" y="722"/>
                </a:lnTo>
                <a:lnTo>
                  <a:pt x="219" y="727"/>
                </a:lnTo>
                <a:lnTo>
                  <a:pt x="233" y="729"/>
                </a:lnTo>
                <a:lnTo>
                  <a:pt x="243" y="727"/>
                </a:lnTo>
                <a:lnTo>
                  <a:pt x="252" y="722"/>
                </a:lnTo>
                <a:lnTo>
                  <a:pt x="260" y="710"/>
                </a:lnTo>
                <a:lnTo>
                  <a:pt x="262" y="698"/>
                </a:lnTo>
                <a:lnTo>
                  <a:pt x="260" y="689"/>
                </a:lnTo>
                <a:lnTo>
                  <a:pt x="252" y="677"/>
                </a:lnTo>
                <a:lnTo>
                  <a:pt x="243" y="672"/>
                </a:lnTo>
                <a:lnTo>
                  <a:pt x="233" y="670"/>
                </a:lnTo>
                <a:lnTo>
                  <a:pt x="233" y="670"/>
                </a:lnTo>
                <a:lnTo>
                  <a:pt x="233" y="670"/>
                </a:lnTo>
                <a:close/>
                <a:moveTo>
                  <a:pt x="36" y="309"/>
                </a:moveTo>
                <a:lnTo>
                  <a:pt x="36" y="387"/>
                </a:lnTo>
                <a:lnTo>
                  <a:pt x="425" y="387"/>
                </a:lnTo>
                <a:lnTo>
                  <a:pt x="425" y="309"/>
                </a:lnTo>
                <a:lnTo>
                  <a:pt x="36" y="309"/>
                </a:lnTo>
                <a:lnTo>
                  <a:pt x="36" y="309"/>
                </a:lnTo>
                <a:lnTo>
                  <a:pt x="36" y="309"/>
                </a:lnTo>
                <a:close/>
                <a:moveTo>
                  <a:pt x="36" y="154"/>
                </a:moveTo>
                <a:lnTo>
                  <a:pt x="36" y="233"/>
                </a:lnTo>
                <a:lnTo>
                  <a:pt x="425" y="233"/>
                </a:lnTo>
                <a:lnTo>
                  <a:pt x="425" y="154"/>
                </a:lnTo>
                <a:lnTo>
                  <a:pt x="36" y="154"/>
                </a:lnTo>
                <a:lnTo>
                  <a:pt x="36" y="154"/>
                </a:lnTo>
                <a:lnTo>
                  <a:pt x="36" y="154"/>
                </a:lnTo>
                <a:close/>
                <a:moveTo>
                  <a:pt x="36" y="0"/>
                </a:moveTo>
                <a:lnTo>
                  <a:pt x="425" y="0"/>
                </a:lnTo>
                <a:lnTo>
                  <a:pt x="440" y="4"/>
                </a:lnTo>
                <a:lnTo>
                  <a:pt x="452" y="11"/>
                </a:lnTo>
                <a:lnTo>
                  <a:pt x="461" y="23"/>
                </a:lnTo>
                <a:lnTo>
                  <a:pt x="464" y="40"/>
                </a:lnTo>
                <a:lnTo>
                  <a:pt x="464" y="1046"/>
                </a:lnTo>
                <a:lnTo>
                  <a:pt x="461" y="1060"/>
                </a:lnTo>
                <a:lnTo>
                  <a:pt x="452" y="1074"/>
                </a:lnTo>
                <a:lnTo>
                  <a:pt x="440" y="1081"/>
                </a:lnTo>
                <a:lnTo>
                  <a:pt x="425" y="1084"/>
                </a:lnTo>
                <a:lnTo>
                  <a:pt x="36" y="1084"/>
                </a:lnTo>
                <a:lnTo>
                  <a:pt x="22" y="1081"/>
                </a:lnTo>
                <a:lnTo>
                  <a:pt x="10" y="1074"/>
                </a:lnTo>
                <a:lnTo>
                  <a:pt x="3" y="1060"/>
                </a:lnTo>
                <a:lnTo>
                  <a:pt x="0" y="1046"/>
                </a:lnTo>
                <a:lnTo>
                  <a:pt x="0" y="40"/>
                </a:lnTo>
                <a:lnTo>
                  <a:pt x="3" y="23"/>
                </a:lnTo>
                <a:lnTo>
                  <a:pt x="10" y="11"/>
                </a:lnTo>
                <a:lnTo>
                  <a:pt x="22" y="4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close/>
              </a:path>
            </a:pathLst>
          </a:custGeom>
          <a:solidFill>
            <a:srgbClr val="6768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62" name="Freeform 6"/>
          <p:cNvSpPr>
            <a:spLocks/>
          </p:cNvSpPr>
          <p:nvPr/>
        </p:nvSpPr>
        <p:spPr bwMode="auto">
          <a:xfrm>
            <a:off x="387300" y="2651349"/>
            <a:ext cx="1303551" cy="831199"/>
          </a:xfrm>
          <a:custGeom>
            <a:avLst/>
            <a:gdLst>
              <a:gd name="T0" fmla="*/ 1210 w 1413"/>
              <a:gd name="T1" fmla="*/ 901 h 901"/>
              <a:gd name="T2" fmla="*/ 1413 w 1413"/>
              <a:gd name="T3" fmla="*/ 632 h 901"/>
              <a:gd name="T4" fmla="*/ 1132 w 1413"/>
              <a:gd name="T5" fmla="*/ 353 h 901"/>
              <a:gd name="T6" fmla="*/ 1130 w 1413"/>
              <a:gd name="T7" fmla="*/ 353 h 901"/>
              <a:gd name="T8" fmla="*/ 1131 w 1413"/>
              <a:gd name="T9" fmla="*/ 329 h 901"/>
              <a:gd name="T10" fmla="*/ 803 w 1413"/>
              <a:gd name="T11" fmla="*/ 0 h 901"/>
              <a:gd name="T12" fmla="*/ 510 w 1413"/>
              <a:gd name="T13" fmla="*/ 181 h 901"/>
              <a:gd name="T14" fmla="*/ 406 w 1413"/>
              <a:gd name="T15" fmla="*/ 142 h 901"/>
              <a:gd name="T16" fmla="*/ 237 w 1413"/>
              <a:gd name="T17" fmla="*/ 323 h 901"/>
              <a:gd name="T18" fmla="*/ 241 w 1413"/>
              <a:gd name="T19" fmla="*/ 363 h 901"/>
              <a:gd name="T20" fmla="*/ 0 w 1413"/>
              <a:gd name="T21" fmla="*/ 632 h 901"/>
              <a:gd name="T22" fmla="*/ 238 w 1413"/>
              <a:gd name="T23" fmla="*/ 901 h 901"/>
              <a:gd name="T24" fmla="*/ 1210 w 1413"/>
              <a:gd name="T25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3" h="901">
                <a:moveTo>
                  <a:pt x="1210" y="901"/>
                </a:moveTo>
                <a:cubicBezTo>
                  <a:pt x="1327" y="867"/>
                  <a:pt x="1413" y="760"/>
                  <a:pt x="1413" y="632"/>
                </a:cubicBezTo>
                <a:cubicBezTo>
                  <a:pt x="1413" y="478"/>
                  <a:pt x="1287" y="353"/>
                  <a:pt x="1132" y="353"/>
                </a:cubicBezTo>
                <a:cubicBezTo>
                  <a:pt x="1131" y="353"/>
                  <a:pt x="1130" y="353"/>
                  <a:pt x="1130" y="353"/>
                </a:cubicBezTo>
                <a:cubicBezTo>
                  <a:pt x="1130" y="345"/>
                  <a:pt x="1131" y="337"/>
                  <a:pt x="1131" y="329"/>
                </a:cubicBezTo>
                <a:cubicBezTo>
                  <a:pt x="1131" y="147"/>
                  <a:pt x="984" y="0"/>
                  <a:pt x="803" y="0"/>
                </a:cubicBezTo>
                <a:cubicBezTo>
                  <a:pt x="675" y="0"/>
                  <a:pt x="564" y="73"/>
                  <a:pt x="510" y="181"/>
                </a:cubicBezTo>
                <a:cubicBezTo>
                  <a:pt x="481" y="156"/>
                  <a:pt x="445" y="142"/>
                  <a:pt x="406" y="142"/>
                </a:cubicBezTo>
                <a:cubicBezTo>
                  <a:pt x="313" y="142"/>
                  <a:pt x="237" y="223"/>
                  <a:pt x="237" y="323"/>
                </a:cubicBezTo>
                <a:cubicBezTo>
                  <a:pt x="237" y="336"/>
                  <a:pt x="239" y="350"/>
                  <a:pt x="241" y="363"/>
                </a:cubicBezTo>
                <a:cubicBezTo>
                  <a:pt x="106" y="377"/>
                  <a:pt x="0" y="492"/>
                  <a:pt x="0" y="632"/>
                </a:cubicBezTo>
                <a:cubicBezTo>
                  <a:pt x="0" y="771"/>
                  <a:pt x="104" y="885"/>
                  <a:pt x="238" y="901"/>
                </a:cubicBezTo>
                <a:lnTo>
                  <a:pt x="1210" y="90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68" name="Freeform 5"/>
          <p:cNvSpPr>
            <a:spLocks noEditPoints="1"/>
          </p:cNvSpPr>
          <p:nvPr/>
        </p:nvSpPr>
        <p:spPr bwMode="auto">
          <a:xfrm>
            <a:off x="8277422" y="2688943"/>
            <a:ext cx="379807" cy="887308"/>
          </a:xfrm>
          <a:custGeom>
            <a:avLst/>
            <a:gdLst>
              <a:gd name="T0" fmla="*/ 219 w 464"/>
              <a:gd name="T1" fmla="*/ 770 h 1084"/>
              <a:gd name="T2" fmla="*/ 209 w 464"/>
              <a:gd name="T3" fmla="*/ 789 h 1084"/>
              <a:gd name="T4" fmla="*/ 219 w 464"/>
              <a:gd name="T5" fmla="*/ 808 h 1084"/>
              <a:gd name="T6" fmla="*/ 243 w 464"/>
              <a:gd name="T7" fmla="*/ 808 h 1084"/>
              <a:gd name="T8" fmla="*/ 255 w 464"/>
              <a:gd name="T9" fmla="*/ 789 h 1084"/>
              <a:gd name="T10" fmla="*/ 243 w 464"/>
              <a:gd name="T11" fmla="*/ 770 h 1084"/>
              <a:gd name="T12" fmla="*/ 233 w 464"/>
              <a:gd name="T13" fmla="*/ 765 h 1084"/>
              <a:gd name="T14" fmla="*/ 233 w 464"/>
              <a:gd name="T15" fmla="*/ 670 h 1084"/>
              <a:gd name="T16" fmla="*/ 209 w 464"/>
              <a:gd name="T17" fmla="*/ 677 h 1084"/>
              <a:gd name="T18" fmla="*/ 202 w 464"/>
              <a:gd name="T19" fmla="*/ 698 h 1084"/>
              <a:gd name="T20" fmla="*/ 209 w 464"/>
              <a:gd name="T21" fmla="*/ 722 h 1084"/>
              <a:gd name="T22" fmla="*/ 233 w 464"/>
              <a:gd name="T23" fmla="*/ 729 h 1084"/>
              <a:gd name="T24" fmla="*/ 252 w 464"/>
              <a:gd name="T25" fmla="*/ 722 h 1084"/>
              <a:gd name="T26" fmla="*/ 262 w 464"/>
              <a:gd name="T27" fmla="*/ 698 h 1084"/>
              <a:gd name="T28" fmla="*/ 252 w 464"/>
              <a:gd name="T29" fmla="*/ 677 h 1084"/>
              <a:gd name="T30" fmla="*/ 233 w 464"/>
              <a:gd name="T31" fmla="*/ 670 h 1084"/>
              <a:gd name="T32" fmla="*/ 233 w 464"/>
              <a:gd name="T33" fmla="*/ 670 h 1084"/>
              <a:gd name="T34" fmla="*/ 36 w 464"/>
              <a:gd name="T35" fmla="*/ 387 h 1084"/>
              <a:gd name="T36" fmla="*/ 425 w 464"/>
              <a:gd name="T37" fmla="*/ 309 h 1084"/>
              <a:gd name="T38" fmla="*/ 36 w 464"/>
              <a:gd name="T39" fmla="*/ 309 h 1084"/>
              <a:gd name="T40" fmla="*/ 36 w 464"/>
              <a:gd name="T41" fmla="*/ 154 h 1084"/>
              <a:gd name="T42" fmla="*/ 425 w 464"/>
              <a:gd name="T43" fmla="*/ 233 h 1084"/>
              <a:gd name="T44" fmla="*/ 36 w 464"/>
              <a:gd name="T45" fmla="*/ 154 h 1084"/>
              <a:gd name="T46" fmla="*/ 36 w 464"/>
              <a:gd name="T47" fmla="*/ 154 h 1084"/>
              <a:gd name="T48" fmla="*/ 425 w 464"/>
              <a:gd name="T49" fmla="*/ 0 h 1084"/>
              <a:gd name="T50" fmla="*/ 452 w 464"/>
              <a:gd name="T51" fmla="*/ 11 h 1084"/>
              <a:gd name="T52" fmla="*/ 464 w 464"/>
              <a:gd name="T53" fmla="*/ 40 h 1084"/>
              <a:gd name="T54" fmla="*/ 461 w 464"/>
              <a:gd name="T55" fmla="*/ 1060 h 1084"/>
              <a:gd name="T56" fmla="*/ 440 w 464"/>
              <a:gd name="T57" fmla="*/ 1081 h 1084"/>
              <a:gd name="T58" fmla="*/ 36 w 464"/>
              <a:gd name="T59" fmla="*/ 1084 h 1084"/>
              <a:gd name="T60" fmla="*/ 10 w 464"/>
              <a:gd name="T61" fmla="*/ 1074 h 1084"/>
              <a:gd name="T62" fmla="*/ 0 w 464"/>
              <a:gd name="T63" fmla="*/ 1046 h 1084"/>
              <a:gd name="T64" fmla="*/ 3 w 464"/>
              <a:gd name="T65" fmla="*/ 23 h 1084"/>
              <a:gd name="T66" fmla="*/ 22 w 464"/>
              <a:gd name="T67" fmla="*/ 4 h 1084"/>
              <a:gd name="T68" fmla="*/ 36 w 464"/>
              <a:gd name="T69" fmla="*/ 0 h 1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64" h="1084">
                <a:moveTo>
                  <a:pt x="233" y="765"/>
                </a:moveTo>
                <a:lnTo>
                  <a:pt x="219" y="770"/>
                </a:lnTo>
                <a:lnTo>
                  <a:pt x="212" y="777"/>
                </a:lnTo>
                <a:lnTo>
                  <a:pt x="209" y="789"/>
                </a:lnTo>
                <a:lnTo>
                  <a:pt x="212" y="801"/>
                </a:lnTo>
                <a:lnTo>
                  <a:pt x="219" y="808"/>
                </a:lnTo>
                <a:lnTo>
                  <a:pt x="233" y="810"/>
                </a:lnTo>
                <a:lnTo>
                  <a:pt x="243" y="808"/>
                </a:lnTo>
                <a:lnTo>
                  <a:pt x="252" y="801"/>
                </a:lnTo>
                <a:lnTo>
                  <a:pt x="255" y="789"/>
                </a:lnTo>
                <a:lnTo>
                  <a:pt x="252" y="777"/>
                </a:lnTo>
                <a:lnTo>
                  <a:pt x="243" y="770"/>
                </a:lnTo>
                <a:lnTo>
                  <a:pt x="233" y="765"/>
                </a:lnTo>
                <a:lnTo>
                  <a:pt x="233" y="765"/>
                </a:lnTo>
                <a:lnTo>
                  <a:pt x="233" y="765"/>
                </a:lnTo>
                <a:close/>
                <a:moveTo>
                  <a:pt x="233" y="670"/>
                </a:moveTo>
                <a:lnTo>
                  <a:pt x="219" y="672"/>
                </a:lnTo>
                <a:lnTo>
                  <a:pt x="209" y="677"/>
                </a:lnTo>
                <a:lnTo>
                  <a:pt x="204" y="689"/>
                </a:lnTo>
                <a:lnTo>
                  <a:pt x="202" y="698"/>
                </a:lnTo>
                <a:lnTo>
                  <a:pt x="204" y="710"/>
                </a:lnTo>
                <a:lnTo>
                  <a:pt x="209" y="722"/>
                </a:lnTo>
                <a:lnTo>
                  <a:pt x="219" y="727"/>
                </a:lnTo>
                <a:lnTo>
                  <a:pt x="233" y="729"/>
                </a:lnTo>
                <a:lnTo>
                  <a:pt x="243" y="727"/>
                </a:lnTo>
                <a:lnTo>
                  <a:pt x="252" y="722"/>
                </a:lnTo>
                <a:lnTo>
                  <a:pt x="260" y="710"/>
                </a:lnTo>
                <a:lnTo>
                  <a:pt x="262" y="698"/>
                </a:lnTo>
                <a:lnTo>
                  <a:pt x="260" y="689"/>
                </a:lnTo>
                <a:lnTo>
                  <a:pt x="252" y="677"/>
                </a:lnTo>
                <a:lnTo>
                  <a:pt x="243" y="672"/>
                </a:lnTo>
                <a:lnTo>
                  <a:pt x="233" y="670"/>
                </a:lnTo>
                <a:lnTo>
                  <a:pt x="233" y="670"/>
                </a:lnTo>
                <a:lnTo>
                  <a:pt x="233" y="670"/>
                </a:lnTo>
                <a:close/>
                <a:moveTo>
                  <a:pt x="36" y="309"/>
                </a:moveTo>
                <a:lnTo>
                  <a:pt x="36" y="387"/>
                </a:lnTo>
                <a:lnTo>
                  <a:pt x="425" y="387"/>
                </a:lnTo>
                <a:lnTo>
                  <a:pt x="425" y="309"/>
                </a:lnTo>
                <a:lnTo>
                  <a:pt x="36" y="309"/>
                </a:lnTo>
                <a:lnTo>
                  <a:pt x="36" y="309"/>
                </a:lnTo>
                <a:lnTo>
                  <a:pt x="36" y="309"/>
                </a:lnTo>
                <a:close/>
                <a:moveTo>
                  <a:pt x="36" y="154"/>
                </a:moveTo>
                <a:lnTo>
                  <a:pt x="36" y="233"/>
                </a:lnTo>
                <a:lnTo>
                  <a:pt x="425" y="233"/>
                </a:lnTo>
                <a:lnTo>
                  <a:pt x="425" y="154"/>
                </a:lnTo>
                <a:lnTo>
                  <a:pt x="36" y="154"/>
                </a:lnTo>
                <a:lnTo>
                  <a:pt x="36" y="154"/>
                </a:lnTo>
                <a:lnTo>
                  <a:pt x="36" y="154"/>
                </a:lnTo>
                <a:close/>
                <a:moveTo>
                  <a:pt x="36" y="0"/>
                </a:moveTo>
                <a:lnTo>
                  <a:pt x="425" y="0"/>
                </a:lnTo>
                <a:lnTo>
                  <a:pt x="440" y="4"/>
                </a:lnTo>
                <a:lnTo>
                  <a:pt x="452" y="11"/>
                </a:lnTo>
                <a:lnTo>
                  <a:pt x="461" y="23"/>
                </a:lnTo>
                <a:lnTo>
                  <a:pt x="464" y="40"/>
                </a:lnTo>
                <a:lnTo>
                  <a:pt x="464" y="1046"/>
                </a:lnTo>
                <a:lnTo>
                  <a:pt x="461" y="1060"/>
                </a:lnTo>
                <a:lnTo>
                  <a:pt x="452" y="1074"/>
                </a:lnTo>
                <a:lnTo>
                  <a:pt x="440" y="1081"/>
                </a:lnTo>
                <a:lnTo>
                  <a:pt x="425" y="1084"/>
                </a:lnTo>
                <a:lnTo>
                  <a:pt x="36" y="1084"/>
                </a:lnTo>
                <a:lnTo>
                  <a:pt x="22" y="1081"/>
                </a:lnTo>
                <a:lnTo>
                  <a:pt x="10" y="1074"/>
                </a:lnTo>
                <a:lnTo>
                  <a:pt x="3" y="1060"/>
                </a:lnTo>
                <a:lnTo>
                  <a:pt x="0" y="1046"/>
                </a:lnTo>
                <a:lnTo>
                  <a:pt x="0" y="40"/>
                </a:lnTo>
                <a:lnTo>
                  <a:pt x="3" y="23"/>
                </a:lnTo>
                <a:lnTo>
                  <a:pt x="10" y="11"/>
                </a:lnTo>
                <a:lnTo>
                  <a:pt x="22" y="4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close/>
              </a:path>
            </a:pathLst>
          </a:custGeom>
          <a:solidFill>
            <a:srgbClr val="6768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70" name="Freeform 5"/>
          <p:cNvSpPr>
            <a:spLocks noEditPoints="1"/>
          </p:cNvSpPr>
          <p:nvPr/>
        </p:nvSpPr>
        <p:spPr bwMode="auto">
          <a:xfrm>
            <a:off x="8014679" y="2897916"/>
            <a:ext cx="205796" cy="480782"/>
          </a:xfrm>
          <a:custGeom>
            <a:avLst/>
            <a:gdLst>
              <a:gd name="T0" fmla="*/ 219 w 464"/>
              <a:gd name="T1" fmla="*/ 770 h 1084"/>
              <a:gd name="T2" fmla="*/ 209 w 464"/>
              <a:gd name="T3" fmla="*/ 789 h 1084"/>
              <a:gd name="T4" fmla="*/ 219 w 464"/>
              <a:gd name="T5" fmla="*/ 808 h 1084"/>
              <a:gd name="T6" fmla="*/ 243 w 464"/>
              <a:gd name="T7" fmla="*/ 808 h 1084"/>
              <a:gd name="T8" fmla="*/ 255 w 464"/>
              <a:gd name="T9" fmla="*/ 789 h 1084"/>
              <a:gd name="T10" fmla="*/ 243 w 464"/>
              <a:gd name="T11" fmla="*/ 770 h 1084"/>
              <a:gd name="T12" fmla="*/ 233 w 464"/>
              <a:gd name="T13" fmla="*/ 765 h 1084"/>
              <a:gd name="T14" fmla="*/ 233 w 464"/>
              <a:gd name="T15" fmla="*/ 670 h 1084"/>
              <a:gd name="T16" fmla="*/ 209 w 464"/>
              <a:gd name="T17" fmla="*/ 677 h 1084"/>
              <a:gd name="T18" fmla="*/ 202 w 464"/>
              <a:gd name="T19" fmla="*/ 698 h 1084"/>
              <a:gd name="T20" fmla="*/ 209 w 464"/>
              <a:gd name="T21" fmla="*/ 722 h 1084"/>
              <a:gd name="T22" fmla="*/ 233 w 464"/>
              <a:gd name="T23" fmla="*/ 729 h 1084"/>
              <a:gd name="T24" fmla="*/ 252 w 464"/>
              <a:gd name="T25" fmla="*/ 722 h 1084"/>
              <a:gd name="T26" fmla="*/ 262 w 464"/>
              <a:gd name="T27" fmla="*/ 698 h 1084"/>
              <a:gd name="T28" fmla="*/ 252 w 464"/>
              <a:gd name="T29" fmla="*/ 677 h 1084"/>
              <a:gd name="T30" fmla="*/ 233 w 464"/>
              <a:gd name="T31" fmla="*/ 670 h 1084"/>
              <a:gd name="T32" fmla="*/ 233 w 464"/>
              <a:gd name="T33" fmla="*/ 670 h 1084"/>
              <a:gd name="T34" fmla="*/ 36 w 464"/>
              <a:gd name="T35" fmla="*/ 387 h 1084"/>
              <a:gd name="T36" fmla="*/ 425 w 464"/>
              <a:gd name="T37" fmla="*/ 309 h 1084"/>
              <a:gd name="T38" fmla="*/ 36 w 464"/>
              <a:gd name="T39" fmla="*/ 309 h 1084"/>
              <a:gd name="T40" fmla="*/ 36 w 464"/>
              <a:gd name="T41" fmla="*/ 154 h 1084"/>
              <a:gd name="T42" fmla="*/ 425 w 464"/>
              <a:gd name="T43" fmla="*/ 233 h 1084"/>
              <a:gd name="T44" fmla="*/ 36 w 464"/>
              <a:gd name="T45" fmla="*/ 154 h 1084"/>
              <a:gd name="T46" fmla="*/ 36 w 464"/>
              <a:gd name="T47" fmla="*/ 154 h 1084"/>
              <a:gd name="T48" fmla="*/ 425 w 464"/>
              <a:gd name="T49" fmla="*/ 0 h 1084"/>
              <a:gd name="T50" fmla="*/ 452 w 464"/>
              <a:gd name="T51" fmla="*/ 11 h 1084"/>
              <a:gd name="T52" fmla="*/ 464 w 464"/>
              <a:gd name="T53" fmla="*/ 40 h 1084"/>
              <a:gd name="T54" fmla="*/ 461 w 464"/>
              <a:gd name="T55" fmla="*/ 1060 h 1084"/>
              <a:gd name="T56" fmla="*/ 440 w 464"/>
              <a:gd name="T57" fmla="*/ 1081 h 1084"/>
              <a:gd name="T58" fmla="*/ 36 w 464"/>
              <a:gd name="T59" fmla="*/ 1084 h 1084"/>
              <a:gd name="T60" fmla="*/ 10 w 464"/>
              <a:gd name="T61" fmla="*/ 1074 h 1084"/>
              <a:gd name="T62" fmla="*/ 0 w 464"/>
              <a:gd name="T63" fmla="*/ 1046 h 1084"/>
              <a:gd name="T64" fmla="*/ 3 w 464"/>
              <a:gd name="T65" fmla="*/ 23 h 1084"/>
              <a:gd name="T66" fmla="*/ 22 w 464"/>
              <a:gd name="T67" fmla="*/ 4 h 1084"/>
              <a:gd name="T68" fmla="*/ 36 w 464"/>
              <a:gd name="T69" fmla="*/ 0 h 1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64" h="1084">
                <a:moveTo>
                  <a:pt x="233" y="765"/>
                </a:moveTo>
                <a:lnTo>
                  <a:pt x="219" y="770"/>
                </a:lnTo>
                <a:lnTo>
                  <a:pt x="212" y="777"/>
                </a:lnTo>
                <a:lnTo>
                  <a:pt x="209" y="789"/>
                </a:lnTo>
                <a:lnTo>
                  <a:pt x="212" y="801"/>
                </a:lnTo>
                <a:lnTo>
                  <a:pt x="219" y="808"/>
                </a:lnTo>
                <a:lnTo>
                  <a:pt x="233" y="810"/>
                </a:lnTo>
                <a:lnTo>
                  <a:pt x="243" y="808"/>
                </a:lnTo>
                <a:lnTo>
                  <a:pt x="252" y="801"/>
                </a:lnTo>
                <a:lnTo>
                  <a:pt x="255" y="789"/>
                </a:lnTo>
                <a:lnTo>
                  <a:pt x="252" y="777"/>
                </a:lnTo>
                <a:lnTo>
                  <a:pt x="243" y="770"/>
                </a:lnTo>
                <a:lnTo>
                  <a:pt x="233" y="765"/>
                </a:lnTo>
                <a:lnTo>
                  <a:pt x="233" y="765"/>
                </a:lnTo>
                <a:lnTo>
                  <a:pt x="233" y="765"/>
                </a:lnTo>
                <a:close/>
                <a:moveTo>
                  <a:pt x="233" y="670"/>
                </a:moveTo>
                <a:lnTo>
                  <a:pt x="219" y="672"/>
                </a:lnTo>
                <a:lnTo>
                  <a:pt x="209" y="677"/>
                </a:lnTo>
                <a:lnTo>
                  <a:pt x="204" y="689"/>
                </a:lnTo>
                <a:lnTo>
                  <a:pt x="202" y="698"/>
                </a:lnTo>
                <a:lnTo>
                  <a:pt x="204" y="710"/>
                </a:lnTo>
                <a:lnTo>
                  <a:pt x="209" y="722"/>
                </a:lnTo>
                <a:lnTo>
                  <a:pt x="219" y="727"/>
                </a:lnTo>
                <a:lnTo>
                  <a:pt x="233" y="729"/>
                </a:lnTo>
                <a:lnTo>
                  <a:pt x="243" y="727"/>
                </a:lnTo>
                <a:lnTo>
                  <a:pt x="252" y="722"/>
                </a:lnTo>
                <a:lnTo>
                  <a:pt x="260" y="710"/>
                </a:lnTo>
                <a:lnTo>
                  <a:pt x="262" y="698"/>
                </a:lnTo>
                <a:lnTo>
                  <a:pt x="260" y="689"/>
                </a:lnTo>
                <a:lnTo>
                  <a:pt x="252" y="677"/>
                </a:lnTo>
                <a:lnTo>
                  <a:pt x="243" y="672"/>
                </a:lnTo>
                <a:lnTo>
                  <a:pt x="233" y="670"/>
                </a:lnTo>
                <a:lnTo>
                  <a:pt x="233" y="670"/>
                </a:lnTo>
                <a:lnTo>
                  <a:pt x="233" y="670"/>
                </a:lnTo>
                <a:close/>
                <a:moveTo>
                  <a:pt x="36" y="309"/>
                </a:moveTo>
                <a:lnTo>
                  <a:pt x="36" y="387"/>
                </a:lnTo>
                <a:lnTo>
                  <a:pt x="425" y="387"/>
                </a:lnTo>
                <a:lnTo>
                  <a:pt x="425" y="309"/>
                </a:lnTo>
                <a:lnTo>
                  <a:pt x="36" y="309"/>
                </a:lnTo>
                <a:lnTo>
                  <a:pt x="36" y="309"/>
                </a:lnTo>
                <a:lnTo>
                  <a:pt x="36" y="309"/>
                </a:lnTo>
                <a:close/>
                <a:moveTo>
                  <a:pt x="36" y="154"/>
                </a:moveTo>
                <a:lnTo>
                  <a:pt x="36" y="233"/>
                </a:lnTo>
                <a:lnTo>
                  <a:pt x="425" y="233"/>
                </a:lnTo>
                <a:lnTo>
                  <a:pt x="425" y="154"/>
                </a:lnTo>
                <a:lnTo>
                  <a:pt x="36" y="154"/>
                </a:lnTo>
                <a:lnTo>
                  <a:pt x="36" y="154"/>
                </a:lnTo>
                <a:lnTo>
                  <a:pt x="36" y="154"/>
                </a:lnTo>
                <a:close/>
                <a:moveTo>
                  <a:pt x="36" y="0"/>
                </a:moveTo>
                <a:lnTo>
                  <a:pt x="425" y="0"/>
                </a:lnTo>
                <a:lnTo>
                  <a:pt x="440" y="4"/>
                </a:lnTo>
                <a:lnTo>
                  <a:pt x="452" y="11"/>
                </a:lnTo>
                <a:lnTo>
                  <a:pt x="461" y="23"/>
                </a:lnTo>
                <a:lnTo>
                  <a:pt x="464" y="40"/>
                </a:lnTo>
                <a:lnTo>
                  <a:pt x="464" y="1046"/>
                </a:lnTo>
                <a:lnTo>
                  <a:pt x="461" y="1060"/>
                </a:lnTo>
                <a:lnTo>
                  <a:pt x="452" y="1074"/>
                </a:lnTo>
                <a:lnTo>
                  <a:pt x="440" y="1081"/>
                </a:lnTo>
                <a:lnTo>
                  <a:pt x="425" y="1084"/>
                </a:lnTo>
                <a:lnTo>
                  <a:pt x="36" y="1084"/>
                </a:lnTo>
                <a:lnTo>
                  <a:pt x="22" y="1081"/>
                </a:lnTo>
                <a:lnTo>
                  <a:pt x="10" y="1074"/>
                </a:lnTo>
                <a:lnTo>
                  <a:pt x="3" y="1060"/>
                </a:lnTo>
                <a:lnTo>
                  <a:pt x="0" y="1046"/>
                </a:lnTo>
                <a:lnTo>
                  <a:pt x="0" y="40"/>
                </a:lnTo>
                <a:lnTo>
                  <a:pt x="3" y="23"/>
                </a:lnTo>
                <a:lnTo>
                  <a:pt x="10" y="11"/>
                </a:lnTo>
                <a:lnTo>
                  <a:pt x="22" y="4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close/>
              </a:path>
            </a:pathLst>
          </a:custGeom>
          <a:solidFill>
            <a:srgbClr val="6768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69" name="Freeform 113"/>
          <p:cNvSpPr>
            <a:spLocks noEditPoints="1"/>
          </p:cNvSpPr>
          <p:nvPr/>
        </p:nvSpPr>
        <p:spPr bwMode="auto">
          <a:xfrm>
            <a:off x="7413970" y="2435017"/>
            <a:ext cx="618854" cy="1139701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n-lt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79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Up Arrow 62"/>
          <p:cNvSpPr/>
          <p:nvPr/>
        </p:nvSpPr>
        <p:spPr>
          <a:xfrm rot="10800000">
            <a:off x="7103943" y="2254277"/>
            <a:ext cx="567402" cy="1001885"/>
          </a:xfrm>
          <a:prstGeom prst="upArrow">
            <a:avLst>
              <a:gd name="adj1" fmla="val 100000"/>
              <a:gd name="adj2" fmla="val 4814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29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573" tIns="30786" rIns="61573" bIns="30786" anchor="ctr"/>
          <a:lstStyle/>
          <a:p>
            <a:pPr algn="ctr" defTabSz="457841" eaLnBrk="0" hangingPunct="0">
              <a:lnSpc>
                <a:spcPct val="90000"/>
              </a:lnSpc>
              <a:defRPr/>
            </a:pPr>
            <a:endParaRPr lang="en-US" sz="15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30018" y="1206529"/>
            <a:ext cx="1562507" cy="118110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3" tIns="34292" rIns="68583" bIns="34292" spcCol="0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781" y="179892"/>
            <a:ext cx="8345488" cy="73164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ea typeface="+mn-ea"/>
                <a:cs typeface="Meiryo" charset="-128"/>
              </a:rPr>
              <a:t>CMX Cloud </a:t>
            </a:r>
            <a:br>
              <a:rPr lang="en-US" dirty="0" smtClean="0">
                <a:latin typeface="+mn-lt"/>
                <a:ea typeface="+mn-ea"/>
                <a:cs typeface="Meiryo" charset="-128"/>
              </a:rPr>
            </a:br>
            <a:r>
              <a:rPr lang="en-US" sz="2200" dirty="0" smtClean="0">
                <a:latin typeface="+mn-lt"/>
                <a:ea typeface="+mn-ea"/>
                <a:cs typeface="Meiryo" charset="-128"/>
              </a:rPr>
              <a:t>with WLC 8.3 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67" name="Up Arrow 66"/>
          <p:cNvSpPr/>
          <p:nvPr/>
        </p:nvSpPr>
        <p:spPr>
          <a:xfrm rot="5400000">
            <a:off x="3853977" y="-627010"/>
            <a:ext cx="270266" cy="5141711"/>
          </a:xfrm>
          <a:prstGeom prst="upArrow">
            <a:avLst>
              <a:gd name="adj1" fmla="val 100000"/>
              <a:gd name="adj2" fmla="val 4814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29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1573" tIns="30786" rIns="61573" bIns="30786" anchor="ctr"/>
          <a:lstStyle/>
          <a:p>
            <a:pPr algn="ctr" defTabSz="457841" eaLnBrk="0" hangingPunct="0">
              <a:lnSpc>
                <a:spcPct val="90000"/>
              </a:lnSpc>
              <a:defRPr/>
            </a:pPr>
            <a:endParaRPr lang="en-US" sz="15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7643977" y="2671935"/>
            <a:ext cx="1151928" cy="4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>
              <a:buClr>
                <a:srgbClr val="000000"/>
              </a:buClr>
              <a:buSzPct val="100000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Gill Sans Light"/>
                <a:cs typeface="Gill Sans Light"/>
              </a:defRPr>
            </a:lvl1pPr>
          </a:lstStyle>
          <a:p>
            <a:r>
              <a:rPr lang="ja-JP" altLang="en-US" dirty="0" smtClean="0">
                <a:solidFill>
                  <a:schemeClr val="tx1"/>
                </a:solidFill>
                <a:latin typeface="+mn-lt"/>
                <a:ea typeface="+mn-ea"/>
                <a:cs typeface="Meiryo" charset="-128"/>
              </a:rPr>
              <a:t>プレゼンス分析データ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2" name="arcs left"/>
          <p:cNvGrpSpPr>
            <a:grpSpLocks/>
          </p:cNvGrpSpPr>
          <p:nvPr/>
        </p:nvGrpSpPr>
        <p:grpSpPr bwMode="auto">
          <a:xfrm>
            <a:off x="988729" y="954348"/>
            <a:ext cx="1248388" cy="1960449"/>
            <a:chOff x="7687939" y="1290328"/>
            <a:chExt cx="746144" cy="586740"/>
          </a:xfrm>
        </p:grpSpPr>
        <p:sp>
          <p:nvSpPr>
            <p:cNvPr id="87" name="Arc 86"/>
            <p:cNvSpPr/>
            <p:nvPr/>
          </p:nvSpPr>
          <p:spPr>
            <a:xfrm>
              <a:off x="7696200" y="1473200"/>
              <a:ext cx="266700" cy="266700"/>
            </a:xfrm>
            <a:prstGeom prst="arc">
              <a:avLst>
                <a:gd name="adj1" fmla="val 18079119"/>
                <a:gd name="adj2" fmla="val 3276312"/>
              </a:avLst>
            </a:prstGeom>
            <a:ln w="82550">
              <a:gradFill>
                <a:gsLst>
                  <a:gs pos="500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tx2"/>
                  </a:gs>
                  <a:gs pos="91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cs typeface="Meiryo" charset="-128"/>
              </a:endParaRPr>
            </a:p>
          </p:txBody>
        </p:sp>
        <p:sp>
          <p:nvSpPr>
            <p:cNvPr id="88" name="Arc 87"/>
            <p:cNvSpPr/>
            <p:nvPr/>
          </p:nvSpPr>
          <p:spPr>
            <a:xfrm>
              <a:off x="7687939" y="1384975"/>
              <a:ext cx="431800" cy="431800"/>
            </a:xfrm>
            <a:prstGeom prst="arc">
              <a:avLst>
                <a:gd name="adj1" fmla="val 18079119"/>
                <a:gd name="adj2" fmla="val 3276312"/>
              </a:avLst>
            </a:prstGeom>
            <a:ln w="82550">
              <a:gradFill>
                <a:gsLst>
                  <a:gs pos="500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tx2"/>
                  </a:gs>
                  <a:gs pos="91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cs typeface="Meiryo" charset="-128"/>
              </a:endParaRPr>
            </a:p>
          </p:txBody>
        </p:sp>
        <p:sp>
          <p:nvSpPr>
            <p:cNvPr id="89" name="Arc 88"/>
            <p:cNvSpPr/>
            <p:nvPr/>
          </p:nvSpPr>
          <p:spPr>
            <a:xfrm>
              <a:off x="7740039" y="1327346"/>
              <a:ext cx="533400" cy="533400"/>
            </a:xfrm>
            <a:prstGeom prst="arc">
              <a:avLst>
                <a:gd name="adj1" fmla="val 18079119"/>
                <a:gd name="adj2" fmla="val 3276312"/>
              </a:avLst>
            </a:prstGeom>
            <a:ln w="82550">
              <a:gradFill>
                <a:gsLst>
                  <a:gs pos="500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tx2"/>
                  </a:gs>
                  <a:gs pos="91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cs typeface="Meiryo" charset="-128"/>
              </a:endParaRPr>
            </a:p>
          </p:txBody>
        </p:sp>
        <p:sp>
          <p:nvSpPr>
            <p:cNvPr id="90" name="Arc 89"/>
            <p:cNvSpPr/>
            <p:nvPr/>
          </p:nvSpPr>
          <p:spPr>
            <a:xfrm>
              <a:off x="7847343" y="1290328"/>
              <a:ext cx="586740" cy="586740"/>
            </a:xfrm>
            <a:prstGeom prst="arc">
              <a:avLst>
                <a:gd name="adj1" fmla="val 18079119"/>
                <a:gd name="adj2" fmla="val 3276312"/>
              </a:avLst>
            </a:prstGeom>
            <a:ln w="82550">
              <a:gradFill>
                <a:gsLst>
                  <a:gs pos="500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tx2"/>
                  </a:gs>
                  <a:gs pos="91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cs typeface="Meiryo" charset="-128"/>
              </a:endParaRPr>
            </a:p>
          </p:txBody>
        </p:sp>
      </p:grpSp>
      <p:sp>
        <p:nvSpPr>
          <p:cNvPr id="184" name="Rectangle 32"/>
          <p:cNvSpPr>
            <a:spLocks/>
          </p:cNvSpPr>
          <p:nvPr/>
        </p:nvSpPr>
        <p:spPr bwMode="auto">
          <a:xfrm>
            <a:off x="2475743" y="1217732"/>
            <a:ext cx="1349418" cy="29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</a:pPr>
            <a:r>
              <a:rPr lang="ja-JP" altLang="en-US" sz="1400" dirty="0" smtClean="0">
                <a:latin typeface="+mn-lt"/>
                <a:ea typeface="+mn-ea"/>
                <a:cs typeface="Meiryo" charset="-128"/>
              </a:rPr>
              <a:t>アクセスポイント</a:t>
            </a:r>
            <a:endParaRPr lang="en-US" sz="14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" y="4136260"/>
            <a:ext cx="9145673" cy="5861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21879" tIns="91168" rIns="21879" bIns="21879" anchor="t" anchorCtr="1"/>
          <a:lstStyle/>
          <a:p>
            <a:pPr algn="ctr" defTabSz="910448" fontAlgn="auto">
              <a:spcBef>
                <a:spcPts val="200"/>
              </a:spcBef>
              <a:spcAft>
                <a:spcPts val="720"/>
              </a:spcAft>
              <a:buClr>
                <a:srgbClr val="3F5CFF">
                  <a:lumMod val="60000"/>
                  <a:lumOff val="40000"/>
                </a:srgbClr>
              </a:buClr>
              <a:buSzPct val="90000"/>
            </a:pPr>
            <a:endParaRPr lang="en-US" sz="1100" b="1" kern="0" dirty="0">
              <a:solidFill>
                <a:srgbClr val="FFFFFF"/>
              </a:solidFill>
              <a:effectLst>
                <a:outerShdw blurRad="50800" dist="12700" dir="5400000" algn="tl" rotWithShape="0">
                  <a:prstClr val="black">
                    <a:alpha val="30000"/>
                  </a:prstClr>
                </a:outerShdw>
              </a:effectLst>
              <a:latin typeface="+mn-lt"/>
              <a:ea typeface="+mn-ea"/>
              <a:cs typeface="Meiryo" charset="-12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0236" y="4209833"/>
            <a:ext cx="2680368" cy="439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0" rIns="51426" bIns="25714" rtlCol="0" anchor="ctr"/>
          <a:lstStyle>
            <a:defPPr>
              <a:defRPr lang="en-US"/>
            </a:defPPr>
            <a:lvl1pPr algn="ctr" defTabSz="342886">
              <a:defRPr sz="1600">
                <a:solidFill>
                  <a:srgbClr val="FFFFFF"/>
                </a:solidFill>
              </a:defRPr>
            </a:lvl1pPr>
          </a:lstStyle>
          <a:p>
            <a:r>
              <a:rPr lang="ja-JP" altLang="en-US" dirty="0" smtClean="0">
                <a:cs typeface="Meiryo" charset="-128"/>
              </a:rPr>
              <a:t>顧客状況分析</a:t>
            </a:r>
            <a:endParaRPr lang="en-US" dirty="0">
              <a:cs typeface="Meiryo" charset="-12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23250" y="4209833"/>
            <a:ext cx="2768897" cy="4390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24" tIns="0" rIns="27424" bIns="25714" rtlCol="0" anchor="ctr"/>
          <a:lstStyle>
            <a:defPPr>
              <a:defRPr lang="en-US"/>
            </a:defPPr>
            <a:lvl1pPr algn="ctr" defTabSz="342886">
              <a:defRPr sz="1600">
                <a:solidFill>
                  <a:srgbClr val="FFFFFF"/>
                </a:solidFill>
              </a:defRPr>
            </a:lvl1pPr>
          </a:lstStyle>
          <a:p>
            <a:r>
              <a:rPr lang="ja-JP" altLang="en-US" dirty="0" smtClean="0">
                <a:cs typeface="Meiryo" charset="-128"/>
              </a:rPr>
              <a:t>モバイルサービス提供</a:t>
            </a:r>
            <a:endParaRPr lang="en-US" dirty="0">
              <a:cs typeface="Meiryo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94793" y="4209833"/>
            <a:ext cx="2680368" cy="4390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0" rIns="51426" bIns="25714" rtlCol="0" anchor="ctr"/>
          <a:lstStyle>
            <a:defPPr>
              <a:defRPr lang="en-US"/>
            </a:defPPr>
            <a:lvl1pPr algn="ctr" defTabSz="342886">
              <a:defRPr sz="1600">
                <a:solidFill>
                  <a:srgbClr val="FFFFFF"/>
                </a:solidFill>
              </a:defRPr>
            </a:lvl1pPr>
          </a:lstStyle>
          <a:p>
            <a:r>
              <a:rPr lang="ja-JP" altLang="en-US" dirty="0" smtClean="0">
                <a:cs typeface="Meiryo" charset="-128"/>
              </a:rPr>
              <a:t>顧客満足度向上</a:t>
            </a:r>
            <a:endParaRPr lang="en-US" dirty="0">
              <a:cs typeface="Meiryo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38956" y="1225578"/>
            <a:ext cx="1564984" cy="346253"/>
          </a:xfrm>
          <a:prstGeom prst="rect">
            <a:avLst/>
          </a:prstGeom>
          <a:noFill/>
        </p:spPr>
        <p:txBody>
          <a:bodyPr wrap="square" lIns="68583" tIns="34292" rIns="68583" bIns="34292" rtlCol="0">
            <a:spAutoFit/>
          </a:bodyPr>
          <a:lstStyle/>
          <a:p>
            <a:pPr algn="ctr"/>
            <a:r>
              <a:rPr lang="en-US" dirty="0" smtClean="0">
                <a:latin typeface="+mn-lt"/>
                <a:ea typeface="+mn-ea"/>
                <a:cs typeface="Meiryo" charset="-128"/>
              </a:rPr>
              <a:t>CMX Cloud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499822" y="2721878"/>
            <a:ext cx="1440266" cy="4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>
              <a:buClr>
                <a:srgbClr val="000000"/>
              </a:buClr>
              <a:buSzPct val="100000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Gill Sans Light"/>
                <a:cs typeface="Gill Sans Light"/>
              </a:defRPr>
            </a:lvl1pPr>
          </a:lstStyle>
          <a:p>
            <a:r>
              <a:rPr lang="ja-JP" altLang="en-US" dirty="0" smtClean="0">
                <a:solidFill>
                  <a:schemeClr val="tx1"/>
                </a:solidFill>
                <a:latin typeface="+mn-lt"/>
                <a:ea typeface="+mn-ea"/>
                <a:cs typeface="Meiryo" charset="-128"/>
              </a:rPr>
              <a:t>コネクト</a:t>
            </a:r>
            <a:endParaRPr lang="en-US" altLang="ja-JP" dirty="0" smtClean="0">
              <a:solidFill>
                <a:schemeClr val="tx1"/>
              </a:solidFill>
              <a:latin typeface="+mn-lt"/>
              <a:ea typeface="+mn-ea"/>
              <a:cs typeface="Meiryo" charset="-128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+mn-lt"/>
                <a:ea typeface="+mn-ea"/>
                <a:cs typeface="Meiryo" charset="-128"/>
              </a:rPr>
              <a:t>キャプティブポータル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6474" y="1596964"/>
            <a:ext cx="1061371" cy="789973"/>
            <a:chOff x="356474" y="1596964"/>
            <a:chExt cx="1061371" cy="789973"/>
          </a:xfrm>
        </p:grpSpPr>
        <p:grpSp>
          <p:nvGrpSpPr>
            <p:cNvPr id="5" name="Group 6"/>
            <p:cNvGrpSpPr/>
            <p:nvPr/>
          </p:nvGrpSpPr>
          <p:grpSpPr>
            <a:xfrm>
              <a:off x="356474" y="1596964"/>
              <a:ext cx="1061371" cy="701890"/>
              <a:chOff x="265722" y="1342610"/>
              <a:chExt cx="1061371" cy="702073"/>
            </a:xfrm>
          </p:grpSpPr>
          <p:pic>
            <p:nvPicPr>
              <p:cNvPr id="78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662" t="17755" r="5484" b="16642"/>
              <a:stretch/>
            </p:blipFill>
            <p:spPr bwMode="auto">
              <a:xfrm>
                <a:off x="942918" y="1466528"/>
                <a:ext cx="384175" cy="57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Group 68"/>
              <p:cNvGrpSpPr/>
              <p:nvPr/>
            </p:nvGrpSpPr>
            <p:grpSpPr>
              <a:xfrm>
                <a:off x="265722" y="1342610"/>
                <a:ext cx="634440" cy="702073"/>
                <a:chOff x="4582574" y="3014515"/>
                <a:chExt cx="383845" cy="437631"/>
              </a:xfrm>
              <a:solidFill>
                <a:schemeClr val="accent5"/>
              </a:solidFill>
            </p:grpSpPr>
            <p:sp>
              <p:nvSpPr>
                <p:cNvPr id="77" name="Freeform 117"/>
                <p:cNvSpPr>
                  <a:spLocks/>
                </p:cNvSpPr>
                <p:nvPr/>
              </p:nvSpPr>
              <p:spPr bwMode="auto">
                <a:xfrm>
                  <a:off x="4582574" y="3236998"/>
                  <a:ext cx="383845" cy="215148"/>
                </a:xfrm>
                <a:custGeom>
                  <a:avLst/>
                  <a:gdLst>
                    <a:gd name="T0" fmla="*/ 13 w 50"/>
                    <a:gd name="T1" fmla="*/ 0 h 28"/>
                    <a:gd name="T2" fmla="*/ 16 w 50"/>
                    <a:gd name="T3" fmla="*/ 0 h 28"/>
                    <a:gd name="T4" fmla="*/ 25 w 50"/>
                    <a:gd name="T5" fmla="*/ 15 h 28"/>
                    <a:gd name="T6" fmla="*/ 34 w 50"/>
                    <a:gd name="T7" fmla="*/ 0 h 28"/>
                    <a:gd name="T8" fmla="*/ 37 w 50"/>
                    <a:gd name="T9" fmla="*/ 0 h 28"/>
                    <a:gd name="T10" fmla="*/ 50 w 50"/>
                    <a:gd name="T11" fmla="*/ 13 h 28"/>
                    <a:gd name="T12" fmla="*/ 50 w 50"/>
                    <a:gd name="T13" fmla="*/ 28 h 28"/>
                    <a:gd name="T14" fmla="*/ 0 w 50"/>
                    <a:gd name="T15" fmla="*/ 28 h 28"/>
                    <a:gd name="T16" fmla="*/ 0 w 50"/>
                    <a:gd name="T17" fmla="*/ 13 h 28"/>
                    <a:gd name="T18" fmla="*/ 13 w 50"/>
                    <a:gd name="T1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0" h="28">
                      <a:moveTo>
                        <a:pt x="13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44" y="0"/>
                        <a:pt x="50" y="6"/>
                        <a:pt x="50" y="13"/>
                      </a:cubicBezTo>
                      <a:cubicBezTo>
                        <a:pt x="50" y="28"/>
                        <a:pt x="50" y="28"/>
                        <a:pt x="5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6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121851" tIns="60927" rIns="121851" bIns="6092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104" name="Oval 118"/>
                <p:cNvSpPr>
                  <a:spLocks noChangeArrowheads="1"/>
                </p:cNvSpPr>
                <p:nvPr/>
              </p:nvSpPr>
              <p:spPr bwMode="auto">
                <a:xfrm>
                  <a:off x="4674255" y="3014515"/>
                  <a:ext cx="207814" cy="20659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121851" tIns="60927" rIns="121851" bIns="6092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</p:grpSp>
        </p:grpSp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1024145" y="1611625"/>
              <a:ext cx="393700" cy="775312"/>
            </a:xfrm>
            <a:custGeom>
              <a:avLst/>
              <a:gdLst>
                <a:gd name="T0" fmla="*/ 81 w 94"/>
                <a:gd name="T1" fmla="*/ 0 h 187"/>
                <a:gd name="T2" fmla="*/ 13 w 94"/>
                <a:gd name="T3" fmla="*/ 0 h 187"/>
                <a:gd name="T4" fmla="*/ 0 w 94"/>
                <a:gd name="T5" fmla="*/ 13 h 187"/>
                <a:gd name="T6" fmla="*/ 0 w 94"/>
                <a:gd name="T7" fmla="*/ 174 h 187"/>
                <a:gd name="T8" fmla="*/ 13 w 94"/>
                <a:gd name="T9" fmla="*/ 187 h 187"/>
                <a:gd name="T10" fmla="*/ 81 w 94"/>
                <a:gd name="T11" fmla="*/ 187 h 187"/>
                <a:gd name="T12" fmla="*/ 94 w 94"/>
                <a:gd name="T13" fmla="*/ 174 h 187"/>
                <a:gd name="T14" fmla="*/ 94 w 94"/>
                <a:gd name="T15" fmla="*/ 13 h 187"/>
                <a:gd name="T16" fmla="*/ 81 w 94"/>
                <a:gd name="T17" fmla="*/ 0 h 187"/>
                <a:gd name="T18" fmla="*/ 47 w 94"/>
                <a:gd name="T19" fmla="*/ 8 h 187"/>
                <a:gd name="T20" fmla="*/ 49 w 94"/>
                <a:gd name="T21" fmla="*/ 9 h 187"/>
                <a:gd name="T22" fmla="*/ 47 w 94"/>
                <a:gd name="T23" fmla="*/ 11 h 187"/>
                <a:gd name="T24" fmla="*/ 45 w 94"/>
                <a:gd name="T25" fmla="*/ 9 h 187"/>
                <a:gd name="T26" fmla="*/ 47 w 94"/>
                <a:gd name="T27" fmla="*/ 8 h 187"/>
                <a:gd name="T28" fmla="*/ 40 w 94"/>
                <a:gd name="T29" fmla="*/ 16 h 187"/>
                <a:gd name="T30" fmla="*/ 55 w 94"/>
                <a:gd name="T31" fmla="*/ 16 h 187"/>
                <a:gd name="T32" fmla="*/ 56 w 94"/>
                <a:gd name="T33" fmla="*/ 17 h 187"/>
                <a:gd name="T34" fmla="*/ 55 w 94"/>
                <a:gd name="T35" fmla="*/ 19 h 187"/>
                <a:gd name="T36" fmla="*/ 40 w 94"/>
                <a:gd name="T37" fmla="*/ 19 h 187"/>
                <a:gd name="T38" fmla="*/ 38 w 94"/>
                <a:gd name="T39" fmla="*/ 17 h 187"/>
                <a:gd name="T40" fmla="*/ 40 w 94"/>
                <a:gd name="T41" fmla="*/ 16 h 187"/>
                <a:gd name="T42" fmla="*/ 47 w 94"/>
                <a:gd name="T43" fmla="*/ 179 h 187"/>
                <a:gd name="T44" fmla="*/ 41 w 94"/>
                <a:gd name="T45" fmla="*/ 173 h 187"/>
                <a:gd name="T46" fmla="*/ 47 w 94"/>
                <a:gd name="T47" fmla="*/ 167 h 187"/>
                <a:gd name="T48" fmla="*/ 53 w 94"/>
                <a:gd name="T49" fmla="*/ 173 h 187"/>
                <a:gd name="T50" fmla="*/ 47 w 94"/>
                <a:gd name="T51" fmla="*/ 179 h 187"/>
                <a:gd name="T52" fmla="*/ 87 w 94"/>
                <a:gd name="T53" fmla="*/ 160 h 187"/>
                <a:gd name="T54" fmla="*/ 6 w 94"/>
                <a:gd name="T55" fmla="*/ 160 h 187"/>
                <a:gd name="T56" fmla="*/ 6 w 94"/>
                <a:gd name="T57" fmla="*/ 28 h 187"/>
                <a:gd name="T58" fmla="*/ 87 w 94"/>
                <a:gd name="T59" fmla="*/ 28 h 187"/>
                <a:gd name="T60" fmla="*/ 87 w 94"/>
                <a:gd name="T61" fmla="*/ 160 h 187"/>
                <a:gd name="T62" fmla="*/ 87 w 94"/>
                <a:gd name="T63" fmla="*/ 16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" h="187">
                  <a:moveTo>
                    <a:pt x="8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81"/>
                    <a:pt x="6" y="187"/>
                    <a:pt x="13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8" y="187"/>
                    <a:pt x="94" y="181"/>
                    <a:pt x="94" y="17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6"/>
                    <a:pt x="88" y="0"/>
                    <a:pt x="81" y="0"/>
                  </a:cubicBezTo>
                  <a:close/>
                  <a:moveTo>
                    <a:pt x="47" y="8"/>
                  </a:moveTo>
                  <a:cubicBezTo>
                    <a:pt x="48" y="8"/>
                    <a:pt x="49" y="8"/>
                    <a:pt x="49" y="9"/>
                  </a:cubicBezTo>
                  <a:cubicBezTo>
                    <a:pt x="49" y="10"/>
                    <a:pt x="48" y="11"/>
                    <a:pt x="47" y="11"/>
                  </a:cubicBezTo>
                  <a:cubicBezTo>
                    <a:pt x="46" y="11"/>
                    <a:pt x="45" y="10"/>
                    <a:pt x="45" y="9"/>
                  </a:cubicBezTo>
                  <a:cubicBezTo>
                    <a:pt x="45" y="8"/>
                    <a:pt x="46" y="8"/>
                    <a:pt x="47" y="8"/>
                  </a:cubicBezTo>
                  <a:close/>
                  <a:moveTo>
                    <a:pt x="40" y="16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6" y="16"/>
                    <a:pt x="56" y="17"/>
                  </a:cubicBezTo>
                  <a:cubicBezTo>
                    <a:pt x="56" y="18"/>
                    <a:pt x="55" y="19"/>
                    <a:pt x="55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8" y="18"/>
                    <a:pt x="38" y="17"/>
                  </a:cubicBezTo>
                  <a:cubicBezTo>
                    <a:pt x="38" y="16"/>
                    <a:pt x="39" y="16"/>
                    <a:pt x="40" y="16"/>
                  </a:cubicBezTo>
                  <a:close/>
                  <a:moveTo>
                    <a:pt x="47" y="179"/>
                  </a:moveTo>
                  <a:cubicBezTo>
                    <a:pt x="44" y="179"/>
                    <a:pt x="41" y="176"/>
                    <a:pt x="41" y="173"/>
                  </a:cubicBezTo>
                  <a:cubicBezTo>
                    <a:pt x="41" y="170"/>
                    <a:pt x="44" y="167"/>
                    <a:pt x="47" y="167"/>
                  </a:cubicBezTo>
                  <a:cubicBezTo>
                    <a:pt x="50" y="167"/>
                    <a:pt x="53" y="170"/>
                    <a:pt x="53" y="173"/>
                  </a:cubicBezTo>
                  <a:cubicBezTo>
                    <a:pt x="53" y="176"/>
                    <a:pt x="50" y="179"/>
                    <a:pt x="47" y="179"/>
                  </a:cubicBezTo>
                  <a:close/>
                  <a:moveTo>
                    <a:pt x="87" y="160"/>
                  </a:moveTo>
                  <a:cubicBezTo>
                    <a:pt x="6" y="160"/>
                    <a:pt x="6" y="160"/>
                    <a:pt x="6" y="16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160"/>
                    <a:pt x="87" y="160"/>
                    <a:pt x="87" y="160"/>
                  </a:cubicBezTo>
                  <a:cubicBezTo>
                    <a:pt x="87" y="160"/>
                    <a:pt x="87" y="160"/>
                    <a:pt x="87" y="160"/>
                  </a:cubicBezTo>
                  <a:close/>
                </a:path>
              </a:pathLst>
            </a:custGeom>
            <a:solidFill>
              <a:srgbClr val="67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98170" y="1546898"/>
            <a:ext cx="1017941" cy="738456"/>
            <a:chOff x="387300" y="2427974"/>
            <a:chExt cx="1453702" cy="1054574"/>
          </a:xfrm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1461195" y="2427974"/>
              <a:ext cx="379807" cy="887308"/>
            </a:xfrm>
            <a:custGeom>
              <a:avLst/>
              <a:gdLst>
                <a:gd name="T0" fmla="*/ 219 w 464"/>
                <a:gd name="T1" fmla="*/ 770 h 1084"/>
                <a:gd name="T2" fmla="*/ 209 w 464"/>
                <a:gd name="T3" fmla="*/ 789 h 1084"/>
                <a:gd name="T4" fmla="*/ 219 w 464"/>
                <a:gd name="T5" fmla="*/ 808 h 1084"/>
                <a:gd name="T6" fmla="*/ 243 w 464"/>
                <a:gd name="T7" fmla="*/ 808 h 1084"/>
                <a:gd name="T8" fmla="*/ 255 w 464"/>
                <a:gd name="T9" fmla="*/ 789 h 1084"/>
                <a:gd name="T10" fmla="*/ 243 w 464"/>
                <a:gd name="T11" fmla="*/ 770 h 1084"/>
                <a:gd name="T12" fmla="*/ 233 w 464"/>
                <a:gd name="T13" fmla="*/ 765 h 1084"/>
                <a:gd name="T14" fmla="*/ 233 w 464"/>
                <a:gd name="T15" fmla="*/ 670 h 1084"/>
                <a:gd name="T16" fmla="*/ 209 w 464"/>
                <a:gd name="T17" fmla="*/ 677 h 1084"/>
                <a:gd name="T18" fmla="*/ 202 w 464"/>
                <a:gd name="T19" fmla="*/ 698 h 1084"/>
                <a:gd name="T20" fmla="*/ 209 w 464"/>
                <a:gd name="T21" fmla="*/ 722 h 1084"/>
                <a:gd name="T22" fmla="*/ 233 w 464"/>
                <a:gd name="T23" fmla="*/ 729 h 1084"/>
                <a:gd name="T24" fmla="*/ 252 w 464"/>
                <a:gd name="T25" fmla="*/ 722 h 1084"/>
                <a:gd name="T26" fmla="*/ 262 w 464"/>
                <a:gd name="T27" fmla="*/ 698 h 1084"/>
                <a:gd name="T28" fmla="*/ 252 w 464"/>
                <a:gd name="T29" fmla="*/ 677 h 1084"/>
                <a:gd name="T30" fmla="*/ 233 w 464"/>
                <a:gd name="T31" fmla="*/ 670 h 1084"/>
                <a:gd name="T32" fmla="*/ 233 w 464"/>
                <a:gd name="T33" fmla="*/ 670 h 1084"/>
                <a:gd name="T34" fmla="*/ 36 w 464"/>
                <a:gd name="T35" fmla="*/ 387 h 1084"/>
                <a:gd name="T36" fmla="*/ 425 w 464"/>
                <a:gd name="T37" fmla="*/ 309 h 1084"/>
                <a:gd name="T38" fmla="*/ 36 w 464"/>
                <a:gd name="T39" fmla="*/ 309 h 1084"/>
                <a:gd name="T40" fmla="*/ 36 w 464"/>
                <a:gd name="T41" fmla="*/ 154 h 1084"/>
                <a:gd name="T42" fmla="*/ 425 w 464"/>
                <a:gd name="T43" fmla="*/ 233 h 1084"/>
                <a:gd name="T44" fmla="*/ 36 w 464"/>
                <a:gd name="T45" fmla="*/ 154 h 1084"/>
                <a:gd name="T46" fmla="*/ 36 w 464"/>
                <a:gd name="T47" fmla="*/ 154 h 1084"/>
                <a:gd name="T48" fmla="*/ 425 w 464"/>
                <a:gd name="T49" fmla="*/ 0 h 1084"/>
                <a:gd name="T50" fmla="*/ 452 w 464"/>
                <a:gd name="T51" fmla="*/ 11 h 1084"/>
                <a:gd name="T52" fmla="*/ 464 w 464"/>
                <a:gd name="T53" fmla="*/ 40 h 1084"/>
                <a:gd name="T54" fmla="*/ 461 w 464"/>
                <a:gd name="T55" fmla="*/ 1060 h 1084"/>
                <a:gd name="T56" fmla="*/ 440 w 464"/>
                <a:gd name="T57" fmla="*/ 1081 h 1084"/>
                <a:gd name="T58" fmla="*/ 36 w 464"/>
                <a:gd name="T59" fmla="*/ 1084 h 1084"/>
                <a:gd name="T60" fmla="*/ 10 w 464"/>
                <a:gd name="T61" fmla="*/ 1074 h 1084"/>
                <a:gd name="T62" fmla="*/ 0 w 464"/>
                <a:gd name="T63" fmla="*/ 1046 h 1084"/>
                <a:gd name="T64" fmla="*/ 3 w 464"/>
                <a:gd name="T65" fmla="*/ 23 h 1084"/>
                <a:gd name="T66" fmla="*/ 22 w 464"/>
                <a:gd name="T67" fmla="*/ 4 h 1084"/>
                <a:gd name="T68" fmla="*/ 36 w 464"/>
                <a:gd name="T6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4" h="1084">
                  <a:moveTo>
                    <a:pt x="233" y="765"/>
                  </a:moveTo>
                  <a:lnTo>
                    <a:pt x="219" y="770"/>
                  </a:lnTo>
                  <a:lnTo>
                    <a:pt x="212" y="777"/>
                  </a:lnTo>
                  <a:lnTo>
                    <a:pt x="209" y="789"/>
                  </a:lnTo>
                  <a:lnTo>
                    <a:pt x="212" y="801"/>
                  </a:lnTo>
                  <a:lnTo>
                    <a:pt x="219" y="808"/>
                  </a:lnTo>
                  <a:lnTo>
                    <a:pt x="233" y="810"/>
                  </a:lnTo>
                  <a:lnTo>
                    <a:pt x="243" y="808"/>
                  </a:lnTo>
                  <a:lnTo>
                    <a:pt x="252" y="801"/>
                  </a:lnTo>
                  <a:lnTo>
                    <a:pt x="255" y="789"/>
                  </a:lnTo>
                  <a:lnTo>
                    <a:pt x="252" y="777"/>
                  </a:lnTo>
                  <a:lnTo>
                    <a:pt x="243" y="770"/>
                  </a:lnTo>
                  <a:lnTo>
                    <a:pt x="233" y="765"/>
                  </a:lnTo>
                  <a:lnTo>
                    <a:pt x="233" y="765"/>
                  </a:lnTo>
                  <a:lnTo>
                    <a:pt x="233" y="765"/>
                  </a:lnTo>
                  <a:close/>
                  <a:moveTo>
                    <a:pt x="233" y="670"/>
                  </a:moveTo>
                  <a:lnTo>
                    <a:pt x="219" y="672"/>
                  </a:lnTo>
                  <a:lnTo>
                    <a:pt x="209" y="677"/>
                  </a:lnTo>
                  <a:lnTo>
                    <a:pt x="204" y="689"/>
                  </a:lnTo>
                  <a:lnTo>
                    <a:pt x="202" y="698"/>
                  </a:lnTo>
                  <a:lnTo>
                    <a:pt x="204" y="710"/>
                  </a:lnTo>
                  <a:lnTo>
                    <a:pt x="209" y="722"/>
                  </a:lnTo>
                  <a:lnTo>
                    <a:pt x="219" y="727"/>
                  </a:lnTo>
                  <a:lnTo>
                    <a:pt x="233" y="729"/>
                  </a:lnTo>
                  <a:lnTo>
                    <a:pt x="243" y="727"/>
                  </a:lnTo>
                  <a:lnTo>
                    <a:pt x="252" y="722"/>
                  </a:lnTo>
                  <a:lnTo>
                    <a:pt x="260" y="710"/>
                  </a:lnTo>
                  <a:lnTo>
                    <a:pt x="262" y="698"/>
                  </a:lnTo>
                  <a:lnTo>
                    <a:pt x="260" y="689"/>
                  </a:lnTo>
                  <a:lnTo>
                    <a:pt x="252" y="677"/>
                  </a:lnTo>
                  <a:lnTo>
                    <a:pt x="243" y="672"/>
                  </a:lnTo>
                  <a:lnTo>
                    <a:pt x="233" y="670"/>
                  </a:lnTo>
                  <a:lnTo>
                    <a:pt x="233" y="670"/>
                  </a:lnTo>
                  <a:lnTo>
                    <a:pt x="233" y="670"/>
                  </a:lnTo>
                  <a:close/>
                  <a:moveTo>
                    <a:pt x="36" y="309"/>
                  </a:moveTo>
                  <a:lnTo>
                    <a:pt x="36" y="387"/>
                  </a:lnTo>
                  <a:lnTo>
                    <a:pt x="425" y="387"/>
                  </a:lnTo>
                  <a:lnTo>
                    <a:pt x="425" y="309"/>
                  </a:lnTo>
                  <a:lnTo>
                    <a:pt x="36" y="309"/>
                  </a:lnTo>
                  <a:lnTo>
                    <a:pt x="36" y="309"/>
                  </a:lnTo>
                  <a:lnTo>
                    <a:pt x="36" y="309"/>
                  </a:lnTo>
                  <a:close/>
                  <a:moveTo>
                    <a:pt x="36" y="154"/>
                  </a:moveTo>
                  <a:lnTo>
                    <a:pt x="36" y="233"/>
                  </a:lnTo>
                  <a:lnTo>
                    <a:pt x="425" y="233"/>
                  </a:lnTo>
                  <a:lnTo>
                    <a:pt x="425" y="154"/>
                  </a:lnTo>
                  <a:lnTo>
                    <a:pt x="36" y="154"/>
                  </a:lnTo>
                  <a:lnTo>
                    <a:pt x="36" y="154"/>
                  </a:lnTo>
                  <a:lnTo>
                    <a:pt x="36" y="154"/>
                  </a:lnTo>
                  <a:close/>
                  <a:moveTo>
                    <a:pt x="36" y="0"/>
                  </a:moveTo>
                  <a:lnTo>
                    <a:pt x="425" y="0"/>
                  </a:lnTo>
                  <a:lnTo>
                    <a:pt x="440" y="4"/>
                  </a:lnTo>
                  <a:lnTo>
                    <a:pt x="452" y="11"/>
                  </a:lnTo>
                  <a:lnTo>
                    <a:pt x="461" y="23"/>
                  </a:lnTo>
                  <a:lnTo>
                    <a:pt x="464" y="40"/>
                  </a:lnTo>
                  <a:lnTo>
                    <a:pt x="464" y="1046"/>
                  </a:lnTo>
                  <a:lnTo>
                    <a:pt x="461" y="1060"/>
                  </a:lnTo>
                  <a:lnTo>
                    <a:pt x="452" y="1074"/>
                  </a:lnTo>
                  <a:lnTo>
                    <a:pt x="440" y="1081"/>
                  </a:lnTo>
                  <a:lnTo>
                    <a:pt x="425" y="1084"/>
                  </a:lnTo>
                  <a:lnTo>
                    <a:pt x="36" y="1084"/>
                  </a:lnTo>
                  <a:lnTo>
                    <a:pt x="22" y="1081"/>
                  </a:lnTo>
                  <a:lnTo>
                    <a:pt x="10" y="1074"/>
                  </a:lnTo>
                  <a:lnTo>
                    <a:pt x="3" y="1060"/>
                  </a:lnTo>
                  <a:lnTo>
                    <a:pt x="0" y="1046"/>
                  </a:lnTo>
                  <a:lnTo>
                    <a:pt x="0" y="40"/>
                  </a:lnTo>
                  <a:lnTo>
                    <a:pt x="3" y="23"/>
                  </a:lnTo>
                  <a:lnTo>
                    <a:pt x="10" y="11"/>
                  </a:lnTo>
                  <a:lnTo>
                    <a:pt x="22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7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50" name="Freeform 6"/>
            <p:cNvSpPr>
              <a:spLocks/>
            </p:cNvSpPr>
            <p:nvPr/>
          </p:nvSpPr>
          <p:spPr bwMode="auto">
            <a:xfrm>
              <a:off x="387300" y="2651349"/>
              <a:ext cx="1303551" cy="831199"/>
            </a:xfrm>
            <a:custGeom>
              <a:avLst/>
              <a:gdLst>
                <a:gd name="T0" fmla="*/ 1210 w 1413"/>
                <a:gd name="T1" fmla="*/ 901 h 901"/>
                <a:gd name="T2" fmla="*/ 1413 w 1413"/>
                <a:gd name="T3" fmla="*/ 632 h 901"/>
                <a:gd name="T4" fmla="*/ 1132 w 1413"/>
                <a:gd name="T5" fmla="*/ 353 h 901"/>
                <a:gd name="T6" fmla="*/ 1130 w 1413"/>
                <a:gd name="T7" fmla="*/ 353 h 901"/>
                <a:gd name="T8" fmla="*/ 1131 w 1413"/>
                <a:gd name="T9" fmla="*/ 329 h 901"/>
                <a:gd name="T10" fmla="*/ 803 w 1413"/>
                <a:gd name="T11" fmla="*/ 0 h 901"/>
                <a:gd name="T12" fmla="*/ 510 w 1413"/>
                <a:gd name="T13" fmla="*/ 181 h 901"/>
                <a:gd name="T14" fmla="*/ 406 w 1413"/>
                <a:gd name="T15" fmla="*/ 142 h 901"/>
                <a:gd name="T16" fmla="*/ 237 w 1413"/>
                <a:gd name="T17" fmla="*/ 323 h 901"/>
                <a:gd name="T18" fmla="*/ 241 w 1413"/>
                <a:gd name="T19" fmla="*/ 363 h 901"/>
                <a:gd name="T20" fmla="*/ 0 w 1413"/>
                <a:gd name="T21" fmla="*/ 632 h 901"/>
                <a:gd name="T22" fmla="*/ 238 w 1413"/>
                <a:gd name="T23" fmla="*/ 901 h 901"/>
                <a:gd name="T24" fmla="*/ 1210 w 1413"/>
                <a:gd name="T25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3" h="901">
                  <a:moveTo>
                    <a:pt x="1210" y="901"/>
                  </a:moveTo>
                  <a:cubicBezTo>
                    <a:pt x="1327" y="867"/>
                    <a:pt x="1413" y="760"/>
                    <a:pt x="1413" y="632"/>
                  </a:cubicBezTo>
                  <a:cubicBezTo>
                    <a:pt x="1413" y="478"/>
                    <a:pt x="1287" y="353"/>
                    <a:pt x="1132" y="353"/>
                  </a:cubicBezTo>
                  <a:cubicBezTo>
                    <a:pt x="1131" y="353"/>
                    <a:pt x="1130" y="353"/>
                    <a:pt x="1130" y="353"/>
                  </a:cubicBezTo>
                  <a:cubicBezTo>
                    <a:pt x="1130" y="345"/>
                    <a:pt x="1131" y="337"/>
                    <a:pt x="1131" y="329"/>
                  </a:cubicBezTo>
                  <a:cubicBezTo>
                    <a:pt x="1131" y="147"/>
                    <a:pt x="984" y="0"/>
                    <a:pt x="803" y="0"/>
                  </a:cubicBezTo>
                  <a:cubicBezTo>
                    <a:pt x="675" y="0"/>
                    <a:pt x="564" y="73"/>
                    <a:pt x="510" y="181"/>
                  </a:cubicBezTo>
                  <a:cubicBezTo>
                    <a:pt x="481" y="156"/>
                    <a:pt x="445" y="142"/>
                    <a:pt x="406" y="142"/>
                  </a:cubicBezTo>
                  <a:cubicBezTo>
                    <a:pt x="313" y="142"/>
                    <a:pt x="237" y="223"/>
                    <a:pt x="237" y="323"/>
                  </a:cubicBezTo>
                  <a:cubicBezTo>
                    <a:pt x="237" y="336"/>
                    <a:pt x="239" y="350"/>
                    <a:pt x="241" y="363"/>
                  </a:cubicBezTo>
                  <a:cubicBezTo>
                    <a:pt x="106" y="377"/>
                    <a:pt x="0" y="492"/>
                    <a:pt x="0" y="632"/>
                  </a:cubicBezTo>
                  <a:cubicBezTo>
                    <a:pt x="0" y="771"/>
                    <a:pt x="104" y="885"/>
                    <a:pt x="238" y="901"/>
                  </a:cubicBezTo>
                  <a:lnTo>
                    <a:pt x="1210" y="90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424440" y="3133721"/>
            <a:ext cx="1144680" cy="784229"/>
            <a:chOff x="3772910" y="3075777"/>
            <a:chExt cx="1144680" cy="784229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260" y="3109421"/>
              <a:ext cx="1069981" cy="579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Freeform 9"/>
            <p:cNvSpPr>
              <a:spLocks noEditPoints="1"/>
            </p:cNvSpPr>
            <p:nvPr/>
          </p:nvSpPr>
          <p:spPr bwMode="auto">
            <a:xfrm>
              <a:off x="3772910" y="3075777"/>
              <a:ext cx="1144680" cy="784229"/>
            </a:xfrm>
            <a:custGeom>
              <a:avLst/>
              <a:gdLst>
                <a:gd name="T0" fmla="*/ 50 w 1263"/>
                <a:gd name="T1" fmla="*/ 47 h 1077"/>
                <a:gd name="T2" fmla="*/ 50 w 1263"/>
                <a:gd name="T3" fmla="*/ 832 h 1077"/>
                <a:gd name="T4" fmla="*/ 1215 w 1263"/>
                <a:gd name="T5" fmla="*/ 832 h 1077"/>
                <a:gd name="T6" fmla="*/ 1215 w 1263"/>
                <a:gd name="T7" fmla="*/ 47 h 1077"/>
                <a:gd name="T8" fmla="*/ 50 w 1263"/>
                <a:gd name="T9" fmla="*/ 47 h 1077"/>
                <a:gd name="T10" fmla="*/ 50 w 1263"/>
                <a:gd name="T11" fmla="*/ 47 h 1077"/>
                <a:gd name="T12" fmla="*/ 50 w 1263"/>
                <a:gd name="T13" fmla="*/ 47 h 1077"/>
                <a:gd name="T14" fmla="*/ 26 w 1263"/>
                <a:gd name="T15" fmla="*/ 0 h 1077"/>
                <a:gd name="T16" fmla="*/ 1239 w 1263"/>
                <a:gd name="T17" fmla="*/ 0 h 1077"/>
                <a:gd name="T18" fmla="*/ 1249 w 1263"/>
                <a:gd name="T19" fmla="*/ 0 h 1077"/>
                <a:gd name="T20" fmla="*/ 1256 w 1263"/>
                <a:gd name="T21" fmla="*/ 4 h 1077"/>
                <a:gd name="T22" fmla="*/ 1260 w 1263"/>
                <a:gd name="T23" fmla="*/ 14 h 1077"/>
                <a:gd name="T24" fmla="*/ 1263 w 1263"/>
                <a:gd name="T25" fmla="*/ 21 h 1077"/>
                <a:gd name="T26" fmla="*/ 1263 w 1263"/>
                <a:gd name="T27" fmla="*/ 855 h 1077"/>
                <a:gd name="T28" fmla="*/ 1260 w 1263"/>
                <a:gd name="T29" fmla="*/ 865 h 1077"/>
                <a:gd name="T30" fmla="*/ 1256 w 1263"/>
                <a:gd name="T31" fmla="*/ 874 h 1077"/>
                <a:gd name="T32" fmla="*/ 1249 w 1263"/>
                <a:gd name="T33" fmla="*/ 879 h 1077"/>
                <a:gd name="T34" fmla="*/ 1239 w 1263"/>
                <a:gd name="T35" fmla="*/ 882 h 1077"/>
                <a:gd name="T36" fmla="*/ 778 w 1263"/>
                <a:gd name="T37" fmla="*/ 882 h 1077"/>
                <a:gd name="T38" fmla="*/ 778 w 1263"/>
                <a:gd name="T39" fmla="*/ 1029 h 1077"/>
                <a:gd name="T40" fmla="*/ 973 w 1263"/>
                <a:gd name="T41" fmla="*/ 1029 h 1077"/>
                <a:gd name="T42" fmla="*/ 980 w 1263"/>
                <a:gd name="T43" fmla="*/ 1029 h 1077"/>
                <a:gd name="T44" fmla="*/ 990 w 1263"/>
                <a:gd name="T45" fmla="*/ 1036 h 1077"/>
                <a:gd name="T46" fmla="*/ 992 w 1263"/>
                <a:gd name="T47" fmla="*/ 1043 h 1077"/>
                <a:gd name="T48" fmla="*/ 995 w 1263"/>
                <a:gd name="T49" fmla="*/ 1053 h 1077"/>
                <a:gd name="T50" fmla="*/ 992 w 1263"/>
                <a:gd name="T51" fmla="*/ 1062 h 1077"/>
                <a:gd name="T52" fmla="*/ 990 w 1263"/>
                <a:gd name="T53" fmla="*/ 1072 h 1077"/>
                <a:gd name="T54" fmla="*/ 980 w 1263"/>
                <a:gd name="T55" fmla="*/ 1077 h 1077"/>
                <a:gd name="T56" fmla="*/ 973 w 1263"/>
                <a:gd name="T57" fmla="*/ 1077 h 1077"/>
                <a:gd name="T58" fmla="*/ 292 w 1263"/>
                <a:gd name="T59" fmla="*/ 1077 h 1077"/>
                <a:gd name="T60" fmla="*/ 282 w 1263"/>
                <a:gd name="T61" fmla="*/ 1077 h 1077"/>
                <a:gd name="T62" fmla="*/ 275 w 1263"/>
                <a:gd name="T63" fmla="*/ 1072 h 1077"/>
                <a:gd name="T64" fmla="*/ 270 w 1263"/>
                <a:gd name="T65" fmla="*/ 1062 h 1077"/>
                <a:gd name="T66" fmla="*/ 268 w 1263"/>
                <a:gd name="T67" fmla="*/ 1053 h 1077"/>
                <a:gd name="T68" fmla="*/ 270 w 1263"/>
                <a:gd name="T69" fmla="*/ 1043 h 1077"/>
                <a:gd name="T70" fmla="*/ 275 w 1263"/>
                <a:gd name="T71" fmla="*/ 1036 h 1077"/>
                <a:gd name="T72" fmla="*/ 282 w 1263"/>
                <a:gd name="T73" fmla="*/ 1029 h 1077"/>
                <a:gd name="T74" fmla="*/ 292 w 1263"/>
                <a:gd name="T75" fmla="*/ 1029 h 1077"/>
                <a:gd name="T76" fmla="*/ 486 w 1263"/>
                <a:gd name="T77" fmla="*/ 1029 h 1077"/>
                <a:gd name="T78" fmla="*/ 486 w 1263"/>
                <a:gd name="T79" fmla="*/ 882 h 1077"/>
                <a:gd name="T80" fmla="*/ 26 w 1263"/>
                <a:gd name="T81" fmla="*/ 882 h 1077"/>
                <a:gd name="T82" fmla="*/ 16 w 1263"/>
                <a:gd name="T83" fmla="*/ 879 h 1077"/>
                <a:gd name="T84" fmla="*/ 9 w 1263"/>
                <a:gd name="T85" fmla="*/ 874 h 1077"/>
                <a:gd name="T86" fmla="*/ 2 w 1263"/>
                <a:gd name="T87" fmla="*/ 865 h 1077"/>
                <a:gd name="T88" fmla="*/ 0 w 1263"/>
                <a:gd name="T89" fmla="*/ 855 h 1077"/>
                <a:gd name="T90" fmla="*/ 0 w 1263"/>
                <a:gd name="T91" fmla="*/ 21 h 1077"/>
                <a:gd name="T92" fmla="*/ 2 w 1263"/>
                <a:gd name="T93" fmla="*/ 14 h 1077"/>
                <a:gd name="T94" fmla="*/ 9 w 1263"/>
                <a:gd name="T95" fmla="*/ 4 h 1077"/>
                <a:gd name="T96" fmla="*/ 16 w 1263"/>
                <a:gd name="T97" fmla="*/ 0 h 1077"/>
                <a:gd name="T98" fmla="*/ 26 w 1263"/>
                <a:gd name="T99" fmla="*/ 0 h 1077"/>
                <a:gd name="T100" fmla="*/ 26 w 1263"/>
                <a:gd name="T101" fmla="*/ 0 h 1077"/>
                <a:gd name="T102" fmla="*/ 26 w 1263"/>
                <a:gd name="T103" fmla="*/ 0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3" h="1077">
                  <a:moveTo>
                    <a:pt x="50" y="47"/>
                  </a:moveTo>
                  <a:lnTo>
                    <a:pt x="50" y="832"/>
                  </a:lnTo>
                  <a:lnTo>
                    <a:pt x="1215" y="832"/>
                  </a:lnTo>
                  <a:lnTo>
                    <a:pt x="1215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7"/>
                  </a:lnTo>
                  <a:close/>
                  <a:moveTo>
                    <a:pt x="26" y="0"/>
                  </a:moveTo>
                  <a:lnTo>
                    <a:pt x="1239" y="0"/>
                  </a:lnTo>
                  <a:lnTo>
                    <a:pt x="1249" y="0"/>
                  </a:lnTo>
                  <a:lnTo>
                    <a:pt x="1256" y="4"/>
                  </a:lnTo>
                  <a:lnTo>
                    <a:pt x="1260" y="14"/>
                  </a:lnTo>
                  <a:lnTo>
                    <a:pt x="1263" y="21"/>
                  </a:lnTo>
                  <a:lnTo>
                    <a:pt x="1263" y="855"/>
                  </a:lnTo>
                  <a:lnTo>
                    <a:pt x="1260" y="865"/>
                  </a:lnTo>
                  <a:lnTo>
                    <a:pt x="1256" y="874"/>
                  </a:lnTo>
                  <a:lnTo>
                    <a:pt x="1249" y="879"/>
                  </a:lnTo>
                  <a:lnTo>
                    <a:pt x="1239" y="882"/>
                  </a:lnTo>
                  <a:lnTo>
                    <a:pt x="778" y="882"/>
                  </a:lnTo>
                  <a:lnTo>
                    <a:pt x="778" y="1029"/>
                  </a:lnTo>
                  <a:lnTo>
                    <a:pt x="973" y="1029"/>
                  </a:lnTo>
                  <a:lnTo>
                    <a:pt x="980" y="1029"/>
                  </a:lnTo>
                  <a:lnTo>
                    <a:pt x="990" y="1036"/>
                  </a:lnTo>
                  <a:lnTo>
                    <a:pt x="992" y="1043"/>
                  </a:lnTo>
                  <a:lnTo>
                    <a:pt x="995" y="1053"/>
                  </a:lnTo>
                  <a:lnTo>
                    <a:pt x="992" y="1062"/>
                  </a:lnTo>
                  <a:lnTo>
                    <a:pt x="990" y="1072"/>
                  </a:lnTo>
                  <a:lnTo>
                    <a:pt x="980" y="1077"/>
                  </a:lnTo>
                  <a:lnTo>
                    <a:pt x="973" y="1077"/>
                  </a:lnTo>
                  <a:lnTo>
                    <a:pt x="292" y="1077"/>
                  </a:lnTo>
                  <a:lnTo>
                    <a:pt x="282" y="1077"/>
                  </a:lnTo>
                  <a:lnTo>
                    <a:pt x="275" y="1072"/>
                  </a:lnTo>
                  <a:lnTo>
                    <a:pt x="270" y="1062"/>
                  </a:lnTo>
                  <a:lnTo>
                    <a:pt x="268" y="1053"/>
                  </a:lnTo>
                  <a:lnTo>
                    <a:pt x="270" y="1043"/>
                  </a:lnTo>
                  <a:lnTo>
                    <a:pt x="275" y="1036"/>
                  </a:lnTo>
                  <a:lnTo>
                    <a:pt x="282" y="1029"/>
                  </a:lnTo>
                  <a:lnTo>
                    <a:pt x="292" y="1029"/>
                  </a:lnTo>
                  <a:lnTo>
                    <a:pt x="486" y="1029"/>
                  </a:lnTo>
                  <a:lnTo>
                    <a:pt x="486" y="882"/>
                  </a:lnTo>
                  <a:lnTo>
                    <a:pt x="26" y="882"/>
                  </a:lnTo>
                  <a:lnTo>
                    <a:pt x="16" y="879"/>
                  </a:lnTo>
                  <a:lnTo>
                    <a:pt x="9" y="874"/>
                  </a:lnTo>
                  <a:lnTo>
                    <a:pt x="2" y="865"/>
                  </a:lnTo>
                  <a:lnTo>
                    <a:pt x="0" y="855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67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7650155" y="3133721"/>
            <a:ext cx="1144680" cy="784229"/>
            <a:chOff x="3509534" y="3075777"/>
            <a:chExt cx="1144680" cy="784229"/>
          </a:xfrm>
        </p:grpSpPr>
        <p:pic>
          <p:nvPicPr>
            <p:cNvPr id="97" name="Picture 96" descr="Screenshot 2015-03-30 22.19.41.png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641"/>
            <a:stretch/>
          </p:blipFill>
          <p:spPr>
            <a:xfrm>
              <a:off x="3546884" y="3109420"/>
              <a:ext cx="1066497" cy="576072"/>
            </a:xfrm>
            <a:prstGeom prst="rect">
              <a:avLst/>
            </a:prstGeom>
            <a:ln>
              <a:noFill/>
            </a:ln>
          </p:spPr>
        </p:pic>
        <p:sp>
          <p:nvSpPr>
            <p:cNvPr id="98" name="Freeform 9"/>
            <p:cNvSpPr>
              <a:spLocks noEditPoints="1"/>
            </p:cNvSpPr>
            <p:nvPr/>
          </p:nvSpPr>
          <p:spPr bwMode="auto">
            <a:xfrm>
              <a:off x="3509534" y="3075777"/>
              <a:ext cx="1144680" cy="784229"/>
            </a:xfrm>
            <a:custGeom>
              <a:avLst/>
              <a:gdLst>
                <a:gd name="T0" fmla="*/ 50 w 1263"/>
                <a:gd name="T1" fmla="*/ 47 h 1077"/>
                <a:gd name="T2" fmla="*/ 50 w 1263"/>
                <a:gd name="T3" fmla="*/ 832 h 1077"/>
                <a:gd name="T4" fmla="*/ 1215 w 1263"/>
                <a:gd name="T5" fmla="*/ 832 h 1077"/>
                <a:gd name="T6" fmla="*/ 1215 w 1263"/>
                <a:gd name="T7" fmla="*/ 47 h 1077"/>
                <a:gd name="T8" fmla="*/ 50 w 1263"/>
                <a:gd name="T9" fmla="*/ 47 h 1077"/>
                <a:gd name="T10" fmla="*/ 50 w 1263"/>
                <a:gd name="T11" fmla="*/ 47 h 1077"/>
                <a:gd name="T12" fmla="*/ 50 w 1263"/>
                <a:gd name="T13" fmla="*/ 47 h 1077"/>
                <a:gd name="T14" fmla="*/ 26 w 1263"/>
                <a:gd name="T15" fmla="*/ 0 h 1077"/>
                <a:gd name="T16" fmla="*/ 1239 w 1263"/>
                <a:gd name="T17" fmla="*/ 0 h 1077"/>
                <a:gd name="T18" fmla="*/ 1249 w 1263"/>
                <a:gd name="T19" fmla="*/ 0 h 1077"/>
                <a:gd name="T20" fmla="*/ 1256 w 1263"/>
                <a:gd name="T21" fmla="*/ 4 h 1077"/>
                <a:gd name="T22" fmla="*/ 1260 w 1263"/>
                <a:gd name="T23" fmla="*/ 14 h 1077"/>
                <a:gd name="T24" fmla="*/ 1263 w 1263"/>
                <a:gd name="T25" fmla="*/ 21 h 1077"/>
                <a:gd name="T26" fmla="*/ 1263 w 1263"/>
                <a:gd name="T27" fmla="*/ 855 h 1077"/>
                <a:gd name="T28" fmla="*/ 1260 w 1263"/>
                <a:gd name="T29" fmla="*/ 865 h 1077"/>
                <a:gd name="T30" fmla="*/ 1256 w 1263"/>
                <a:gd name="T31" fmla="*/ 874 h 1077"/>
                <a:gd name="T32" fmla="*/ 1249 w 1263"/>
                <a:gd name="T33" fmla="*/ 879 h 1077"/>
                <a:gd name="T34" fmla="*/ 1239 w 1263"/>
                <a:gd name="T35" fmla="*/ 882 h 1077"/>
                <a:gd name="T36" fmla="*/ 778 w 1263"/>
                <a:gd name="T37" fmla="*/ 882 h 1077"/>
                <a:gd name="T38" fmla="*/ 778 w 1263"/>
                <a:gd name="T39" fmla="*/ 1029 h 1077"/>
                <a:gd name="T40" fmla="*/ 973 w 1263"/>
                <a:gd name="T41" fmla="*/ 1029 h 1077"/>
                <a:gd name="T42" fmla="*/ 980 w 1263"/>
                <a:gd name="T43" fmla="*/ 1029 h 1077"/>
                <a:gd name="T44" fmla="*/ 990 w 1263"/>
                <a:gd name="T45" fmla="*/ 1036 h 1077"/>
                <a:gd name="T46" fmla="*/ 992 w 1263"/>
                <a:gd name="T47" fmla="*/ 1043 h 1077"/>
                <a:gd name="T48" fmla="*/ 995 w 1263"/>
                <a:gd name="T49" fmla="*/ 1053 h 1077"/>
                <a:gd name="T50" fmla="*/ 992 w 1263"/>
                <a:gd name="T51" fmla="*/ 1062 h 1077"/>
                <a:gd name="T52" fmla="*/ 990 w 1263"/>
                <a:gd name="T53" fmla="*/ 1072 h 1077"/>
                <a:gd name="T54" fmla="*/ 980 w 1263"/>
                <a:gd name="T55" fmla="*/ 1077 h 1077"/>
                <a:gd name="T56" fmla="*/ 973 w 1263"/>
                <a:gd name="T57" fmla="*/ 1077 h 1077"/>
                <a:gd name="T58" fmla="*/ 292 w 1263"/>
                <a:gd name="T59" fmla="*/ 1077 h 1077"/>
                <a:gd name="T60" fmla="*/ 282 w 1263"/>
                <a:gd name="T61" fmla="*/ 1077 h 1077"/>
                <a:gd name="T62" fmla="*/ 275 w 1263"/>
                <a:gd name="T63" fmla="*/ 1072 h 1077"/>
                <a:gd name="T64" fmla="*/ 270 w 1263"/>
                <a:gd name="T65" fmla="*/ 1062 h 1077"/>
                <a:gd name="T66" fmla="*/ 268 w 1263"/>
                <a:gd name="T67" fmla="*/ 1053 h 1077"/>
                <a:gd name="T68" fmla="*/ 270 w 1263"/>
                <a:gd name="T69" fmla="*/ 1043 h 1077"/>
                <a:gd name="T70" fmla="*/ 275 w 1263"/>
                <a:gd name="T71" fmla="*/ 1036 h 1077"/>
                <a:gd name="T72" fmla="*/ 282 w 1263"/>
                <a:gd name="T73" fmla="*/ 1029 h 1077"/>
                <a:gd name="T74" fmla="*/ 292 w 1263"/>
                <a:gd name="T75" fmla="*/ 1029 h 1077"/>
                <a:gd name="T76" fmla="*/ 486 w 1263"/>
                <a:gd name="T77" fmla="*/ 1029 h 1077"/>
                <a:gd name="T78" fmla="*/ 486 w 1263"/>
                <a:gd name="T79" fmla="*/ 882 h 1077"/>
                <a:gd name="T80" fmla="*/ 26 w 1263"/>
                <a:gd name="T81" fmla="*/ 882 h 1077"/>
                <a:gd name="T82" fmla="*/ 16 w 1263"/>
                <a:gd name="T83" fmla="*/ 879 h 1077"/>
                <a:gd name="T84" fmla="*/ 9 w 1263"/>
                <a:gd name="T85" fmla="*/ 874 h 1077"/>
                <a:gd name="T86" fmla="*/ 2 w 1263"/>
                <a:gd name="T87" fmla="*/ 865 h 1077"/>
                <a:gd name="T88" fmla="*/ 0 w 1263"/>
                <a:gd name="T89" fmla="*/ 855 h 1077"/>
                <a:gd name="T90" fmla="*/ 0 w 1263"/>
                <a:gd name="T91" fmla="*/ 21 h 1077"/>
                <a:gd name="T92" fmla="*/ 2 w 1263"/>
                <a:gd name="T93" fmla="*/ 14 h 1077"/>
                <a:gd name="T94" fmla="*/ 9 w 1263"/>
                <a:gd name="T95" fmla="*/ 4 h 1077"/>
                <a:gd name="T96" fmla="*/ 16 w 1263"/>
                <a:gd name="T97" fmla="*/ 0 h 1077"/>
                <a:gd name="T98" fmla="*/ 26 w 1263"/>
                <a:gd name="T99" fmla="*/ 0 h 1077"/>
                <a:gd name="T100" fmla="*/ 26 w 1263"/>
                <a:gd name="T101" fmla="*/ 0 h 1077"/>
                <a:gd name="T102" fmla="*/ 26 w 1263"/>
                <a:gd name="T103" fmla="*/ 0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3" h="1077">
                  <a:moveTo>
                    <a:pt x="50" y="47"/>
                  </a:moveTo>
                  <a:lnTo>
                    <a:pt x="50" y="832"/>
                  </a:lnTo>
                  <a:lnTo>
                    <a:pt x="1215" y="832"/>
                  </a:lnTo>
                  <a:lnTo>
                    <a:pt x="1215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7"/>
                  </a:lnTo>
                  <a:close/>
                  <a:moveTo>
                    <a:pt x="26" y="0"/>
                  </a:moveTo>
                  <a:lnTo>
                    <a:pt x="1239" y="0"/>
                  </a:lnTo>
                  <a:lnTo>
                    <a:pt x="1249" y="0"/>
                  </a:lnTo>
                  <a:lnTo>
                    <a:pt x="1256" y="4"/>
                  </a:lnTo>
                  <a:lnTo>
                    <a:pt x="1260" y="14"/>
                  </a:lnTo>
                  <a:lnTo>
                    <a:pt x="1263" y="21"/>
                  </a:lnTo>
                  <a:lnTo>
                    <a:pt x="1263" y="855"/>
                  </a:lnTo>
                  <a:lnTo>
                    <a:pt x="1260" y="865"/>
                  </a:lnTo>
                  <a:lnTo>
                    <a:pt x="1256" y="874"/>
                  </a:lnTo>
                  <a:lnTo>
                    <a:pt x="1249" y="879"/>
                  </a:lnTo>
                  <a:lnTo>
                    <a:pt x="1239" y="882"/>
                  </a:lnTo>
                  <a:lnTo>
                    <a:pt x="778" y="882"/>
                  </a:lnTo>
                  <a:lnTo>
                    <a:pt x="778" y="1029"/>
                  </a:lnTo>
                  <a:lnTo>
                    <a:pt x="973" y="1029"/>
                  </a:lnTo>
                  <a:lnTo>
                    <a:pt x="980" y="1029"/>
                  </a:lnTo>
                  <a:lnTo>
                    <a:pt x="990" y="1036"/>
                  </a:lnTo>
                  <a:lnTo>
                    <a:pt x="992" y="1043"/>
                  </a:lnTo>
                  <a:lnTo>
                    <a:pt x="995" y="1053"/>
                  </a:lnTo>
                  <a:lnTo>
                    <a:pt x="992" y="1062"/>
                  </a:lnTo>
                  <a:lnTo>
                    <a:pt x="990" y="1072"/>
                  </a:lnTo>
                  <a:lnTo>
                    <a:pt x="980" y="1077"/>
                  </a:lnTo>
                  <a:lnTo>
                    <a:pt x="973" y="1077"/>
                  </a:lnTo>
                  <a:lnTo>
                    <a:pt x="292" y="1077"/>
                  </a:lnTo>
                  <a:lnTo>
                    <a:pt x="282" y="1077"/>
                  </a:lnTo>
                  <a:lnTo>
                    <a:pt x="275" y="1072"/>
                  </a:lnTo>
                  <a:lnTo>
                    <a:pt x="270" y="1062"/>
                  </a:lnTo>
                  <a:lnTo>
                    <a:pt x="268" y="1053"/>
                  </a:lnTo>
                  <a:lnTo>
                    <a:pt x="270" y="1043"/>
                  </a:lnTo>
                  <a:lnTo>
                    <a:pt x="275" y="1036"/>
                  </a:lnTo>
                  <a:lnTo>
                    <a:pt x="282" y="1029"/>
                  </a:lnTo>
                  <a:lnTo>
                    <a:pt x="292" y="1029"/>
                  </a:lnTo>
                  <a:lnTo>
                    <a:pt x="486" y="1029"/>
                  </a:lnTo>
                  <a:lnTo>
                    <a:pt x="486" y="882"/>
                  </a:lnTo>
                  <a:lnTo>
                    <a:pt x="26" y="882"/>
                  </a:lnTo>
                  <a:lnTo>
                    <a:pt x="16" y="879"/>
                  </a:lnTo>
                  <a:lnTo>
                    <a:pt x="9" y="874"/>
                  </a:lnTo>
                  <a:lnTo>
                    <a:pt x="2" y="865"/>
                  </a:lnTo>
                  <a:lnTo>
                    <a:pt x="0" y="855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67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622187" y="3123518"/>
            <a:ext cx="432859" cy="852428"/>
            <a:chOff x="6369887" y="3123518"/>
            <a:chExt cx="432859" cy="852428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8371" y="3246123"/>
              <a:ext cx="375890" cy="607218"/>
            </a:xfrm>
            <a:prstGeom prst="rect">
              <a:avLst/>
            </a:prstGeom>
          </p:spPr>
        </p:pic>
        <p:sp>
          <p:nvSpPr>
            <p:cNvPr id="101" name="Freeform 5"/>
            <p:cNvSpPr>
              <a:spLocks noEditPoints="1"/>
            </p:cNvSpPr>
            <p:nvPr/>
          </p:nvSpPr>
          <p:spPr bwMode="auto">
            <a:xfrm>
              <a:off x="6369887" y="3123518"/>
              <a:ext cx="432859" cy="852428"/>
            </a:xfrm>
            <a:custGeom>
              <a:avLst/>
              <a:gdLst>
                <a:gd name="T0" fmla="*/ 81 w 94"/>
                <a:gd name="T1" fmla="*/ 0 h 187"/>
                <a:gd name="T2" fmla="*/ 13 w 94"/>
                <a:gd name="T3" fmla="*/ 0 h 187"/>
                <a:gd name="T4" fmla="*/ 0 w 94"/>
                <a:gd name="T5" fmla="*/ 13 h 187"/>
                <a:gd name="T6" fmla="*/ 0 w 94"/>
                <a:gd name="T7" fmla="*/ 174 h 187"/>
                <a:gd name="T8" fmla="*/ 13 w 94"/>
                <a:gd name="T9" fmla="*/ 187 h 187"/>
                <a:gd name="T10" fmla="*/ 81 w 94"/>
                <a:gd name="T11" fmla="*/ 187 h 187"/>
                <a:gd name="T12" fmla="*/ 94 w 94"/>
                <a:gd name="T13" fmla="*/ 174 h 187"/>
                <a:gd name="T14" fmla="*/ 94 w 94"/>
                <a:gd name="T15" fmla="*/ 13 h 187"/>
                <a:gd name="T16" fmla="*/ 81 w 94"/>
                <a:gd name="T17" fmla="*/ 0 h 187"/>
                <a:gd name="T18" fmla="*/ 47 w 94"/>
                <a:gd name="T19" fmla="*/ 8 h 187"/>
                <a:gd name="T20" fmla="*/ 49 w 94"/>
                <a:gd name="T21" fmla="*/ 9 h 187"/>
                <a:gd name="T22" fmla="*/ 47 w 94"/>
                <a:gd name="T23" fmla="*/ 11 h 187"/>
                <a:gd name="T24" fmla="*/ 45 w 94"/>
                <a:gd name="T25" fmla="*/ 9 h 187"/>
                <a:gd name="T26" fmla="*/ 47 w 94"/>
                <a:gd name="T27" fmla="*/ 8 h 187"/>
                <a:gd name="T28" fmla="*/ 40 w 94"/>
                <a:gd name="T29" fmla="*/ 16 h 187"/>
                <a:gd name="T30" fmla="*/ 55 w 94"/>
                <a:gd name="T31" fmla="*/ 16 h 187"/>
                <a:gd name="T32" fmla="*/ 56 w 94"/>
                <a:gd name="T33" fmla="*/ 17 h 187"/>
                <a:gd name="T34" fmla="*/ 55 w 94"/>
                <a:gd name="T35" fmla="*/ 19 h 187"/>
                <a:gd name="T36" fmla="*/ 40 w 94"/>
                <a:gd name="T37" fmla="*/ 19 h 187"/>
                <a:gd name="T38" fmla="*/ 38 w 94"/>
                <a:gd name="T39" fmla="*/ 17 h 187"/>
                <a:gd name="T40" fmla="*/ 40 w 94"/>
                <a:gd name="T41" fmla="*/ 16 h 187"/>
                <a:gd name="T42" fmla="*/ 47 w 94"/>
                <a:gd name="T43" fmla="*/ 179 h 187"/>
                <a:gd name="T44" fmla="*/ 41 w 94"/>
                <a:gd name="T45" fmla="*/ 173 h 187"/>
                <a:gd name="T46" fmla="*/ 47 w 94"/>
                <a:gd name="T47" fmla="*/ 167 h 187"/>
                <a:gd name="T48" fmla="*/ 53 w 94"/>
                <a:gd name="T49" fmla="*/ 173 h 187"/>
                <a:gd name="T50" fmla="*/ 47 w 94"/>
                <a:gd name="T51" fmla="*/ 179 h 187"/>
                <a:gd name="T52" fmla="*/ 87 w 94"/>
                <a:gd name="T53" fmla="*/ 160 h 187"/>
                <a:gd name="T54" fmla="*/ 6 w 94"/>
                <a:gd name="T55" fmla="*/ 160 h 187"/>
                <a:gd name="T56" fmla="*/ 6 w 94"/>
                <a:gd name="T57" fmla="*/ 28 h 187"/>
                <a:gd name="T58" fmla="*/ 87 w 94"/>
                <a:gd name="T59" fmla="*/ 28 h 187"/>
                <a:gd name="T60" fmla="*/ 87 w 94"/>
                <a:gd name="T61" fmla="*/ 160 h 187"/>
                <a:gd name="T62" fmla="*/ 87 w 94"/>
                <a:gd name="T63" fmla="*/ 16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" h="187">
                  <a:moveTo>
                    <a:pt x="8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81"/>
                    <a:pt x="6" y="187"/>
                    <a:pt x="13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8" y="187"/>
                    <a:pt x="94" y="181"/>
                    <a:pt x="94" y="17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6"/>
                    <a:pt x="88" y="0"/>
                    <a:pt x="81" y="0"/>
                  </a:cubicBezTo>
                  <a:close/>
                  <a:moveTo>
                    <a:pt x="47" y="8"/>
                  </a:moveTo>
                  <a:cubicBezTo>
                    <a:pt x="48" y="8"/>
                    <a:pt x="49" y="8"/>
                    <a:pt x="49" y="9"/>
                  </a:cubicBezTo>
                  <a:cubicBezTo>
                    <a:pt x="49" y="10"/>
                    <a:pt x="48" y="11"/>
                    <a:pt x="47" y="11"/>
                  </a:cubicBezTo>
                  <a:cubicBezTo>
                    <a:pt x="46" y="11"/>
                    <a:pt x="45" y="10"/>
                    <a:pt x="45" y="9"/>
                  </a:cubicBezTo>
                  <a:cubicBezTo>
                    <a:pt x="45" y="8"/>
                    <a:pt x="46" y="8"/>
                    <a:pt x="47" y="8"/>
                  </a:cubicBezTo>
                  <a:close/>
                  <a:moveTo>
                    <a:pt x="40" y="16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6" y="16"/>
                    <a:pt x="56" y="17"/>
                  </a:cubicBezTo>
                  <a:cubicBezTo>
                    <a:pt x="56" y="18"/>
                    <a:pt x="55" y="19"/>
                    <a:pt x="55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8" y="18"/>
                    <a:pt x="38" y="17"/>
                  </a:cubicBezTo>
                  <a:cubicBezTo>
                    <a:pt x="38" y="16"/>
                    <a:pt x="39" y="16"/>
                    <a:pt x="40" y="16"/>
                  </a:cubicBezTo>
                  <a:close/>
                  <a:moveTo>
                    <a:pt x="47" y="179"/>
                  </a:moveTo>
                  <a:cubicBezTo>
                    <a:pt x="44" y="179"/>
                    <a:pt x="41" y="176"/>
                    <a:pt x="41" y="173"/>
                  </a:cubicBezTo>
                  <a:cubicBezTo>
                    <a:pt x="41" y="170"/>
                    <a:pt x="44" y="167"/>
                    <a:pt x="47" y="167"/>
                  </a:cubicBezTo>
                  <a:cubicBezTo>
                    <a:pt x="50" y="167"/>
                    <a:pt x="53" y="170"/>
                    <a:pt x="53" y="173"/>
                  </a:cubicBezTo>
                  <a:cubicBezTo>
                    <a:pt x="53" y="176"/>
                    <a:pt x="50" y="179"/>
                    <a:pt x="47" y="179"/>
                  </a:cubicBezTo>
                  <a:close/>
                  <a:moveTo>
                    <a:pt x="87" y="160"/>
                  </a:moveTo>
                  <a:cubicBezTo>
                    <a:pt x="6" y="160"/>
                    <a:pt x="6" y="160"/>
                    <a:pt x="6" y="16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7" y="28"/>
                    <a:pt x="87" y="28"/>
                    <a:pt x="87" y="28"/>
                  </a:cubicBezTo>
                  <a:cubicBezTo>
                    <a:pt x="87" y="160"/>
                    <a:pt x="87" y="160"/>
                    <a:pt x="87" y="160"/>
                  </a:cubicBezTo>
                  <a:cubicBezTo>
                    <a:pt x="87" y="160"/>
                    <a:pt x="87" y="160"/>
                    <a:pt x="87" y="160"/>
                  </a:cubicBezTo>
                  <a:close/>
                </a:path>
              </a:pathLst>
            </a:custGeom>
            <a:solidFill>
              <a:srgbClr val="67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43" name="Rectangle 32"/>
          <p:cNvSpPr>
            <a:spLocks/>
          </p:cNvSpPr>
          <p:nvPr/>
        </p:nvSpPr>
        <p:spPr bwMode="auto">
          <a:xfrm>
            <a:off x="3836576" y="1503548"/>
            <a:ext cx="1587656" cy="29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1400" dirty="0" smtClean="0">
                <a:latin typeface="+mn-lt"/>
                <a:ea typeface="+mn-ea"/>
                <a:cs typeface="Meiryo" charset="-128"/>
              </a:rPr>
              <a:t>W</a:t>
            </a:r>
            <a:r>
              <a:rPr lang="en-US" altLang="ja-JP" sz="1400" dirty="0" smtClean="0">
                <a:latin typeface="+mn-lt"/>
                <a:ea typeface="+mn-ea"/>
                <a:cs typeface="Meiryo" charset="-128"/>
              </a:rPr>
              <a:t>LAN</a:t>
            </a:r>
            <a:r>
              <a:rPr lang="ja-JP" altLang="en-US" sz="1400" dirty="0" smtClean="0">
                <a:latin typeface="+mn-lt"/>
                <a:ea typeface="+mn-ea"/>
                <a:cs typeface="Meiryo" charset="-128"/>
              </a:rPr>
              <a:t> コントローラ</a:t>
            </a:r>
            <a:endParaRPr lang="en-US" sz="14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08037" y="1511396"/>
            <a:ext cx="576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  <a:ea typeface="+mn-ea"/>
                <a:cs typeface="Meiryo" charset="-128"/>
              </a:rPr>
              <a:t>https</a:t>
            </a:r>
            <a:endParaRPr lang="en-US" sz="12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08037" y="13981"/>
            <a:ext cx="373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WLC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8.2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の場合は</a:t>
            </a:r>
            <a:r>
              <a:rPr kumimoji="1" lang="is-IS" altLang="ja-JP" sz="1400" dirty="0" smtClean="0">
                <a:latin typeface="+mn-lt"/>
                <a:ea typeface="+mn-ea"/>
                <a:cs typeface="Meiryo" charset="-128"/>
              </a:rPr>
              <a:t>…</a:t>
            </a:r>
            <a:endParaRPr kumimoji="1" lang="en-US" altLang="ja-JP" sz="1400" dirty="0" smtClean="0">
              <a:latin typeface="+mn-lt"/>
              <a:ea typeface="+mn-ea"/>
              <a:cs typeface="Meiryo" charset="-128"/>
            </a:endParaRPr>
          </a:p>
          <a:p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・</a:t>
            </a:r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WLC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と</a:t>
            </a:r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CMX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Cloud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の間に</a:t>
            </a:r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Proxy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が必要</a:t>
            </a:r>
            <a:endParaRPr kumimoji="1" lang="en-US" altLang="ja-JP" sz="1400" dirty="0" smtClean="0">
              <a:latin typeface="+mn-lt"/>
              <a:ea typeface="+mn-ea"/>
              <a:cs typeface="Meiryo" charset="-128"/>
            </a:endParaRPr>
          </a:p>
          <a:p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・ゲストポータルとプレゼンスのみ</a:t>
            </a:r>
            <a:endParaRPr kumimoji="1" lang="en-US" altLang="ja-JP" sz="1400" dirty="0" smtClean="0">
              <a:latin typeface="+mn-lt"/>
              <a:ea typeface="+mn-ea"/>
              <a:cs typeface="Meiryo" charset="-128"/>
            </a:endParaRPr>
          </a:p>
          <a:p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・</a:t>
            </a:r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Global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kumimoji="1" lang="en-US" altLang="ja-JP" sz="1400" dirty="0" smtClean="0">
                <a:latin typeface="+mn-lt"/>
                <a:ea typeface="+mn-ea"/>
                <a:cs typeface="Meiryo" charset="-128"/>
              </a:rPr>
              <a:t>TAC</a:t>
            </a:r>
            <a:r>
              <a:rPr kumimoji="1" lang="ja-JP" altLang="en-US" sz="1400" dirty="0" smtClean="0">
                <a:latin typeface="+mn-lt"/>
                <a:ea typeface="+mn-ea"/>
                <a:cs typeface="Meiryo" charset="-128"/>
              </a:rPr>
              <a:t> サポートなし</a:t>
            </a:r>
            <a:endParaRPr kumimoji="1" lang="ja-JP" altLang="en-US" sz="1400" dirty="0"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47" name="Group 40"/>
          <p:cNvGrpSpPr/>
          <p:nvPr/>
        </p:nvGrpSpPr>
        <p:grpSpPr>
          <a:xfrm>
            <a:off x="2246055" y="1485519"/>
            <a:ext cx="1485767" cy="816696"/>
            <a:chOff x="-3478195" y="-1029154"/>
            <a:chExt cx="3159877" cy="1719968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2110067" y="-742584"/>
              <a:ext cx="1791749" cy="143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3478195" y="-1029154"/>
              <a:ext cx="2039030" cy="163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3" name="Picture 6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161" y="1805246"/>
            <a:ext cx="1205786" cy="2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7450" y="1017107"/>
            <a:ext cx="5107864" cy="3725285"/>
          </a:xfrm>
        </p:spPr>
        <p:txBody>
          <a:bodyPr>
            <a:normAutofit/>
          </a:bodyPr>
          <a:lstStyle/>
          <a:p>
            <a:r>
              <a:rPr lang="en-US" altLang="ja-JP" sz="1600" dirty="0" smtClean="0">
                <a:ea typeface="+mn-ea"/>
                <a:cs typeface="Meiryo" charset="-128"/>
              </a:rPr>
              <a:t>WLC8.3</a:t>
            </a:r>
            <a:r>
              <a:rPr lang="ja-JP" altLang="en-US" sz="1600" dirty="0" smtClean="0">
                <a:ea typeface="+mn-ea"/>
                <a:cs typeface="Meiryo" charset="-128"/>
              </a:rPr>
              <a:t>以上では不要、</a:t>
            </a:r>
            <a:r>
              <a:rPr lang="en-US" altLang="ja-JP" sz="1600" dirty="0" smtClean="0">
                <a:ea typeface="+mn-ea"/>
                <a:cs typeface="Meiryo" charset="-128"/>
              </a:rPr>
              <a:t>8.2</a:t>
            </a:r>
            <a:r>
              <a:rPr lang="ja-JP" altLang="en-US" sz="1600" dirty="0" smtClean="0">
                <a:ea typeface="+mn-ea"/>
                <a:cs typeface="Meiryo" charset="-128"/>
              </a:rPr>
              <a:t>以前を利用する際に必要</a:t>
            </a:r>
            <a:endParaRPr lang="en-US" altLang="ja-JP" sz="1600" dirty="0" smtClean="0">
              <a:ea typeface="+mn-ea"/>
              <a:cs typeface="Meiryo" charset="-128"/>
            </a:endParaRPr>
          </a:p>
          <a:p>
            <a:r>
              <a:rPr lang="en-US" altLang="ja-JP" sz="1600" dirty="0" smtClean="0">
                <a:ea typeface="+mn-ea"/>
                <a:cs typeface="Meiryo" charset="-128"/>
              </a:rPr>
              <a:t>CCO</a:t>
            </a:r>
            <a:r>
              <a:rPr lang="ja-JP" altLang="en-US" sz="1600" dirty="0" smtClean="0">
                <a:ea typeface="+mn-ea"/>
                <a:cs typeface="Meiryo" charset="-128"/>
              </a:rPr>
              <a:t>より無料でダウンロード可能</a:t>
            </a:r>
            <a:r>
              <a:rPr lang="en-US" altLang="ja-JP" sz="1600" dirty="0" smtClean="0">
                <a:ea typeface="+mn-ea"/>
                <a:cs typeface="Meiryo" charset="-128"/>
              </a:rPr>
              <a:t/>
            </a:r>
            <a:br>
              <a:rPr lang="en-US" altLang="ja-JP" sz="1600" dirty="0" smtClean="0">
                <a:ea typeface="+mn-ea"/>
                <a:cs typeface="Meiryo" charset="-128"/>
              </a:rPr>
            </a:br>
            <a:r>
              <a:rPr lang="en-US" altLang="ja-JP" sz="1600" dirty="0" smtClean="0">
                <a:ea typeface="+mn-ea"/>
                <a:cs typeface="Meiryo" charset="-128"/>
              </a:rPr>
              <a:t>(</a:t>
            </a:r>
            <a:r>
              <a:rPr lang="ja-JP" altLang="en-US" sz="1600" dirty="0" smtClean="0">
                <a:ea typeface="+mn-ea"/>
                <a:cs typeface="Meiryo" charset="-128"/>
              </a:rPr>
              <a:t>サイズはおよそ</a:t>
            </a:r>
            <a:r>
              <a:rPr lang="en-US" altLang="ja-JP" sz="1600" dirty="0" smtClean="0">
                <a:ea typeface="+mn-ea"/>
                <a:cs typeface="Meiryo" charset="-128"/>
              </a:rPr>
              <a:t>2GB)</a:t>
            </a:r>
            <a:r>
              <a:rPr lang="ja-JP" altLang="en-US" sz="1600" dirty="0" smtClean="0">
                <a:ea typeface="+mn-ea"/>
                <a:cs typeface="Meiryo" charset="-128"/>
              </a:rPr>
              <a:t> </a:t>
            </a:r>
            <a:endParaRPr lang="en-US" sz="1600" dirty="0" smtClean="0">
              <a:ea typeface="+mn-ea"/>
              <a:cs typeface="Meiryo" charset="-128"/>
            </a:endParaRPr>
          </a:p>
          <a:p>
            <a:r>
              <a:rPr lang="ja-JP" altLang="en-US" sz="1600" dirty="0" smtClean="0">
                <a:ea typeface="+mn-ea"/>
                <a:cs typeface="Meiryo" charset="-128"/>
              </a:rPr>
              <a:t>小規模構成</a:t>
            </a:r>
            <a:r>
              <a:rPr lang="en-US" sz="1600" dirty="0" smtClean="0">
                <a:ea typeface="+mn-ea"/>
                <a:cs typeface="Meiryo" charset="-128"/>
              </a:rPr>
              <a:t> VMWare 5.1 </a:t>
            </a:r>
            <a:r>
              <a:rPr lang="ja-JP" altLang="en-US" sz="1600" dirty="0" smtClean="0">
                <a:ea typeface="+mn-ea"/>
                <a:cs typeface="Meiryo" charset="-128"/>
              </a:rPr>
              <a:t>以降 </a:t>
            </a:r>
            <a:r>
              <a:rPr lang="en-US" altLang="ja-JP" sz="1600" dirty="0" smtClean="0">
                <a:ea typeface="+mn-ea"/>
                <a:cs typeface="Meiryo" charset="-128"/>
              </a:rPr>
              <a:t/>
            </a:r>
            <a:br>
              <a:rPr lang="en-US" altLang="ja-JP" sz="1600" dirty="0" smtClean="0">
                <a:ea typeface="+mn-ea"/>
                <a:cs typeface="Meiryo" charset="-128"/>
              </a:rPr>
            </a:br>
            <a:r>
              <a:rPr lang="en-US" sz="1600" dirty="0" smtClean="0">
                <a:ea typeface="+mn-ea"/>
                <a:cs typeface="Meiryo" charset="-128"/>
              </a:rPr>
              <a:t>(4vCPU, 8Gig RAM, 50Gig HD Space)</a:t>
            </a:r>
          </a:p>
          <a:p>
            <a:r>
              <a:rPr lang="en-US" altLang="ja-JP" sz="1600" dirty="0" smtClean="0">
                <a:ea typeface="+mn-ea"/>
                <a:cs typeface="Meiryo" charset="-128"/>
              </a:rPr>
              <a:t>CLI</a:t>
            </a:r>
            <a:r>
              <a:rPr lang="ja-JP" altLang="en-US" sz="1600" dirty="0" smtClean="0">
                <a:ea typeface="+mn-ea"/>
                <a:cs typeface="Meiryo" charset="-128"/>
              </a:rPr>
              <a:t>コマンドによる設定、以下の設定を行う</a:t>
            </a:r>
            <a:endParaRPr lang="en-US" sz="1600" dirty="0" smtClean="0">
              <a:ea typeface="+mn-ea"/>
              <a:cs typeface="Meiryo" charset="-128"/>
            </a:endParaRPr>
          </a:p>
          <a:p>
            <a:pPr lvl="1"/>
            <a:r>
              <a:rPr lang="en-US" altLang="ja-JP" sz="1600" dirty="0" smtClean="0">
                <a:ea typeface="+mn-ea"/>
                <a:cs typeface="Meiryo" charset="-128"/>
              </a:rPr>
              <a:t>WLC</a:t>
            </a:r>
            <a:r>
              <a:rPr lang="ja-JP" altLang="en-US" sz="1600" dirty="0" smtClean="0">
                <a:ea typeface="+mn-ea"/>
                <a:cs typeface="Meiryo" charset="-128"/>
              </a:rPr>
              <a:t> の </a:t>
            </a:r>
            <a:r>
              <a:rPr lang="en-US" sz="1600" dirty="0" smtClean="0">
                <a:ea typeface="+mn-ea"/>
                <a:cs typeface="Meiryo" charset="-128"/>
              </a:rPr>
              <a:t>IP address </a:t>
            </a:r>
            <a:r>
              <a:rPr lang="ja-JP" altLang="en-US" sz="1600" dirty="0" smtClean="0">
                <a:ea typeface="+mn-ea"/>
                <a:cs typeface="Meiryo" charset="-128"/>
              </a:rPr>
              <a:t>と</a:t>
            </a:r>
            <a:r>
              <a:rPr lang="en-US" sz="1600" dirty="0" smtClean="0">
                <a:ea typeface="+mn-ea"/>
                <a:cs typeface="Meiryo" charset="-128"/>
              </a:rPr>
              <a:t> SNMP</a:t>
            </a:r>
          </a:p>
          <a:p>
            <a:pPr lvl="1"/>
            <a:r>
              <a:rPr lang="en-US" altLang="ja-JP" sz="1600" dirty="0" smtClean="0">
                <a:ea typeface="+mn-ea"/>
                <a:cs typeface="Meiryo" charset="-128"/>
              </a:rPr>
              <a:t>CMX Cloud</a:t>
            </a:r>
            <a:r>
              <a:rPr lang="ja-JP" altLang="en-US" sz="1600" dirty="0" smtClean="0">
                <a:ea typeface="+mn-ea"/>
                <a:cs typeface="Meiryo" charset="-128"/>
              </a:rPr>
              <a:t> インスタンスの </a:t>
            </a:r>
            <a:r>
              <a:rPr lang="en-US" sz="1600" dirty="0" smtClean="0">
                <a:ea typeface="+mn-ea"/>
                <a:cs typeface="Meiryo" charset="-128"/>
              </a:rPr>
              <a:t>IP address </a:t>
            </a:r>
            <a:r>
              <a:rPr lang="ja-JP" altLang="en-US" sz="1600" dirty="0" smtClean="0">
                <a:ea typeface="+mn-ea"/>
                <a:cs typeface="Meiryo" charset="-128"/>
              </a:rPr>
              <a:t>と </a:t>
            </a:r>
            <a:r>
              <a:rPr lang="en-US" altLang="ja-JP" sz="1600" dirty="0" smtClean="0">
                <a:ea typeface="+mn-ea"/>
                <a:cs typeface="Meiryo" charset="-128"/>
              </a:rPr>
              <a:t>URL</a:t>
            </a:r>
            <a:endParaRPr lang="en-US" sz="1600" dirty="0" smtClean="0">
              <a:ea typeface="+mn-ea"/>
              <a:cs typeface="Meiryo" charset="-128"/>
            </a:endParaRPr>
          </a:p>
          <a:p>
            <a:r>
              <a:rPr lang="en-US" altLang="ja-JP" sz="1600" dirty="0" smtClean="0">
                <a:ea typeface="+mn-ea"/>
                <a:cs typeface="Meiryo" charset="-128"/>
              </a:rPr>
              <a:t>WLC</a:t>
            </a:r>
            <a:r>
              <a:rPr lang="ja-JP" altLang="en-US" sz="1600" dirty="0" smtClean="0">
                <a:ea typeface="+mn-ea"/>
                <a:cs typeface="Meiryo" charset="-128"/>
              </a:rPr>
              <a:t>からの</a:t>
            </a:r>
            <a:r>
              <a:rPr lang="en-US" altLang="ja-JP" sz="1600" dirty="0" smtClean="0">
                <a:ea typeface="+mn-ea"/>
                <a:cs typeface="Meiryo" charset="-128"/>
              </a:rPr>
              <a:t>NMSP</a:t>
            </a:r>
            <a:r>
              <a:rPr lang="ja-JP" altLang="en-US" sz="1600" dirty="0" smtClean="0">
                <a:ea typeface="+mn-ea"/>
                <a:cs typeface="Meiryo" charset="-128"/>
              </a:rPr>
              <a:t>メッセージを</a:t>
            </a:r>
            <a:r>
              <a:rPr lang="en-US" altLang="ja-JP" sz="1600" dirty="0" smtClean="0">
                <a:ea typeface="+mn-ea"/>
                <a:cs typeface="Meiryo" charset="-128"/>
              </a:rPr>
              <a:t>HTTP</a:t>
            </a:r>
            <a:r>
              <a:rPr lang="ja-JP" altLang="en-US" sz="1600" dirty="0" smtClean="0">
                <a:ea typeface="+mn-ea"/>
                <a:cs typeface="Meiryo" charset="-128"/>
              </a:rPr>
              <a:t>に変換</a:t>
            </a:r>
            <a:endParaRPr lang="en-US" sz="1600" dirty="0" smtClean="0">
              <a:ea typeface="+mn-ea"/>
              <a:cs typeface="Meiryo" charset="-128"/>
            </a:endParaRPr>
          </a:p>
          <a:p>
            <a:r>
              <a:rPr lang="en-US" altLang="ja-JP" sz="1600" dirty="0" smtClean="0">
                <a:ea typeface="+mn-ea"/>
                <a:cs typeface="Meiryo" charset="-128"/>
              </a:rPr>
              <a:t>Proxy</a:t>
            </a:r>
            <a:r>
              <a:rPr lang="ja-JP" altLang="en-US" sz="1600" dirty="0" smtClean="0">
                <a:ea typeface="+mn-ea"/>
                <a:cs typeface="Meiryo" charset="-128"/>
              </a:rPr>
              <a:t>から</a:t>
            </a:r>
            <a:r>
              <a:rPr lang="en-US" altLang="ja-JP" sz="1600" dirty="0" smtClean="0">
                <a:ea typeface="+mn-ea"/>
                <a:cs typeface="Meiryo" charset="-128"/>
              </a:rPr>
              <a:t>Cloud</a:t>
            </a:r>
            <a:r>
              <a:rPr lang="ja-JP" altLang="en-US" sz="1600" dirty="0" smtClean="0">
                <a:ea typeface="+mn-ea"/>
                <a:cs typeface="Meiryo" charset="-128"/>
              </a:rPr>
              <a:t>へのトラフィックはすべて</a:t>
            </a:r>
            <a:r>
              <a:rPr lang="en-US" altLang="ja-JP" sz="1600" dirty="0" smtClean="0">
                <a:ea typeface="+mn-ea"/>
                <a:cs typeface="Meiryo" charset="-128"/>
              </a:rPr>
              <a:t>HTTP</a:t>
            </a:r>
            <a:r>
              <a:rPr lang="ja-JP" altLang="en-US" sz="1600" dirty="0" smtClean="0"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ea typeface="+mn-ea"/>
                <a:cs typeface="Meiryo" charset="-128"/>
              </a:rPr>
              <a:t>POST</a:t>
            </a:r>
            <a:r>
              <a:rPr lang="ja-JP" altLang="en-US" sz="1600" dirty="0" smtClean="0">
                <a:ea typeface="+mn-ea"/>
                <a:cs typeface="Meiryo" charset="-128"/>
              </a:rPr>
              <a:t>で、大規模構成でも帯域は</a:t>
            </a:r>
            <a:r>
              <a:rPr lang="en-US" altLang="ja-JP" sz="1600" dirty="0" smtClean="0">
                <a:ea typeface="+mn-ea"/>
                <a:cs typeface="Meiryo" charset="-128"/>
              </a:rPr>
              <a:t>1Mbps</a:t>
            </a:r>
            <a:r>
              <a:rPr lang="ja-JP" altLang="en-US" sz="1600" dirty="0" smtClean="0">
                <a:ea typeface="+mn-ea"/>
                <a:cs typeface="Meiryo" charset="-128"/>
              </a:rPr>
              <a:t>以下</a:t>
            </a:r>
            <a:endParaRPr lang="en-US" sz="1600" dirty="0" smtClean="0">
              <a:ea typeface="+mn-ea"/>
              <a:cs typeface="Meiryo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CMX Proxy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とは</a:t>
            </a:r>
            <a:r>
              <a:rPr lang="en-US" dirty="0" smtClean="0">
                <a:latin typeface="+mn-lt"/>
                <a:ea typeface="+mn-ea"/>
                <a:cs typeface="Meiryo" charset="-128"/>
              </a:rPr>
              <a:t> ?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39364" y="958740"/>
            <a:ext cx="1113745" cy="389047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WLC</a:t>
            </a:r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6261821" y="1347787"/>
            <a:ext cx="1190554" cy="878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837895" y="2226105"/>
            <a:ext cx="1228960" cy="499265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PROXY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2554" y="3493470"/>
            <a:ext cx="1382581" cy="921720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CMX 10.2</a:t>
            </a:r>
          </a:p>
          <a:p>
            <a:pPr algn="ctr"/>
            <a:r>
              <a:rPr lang="en-US" dirty="0" smtClean="0"/>
              <a:t>Or CMX Cloud</a:t>
            </a:r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6415440" y="2725370"/>
            <a:ext cx="1036935" cy="76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53110" y="1227575"/>
            <a:ext cx="1613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  <a:ea typeface="+mn-ea"/>
              </a:rPr>
              <a:t>NMSP messages from Proxy to WLC to request data.  Most data is from WLC to PROXY</a:t>
            </a:r>
            <a:endParaRPr lang="en-US" sz="1000" dirty="0">
              <a:latin typeface="+mn-lt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5510" y="2917395"/>
            <a:ext cx="1613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  <a:ea typeface="+mn-ea"/>
              </a:rPr>
              <a:t>HTTPS messages from Proxy to CMX 10.2.</a:t>
            </a:r>
          </a:p>
          <a:p>
            <a:r>
              <a:rPr lang="en-US" sz="1000" dirty="0" smtClean="0">
                <a:latin typeface="+mn-lt"/>
                <a:ea typeface="+mn-ea"/>
              </a:rPr>
              <a:t>Most data is from PROXY to CMX 10.2</a:t>
            </a:r>
            <a:endParaRPr lang="en-US" sz="1000" dirty="0">
              <a:latin typeface="+mn-lt"/>
              <a:ea typeface="+mn-e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00379" y="299035"/>
            <a:ext cx="1288339" cy="1140427"/>
            <a:chOff x="3707328" y="1352821"/>
            <a:chExt cx="1288339" cy="1140427"/>
          </a:xfrm>
        </p:grpSpPr>
        <p:sp>
          <p:nvSpPr>
            <p:cNvPr id="17" name="Rectangle 32"/>
            <p:cNvSpPr>
              <a:spLocks/>
            </p:cNvSpPr>
            <p:nvPr/>
          </p:nvSpPr>
          <p:spPr bwMode="auto">
            <a:xfrm>
              <a:off x="3710625" y="1352821"/>
              <a:ext cx="1285042" cy="29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buClr>
                  <a:srgbClr val="000000"/>
                </a:buClr>
                <a:buSzPct val="100000"/>
              </a:pPr>
              <a:r>
                <a:rPr lang="en-US" sz="1200" dirty="0" smtClean="0">
                  <a:latin typeface="+mn-lt"/>
                  <a:ea typeface="+mn-ea"/>
                  <a:cs typeface="Gill Sans Light"/>
                </a:rPr>
                <a:t>WLAN Controller</a:t>
              </a:r>
              <a:endParaRPr lang="en-US" sz="1200" dirty="0">
                <a:latin typeface="+mn-lt"/>
                <a:ea typeface="+mn-ea"/>
                <a:cs typeface="Gill Sans Light"/>
              </a:endParaRPr>
            </a:p>
          </p:txBody>
        </p:sp>
        <p:pic>
          <p:nvPicPr>
            <p:cNvPr id="18" name="Picture 17" descr="8540 Wireless Controll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328" y="1482762"/>
              <a:ext cx="1263108" cy="101048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22991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0" y="1347787"/>
            <a:ext cx="8320953" cy="3413047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ea typeface="+mn-ea"/>
                <a:cs typeface="Meiryo" charset="-128"/>
              </a:rPr>
              <a:t>以下の送信された情報はすべて</a:t>
            </a:r>
            <a:r>
              <a:rPr lang="en-US" altLang="ja-JP" dirty="0" smtClean="0">
                <a:ea typeface="+mn-ea"/>
                <a:cs typeface="Meiryo" charset="-128"/>
              </a:rPr>
              <a:t>256</a:t>
            </a:r>
            <a:r>
              <a:rPr lang="ja-JP" altLang="en-US" dirty="0" smtClean="0">
                <a:ea typeface="+mn-ea"/>
                <a:cs typeface="Meiryo" charset="-128"/>
              </a:rPr>
              <a:t> </a:t>
            </a:r>
            <a:r>
              <a:rPr lang="en-US" altLang="ja-JP" dirty="0" smtClean="0">
                <a:ea typeface="+mn-ea"/>
                <a:cs typeface="Meiryo" charset="-128"/>
              </a:rPr>
              <a:t>bit</a:t>
            </a:r>
            <a:r>
              <a:rPr lang="ja-JP" altLang="en-US" dirty="0" smtClean="0">
                <a:ea typeface="+mn-ea"/>
                <a:cs typeface="Meiryo" charset="-128"/>
              </a:rPr>
              <a:t> のキーで暗号化されます。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en-US" altLang="ja-JP" dirty="0" smtClean="0">
                <a:ea typeface="+mn-ea"/>
                <a:cs typeface="Meiryo" charset="-128"/>
              </a:rPr>
              <a:t>AP</a:t>
            </a:r>
            <a:r>
              <a:rPr lang="ja-JP" altLang="en-US" dirty="0" smtClean="0">
                <a:ea typeface="+mn-ea"/>
                <a:cs typeface="Meiryo" charset="-128"/>
              </a:rPr>
              <a:t>ごとの</a:t>
            </a:r>
            <a:r>
              <a:rPr lang="en-US" altLang="ja-JP" dirty="0" smtClean="0">
                <a:ea typeface="+mn-ea"/>
                <a:cs typeface="Meiryo" charset="-128"/>
              </a:rPr>
              <a:t>RSSI</a:t>
            </a:r>
            <a:r>
              <a:rPr lang="ja-JP" altLang="en-US" dirty="0" smtClean="0">
                <a:ea typeface="+mn-ea"/>
                <a:cs typeface="Meiryo" charset="-128"/>
              </a:rPr>
              <a:t>で検知したもしくは接続したクライアント</a:t>
            </a:r>
            <a:endParaRPr lang="en-US" dirty="0" smtClean="0">
              <a:ea typeface="+mn-ea"/>
              <a:cs typeface="Meiryo" charset="-128"/>
            </a:endParaRP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アソシエーションイベント</a:t>
            </a:r>
            <a:endParaRPr lang="en-US" dirty="0" smtClean="0">
              <a:ea typeface="+mn-ea"/>
              <a:cs typeface="Meiryo" charset="-128"/>
            </a:endParaRP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接続したクライアントの通信パケットカウント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クライアントの </a:t>
            </a:r>
            <a:r>
              <a:rPr lang="en-US" altLang="ja-JP" dirty="0" smtClean="0">
                <a:ea typeface="+mn-ea"/>
                <a:cs typeface="Meiryo" charset="-128"/>
              </a:rPr>
              <a:t>IP Address</a:t>
            </a:r>
            <a:r>
              <a:rPr lang="ja-JP" altLang="en-US" dirty="0" smtClean="0">
                <a:ea typeface="+mn-ea"/>
                <a:cs typeface="Meiryo" charset="-128"/>
              </a:rPr>
              <a:t>、</a:t>
            </a:r>
            <a:r>
              <a:rPr lang="en-US" altLang="ja-JP" dirty="0" smtClean="0">
                <a:ea typeface="+mn-ea"/>
                <a:cs typeface="Meiryo" charset="-128"/>
              </a:rPr>
              <a:t>MAC</a:t>
            </a:r>
            <a:r>
              <a:rPr lang="ja-JP" altLang="en-US" dirty="0" smtClean="0">
                <a:ea typeface="+mn-ea"/>
                <a:cs typeface="Meiryo" charset="-128"/>
              </a:rPr>
              <a:t>アドレス、使用帯域</a:t>
            </a:r>
            <a:r>
              <a:rPr lang="en-US" altLang="ja-JP" dirty="0" smtClean="0">
                <a:ea typeface="+mn-ea"/>
                <a:cs typeface="Meiryo" charset="-128"/>
              </a:rPr>
              <a:t> </a:t>
            </a:r>
            <a:endParaRPr lang="en-US" dirty="0" smtClean="0">
              <a:ea typeface="+mn-ea"/>
              <a:cs typeface="Meiryo" charset="-128"/>
            </a:endParaRPr>
          </a:p>
          <a:p>
            <a:r>
              <a:rPr lang="en-US" altLang="ja-JP" i="1" dirty="0" smtClean="0">
                <a:ea typeface="+mn-ea"/>
                <a:cs typeface="Meiryo" charset="-128"/>
              </a:rPr>
              <a:t>WLC</a:t>
            </a:r>
            <a:r>
              <a:rPr lang="ja-JP" altLang="en-US" i="1" dirty="0" smtClean="0">
                <a:ea typeface="+mn-ea"/>
                <a:cs typeface="Meiryo" charset="-128"/>
              </a:rPr>
              <a:t>から</a:t>
            </a:r>
            <a:r>
              <a:rPr lang="en-US" altLang="ja-JP" i="1" dirty="0" smtClean="0">
                <a:ea typeface="+mn-ea"/>
                <a:cs typeface="Meiryo" charset="-128"/>
              </a:rPr>
              <a:t>CMX</a:t>
            </a:r>
            <a:r>
              <a:rPr lang="ja-JP" altLang="en-US" i="1" dirty="0">
                <a:ea typeface="+mn-ea"/>
                <a:cs typeface="Meiryo" charset="-128"/>
              </a:rPr>
              <a:t> </a:t>
            </a:r>
            <a:r>
              <a:rPr lang="en-US" altLang="ja-JP" i="1" dirty="0" smtClean="0">
                <a:ea typeface="+mn-ea"/>
                <a:cs typeface="Meiryo" charset="-128"/>
              </a:rPr>
              <a:t>Cloud</a:t>
            </a:r>
            <a:r>
              <a:rPr lang="ja-JP" altLang="en-US" i="1" dirty="0" smtClean="0">
                <a:ea typeface="+mn-ea"/>
                <a:cs typeface="Meiryo" charset="-128"/>
              </a:rPr>
              <a:t>間の通信はどのくらいの帯域を消費するのか？</a:t>
            </a:r>
            <a:endParaRPr lang="en-US" altLang="ja-JP" i="1" dirty="0" smtClean="0">
              <a:ea typeface="+mn-ea"/>
              <a:cs typeface="Meiryo" charset="-128"/>
            </a:endParaRPr>
          </a:p>
          <a:p>
            <a:pPr lvl="1"/>
            <a:r>
              <a:rPr lang="en-US" altLang="ja-JP" i="1" dirty="0" smtClean="0">
                <a:ea typeface="+mn-ea"/>
                <a:cs typeface="Meiryo" charset="-128"/>
              </a:rPr>
              <a:t>AP</a:t>
            </a:r>
            <a:r>
              <a:rPr lang="ja-JP" altLang="en-US" i="1" dirty="0" smtClean="0">
                <a:ea typeface="+mn-ea"/>
                <a:cs typeface="Meiryo" charset="-128"/>
              </a:rPr>
              <a:t>ごとに最大で</a:t>
            </a:r>
            <a:r>
              <a:rPr lang="en-US" altLang="ja-JP" i="1" dirty="0" smtClean="0">
                <a:ea typeface="+mn-ea"/>
                <a:cs typeface="Meiryo" charset="-128"/>
              </a:rPr>
              <a:t>75kbps</a:t>
            </a:r>
            <a:endParaRPr lang="en-US" i="1" dirty="0" smtClean="0">
              <a:ea typeface="+mn-ea"/>
              <a:cs typeface="Meiryo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CMX Cloud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へどんなデータが送られているのか？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83733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CMX Cloud FAQ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600" y="1073150"/>
            <a:ext cx="855980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938"/>
            <a:r>
              <a:rPr lang="en-US" altLang="ja-JP" sz="1600" dirty="0">
                <a:latin typeface="+mn-lt"/>
                <a:ea typeface="+mn-ea"/>
                <a:cs typeface="Meiryo" charset="-128"/>
              </a:rPr>
              <a:t>Q: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 登録できるコントローラの数に制限はありますか？</a:t>
            </a:r>
            <a:endParaRPr lang="en-US" altLang="ja-JP" sz="1600" dirty="0">
              <a:latin typeface="+mn-lt"/>
              <a:ea typeface="+mn-ea"/>
              <a:cs typeface="Meiryo" charset="-128"/>
            </a:endParaRPr>
          </a:p>
          <a:p>
            <a:pPr marL="7938"/>
            <a:r>
              <a:rPr lang="en-US" altLang="ja-JP" sz="1600" dirty="0">
                <a:latin typeface="+mn-lt"/>
                <a:ea typeface="+mn-ea"/>
                <a:cs typeface="Meiryo" charset="-128"/>
              </a:rPr>
              <a:t>A: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 いいえ。制限はありません。ただし、</a:t>
            </a:r>
            <a:r>
              <a:rPr lang="en-US" altLang="ja-JP" sz="1600" dirty="0">
                <a:latin typeface="+mn-lt"/>
                <a:ea typeface="+mn-ea"/>
                <a:cs typeface="Meiryo" charset="-128"/>
              </a:rPr>
              <a:t>Proxy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サーバは</a:t>
            </a:r>
            <a:r>
              <a:rPr lang="en-US" altLang="ja-JP" sz="1600" dirty="0">
                <a:latin typeface="+mn-lt"/>
                <a:ea typeface="+mn-ea"/>
                <a:cs typeface="Meiryo" charset="-128"/>
              </a:rPr>
              <a:t>1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アカウントに</a:t>
            </a:r>
            <a:r>
              <a:rPr lang="en-US" altLang="ja-JP" sz="1600" dirty="0">
                <a:latin typeface="+mn-lt"/>
                <a:ea typeface="+mn-ea"/>
                <a:cs typeface="Meiryo" charset="-128"/>
              </a:rPr>
              <a:t>1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つまでです。</a:t>
            </a:r>
            <a:r>
              <a:rPr lang="en-US" altLang="ja-JP" sz="1600" dirty="0"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600" dirty="0">
                <a:latin typeface="+mn-lt"/>
                <a:ea typeface="+mn-ea"/>
                <a:cs typeface="Meiryo" charset="-128"/>
              </a:rPr>
            </a:br>
            <a:r>
              <a:rPr lang="en-US" altLang="ja-JP" sz="1600" dirty="0">
                <a:latin typeface="+mn-lt"/>
                <a:ea typeface="+mn-ea"/>
                <a:cs typeface="Meiryo" charset="-128"/>
              </a:rPr>
              <a:t>(8.2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以前の環境の場合</a:t>
            </a:r>
            <a:r>
              <a:rPr lang="en-US" altLang="ja-JP" sz="1600" dirty="0">
                <a:latin typeface="+mn-lt"/>
                <a:ea typeface="+mn-ea"/>
                <a:cs typeface="Meiryo" charset="-128"/>
              </a:rPr>
              <a:t>)</a:t>
            </a:r>
            <a:endParaRPr lang="en-US" sz="1600" dirty="0">
              <a:latin typeface="+mn-lt"/>
              <a:ea typeface="+mn-ea"/>
              <a:cs typeface="Meiryo" charset="-128"/>
            </a:endParaRPr>
          </a:p>
          <a:p>
            <a:pPr marL="7938"/>
            <a:endParaRPr lang="en-US" altLang="ja-JP" sz="1600" dirty="0" smtClean="0">
              <a:latin typeface="+mn-lt"/>
              <a:ea typeface="+mn-ea"/>
              <a:cs typeface="Meiryo" charset="-128"/>
            </a:endParaRPr>
          </a:p>
          <a:p>
            <a:pPr marL="7938"/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Q: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CMX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Cloud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の コネクト機能は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CMX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Proxy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を必要としますか？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(8.2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以前の環境で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)</a:t>
            </a:r>
          </a:p>
          <a:p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A: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いいえ。コネクトだけの利用であれば必要ありません。</a:t>
            </a:r>
            <a:endParaRPr lang="en-US" altLang="ja-JP" sz="1600" dirty="0">
              <a:latin typeface="+mn-lt"/>
              <a:ea typeface="+mn-ea"/>
              <a:cs typeface="Meiryo" charset="-128"/>
            </a:endParaRPr>
          </a:p>
          <a:p>
            <a:endParaRPr lang="en-US" sz="1600" i="0" dirty="0" smtClean="0">
              <a:effectLst/>
              <a:latin typeface="+mn-lt"/>
              <a:ea typeface="+mn-ea"/>
              <a:cs typeface="Meiryo" charset="-128"/>
            </a:endParaRPr>
          </a:p>
          <a:p>
            <a:r>
              <a:rPr lang="en-US" altLang="ja-JP" sz="1600" dirty="0">
                <a:latin typeface="+mn-lt"/>
                <a:ea typeface="+mn-ea"/>
                <a:cs typeface="Meiryo" charset="-128"/>
              </a:rPr>
              <a:t>Q: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>
                <a:latin typeface="+mn-lt"/>
                <a:ea typeface="+mn-ea"/>
                <a:cs typeface="Meiryo" charset="-128"/>
              </a:rPr>
              <a:t>Prime Infrastructure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はコネクトやプレゼンスの機能を使用する際に必要ですか？</a:t>
            </a:r>
            <a:endParaRPr lang="en-US" altLang="ja-JP" sz="1600" dirty="0">
              <a:latin typeface="+mn-lt"/>
              <a:ea typeface="+mn-ea"/>
              <a:cs typeface="Meiryo" charset="-128"/>
            </a:endParaRPr>
          </a:p>
          <a:p>
            <a:r>
              <a:rPr lang="en-US" altLang="ja-JP" sz="1600" dirty="0">
                <a:latin typeface="+mn-lt"/>
                <a:ea typeface="+mn-ea"/>
                <a:cs typeface="Meiryo" charset="-128"/>
              </a:rPr>
              <a:t>A: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 いいえ。</a:t>
            </a:r>
            <a:r>
              <a:rPr lang="en-US" altLang="ja-JP" sz="1600" dirty="0">
                <a:latin typeface="+mn-lt"/>
                <a:ea typeface="+mn-ea"/>
                <a:cs typeface="Meiryo" charset="-128"/>
              </a:rPr>
              <a:t>Prime Infrastructure</a:t>
            </a:r>
            <a:r>
              <a:rPr lang="ja-JP" altLang="en-US" sz="1600" dirty="0">
                <a:latin typeface="+mn-lt"/>
                <a:ea typeface="+mn-ea"/>
                <a:cs typeface="Meiryo" charset="-128"/>
              </a:rPr>
              <a:t>はこのソリューションでは不要です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。</a:t>
            </a:r>
            <a:endParaRPr lang="en-US" sz="1600" dirty="0">
              <a:latin typeface="+mn-lt"/>
              <a:ea typeface="+mn-ea"/>
              <a:cs typeface="Meiryo" charset="-128"/>
            </a:endParaRPr>
          </a:p>
          <a:p>
            <a:endParaRPr lang="en-US" sz="1600" i="0" dirty="0" smtClean="0">
              <a:effectLst/>
              <a:latin typeface="+mn-lt"/>
              <a:ea typeface="+mn-ea"/>
              <a:cs typeface="Meiryo" charset="-128"/>
            </a:endParaRPr>
          </a:p>
          <a:p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Q: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CMX Cloud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で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Heat Map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View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は提供されますか？</a:t>
            </a:r>
            <a:endParaRPr lang="en-US" altLang="ja-JP" sz="1600" dirty="0" smtClean="0">
              <a:latin typeface="+mn-lt"/>
              <a:ea typeface="+mn-ea"/>
              <a:cs typeface="Meiryo" charset="-128"/>
            </a:endParaRPr>
          </a:p>
          <a:p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A: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いいえ。</a:t>
            </a:r>
            <a:endParaRPr lang="en-US" sz="1600" dirty="0">
              <a:latin typeface="+mn-lt"/>
              <a:ea typeface="+mn-ea"/>
              <a:cs typeface="Meiryo" charset="-128"/>
            </a:endParaRPr>
          </a:p>
          <a:p>
            <a:pPr marL="228600"/>
            <a:endParaRPr lang="en-US" sz="1600" i="0" dirty="0" smtClean="0">
              <a:effectLst/>
              <a:latin typeface="+mn-lt"/>
              <a:ea typeface="+mn-ea"/>
              <a:cs typeface="Meiryo" charset="-128"/>
            </a:endParaRPr>
          </a:p>
          <a:p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Q: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CMX Cloud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は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REST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API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を持っていますか？</a:t>
            </a:r>
            <a:endParaRPr lang="en-US" altLang="ja-JP" sz="1600" dirty="0" smtClean="0">
              <a:latin typeface="+mn-lt"/>
              <a:ea typeface="+mn-ea"/>
              <a:cs typeface="Meiryo" charset="-128"/>
            </a:endParaRPr>
          </a:p>
          <a:p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A: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はい。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CMX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Cloud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は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CMX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プラットフォームの一部ですので、</a:t>
            </a:r>
            <a:r>
              <a:rPr lang="en-US" altLang="ja-JP" sz="1600" dirty="0" smtClean="0">
                <a:latin typeface="+mn-lt"/>
                <a:ea typeface="+mn-ea"/>
                <a:cs typeface="Meiryo" charset="-128"/>
              </a:rPr>
              <a:t>REST API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対応です。</a:t>
            </a:r>
            <a:endParaRPr lang="en-US" altLang="ja-JP" sz="1600" dirty="0" smtClean="0">
              <a:latin typeface="+mn-lt"/>
              <a:ea typeface="+mn-ea"/>
              <a:cs typeface="Meiryo" charset="-128"/>
            </a:endParaRPr>
          </a:p>
          <a:p>
            <a:r>
              <a:rPr lang="en-US" sz="1600" dirty="0" smtClean="0">
                <a:latin typeface="+mn-lt"/>
                <a:ea typeface="+mn-ea"/>
                <a:cs typeface="Meiryo" charset="-128"/>
              </a:rPr>
              <a:t> </a:t>
            </a:r>
            <a:r>
              <a:rPr lang="ja-JP" altLang="en-US" sz="1600" dirty="0" smtClean="0">
                <a:latin typeface="+mn-lt"/>
                <a:ea typeface="+mn-ea"/>
                <a:cs typeface="Meiryo" charset="-128"/>
              </a:rPr>
              <a:t>    </a:t>
            </a:r>
            <a:r>
              <a:rPr lang="en-US" sz="1600" dirty="0" smtClean="0">
                <a:latin typeface="+mn-lt"/>
                <a:ea typeface="+mn-ea"/>
                <a:cs typeface="Meiryo" charset="-128"/>
                <a:hlinkClick r:id="rId2"/>
              </a:rPr>
              <a:t>https://developer.cisco.com/site/cmx-mobility-services/</a:t>
            </a:r>
            <a:endParaRPr lang="en-US" sz="1600" dirty="0"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8660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>
          <a:xfrm>
            <a:off x="5179013" y="1347787"/>
            <a:ext cx="3921738" cy="3310709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>
                <a:ea typeface="+mn-ea"/>
                <a:cs typeface="Meiryo" charset="-128"/>
              </a:rPr>
              <a:t>60</a:t>
            </a:r>
            <a:r>
              <a:rPr kumimoji="1" lang="ja-JP" altLang="en-US" dirty="0" smtClean="0">
                <a:ea typeface="+mn-ea"/>
                <a:cs typeface="Meiryo" charset="-128"/>
              </a:rPr>
              <a:t>日間の無料トライアルを提供</a:t>
            </a:r>
            <a:endParaRPr kumimoji="1" lang="en-US" altLang="ja-JP" dirty="0" smtClean="0">
              <a:ea typeface="+mn-ea"/>
              <a:cs typeface="Meiryo" charset="-128"/>
            </a:endParaRPr>
          </a:p>
          <a:p>
            <a:endParaRPr lang="en-US" altLang="ja-JP" dirty="0" smtClean="0">
              <a:ea typeface="+mn-ea"/>
              <a:cs typeface="Meiryo" charset="-128"/>
            </a:endParaRPr>
          </a:p>
          <a:p>
            <a:r>
              <a:rPr lang="ja-JP" altLang="en-US" dirty="0" smtClean="0">
                <a:ea typeface="+mn-ea"/>
                <a:cs typeface="Meiryo" charset="-128"/>
              </a:rPr>
              <a:t>下記の情報をポータルサイトで提供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セットアップ方法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en-US" altLang="ja-JP" dirty="0" smtClean="0">
                <a:ea typeface="+mn-ea"/>
                <a:cs typeface="Meiryo" charset="-128"/>
              </a:rPr>
              <a:t>What’s</a:t>
            </a:r>
            <a:r>
              <a:rPr lang="ja-JP" altLang="en-US" dirty="0" smtClean="0">
                <a:ea typeface="+mn-ea"/>
                <a:cs typeface="Meiryo" charset="-128"/>
              </a:rPr>
              <a:t> </a:t>
            </a:r>
            <a:r>
              <a:rPr lang="en-US" altLang="ja-JP" dirty="0" smtClean="0">
                <a:ea typeface="+mn-ea"/>
                <a:cs typeface="Meiryo" charset="-128"/>
              </a:rPr>
              <a:t>New</a:t>
            </a: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データシート </a:t>
            </a:r>
            <a:r>
              <a:rPr lang="en-US" altLang="ja-JP" dirty="0" smtClean="0">
                <a:ea typeface="+mn-ea"/>
                <a:cs typeface="Meiryo" charset="-128"/>
              </a:rPr>
              <a:t>(</a:t>
            </a:r>
            <a:r>
              <a:rPr lang="ja-JP" altLang="en-US" dirty="0" smtClean="0">
                <a:ea typeface="+mn-ea"/>
                <a:cs typeface="Meiryo" charset="-128"/>
              </a:rPr>
              <a:t>日本語</a:t>
            </a:r>
            <a:r>
              <a:rPr lang="en-US" altLang="ja-JP" dirty="0" smtClean="0">
                <a:ea typeface="+mn-ea"/>
                <a:cs typeface="Meiryo" charset="-128"/>
              </a:rPr>
              <a:t>)</a:t>
            </a: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サービス概要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構築ガイド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設定ガイド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en-US" altLang="ja-JP" dirty="0" smtClean="0">
                <a:ea typeface="+mn-ea"/>
                <a:cs typeface="Meiryo" charset="-128"/>
              </a:rPr>
              <a:t>API</a:t>
            </a:r>
          </a:p>
          <a:p>
            <a:pPr lvl="1"/>
            <a:r>
              <a:rPr lang="ja-JP" altLang="en-US" dirty="0" smtClean="0">
                <a:ea typeface="+mn-ea"/>
                <a:cs typeface="Meiryo" charset="-128"/>
              </a:rPr>
              <a:t>リリースノート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en-US" altLang="ja-JP" dirty="0" smtClean="0">
                <a:ea typeface="+mn-ea"/>
                <a:cs typeface="Meiryo" charset="-128"/>
              </a:rPr>
              <a:t>FA</a:t>
            </a:r>
            <a:r>
              <a:rPr lang="en-US" altLang="ja-JP" dirty="0">
                <a:ea typeface="+mn-ea"/>
                <a:cs typeface="Meiryo" charset="-128"/>
              </a:rPr>
              <a:t>Q</a:t>
            </a:r>
            <a:endParaRPr lang="en-US" altLang="ja-JP" dirty="0" smtClean="0">
              <a:ea typeface="+mn-ea"/>
              <a:cs typeface="Meiryo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lt"/>
                <a:ea typeface="+mn-ea"/>
                <a:cs typeface="Meiryo" charset="-128"/>
              </a:rPr>
              <a:t>CMX</a:t>
            </a:r>
            <a:r>
              <a:rPr kumimoji="1" lang="ja-JP" altLang="en-US" dirty="0" smtClean="0">
                <a:latin typeface="+mn-lt"/>
                <a:ea typeface="+mn-ea"/>
                <a:cs typeface="Meiryo" charset="-128"/>
              </a:rPr>
              <a:t> </a:t>
            </a:r>
            <a:r>
              <a:rPr kumimoji="1" lang="en-US" altLang="ja-JP" dirty="0" smtClean="0">
                <a:latin typeface="+mn-lt"/>
                <a:ea typeface="+mn-ea"/>
                <a:cs typeface="Meiryo" charset="-128"/>
              </a:rPr>
              <a:t>Cloud</a:t>
            </a:r>
            <a:r>
              <a:rPr kumimoji="1" lang="ja-JP" altLang="en-US" dirty="0" smtClean="0">
                <a:latin typeface="+mn-lt"/>
                <a:ea typeface="+mn-ea"/>
                <a:cs typeface="Meiryo" charset="-128"/>
              </a:rPr>
              <a:t> ポータルサイト</a:t>
            </a:r>
            <a:endParaRPr kumimoji="1" lang="ja-JP" altLang="en-US" dirty="0">
              <a:latin typeface="+mn-lt"/>
              <a:ea typeface="+mn-ea"/>
              <a:cs typeface="Meiryo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" y="1291280"/>
            <a:ext cx="4683414" cy="3296165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271618" y="903873"/>
            <a:ext cx="489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n-lt"/>
                <a:ea typeface="+mn-ea"/>
                <a:cs typeface="Meiryo" charset="-128"/>
                <a:hlinkClick r:id="rId3"/>
              </a:rPr>
              <a:t>http://</a:t>
            </a:r>
            <a:r>
              <a:rPr kumimoji="1" lang="en-US" altLang="ja-JP" sz="1600" dirty="0" smtClean="0">
                <a:latin typeface="+mn-lt"/>
                <a:ea typeface="+mn-ea"/>
                <a:cs typeface="Meiryo" charset="-128"/>
                <a:hlinkClick r:id="rId3"/>
              </a:rPr>
              <a:t>www.cisco.com/c/m/ja_jp/cmxcloud/index.html</a:t>
            </a:r>
            <a:endParaRPr kumimoji="1" lang="en-US" altLang="ja-JP" sz="1600" dirty="0" smtClean="0"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4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無料トライアルにサインアップ①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202" y="1074842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  <a:ea typeface="+mn-ea"/>
              </a:rPr>
              <a:t>http://</a:t>
            </a:r>
            <a:r>
              <a:rPr lang="en-US" dirty="0" err="1">
                <a:latin typeface="+mn-lt"/>
                <a:ea typeface="+mn-ea"/>
              </a:rPr>
              <a:t>cmxcloud.cisco.com</a:t>
            </a:r>
            <a:r>
              <a:rPr lang="en-US" dirty="0">
                <a:latin typeface="+mn-lt"/>
                <a:ea typeface="+mn-ea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3" y="3411156"/>
            <a:ext cx="3571019" cy="167391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86" y="1444174"/>
            <a:ext cx="2610927" cy="1716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71" y="1673258"/>
            <a:ext cx="2610927" cy="17378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3" y="1456434"/>
            <a:ext cx="3571019" cy="18837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94" y="1926919"/>
            <a:ext cx="2616736" cy="19101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34" y="2788807"/>
            <a:ext cx="5091614" cy="22982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89047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64676" y="4314305"/>
            <a:ext cx="4896197" cy="72320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cs typeface="Meiryo" charset="-128"/>
              </a:rPr>
              <a:t>その他</a:t>
            </a:r>
            <a:r>
              <a:rPr lang="en-US" altLang="ja-JP" dirty="0">
                <a:cs typeface="Meiryo" charset="-128"/>
              </a:rPr>
              <a:t>WLC</a:t>
            </a:r>
            <a:r>
              <a:rPr lang="ja-JP" altLang="en-US" dirty="0">
                <a:cs typeface="Meiryo" charset="-128"/>
              </a:rPr>
              <a:t>設定では</a:t>
            </a:r>
            <a:endParaRPr lang="en-US" altLang="ja-JP" dirty="0">
              <a:cs typeface="Meiryo" charset="-128"/>
            </a:endParaRPr>
          </a:p>
          <a:p>
            <a:r>
              <a:rPr lang="en-US" altLang="ja-JP" dirty="0">
                <a:cs typeface="Meiryo" charset="-128"/>
              </a:rPr>
              <a:t>Connect</a:t>
            </a:r>
            <a:r>
              <a:rPr lang="ja-JP" altLang="en-US" dirty="0">
                <a:cs typeface="Meiryo" charset="-128"/>
              </a:rPr>
              <a:t>利用時に</a:t>
            </a:r>
            <a:r>
              <a:rPr lang="ja-JP" altLang="en-US" dirty="0" smtClean="0">
                <a:cs typeface="Meiryo" charset="-128"/>
              </a:rPr>
              <a:t>は</a:t>
            </a:r>
            <a:r>
              <a:rPr lang="en-US" altLang="ja-JP" dirty="0" smtClean="0">
                <a:cs typeface="Meiryo" charset="-128"/>
              </a:rPr>
              <a:t>Web</a:t>
            </a:r>
            <a:r>
              <a:rPr lang="ja-JP" altLang="en-US" dirty="0">
                <a:cs typeface="Meiryo" charset="-128"/>
              </a:rPr>
              <a:t>認証用の</a:t>
            </a:r>
            <a:r>
              <a:rPr lang="en-US" altLang="ja-JP" dirty="0">
                <a:cs typeface="Meiryo" charset="-128"/>
              </a:rPr>
              <a:t>ACL</a:t>
            </a:r>
            <a:r>
              <a:rPr lang="ja-JP" altLang="en-US" dirty="0">
                <a:cs typeface="Meiryo" charset="-128"/>
              </a:rPr>
              <a:t>も必要</a:t>
            </a:r>
            <a:endParaRPr lang="en-US" dirty="0">
              <a:cs typeface="Meiryo" charset="-128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+mn-lt"/>
                <a:ea typeface="+mn-ea"/>
                <a:cs typeface="Meiryo" charset="-128"/>
              </a:rPr>
              <a:t>無料トライアルに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サインアップ②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3" y="1073150"/>
            <a:ext cx="4141857" cy="312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272765" y="2835108"/>
            <a:ext cx="731087" cy="41369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01543" y="4257672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8.3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より</a:t>
            </a:r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WLC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にて設定可能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96" y="1073150"/>
            <a:ext cx="4282737" cy="312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7" name="Rectangle 16"/>
          <p:cNvSpPr/>
          <p:nvPr/>
        </p:nvSpPr>
        <p:spPr>
          <a:xfrm>
            <a:off x="5843847" y="3541222"/>
            <a:ext cx="1080655" cy="166254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 flipV="1">
            <a:off x="3524596" y="2934393"/>
            <a:ext cx="2319251" cy="6899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524597" y="3196244"/>
            <a:ext cx="1159624" cy="6276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92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3442848"/>
          </a:xfrm>
        </p:spPr>
        <p:txBody>
          <a:bodyPr/>
          <a:lstStyle/>
          <a:p>
            <a:pPr marL="57136" indent="0">
              <a:buNone/>
            </a:pPr>
            <a:r>
              <a:rPr lang="en-US" altLang="ja-JP" sz="1800" b="1" dirty="0" smtClean="0">
                <a:ea typeface="+mn-ea"/>
                <a:cs typeface="Meiryo" charset="-128"/>
              </a:rPr>
              <a:t>Presence</a:t>
            </a:r>
            <a:r>
              <a:rPr lang="ja-JP" altLang="en-US" sz="1800" b="1" dirty="0" smtClean="0">
                <a:ea typeface="+mn-ea"/>
                <a:cs typeface="Meiryo" charset="-128"/>
              </a:rPr>
              <a:t> </a:t>
            </a:r>
            <a:r>
              <a:rPr lang="en-US" altLang="ja-JP" sz="1800" b="1" dirty="0" smtClean="0">
                <a:ea typeface="+mn-ea"/>
                <a:cs typeface="Meiryo" charset="-128"/>
              </a:rPr>
              <a:t>Analytics:</a:t>
            </a:r>
            <a:r>
              <a:rPr lang="ja-JP" altLang="en-US" sz="1800" b="1" dirty="0" smtClean="0">
                <a:ea typeface="+mn-ea"/>
                <a:cs typeface="Meiryo" charset="-128"/>
              </a:rPr>
              <a:t> </a:t>
            </a:r>
            <a:r>
              <a:rPr lang="en-US" altLang="ja-JP" sz="1800" dirty="0" smtClean="0">
                <a:ea typeface="+mn-ea"/>
                <a:cs typeface="Meiryo" charset="-128"/>
              </a:rPr>
              <a:t/>
            </a:r>
            <a:br>
              <a:rPr lang="en-US" altLang="ja-JP" sz="1800" dirty="0" smtClean="0">
                <a:ea typeface="+mn-ea"/>
                <a:cs typeface="Meiryo" charset="-128"/>
              </a:rPr>
            </a:br>
            <a:r>
              <a:rPr lang="ja-JP" altLang="en-US" sz="1800" dirty="0" smtClean="0">
                <a:ea typeface="+mn-ea"/>
                <a:cs typeface="Meiryo" charset="-128"/>
              </a:rPr>
              <a:t>エリアごとの以下の統計情報を収集</a:t>
            </a:r>
            <a:r>
              <a:rPr lang="en-US" altLang="ja-JP" sz="1800" dirty="0" smtClean="0">
                <a:ea typeface="+mn-ea"/>
                <a:cs typeface="Meiryo" charset="-128"/>
              </a:rPr>
              <a:t/>
            </a:r>
            <a:br>
              <a:rPr lang="en-US" altLang="ja-JP" sz="1800" dirty="0" smtClean="0">
                <a:ea typeface="+mn-ea"/>
                <a:cs typeface="Meiryo" charset="-128"/>
              </a:rPr>
            </a:br>
            <a:r>
              <a:rPr lang="ja-JP" altLang="en-US" sz="1800" dirty="0" smtClean="0">
                <a:ea typeface="+mn-ea"/>
                <a:cs typeface="Meiryo" charset="-128"/>
              </a:rPr>
              <a:t>期間は最長約</a:t>
            </a:r>
            <a:r>
              <a:rPr lang="en-US" altLang="ja-JP" sz="1800" dirty="0" smtClean="0">
                <a:ea typeface="+mn-ea"/>
                <a:cs typeface="Meiryo" charset="-128"/>
              </a:rPr>
              <a:t>6</a:t>
            </a:r>
            <a:r>
              <a:rPr lang="ja-JP" altLang="en-US" sz="1800" dirty="0" smtClean="0">
                <a:ea typeface="+mn-ea"/>
                <a:cs typeface="Meiryo" charset="-128"/>
              </a:rPr>
              <a:t>ヶ月</a:t>
            </a:r>
            <a:r>
              <a:rPr lang="en-US" altLang="ja-JP" sz="1800" dirty="0" smtClean="0">
                <a:ea typeface="+mn-ea"/>
                <a:cs typeface="Meiryo" charset="-128"/>
              </a:rPr>
              <a:t>(</a:t>
            </a:r>
            <a:r>
              <a:rPr lang="ja-JP" altLang="en-US" sz="1800" dirty="0" smtClean="0">
                <a:ea typeface="+mn-ea"/>
                <a:cs typeface="Meiryo" charset="-128"/>
              </a:rPr>
              <a:t>指定期間で粒度が異なる</a:t>
            </a:r>
            <a:r>
              <a:rPr lang="en-US" altLang="ja-JP" sz="1800" dirty="0" smtClean="0">
                <a:ea typeface="+mn-ea"/>
                <a:cs typeface="Meiryo" charset="-128"/>
              </a:rPr>
              <a:t>)</a:t>
            </a:r>
            <a:endParaRPr lang="en-US" sz="1800" dirty="0">
              <a:ea typeface="+mn-ea"/>
              <a:cs typeface="Meiryo" charset="-128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+mn-lt"/>
                <a:ea typeface="+mn-ea"/>
                <a:cs typeface="Meiryo" charset="-128"/>
              </a:rPr>
              <a:t>無料トライアルに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サインアップ③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48" y="911088"/>
            <a:ext cx="3641996" cy="4176681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778727794"/>
              </p:ext>
            </p:extLst>
          </p:nvPr>
        </p:nvGraphicFramePr>
        <p:xfrm>
          <a:off x="173302" y="2168431"/>
          <a:ext cx="4924347" cy="291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400052" y="2259874"/>
            <a:ext cx="1104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+mn-lt"/>
                <a:ea typeface="+mn-ea"/>
                <a:cs typeface="Meiryo" charset="-128"/>
              </a:rPr>
              <a:t>Passersby</a:t>
            </a:r>
            <a:r>
              <a:rPr lang="en-US" altLang="ja-JP" sz="1400" dirty="0"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400" dirty="0">
                <a:latin typeface="+mn-lt"/>
                <a:ea typeface="+mn-ea"/>
                <a:cs typeface="Meiryo" charset="-128"/>
              </a:rPr>
            </a:br>
            <a:r>
              <a:rPr lang="en-US" altLang="ja-JP" sz="1400" dirty="0" smtClean="0">
                <a:latin typeface="+mn-lt"/>
                <a:ea typeface="+mn-ea"/>
                <a:cs typeface="Meiryo" charset="-128"/>
              </a:rPr>
              <a:t>Visitors</a:t>
            </a:r>
            <a:br>
              <a:rPr lang="en-US" altLang="ja-JP" sz="1400" dirty="0" smtClean="0">
                <a:latin typeface="+mn-lt"/>
                <a:ea typeface="+mn-ea"/>
                <a:cs typeface="Meiryo" charset="-128"/>
              </a:rPr>
            </a:br>
            <a:r>
              <a:rPr lang="en-US" altLang="ja-JP" sz="1400" dirty="0" smtClean="0">
                <a:latin typeface="+mn-lt"/>
                <a:ea typeface="+mn-ea"/>
                <a:cs typeface="Meiryo" charset="-128"/>
              </a:rPr>
              <a:t>Connected</a:t>
            </a:r>
            <a:endParaRPr lang="en-US" sz="14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0052" y="3242381"/>
            <a:ext cx="986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5-30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分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100" dirty="0" smtClean="0">
                <a:latin typeface="+mn-lt"/>
                <a:ea typeface="+mn-ea"/>
                <a:cs typeface="Meiryo" charset="-128"/>
              </a:rPr>
            </a:b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30-60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分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100" dirty="0" smtClean="0">
                <a:latin typeface="+mn-lt"/>
                <a:ea typeface="+mn-ea"/>
                <a:cs typeface="Meiryo" charset="-128"/>
              </a:rPr>
            </a:b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1-5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時間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100" dirty="0" smtClean="0">
                <a:latin typeface="+mn-lt"/>
                <a:ea typeface="+mn-ea"/>
                <a:cs typeface="Meiryo" charset="-128"/>
              </a:rPr>
            </a:b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8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時間以上</a:t>
            </a:r>
            <a:endParaRPr lang="en-US" sz="11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0052" y="4168560"/>
            <a:ext cx="10129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Daily</a:t>
            </a:r>
            <a:br>
              <a:rPr lang="en-US" altLang="ja-JP" sz="1100" dirty="0" smtClean="0">
                <a:latin typeface="+mn-lt"/>
                <a:ea typeface="+mn-ea"/>
                <a:cs typeface="Meiryo" charset="-128"/>
              </a:rPr>
            </a:b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Weekly</a:t>
            </a:r>
            <a:br>
              <a:rPr lang="en-US" altLang="ja-JP" sz="1100" dirty="0" smtClean="0">
                <a:latin typeface="+mn-lt"/>
                <a:ea typeface="+mn-ea"/>
                <a:cs typeface="Meiryo" charset="-128"/>
              </a:rPr>
            </a:b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Occasional</a:t>
            </a:r>
            <a:br>
              <a:rPr lang="en-US" altLang="ja-JP" sz="1100" dirty="0" smtClean="0">
                <a:latin typeface="+mn-lt"/>
                <a:ea typeface="+mn-ea"/>
                <a:cs typeface="Meiryo" charset="-128"/>
              </a:rPr>
            </a:br>
            <a:r>
              <a:rPr lang="en-US" altLang="ja-JP" sz="1100" smtClean="0">
                <a:latin typeface="+mn-lt"/>
                <a:ea typeface="+mn-ea"/>
                <a:cs typeface="Meiryo" charset="-128"/>
              </a:rPr>
              <a:t>First Time</a:t>
            </a:r>
          </a:p>
          <a:p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Yesterday</a:t>
            </a:r>
            <a:endParaRPr lang="en-US" sz="1100" dirty="0"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1900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3442848"/>
          </a:xfrm>
        </p:spPr>
        <p:txBody>
          <a:bodyPr/>
          <a:lstStyle/>
          <a:p>
            <a:pPr marL="57136" indent="0">
              <a:buNone/>
            </a:pPr>
            <a:r>
              <a:rPr lang="en-US" altLang="ja-JP" b="1" dirty="0" smtClean="0">
                <a:ea typeface="+mn-ea"/>
                <a:cs typeface="Meiryo" charset="-128"/>
              </a:rPr>
              <a:t>Connect:</a:t>
            </a:r>
            <a:r>
              <a:rPr lang="ja-JP" altLang="en-US" b="1" dirty="0" smtClean="0">
                <a:ea typeface="+mn-ea"/>
                <a:cs typeface="Meiryo" charset="-128"/>
              </a:rPr>
              <a:t> </a:t>
            </a:r>
            <a:r>
              <a:rPr lang="en-US" altLang="ja-JP" dirty="0" smtClean="0">
                <a:ea typeface="+mn-ea"/>
                <a:cs typeface="Meiryo" charset="-128"/>
              </a:rPr>
              <a:t/>
            </a:r>
            <a:br>
              <a:rPr lang="en-US" altLang="ja-JP" dirty="0" smtClean="0">
                <a:ea typeface="+mn-ea"/>
                <a:cs typeface="Meiryo" charset="-128"/>
              </a:rPr>
            </a:br>
            <a:r>
              <a:rPr lang="ja-JP" altLang="en-US" dirty="0" smtClean="0">
                <a:ea typeface="+mn-ea"/>
                <a:cs typeface="Meiryo" charset="-128"/>
              </a:rPr>
              <a:t>エリアごとの</a:t>
            </a:r>
            <a:r>
              <a:rPr lang="en-US" altLang="ja-JP" dirty="0" smtClean="0">
                <a:ea typeface="+mn-ea"/>
                <a:cs typeface="Meiryo" charset="-128"/>
              </a:rPr>
              <a:t>Web/</a:t>
            </a:r>
            <a:r>
              <a:rPr lang="ja-JP" altLang="en-US" dirty="0" smtClean="0">
                <a:ea typeface="+mn-ea"/>
                <a:cs typeface="Meiryo" charset="-128"/>
              </a:rPr>
              <a:t>ソーシャル認証の提供</a:t>
            </a:r>
            <a:endParaRPr lang="en-US" dirty="0">
              <a:ea typeface="+mn-ea"/>
              <a:cs typeface="Meiryo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+mn-lt"/>
                <a:ea typeface="+mn-ea"/>
                <a:cs typeface="Meiryo" charset="-128"/>
              </a:rPr>
              <a:t>無料トライアルに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サインアップ④</a:t>
            </a:r>
            <a:endParaRPr lang="en-US" dirty="0">
              <a:latin typeface="+mn-lt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9" y="1820429"/>
            <a:ext cx="6467695" cy="31505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Rounded Rectangle 4"/>
          <p:cNvSpPr/>
          <p:nvPr/>
        </p:nvSpPr>
        <p:spPr>
          <a:xfrm>
            <a:off x="6467302" y="1138845"/>
            <a:ext cx="2510443" cy="4446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cs typeface="Meiryo" charset="-128"/>
              </a:rPr>
              <a:t>Email</a:t>
            </a:r>
            <a:r>
              <a:rPr lang="ja-JP" altLang="en-US" dirty="0" smtClean="0">
                <a:cs typeface="Meiryo" charset="-128"/>
              </a:rPr>
              <a:t> 登録フォーム</a:t>
            </a:r>
            <a:endParaRPr lang="en-US" dirty="0" smtClean="0">
              <a:cs typeface="Meiryo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67300" y="1671301"/>
            <a:ext cx="2510443" cy="4446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cs typeface="Meiryo" charset="-128"/>
              </a:rPr>
              <a:t>ソーシャル 認証</a:t>
            </a:r>
            <a:r>
              <a:rPr lang="en-US" altLang="ja-JP" sz="1600" dirty="0" smtClean="0">
                <a:cs typeface="Meiryo" charset="-128"/>
              </a:rPr>
              <a:t/>
            </a:r>
            <a:br>
              <a:rPr lang="en-US" altLang="ja-JP" sz="1600" dirty="0" smtClean="0">
                <a:cs typeface="Meiryo" charset="-128"/>
              </a:rPr>
            </a:br>
            <a:r>
              <a:rPr lang="en-US" altLang="ja-JP" sz="1000" dirty="0" smtClean="0">
                <a:cs typeface="Meiryo" charset="-128"/>
              </a:rPr>
              <a:t>Facebook</a:t>
            </a:r>
            <a:r>
              <a:rPr lang="ja-JP" altLang="en-US" sz="1000" dirty="0" smtClean="0">
                <a:cs typeface="Meiryo" charset="-128"/>
              </a:rPr>
              <a:t>、</a:t>
            </a:r>
            <a:r>
              <a:rPr lang="en-US" altLang="ja-JP" sz="1000" dirty="0" smtClean="0">
                <a:cs typeface="Meiryo" charset="-128"/>
              </a:rPr>
              <a:t>Instagram, </a:t>
            </a:r>
            <a:r>
              <a:rPr lang="en-US" altLang="ja-JP" sz="1000" dirty="0" err="1" smtClean="0">
                <a:cs typeface="Meiryo" charset="-128"/>
              </a:rPr>
              <a:t>foursquere</a:t>
            </a:r>
            <a:endParaRPr lang="en-US" sz="1000" dirty="0" smtClean="0">
              <a:cs typeface="Meiryo" charset="-12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67299" y="2221848"/>
            <a:ext cx="2510443" cy="4446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cs typeface="Meiryo" charset="-128"/>
              </a:rPr>
              <a:t>バウチャーコード</a:t>
            </a:r>
            <a:endParaRPr lang="en-US" dirty="0" smtClean="0">
              <a:cs typeface="Meiryo" charset="-12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67298" y="2765646"/>
            <a:ext cx="2510443" cy="4446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cs typeface="Meiryo" charset="-128"/>
              </a:rPr>
              <a:t>広告</a:t>
            </a:r>
            <a:endParaRPr lang="en-US" dirty="0" smtClean="0">
              <a:cs typeface="Meiryo" charset="-12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67297" y="3333072"/>
            <a:ext cx="2510443" cy="4446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cs typeface="Meiryo" charset="-128"/>
              </a:rPr>
              <a:t>利用規約</a:t>
            </a:r>
            <a:endParaRPr lang="en-US" dirty="0" smtClean="0">
              <a:cs typeface="Meiryo" charset="-12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7297" y="3876870"/>
            <a:ext cx="2510443" cy="4446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cs typeface="Meiryo" charset="-128"/>
              </a:rPr>
              <a:t>Submit</a:t>
            </a:r>
            <a:r>
              <a:rPr lang="ja-JP" altLang="en-US" dirty="0" smtClean="0">
                <a:cs typeface="Meiryo" charset="-128"/>
              </a:rPr>
              <a:t> ボタン</a:t>
            </a:r>
            <a:endParaRPr lang="en-US" dirty="0" smtClean="0">
              <a:cs typeface="Meiryo" charset="-12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67297" y="4409588"/>
            <a:ext cx="2510443" cy="4446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cs typeface="Meiryo" charset="-128"/>
              </a:rPr>
              <a:t>Facebook </a:t>
            </a:r>
            <a:r>
              <a:rPr lang="en-US" altLang="ja-JP" dirty="0" err="1" smtClean="0">
                <a:cs typeface="Meiryo" charset="-128"/>
              </a:rPr>
              <a:t>WiFi</a:t>
            </a:r>
            <a:endParaRPr lang="en-US" dirty="0" smtClean="0"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6875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Meiryo" charset="-128"/>
                <a:cs typeface="Meiryo" charset="-128"/>
              </a:rPr>
              <a:t>Digital Network </a:t>
            </a:r>
            <a:r>
              <a:rPr lang="en-US" dirty="0" smtClean="0">
                <a:ea typeface="Meiryo" charset="-128"/>
                <a:cs typeface="Meiryo" charset="-128"/>
              </a:rPr>
              <a:t>Architecture</a:t>
            </a:r>
            <a:r>
              <a:rPr lang="en-US" altLang="ja-JP" dirty="0" smtClean="0">
                <a:ea typeface="Meiryo" charset="-128"/>
                <a:cs typeface="Meiryo" charset="-128"/>
              </a:rPr>
              <a:t>(DNA)</a:t>
            </a:r>
            <a:r>
              <a:rPr lang="en-US" dirty="0" smtClean="0">
                <a:ea typeface="Meiryo" charset="-128"/>
                <a:cs typeface="Meiryo" charset="-128"/>
              </a:rPr>
              <a:t> </a:t>
            </a:r>
            <a:r>
              <a:rPr lang="en-US" dirty="0">
                <a:ea typeface="Meiryo" charset="-128"/>
                <a:cs typeface="Meiryo" charset="-128"/>
              </a:rPr>
              <a:t>for </a:t>
            </a:r>
            <a:r>
              <a:rPr lang="en-US" dirty="0" smtClean="0">
                <a:ea typeface="Meiryo" charset="-128"/>
                <a:cs typeface="Meiryo" charset="-128"/>
              </a:rPr>
              <a:t>Wireless</a:t>
            </a:r>
          </a:p>
          <a:p>
            <a:r>
              <a:rPr lang="en-US" dirty="0" smtClean="0">
                <a:ea typeface="Meiryo" charset="-128"/>
                <a:cs typeface="Meiryo" charset="-128"/>
              </a:rPr>
              <a:t>CMX Cloud</a:t>
            </a:r>
          </a:p>
          <a:p>
            <a:r>
              <a:rPr lang="en-US" dirty="0" smtClean="0">
                <a:ea typeface="Meiryo" charset="-128"/>
                <a:cs typeface="Meiryo" charset="-128"/>
              </a:rPr>
              <a:t>Wireless Service Assurance</a:t>
            </a:r>
          </a:p>
          <a:p>
            <a:r>
              <a:rPr lang="en-US" dirty="0" smtClean="0">
                <a:ea typeface="Meiryo" charset="-128"/>
                <a:cs typeface="Meiryo" charset="-128"/>
              </a:rPr>
              <a:t>Cisco ONE Update for DNA Wireless</a:t>
            </a:r>
          </a:p>
          <a:p>
            <a:r>
              <a:rPr lang="en-US" dirty="0" smtClean="0">
                <a:ea typeface="Meiryo" charset="-128"/>
                <a:cs typeface="Meiryo" charset="-128"/>
              </a:rPr>
              <a:t>CCW Enhancement for Cisco ONE</a:t>
            </a:r>
            <a:endParaRPr lang="en-US" dirty="0">
              <a:ea typeface="Meiryo" charset="-128"/>
              <a:cs typeface="Meiryo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  <a:ea typeface="Meiryo" charset="-128"/>
                <a:cs typeface="Meiryo" charset="-128"/>
              </a:rPr>
              <a:t>Agenda</a:t>
            </a:r>
            <a:endParaRPr lang="en-US" dirty="0">
              <a:latin typeface="+mn-lt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258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+mn-lt"/>
                <a:ea typeface="MS PGothic" charset="-128"/>
                <a:cs typeface="MS PGothic" charset="-128"/>
              </a:rPr>
              <a:t>無料トライアルに</a:t>
            </a:r>
            <a:r>
              <a:rPr lang="ja-JP" altLang="en-US" dirty="0" smtClean="0">
                <a:latin typeface="+mn-lt"/>
                <a:ea typeface="MS PGothic" charset="-128"/>
                <a:cs typeface="MS PGothic" charset="-128"/>
              </a:rPr>
              <a:t>サインアップ⑤</a:t>
            </a:r>
            <a:endParaRPr lang="en-US" dirty="0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113" y="1351837"/>
            <a:ext cx="856753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curl -</a:t>
            </a:r>
            <a:r>
              <a:rPr lang="en-US" sz="1200" dirty="0" err="1" smtClean="0">
                <a:latin typeface="+mn-lt"/>
                <a:ea typeface="MS PGothic" charset="-128"/>
                <a:cs typeface="MS PGothic" charset="-128"/>
              </a:rPr>
              <a:t>i</a:t>
            </a:r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 -k --user </a:t>
            </a:r>
            <a:r>
              <a:rPr lang="en-US" sz="1200" i="1" dirty="0" err="1" smtClean="0">
                <a:latin typeface="+mn-lt"/>
                <a:ea typeface="MS PGothic" charset="-128"/>
                <a:cs typeface="MS PGothic" charset="-128"/>
              </a:rPr>
              <a:t>userID:Pass</a:t>
            </a:r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 </a:t>
            </a:r>
            <a:r>
              <a:rPr lang="en-US" sz="1200" dirty="0" smtClean="0">
                <a:latin typeface="+mn-lt"/>
                <a:ea typeface="MS PGothic" charset="-128"/>
                <a:cs typeface="MS PGothic" charset="-128"/>
                <a:hlinkClick r:id="rId2"/>
              </a:rPr>
              <a:t>https://bwphpa.cmxcisco.com/api/presence/v1/clients/00:a0:b0:a4:00:d5</a:t>
            </a:r>
            <a:endParaRPr lang="en-US" sz="1200" dirty="0" smtClean="0">
              <a:latin typeface="+mn-lt"/>
              <a:ea typeface="MS PGothic" charset="-128"/>
              <a:cs typeface="MS PGothic" charset="-128"/>
            </a:endParaRP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HTTP/1.1 200 OK</a:t>
            </a:r>
          </a:p>
          <a:p>
            <a:r>
              <a:rPr lang="de-DE" sz="1200" dirty="0">
                <a:latin typeface="+mn-lt"/>
                <a:ea typeface="MS PGothic" charset="-128"/>
                <a:cs typeface="MS PGothic" charset="-128"/>
              </a:rPr>
              <a:t>Date: Thu, 23 Jun 2016 05:32:23 </a:t>
            </a:r>
            <a:r>
              <a:rPr lang="de-DE" sz="1200" dirty="0" smtClean="0">
                <a:latin typeface="+mn-lt"/>
                <a:ea typeface="MS PGothic" charset="-128"/>
                <a:cs typeface="MS PGothic" charset="-128"/>
              </a:rPr>
              <a:t>GMT</a:t>
            </a:r>
            <a:br>
              <a:rPr lang="de-DE" sz="1200" dirty="0" smtClean="0">
                <a:latin typeface="+mn-lt"/>
                <a:ea typeface="MS PGothic" charset="-128"/>
                <a:cs typeface="MS PGothic" charset="-128"/>
              </a:rPr>
            </a:br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X-TOTAL-EXECUTION-TIME: 0</a:t>
            </a: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Access-Control-Allow-Origin: *</a:t>
            </a: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Access-Control-Allow-Methods: GET, POST, DELETE, PUT</a:t>
            </a: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Access-Control-Allow-Headers: Content-Type</a:t>
            </a: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Access-Control-Allow-Headers: Authorization</a:t>
            </a: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cmx-token: </a:t>
            </a:r>
            <a:r>
              <a:rPr lang="en-US" sz="1200" i="1" dirty="0" err="1" smtClean="0">
                <a:latin typeface="+mn-lt"/>
                <a:ea typeface="MS PGothic" charset="-128"/>
                <a:cs typeface="MS PGothic" charset="-128"/>
              </a:rPr>
              <a:t>tokenID</a:t>
            </a:r>
            <a:endParaRPr lang="en-US" sz="1200" i="1" dirty="0" smtClean="0">
              <a:latin typeface="+mn-lt"/>
              <a:ea typeface="MS PGothic" charset="-128"/>
              <a:cs typeface="MS PGothic" charset="-128"/>
            </a:endParaRP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Content-Type: application/</a:t>
            </a:r>
            <a:r>
              <a:rPr lang="en-US" sz="1200" dirty="0" err="1" smtClean="0">
                <a:latin typeface="+mn-lt"/>
                <a:ea typeface="MS PGothic" charset="-128"/>
                <a:cs typeface="MS PGothic" charset="-128"/>
              </a:rPr>
              <a:t>json</a:t>
            </a:r>
            <a:endParaRPr lang="en-US" sz="1200" dirty="0" smtClean="0">
              <a:latin typeface="+mn-lt"/>
              <a:ea typeface="MS PGothic" charset="-128"/>
              <a:cs typeface="MS PGothic" charset="-128"/>
            </a:endParaRP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Content-Length: 451</a:t>
            </a:r>
          </a:p>
          <a:p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Strict-Transport-Security: max-age=16000000; </a:t>
            </a:r>
            <a:r>
              <a:rPr lang="en-US" sz="1200" dirty="0" err="1" smtClean="0">
                <a:latin typeface="+mn-lt"/>
                <a:ea typeface="MS PGothic" charset="-128"/>
                <a:cs typeface="MS PGothic" charset="-128"/>
              </a:rPr>
              <a:t>includeSubDomains</a:t>
            </a:r>
            <a:r>
              <a:rPr lang="en-US" sz="1200" dirty="0" smtClean="0">
                <a:latin typeface="+mn-lt"/>
                <a:ea typeface="MS PGothic" charset="-128"/>
                <a:cs typeface="MS PGothic" charset="-128"/>
              </a:rPr>
              <a:t>; preload;</a:t>
            </a:r>
            <a:br>
              <a:rPr lang="en-US" sz="1200" dirty="0" smtClean="0">
                <a:latin typeface="+mn-lt"/>
                <a:ea typeface="MS PGothic" charset="-128"/>
                <a:cs typeface="MS PGothic" charset="-128"/>
              </a:rPr>
            </a:br>
            <a:endParaRPr lang="en-US" sz="1200" dirty="0" smtClean="0">
              <a:latin typeface="+mn-lt"/>
              <a:ea typeface="MS PGothic" charset="-128"/>
              <a:cs typeface="MS PGothic" charset="-128"/>
            </a:endParaRPr>
          </a:p>
          <a:p>
            <a:r>
              <a:rPr lang="en-US" sz="1200" dirty="0">
                <a:latin typeface="+mn-lt"/>
                <a:ea typeface="MS PGothic" charset="-128"/>
                <a:cs typeface="MS PGothic" charset="-128"/>
              </a:rPr>
              <a:t>{"</a:t>
            </a:r>
            <a:r>
              <a:rPr lang="en-US" sz="1200" dirty="0" err="1">
                <a:latin typeface="+mn-lt"/>
                <a:ea typeface="MS PGothic" charset="-128"/>
                <a:cs typeface="MS PGothic" charset="-128"/>
              </a:rPr>
              <a:t>siteEntries</a:t>
            </a:r>
            <a:r>
              <a:rPr lang="en-US" sz="1200" dirty="0">
                <a:latin typeface="+mn-lt"/>
                <a:ea typeface="MS PGothic" charset="-128"/>
                <a:cs typeface="MS PGothic" charset="-128"/>
              </a:rPr>
              <a:t>":{"1463372975338":{"lastMarkedPasserby":1466607654848,"lastMarkedVisitor":1466659897346,"lastMarkedAssociated":0,"lastVisitorTimestamp":1466607976391,"firstVisitorTimestamp":1466607654848,"visitor":true,"associated":false,"lastHeard":1466659897346}},"macAddress":"00:a0:b0:a4:00:d5","changedOn":1466659905563,"lastSiteId":1463372975338,"bytesReceived":0,"bytesSent":0,"associated":false,"lastAssociated":0,"controller":"192.168.203.204"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113" y="1030481"/>
            <a:ext cx="392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+mn-lt"/>
                <a:ea typeface="MS PGothic" charset="-128"/>
                <a:cs typeface="MS PGothic" charset="-128"/>
              </a:rPr>
              <a:t>Presence API</a:t>
            </a:r>
            <a:endParaRPr lang="en-US" b="1" dirty="0">
              <a:latin typeface="+mn-lt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0798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904" name="Rectangle 8"/>
          <p:cNvSpPr>
            <a:spLocks noChangeArrowheads="1"/>
          </p:cNvSpPr>
          <p:nvPr/>
        </p:nvSpPr>
        <p:spPr bwMode="gray">
          <a:xfrm>
            <a:off x="388006" y="2611933"/>
            <a:ext cx="2659993" cy="341679"/>
          </a:xfrm>
          <a:prstGeom prst="rect">
            <a:avLst/>
          </a:prstGeom>
          <a:solidFill>
            <a:srgbClr val="A3A3A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1637" tIns="40819" rIns="81637" bIns="408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noProof="1" smtClean="0">
                <a:solidFill>
                  <a:srgbClr val="676767"/>
                </a:solidFill>
                <a:latin typeface="+mn-lt"/>
                <a:ea typeface="MS PGothic" charset="-128"/>
                <a:cs typeface="MS PGothic" charset="-128"/>
              </a:rPr>
              <a:t>Q1CY16</a:t>
            </a:r>
            <a:endParaRPr lang="en-CA" sz="1200" noProof="1">
              <a:solidFill>
                <a:srgbClr val="676767"/>
              </a:solidFill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64548" name="Rectangle 33"/>
          <p:cNvSpPr>
            <a:spLocks noChangeArrowheads="1"/>
          </p:cNvSpPr>
          <p:nvPr/>
        </p:nvSpPr>
        <p:spPr bwMode="gray">
          <a:xfrm>
            <a:off x="480060" y="1603883"/>
            <a:ext cx="2455496" cy="1008050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81637" tIns="40819" rIns="81637" bIns="40819" anchor="ctr"/>
          <a:lstStyle/>
          <a:p>
            <a:endParaRPr lang="en-US" sz="1000" noProof="1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64555" name="Title 43"/>
          <p:cNvSpPr>
            <a:spLocks noGrp="1"/>
          </p:cNvSpPr>
          <p:nvPr>
            <p:ph type="title"/>
          </p:nvPr>
        </p:nvSpPr>
        <p:spPr bwMode="gray">
          <a:xfrm>
            <a:off x="88901" y="240070"/>
            <a:ext cx="6604000" cy="625824"/>
          </a:xfrm>
        </p:spPr>
        <p:txBody>
          <a:bodyPr/>
          <a:lstStyle/>
          <a:p>
            <a:r>
              <a:rPr lang="en-CA" dirty="0" smtClean="0">
                <a:latin typeface="+mn-lt"/>
                <a:ea typeface="MS PGothic" charset="-128"/>
                <a:cs typeface="MS PGothic" charset="-128"/>
              </a:rPr>
              <a:t>Roadmap: </a:t>
            </a:r>
            <a:br>
              <a:rPr lang="en-CA" dirty="0" smtClean="0">
                <a:latin typeface="+mn-lt"/>
                <a:ea typeface="MS PGothic" charset="-128"/>
                <a:cs typeface="MS PGothic" charset="-128"/>
              </a:rPr>
            </a:br>
            <a:r>
              <a:rPr lang="en-CA" dirty="0" smtClean="0">
                <a:latin typeface="+mn-lt"/>
                <a:ea typeface="MS PGothic" charset="-128"/>
                <a:cs typeface="MS PGothic" charset="-128"/>
              </a:rPr>
              <a:t>CMX Cloud </a:t>
            </a:r>
            <a:r>
              <a:rPr lang="ja-JP" altLang="en-US" dirty="0" smtClean="0">
                <a:latin typeface="+mn-lt"/>
                <a:ea typeface="MS PGothic" charset="-128"/>
                <a:cs typeface="MS PGothic" charset="-128"/>
              </a:rPr>
              <a:t>はオーダー可能！</a:t>
            </a:r>
            <a:endParaRPr lang="en-CA" dirty="0" smtClean="0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42" name="Source"/>
          <p:cNvSpPr>
            <a:spLocks noGrp="1"/>
          </p:cNvSpPr>
          <p:nvPr/>
        </p:nvSpPr>
        <p:spPr bwMode="gray">
          <a:xfrm>
            <a:off x="546553" y="1603883"/>
            <a:ext cx="2236603" cy="103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8933" tIns="38933" rIns="38933" bIns="38933">
            <a:spAutoFit/>
          </a:bodyPr>
          <a:lstStyle>
            <a:lvl1pPr marL="173038" indent="-173038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7675" indent="-119063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812800" indent="-20002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971550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Courier New"/>
              <a:buChar char="o"/>
              <a:defRPr/>
            </a:pPr>
            <a:r>
              <a:rPr lang="en-CA" sz="1000" b="1" dirty="0" smtClean="0">
                <a:latin typeface="+mn-lt"/>
                <a:ea typeface="MS PGothic" charset="-128"/>
                <a:cs typeface="MS PGothic" charset="-128"/>
              </a:rPr>
              <a:t>CMX Connect</a:t>
            </a:r>
          </a:p>
          <a:p>
            <a:pPr>
              <a:buFont typeface="Courier New"/>
              <a:buChar char="o"/>
              <a:defRPr/>
            </a:pPr>
            <a:r>
              <a:rPr lang="en-CA" sz="1000" b="1" dirty="0" smtClean="0">
                <a:latin typeface="+mn-lt"/>
                <a:ea typeface="MS PGothic" charset="-128"/>
                <a:cs typeface="MS PGothic" charset="-128"/>
              </a:rPr>
              <a:t>Presence Analytics </a:t>
            </a:r>
            <a:br>
              <a:rPr lang="en-CA" sz="1000" b="1" dirty="0" smtClean="0">
                <a:latin typeface="+mn-lt"/>
                <a:ea typeface="MS PGothic" charset="-128"/>
                <a:cs typeface="MS PGothic" charset="-128"/>
              </a:rPr>
            </a:br>
            <a:r>
              <a:rPr lang="en-US" altLang="ja-JP" sz="1000" b="1" dirty="0" smtClean="0">
                <a:latin typeface="+mn-lt"/>
                <a:ea typeface="MS PGothic" charset="-128"/>
                <a:cs typeface="MS PGothic" charset="-128"/>
              </a:rPr>
              <a:t>(</a:t>
            </a: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要</a:t>
            </a:r>
            <a:r>
              <a:rPr lang="en-US" altLang="ja-JP" sz="1000" b="1" dirty="0" smtClean="0">
                <a:latin typeface="+mn-lt"/>
                <a:ea typeface="MS PGothic" charset="-128"/>
                <a:cs typeface="MS PGothic" charset="-128"/>
              </a:rPr>
              <a:t>Proxy</a:t>
            </a: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サーバ</a:t>
            </a:r>
            <a:r>
              <a:rPr lang="en-US" altLang="ja-JP" sz="1000" b="1" dirty="0" smtClean="0">
                <a:latin typeface="+mn-lt"/>
                <a:ea typeface="MS PGothic" charset="-128"/>
                <a:cs typeface="MS PGothic" charset="-128"/>
              </a:rPr>
              <a:t>)</a:t>
            </a:r>
            <a:endParaRPr lang="en-CA" sz="1000" b="1" dirty="0" smtClean="0">
              <a:latin typeface="+mn-lt"/>
              <a:ea typeface="MS PGothic" charset="-128"/>
              <a:cs typeface="MS PGothic" charset="-128"/>
            </a:endParaRPr>
          </a:p>
          <a:p>
            <a:pPr>
              <a:buFont typeface="Courier New"/>
              <a:buChar char="o"/>
              <a:defRPr/>
            </a:pPr>
            <a:r>
              <a:rPr lang="en-CA" sz="1000" b="1" dirty="0" smtClean="0">
                <a:latin typeface="+mn-lt"/>
                <a:ea typeface="MS PGothic" charset="-128"/>
                <a:cs typeface="MS PGothic" charset="-128"/>
              </a:rPr>
              <a:t>US </a:t>
            </a: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データセンタ</a:t>
            </a:r>
            <a:endParaRPr lang="en-CA" sz="1000" b="1" dirty="0" smtClean="0">
              <a:latin typeface="+mn-lt"/>
              <a:ea typeface="MS PGothic" charset="-128"/>
              <a:cs typeface="MS PGothic" charset="-128"/>
            </a:endParaRPr>
          </a:p>
          <a:p>
            <a:pPr>
              <a:buFont typeface="Courier New"/>
              <a:buChar char="o"/>
              <a:defRPr/>
            </a:pPr>
            <a:r>
              <a:rPr lang="en-CA" sz="1000" b="1" dirty="0" smtClean="0">
                <a:latin typeface="+mn-lt"/>
                <a:ea typeface="MS PGothic" charset="-128"/>
                <a:cs typeface="MS PGothic" charset="-128"/>
              </a:rPr>
              <a:t>Pull API </a:t>
            </a: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サポート</a:t>
            </a:r>
            <a:endParaRPr lang="en-CA" sz="1000" b="1" dirty="0" smtClean="0">
              <a:latin typeface="+mn-lt"/>
              <a:ea typeface="MS PGothic" charset="-128"/>
              <a:cs typeface="MS PGothic" charset="-12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408" y="240070"/>
            <a:ext cx="3283587" cy="1941771"/>
          </a:xfrm>
          <a:prstGeom prst="rect">
            <a:avLst/>
          </a:prstGeom>
        </p:spPr>
      </p:pic>
      <p:sp>
        <p:nvSpPr>
          <p:cNvPr id="29" name="Rectangle 8"/>
          <p:cNvSpPr>
            <a:spLocks noChangeArrowheads="1"/>
          </p:cNvSpPr>
          <p:nvPr/>
        </p:nvSpPr>
        <p:spPr bwMode="gray">
          <a:xfrm>
            <a:off x="3258206" y="2611933"/>
            <a:ext cx="2659993" cy="341679"/>
          </a:xfrm>
          <a:prstGeom prst="rect">
            <a:avLst/>
          </a:prstGeom>
          <a:solidFill>
            <a:srgbClr val="A3A3A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1637" tIns="40819" rIns="81637" bIns="408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noProof="1" smtClean="0">
                <a:solidFill>
                  <a:srgbClr val="676767"/>
                </a:solidFill>
                <a:latin typeface="+mn-lt"/>
                <a:ea typeface="MS PGothic" charset="-128"/>
                <a:cs typeface="MS PGothic" charset="-128"/>
              </a:rPr>
              <a:t>Q</a:t>
            </a:r>
            <a:r>
              <a:rPr lang="en-US" altLang="ja-JP" sz="1200" noProof="1" smtClean="0">
                <a:solidFill>
                  <a:srgbClr val="676767"/>
                </a:solidFill>
                <a:latin typeface="+mn-lt"/>
                <a:ea typeface="MS PGothic" charset="-128"/>
                <a:cs typeface="MS PGothic" charset="-128"/>
              </a:rPr>
              <a:t>3</a:t>
            </a:r>
            <a:r>
              <a:rPr lang="en-CA" sz="1200" noProof="1" smtClean="0">
                <a:solidFill>
                  <a:srgbClr val="676767"/>
                </a:solidFill>
                <a:latin typeface="+mn-lt"/>
                <a:ea typeface="MS PGothic" charset="-128"/>
                <a:cs typeface="MS PGothic" charset="-128"/>
              </a:rPr>
              <a:t>CY16</a:t>
            </a:r>
            <a:endParaRPr lang="en-CA" sz="1200" noProof="1">
              <a:solidFill>
                <a:srgbClr val="676767"/>
              </a:solidFill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gray">
          <a:xfrm>
            <a:off x="3348410" y="1175719"/>
            <a:ext cx="2321924" cy="1097682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81637" tIns="40819" rIns="81637" bIns="40819" anchor="ctr"/>
          <a:lstStyle/>
          <a:p>
            <a:endParaRPr lang="en-US" sz="1000" noProof="1">
              <a:latin typeface="+mn-lt"/>
              <a:ea typeface="MS PGothic" charset="-128"/>
              <a:cs typeface="MS PGothic" charset="-128"/>
            </a:endParaRPr>
          </a:p>
        </p:txBody>
      </p:sp>
      <p:sp>
        <p:nvSpPr>
          <p:cNvPr id="38" name="Source"/>
          <p:cNvSpPr>
            <a:spLocks noGrp="1"/>
          </p:cNvSpPr>
          <p:nvPr/>
        </p:nvSpPr>
        <p:spPr bwMode="gray">
          <a:xfrm>
            <a:off x="3344831" y="1239594"/>
            <a:ext cx="2236603" cy="134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8933" tIns="38933" rIns="38933" bIns="38933">
            <a:spAutoFit/>
          </a:bodyPr>
          <a:lstStyle>
            <a:lvl1pPr marL="173038" indent="-173038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7675" indent="-119063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812800" indent="-20002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971550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Courier New"/>
              <a:buChar char="o"/>
              <a:defRPr/>
            </a:pPr>
            <a:r>
              <a:rPr lang="en-CA" sz="1000" b="1" dirty="0">
                <a:latin typeface="+mn-lt"/>
                <a:ea typeface="MS PGothic" charset="-128"/>
                <a:cs typeface="MS PGothic" charset="-128"/>
              </a:rPr>
              <a:t>Presence Analytics </a:t>
            </a:r>
            <a:r>
              <a:rPr lang="en-CA" sz="1000" b="1" dirty="0" smtClean="0">
                <a:latin typeface="+mn-lt"/>
                <a:ea typeface="MS PGothic" charset="-128"/>
                <a:cs typeface="MS PGothic" charset="-128"/>
              </a:rPr>
              <a:t/>
            </a:r>
            <a:br>
              <a:rPr lang="en-CA" sz="1000" b="1" dirty="0" smtClean="0">
                <a:latin typeface="+mn-lt"/>
                <a:ea typeface="MS PGothic" charset="-128"/>
                <a:cs typeface="MS PGothic" charset="-128"/>
              </a:rPr>
            </a:br>
            <a:r>
              <a:rPr lang="en-CA" sz="1000" b="1" dirty="0" smtClean="0">
                <a:latin typeface="+mn-lt"/>
                <a:ea typeface="MS PGothic" charset="-128"/>
                <a:cs typeface="MS PGothic" charset="-128"/>
              </a:rPr>
              <a:t>WLC &amp; Mobility Express (8.3) </a:t>
            </a: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インテグレーション </a:t>
            </a:r>
            <a:r>
              <a:rPr lang="en-US" altLang="ja-JP" sz="1000" b="1" dirty="0" smtClean="0">
                <a:latin typeface="+mn-lt"/>
                <a:ea typeface="MS PGothic" charset="-128"/>
                <a:cs typeface="MS PGothic" charset="-128"/>
              </a:rPr>
              <a:t/>
            </a:r>
            <a:br>
              <a:rPr lang="en-US" altLang="ja-JP" sz="1000" b="1" dirty="0" smtClean="0">
                <a:latin typeface="+mn-lt"/>
                <a:ea typeface="MS PGothic" charset="-128"/>
                <a:cs typeface="MS PGothic" charset="-128"/>
              </a:rPr>
            </a:br>
            <a:r>
              <a:rPr lang="en-US" altLang="ja-JP" sz="1000" b="1" dirty="0" smtClean="0">
                <a:latin typeface="+mn-lt"/>
                <a:ea typeface="MS PGothic" charset="-128"/>
                <a:cs typeface="MS PGothic" charset="-128"/>
              </a:rPr>
              <a:t>(Proxy</a:t>
            </a: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サーバ不要</a:t>
            </a:r>
            <a:r>
              <a:rPr lang="en-US" altLang="ja-JP" sz="1000" b="1" dirty="0" smtClean="0">
                <a:latin typeface="+mn-lt"/>
                <a:ea typeface="MS PGothic" charset="-128"/>
                <a:cs typeface="MS PGothic" charset="-128"/>
              </a:rPr>
              <a:t>)</a:t>
            </a:r>
            <a:r>
              <a:rPr lang="en-CA" sz="1000" b="1" dirty="0" smtClean="0">
                <a:latin typeface="+mn-lt"/>
                <a:ea typeface="MS PGothic" charset="-128"/>
                <a:cs typeface="MS PGothic" charset="-128"/>
              </a:rPr>
              <a:t> </a:t>
            </a:r>
          </a:p>
          <a:p>
            <a:pPr>
              <a:buFont typeface="Courier New"/>
              <a:buChar char="o"/>
              <a:defRPr/>
            </a:pP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プッシュ通知サポート</a:t>
            </a:r>
            <a:endParaRPr lang="en-CA" sz="1000" b="1" dirty="0" smtClean="0">
              <a:latin typeface="+mn-lt"/>
              <a:ea typeface="MS PGothic" charset="-128"/>
              <a:cs typeface="MS PGothic" charset="-128"/>
            </a:endParaRPr>
          </a:p>
          <a:p>
            <a:pPr>
              <a:buFont typeface="Courier New"/>
              <a:buChar char="o"/>
              <a:defRPr/>
            </a:pP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ニーズに応じたデータセンタ設置</a:t>
            </a:r>
            <a:endParaRPr lang="en-CA" sz="1000" b="1" dirty="0" smtClean="0">
              <a:latin typeface="+mn-lt"/>
              <a:ea typeface="MS PGothic" charset="-128"/>
              <a:cs typeface="MS PGothic" charset="-128"/>
            </a:endParaRPr>
          </a:p>
          <a:p>
            <a:pPr>
              <a:buFont typeface="Courier New"/>
              <a:buChar char="o"/>
              <a:defRPr/>
            </a:pPr>
            <a:r>
              <a:rPr lang="ja-JP" altLang="en-US" sz="1000" b="1" dirty="0" smtClean="0">
                <a:latin typeface="+mn-lt"/>
                <a:ea typeface="MS PGothic" charset="-128"/>
                <a:cs typeface="MS PGothic" charset="-128"/>
              </a:rPr>
              <a:t>ロケーション</a:t>
            </a:r>
            <a:endParaRPr lang="en-CA" sz="1000" b="1" dirty="0">
              <a:latin typeface="+mn-lt"/>
              <a:ea typeface="MS PGothic" charset="-128"/>
              <a:cs typeface="MS PGothic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165599"/>
              </p:ext>
            </p:extLst>
          </p:nvPr>
        </p:nvGraphicFramePr>
        <p:xfrm>
          <a:off x="546554" y="3189891"/>
          <a:ext cx="8279944" cy="1843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350"/>
                <a:gridCol w="3749888"/>
                <a:gridCol w="2733706"/>
              </a:tblGrid>
              <a:tr h="44164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ea typeface="+mn-ea"/>
                          <a:cs typeface="Meiryo" charset="-128"/>
                        </a:rPr>
                        <a:t>SKU</a:t>
                      </a:r>
                      <a:endParaRPr lang="en-US" sz="140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ea typeface="+mn-ea"/>
                          <a:cs typeface="Meiryo" charset="-128"/>
                        </a:rPr>
                        <a:t>Description</a:t>
                      </a:r>
                      <a:endParaRPr lang="en-US" sz="140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ea typeface="+mn-ea"/>
                          <a:cs typeface="Meiryo" charset="-128"/>
                        </a:rPr>
                        <a:t>License</a:t>
                      </a:r>
                      <a:endParaRPr lang="en-US" sz="140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</a:tr>
              <a:tr h="441641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AIR-CMX-CLOUD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Connected Mobile Experiences (CMX) Cloud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初期</a:t>
                      </a:r>
                      <a:r>
                        <a:rPr lang="en-US" altLang="ja-JP" sz="1400" b="0" dirty="0" smtClean="0">
                          <a:latin typeface="+mn-lt"/>
                          <a:ea typeface="+mn-ea"/>
                          <a:cs typeface="Meiryo" charset="-128"/>
                        </a:rPr>
                        <a:t>1,3,5</a:t>
                      </a:r>
                      <a:r>
                        <a:rPr lang="ja-JP" alt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年 </a:t>
                      </a:r>
                      <a:r>
                        <a:rPr lang="en-US" altLang="ja-JP" sz="1400" b="0" dirty="0" smtClean="0">
                          <a:latin typeface="+mn-lt"/>
                          <a:ea typeface="+mn-ea"/>
                          <a:cs typeface="Meiryo" charset="-128"/>
                        </a:rPr>
                        <a:t>/</a:t>
                      </a:r>
                      <a:r>
                        <a:rPr lang="ja-JP" alt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 更新</a:t>
                      </a:r>
                      <a:r>
                        <a:rPr lang="en-US" altLang="ja-JP" sz="1400" b="0" dirty="0" smtClean="0">
                          <a:latin typeface="+mn-lt"/>
                          <a:ea typeface="+mn-ea"/>
                          <a:cs typeface="Meiryo" charset="-128"/>
                        </a:rPr>
                        <a:t>1</a:t>
                      </a:r>
                      <a:r>
                        <a:rPr lang="ja-JP" alt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年ごと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</a:tr>
              <a:tr h="44164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AIR-CMX-SVC-CX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CMX Cloud Connect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b="0" dirty="0" smtClean="0">
                          <a:latin typeface="+mn-lt"/>
                          <a:ea typeface="+mn-ea"/>
                          <a:cs typeface="Meiryo" charset="-128"/>
                        </a:rPr>
                        <a:t>1AP</a:t>
                      </a:r>
                      <a:r>
                        <a:rPr lang="ja-JP" alt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単位でチャージ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</a:tr>
              <a:tr h="44164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AIR-CMX-SVC-CPAX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CMX Cloud Connect with Presence Analytics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b="0" dirty="0" smtClean="0">
                          <a:latin typeface="+mn-lt"/>
                          <a:ea typeface="+mn-ea"/>
                          <a:cs typeface="Meiryo" charset="-128"/>
                        </a:rPr>
                        <a:t>1AP</a:t>
                      </a:r>
                      <a:r>
                        <a:rPr lang="ja-JP" altLang="en-US" sz="1400" b="0" dirty="0" smtClean="0">
                          <a:latin typeface="+mn-lt"/>
                          <a:ea typeface="+mn-ea"/>
                          <a:cs typeface="Meiryo" charset="-128"/>
                        </a:rPr>
                        <a:t>単位てチャージ</a:t>
                      </a:r>
                      <a:endParaRPr lang="en-US" sz="1400" b="0" dirty="0">
                        <a:latin typeface="+mn-lt"/>
                        <a:ea typeface="+mn-ea"/>
                        <a:cs typeface="Meiryo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542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344284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a typeface="+mn-ea"/>
              </a:rPr>
              <a:t>CMX Cloud Homepage</a:t>
            </a:r>
          </a:p>
          <a:p>
            <a:pPr marL="292040" lvl="1" indent="0">
              <a:buNone/>
            </a:pPr>
            <a:r>
              <a:rPr lang="en-US" dirty="0" smtClean="0">
                <a:ea typeface="+mn-ea"/>
                <a:hlinkClick r:id="rId2"/>
              </a:rPr>
              <a:t>https</a:t>
            </a:r>
            <a:r>
              <a:rPr lang="en-US" dirty="0">
                <a:ea typeface="+mn-ea"/>
                <a:hlinkClick r:id="rId2"/>
              </a:rPr>
              <a:t>://cmxcisco.com</a:t>
            </a:r>
            <a:r>
              <a:rPr lang="en-US" dirty="0" smtClean="0">
                <a:ea typeface="+mn-ea"/>
                <a:hlinkClick r:id="rId2"/>
              </a:rPr>
              <a:t>/</a:t>
            </a:r>
            <a:endParaRPr lang="en-US" dirty="0" smtClean="0">
              <a:ea typeface="+mn-ea"/>
            </a:endParaRPr>
          </a:p>
          <a:p>
            <a:pPr marL="273050" indent="-209550"/>
            <a:r>
              <a:rPr lang="en-US" dirty="0" smtClean="0">
                <a:ea typeface="+mn-ea"/>
              </a:rPr>
              <a:t>CMX Cloud Help Center</a:t>
            </a:r>
          </a:p>
          <a:p>
            <a:pPr marL="290467" lvl="1" indent="0">
              <a:buNone/>
            </a:pPr>
            <a:r>
              <a:rPr lang="en-US" dirty="0">
                <a:ea typeface="+mn-ea"/>
                <a:hlinkClick r:id="rId3"/>
              </a:rPr>
              <a:t>http://support.cmxcisco.com</a:t>
            </a:r>
            <a:r>
              <a:rPr lang="en-US" dirty="0" smtClean="0">
                <a:ea typeface="+mn-ea"/>
                <a:hlinkClick r:id="rId3"/>
              </a:rPr>
              <a:t>/</a:t>
            </a:r>
            <a:endParaRPr lang="en-US" dirty="0" smtClean="0">
              <a:ea typeface="+mn-ea"/>
            </a:endParaRPr>
          </a:p>
          <a:p>
            <a:pPr marL="576217" lvl="1" indent="-285750"/>
            <a:r>
              <a:rPr lang="en-US" dirty="0" smtClean="0">
                <a:ea typeface="+mn-ea"/>
              </a:rPr>
              <a:t>Getting Start Guide</a:t>
            </a:r>
          </a:p>
          <a:p>
            <a:pPr marL="576217" lvl="1" indent="-285750"/>
            <a:r>
              <a:rPr lang="en-US" dirty="0" smtClean="0">
                <a:ea typeface="+mn-ea"/>
              </a:rPr>
              <a:t>What’s New</a:t>
            </a:r>
          </a:p>
          <a:p>
            <a:pPr marL="576217" lvl="1" indent="-285750"/>
            <a:r>
              <a:rPr lang="en-US" dirty="0" smtClean="0">
                <a:ea typeface="+mn-ea"/>
              </a:rPr>
              <a:t>Knowledge Base</a:t>
            </a:r>
          </a:p>
          <a:p>
            <a:pPr marL="815880" lvl="2" indent="-285750"/>
            <a:r>
              <a:rPr lang="en-US" dirty="0" smtClean="0">
                <a:ea typeface="+mn-ea"/>
              </a:rPr>
              <a:t>Useful Link</a:t>
            </a:r>
          </a:p>
          <a:p>
            <a:pPr marL="815880" lvl="2" indent="-285750"/>
            <a:r>
              <a:rPr lang="en-US" dirty="0" smtClean="0">
                <a:ea typeface="+mn-ea"/>
              </a:rPr>
              <a:t>Release Notes</a:t>
            </a:r>
          </a:p>
          <a:p>
            <a:pPr marL="815880" lvl="2" indent="-285750"/>
            <a:r>
              <a:rPr lang="en-US" dirty="0" smtClean="0">
                <a:ea typeface="+mn-ea"/>
              </a:rPr>
              <a:t>FAQ</a:t>
            </a:r>
          </a:p>
          <a:p>
            <a:pPr marL="576217" lvl="1" indent="-285750"/>
            <a:r>
              <a:rPr lang="en-US" dirty="0" smtClean="0">
                <a:ea typeface="+mn-ea"/>
              </a:rPr>
              <a:t>API Docs</a:t>
            </a:r>
          </a:p>
          <a:p>
            <a:pPr marL="576217" lvl="1" indent="-285750"/>
            <a:endParaRPr lang="en-US" dirty="0">
              <a:ea typeface="+mn-ea"/>
            </a:endParaRPr>
          </a:p>
          <a:p>
            <a:pPr marL="273050" indent="-209550"/>
            <a:endParaRPr lang="en-US" dirty="0"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CMX Cloud 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参考資料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192179" y="3415376"/>
            <a:ext cx="5019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u="sng" dirty="0" smtClean="0">
                <a:solidFill>
                  <a:srgbClr val="555555"/>
                </a:solidFill>
                <a:ea typeface="MS PGothic" charset="-128"/>
                <a:cs typeface="MS PGothic" charset="-128"/>
              </a:rPr>
              <a:t>サポート</a:t>
            </a:r>
            <a:endParaRPr lang="en-US" altLang="ja-JP" u="sng" dirty="0" smtClean="0">
              <a:solidFill>
                <a:srgbClr val="555555"/>
              </a:solidFill>
              <a:ea typeface="MS PGothic" charset="-128"/>
              <a:cs typeface="MS PGothic" charset="-128"/>
            </a:endParaRPr>
          </a:p>
          <a:p>
            <a:r>
              <a:rPr lang="ja-JP" altLang="en-US" dirty="0" smtClean="0">
                <a:solidFill>
                  <a:srgbClr val="555555"/>
                </a:solidFill>
                <a:ea typeface="MS PGothic" charset="-128"/>
                <a:cs typeface="MS PGothic" charset="-128"/>
              </a:rPr>
              <a:t>メール</a:t>
            </a:r>
            <a:r>
              <a:rPr lang="en-US" altLang="ja-JP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:</a:t>
            </a:r>
            <a:r>
              <a:rPr lang="ja-JP" alt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 </a:t>
            </a:r>
            <a:r>
              <a:rPr lang="en-US" dirty="0" smtClean="0">
                <a:solidFill>
                  <a:srgbClr val="049FD9"/>
                </a:solidFill>
                <a:latin typeface="+mn-lt"/>
                <a:ea typeface="MS PGothic" charset="-128"/>
                <a:cs typeface="MS PGothic" charset="-128"/>
                <a:hlinkClick r:id="rId4"/>
              </a:rPr>
              <a:t>cmx-cloud-support@external.cisco.com</a:t>
            </a:r>
            <a:r>
              <a:rPr 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/>
            </a:r>
            <a:br>
              <a:rPr 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</a:br>
            <a:r>
              <a:rPr lang="ja-JP" alt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チケット</a:t>
            </a:r>
            <a:r>
              <a:rPr lang="en-US" altLang="ja-JP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:</a:t>
            </a:r>
            <a:r>
              <a:rPr lang="en-US" dirty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 </a:t>
            </a:r>
            <a:r>
              <a:rPr lang="en-US" dirty="0">
                <a:solidFill>
                  <a:srgbClr val="049FD9"/>
                </a:solidFill>
                <a:latin typeface="+mn-lt"/>
                <a:ea typeface="MS PGothic" charset="-128"/>
                <a:cs typeface="MS PGothic" charset="-128"/>
                <a:hlinkClick r:id="rId5"/>
              </a:rPr>
              <a:t>https://support.cmxcisco.com</a:t>
            </a:r>
            <a:endParaRPr lang="en-US" dirty="0">
              <a:solidFill>
                <a:srgbClr val="555555"/>
              </a:solidFill>
              <a:latin typeface="+mn-lt"/>
              <a:ea typeface="MS PGothic" charset="-128"/>
              <a:cs typeface="MS PGothic" charset="-128"/>
            </a:endParaRPr>
          </a:p>
          <a:p>
            <a:r>
              <a:rPr lang="ja-JP" alt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電話</a:t>
            </a:r>
            <a:r>
              <a:rPr lang="en-US" altLang="ja-JP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:</a:t>
            </a:r>
            <a:r>
              <a:rPr 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 </a:t>
            </a:r>
            <a:r>
              <a:rPr lang="en-US" altLang="ja-JP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US</a:t>
            </a:r>
            <a:r>
              <a:rPr lang="ja-JP" alt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 </a:t>
            </a:r>
            <a:r>
              <a:rPr 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1877-330-9746</a:t>
            </a:r>
            <a:r>
              <a:rPr lang="ja-JP" altLang="en-US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 </a:t>
            </a:r>
            <a:r>
              <a:rPr lang="en-US" altLang="ja-JP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(</a:t>
            </a:r>
            <a:r>
              <a:rPr lang="en-US" dirty="0">
                <a:solidFill>
                  <a:srgbClr val="555555"/>
                </a:solidFill>
                <a:ea typeface="MS PGothic" charset="-128"/>
                <a:cs typeface="MS PGothic" charset="-128"/>
              </a:rPr>
              <a:t>24x5</a:t>
            </a:r>
            <a:r>
              <a:rPr lang="en-US" altLang="ja-JP" dirty="0" smtClean="0">
                <a:solidFill>
                  <a:srgbClr val="555555"/>
                </a:solidFill>
                <a:latin typeface="+mn-lt"/>
                <a:ea typeface="MS PGothic" charset="-128"/>
                <a:cs typeface="MS PGothic" charset="-128"/>
              </a:rPr>
              <a:t>)</a:t>
            </a:r>
            <a:endParaRPr lang="en-US" b="0" i="0" dirty="0">
              <a:solidFill>
                <a:srgbClr val="555555"/>
              </a:solidFill>
              <a:effectLst/>
              <a:latin typeface="+mn-lt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62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  <a:ea typeface="Meiryo" charset="-128"/>
                <a:cs typeface="Meiryo" charset="-128"/>
              </a:rPr>
              <a:t>Wireless Service Assurance</a:t>
            </a:r>
            <a:endParaRPr lang="en-US" sz="4400" dirty="0">
              <a:latin typeface="+mn-lt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330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03"/>
          <p:cNvSpPr/>
          <p:nvPr/>
        </p:nvSpPr>
        <p:spPr>
          <a:xfrm>
            <a:off x="1049482" y="4431334"/>
            <a:ext cx="8094518" cy="712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57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+mn-ea"/>
                <a:cs typeface="Meiryo" charset="-128"/>
              </a:rPr>
              <a:t>What key use-cases are we trying to solve ?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267" y="1405467"/>
            <a:ext cx="23368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ユーザ利用前のネットワーク状態</a:t>
            </a:r>
            <a:endParaRPr lang="en-US" sz="1100" dirty="0" smtClean="0">
              <a:latin typeface="+mn-lt"/>
              <a:ea typeface="+mn-ea"/>
              <a:cs typeface="Meiryo" charset="-128"/>
            </a:endParaRPr>
          </a:p>
          <a:p>
            <a:endParaRPr lang="en-US" sz="1050" dirty="0" smtClean="0">
              <a:latin typeface="+mn-lt"/>
              <a:ea typeface="+mn-ea"/>
              <a:cs typeface="Meiryo" charset="-128"/>
            </a:endParaRPr>
          </a:p>
          <a:p>
            <a:pPr marL="171450" indent="-171450">
              <a:buFont typeface="Arial"/>
              <a:buChar char="•"/>
            </a:pPr>
            <a:r>
              <a:rPr lang="ja-JP" altLang="en-US" sz="1050" dirty="0" smtClean="0">
                <a:latin typeface="+mn-lt"/>
                <a:ea typeface="+mn-ea"/>
                <a:cs typeface="Meiryo" charset="-128"/>
              </a:rPr>
              <a:t>サニティーチェック</a:t>
            </a:r>
            <a:endParaRPr lang="en-US" sz="1050" dirty="0" smtClean="0">
              <a:latin typeface="+mn-lt"/>
              <a:ea typeface="+mn-ea"/>
              <a:cs typeface="Meiryo" charset="-128"/>
            </a:endParaRPr>
          </a:p>
          <a:p>
            <a:pPr marL="171450" indent="-171450">
              <a:buFont typeface="Arial"/>
              <a:buChar char="•"/>
            </a:pPr>
            <a:r>
              <a:rPr lang="ja-JP" altLang="en-US" sz="1050" dirty="0" smtClean="0">
                <a:latin typeface="+mn-lt"/>
                <a:ea typeface="+mn-ea"/>
                <a:cs typeface="Meiryo" charset="-128"/>
              </a:rPr>
              <a:t>ベースライン</a:t>
            </a:r>
            <a:endParaRPr lang="en-US" sz="105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2354" y="1413934"/>
            <a:ext cx="28512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ピークトラフィック時のネットワーク状態</a:t>
            </a:r>
            <a:endParaRPr lang="en-US" sz="1100" dirty="0" smtClean="0">
              <a:latin typeface="+mn-lt"/>
              <a:ea typeface="+mn-ea"/>
              <a:cs typeface="Meiryo" charset="-128"/>
            </a:endParaRPr>
          </a:p>
          <a:p>
            <a:endParaRPr lang="en-US" sz="1050" dirty="0">
              <a:latin typeface="+mn-lt"/>
              <a:ea typeface="+mn-ea"/>
              <a:cs typeface="Meiryo" charset="-128"/>
            </a:endParaRPr>
          </a:p>
          <a:p>
            <a:pPr marL="171450" indent="-171450">
              <a:buFont typeface="Arial"/>
              <a:buChar char="•"/>
            </a:pPr>
            <a:r>
              <a:rPr lang="ja-JP" altLang="en-US" sz="1050" dirty="0" smtClean="0">
                <a:latin typeface="+mn-lt"/>
                <a:ea typeface="+mn-ea"/>
                <a:cs typeface="Meiryo" charset="-128"/>
              </a:rPr>
              <a:t>傾向と問題のプロアクティブなモニタ</a:t>
            </a:r>
            <a:endParaRPr lang="en-US" altLang="ja-JP" sz="1050" dirty="0">
              <a:latin typeface="+mn-lt"/>
              <a:ea typeface="+mn-ea"/>
              <a:cs typeface="Meiryo" charset="-128"/>
            </a:endParaRPr>
          </a:p>
          <a:p>
            <a:pPr marL="171450" indent="-171450">
              <a:buFont typeface="Arial"/>
              <a:buChar char="•"/>
            </a:pPr>
            <a:r>
              <a:rPr lang="en-US" sz="105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ja-JP" altLang="en-US" sz="1050" dirty="0" smtClean="0">
                <a:latin typeface="+mn-lt"/>
                <a:ea typeface="+mn-ea"/>
                <a:cs typeface="Meiryo" charset="-128"/>
              </a:rPr>
              <a:t>ダウンタイムが発生する前に場所を見分け問題を修復する</a:t>
            </a:r>
            <a:r>
              <a:rPr lang="en-US" sz="1050" dirty="0" smtClean="0">
                <a:latin typeface="+mn-lt"/>
                <a:ea typeface="+mn-ea"/>
                <a:cs typeface="Meiryo" charset="-128"/>
              </a:rPr>
              <a:t>  </a:t>
            </a:r>
          </a:p>
          <a:p>
            <a:pPr marL="171450" indent="-171450">
              <a:buFont typeface="Arial"/>
              <a:buChar char="•"/>
            </a:pPr>
            <a:r>
              <a:rPr lang="ja-JP" altLang="en-US" sz="1050" dirty="0" smtClean="0">
                <a:latin typeface="+mn-lt"/>
                <a:ea typeface="+mn-ea"/>
                <a:cs typeface="Meiryo" charset="-128"/>
              </a:rPr>
              <a:t>発生した問題に対して、リアルタイムに迅速な修復</a:t>
            </a:r>
            <a:endParaRPr lang="en-US" sz="105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4972" y="1405467"/>
            <a:ext cx="20574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+mn-lt"/>
                <a:ea typeface="+mn-ea"/>
                <a:cs typeface="Meiryo" charset="-128"/>
              </a:rPr>
              <a:t>過去のネットワーク状態</a:t>
            </a:r>
            <a:endParaRPr lang="en-US" sz="1200" dirty="0" smtClean="0">
              <a:latin typeface="+mn-lt"/>
              <a:ea typeface="+mn-ea"/>
              <a:cs typeface="Meiryo" charset="-128"/>
            </a:endParaRPr>
          </a:p>
          <a:p>
            <a:endParaRPr lang="en-US" sz="1050" dirty="0">
              <a:latin typeface="+mn-lt"/>
              <a:ea typeface="+mn-ea"/>
              <a:cs typeface="Meiryo" charset="-128"/>
            </a:endParaRPr>
          </a:p>
          <a:p>
            <a:pPr marL="171450" indent="-171450">
              <a:buFont typeface="Arial"/>
              <a:buChar char="•"/>
            </a:pPr>
            <a:r>
              <a:rPr lang="ja-JP" altLang="en-US" sz="1050" dirty="0" smtClean="0">
                <a:latin typeface="+mn-lt"/>
                <a:ea typeface="+mn-ea"/>
                <a:cs typeface="Meiryo" charset="-128"/>
              </a:rPr>
              <a:t>過去のイベントに対してのトラブルシューティングや分析</a:t>
            </a:r>
            <a:endParaRPr lang="en-US" sz="1050" dirty="0" smtClean="0">
              <a:latin typeface="+mn-lt"/>
              <a:ea typeface="+mn-ea"/>
              <a:cs typeface="Meiryo" charset="-128"/>
            </a:endParaRPr>
          </a:p>
          <a:p>
            <a:pPr marL="171450" indent="-171450">
              <a:buFont typeface="Arial"/>
              <a:buChar char="•"/>
            </a:pPr>
            <a:r>
              <a:rPr lang="ja-JP" altLang="en-US" sz="1050" dirty="0" smtClean="0">
                <a:latin typeface="+mn-lt"/>
                <a:ea typeface="+mn-ea"/>
                <a:cs typeface="Meiryo" charset="-128"/>
              </a:rPr>
              <a:t>回想しレポートする</a:t>
            </a:r>
            <a:endParaRPr lang="en-US" sz="1050" dirty="0">
              <a:latin typeface="+mn-lt"/>
              <a:ea typeface="+mn-ea"/>
              <a:cs typeface="Meiryo" charset="-128"/>
            </a:endParaRPr>
          </a:p>
          <a:p>
            <a:endParaRPr lang="en-US" sz="1050" dirty="0"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78" name="Group 89"/>
          <p:cNvGrpSpPr/>
          <p:nvPr/>
        </p:nvGrpSpPr>
        <p:grpSpPr>
          <a:xfrm>
            <a:off x="555022" y="2597747"/>
            <a:ext cx="449215" cy="273818"/>
            <a:chOff x="200025" y="4941888"/>
            <a:chExt cx="3775076" cy="2232025"/>
          </a:xfrm>
          <a:gradFill>
            <a:gsLst>
              <a:gs pos="0">
                <a:srgbClr val="C00000"/>
              </a:gs>
              <a:gs pos="35000">
                <a:srgbClr val="FA661C"/>
              </a:gs>
              <a:gs pos="57000">
                <a:srgbClr val="FFC600"/>
              </a:gs>
              <a:gs pos="89000">
                <a:schemeClr val="accent4"/>
              </a:gs>
            </a:gsLst>
            <a:lin ang="0" scaled="0"/>
          </a:gradFill>
        </p:grpSpPr>
        <p:sp>
          <p:nvSpPr>
            <p:cNvPr id="79" name="Freeform 5"/>
            <p:cNvSpPr>
              <a:spLocks/>
            </p:cNvSpPr>
            <p:nvPr/>
          </p:nvSpPr>
          <p:spPr bwMode="auto">
            <a:xfrm>
              <a:off x="3141663" y="5743576"/>
              <a:ext cx="833438" cy="1095375"/>
            </a:xfrm>
            <a:custGeom>
              <a:avLst/>
              <a:gdLst>
                <a:gd name="T0" fmla="*/ 123 w 222"/>
                <a:gd name="T1" fmla="*/ 0 h 291"/>
                <a:gd name="T2" fmla="*/ 146 w 222"/>
                <a:gd name="T3" fmla="*/ 36 h 291"/>
                <a:gd name="T4" fmla="*/ 167 w 222"/>
                <a:gd name="T5" fmla="*/ 72 h 291"/>
                <a:gd name="T6" fmla="*/ 222 w 222"/>
                <a:gd name="T7" fmla="*/ 267 h 291"/>
                <a:gd name="T8" fmla="*/ 81 w 222"/>
                <a:gd name="T9" fmla="*/ 291 h 291"/>
                <a:gd name="T10" fmla="*/ 30 w 222"/>
                <a:gd name="T11" fmla="*/ 130 h 291"/>
                <a:gd name="T12" fmla="*/ 0 w 222"/>
                <a:gd name="T13" fmla="*/ 85 h 291"/>
                <a:gd name="T14" fmla="*/ 123 w 222"/>
                <a:gd name="T15" fmla="*/ 0 h 291"/>
                <a:gd name="T16" fmla="*/ 123 w 222"/>
                <a:gd name="T17" fmla="*/ 0 h 291"/>
                <a:gd name="T18" fmla="*/ 123 w 222"/>
                <a:gd name="T19" fmla="*/ 0 h 291"/>
                <a:gd name="T20" fmla="*/ 123 w 222"/>
                <a:gd name="T21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91">
                  <a:moveTo>
                    <a:pt x="123" y="0"/>
                  </a:moveTo>
                  <a:cubicBezTo>
                    <a:pt x="146" y="36"/>
                    <a:pt x="146" y="36"/>
                    <a:pt x="146" y="36"/>
                  </a:cubicBezTo>
                  <a:cubicBezTo>
                    <a:pt x="167" y="72"/>
                    <a:pt x="167" y="72"/>
                    <a:pt x="167" y="72"/>
                  </a:cubicBezTo>
                  <a:cubicBezTo>
                    <a:pt x="167" y="72"/>
                    <a:pt x="214" y="156"/>
                    <a:pt x="222" y="267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66" y="190"/>
                    <a:pt x="30" y="130"/>
                    <a:pt x="30" y="13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80" name="Freeform 6"/>
            <p:cNvSpPr>
              <a:spLocks/>
            </p:cNvSpPr>
            <p:nvPr/>
          </p:nvSpPr>
          <p:spPr bwMode="auto">
            <a:xfrm>
              <a:off x="200025" y="4941888"/>
              <a:ext cx="2501900" cy="2232025"/>
            </a:xfrm>
            <a:custGeom>
              <a:avLst/>
              <a:gdLst>
                <a:gd name="T0" fmla="*/ 1175 w 1576"/>
                <a:gd name="T1" fmla="*/ 0 h 1406"/>
                <a:gd name="T2" fmla="*/ 1282 w 1576"/>
                <a:gd name="T3" fmla="*/ 5 h 1406"/>
                <a:gd name="T4" fmla="*/ 1381 w 1576"/>
                <a:gd name="T5" fmla="*/ 22 h 1406"/>
                <a:gd name="T6" fmla="*/ 1481 w 1576"/>
                <a:gd name="T7" fmla="*/ 41 h 1406"/>
                <a:gd name="T8" fmla="*/ 1576 w 1576"/>
                <a:gd name="T9" fmla="*/ 69 h 1406"/>
                <a:gd name="T10" fmla="*/ 1422 w 1576"/>
                <a:gd name="T11" fmla="*/ 396 h 1406"/>
                <a:gd name="T12" fmla="*/ 1334 w 1576"/>
                <a:gd name="T13" fmla="*/ 366 h 1406"/>
                <a:gd name="T14" fmla="*/ 1242 w 1576"/>
                <a:gd name="T15" fmla="*/ 344 h 1406"/>
                <a:gd name="T16" fmla="*/ 1147 w 1576"/>
                <a:gd name="T17" fmla="*/ 330 h 1406"/>
                <a:gd name="T18" fmla="*/ 1052 w 1576"/>
                <a:gd name="T19" fmla="*/ 325 h 1406"/>
                <a:gd name="T20" fmla="*/ 931 w 1576"/>
                <a:gd name="T21" fmla="*/ 330 h 1406"/>
                <a:gd name="T22" fmla="*/ 810 w 1576"/>
                <a:gd name="T23" fmla="*/ 351 h 1406"/>
                <a:gd name="T24" fmla="*/ 706 w 1576"/>
                <a:gd name="T25" fmla="*/ 384 h 1406"/>
                <a:gd name="T26" fmla="*/ 602 w 1576"/>
                <a:gd name="T27" fmla="*/ 432 h 1406"/>
                <a:gd name="T28" fmla="*/ 500 w 1576"/>
                <a:gd name="T29" fmla="*/ 486 h 1406"/>
                <a:gd name="T30" fmla="*/ 405 w 1576"/>
                <a:gd name="T31" fmla="*/ 550 h 1406"/>
                <a:gd name="T32" fmla="*/ 325 w 1576"/>
                <a:gd name="T33" fmla="*/ 626 h 1406"/>
                <a:gd name="T34" fmla="*/ 249 w 1576"/>
                <a:gd name="T35" fmla="*/ 712 h 1406"/>
                <a:gd name="T36" fmla="*/ 185 w 1576"/>
                <a:gd name="T37" fmla="*/ 802 h 1406"/>
                <a:gd name="T38" fmla="*/ 131 w 1576"/>
                <a:gd name="T39" fmla="*/ 904 h 1406"/>
                <a:gd name="T40" fmla="*/ 83 w 1576"/>
                <a:gd name="T41" fmla="*/ 1006 h 1406"/>
                <a:gd name="T42" fmla="*/ 50 w 1576"/>
                <a:gd name="T43" fmla="*/ 1117 h 1406"/>
                <a:gd name="T44" fmla="*/ 36 w 1576"/>
                <a:gd name="T45" fmla="*/ 1231 h 1406"/>
                <a:gd name="T46" fmla="*/ 24 w 1576"/>
                <a:gd name="T47" fmla="*/ 1352 h 1406"/>
                <a:gd name="T48" fmla="*/ 24 w 1576"/>
                <a:gd name="T49" fmla="*/ 1406 h 1406"/>
                <a:gd name="T50" fmla="*/ 10 w 1576"/>
                <a:gd name="T51" fmla="*/ 1297 h 1406"/>
                <a:gd name="T52" fmla="*/ 0 w 1576"/>
                <a:gd name="T53" fmla="*/ 1176 h 1406"/>
                <a:gd name="T54" fmla="*/ 10 w 1576"/>
                <a:gd name="T55" fmla="*/ 1051 h 1406"/>
                <a:gd name="T56" fmla="*/ 29 w 1576"/>
                <a:gd name="T57" fmla="*/ 925 h 1406"/>
                <a:gd name="T58" fmla="*/ 64 w 1576"/>
                <a:gd name="T59" fmla="*/ 807 h 1406"/>
                <a:gd name="T60" fmla="*/ 109 w 1576"/>
                <a:gd name="T61" fmla="*/ 690 h 1406"/>
                <a:gd name="T62" fmla="*/ 164 w 1576"/>
                <a:gd name="T63" fmla="*/ 586 h 1406"/>
                <a:gd name="T64" fmla="*/ 230 w 1576"/>
                <a:gd name="T65" fmla="*/ 482 h 1406"/>
                <a:gd name="T66" fmla="*/ 306 w 1576"/>
                <a:gd name="T67" fmla="*/ 392 h 1406"/>
                <a:gd name="T68" fmla="*/ 391 w 1576"/>
                <a:gd name="T69" fmla="*/ 304 h 1406"/>
                <a:gd name="T70" fmla="*/ 486 w 1576"/>
                <a:gd name="T71" fmla="*/ 226 h 1406"/>
                <a:gd name="T72" fmla="*/ 588 w 1576"/>
                <a:gd name="T73" fmla="*/ 162 h 1406"/>
                <a:gd name="T74" fmla="*/ 697 w 1576"/>
                <a:gd name="T75" fmla="*/ 105 h 1406"/>
                <a:gd name="T76" fmla="*/ 808 w 1576"/>
                <a:gd name="T77" fmla="*/ 62 h 1406"/>
                <a:gd name="T78" fmla="*/ 926 w 1576"/>
                <a:gd name="T79" fmla="*/ 24 h 1406"/>
                <a:gd name="T80" fmla="*/ 1052 w 1576"/>
                <a:gd name="T81" fmla="*/ 5 h 1406"/>
                <a:gd name="T82" fmla="*/ 1175 w 1576"/>
                <a:gd name="T83" fmla="*/ 0 h 1406"/>
                <a:gd name="T84" fmla="*/ 1175 w 1576"/>
                <a:gd name="T85" fmla="*/ 0 h 1406"/>
                <a:gd name="T86" fmla="*/ 1175 w 1576"/>
                <a:gd name="T87" fmla="*/ 0 h 1406"/>
                <a:gd name="T88" fmla="*/ 1175 w 1576"/>
                <a:gd name="T89" fmla="*/ 0 h 1406"/>
                <a:gd name="T90" fmla="*/ 1175 w 1576"/>
                <a:gd name="T91" fmla="*/ 0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76" h="1406">
                  <a:moveTo>
                    <a:pt x="1175" y="0"/>
                  </a:moveTo>
                  <a:lnTo>
                    <a:pt x="1282" y="5"/>
                  </a:lnTo>
                  <a:lnTo>
                    <a:pt x="1381" y="22"/>
                  </a:lnTo>
                  <a:lnTo>
                    <a:pt x="1481" y="41"/>
                  </a:lnTo>
                  <a:lnTo>
                    <a:pt x="1576" y="69"/>
                  </a:lnTo>
                  <a:lnTo>
                    <a:pt x="1422" y="396"/>
                  </a:lnTo>
                  <a:lnTo>
                    <a:pt x="1334" y="366"/>
                  </a:lnTo>
                  <a:lnTo>
                    <a:pt x="1242" y="344"/>
                  </a:lnTo>
                  <a:lnTo>
                    <a:pt x="1147" y="330"/>
                  </a:lnTo>
                  <a:lnTo>
                    <a:pt x="1052" y="325"/>
                  </a:lnTo>
                  <a:lnTo>
                    <a:pt x="931" y="330"/>
                  </a:lnTo>
                  <a:lnTo>
                    <a:pt x="810" y="351"/>
                  </a:lnTo>
                  <a:lnTo>
                    <a:pt x="706" y="384"/>
                  </a:lnTo>
                  <a:lnTo>
                    <a:pt x="602" y="432"/>
                  </a:lnTo>
                  <a:lnTo>
                    <a:pt x="500" y="486"/>
                  </a:lnTo>
                  <a:lnTo>
                    <a:pt x="405" y="550"/>
                  </a:lnTo>
                  <a:lnTo>
                    <a:pt x="325" y="626"/>
                  </a:lnTo>
                  <a:lnTo>
                    <a:pt x="249" y="712"/>
                  </a:lnTo>
                  <a:lnTo>
                    <a:pt x="185" y="802"/>
                  </a:lnTo>
                  <a:lnTo>
                    <a:pt x="131" y="904"/>
                  </a:lnTo>
                  <a:lnTo>
                    <a:pt x="83" y="1006"/>
                  </a:lnTo>
                  <a:lnTo>
                    <a:pt x="50" y="1117"/>
                  </a:lnTo>
                  <a:lnTo>
                    <a:pt x="36" y="1231"/>
                  </a:lnTo>
                  <a:lnTo>
                    <a:pt x="24" y="1352"/>
                  </a:lnTo>
                  <a:lnTo>
                    <a:pt x="24" y="1406"/>
                  </a:lnTo>
                  <a:lnTo>
                    <a:pt x="10" y="1297"/>
                  </a:lnTo>
                  <a:lnTo>
                    <a:pt x="0" y="1176"/>
                  </a:lnTo>
                  <a:lnTo>
                    <a:pt x="10" y="1051"/>
                  </a:lnTo>
                  <a:lnTo>
                    <a:pt x="29" y="925"/>
                  </a:lnTo>
                  <a:lnTo>
                    <a:pt x="64" y="807"/>
                  </a:lnTo>
                  <a:lnTo>
                    <a:pt x="109" y="690"/>
                  </a:lnTo>
                  <a:lnTo>
                    <a:pt x="164" y="586"/>
                  </a:lnTo>
                  <a:lnTo>
                    <a:pt x="230" y="482"/>
                  </a:lnTo>
                  <a:lnTo>
                    <a:pt x="306" y="392"/>
                  </a:lnTo>
                  <a:lnTo>
                    <a:pt x="391" y="304"/>
                  </a:lnTo>
                  <a:lnTo>
                    <a:pt x="486" y="226"/>
                  </a:lnTo>
                  <a:lnTo>
                    <a:pt x="588" y="162"/>
                  </a:lnTo>
                  <a:lnTo>
                    <a:pt x="697" y="105"/>
                  </a:lnTo>
                  <a:lnTo>
                    <a:pt x="808" y="62"/>
                  </a:lnTo>
                  <a:lnTo>
                    <a:pt x="926" y="24"/>
                  </a:lnTo>
                  <a:lnTo>
                    <a:pt x="1052" y="5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81" name="Freeform 7"/>
            <p:cNvSpPr>
              <a:spLocks/>
            </p:cNvSpPr>
            <p:nvPr/>
          </p:nvSpPr>
          <p:spPr bwMode="auto">
            <a:xfrm>
              <a:off x="2576513" y="5100638"/>
              <a:ext cx="958850" cy="903288"/>
            </a:xfrm>
            <a:custGeom>
              <a:avLst/>
              <a:gdLst>
                <a:gd name="T0" fmla="*/ 179 w 255"/>
                <a:gd name="T1" fmla="*/ 68 h 240"/>
                <a:gd name="T2" fmla="*/ 255 w 255"/>
                <a:gd name="T3" fmla="*/ 146 h 240"/>
                <a:gd name="T4" fmla="*/ 132 w 255"/>
                <a:gd name="T5" fmla="*/ 240 h 240"/>
                <a:gd name="T6" fmla="*/ 81 w 255"/>
                <a:gd name="T7" fmla="*/ 191 h 240"/>
                <a:gd name="T8" fmla="*/ 0 w 255"/>
                <a:gd name="T9" fmla="*/ 136 h 240"/>
                <a:gd name="T10" fmla="*/ 66 w 255"/>
                <a:gd name="T11" fmla="*/ 0 h 240"/>
                <a:gd name="T12" fmla="*/ 66 w 255"/>
                <a:gd name="T13" fmla="*/ 0 h 240"/>
                <a:gd name="T14" fmla="*/ 179 w 255"/>
                <a:gd name="T15" fmla="*/ 68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240">
                  <a:moveTo>
                    <a:pt x="179" y="68"/>
                  </a:moveTo>
                  <a:cubicBezTo>
                    <a:pt x="223" y="102"/>
                    <a:pt x="255" y="146"/>
                    <a:pt x="255" y="146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11" y="214"/>
                    <a:pt x="81" y="191"/>
                  </a:cubicBezTo>
                  <a:cubicBezTo>
                    <a:pt x="51" y="167"/>
                    <a:pt x="0" y="136"/>
                    <a:pt x="0" y="13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22" y="23"/>
                    <a:pt x="17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82" name="Freeform 8"/>
          <p:cNvSpPr>
            <a:spLocks/>
          </p:cNvSpPr>
          <p:nvPr/>
        </p:nvSpPr>
        <p:spPr bwMode="auto">
          <a:xfrm rot="21395276">
            <a:off x="735937" y="2685490"/>
            <a:ext cx="307411" cy="215267"/>
          </a:xfrm>
          <a:custGeom>
            <a:avLst/>
            <a:gdLst>
              <a:gd name="T0" fmla="*/ 733 w 733"/>
              <a:gd name="T1" fmla="*/ 0 h 487"/>
              <a:gd name="T2" fmla="*/ 181 w 733"/>
              <a:gd name="T3" fmla="*/ 278 h 487"/>
              <a:gd name="T4" fmla="*/ 115 w 733"/>
              <a:gd name="T5" fmla="*/ 257 h 487"/>
              <a:gd name="T6" fmla="*/ 0 w 733"/>
              <a:gd name="T7" fmla="*/ 372 h 487"/>
              <a:gd name="T8" fmla="*/ 115 w 733"/>
              <a:gd name="T9" fmla="*/ 487 h 487"/>
              <a:gd name="T10" fmla="*/ 230 w 733"/>
              <a:gd name="T11" fmla="*/ 372 h 487"/>
              <a:gd name="T12" fmla="*/ 229 w 733"/>
              <a:gd name="T13" fmla="*/ 359 h 487"/>
              <a:gd name="T14" fmla="*/ 733 w 733"/>
              <a:gd name="T15" fmla="*/ 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3" h="487">
                <a:moveTo>
                  <a:pt x="733" y="0"/>
                </a:moveTo>
                <a:cubicBezTo>
                  <a:pt x="181" y="278"/>
                  <a:pt x="181" y="278"/>
                  <a:pt x="181" y="278"/>
                </a:cubicBezTo>
                <a:cubicBezTo>
                  <a:pt x="162" y="265"/>
                  <a:pt x="140" y="257"/>
                  <a:pt x="115" y="257"/>
                </a:cubicBezTo>
                <a:cubicBezTo>
                  <a:pt x="52" y="257"/>
                  <a:pt x="0" y="309"/>
                  <a:pt x="0" y="372"/>
                </a:cubicBezTo>
                <a:cubicBezTo>
                  <a:pt x="0" y="435"/>
                  <a:pt x="52" y="487"/>
                  <a:pt x="115" y="487"/>
                </a:cubicBezTo>
                <a:cubicBezTo>
                  <a:pt x="179" y="487"/>
                  <a:pt x="230" y="435"/>
                  <a:pt x="230" y="372"/>
                </a:cubicBezTo>
                <a:cubicBezTo>
                  <a:pt x="230" y="368"/>
                  <a:pt x="230" y="363"/>
                  <a:pt x="229" y="359"/>
                </a:cubicBezTo>
                <a:lnTo>
                  <a:pt x="733" y="0"/>
                </a:lnTo>
                <a:close/>
              </a:path>
            </a:pathLst>
          </a:custGeom>
          <a:solidFill>
            <a:schemeClr val="tx1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2819989" y="2725862"/>
            <a:ext cx="3261601" cy="1986900"/>
            <a:chOff x="3189757" y="999078"/>
            <a:chExt cx="5316427" cy="3947291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0162" y="1004302"/>
              <a:ext cx="5029936" cy="3942067"/>
            </a:xfrm>
            <a:prstGeom prst="rect">
              <a:avLst/>
            </a:prstGeom>
          </p:spPr>
        </p:pic>
        <p:grpSp>
          <p:nvGrpSpPr>
            <p:cNvPr id="85" name="Group 126"/>
            <p:cNvGrpSpPr/>
            <p:nvPr/>
          </p:nvGrpSpPr>
          <p:grpSpPr>
            <a:xfrm>
              <a:off x="8162989" y="1898506"/>
              <a:ext cx="343195" cy="343195"/>
              <a:chOff x="11022923" y="-2056847"/>
              <a:chExt cx="904242" cy="904242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7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38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39" name="Freeform 138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86" name="Group 126"/>
            <p:cNvGrpSpPr/>
            <p:nvPr/>
          </p:nvGrpSpPr>
          <p:grpSpPr>
            <a:xfrm>
              <a:off x="6560357" y="999078"/>
              <a:ext cx="343195" cy="343195"/>
              <a:chOff x="11022923" y="-2056847"/>
              <a:chExt cx="904242" cy="904242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3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34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35" name="Freeform 134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87" name="Group 126"/>
            <p:cNvGrpSpPr/>
            <p:nvPr/>
          </p:nvGrpSpPr>
          <p:grpSpPr>
            <a:xfrm>
              <a:off x="6953044" y="2607576"/>
              <a:ext cx="343195" cy="343195"/>
              <a:chOff x="11022923" y="-2056847"/>
              <a:chExt cx="904242" cy="904242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30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31" name="Freeform 130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88" name="Group 126"/>
            <p:cNvGrpSpPr/>
            <p:nvPr/>
          </p:nvGrpSpPr>
          <p:grpSpPr>
            <a:xfrm>
              <a:off x="6116296" y="3106849"/>
              <a:ext cx="343195" cy="343195"/>
              <a:chOff x="11022923" y="-2056847"/>
              <a:chExt cx="904242" cy="904242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5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26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27" name="Freeform 126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89" name="Group 126"/>
            <p:cNvGrpSpPr/>
            <p:nvPr/>
          </p:nvGrpSpPr>
          <p:grpSpPr>
            <a:xfrm>
              <a:off x="4661294" y="2962244"/>
              <a:ext cx="343195" cy="343195"/>
              <a:chOff x="11022923" y="-2056847"/>
              <a:chExt cx="904242" cy="904242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1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22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57B74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23" name="Freeform 122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57B74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0" name="Group 126"/>
            <p:cNvGrpSpPr/>
            <p:nvPr/>
          </p:nvGrpSpPr>
          <p:grpSpPr>
            <a:xfrm>
              <a:off x="5679639" y="2374903"/>
              <a:ext cx="343195" cy="343195"/>
              <a:chOff x="11022923" y="-2056847"/>
              <a:chExt cx="904242" cy="904242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7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18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19" name="Freeform 118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1" name="Group 126"/>
            <p:cNvGrpSpPr/>
            <p:nvPr/>
          </p:nvGrpSpPr>
          <p:grpSpPr>
            <a:xfrm>
              <a:off x="6716143" y="1785302"/>
              <a:ext cx="343195" cy="343195"/>
              <a:chOff x="11022923" y="-2056847"/>
              <a:chExt cx="904242" cy="904242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3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14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15" name="Freeform 114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57B74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2" name="Group 126"/>
            <p:cNvGrpSpPr/>
            <p:nvPr/>
          </p:nvGrpSpPr>
          <p:grpSpPr>
            <a:xfrm>
              <a:off x="4531039" y="2031708"/>
              <a:ext cx="343195" cy="343195"/>
              <a:chOff x="11022923" y="-2056847"/>
              <a:chExt cx="904242" cy="904242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9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10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11" name="Freeform 110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3" name="Group 126"/>
            <p:cNvGrpSpPr/>
            <p:nvPr/>
          </p:nvGrpSpPr>
          <p:grpSpPr>
            <a:xfrm>
              <a:off x="5476596" y="1555311"/>
              <a:ext cx="343195" cy="343195"/>
              <a:chOff x="11022923" y="-2056847"/>
              <a:chExt cx="904242" cy="904242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5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06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07" name="Freeform 106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4" name="Group 126"/>
            <p:cNvGrpSpPr/>
            <p:nvPr/>
          </p:nvGrpSpPr>
          <p:grpSpPr>
            <a:xfrm>
              <a:off x="4874234" y="3777574"/>
              <a:ext cx="343195" cy="343195"/>
              <a:chOff x="11022923" y="-2056847"/>
              <a:chExt cx="904242" cy="90424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1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02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03" name="Freeform 102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5" name="Group 126"/>
            <p:cNvGrpSpPr/>
            <p:nvPr/>
          </p:nvGrpSpPr>
          <p:grpSpPr>
            <a:xfrm>
              <a:off x="3189757" y="2790647"/>
              <a:ext cx="343195" cy="343195"/>
              <a:chOff x="11022923" y="-2056847"/>
              <a:chExt cx="904242" cy="904242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7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98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99" name="Freeform 98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</p:grpSp>
      <p:grpSp>
        <p:nvGrpSpPr>
          <p:cNvPr id="141" name="Group 9"/>
          <p:cNvGrpSpPr/>
          <p:nvPr/>
        </p:nvGrpSpPr>
        <p:grpSpPr>
          <a:xfrm>
            <a:off x="5805723" y="3399193"/>
            <a:ext cx="112088" cy="111053"/>
            <a:chOff x="8129377" y="1720034"/>
            <a:chExt cx="279226" cy="279226"/>
          </a:xfrm>
        </p:grpSpPr>
        <p:sp>
          <p:nvSpPr>
            <p:cNvPr id="142" name="Oval 141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143" name="Group 82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44" name="Freeform 14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45" name="Freeform 14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146" name="Group 108"/>
          <p:cNvGrpSpPr/>
          <p:nvPr/>
        </p:nvGrpSpPr>
        <p:grpSpPr>
          <a:xfrm>
            <a:off x="5584088" y="3250946"/>
            <a:ext cx="112088" cy="111053"/>
            <a:chOff x="8129377" y="1720034"/>
            <a:chExt cx="279226" cy="279226"/>
          </a:xfrm>
        </p:grpSpPr>
        <p:sp>
          <p:nvSpPr>
            <p:cNvPr id="147" name="Oval 146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148" name="Group 110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49" name="Freeform 148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50" name="Freeform 149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151" name="Group 113"/>
          <p:cNvGrpSpPr/>
          <p:nvPr/>
        </p:nvGrpSpPr>
        <p:grpSpPr>
          <a:xfrm>
            <a:off x="5267595" y="2950319"/>
            <a:ext cx="112088" cy="111053"/>
            <a:chOff x="8129377" y="1720034"/>
            <a:chExt cx="279226" cy="279226"/>
          </a:xfrm>
        </p:grpSpPr>
        <p:sp>
          <p:nvSpPr>
            <p:cNvPr id="152" name="Oval 151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153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54" name="Freeform 15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55" name="Freeform 15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156" name="Group 123"/>
          <p:cNvGrpSpPr/>
          <p:nvPr/>
        </p:nvGrpSpPr>
        <p:grpSpPr>
          <a:xfrm>
            <a:off x="3825316" y="4189948"/>
            <a:ext cx="112088" cy="111053"/>
            <a:chOff x="8129377" y="1720034"/>
            <a:chExt cx="279226" cy="279226"/>
          </a:xfrm>
        </p:grpSpPr>
        <p:sp>
          <p:nvSpPr>
            <p:cNvPr id="157" name="Oval 156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158" name="Group 12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59" name="Freeform 158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61" name="Group 133"/>
          <p:cNvGrpSpPr/>
          <p:nvPr/>
        </p:nvGrpSpPr>
        <p:grpSpPr>
          <a:xfrm>
            <a:off x="3712286" y="4056563"/>
            <a:ext cx="112088" cy="111053"/>
            <a:chOff x="8129377" y="1720034"/>
            <a:chExt cx="279226" cy="279226"/>
          </a:xfrm>
        </p:grpSpPr>
        <p:sp>
          <p:nvSpPr>
            <p:cNvPr id="162" name="Oval 161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163" name="Group 13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64" name="Freeform 16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66" name="Group 143"/>
          <p:cNvGrpSpPr/>
          <p:nvPr/>
        </p:nvGrpSpPr>
        <p:grpSpPr>
          <a:xfrm>
            <a:off x="3269519" y="3738283"/>
            <a:ext cx="112088" cy="111053"/>
            <a:chOff x="8129377" y="1720034"/>
            <a:chExt cx="279226" cy="279226"/>
          </a:xfrm>
        </p:grpSpPr>
        <p:sp>
          <p:nvSpPr>
            <p:cNvPr id="167" name="Oval 166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168" name="Group 14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69" name="Freeform 168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71" name="Group 155"/>
          <p:cNvGrpSpPr/>
          <p:nvPr/>
        </p:nvGrpSpPr>
        <p:grpSpPr>
          <a:xfrm>
            <a:off x="3927874" y="3572702"/>
            <a:ext cx="112088" cy="111053"/>
            <a:chOff x="8129377" y="1720034"/>
            <a:chExt cx="279226" cy="279226"/>
          </a:xfrm>
        </p:grpSpPr>
        <p:sp>
          <p:nvSpPr>
            <p:cNvPr id="172" name="Oval 171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173" name="Group 157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76" name="Group 160"/>
          <p:cNvGrpSpPr/>
          <p:nvPr/>
        </p:nvGrpSpPr>
        <p:grpSpPr>
          <a:xfrm>
            <a:off x="4849068" y="3035850"/>
            <a:ext cx="112088" cy="111053"/>
            <a:chOff x="8129377" y="1720034"/>
            <a:chExt cx="279226" cy="279226"/>
          </a:xfrm>
        </p:grpSpPr>
        <p:sp>
          <p:nvSpPr>
            <p:cNvPr id="177" name="Oval 176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178" name="Group 162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79" name="Freeform 178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80" name="Freeform 179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181" name="Group 165"/>
          <p:cNvGrpSpPr/>
          <p:nvPr/>
        </p:nvGrpSpPr>
        <p:grpSpPr>
          <a:xfrm>
            <a:off x="4555839" y="3247945"/>
            <a:ext cx="112088" cy="111053"/>
            <a:chOff x="8129377" y="1720034"/>
            <a:chExt cx="279226" cy="279226"/>
          </a:xfrm>
        </p:grpSpPr>
        <p:sp>
          <p:nvSpPr>
            <p:cNvPr id="182" name="Oval 181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183" name="Group 167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186" name="Group 175"/>
          <p:cNvGrpSpPr/>
          <p:nvPr/>
        </p:nvGrpSpPr>
        <p:grpSpPr>
          <a:xfrm>
            <a:off x="4981451" y="3043566"/>
            <a:ext cx="112088" cy="111053"/>
            <a:chOff x="8129377" y="1720034"/>
            <a:chExt cx="279226" cy="279226"/>
          </a:xfrm>
        </p:grpSpPr>
        <p:sp>
          <p:nvSpPr>
            <p:cNvPr id="187" name="Oval 186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188" name="Group 177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191" name="Group 180"/>
          <p:cNvGrpSpPr/>
          <p:nvPr/>
        </p:nvGrpSpPr>
        <p:grpSpPr>
          <a:xfrm>
            <a:off x="4998234" y="3800412"/>
            <a:ext cx="112088" cy="111053"/>
            <a:chOff x="8129377" y="1720034"/>
            <a:chExt cx="279226" cy="279226"/>
          </a:xfrm>
        </p:grpSpPr>
        <p:sp>
          <p:nvSpPr>
            <p:cNvPr id="192" name="Oval 191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193" name="Group 182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94" name="Freeform 19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5" name="Freeform 19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96" name="Group 185"/>
          <p:cNvGrpSpPr/>
          <p:nvPr/>
        </p:nvGrpSpPr>
        <p:grpSpPr>
          <a:xfrm>
            <a:off x="4472990" y="4463141"/>
            <a:ext cx="112088" cy="111053"/>
            <a:chOff x="8129377" y="1720034"/>
            <a:chExt cx="279226" cy="279226"/>
          </a:xfrm>
        </p:grpSpPr>
        <p:sp>
          <p:nvSpPr>
            <p:cNvPr id="197" name="Oval 196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198" name="Group 187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01" name="Group 6"/>
          <p:cNvGrpSpPr/>
          <p:nvPr/>
        </p:nvGrpSpPr>
        <p:grpSpPr>
          <a:xfrm>
            <a:off x="4743177" y="3276513"/>
            <a:ext cx="208940" cy="195832"/>
            <a:chOff x="7966715" y="-1621233"/>
            <a:chExt cx="597736" cy="597736"/>
          </a:xfrm>
        </p:grpSpPr>
        <p:sp>
          <p:nvSpPr>
            <p:cNvPr id="202" name="Oval 201"/>
            <p:cNvSpPr/>
            <p:nvPr/>
          </p:nvSpPr>
          <p:spPr>
            <a:xfrm>
              <a:off x="7966715" y="-1621233"/>
              <a:ext cx="597736" cy="59773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cs typeface="Meiryo" charset="-128"/>
              </a:endParaRPr>
            </a:p>
          </p:txBody>
        </p:sp>
        <p:sp>
          <p:nvSpPr>
            <p:cNvPr id="203" name="Freeform 9"/>
            <p:cNvSpPr>
              <a:spLocks noEditPoints="1"/>
            </p:cNvSpPr>
            <p:nvPr/>
          </p:nvSpPr>
          <p:spPr bwMode="auto">
            <a:xfrm>
              <a:off x="8086435" y="-1521504"/>
              <a:ext cx="384616" cy="328066"/>
            </a:xfrm>
            <a:custGeom>
              <a:avLst/>
              <a:gdLst/>
              <a:ahLst/>
              <a:cxnLst>
                <a:cxn ang="0">
                  <a:pos x="442" y="333"/>
                </a:cxn>
                <a:cxn ang="0">
                  <a:pos x="252" y="19"/>
                </a:cxn>
                <a:cxn ang="0">
                  <a:pos x="223" y="0"/>
                </a:cxn>
                <a:cxn ang="0">
                  <a:pos x="194" y="19"/>
                </a:cxn>
                <a:cxn ang="0">
                  <a:pos x="6" y="333"/>
                </a:cxn>
                <a:cxn ang="0">
                  <a:pos x="0" y="354"/>
                </a:cxn>
                <a:cxn ang="0">
                  <a:pos x="10" y="375"/>
                </a:cxn>
                <a:cxn ang="0">
                  <a:pos x="34" y="383"/>
                </a:cxn>
                <a:cxn ang="0">
                  <a:pos x="414" y="383"/>
                </a:cxn>
                <a:cxn ang="0">
                  <a:pos x="439" y="375"/>
                </a:cxn>
                <a:cxn ang="0">
                  <a:pos x="449" y="354"/>
                </a:cxn>
                <a:cxn ang="0">
                  <a:pos x="442" y="333"/>
                </a:cxn>
                <a:cxn ang="0">
                  <a:pos x="426" y="360"/>
                </a:cxn>
                <a:cxn ang="0">
                  <a:pos x="414" y="363"/>
                </a:cxn>
                <a:cxn ang="0">
                  <a:pos x="34" y="363"/>
                </a:cxn>
                <a:cxn ang="0">
                  <a:pos x="23" y="360"/>
                </a:cxn>
                <a:cxn ang="0">
                  <a:pos x="20" y="354"/>
                </a:cxn>
                <a:cxn ang="0">
                  <a:pos x="24" y="343"/>
                </a:cxn>
                <a:cxn ang="0">
                  <a:pos x="211" y="29"/>
                </a:cxn>
                <a:cxn ang="0">
                  <a:pos x="223" y="20"/>
                </a:cxn>
                <a:cxn ang="0">
                  <a:pos x="235" y="29"/>
                </a:cxn>
                <a:cxn ang="0">
                  <a:pos x="425" y="344"/>
                </a:cxn>
                <a:cxn ang="0">
                  <a:pos x="429" y="354"/>
                </a:cxn>
                <a:cxn ang="0">
                  <a:pos x="426" y="360"/>
                </a:cxn>
                <a:cxn ang="0">
                  <a:pos x="205" y="336"/>
                </a:cxn>
                <a:cxn ang="0">
                  <a:pos x="243" y="336"/>
                </a:cxn>
                <a:cxn ang="0">
                  <a:pos x="243" y="294"/>
                </a:cxn>
                <a:cxn ang="0">
                  <a:pos x="205" y="294"/>
                </a:cxn>
                <a:cxn ang="0">
                  <a:pos x="205" y="336"/>
                </a:cxn>
                <a:cxn ang="0">
                  <a:pos x="209" y="271"/>
                </a:cxn>
                <a:cxn ang="0">
                  <a:pos x="240" y="271"/>
                </a:cxn>
                <a:cxn ang="0">
                  <a:pos x="249" y="107"/>
                </a:cxn>
                <a:cxn ang="0">
                  <a:pos x="200" y="107"/>
                </a:cxn>
                <a:cxn ang="0">
                  <a:pos x="209" y="271"/>
                </a:cxn>
              </a:cxnLst>
              <a:rect l="0" t="0" r="r" b="b"/>
              <a:pathLst>
                <a:path w="449" h="383">
                  <a:moveTo>
                    <a:pt x="442" y="333"/>
                  </a:moveTo>
                  <a:cubicBezTo>
                    <a:pt x="252" y="19"/>
                    <a:pt x="252" y="19"/>
                    <a:pt x="252" y="19"/>
                  </a:cubicBezTo>
                  <a:cubicBezTo>
                    <a:pt x="245" y="7"/>
                    <a:pt x="235" y="0"/>
                    <a:pt x="223" y="0"/>
                  </a:cubicBezTo>
                  <a:cubicBezTo>
                    <a:pt x="211" y="0"/>
                    <a:pt x="201" y="7"/>
                    <a:pt x="194" y="19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2" y="340"/>
                    <a:pt x="0" y="347"/>
                    <a:pt x="0" y="354"/>
                  </a:cubicBezTo>
                  <a:cubicBezTo>
                    <a:pt x="0" y="362"/>
                    <a:pt x="4" y="370"/>
                    <a:pt x="10" y="375"/>
                  </a:cubicBezTo>
                  <a:cubicBezTo>
                    <a:pt x="17" y="380"/>
                    <a:pt x="25" y="383"/>
                    <a:pt x="34" y="383"/>
                  </a:cubicBezTo>
                  <a:cubicBezTo>
                    <a:pt x="414" y="383"/>
                    <a:pt x="414" y="383"/>
                    <a:pt x="414" y="383"/>
                  </a:cubicBezTo>
                  <a:cubicBezTo>
                    <a:pt x="424" y="383"/>
                    <a:pt x="432" y="380"/>
                    <a:pt x="439" y="375"/>
                  </a:cubicBezTo>
                  <a:cubicBezTo>
                    <a:pt x="445" y="370"/>
                    <a:pt x="449" y="362"/>
                    <a:pt x="449" y="354"/>
                  </a:cubicBezTo>
                  <a:cubicBezTo>
                    <a:pt x="449" y="347"/>
                    <a:pt x="446" y="340"/>
                    <a:pt x="442" y="333"/>
                  </a:cubicBezTo>
                  <a:close/>
                  <a:moveTo>
                    <a:pt x="426" y="360"/>
                  </a:moveTo>
                  <a:cubicBezTo>
                    <a:pt x="424" y="361"/>
                    <a:pt x="421" y="363"/>
                    <a:pt x="414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28" y="363"/>
                    <a:pt x="25" y="361"/>
                    <a:pt x="23" y="360"/>
                  </a:cubicBezTo>
                  <a:cubicBezTo>
                    <a:pt x="21" y="358"/>
                    <a:pt x="20" y="357"/>
                    <a:pt x="20" y="354"/>
                  </a:cubicBezTo>
                  <a:cubicBezTo>
                    <a:pt x="20" y="351"/>
                    <a:pt x="21" y="348"/>
                    <a:pt x="24" y="343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16" y="22"/>
                    <a:pt x="220" y="20"/>
                    <a:pt x="223" y="20"/>
                  </a:cubicBezTo>
                  <a:cubicBezTo>
                    <a:pt x="226" y="20"/>
                    <a:pt x="230" y="22"/>
                    <a:pt x="235" y="29"/>
                  </a:cubicBezTo>
                  <a:cubicBezTo>
                    <a:pt x="425" y="344"/>
                    <a:pt x="425" y="344"/>
                    <a:pt x="425" y="344"/>
                  </a:cubicBezTo>
                  <a:cubicBezTo>
                    <a:pt x="428" y="348"/>
                    <a:pt x="429" y="352"/>
                    <a:pt x="429" y="354"/>
                  </a:cubicBezTo>
                  <a:cubicBezTo>
                    <a:pt x="429" y="357"/>
                    <a:pt x="428" y="358"/>
                    <a:pt x="426" y="360"/>
                  </a:cubicBezTo>
                  <a:close/>
                  <a:moveTo>
                    <a:pt x="205" y="336"/>
                  </a:moveTo>
                  <a:cubicBezTo>
                    <a:pt x="243" y="336"/>
                    <a:pt x="243" y="336"/>
                    <a:pt x="243" y="336"/>
                  </a:cubicBezTo>
                  <a:cubicBezTo>
                    <a:pt x="243" y="294"/>
                    <a:pt x="243" y="294"/>
                    <a:pt x="243" y="294"/>
                  </a:cubicBezTo>
                  <a:cubicBezTo>
                    <a:pt x="205" y="294"/>
                    <a:pt x="205" y="294"/>
                    <a:pt x="205" y="294"/>
                  </a:cubicBezTo>
                  <a:lnTo>
                    <a:pt x="205" y="336"/>
                  </a:lnTo>
                  <a:close/>
                  <a:moveTo>
                    <a:pt x="209" y="271"/>
                  </a:moveTo>
                  <a:cubicBezTo>
                    <a:pt x="240" y="271"/>
                    <a:pt x="240" y="271"/>
                    <a:pt x="240" y="271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00" y="107"/>
                    <a:pt x="200" y="107"/>
                    <a:pt x="200" y="107"/>
                  </a:cubicBezTo>
                  <a:lnTo>
                    <a:pt x="209" y="2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204" name="Group 89"/>
          <p:cNvGrpSpPr/>
          <p:nvPr/>
        </p:nvGrpSpPr>
        <p:grpSpPr>
          <a:xfrm>
            <a:off x="3402354" y="2723057"/>
            <a:ext cx="453168" cy="308007"/>
            <a:chOff x="200025" y="4941888"/>
            <a:chExt cx="3775076" cy="2232025"/>
          </a:xfrm>
          <a:gradFill>
            <a:gsLst>
              <a:gs pos="0">
                <a:srgbClr val="C00000"/>
              </a:gs>
              <a:gs pos="35000">
                <a:srgbClr val="FA661C"/>
              </a:gs>
              <a:gs pos="57000">
                <a:srgbClr val="FFC600"/>
              </a:gs>
              <a:gs pos="89000">
                <a:schemeClr val="accent4"/>
              </a:gs>
            </a:gsLst>
            <a:lin ang="0" scaled="0"/>
          </a:gradFill>
        </p:grpSpPr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3141663" y="5743576"/>
              <a:ext cx="833438" cy="1095375"/>
            </a:xfrm>
            <a:custGeom>
              <a:avLst/>
              <a:gdLst>
                <a:gd name="T0" fmla="*/ 123 w 222"/>
                <a:gd name="T1" fmla="*/ 0 h 291"/>
                <a:gd name="T2" fmla="*/ 146 w 222"/>
                <a:gd name="T3" fmla="*/ 36 h 291"/>
                <a:gd name="T4" fmla="*/ 167 w 222"/>
                <a:gd name="T5" fmla="*/ 72 h 291"/>
                <a:gd name="T6" fmla="*/ 222 w 222"/>
                <a:gd name="T7" fmla="*/ 267 h 291"/>
                <a:gd name="T8" fmla="*/ 81 w 222"/>
                <a:gd name="T9" fmla="*/ 291 h 291"/>
                <a:gd name="T10" fmla="*/ 30 w 222"/>
                <a:gd name="T11" fmla="*/ 130 h 291"/>
                <a:gd name="T12" fmla="*/ 0 w 222"/>
                <a:gd name="T13" fmla="*/ 85 h 291"/>
                <a:gd name="T14" fmla="*/ 123 w 222"/>
                <a:gd name="T15" fmla="*/ 0 h 291"/>
                <a:gd name="T16" fmla="*/ 123 w 222"/>
                <a:gd name="T17" fmla="*/ 0 h 291"/>
                <a:gd name="T18" fmla="*/ 123 w 222"/>
                <a:gd name="T19" fmla="*/ 0 h 291"/>
                <a:gd name="T20" fmla="*/ 123 w 222"/>
                <a:gd name="T21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91">
                  <a:moveTo>
                    <a:pt x="123" y="0"/>
                  </a:moveTo>
                  <a:cubicBezTo>
                    <a:pt x="146" y="36"/>
                    <a:pt x="146" y="36"/>
                    <a:pt x="146" y="36"/>
                  </a:cubicBezTo>
                  <a:cubicBezTo>
                    <a:pt x="167" y="72"/>
                    <a:pt x="167" y="72"/>
                    <a:pt x="167" y="72"/>
                  </a:cubicBezTo>
                  <a:cubicBezTo>
                    <a:pt x="167" y="72"/>
                    <a:pt x="214" y="156"/>
                    <a:pt x="222" y="267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66" y="190"/>
                    <a:pt x="30" y="130"/>
                    <a:pt x="30" y="13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206" name="Freeform 6"/>
            <p:cNvSpPr>
              <a:spLocks/>
            </p:cNvSpPr>
            <p:nvPr/>
          </p:nvSpPr>
          <p:spPr bwMode="auto">
            <a:xfrm>
              <a:off x="200025" y="4941888"/>
              <a:ext cx="2501900" cy="2232025"/>
            </a:xfrm>
            <a:custGeom>
              <a:avLst/>
              <a:gdLst>
                <a:gd name="T0" fmla="*/ 1175 w 1576"/>
                <a:gd name="T1" fmla="*/ 0 h 1406"/>
                <a:gd name="T2" fmla="*/ 1282 w 1576"/>
                <a:gd name="T3" fmla="*/ 5 h 1406"/>
                <a:gd name="T4" fmla="*/ 1381 w 1576"/>
                <a:gd name="T5" fmla="*/ 22 h 1406"/>
                <a:gd name="T6" fmla="*/ 1481 w 1576"/>
                <a:gd name="T7" fmla="*/ 41 h 1406"/>
                <a:gd name="T8" fmla="*/ 1576 w 1576"/>
                <a:gd name="T9" fmla="*/ 69 h 1406"/>
                <a:gd name="T10" fmla="*/ 1422 w 1576"/>
                <a:gd name="T11" fmla="*/ 396 h 1406"/>
                <a:gd name="T12" fmla="*/ 1334 w 1576"/>
                <a:gd name="T13" fmla="*/ 366 h 1406"/>
                <a:gd name="T14" fmla="*/ 1242 w 1576"/>
                <a:gd name="T15" fmla="*/ 344 h 1406"/>
                <a:gd name="T16" fmla="*/ 1147 w 1576"/>
                <a:gd name="T17" fmla="*/ 330 h 1406"/>
                <a:gd name="T18" fmla="*/ 1052 w 1576"/>
                <a:gd name="T19" fmla="*/ 325 h 1406"/>
                <a:gd name="T20" fmla="*/ 931 w 1576"/>
                <a:gd name="T21" fmla="*/ 330 h 1406"/>
                <a:gd name="T22" fmla="*/ 810 w 1576"/>
                <a:gd name="T23" fmla="*/ 351 h 1406"/>
                <a:gd name="T24" fmla="*/ 706 w 1576"/>
                <a:gd name="T25" fmla="*/ 384 h 1406"/>
                <a:gd name="T26" fmla="*/ 602 w 1576"/>
                <a:gd name="T27" fmla="*/ 432 h 1406"/>
                <a:gd name="T28" fmla="*/ 500 w 1576"/>
                <a:gd name="T29" fmla="*/ 486 h 1406"/>
                <a:gd name="T30" fmla="*/ 405 w 1576"/>
                <a:gd name="T31" fmla="*/ 550 h 1406"/>
                <a:gd name="T32" fmla="*/ 325 w 1576"/>
                <a:gd name="T33" fmla="*/ 626 h 1406"/>
                <a:gd name="T34" fmla="*/ 249 w 1576"/>
                <a:gd name="T35" fmla="*/ 712 h 1406"/>
                <a:gd name="T36" fmla="*/ 185 w 1576"/>
                <a:gd name="T37" fmla="*/ 802 h 1406"/>
                <a:gd name="T38" fmla="*/ 131 w 1576"/>
                <a:gd name="T39" fmla="*/ 904 h 1406"/>
                <a:gd name="T40" fmla="*/ 83 w 1576"/>
                <a:gd name="T41" fmla="*/ 1006 h 1406"/>
                <a:gd name="T42" fmla="*/ 50 w 1576"/>
                <a:gd name="T43" fmla="*/ 1117 h 1406"/>
                <a:gd name="T44" fmla="*/ 36 w 1576"/>
                <a:gd name="T45" fmla="*/ 1231 h 1406"/>
                <a:gd name="T46" fmla="*/ 24 w 1576"/>
                <a:gd name="T47" fmla="*/ 1352 h 1406"/>
                <a:gd name="T48" fmla="*/ 24 w 1576"/>
                <a:gd name="T49" fmla="*/ 1406 h 1406"/>
                <a:gd name="T50" fmla="*/ 10 w 1576"/>
                <a:gd name="T51" fmla="*/ 1297 h 1406"/>
                <a:gd name="T52" fmla="*/ 0 w 1576"/>
                <a:gd name="T53" fmla="*/ 1176 h 1406"/>
                <a:gd name="T54" fmla="*/ 10 w 1576"/>
                <a:gd name="T55" fmla="*/ 1051 h 1406"/>
                <a:gd name="T56" fmla="*/ 29 w 1576"/>
                <a:gd name="T57" fmla="*/ 925 h 1406"/>
                <a:gd name="T58" fmla="*/ 64 w 1576"/>
                <a:gd name="T59" fmla="*/ 807 h 1406"/>
                <a:gd name="T60" fmla="*/ 109 w 1576"/>
                <a:gd name="T61" fmla="*/ 690 h 1406"/>
                <a:gd name="T62" fmla="*/ 164 w 1576"/>
                <a:gd name="T63" fmla="*/ 586 h 1406"/>
                <a:gd name="T64" fmla="*/ 230 w 1576"/>
                <a:gd name="T65" fmla="*/ 482 h 1406"/>
                <a:gd name="T66" fmla="*/ 306 w 1576"/>
                <a:gd name="T67" fmla="*/ 392 h 1406"/>
                <a:gd name="T68" fmla="*/ 391 w 1576"/>
                <a:gd name="T69" fmla="*/ 304 h 1406"/>
                <a:gd name="T70" fmla="*/ 486 w 1576"/>
                <a:gd name="T71" fmla="*/ 226 h 1406"/>
                <a:gd name="T72" fmla="*/ 588 w 1576"/>
                <a:gd name="T73" fmla="*/ 162 h 1406"/>
                <a:gd name="T74" fmla="*/ 697 w 1576"/>
                <a:gd name="T75" fmla="*/ 105 h 1406"/>
                <a:gd name="T76" fmla="*/ 808 w 1576"/>
                <a:gd name="T77" fmla="*/ 62 h 1406"/>
                <a:gd name="T78" fmla="*/ 926 w 1576"/>
                <a:gd name="T79" fmla="*/ 24 h 1406"/>
                <a:gd name="T80" fmla="*/ 1052 w 1576"/>
                <a:gd name="T81" fmla="*/ 5 h 1406"/>
                <a:gd name="T82" fmla="*/ 1175 w 1576"/>
                <a:gd name="T83" fmla="*/ 0 h 1406"/>
                <a:gd name="T84" fmla="*/ 1175 w 1576"/>
                <a:gd name="T85" fmla="*/ 0 h 1406"/>
                <a:gd name="T86" fmla="*/ 1175 w 1576"/>
                <a:gd name="T87" fmla="*/ 0 h 1406"/>
                <a:gd name="T88" fmla="*/ 1175 w 1576"/>
                <a:gd name="T89" fmla="*/ 0 h 1406"/>
                <a:gd name="T90" fmla="*/ 1175 w 1576"/>
                <a:gd name="T91" fmla="*/ 0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76" h="1406">
                  <a:moveTo>
                    <a:pt x="1175" y="0"/>
                  </a:moveTo>
                  <a:lnTo>
                    <a:pt x="1282" y="5"/>
                  </a:lnTo>
                  <a:lnTo>
                    <a:pt x="1381" y="22"/>
                  </a:lnTo>
                  <a:lnTo>
                    <a:pt x="1481" y="41"/>
                  </a:lnTo>
                  <a:lnTo>
                    <a:pt x="1576" y="69"/>
                  </a:lnTo>
                  <a:lnTo>
                    <a:pt x="1422" y="396"/>
                  </a:lnTo>
                  <a:lnTo>
                    <a:pt x="1334" y="366"/>
                  </a:lnTo>
                  <a:lnTo>
                    <a:pt x="1242" y="344"/>
                  </a:lnTo>
                  <a:lnTo>
                    <a:pt x="1147" y="330"/>
                  </a:lnTo>
                  <a:lnTo>
                    <a:pt x="1052" y="325"/>
                  </a:lnTo>
                  <a:lnTo>
                    <a:pt x="931" y="330"/>
                  </a:lnTo>
                  <a:lnTo>
                    <a:pt x="810" y="351"/>
                  </a:lnTo>
                  <a:lnTo>
                    <a:pt x="706" y="384"/>
                  </a:lnTo>
                  <a:lnTo>
                    <a:pt x="602" y="432"/>
                  </a:lnTo>
                  <a:lnTo>
                    <a:pt x="500" y="486"/>
                  </a:lnTo>
                  <a:lnTo>
                    <a:pt x="405" y="550"/>
                  </a:lnTo>
                  <a:lnTo>
                    <a:pt x="325" y="626"/>
                  </a:lnTo>
                  <a:lnTo>
                    <a:pt x="249" y="712"/>
                  </a:lnTo>
                  <a:lnTo>
                    <a:pt x="185" y="802"/>
                  </a:lnTo>
                  <a:lnTo>
                    <a:pt x="131" y="904"/>
                  </a:lnTo>
                  <a:lnTo>
                    <a:pt x="83" y="1006"/>
                  </a:lnTo>
                  <a:lnTo>
                    <a:pt x="50" y="1117"/>
                  </a:lnTo>
                  <a:lnTo>
                    <a:pt x="36" y="1231"/>
                  </a:lnTo>
                  <a:lnTo>
                    <a:pt x="24" y="1352"/>
                  </a:lnTo>
                  <a:lnTo>
                    <a:pt x="24" y="1406"/>
                  </a:lnTo>
                  <a:lnTo>
                    <a:pt x="10" y="1297"/>
                  </a:lnTo>
                  <a:lnTo>
                    <a:pt x="0" y="1176"/>
                  </a:lnTo>
                  <a:lnTo>
                    <a:pt x="10" y="1051"/>
                  </a:lnTo>
                  <a:lnTo>
                    <a:pt x="29" y="925"/>
                  </a:lnTo>
                  <a:lnTo>
                    <a:pt x="64" y="807"/>
                  </a:lnTo>
                  <a:lnTo>
                    <a:pt x="109" y="690"/>
                  </a:lnTo>
                  <a:lnTo>
                    <a:pt x="164" y="586"/>
                  </a:lnTo>
                  <a:lnTo>
                    <a:pt x="230" y="482"/>
                  </a:lnTo>
                  <a:lnTo>
                    <a:pt x="306" y="392"/>
                  </a:lnTo>
                  <a:lnTo>
                    <a:pt x="391" y="304"/>
                  </a:lnTo>
                  <a:lnTo>
                    <a:pt x="486" y="226"/>
                  </a:lnTo>
                  <a:lnTo>
                    <a:pt x="588" y="162"/>
                  </a:lnTo>
                  <a:lnTo>
                    <a:pt x="697" y="105"/>
                  </a:lnTo>
                  <a:lnTo>
                    <a:pt x="808" y="62"/>
                  </a:lnTo>
                  <a:lnTo>
                    <a:pt x="926" y="24"/>
                  </a:lnTo>
                  <a:lnTo>
                    <a:pt x="1052" y="5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207" name="Freeform 7"/>
            <p:cNvSpPr>
              <a:spLocks/>
            </p:cNvSpPr>
            <p:nvPr/>
          </p:nvSpPr>
          <p:spPr bwMode="auto">
            <a:xfrm>
              <a:off x="2576513" y="5100638"/>
              <a:ext cx="958850" cy="903288"/>
            </a:xfrm>
            <a:custGeom>
              <a:avLst/>
              <a:gdLst>
                <a:gd name="T0" fmla="*/ 179 w 255"/>
                <a:gd name="T1" fmla="*/ 68 h 240"/>
                <a:gd name="T2" fmla="*/ 255 w 255"/>
                <a:gd name="T3" fmla="*/ 146 h 240"/>
                <a:gd name="T4" fmla="*/ 132 w 255"/>
                <a:gd name="T5" fmla="*/ 240 h 240"/>
                <a:gd name="T6" fmla="*/ 81 w 255"/>
                <a:gd name="T7" fmla="*/ 191 h 240"/>
                <a:gd name="T8" fmla="*/ 0 w 255"/>
                <a:gd name="T9" fmla="*/ 136 h 240"/>
                <a:gd name="T10" fmla="*/ 66 w 255"/>
                <a:gd name="T11" fmla="*/ 0 h 240"/>
                <a:gd name="T12" fmla="*/ 66 w 255"/>
                <a:gd name="T13" fmla="*/ 0 h 240"/>
                <a:gd name="T14" fmla="*/ 179 w 255"/>
                <a:gd name="T15" fmla="*/ 68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240">
                  <a:moveTo>
                    <a:pt x="179" y="68"/>
                  </a:moveTo>
                  <a:cubicBezTo>
                    <a:pt x="223" y="102"/>
                    <a:pt x="255" y="146"/>
                    <a:pt x="255" y="146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11" y="214"/>
                    <a:pt x="81" y="191"/>
                  </a:cubicBezTo>
                  <a:cubicBezTo>
                    <a:pt x="51" y="167"/>
                    <a:pt x="0" y="136"/>
                    <a:pt x="0" y="13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22" y="23"/>
                    <a:pt x="17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208" name="Freeform 8"/>
          <p:cNvSpPr>
            <a:spLocks/>
          </p:cNvSpPr>
          <p:nvPr/>
        </p:nvSpPr>
        <p:spPr bwMode="auto">
          <a:xfrm rot="18601960">
            <a:off x="3478198" y="2758166"/>
            <a:ext cx="380516" cy="220105"/>
          </a:xfrm>
          <a:custGeom>
            <a:avLst/>
            <a:gdLst>
              <a:gd name="T0" fmla="*/ 733 w 733"/>
              <a:gd name="T1" fmla="*/ 0 h 487"/>
              <a:gd name="T2" fmla="*/ 181 w 733"/>
              <a:gd name="T3" fmla="*/ 278 h 487"/>
              <a:gd name="T4" fmla="*/ 115 w 733"/>
              <a:gd name="T5" fmla="*/ 257 h 487"/>
              <a:gd name="T6" fmla="*/ 0 w 733"/>
              <a:gd name="T7" fmla="*/ 372 h 487"/>
              <a:gd name="T8" fmla="*/ 115 w 733"/>
              <a:gd name="T9" fmla="*/ 487 h 487"/>
              <a:gd name="T10" fmla="*/ 230 w 733"/>
              <a:gd name="T11" fmla="*/ 372 h 487"/>
              <a:gd name="T12" fmla="*/ 229 w 733"/>
              <a:gd name="T13" fmla="*/ 359 h 487"/>
              <a:gd name="T14" fmla="*/ 733 w 733"/>
              <a:gd name="T15" fmla="*/ 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3" h="487">
                <a:moveTo>
                  <a:pt x="733" y="0"/>
                </a:moveTo>
                <a:cubicBezTo>
                  <a:pt x="181" y="278"/>
                  <a:pt x="181" y="278"/>
                  <a:pt x="181" y="278"/>
                </a:cubicBezTo>
                <a:cubicBezTo>
                  <a:pt x="162" y="265"/>
                  <a:pt x="140" y="257"/>
                  <a:pt x="115" y="257"/>
                </a:cubicBezTo>
                <a:cubicBezTo>
                  <a:pt x="52" y="257"/>
                  <a:pt x="0" y="309"/>
                  <a:pt x="0" y="372"/>
                </a:cubicBezTo>
                <a:cubicBezTo>
                  <a:pt x="0" y="435"/>
                  <a:pt x="52" y="487"/>
                  <a:pt x="115" y="487"/>
                </a:cubicBezTo>
                <a:cubicBezTo>
                  <a:pt x="179" y="487"/>
                  <a:pt x="230" y="435"/>
                  <a:pt x="230" y="372"/>
                </a:cubicBezTo>
                <a:cubicBezTo>
                  <a:pt x="230" y="368"/>
                  <a:pt x="230" y="363"/>
                  <a:pt x="229" y="359"/>
                </a:cubicBezTo>
                <a:lnTo>
                  <a:pt x="733" y="0"/>
                </a:lnTo>
                <a:close/>
              </a:path>
            </a:pathLst>
          </a:custGeom>
          <a:solidFill>
            <a:schemeClr val="tx1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209" name="Freeform 8"/>
          <p:cNvSpPr>
            <a:spLocks/>
          </p:cNvSpPr>
          <p:nvPr/>
        </p:nvSpPr>
        <p:spPr bwMode="auto">
          <a:xfrm>
            <a:off x="3599151" y="2837854"/>
            <a:ext cx="331015" cy="253020"/>
          </a:xfrm>
          <a:custGeom>
            <a:avLst/>
            <a:gdLst>
              <a:gd name="T0" fmla="*/ 733 w 733"/>
              <a:gd name="T1" fmla="*/ 0 h 487"/>
              <a:gd name="T2" fmla="*/ 181 w 733"/>
              <a:gd name="T3" fmla="*/ 278 h 487"/>
              <a:gd name="T4" fmla="*/ 115 w 733"/>
              <a:gd name="T5" fmla="*/ 257 h 487"/>
              <a:gd name="T6" fmla="*/ 0 w 733"/>
              <a:gd name="T7" fmla="*/ 372 h 487"/>
              <a:gd name="T8" fmla="*/ 115 w 733"/>
              <a:gd name="T9" fmla="*/ 487 h 487"/>
              <a:gd name="T10" fmla="*/ 230 w 733"/>
              <a:gd name="T11" fmla="*/ 372 h 487"/>
              <a:gd name="T12" fmla="*/ 229 w 733"/>
              <a:gd name="T13" fmla="*/ 359 h 487"/>
              <a:gd name="T14" fmla="*/ 733 w 733"/>
              <a:gd name="T15" fmla="*/ 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3" h="487">
                <a:moveTo>
                  <a:pt x="733" y="0"/>
                </a:moveTo>
                <a:cubicBezTo>
                  <a:pt x="181" y="278"/>
                  <a:pt x="181" y="278"/>
                  <a:pt x="181" y="278"/>
                </a:cubicBezTo>
                <a:cubicBezTo>
                  <a:pt x="162" y="265"/>
                  <a:pt x="140" y="257"/>
                  <a:pt x="115" y="257"/>
                </a:cubicBezTo>
                <a:cubicBezTo>
                  <a:pt x="52" y="257"/>
                  <a:pt x="0" y="309"/>
                  <a:pt x="0" y="372"/>
                </a:cubicBezTo>
                <a:cubicBezTo>
                  <a:pt x="0" y="435"/>
                  <a:pt x="52" y="487"/>
                  <a:pt x="115" y="487"/>
                </a:cubicBezTo>
                <a:cubicBezTo>
                  <a:pt x="179" y="487"/>
                  <a:pt x="230" y="435"/>
                  <a:pt x="230" y="372"/>
                </a:cubicBezTo>
                <a:cubicBezTo>
                  <a:pt x="230" y="368"/>
                  <a:pt x="230" y="363"/>
                  <a:pt x="229" y="359"/>
                </a:cubicBezTo>
                <a:lnTo>
                  <a:pt x="733" y="0"/>
                </a:lnTo>
                <a:close/>
              </a:path>
            </a:pathLst>
          </a:custGeom>
          <a:solidFill>
            <a:schemeClr val="tx1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210" name="Group 209"/>
          <p:cNvGrpSpPr/>
          <p:nvPr/>
        </p:nvGrpSpPr>
        <p:grpSpPr>
          <a:xfrm>
            <a:off x="6153772" y="2701708"/>
            <a:ext cx="2991924" cy="2081976"/>
            <a:chOff x="3189757" y="999078"/>
            <a:chExt cx="5316427" cy="3947291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0162" y="1004302"/>
              <a:ext cx="5029936" cy="3942067"/>
            </a:xfrm>
            <a:prstGeom prst="rect">
              <a:avLst/>
            </a:prstGeom>
          </p:spPr>
        </p:pic>
        <p:grpSp>
          <p:nvGrpSpPr>
            <p:cNvPr id="212" name="Group 126"/>
            <p:cNvGrpSpPr/>
            <p:nvPr/>
          </p:nvGrpSpPr>
          <p:grpSpPr>
            <a:xfrm>
              <a:off x="8162989" y="1898506"/>
              <a:ext cx="343195" cy="343195"/>
              <a:chOff x="11022923" y="-2056847"/>
              <a:chExt cx="904242" cy="904242"/>
            </a:xfrm>
          </p:grpSpPr>
          <p:sp>
            <p:nvSpPr>
              <p:cNvPr id="263" name="Oval 262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4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65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66" name="Freeform 265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3" name="Group 126"/>
            <p:cNvGrpSpPr/>
            <p:nvPr/>
          </p:nvGrpSpPr>
          <p:grpSpPr>
            <a:xfrm>
              <a:off x="6560357" y="999078"/>
              <a:ext cx="343195" cy="343195"/>
              <a:chOff x="11022923" y="-2056847"/>
              <a:chExt cx="904242" cy="904242"/>
            </a:xfrm>
          </p:grpSpPr>
          <p:sp>
            <p:nvSpPr>
              <p:cNvPr id="259" name="Oval 258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0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61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62" name="Freeform 261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4" name="Group 126"/>
            <p:cNvGrpSpPr/>
            <p:nvPr/>
          </p:nvGrpSpPr>
          <p:grpSpPr>
            <a:xfrm>
              <a:off x="6953044" y="2607576"/>
              <a:ext cx="343195" cy="343195"/>
              <a:chOff x="11022923" y="-2056847"/>
              <a:chExt cx="904242" cy="904242"/>
            </a:xfrm>
          </p:grpSpPr>
          <p:sp>
            <p:nvSpPr>
              <p:cNvPr id="255" name="Oval 254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6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57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58" name="Freeform 257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5" name="Group 126"/>
            <p:cNvGrpSpPr/>
            <p:nvPr/>
          </p:nvGrpSpPr>
          <p:grpSpPr>
            <a:xfrm>
              <a:off x="6116296" y="3106849"/>
              <a:ext cx="343195" cy="343195"/>
              <a:chOff x="11022923" y="-2056847"/>
              <a:chExt cx="904242" cy="904242"/>
            </a:xfrm>
          </p:grpSpPr>
          <p:sp>
            <p:nvSpPr>
              <p:cNvPr id="251" name="Oval 250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2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53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54" name="Freeform 253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6" name="Group 126"/>
            <p:cNvGrpSpPr/>
            <p:nvPr/>
          </p:nvGrpSpPr>
          <p:grpSpPr>
            <a:xfrm>
              <a:off x="4661294" y="2962244"/>
              <a:ext cx="343195" cy="343195"/>
              <a:chOff x="11022923" y="-2056847"/>
              <a:chExt cx="904242" cy="904242"/>
            </a:xfrm>
          </p:grpSpPr>
          <p:sp>
            <p:nvSpPr>
              <p:cNvPr id="247" name="Oval 246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8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49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57B74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50" name="Freeform 249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57B74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7" name="Group 126"/>
            <p:cNvGrpSpPr/>
            <p:nvPr/>
          </p:nvGrpSpPr>
          <p:grpSpPr>
            <a:xfrm>
              <a:off x="5679639" y="2374903"/>
              <a:ext cx="343195" cy="343195"/>
              <a:chOff x="11022923" y="-2056847"/>
              <a:chExt cx="904242" cy="904242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4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45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46" name="Freeform 245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8" name="Group 126"/>
            <p:cNvGrpSpPr/>
            <p:nvPr/>
          </p:nvGrpSpPr>
          <p:grpSpPr>
            <a:xfrm>
              <a:off x="6716143" y="1785302"/>
              <a:ext cx="343195" cy="343195"/>
              <a:chOff x="11022923" y="-2056847"/>
              <a:chExt cx="904242" cy="904242"/>
            </a:xfrm>
          </p:grpSpPr>
          <p:sp>
            <p:nvSpPr>
              <p:cNvPr id="239" name="Oval 238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0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41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42" name="Freeform 241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57B74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19" name="Group 126"/>
            <p:cNvGrpSpPr/>
            <p:nvPr/>
          </p:nvGrpSpPr>
          <p:grpSpPr>
            <a:xfrm>
              <a:off x="4531039" y="2031708"/>
              <a:ext cx="343195" cy="343195"/>
              <a:chOff x="11022923" y="-2056847"/>
              <a:chExt cx="904242" cy="904242"/>
            </a:xfrm>
          </p:grpSpPr>
          <p:sp>
            <p:nvSpPr>
              <p:cNvPr id="235" name="Oval 234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6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37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38" name="Freeform 237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20" name="Group 126"/>
            <p:cNvGrpSpPr/>
            <p:nvPr/>
          </p:nvGrpSpPr>
          <p:grpSpPr>
            <a:xfrm>
              <a:off x="5476596" y="1555311"/>
              <a:ext cx="343195" cy="343195"/>
              <a:chOff x="11022923" y="-2056847"/>
              <a:chExt cx="904242" cy="904242"/>
            </a:xfrm>
          </p:grpSpPr>
          <p:sp>
            <p:nvSpPr>
              <p:cNvPr id="231" name="Oval 230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2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33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34" name="Freeform 233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21" name="Group 126"/>
            <p:cNvGrpSpPr/>
            <p:nvPr/>
          </p:nvGrpSpPr>
          <p:grpSpPr>
            <a:xfrm>
              <a:off x="4874234" y="3777574"/>
              <a:ext cx="343195" cy="343195"/>
              <a:chOff x="11022923" y="-2056847"/>
              <a:chExt cx="904242" cy="904242"/>
            </a:xfrm>
          </p:grpSpPr>
          <p:sp>
            <p:nvSpPr>
              <p:cNvPr id="227" name="Oval 226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8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29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30" name="Freeform 229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22" name="Group 126"/>
            <p:cNvGrpSpPr/>
            <p:nvPr/>
          </p:nvGrpSpPr>
          <p:grpSpPr>
            <a:xfrm>
              <a:off x="3189757" y="2790647"/>
              <a:ext cx="343195" cy="343195"/>
              <a:chOff x="11022923" y="-2056847"/>
              <a:chExt cx="904242" cy="904242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4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25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26" name="Freeform 225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</p:grpSp>
      <p:grpSp>
        <p:nvGrpSpPr>
          <p:cNvPr id="267" name="Group 185"/>
          <p:cNvGrpSpPr/>
          <p:nvPr/>
        </p:nvGrpSpPr>
        <p:grpSpPr>
          <a:xfrm>
            <a:off x="7660926" y="4317630"/>
            <a:ext cx="135746" cy="134087"/>
            <a:chOff x="8129377" y="1720034"/>
            <a:chExt cx="279226" cy="279226"/>
          </a:xfrm>
        </p:grpSpPr>
        <p:sp>
          <p:nvSpPr>
            <p:cNvPr id="268" name="Oval 267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269" name="Group 187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70" name="Freeform 269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271" name="Freeform 270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72" name="Group 9"/>
          <p:cNvGrpSpPr/>
          <p:nvPr/>
        </p:nvGrpSpPr>
        <p:grpSpPr>
          <a:xfrm>
            <a:off x="8497481" y="3565051"/>
            <a:ext cx="102820" cy="116367"/>
            <a:chOff x="8129377" y="1720034"/>
            <a:chExt cx="279226" cy="279226"/>
          </a:xfrm>
        </p:grpSpPr>
        <p:sp>
          <p:nvSpPr>
            <p:cNvPr id="273" name="Oval 272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274" name="Group 82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75" name="Freeform 274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76" name="Freeform 275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77" name="Group 108"/>
          <p:cNvGrpSpPr/>
          <p:nvPr/>
        </p:nvGrpSpPr>
        <p:grpSpPr>
          <a:xfrm>
            <a:off x="8163758" y="3341622"/>
            <a:ext cx="102820" cy="116367"/>
            <a:chOff x="8129377" y="1720034"/>
            <a:chExt cx="279226" cy="279226"/>
          </a:xfrm>
        </p:grpSpPr>
        <p:sp>
          <p:nvSpPr>
            <p:cNvPr id="278" name="Oval 277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279" name="Group 110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80" name="Freeform 279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282" name="Group 160"/>
          <p:cNvGrpSpPr/>
          <p:nvPr/>
        </p:nvGrpSpPr>
        <p:grpSpPr>
          <a:xfrm>
            <a:off x="7250988" y="3617649"/>
            <a:ext cx="102820" cy="116367"/>
            <a:chOff x="8129377" y="1720034"/>
            <a:chExt cx="279226" cy="279226"/>
          </a:xfrm>
        </p:grpSpPr>
        <p:sp>
          <p:nvSpPr>
            <p:cNvPr id="283" name="Oval 282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284" name="Group 162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87" name="Group 175"/>
          <p:cNvGrpSpPr/>
          <p:nvPr/>
        </p:nvGrpSpPr>
        <p:grpSpPr>
          <a:xfrm>
            <a:off x="7704210" y="3107503"/>
            <a:ext cx="102820" cy="116367"/>
            <a:chOff x="8129377" y="1720034"/>
            <a:chExt cx="279226" cy="279226"/>
          </a:xfrm>
        </p:grpSpPr>
        <p:sp>
          <p:nvSpPr>
            <p:cNvPr id="288" name="Oval 287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  <a:cs typeface="Meiryo" charset="-128"/>
              </a:endParaRPr>
            </a:p>
          </p:txBody>
        </p:sp>
        <p:grpSp>
          <p:nvGrpSpPr>
            <p:cNvPr id="289" name="Group 177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90" name="Freeform 289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</p:grpSp>
      <p:grpSp>
        <p:nvGrpSpPr>
          <p:cNvPr id="292" name="Group 180"/>
          <p:cNvGrpSpPr/>
          <p:nvPr/>
        </p:nvGrpSpPr>
        <p:grpSpPr>
          <a:xfrm>
            <a:off x="7689992" y="3655290"/>
            <a:ext cx="102820" cy="116367"/>
            <a:chOff x="8129377" y="1720034"/>
            <a:chExt cx="279226" cy="279226"/>
          </a:xfrm>
        </p:grpSpPr>
        <p:sp>
          <p:nvSpPr>
            <p:cNvPr id="293" name="Oval 292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rgbClr val="32B2D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294" name="Group 182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95" name="Freeform 294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298" name="Picture 297" descr="1459496589_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1" y="1271731"/>
            <a:ext cx="392674" cy="392674"/>
          </a:xfrm>
          <a:prstGeom prst="rect">
            <a:avLst/>
          </a:prstGeom>
        </p:spPr>
      </p:pic>
      <p:pic>
        <p:nvPicPr>
          <p:cNvPr id="301" name="Picture 300" descr="1459496528_calendar-al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01" y="1237863"/>
            <a:ext cx="443720" cy="443720"/>
          </a:xfrm>
          <a:prstGeom prst="rect">
            <a:avLst/>
          </a:prstGeom>
        </p:spPr>
      </p:pic>
      <p:pic>
        <p:nvPicPr>
          <p:cNvPr id="302" name="Picture 301" descr="1459496635_ti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44" y="1236301"/>
            <a:ext cx="458335" cy="428104"/>
          </a:xfrm>
          <a:prstGeom prst="rect">
            <a:avLst/>
          </a:prstGeom>
        </p:spPr>
      </p:pic>
      <p:sp>
        <p:nvSpPr>
          <p:cNvPr id="299" name="Rectangle 298"/>
          <p:cNvSpPr/>
          <p:nvPr/>
        </p:nvSpPr>
        <p:spPr>
          <a:xfrm>
            <a:off x="2762261" y="1681584"/>
            <a:ext cx="3391512" cy="34657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92" tIns="34297" rIns="68592" bIns="34297" rtlCol="0" anchor="ctr"/>
          <a:lstStyle/>
          <a:p>
            <a:pPr algn="ctr" defTabSz="457162"/>
            <a:endParaRPr lang="en-US" dirty="0">
              <a:solidFill>
                <a:srgbClr val="FFFFFF"/>
              </a:solidFill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759" y="2523197"/>
            <a:ext cx="3122115" cy="2169549"/>
            <a:chOff x="3189757" y="999078"/>
            <a:chExt cx="5316427" cy="39472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0162" y="1004302"/>
              <a:ext cx="5029936" cy="3942067"/>
            </a:xfrm>
            <a:prstGeom prst="rect">
              <a:avLst/>
            </a:prstGeom>
          </p:spPr>
        </p:pic>
        <p:grpSp>
          <p:nvGrpSpPr>
            <p:cNvPr id="8" name="Group 126"/>
            <p:cNvGrpSpPr/>
            <p:nvPr/>
          </p:nvGrpSpPr>
          <p:grpSpPr>
            <a:xfrm>
              <a:off x="8162989" y="1898506"/>
              <a:ext cx="343195" cy="343195"/>
              <a:chOff x="11022923" y="-2056847"/>
              <a:chExt cx="904242" cy="904242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0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61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62" name="Freeform 61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" name="Group 126"/>
            <p:cNvGrpSpPr/>
            <p:nvPr/>
          </p:nvGrpSpPr>
          <p:grpSpPr>
            <a:xfrm>
              <a:off x="6560357" y="999078"/>
              <a:ext cx="343195" cy="343195"/>
              <a:chOff x="11022923" y="-2056847"/>
              <a:chExt cx="904242" cy="904242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6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57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58" name="Freeform 57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0" name="Group 126"/>
            <p:cNvGrpSpPr/>
            <p:nvPr/>
          </p:nvGrpSpPr>
          <p:grpSpPr>
            <a:xfrm>
              <a:off x="6953044" y="2607576"/>
              <a:ext cx="343195" cy="343195"/>
              <a:chOff x="11022923" y="-2056847"/>
              <a:chExt cx="904242" cy="904242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2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53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54" name="Freeform 53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1" name="Group 126"/>
            <p:cNvGrpSpPr/>
            <p:nvPr/>
          </p:nvGrpSpPr>
          <p:grpSpPr>
            <a:xfrm>
              <a:off x="6116296" y="3106849"/>
              <a:ext cx="343195" cy="343195"/>
              <a:chOff x="11022923" y="-2056847"/>
              <a:chExt cx="904242" cy="904242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8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49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50" name="Freeform 49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2" name="Group 126"/>
            <p:cNvGrpSpPr/>
            <p:nvPr/>
          </p:nvGrpSpPr>
          <p:grpSpPr>
            <a:xfrm>
              <a:off x="4661294" y="2962244"/>
              <a:ext cx="343195" cy="343195"/>
              <a:chOff x="11022923" y="-2056847"/>
              <a:chExt cx="904242" cy="904242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4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45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46" name="Freeform 45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3" name="Group 126"/>
            <p:cNvGrpSpPr/>
            <p:nvPr/>
          </p:nvGrpSpPr>
          <p:grpSpPr>
            <a:xfrm>
              <a:off x="5679639" y="2374903"/>
              <a:ext cx="343195" cy="343195"/>
              <a:chOff x="11022923" y="-2056847"/>
              <a:chExt cx="904242" cy="904242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0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41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42" name="Freeform 41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4" name="Group 126"/>
            <p:cNvGrpSpPr/>
            <p:nvPr/>
          </p:nvGrpSpPr>
          <p:grpSpPr>
            <a:xfrm>
              <a:off x="6716143" y="1785302"/>
              <a:ext cx="343195" cy="343195"/>
              <a:chOff x="11022923" y="-2056847"/>
              <a:chExt cx="904242" cy="904242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6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37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38" name="Freeform 37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5" name="Group 126"/>
            <p:cNvGrpSpPr/>
            <p:nvPr/>
          </p:nvGrpSpPr>
          <p:grpSpPr>
            <a:xfrm>
              <a:off x="4531039" y="2031708"/>
              <a:ext cx="343195" cy="343195"/>
              <a:chOff x="11022923" y="-2056847"/>
              <a:chExt cx="904242" cy="904242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33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34" name="Freeform 33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6" name="Group 126"/>
            <p:cNvGrpSpPr/>
            <p:nvPr/>
          </p:nvGrpSpPr>
          <p:grpSpPr>
            <a:xfrm>
              <a:off x="5476596" y="1555311"/>
              <a:ext cx="343195" cy="343195"/>
              <a:chOff x="11022923" y="-2056847"/>
              <a:chExt cx="904242" cy="904242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9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30" name="Freeform 29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7" name="Group 126"/>
            <p:cNvGrpSpPr/>
            <p:nvPr/>
          </p:nvGrpSpPr>
          <p:grpSpPr>
            <a:xfrm>
              <a:off x="4874234" y="3777574"/>
              <a:ext cx="343195" cy="343195"/>
              <a:chOff x="11022923" y="-2056847"/>
              <a:chExt cx="904242" cy="90424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5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6" name="Freeform 25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18" name="Group 126"/>
            <p:cNvGrpSpPr/>
            <p:nvPr/>
          </p:nvGrpSpPr>
          <p:grpSpPr>
            <a:xfrm>
              <a:off x="3189757" y="2790647"/>
              <a:ext cx="343195" cy="343195"/>
              <a:chOff x="11022923" y="-2056847"/>
              <a:chExt cx="904242" cy="90424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1022923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968A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" name="Group 12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21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2" name="Freeform 21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2968A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96D6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</p:grpSp>
      <p:sp>
        <p:nvSpPr>
          <p:cNvPr id="300" name="Rectangle 299"/>
          <p:cNvSpPr/>
          <p:nvPr/>
        </p:nvSpPr>
        <p:spPr>
          <a:xfrm>
            <a:off x="39707" y="1681584"/>
            <a:ext cx="3372261" cy="34643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92" tIns="34297" rIns="68592" bIns="34297" rtlCol="0" anchor="ctr"/>
          <a:lstStyle/>
          <a:p>
            <a:pPr algn="ctr" defTabSz="457162"/>
            <a:endParaRPr lang="en-US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6123925" y="1676808"/>
            <a:ext cx="3073233" cy="34611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92" tIns="34297" rIns="68592" bIns="34297" rtlCol="0" anchor="ctr"/>
          <a:lstStyle/>
          <a:p>
            <a:pPr algn="ctr" defTabSz="457162"/>
            <a:endParaRPr lang="en-US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829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L -0.04531 0.09753 " pathEditMode="relative" ptsTypes="AA">
                                      <p:cBhvr>
                                        <p:cTn id="1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4513 -0.01233 L -0.01007 -0.01418 L -0.05487 -0.06876 L -0.12553 -0.018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28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4.42183E-6 L -0.05382 -0.02714 L -0.09115 -0.04102 L -0.11667 -0.04009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20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22222E-6 -1.40611E-6 L -0.02049 -0.04718 L -0.06146 -0.11563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57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10361 L 0.06684 -0.04811 L 0.07778 0.03515 L 0.14566 -0.07555 L 0.09479 -0.19149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252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2222E-6 -0.00833 L 0.03072 -0.01265 L 0.08923 0.04008 L 0.05156 0.07523 L 0.07604 0.12303 L 0.18107 0.04286 L 0.15416 -0.02251 " pathEditMode="relative" rAng="0" ptsTypes="AAAAAAA">
                                      <p:cBhvr>
                                        <p:cTn id="26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58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0.04071 L 0.00226 0.00092 L 0.02153 0.03484 L 0.0632 -0.03238 L 0.08195 0.03361 L 0.12466 -0.06013 L 0.12309 -0.17916 " pathEditMode="relative" rAng="0" ptsTypes="AAAAAAA">
                                      <p:cBhvr>
                                        <p:cTn id="28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-314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-4.40641E-6 L 0.0474 -0.03823 L 0.01163 -0.13937 L 0.05816 -0.18778 L 0.01893 -0.26364 " pathEditMode="relative" rAng="0" ptsTypes="AAAAA">
                                      <p:cBhvr>
                                        <p:cTn id="30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13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5 0.01141 C -0.029 0.00494 -0.03872 -0.004 -0.04723 -0.01171 C -0.0566 -0.02004 -0.0658 -0.03268 -0.07778 -0.03576 C -0.07917 -0.037 -0.08073 -0.03761 -0.08195 -0.03885 C -0.08351 -0.04039 -0.08455 -0.04224 -0.08611 -0.04347 C -0.09098 -0.04717 -0.0974 -0.04902 -0.10278 -0.05087 C -0.10695 -0.06444 -0.09966 -0.0814 -0.08889 -0.0888 C -0.08368 -0.09281 -0.079 -0.09744 -0.07361 -0.10114 C -0.06545 -0.10669 -0.05348 -0.10977 -0.04584 -0.11625 C -0.03525 -0.1255 -0.02309 -0.13259 -0.0125 -0.14215 C -0.00573 -0.14831 -0.01059 -0.14708 3.61111E-6 -0.15263 C 0.0033 -0.15448 0.00972 -0.15787 0.0125 -0.16003 C 0.01979 -0.16682 0.02048 -0.17082 0.02916 -0.17391 C 0.03055 -0.17545 0.03177 -0.1773 0.03333 -0.17823 C 0.03593 -0.18069 0.04166 -0.18439 0.04166 -0.18408 C 0.04201 -0.18655 0.04184 -0.18871 0.04305 -0.19025 C 0.04392 -0.19179 0.04618 -0.19179 0.04722 -0.19333 C 0.04861 -0.19611 0.04895 -0.1995 0.05 -0.20259 C 0.05052 -0.20444 0.05173 -0.20567 0.05277 -0.20721 C 0.05312 -0.20906 0.05416 -0.21122 0.05416 -0.21307 C 0.05416 -0.22201 0.05382 -0.23065 0.05277 -0.23897 C 0.05156 -0.24761 0.03941 -0.24822 0.03611 -0.25531 " pathEditMode="relative" rAng="0" ptsTypes="fffffffffffffffffffffA">
                                      <p:cBhvr>
                                        <p:cTn id="61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13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9" grpId="0" animBg="1"/>
      <p:bldP spid="299" grpId="0" animBg="1"/>
      <p:bldP spid="300" grpId="0" animBg="1"/>
      <p:bldP spid="30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" y="82"/>
            <a:ext cx="9143999" cy="5143423"/>
            <a:chOff x="0" y="0"/>
            <a:chExt cx="12188825" cy="6857929"/>
          </a:xfrm>
        </p:grpSpPr>
        <p:pic>
          <p:nvPicPr>
            <p:cNvPr id="6" name="Picture 5" descr="hallway4ft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7929"/>
            </a:xfrm>
            <a:prstGeom prst="rect">
              <a:avLst/>
            </a:prstGeom>
          </p:spPr>
        </p:pic>
        <p:sp>
          <p:nvSpPr>
            <p:cNvPr id="7" name="Trapezoid 6"/>
            <p:cNvSpPr/>
            <p:nvPr/>
          </p:nvSpPr>
          <p:spPr>
            <a:xfrm rot="10800000">
              <a:off x="5878384" y="2517775"/>
              <a:ext cx="636394" cy="241300"/>
            </a:xfrm>
            <a:prstGeom prst="trapezoid">
              <a:avLst>
                <a:gd name="adj" fmla="val 28745"/>
              </a:avLst>
            </a:prstGeom>
            <a:gradFill flip="none" rotWithShape="1">
              <a:gsLst>
                <a:gs pos="0">
                  <a:srgbClr val="F1F1F1"/>
                </a:gs>
                <a:gs pos="100000">
                  <a:srgbClr val="F1F1F1"/>
                </a:gs>
                <a:gs pos="50000">
                  <a:srgbClr val="E0E0E0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7"/>
              <a:endParaRPr lang="en-US" sz="1900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521319" y="1195068"/>
              <a:ext cx="1352549" cy="519432"/>
              <a:chOff x="5521319" y="1195068"/>
              <a:chExt cx="1352549" cy="519432"/>
            </a:xfrm>
          </p:grpSpPr>
          <p:sp>
            <p:nvSpPr>
              <p:cNvPr id="13" name="Trapezoid 12"/>
              <p:cNvSpPr/>
              <p:nvPr/>
            </p:nvSpPr>
            <p:spPr>
              <a:xfrm rot="10800000">
                <a:off x="5521319" y="1195068"/>
                <a:ext cx="1352549" cy="519432"/>
              </a:xfrm>
              <a:prstGeom prst="trapezoid">
                <a:avLst>
                  <a:gd name="adj" fmla="val 27825"/>
                </a:avLst>
              </a:prstGeom>
              <a:gradFill flip="none" rotWithShape="1">
                <a:gsLst>
                  <a:gs pos="0">
                    <a:srgbClr val="708B8F"/>
                  </a:gs>
                  <a:gs pos="51000">
                    <a:srgbClr val="92ACAE"/>
                  </a:gs>
                  <a:gs pos="100000">
                    <a:srgbClr val="708B8F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44450" dist="12700" dir="2700000" algn="tl" rotWithShape="0">
                  <a:srgbClr val="000000">
                    <a:alpha val="4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67"/>
                <a:endParaRPr lang="en-US" sz="190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Trapezoid 13"/>
              <p:cNvSpPr/>
              <p:nvPr/>
            </p:nvSpPr>
            <p:spPr>
              <a:xfrm rot="10800000">
                <a:off x="5600699" y="1240365"/>
                <a:ext cx="1189568" cy="457199"/>
              </a:xfrm>
              <a:prstGeom prst="trapezoid">
                <a:avLst>
                  <a:gd name="adj" fmla="val 25844"/>
                </a:avLst>
              </a:prstGeom>
              <a:solidFill>
                <a:srgbClr val="C6F7FF">
                  <a:alpha val="34000"/>
                </a:srgbClr>
              </a:solidFill>
              <a:ln>
                <a:noFill/>
              </a:ln>
              <a:effectLst>
                <a:innerShdw blurRad="31750" dist="25400" dir="16200000">
                  <a:srgbClr val="303C3E">
                    <a:alpha val="9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67"/>
                <a:endParaRPr lang="en-US" sz="190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9" name="Trapezoid 8"/>
            <p:cNvSpPr/>
            <p:nvPr/>
          </p:nvSpPr>
          <p:spPr>
            <a:xfrm rot="10800000">
              <a:off x="5887192" y="2520825"/>
              <a:ext cx="619370" cy="250950"/>
            </a:xfrm>
            <a:prstGeom prst="trapezoid">
              <a:avLst>
                <a:gd name="adj" fmla="val 28144"/>
              </a:avLst>
            </a:prstGeom>
            <a:solidFill>
              <a:srgbClr val="FFFFF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67"/>
              <a:endParaRPr lang="en-US" sz="1900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038286" y="3114675"/>
              <a:ext cx="316568" cy="101600"/>
              <a:chOff x="6038286" y="3114675"/>
              <a:chExt cx="316568" cy="101600"/>
            </a:xfrm>
          </p:grpSpPr>
          <p:sp>
            <p:nvSpPr>
              <p:cNvPr id="11" name="Trapezoid 10"/>
              <p:cNvSpPr/>
              <p:nvPr/>
            </p:nvSpPr>
            <p:spPr>
              <a:xfrm rot="10800000">
                <a:off x="6038286" y="3114675"/>
                <a:ext cx="316568" cy="101600"/>
              </a:xfrm>
              <a:prstGeom prst="trapezoid">
                <a:avLst>
                  <a:gd name="adj" fmla="val 28745"/>
                </a:avLst>
              </a:prstGeom>
              <a:gradFill flip="none" rotWithShape="1">
                <a:gsLst>
                  <a:gs pos="0">
                    <a:srgbClr val="708B8F"/>
                  </a:gs>
                  <a:gs pos="51000">
                    <a:srgbClr val="92ACAE"/>
                  </a:gs>
                  <a:gs pos="100000">
                    <a:srgbClr val="708B8F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67"/>
                <a:endParaRPr lang="en-US" sz="190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 rot="10800000">
                <a:off x="6056118" y="3125176"/>
                <a:ext cx="282952" cy="82277"/>
              </a:xfrm>
              <a:prstGeom prst="trapezoid">
                <a:avLst>
                  <a:gd name="adj" fmla="val 24918"/>
                </a:avLst>
              </a:prstGeom>
              <a:solidFill>
                <a:srgbClr val="C6F7FF">
                  <a:alpha val="34000"/>
                </a:srgbClr>
              </a:solidFill>
              <a:ln>
                <a:noFill/>
              </a:ln>
              <a:effectLst>
                <a:innerShdw blurRad="38100" dist="25400" dir="16200000">
                  <a:srgbClr val="303C3E">
                    <a:alpha val="9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67"/>
                <a:endParaRPr lang="en-US" sz="190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0" y="0"/>
            <a:ext cx="9143999" cy="519449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92" tIns="34297" rIns="68592" bIns="34297" rtlCol="0" anchor="ctr"/>
          <a:lstStyle/>
          <a:p>
            <a:pPr algn="ctr" defTabSz="457162"/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822" y="760139"/>
            <a:ext cx="3747719" cy="3746743"/>
          </a:xfrm>
          <a:prstGeom prst="ellipse">
            <a:avLst/>
          </a:prstGeom>
          <a:ln>
            <a:noFill/>
          </a:ln>
          <a:effectLst>
            <a:outerShdw blurRad="4540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-33864" y="3262843"/>
            <a:ext cx="8517463" cy="193165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 defTabSz="913867"/>
            <a:endParaRPr lang="en-US" sz="2000" dirty="0">
              <a:solidFill>
                <a:srgbClr val="FFFFFF"/>
              </a:solidFill>
              <a:ea typeface="Meiryo" charset="-128"/>
              <a:cs typeface="Meiryo" charset="-128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 bwMode="auto">
          <a:xfrm>
            <a:off x="372910" y="3865537"/>
            <a:ext cx="8340725" cy="644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 smtClean="0">
                <a:solidFill>
                  <a:srgbClr val="FFFFFF"/>
                </a:solidFill>
                <a:latin typeface="+mn-lt"/>
                <a:ea typeface="Meiryo" charset="-128"/>
                <a:cs typeface="Meiryo" charset="-128"/>
              </a:rPr>
              <a:t>Wireless Service Assurance  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+mn-lt"/>
                <a:ea typeface="Meiryo" charset="-128"/>
                <a:cs typeface="Meiryo" charset="-128"/>
              </a:rPr>
              <a:t>How does it solve customer use-cases?</a:t>
            </a:r>
            <a:endParaRPr lang="en-US" sz="2400" i="1" dirty="0">
              <a:solidFill>
                <a:srgbClr val="FFFFFF"/>
              </a:solidFill>
              <a:latin typeface="+mn-lt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9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167577"/>
            <a:ext cx="8345488" cy="731837"/>
          </a:xfrm>
        </p:spPr>
        <p:txBody>
          <a:bodyPr/>
          <a:lstStyle/>
          <a:p>
            <a:r>
              <a:rPr lang="ja-JP" altLang="en-US" sz="2200" dirty="0" smtClean="0">
                <a:latin typeface="+mn-lt"/>
                <a:ea typeface="+mn-ea"/>
                <a:cs typeface="Meiryo" charset="-128"/>
              </a:rPr>
              <a:t>エクスペリエンスの考察：「クライアント重視」アプローチ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001900"/>
            <a:ext cx="9144000" cy="115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ja-JP" altLang="en-US" dirty="0" smtClean="0">
              <a:cs typeface="Meiryo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2283" y="4379786"/>
            <a:ext cx="2289936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アップグレードや変更</a:t>
            </a: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の</a:t>
            </a:r>
            <a: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影響</a:t>
            </a:r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を測定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2219" y="4379786"/>
            <a:ext cx="228600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ネットワーク</a:t>
            </a: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が</a:t>
            </a:r>
            <a: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サービス </a:t>
            </a:r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レベル契約</a:t>
            </a: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に</a:t>
            </a:r>
            <a: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準じて</a:t>
            </a:r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いることを保証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6419" y="4379786"/>
            <a:ext cx="2151114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クライアントの視点から </a:t>
            </a:r>
            <a:r>
              <a:rPr lang="en-US" altLang="ja-JP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360 </a:t>
            </a:r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度見渡して問題を解決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96219" y="4333619"/>
            <a:ext cx="0" cy="738664"/>
          </a:xfrm>
          <a:prstGeom prst="line">
            <a:avLst/>
          </a:prstGeom>
          <a:ln w="317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3227" y="4379786"/>
            <a:ext cx="21890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パフォーマンスを基準</a:t>
            </a: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に</a:t>
            </a:r>
            <a: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エリア</a:t>
            </a:r>
            <a:r>
              <a:rPr lang="ja-JP" altLang="en-US" sz="12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に優先順位を</a:t>
            </a: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付け</a:t>
            </a:r>
            <a: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2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効率的なアップグレード計画</a:t>
            </a:r>
            <a:endParaRPr lang="ja-JP" altLang="en-US" sz="120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82219" y="4333619"/>
            <a:ext cx="0" cy="738664"/>
          </a:xfrm>
          <a:prstGeom prst="line">
            <a:avLst/>
          </a:prstGeom>
          <a:ln w="317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68219" y="4333619"/>
            <a:ext cx="0" cy="738664"/>
          </a:xfrm>
          <a:prstGeom prst="line">
            <a:avLst/>
          </a:prstGeom>
          <a:ln w="317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295491" y="1623783"/>
            <a:ext cx="4724994" cy="1327718"/>
            <a:chOff x="3290618" y="3101473"/>
            <a:chExt cx="6298351" cy="1770291"/>
          </a:xfrm>
          <a:solidFill>
            <a:schemeClr val="accent4"/>
          </a:solidFill>
        </p:grpSpPr>
        <p:sp>
          <p:nvSpPr>
            <p:cNvPr id="12" name="Freeform 11"/>
            <p:cNvSpPr>
              <a:spLocks/>
            </p:cNvSpPr>
            <p:nvPr/>
          </p:nvSpPr>
          <p:spPr>
            <a:xfrm rot="5400000">
              <a:off x="5608626" y="891421"/>
              <a:ext cx="1662335" cy="6298351"/>
            </a:xfrm>
            <a:custGeom>
              <a:avLst/>
              <a:gdLst>
                <a:gd name="connsiteX0" fmla="*/ 4276112 w 4555222"/>
                <a:gd name="connsiteY0" fmla="*/ 2077370 h 3405931"/>
                <a:gd name="connsiteX1" fmla="*/ 2179084 w 4555222"/>
                <a:gd name="connsiteY1" fmla="*/ 3191363 h 3405931"/>
                <a:gd name="connsiteX2" fmla="*/ 218426 w 4555222"/>
                <a:gd name="connsiteY2" fmla="*/ 1812196 h 3405931"/>
                <a:gd name="connsiteX3" fmla="*/ 2020629 w 4555222"/>
                <a:gd name="connsiteY3" fmla="*/ 224456 h 3405931"/>
                <a:gd name="connsiteX4" fmla="*/ 4184457 w 4555222"/>
                <a:gd name="connsiteY4" fmla="*/ 1131469 h 3405931"/>
                <a:gd name="connsiteX5" fmla="*/ 4359491 w 4555222"/>
                <a:gd name="connsiteY5" fmla="*/ 1131466 h 3405931"/>
                <a:gd name="connsiteX6" fmla="*/ 4129481 w 4555222"/>
                <a:gd name="connsiteY6" fmla="*/ 1702970 h 3405931"/>
                <a:gd name="connsiteX7" fmla="*/ 3508008 w 4555222"/>
                <a:gd name="connsiteY7" fmla="*/ 1131464 h 3405931"/>
                <a:gd name="connsiteX8" fmla="*/ 3660296 w 4555222"/>
                <a:gd name="connsiteY8" fmla="*/ 1131465 h 3405931"/>
                <a:gd name="connsiteX9" fmla="*/ 2012046 w 4555222"/>
                <a:gd name="connsiteY9" fmla="*/ 652674 h 3405931"/>
                <a:gd name="connsiteX10" fmla="*/ 659131 w 4555222"/>
                <a:gd name="connsiteY10" fmla="*/ 1870866 h 3405931"/>
                <a:gd name="connsiteX11" fmla="*/ 2234054 w 4555222"/>
                <a:gd name="connsiteY11" fmla="*/ 2766940 h 3405931"/>
                <a:gd name="connsiteX12" fmla="*/ 3852385 w 4555222"/>
                <a:gd name="connsiteY12" fmla="*/ 1997985 h 3405931"/>
                <a:gd name="connsiteX13" fmla="*/ 4276112 w 4555222"/>
                <a:gd name="connsiteY13" fmla="*/ 2077370 h 3405931"/>
                <a:gd name="connsiteX0" fmla="*/ 4247311 w 4247311"/>
                <a:gd name="connsiteY0" fmla="*/ 1802146 h 3084021"/>
                <a:gd name="connsiteX1" fmla="*/ 2041226 w 4247311"/>
                <a:gd name="connsiteY1" fmla="*/ 3050363 h 3084021"/>
                <a:gd name="connsiteX2" fmla="*/ 80568 w 4247311"/>
                <a:gd name="connsiteY2" fmla="*/ 1671196 h 3084021"/>
                <a:gd name="connsiteX3" fmla="*/ 1882771 w 4247311"/>
                <a:gd name="connsiteY3" fmla="*/ 83456 h 3084021"/>
                <a:gd name="connsiteX4" fmla="*/ 4046599 w 4247311"/>
                <a:gd name="connsiteY4" fmla="*/ 990469 h 3084021"/>
                <a:gd name="connsiteX5" fmla="*/ 4221633 w 4247311"/>
                <a:gd name="connsiteY5" fmla="*/ 990466 h 3084021"/>
                <a:gd name="connsiteX6" fmla="*/ 3991623 w 4247311"/>
                <a:gd name="connsiteY6" fmla="*/ 1561970 h 3084021"/>
                <a:gd name="connsiteX7" fmla="*/ 3370150 w 4247311"/>
                <a:gd name="connsiteY7" fmla="*/ 990464 h 3084021"/>
                <a:gd name="connsiteX8" fmla="*/ 3522438 w 4247311"/>
                <a:gd name="connsiteY8" fmla="*/ 990465 h 3084021"/>
                <a:gd name="connsiteX9" fmla="*/ 1874188 w 4247311"/>
                <a:gd name="connsiteY9" fmla="*/ 511674 h 3084021"/>
                <a:gd name="connsiteX10" fmla="*/ 521273 w 4247311"/>
                <a:gd name="connsiteY10" fmla="*/ 1729866 h 3084021"/>
                <a:gd name="connsiteX11" fmla="*/ 2096196 w 4247311"/>
                <a:gd name="connsiteY11" fmla="*/ 2625940 h 3084021"/>
                <a:gd name="connsiteX12" fmla="*/ 3714527 w 4247311"/>
                <a:gd name="connsiteY12" fmla="*/ 1856985 h 3084021"/>
                <a:gd name="connsiteX13" fmla="*/ 4247311 w 4247311"/>
                <a:gd name="connsiteY13" fmla="*/ 1802146 h 3084021"/>
                <a:gd name="connsiteX0" fmla="*/ 4247311 w 4247311"/>
                <a:gd name="connsiteY0" fmla="*/ 1802146 h 3084021"/>
                <a:gd name="connsiteX1" fmla="*/ 2041226 w 4247311"/>
                <a:gd name="connsiteY1" fmla="*/ 3050363 h 3084021"/>
                <a:gd name="connsiteX2" fmla="*/ 80568 w 4247311"/>
                <a:gd name="connsiteY2" fmla="*/ 1671196 h 3084021"/>
                <a:gd name="connsiteX3" fmla="*/ 1882771 w 4247311"/>
                <a:gd name="connsiteY3" fmla="*/ 83456 h 3084021"/>
                <a:gd name="connsiteX4" fmla="*/ 4046599 w 4247311"/>
                <a:gd name="connsiteY4" fmla="*/ 990469 h 3084021"/>
                <a:gd name="connsiteX5" fmla="*/ 4221633 w 4247311"/>
                <a:gd name="connsiteY5" fmla="*/ 990466 h 3084021"/>
                <a:gd name="connsiteX6" fmla="*/ 3991623 w 4247311"/>
                <a:gd name="connsiteY6" fmla="*/ 1561970 h 3084021"/>
                <a:gd name="connsiteX7" fmla="*/ 3370150 w 4247311"/>
                <a:gd name="connsiteY7" fmla="*/ 990464 h 3084021"/>
                <a:gd name="connsiteX8" fmla="*/ 3522438 w 4247311"/>
                <a:gd name="connsiteY8" fmla="*/ 990465 h 3084021"/>
                <a:gd name="connsiteX9" fmla="*/ 1874188 w 4247311"/>
                <a:gd name="connsiteY9" fmla="*/ 511674 h 3084021"/>
                <a:gd name="connsiteX10" fmla="*/ 521273 w 4247311"/>
                <a:gd name="connsiteY10" fmla="*/ 1729866 h 3084021"/>
                <a:gd name="connsiteX11" fmla="*/ 2096196 w 4247311"/>
                <a:gd name="connsiteY11" fmla="*/ 2625940 h 3084021"/>
                <a:gd name="connsiteX12" fmla="*/ 3714527 w 4247311"/>
                <a:gd name="connsiteY12" fmla="*/ 1856985 h 3084021"/>
                <a:gd name="connsiteX13" fmla="*/ 4247311 w 4247311"/>
                <a:gd name="connsiteY13" fmla="*/ 1802146 h 3084021"/>
                <a:gd name="connsiteX0" fmla="*/ 4247311 w 4395648"/>
                <a:gd name="connsiteY0" fmla="*/ 1802146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4046599 w 4395648"/>
                <a:gd name="connsiteY4" fmla="*/ 990469 h 3084021"/>
                <a:gd name="connsiteX5" fmla="*/ 4395648 w 4395648"/>
                <a:gd name="connsiteY5" fmla="*/ 743950 h 3084021"/>
                <a:gd name="connsiteX6" fmla="*/ 3991623 w 4395648"/>
                <a:gd name="connsiteY6" fmla="*/ 1561970 h 3084021"/>
                <a:gd name="connsiteX7" fmla="*/ 3370150 w 4395648"/>
                <a:gd name="connsiteY7" fmla="*/ 990464 h 3084021"/>
                <a:gd name="connsiteX8" fmla="*/ 3522438 w 4395648"/>
                <a:gd name="connsiteY8" fmla="*/ 990465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714527 w 4395648"/>
                <a:gd name="connsiteY12" fmla="*/ 1856985 h 3084021"/>
                <a:gd name="connsiteX13" fmla="*/ 4247311 w 4395648"/>
                <a:gd name="connsiteY13" fmla="*/ 1802146 h 3084021"/>
                <a:gd name="connsiteX0" fmla="*/ 4247311 w 4395648"/>
                <a:gd name="connsiteY0" fmla="*/ 1802146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3972025 w 4395648"/>
                <a:gd name="connsiteY4" fmla="*/ 895655 h 3084021"/>
                <a:gd name="connsiteX5" fmla="*/ 4395648 w 4395648"/>
                <a:gd name="connsiteY5" fmla="*/ 743950 h 3084021"/>
                <a:gd name="connsiteX6" fmla="*/ 3991623 w 4395648"/>
                <a:gd name="connsiteY6" fmla="*/ 1561970 h 3084021"/>
                <a:gd name="connsiteX7" fmla="*/ 3370150 w 4395648"/>
                <a:gd name="connsiteY7" fmla="*/ 990464 h 3084021"/>
                <a:gd name="connsiteX8" fmla="*/ 3522438 w 4395648"/>
                <a:gd name="connsiteY8" fmla="*/ 990465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714527 w 4395648"/>
                <a:gd name="connsiteY12" fmla="*/ 1856985 h 3084021"/>
                <a:gd name="connsiteX13" fmla="*/ 4247311 w 4395648"/>
                <a:gd name="connsiteY13" fmla="*/ 1802146 h 3084021"/>
                <a:gd name="connsiteX0" fmla="*/ 4247311 w 4395648"/>
                <a:gd name="connsiteY0" fmla="*/ 1802146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3972025 w 4395648"/>
                <a:gd name="connsiteY4" fmla="*/ 895655 h 3084021"/>
                <a:gd name="connsiteX5" fmla="*/ 4395648 w 4395648"/>
                <a:gd name="connsiteY5" fmla="*/ 743950 h 3084021"/>
                <a:gd name="connsiteX6" fmla="*/ 3991623 w 4395648"/>
                <a:gd name="connsiteY6" fmla="*/ 1561970 h 3084021"/>
                <a:gd name="connsiteX7" fmla="*/ 3370150 w 4395648"/>
                <a:gd name="connsiteY7" fmla="*/ 990464 h 3084021"/>
                <a:gd name="connsiteX8" fmla="*/ 3671598 w 4395648"/>
                <a:gd name="connsiteY8" fmla="*/ 999946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714527 w 4395648"/>
                <a:gd name="connsiteY12" fmla="*/ 1856985 h 3084021"/>
                <a:gd name="connsiteX13" fmla="*/ 4247311 w 4395648"/>
                <a:gd name="connsiteY13" fmla="*/ 1802146 h 3084021"/>
                <a:gd name="connsiteX0" fmla="*/ 4247311 w 4395648"/>
                <a:gd name="connsiteY0" fmla="*/ 1802146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3972025 w 4395648"/>
                <a:gd name="connsiteY4" fmla="*/ 895655 h 3084021"/>
                <a:gd name="connsiteX5" fmla="*/ 4395648 w 4395648"/>
                <a:gd name="connsiteY5" fmla="*/ 743950 h 3084021"/>
                <a:gd name="connsiteX6" fmla="*/ 3991623 w 4395648"/>
                <a:gd name="connsiteY6" fmla="*/ 1561970 h 3084021"/>
                <a:gd name="connsiteX7" fmla="*/ 3320435 w 4395648"/>
                <a:gd name="connsiteY7" fmla="*/ 1085278 h 3084021"/>
                <a:gd name="connsiteX8" fmla="*/ 3671598 w 4395648"/>
                <a:gd name="connsiteY8" fmla="*/ 999946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714527 w 4395648"/>
                <a:gd name="connsiteY12" fmla="*/ 1856985 h 3084021"/>
                <a:gd name="connsiteX13" fmla="*/ 4247311 w 4395648"/>
                <a:gd name="connsiteY13" fmla="*/ 1802146 h 3084021"/>
                <a:gd name="connsiteX0" fmla="*/ 4247311 w 4395648"/>
                <a:gd name="connsiteY0" fmla="*/ 1802146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3972025 w 4395648"/>
                <a:gd name="connsiteY4" fmla="*/ 895655 h 3084021"/>
                <a:gd name="connsiteX5" fmla="*/ 4395648 w 4395648"/>
                <a:gd name="connsiteY5" fmla="*/ 743950 h 3084021"/>
                <a:gd name="connsiteX6" fmla="*/ 3991623 w 4395648"/>
                <a:gd name="connsiteY6" fmla="*/ 1561970 h 3084021"/>
                <a:gd name="connsiteX7" fmla="*/ 3320435 w 4395648"/>
                <a:gd name="connsiteY7" fmla="*/ 1085278 h 3084021"/>
                <a:gd name="connsiteX8" fmla="*/ 3671598 w 4395648"/>
                <a:gd name="connsiteY8" fmla="*/ 999946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664811 w 4395648"/>
                <a:gd name="connsiteY12" fmla="*/ 1619951 h 3084021"/>
                <a:gd name="connsiteX13" fmla="*/ 4247311 w 4395648"/>
                <a:gd name="connsiteY13" fmla="*/ 1802146 h 3084021"/>
                <a:gd name="connsiteX0" fmla="*/ 4147878 w 4395648"/>
                <a:gd name="connsiteY0" fmla="*/ 1915922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3972025 w 4395648"/>
                <a:gd name="connsiteY4" fmla="*/ 895655 h 3084021"/>
                <a:gd name="connsiteX5" fmla="*/ 4395648 w 4395648"/>
                <a:gd name="connsiteY5" fmla="*/ 743950 h 3084021"/>
                <a:gd name="connsiteX6" fmla="*/ 3991623 w 4395648"/>
                <a:gd name="connsiteY6" fmla="*/ 1561970 h 3084021"/>
                <a:gd name="connsiteX7" fmla="*/ 3320435 w 4395648"/>
                <a:gd name="connsiteY7" fmla="*/ 1085278 h 3084021"/>
                <a:gd name="connsiteX8" fmla="*/ 3671598 w 4395648"/>
                <a:gd name="connsiteY8" fmla="*/ 999946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664811 w 4395648"/>
                <a:gd name="connsiteY12" fmla="*/ 1619951 h 3084021"/>
                <a:gd name="connsiteX13" fmla="*/ 4147878 w 4395648"/>
                <a:gd name="connsiteY13" fmla="*/ 1915922 h 3084021"/>
                <a:gd name="connsiteX0" fmla="*/ 4147878 w 4395648"/>
                <a:gd name="connsiteY0" fmla="*/ 1915922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3972025 w 4395648"/>
                <a:gd name="connsiteY4" fmla="*/ 895655 h 3084021"/>
                <a:gd name="connsiteX5" fmla="*/ 4395648 w 4395648"/>
                <a:gd name="connsiteY5" fmla="*/ 743950 h 3084021"/>
                <a:gd name="connsiteX6" fmla="*/ 3991623 w 4395648"/>
                <a:gd name="connsiteY6" fmla="*/ 1561970 h 3084021"/>
                <a:gd name="connsiteX7" fmla="*/ 3345298 w 4395648"/>
                <a:gd name="connsiteY7" fmla="*/ 1161129 h 3084021"/>
                <a:gd name="connsiteX8" fmla="*/ 3671598 w 4395648"/>
                <a:gd name="connsiteY8" fmla="*/ 999946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664811 w 4395648"/>
                <a:gd name="connsiteY12" fmla="*/ 1619951 h 3084021"/>
                <a:gd name="connsiteX13" fmla="*/ 4147878 w 4395648"/>
                <a:gd name="connsiteY13" fmla="*/ 1915922 h 3084021"/>
                <a:gd name="connsiteX0" fmla="*/ 4147878 w 4395648"/>
                <a:gd name="connsiteY0" fmla="*/ 1915922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3972025 w 4395648"/>
                <a:gd name="connsiteY4" fmla="*/ 895655 h 3084021"/>
                <a:gd name="connsiteX5" fmla="*/ 4395648 w 4395648"/>
                <a:gd name="connsiteY5" fmla="*/ 743950 h 3084021"/>
                <a:gd name="connsiteX6" fmla="*/ 4066205 w 4395648"/>
                <a:gd name="connsiteY6" fmla="*/ 1647302 h 3084021"/>
                <a:gd name="connsiteX7" fmla="*/ 3345298 w 4395648"/>
                <a:gd name="connsiteY7" fmla="*/ 1161129 h 3084021"/>
                <a:gd name="connsiteX8" fmla="*/ 3671598 w 4395648"/>
                <a:gd name="connsiteY8" fmla="*/ 999946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664811 w 4395648"/>
                <a:gd name="connsiteY12" fmla="*/ 1619951 h 3084021"/>
                <a:gd name="connsiteX13" fmla="*/ 4147878 w 4395648"/>
                <a:gd name="connsiteY13" fmla="*/ 1915922 h 3084021"/>
                <a:gd name="connsiteX0" fmla="*/ 4147878 w 4395648"/>
                <a:gd name="connsiteY0" fmla="*/ 1915922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4096325 w 4395648"/>
                <a:gd name="connsiteY4" fmla="*/ 867211 h 3084021"/>
                <a:gd name="connsiteX5" fmla="*/ 4395648 w 4395648"/>
                <a:gd name="connsiteY5" fmla="*/ 743950 h 3084021"/>
                <a:gd name="connsiteX6" fmla="*/ 4066205 w 4395648"/>
                <a:gd name="connsiteY6" fmla="*/ 1647302 h 3084021"/>
                <a:gd name="connsiteX7" fmla="*/ 3345298 w 4395648"/>
                <a:gd name="connsiteY7" fmla="*/ 1161129 h 3084021"/>
                <a:gd name="connsiteX8" fmla="*/ 3671598 w 4395648"/>
                <a:gd name="connsiteY8" fmla="*/ 999946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664811 w 4395648"/>
                <a:gd name="connsiteY12" fmla="*/ 1619951 h 3084021"/>
                <a:gd name="connsiteX13" fmla="*/ 4147878 w 4395648"/>
                <a:gd name="connsiteY13" fmla="*/ 1915922 h 3084021"/>
                <a:gd name="connsiteX0" fmla="*/ 4147878 w 4395648"/>
                <a:gd name="connsiteY0" fmla="*/ 1915922 h 3084021"/>
                <a:gd name="connsiteX1" fmla="*/ 2041226 w 4395648"/>
                <a:gd name="connsiteY1" fmla="*/ 3050363 h 3084021"/>
                <a:gd name="connsiteX2" fmla="*/ 80568 w 4395648"/>
                <a:gd name="connsiteY2" fmla="*/ 1671196 h 3084021"/>
                <a:gd name="connsiteX3" fmla="*/ 1882771 w 4395648"/>
                <a:gd name="connsiteY3" fmla="*/ 83456 h 3084021"/>
                <a:gd name="connsiteX4" fmla="*/ 4096325 w 4395648"/>
                <a:gd name="connsiteY4" fmla="*/ 867211 h 3084021"/>
                <a:gd name="connsiteX5" fmla="*/ 4395648 w 4395648"/>
                <a:gd name="connsiteY5" fmla="*/ 743950 h 3084021"/>
                <a:gd name="connsiteX6" fmla="*/ 4066205 w 4395648"/>
                <a:gd name="connsiteY6" fmla="*/ 1647302 h 3084021"/>
                <a:gd name="connsiteX7" fmla="*/ 3345298 w 4395648"/>
                <a:gd name="connsiteY7" fmla="*/ 1161129 h 3084021"/>
                <a:gd name="connsiteX8" fmla="*/ 3597023 w 4395648"/>
                <a:gd name="connsiteY8" fmla="*/ 1037871 h 3084021"/>
                <a:gd name="connsiteX9" fmla="*/ 1874188 w 4395648"/>
                <a:gd name="connsiteY9" fmla="*/ 511674 h 3084021"/>
                <a:gd name="connsiteX10" fmla="*/ 521273 w 4395648"/>
                <a:gd name="connsiteY10" fmla="*/ 1729866 h 3084021"/>
                <a:gd name="connsiteX11" fmla="*/ 2096196 w 4395648"/>
                <a:gd name="connsiteY11" fmla="*/ 2625940 h 3084021"/>
                <a:gd name="connsiteX12" fmla="*/ 3664811 w 4395648"/>
                <a:gd name="connsiteY12" fmla="*/ 1619951 h 3084021"/>
                <a:gd name="connsiteX13" fmla="*/ 4147878 w 4395648"/>
                <a:gd name="connsiteY13" fmla="*/ 1915922 h 3084021"/>
                <a:gd name="connsiteX0" fmla="*/ 4147878 w 4395648"/>
                <a:gd name="connsiteY0" fmla="*/ 2105551 h 3273650"/>
                <a:gd name="connsiteX1" fmla="*/ 2041226 w 4395648"/>
                <a:gd name="connsiteY1" fmla="*/ 3239992 h 3273650"/>
                <a:gd name="connsiteX2" fmla="*/ 80568 w 4395648"/>
                <a:gd name="connsiteY2" fmla="*/ 1860825 h 3273650"/>
                <a:gd name="connsiteX3" fmla="*/ 1932492 w 4395648"/>
                <a:gd name="connsiteY3" fmla="*/ 83456 h 3273650"/>
                <a:gd name="connsiteX4" fmla="*/ 4096325 w 4395648"/>
                <a:gd name="connsiteY4" fmla="*/ 1056840 h 3273650"/>
                <a:gd name="connsiteX5" fmla="*/ 4395648 w 4395648"/>
                <a:gd name="connsiteY5" fmla="*/ 933579 h 3273650"/>
                <a:gd name="connsiteX6" fmla="*/ 4066205 w 4395648"/>
                <a:gd name="connsiteY6" fmla="*/ 1836931 h 3273650"/>
                <a:gd name="connsiteX7" fmla="*/ 3345298 w 4395648"/>
                <a:gd name="connsiteY7" fmla="*/ 1350758 h 3273650"/>
                <a:gd name="connsiteX8" fmla="*/ 3597023 w 4395648"/>
                <a:gd name="connsiteY8" fmla="*/ 1227500 h 3273650"/>
                <a:gd name="connsiteX9" fmla="*/ 1874188 w 4395648"/>
                <a:gd name="connsiteY9" fmla="*/ 701303 h 3273650"/>
                <a:gd name="connsiteX10" fmla="*/ 521273 w 4395648"/>
                <a:gd name="connsiteY10" fmla="*/ 1919495 h 3273650"/>
                <a:gd name="connsiteX11" fmla="*/ 2096196 w 4395648"/>
                <a:gd name="connsiteY11" fmla="*/ 2815569 h 3273650"/>
                <a:gd name="connsiteX12" fmla="*/ 3664811 w 4395648"/>
                <a:gd name="connsiteY12" fmla="*/ 1809580 h 3273650"/>
                <a:gd name="connsiteX13" fmla="*/ 4147878 w 4395648"/>
                <a:gd name="connsiteY13" fmla="*/ 2105551 h 3273650"/>
                <a:gd name="connsiteX0" fmla="*/ 4147878 w 4395648"/>
                <a:gd name="connsiteY0" fmla="*/ 2105551 h 3273650"/>
                <a:gd name="connsiteX1" fmla="*/ 2041226 w 4395648"/>
                <a:gd name="connsiteY1" fmla="*/ 3239992 h 3273650"/>
                <a:gd name="connsiteX2" fmla="*/ 80568 w 4395648"/>
                <a:gd name="connsiteY2" fmla="*/ 1860825 h 3273650"/>
                <a:gd name="connsiteX3" fmla="*/ 1932492 w 4395648"/>
                <a:gd name="connsiteY3" fmla="*/ 83456 h 3273650"/>
                <a:gd name="connsiteX4" fmla="*/ 4096325 w 4395648"/>
                <a:gd name="connsiteY4" fmla="*/ 1056840 h 3273650"/>
                <a:gd name="connsiteX5" fmla="*/ 4395648 w 4395648"/>
                <a:gd name="connsiteY5" fmla="*/ 933579 h 3273650"/>
                <a:gd name="connsiteX6" fmla="*/ 4066205 w 4395648"/>
                <a:gd name="connsiteY6" fmla="*/ 1836931 h 3273650"/>
                <a:gd name="connsiteX7" fmla="*/ 3345298 w 4395648"/>
                <a:gd name="connsiteY7" fmla="*/ 1350758 h 3273650"/>
                <a:gd name="connsiteX8" fmla="*/ 3597023 w 4395648"/>
                <a:gd name="connsiteY8" fmla="*/ 1227500 h 3273650"/>
                <a:gd name="connsiteX9" fmla="*/ 1923910 w 4395648"/>
                <a:gd name="connsiteY9" fmla="*/ 464269 h 3273650"/>
                <a:gd name="connsiteX10" fmla="*/ 521273 w 4395648"/>
                <a:gd name="connsiteY10" fmla="*/ 1919495 h 3273650"/>
                <a:gd name="connsiteX11" fmla="*/ 2096196 w 4395648"/>
                <a:gd name="connsiteY11" fmla="*/ 2815569 h 3273650"/>
                <a:gd name="connsiteX12" fmla="*/ 3664811 w 4395648"/>
                <a:gd name="connsiteY12" fmla="*/ 1809580 h 3273650"/>
                <a:gd name="connsiteX13" fmla="*/ 4147878 w 4395648"/>
                <a:gd name="connsiteY13" fmla="*/ 2105551 h 3273650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345298 w 4395648"/>
                <a:gd name="connsiteY7" fmla="*/ 1350758 h 3520165"/>
                <a:gd name="connsiteX8" fmla="*/ 3597023 w 4395648"/>
                <a:gd name="connsiteY8" fmla="*/ 1227500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096196 w 4395648"/>
                <a:gd name="connsiteY11" fmla="*/ 2815569 h 3520165"/>
                <a:gd name="connsiteX12" fmla="*/ 3664811 w 4395648"/>
                <a:gd name="connsiteY12" fmla="*/ 1809580 h 3520165"/>
                <a:gd name="connsiteX13" fmla="*/ 4147878 w 4395648"/>
                <a:gd name="connsiteY13" fmla="*/ 2105551 h 3520165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345298 w 4395648"/>
                <a:gd name="connsiteY7" fmla="*/ 1350758 h 3520165"/>
                <a:gd name="connsiteX8" fmla="*/ 3597023 w 4395648"/>
                <a:gd name="connsiteY8" fmla="*/ 1227500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664811 w 4395648"/>
                <a:gd name="connsiteY12" fmla="*/ 1809580 h 3520165"/>
                <a:gd name="connsiteX13" fmla="*/ 4147878 w 4395648"/>
                <a:gd name="connsiteY13" fmla="*/ 2105551 h 3520165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597023 w 4395648"/>
                <a:gd name="connsiteY8" fmla="*/ 1227500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664811 w 4395648"/>
                <a:gd name="connsiteY12" fmla="*/ 1809580 h 3520165"/>
                <a:gd name="connsiteX13" fmla="*/ 4147878 w 4395648"/>
                <a:gd name="connsiteY13" fmla="*/ 2105551 h 3520165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664811 w 4395648"/>
                <a:gd name="connsiteY12" fmla="*/ 1809580 h 3520165"/>
                <a:gd name="connsiteX13" fmla="*/ 4147878 w 4395648"/>
                <a:gd name="connsiteY13" fmla="*/ 2105551 h 3520165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664811 w 4395648"/>
                <a:gd name="connsiteY12" fmla="*/ 1809580 h 3520165"/>
                <a:gd name="connsiteX13" fmla="*/ 4147878 w 4395648"/>
                <a:gd name="connsiteY13" fmla="*/ 2105551 h 3520165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515655 w 4395648"/>
                <a:gd name="connsiteY12" fmla="*/ 1781136 h 3520165"/>
                <a:gd name="connsiteX13" fmla="*/ 4147878 w 4395648"/>
                <a:gd name="connsiteY13" fmla="*/ 2105551 h 3520165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515655 w 4395648"/>
                <a:gd name="connsiteY12" fmla="*/ 1781136 h 3520165"/>
                <a:gd name="connsiteX13" fmla="*/ 4147878 w 4395648"/>
                <a:gd name="connsiteY13" fmla="*/ 2105551 h 3520165"/>
                <a:gd name="connsiteX0" fmla="*/ 4147878 w 4395648"/>
                <a:gd name="connsiteY0" fmla="*/ 2105551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515655 w 4395648"/>
                <a:gd name="connsiteY12" fmla="*/ 1781136 h 3520165"/>
                <a:gd name="connsiteX13" fmla="*/ 4147878 w 4395648"/>
                <a:gd name="connsiteY13" fmla="*/ 2105551 h 3520165"/>
                <a:gd name="connsiteX0" fmla="*/ 4123019 w 4395648"/>
                <a:gd name="connsiteY0" fmla="*/ 2048663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515655 w 4395648"/>
                <a:gd name="connsiteY12" fmla="*/ 1781136 h 3520165"/>
                <a:gd name="connsiteX13" fmla="*/ 4123019 w 4395648"/>
                <a:gd name="connsiteY13" fmla="*/ 2048663 h 3520165"/>
                <a:gd name="connsiteX0" fmla="*/ 4123019 w 4395648"/>
                <a:gd name="connsiteY0" fmla="*/ 2048663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515655 w 4395648"/>
                <a:gd name="connsiteY12" fmla="*/ 1781136 h 3520165"/>
                <a:gd name="connsiteX13" fmla="*/ 4123019 w 4395648"/>
                <a:gd name="connsiteY13" fmla="*/ 2048663 h 3520165"/>
                <a:gd name="connsiteX0" fmla="*/ 4123019 w 4395648"/>
                <a:gd name="connsiteY0" fmla="*/ 2048663 h 3520165"/>
                <a:gd name="connsiteX1" fmla="*/ 2066089 w 4395648"/>
                <a:gd name="connsiteY1" fmla="*/ 3486507 h 3520165"/>
                <a:gd name="connsiteX2" fmla="*/ 80568 w 4395648"/>
                <a:gd name="connsiteY2" fmla="*/ 1860825 h 3520165"/>
                <a:gd name="connsiteX3" fmla="*/ 1932492 w 4395648"/>
                <a:gd name="connsiteY3" fmla="*/ 83456 h 3520165"/>
                <a:gd name="connsiteX4" fmla="*/ 4096325 w 4395648"/>
                <a:gd name="connsiteY4" fmla="*/ 1056840 h 3520165"/>
                <a:gd name="connsiteX5" fmla="*/ 4395648 w 4395648"/>
                <a:gd name="connsiteY5" fmla="*/ 933579 h 3520165"/>
                <a:gd name="connsiteX6" fmla="*/ 4066205 w 4395648"/>
                <a:gd name="connsiteY6" fmla="*/ 1836931 h 3520165"/>
                <a:gd name="connsiteX7" fmla="*/ 3196142 w 4395648"/>
                <a:gd name="connsiteY7" fmla="*/ 1398165 h 3520165"/>
                <a:gd name="connsiteX8" fmla="*/ 3497585 w 4395648"/>
                <a:gd name="connsiteY8" fmla="*/ 1274907 h 3520165"/>
                <a:gd name="connsiteX9" fmla="*/ 1923910 w 4395648"/>
                <a:gd name="connsiteY9" fmla="*/ 464269 h 3520165"/>
                <a:gd name="connsiteX10" fmla="*/ 521273 w 4395648"/>
                <a:gd name="connsiteY10" fmla="*/ 1919495 h 3520165"/>
                <a:gd name="connsiteX11" fmla="*/ 2121056 w 4395648"/>
                <a:gd name="connsiteY11" fmla="*/ 3100010 h 3520165"/>
                <a:gd name="connsiteX12" fmla="*/ 3515655 w 4395648"/>
                <a:gd name="connsiteY12" fmla="*/ 1781136 h 3520165"/>
                <a:gd name="connsiteX13" fmla="*/ 4123019 w 4395648"/>
                <a:gd name="connsiteY13" fmla="*/ 2048663 h 3520165"/>
                <a:gd name="connsiteX0" fmla="*/ 4123019 w 4395648"/>
                <a:gd name="connsiteY0" fmla="*/ 2048663 h 3624460"/>
                <a:gd name="connsiteX1" fmla="*/ 2090949 w 4395648"/>
                <a:gd name="connsiteY1" fmla="*/ 3590802 h 3624460"/>
                <a:gd name="connsiteX2" fmla="*/ 80568 w 4395648"/>
                <a:gd name="connsiteY2" fmla="*/ 1860825 h 3624460"/>
                <a:gd name="connsiteX3" fmla="*/ 1932492 w 4395648"/>
                <a:gd name="connsiteY3" fmla="*/ 83456 h 3624460"/>
                <a:gd name="connsiteX4" fmla="*/ 4096325 w 4395648"/>
                <a:gd name="connsiteY4" fmla="*/ 1056840 h 3624460"/>
                <a:gd name="connsiteX5" fmla="*/ 4395648 w 4395648"/>
                <a:gd name="connsiteY5" fmla="*/ 933579 h 3624460"/>
                <a:gd name="connsiteX6" fmla="*/ 4066205 w 4395648"/>
                <a:gd name="connsiteY6" fmla="*/ 1836931 h 3624460"/>
                <a:gd name="connsiteX7" fmla="*/ 3196142 w 4395648"/>
                <a:gd name="connsiteY7" fmla="*/ 1398165 h 3624460"/>
                <a:gd name="connsiteX8" fmla="*/ 3497585 w 4395648"/>
                <a:gd name="connsiteY8" fmla="*/ 1274907 h 3624460"/>
                <a:gd name="connsiteX9" fmla="*/ 1923910 w 4395648"/>
                <a:gd name="connsiteY9" fmla="*/ 464269 h 3624460"/>
                <a:gd name="connsiteX10" fmla="*/ 521273 w 4395648"/>
                <a:gd name="connsiteY10" fmla="*/ 1919495 h 3624460"/>
                <a:gd name="connsiteX11" fmla="*/ 2121056 w 4395648"/>
                <a:gd name="connsiteY11" fmla="*/ 3100010 h 3624460"/>
                <a:gd name="connsiteX12" fmla="*/ 3515655 w 4395648"/>
                <a:gd name="connsiteY12" fmla="*/ 1781136 h 3624460"/>
                <a:gd name="connsiteX13" fmla="*/ 4123019 w 4395648"/>
                <a:gd name="connsiteY13" fmla="*/ 2048663 h 3624460"/>
                <a:gd name="connsiteX0" fmla="*/ 4123019 w 4395648"/>
                <a:gd name="connsiteY0" fmla="*/ 2048663 h 3624460"/>
                <a:gd name="connsiteX1" fmla="*/ 2090949 w 4395648"/>
                <a:gd name="connsiteY1" fmla="*/ 3590802 h 3624460"/>
                <a:gd name="connsiteX2" fmla="*/ 80568 w 4395648"/>
                <a:gd name="connsiteY2" fmla="*/ 1860825 h 3624460"/>
                <a:gd name="connsiteX3" fmla="*/ 1932492 w 4395648"/>
                <a:gd name="connsiteY3" fmla="*/ 83456 h 3624460"/>
                <a:gd name="connsiteX4" fmla="*/ 4096325 w 4395648"/>
                <a:gd name="connsiteY4" fmla="*/ 1056840 h 3624460"/>
                <a:gd name="connsiteX5" fmla="*/ 4395648 w 4395648"/>
                <a:gd name="connsiteY5" fmla="*/ 933579 h 3624460"/>
                <a:gd name="connsiteX6" fmla="*/ 4066205 w 4395648"/>
                <a:gd name="connsiteY6" fmla="*/ 1836931 h 3624460"/>
                <a:gd name="connsiteX7" fmla="*/ 3196142 w 4395648"/>
                <a:gd name="connsiteY7" fmla="*/ 1398165 h 3624460"/>
                <a:gd name="connsiteX8" fmla="*/ 3497585 w 4395648"/>
                <a:gd name="connsiteY8" fmla="*/ 1274907 h 3624460"/>
                <a:gd name="connsiteX9" fmla="*/ 1923910 w 4395648"/>
                <a:gd name="connsiteY9" fmla="*/ 464269 h 3624460"/>
                <a:gd name="connsiteX10" fmla="*/ 521273 w 4395648"/>
                <a:gd name="connsiteY10" fmla="*/ 1919495 h 3624460"/>
                <a:gd name="connsiteX11" fmla="*/ 2145916 w 4395648"/>
                <a:gd name="connsiteY11" fmla="*/ 3280156 h 3624460"/>
                <a:gd name="connsiteX12" fmla="*/ 3515655 w 4395648"/>
                <a:gd name="connsiteY12" fmla="*/ 1781136 h 3624460"/>
                <a:gd name="connsiteX13" fmla="*/ 4123019 w 4395648"/>
                <a:gd name="connsiteY13" fmla="*/ 2048663 h 3624460"/>
                <a:gd name="connsiteX0" fmla="*/ 4123019 w 4395648"/>
                <a:gd name="connsiteY0" fmla="*/ 2048663 h 3624460"/>
                <a:gd name="connsiteX1" fmla="*/ 2090949 w 4395648"/>
                <a:gd name="connsiteY1" fmla="*/ 3590802 h 3624460"/>
                <a:gd name="connsiteX2" fmla="*/ 80568 w 4395648"/>
                <a:gd name="connsiteY2" fmla="*/ 1860825 h 3624460"/>
                <a:gd name="connsiteX3" fmla="*/ 1932492 w 4395648"/>
                <a:gd name="connsiteY3" fmla="*/ 83456 h 3624460"/>
                <a:gd name="connsiteX4" fmla="*/ 4096325 w 4395648"/>
                <a:gd name="connsiteY4" fmla="*/ 1056840 h 3624460"/>
                <a:gd name="connsiteX5" fmla="*/ 4395648 w 4395648"/>
                <a:gd name="connsiteY5" fmla="*/ 933579 h 3624460"/>
                <a:gd name="connsiteX6" fmla="*/ 4066205 w 4395648"/>
                <a:gd name="connsiteY6" fmla="*/ 1836931 h 3624460"/>
                <a:gd name="connsiteX7" fmla="*/ 3196142 w 4395648"/>
                <a:gd name="connsiteY7" fmla="*/ 1398165 h 3624460"/>
                <a:gd name="connsiteX8" fmla="*/ 3497585 w 4395648"/>
                <a:gd name="connsiteY8" fmla="*/ 1274907 h 3624460"/>
                <a:gd name="connsiteX9" fmla="*/ 1923910 w 4395648"/>
                <a:gd name="connsiteY9" fmla="*/ 464269 h 3624460"/>
                <a:gd name="connsiteX10" fmla="*/ 521273 w 4395648"/>
                <a:gd name="connsiteY10" fmla="*/ 1919495 h 3624460"/>
                <a:gd name="connsiteX11" fmla="*/ 2145916 w 4395648"/>
                <a:gd name="connsiteY11" fmla="*/ 3280156 h 3624460"/>
                <a:gd name="connsiteX12" fmla="*/ 3515655 w 4395648"/>
                <a:gd name="connsiteY12" fmla="*/ 1781136 h 3624460"/>
                <a:gd name="connsiteX13" fmla="*/ 4123019 w 4395648"/>
                <a:gd name="connsiteY13" fmla="*/ 2048663 h 3624460"/>
                <a:gd name="connsiteX0" fmla="*/ 4123019 w 4395648"/>
                <a:gd name="connsiteY0" fmla="*/ 2048663 h 3624460"/>
                <a:gd name="connsiteX1" fmla="*/ 2090949 w 4395648"/>
                <a:gd name="connsiteY1" fmla="*/ 3590802 h 3624460"/>
                <a:gd name="connsiteX2" fmla="*/ 80568 w 4395648"/>
                <a:gd name="connsiteY2" fmla="*/ 1860825 h 3624460"/>
                <a:gd name="connsiteX3" fmla="*/ 1932492 w 4395648"/>
                <a:gd name="connsiteY3" fmla="*/ 83456 h 3624460"/>
                <a:gd name="connsiteX4" fmla="*/ 4096325 w 4395648"/>
                <a:gd name="connsiteY4" fmla="*/ 1056840 h 3624460"/>
                <a:gd name="connsiteX5" fmla="*/ 4395648 w 4395648"/>
                <a:gd name="connsiteY5" fmla="*/ 933579 h 3624460"/>
                <a:gd name="connsiteX6" fmla="*/ 4066205 w 4395648"/>
                <a:gd name="connsiteY6" fmla="*/ 1836931 h 3624460"/>
                <a:gd name="connsiteX7" fmla="*/ 3196142 w 4395648"/>
                <a:gd name="connsiteY7" fmla="*/ 1398165 h 3624460"/>
                <a:gd name="connsiteX8" fmla="*/ 3497585 w 4395648"/>
                <a:gd name="connsiteY8" fmla="*/ 1274907 h 3624460"/>
                <a:gd name="connsiteX9" fmla="*/ 1923910 w 4395648"/>
                <a:gd name="connsiteY9" fmla="*/ 464269 h 3624460"/>
                <a:gd name="connsiteX10" fmla="*/ 919022 w 4395648"/>
                <a:gd name="connsiteY10" fmla="*/ 1947939 h 3624460"/>
                <a:gd name="connsiteX11" fmla="*/ 2145916 w 4395648"/>
                <a:gd name="connsiteY11" fmla="*/ 3280156 h 3624460"/>
                <a:gd name="connsiteX12" fmla="*/ 3515655 w 4395648"/>
                <a:gd name="connsiteY12" fmla="*/ 1781136 h 3624460"/>
                <a:gd name="connsiteX13" fmla="*/ 4123019 w 4395648"/>
                <a:gd name="connsiteY13" fmla="*/ 2048663 h 3624460"/>
                <a:gd name="connsiteX0" fmla="*/ 3899285 w 4171914"/>
                <a:gd name="connsiteY0" fmla="*/ 2048663 h 3624460"/>
                <a:gd name="connsiteX1" fmla="*/ 1867215 w 4171914"/>
                <a:gd name="connsiteY1" fmla="*/ 3590802 h 3624460"/>
                <a:gd name="connsiteX2" fmla="*/ 80568 w 4171914"/>
                <a:gd name="connsiteY2" fmla="*/ 1908232 h 3624460"/>
                <a:gd name="connsiteX3" fmla="*/ 1708758 w 4171914"/>
                <a:gd name="connsiteY3" fmla="*/ 83456 h 3624460"/>
                <a:gd name="connsiteX4" fmla="*/ 3872591 w 4171914"/>
                <a:gd name="connsiteY4" fmla="*/ 1056840 h 3624460"/>
                <a:gd name="connsiteX5" fmla="*/ 4171914 w 4171914"/>
                <a:gd name="connsiteY5" fmla="*/ 933579 h 3624460"/>
                <a:gd name="connsiteX6" fmla="*/ 3842471 w 4171914"/>
                <a:gd name="connsiteY6" fmla="*/ 1836931 h 3624460"/>
                <a:gd name="connsiteX7" fmla="*/ 2972408 w 4171914"/>
                <a:gd name="connsiteY7" fmla="*/ 1398165 h 3624460"/>
                <a:gd name="connsiteX8" fmla="*/ 3273851 w 4171914"/>
                <a:gd name="connsiteY8" fmla="*/ 1274907 h 3624460"/>
                <a:gd name="connsiteX9" fmla="*/ 1700176 w 4171914"/>
                <a:gd name="connsiteY9" fmla="*/ 464269 h 3624460"/>
                <a:gd name="connsiteX10" fmla="*/ 695288 w 4171914"/>
                <a:gd name="connsiteY10" fmla="*/ 1947939 h 3624460"/>
                <a:gd name="connsiteX11" fmla="*/ 1922182 w 4171914"/>
                <a:gd name="connsiteY11" fmla="*/ 3280156 h 3624460"/>
                <a:gd name="connsiteX12" fmla="*/ 3291921 w 4171914"/>
                <a:gd name="connsiteY12" fmla="*/ 1781136 h 3624460"/>
                <a:gd name="connsiteX13" fmla="*/ 3899285 w 4171914"/>
                <a:gd name="connsiteY13" fmla="*/ 2048663 h 3624460"/>
                <a:gd name="connsiteX0" fmla="*/ 3899285 w 4171914"/>
                <a:gd name="connsiteY0" fmla="*/ 2048663 h 3624460"/>
                <a:gd name="connsiteX1" fmla="*/ 1867215 w 4171914"/>
                <a:gd name="connsiteY1" fmla="*/ 3590802 h 3624460"/>
                <a:gd name="connsiteX2" fmla="*/ 80568 w 4171914"/>
                <a:gd name="connsiteY2" fmla="*/ 1908232 h 3624460"/>
                <a:gd name="connsiteX3" fmla="*/ 1708758 w 4171914"/>
                <a:gd name="connsiteY3" fmla="*/ 83456 h 3624460"/>
                <a:gd name="connsiteX4" fmla="*/ 3872591 w 4171914"/>
                <a:gd name="connsiteY4" fmla="*/ 1056840 h 3624460"/>
                <a:gd name="connsiteX5" fmla="*/ 4171914 w 4171914"/>
                <a:gd name="connsiteY5" fmla="*/ 933579 h 3624460"/>
                <a:gd name="connsiteX6" fmla="*/ 3842471 w 4171914"/>
                <a:gd name="connsiteY6" fmla="*/ 1836931 h 3624460"/>
                <a:gd name="connsiteX7" fmla="*/ 2972408 w 4171914"/>
                <a:gd name="connsiteY7" fmla="*/ 1398165 h 3624460"/>
                <a:gd name="connsiteX8" fmla="*/ 3273851 w 4171914"/>
                <a:gd name="connsiteY8" fmla="*/ 1274907 h 3624460"/>
                <a:gd name="connsiteX9" fmla="*/ 1700176 w 4171914"/>
                <a:gd name="connsiteY9" fmla="*/ 464269 h 3624460"/>
                <a:gd name="connsiteX10" fmla="*/ 620710 w 4171914"/>
                <a:gd name="connsiteY10" fmla="*/ 1947939 h 3624460"/>
                <a:gd name="connsiteX11" fmla="*/ 1922182 w 4171914"/>
                <a:gd name="connsiteY11" fmla="*/ 3280156 h 3624460"/>
                <a:gd name="connsiteX12" fmla="*/ 3291921 w 4171914"/>
                <a:gd name="connsiteY12" fmla="*/ 1781136 h 3624460"/>
                <a:gd name="connsiteX13" fmla="*/ 3899285 w 4171914"/>
                <a:gd name="connsiteY13" fmla="*/ 2048663 h 3624460"/>
                <a:gd name="connsiteX0" fmla="*/ 3899285 w 4171914"/>
                <a:gd name="connsiteY0" fmla="*/ 2048663 h 3624460"/>
                <a:gd name="connsiteX1" fmla="*/ 1867215 w 4171914"/>
                <a:gd name="connsiteY1" fmla="*/ 3590802 h 3624460"/>
                <a:gd name="connsiteX2" fmla="*/ 80568 w 4171914"/>
                <a:gd name="connsiteY2" fmla="*/ 1908232 h 3624460"/>
                <a:gd name="connsiteX3" fmla="*/ 1708758 w 4171914"/>
                <a:gd name="connsiteY3" fmla="*/ 83456 h 3624460"/>
                <a:gd name="connsiteX4" fmla="*/ 3872591 w 4171914"/>
                <a:gd name="connsiteY4" fmla="*/ 1056840 h 3624460"/>
                <a:gd name="connsiteX5" fmla="*/ 4171914 w 4171914"/>
                <a:gd name="connsiteY5" fmla="*/ 933579 h 3624460"/>
                <a:gd name="connsiteX6" fmla="*/ 3842471 w 4171914"/>
                <a:gd name="connsiteY6" fmla="*/ 1836931 h 3624460"/>
                <a:gd name="connsiteX7" fmla="*/ 2972408 w 4171914"/>
                <a:gd name="connsiteY7" fmla="*/ 1398165 h 3624460"/>
                <a:gd name="connsiteX8" fmla="*/ 3273851 w 4171914"/>
                <a:gd name="connsiteY8" fmla="*/ 1274907 h 3624460"/>
                <a:gd name="connsiteX9" fmla="*/ 1700176 w 4171914"/>
                <a:gd name="connsiteY9" fmla="*/ 464269 h 3624460"/>
                <a:gd name="connsiteX10" fmla="*/ 620710 w 4171914"/>
                <a:gd name="connsiteY10" fmla="*/ 1947939 h 3624460"/>
                <a:gd name="connsiteX11" fmla="*/ 1922182 w 4171914"/>
                <a:gd name="connsiteY11" fmla="*/ 3280156 h 3624460"/>
                <a:gd name="connsiteX12" fmla="*/ 3291921 w 4171914"/>
                <a:gd name="connsiteY12" fmla="*/ 1781136 h 3624460"/>
                <a:gd name="connsiteX13" fmla="*/ 3899285 w 4171914"/>
                <a:gd name="connsiteY13" fmla="*/ 2048663 h 3624460"/>
                <a:gd name="connsiteX0" fmla="*/ 3899285 w 4171914"/>
                <a:gd name="connsiteY0" fmla="*/ 2048663 h 3624460"/>
                <a:gd name="connsiteX1" fmla="*/ 1867215 w 4171914"/>
                <a:gd name="connsiteY1" fmla="*/ 3590802 h 3624460"/>
                <a:gd name="connsiteX2" fmla="*/ 80568 w 4171914"/>
                <a:gd name="connsiteY2" fmla="*/ 1908232 h 3624460"/>
                <a:gd name="connsiteX3" fmla="*/ 1708758 w 4171914"/>
                <a:gd name="connsiteY3" fmla="*/ 83456 h 3624460"/>
                <a:gd name="connsiteX4" fmla="*/ 3872591 w 4171914"/>
                <a:gd name="connsiteY4" fmla="*/ 1056840 h 3624460"/>
                <a:gd name="connsiteX5" fmla="*/ 4171914 w 4171914"/>
                <a:gd name="connsiteY5" fmla="*/ 933579 h 3624460"/>
                <a:gd name="connsiteX6" fmla="*/ 3842471 w 4171914"/>
                <a:gd name="connsiteY6" fmla="*/ 1836931 h 3624460"/>
                <a:gd name="connsiteX7" fmla="*/ 2972408 w 4171914"/>
                <a:gd name="connsiteY7" fmla="*/ 1398165 h 3624460"/>
                <a:gd name="connsiteX8" fmla="*/ 3273851 w 4171914"/>
                <a:gd name="connsiteY8" fmla="*/ 1274907 h 3624460"/>
                <a:gd name="connsiteX9" fmla="*/ 1700176 w 4171914"/>
                <a:gd name="connsiteY9" fmla="*/ 464269 h 3624460"/>
                <a:gd name="connsiteX10" fmla="*/ 620710 w 4171914"/>
                <a:gd name="connsiteY10" fmla="*/ 1947939 h 3624460"/>
                <a:gd name="connsiteX11" fmla="*/ 1922182 w 4171914"/>
                <a:gd name="connsiteY11" fmla="*/ 3280156 h 3624460"/>
                <a:gd name="connsiteX12" fmla="*/ 3291921 w 4171914"/>
                <a:gd name="connsiteY12" fmla="*/ 1781136 h 3624460"/>
                <a:gd name="connsiteX13" fmla="*/ 3899285 w 4171914"/>
                <a:gd name="connsiteY13" fmla="*/ 2048663 h 3624460"/>
                <a:gd name="connsiteX0" fmla="*/ 3899285 w 4171914"/>
                <a:gd name="connsiteY0" fmla="*/ 2048663 h 3624460"/>
                <a:gd name="connsiteX1" fmla="*/ 1867215 w 4171914"/>
                <a:gd name="connsiteY1" fmla="*/ 3590802 h 3624460"/>
                <a:gd name="connsiteX2" fmla="*/ 80568 w 4171914"/>
                <a:gd name="connsiteY2" fmla="*/ 1908232 h 3624460"/>
                <a:gd name="connsiteX3" fmla="*/ 1708758 w 4171914"/>
                <a:gd name="connsiteY3" fmla="*/ 83456 h 3624460"/>
                <a:gd name="connsiteX4" fmla="*/ 3800750 w 4171914"/>
                <a:gd name="connsiteY4" fmla="*/ 1037268 h 3624460"/>
                <a:gd name="connsiteX5" fmla="*/ 4171914 w 4171914"/>
                <a:gd name="connsiteY5" fmla="*/ 933579 h 3624460"/>
                <a:gd name="connsiteX6" fmla="*/ 3842471 w 4171914"/>
                <a:gd name="connsiteY6" fmla="*/ 1836931 h 3624460"/>
                <a:gd name="connsiteX7" fmla="*/ 2972408 w 4171914"/>
                <a:gd name="connsiteY7" fmla="*/ 1398165 h 3624460"/>
                <a:gd name="connsiteX8" fmla="*/ 3273851 w 4171914"/>
                <a:gd name="connsiteY8" fmla="*/ 1274907 h 3624460"/>
                <a:gd name="connsiteX9" fmla="*/ 1700176 w 4171914"/>
                <a:gd name="connsiteY9" fmla="*/ 464269 h 3624460"/>
                <a:gd name="connsiteX10" fmla="*/ 620710 w 4171914"/>
                <a:gd name="connsiteY10" fmla="*/ 1947939 h 3624460"/>
                <a:gd name="connsiteX11" fmla="*/ 1922182 w 4171914"/>
                <a:gd name="connsiteY11" fmla="*/ 3280156 h 3624460"/>
                <a:gd name="connsiteX12" fmla="*/ 3291921 w 4171914"/>
                <a:gd name="connsiteY12" fmla="*/ 1781136 h 3624460"/>
                <a:gd name="connsiteX13" fmla="*/ 3899285 w 4171914"/>
                <a:gd name="connsiteY13" fmla="*/ 2048663 h 3624460"/>
                <a:gd name="connsiteX0" fmla="*/ 3899285 w 4110336"/>
                <a:gd name="connsiteY0" fmla="*/ 2048663 h 3624460"/>
                <a:gd name="connsiteX1" fmla="*/ 1867215 w 4110336"/>
                <a:gd name="connsiteY1" fmla="*/ 3590802 h 3624460"/>
                <a:gd name="connsiteX2" fmla="*/ 80568 w 4110336"/>
                <a:gd name="connsiteY2" fmla="*/ 1908232 h 3624460"/>
                <a:gd name="connsiteX3" fmla="*/ 1708758 w 4110336"/>
                <a:gd name="connsiteY3" fmla="*/ 83456 h 3624460"/>
                <a:gd name="connsiteX4" fmla="*/ 3800750 w 4110336"/>
                <a:gd name="connsiteY4" fmla="*/ 1037268 h 3624460"/>
                <a:gd name="connsiteX5" fmla="*/ 4110336 w 4110336"/>
                <a:gd name="connsiteY5" fmla="*/ 886607 h 3624460"/>
                <a:gd name="connsiteX6" fmla="*/ 3842471 w 4110336"/>
                <a:gd name="connsiteY6" fmla="*/ 1836931 h 3624460"/>
                <a:gd name="connsiteX7" fmla="*/ 2972408 w 4110336"/>
                <a:gd name="connsiteY7" fmla="*/ 1398165 h 3624460"/>
                <a:gd name="connsiteX8" fmla="*/ 3273851 w 4110336"/>
                <a:gd name="connsiteY8" fmla="*/ 1274907 h 3624460"/>
                <a:gd name="connsiteX9" fmla="*/ 1700176 w 4110336"/>
                <a:gd name="connsiteY9" fmla="*/ 464269 h 3624460"/>
                <a:gd name="connsiteX10" fmla="*/ 620710 w 4110336"/>
                <a:gd name="connsiteY10" fmla="*/ 1947939 h 3624460"/>
                <a:gd name="connsiteX11" fmla="*/ 1922182 w 4110336"/>
                <a:gd name="connsiteY11" fmla="*/ 3280156 h 3624460"/>
                <a:gd name="connsiteX12" fmla="*/ 3291921 w 4110336"/>
                <a:gd name="connsiteY12" fmla="*/ 1781136 h 3624460"/>
                <a:gd name="connsiteX13" fmla="*/ 3899285 w 4110336"/>
                <a:gd name="connsiteY13" fmla="*/ 2048663 h 3624460"/>
                <a:gd name="connsiteX0" fmla="*/ 3899285 w 4110336"/>
                <a:gd name="connsiteY0" fmla="*/ 2048663 h 3624460"/>
                <a:gd name="connsiteX1" fmla="*/ 1867215 w 4110336"/>
                <a:gd name="connsiteY1" fmla="*/ 3590802 h 3624460"/>
                <a:gd name="connsiteX2" fmla="*/ 80568 w 4110336"/>
                <a:gd name="connsiteY2" fmla="*/ 1908232 h 3624460"/>
                <a:gd name="connsiteX3" fmla="*/ 1708758 w 4110336"/>
                <a:gd name="connsiteY3" fmla="*/ 83456 h 3624460"/>
                <a:gd name="connsiteX4" fmla="*/ 3800750 w 4110336"/>
                <a:gd name="connsiteY4" fmla="*/ 1037268 h 3624460"/>
                <a:gd name="connsiteX5" fmla="*/ 4110336 w 4110336"/>
                <a:gd name="connsiteY5" fmla="*/ 886607 h 3624460"/>
                <a:gd name="connsiteX6" fmla="*/ 3842471 w 4110336"/>
                <a:gd name="connsiteY6" fmla="*/ 1836931 h 3624460"/>
                <a:gd name="connsiteX7" fmla="*/ 2972408 w 4110336"/>
                <a:gd name="connsiteY7" fmla="*/ 1398165 h 3624460"/>
                <a:gd name="connsiteX8" fmla="*/ 3243063 w 4110336"/>
                <a:gd name="connsiteY8" fmla="*/ 1290564 h 3624460"/>
                <a:gd name="connsiteX9" fmla="*/ 1700176 w 4110336"/>
                <a:gd name="connsiteY9" fmla="*/ 464269 h 3624460"/>
                <a:gd name="connsiteX10" fmla="*/ 620710 w 4110336"/>
                <a:gd name="connsiteY10" fmla="*/ 1947939 h 3624460"/>
                <a:gd name="connsiteX11" fmla="*/ 1922182 w 4110336"/>
                <a:gd name="connsiteY11" fmla="*/ 3280156 h 3624460"/>
                <a:gd name="connsiteX12" fmla="*/ 3291921 w 4110336"/>
                <a:gd name="connsiteY12" fmla="*/ 1781136 h 3624460"/>
                <a:gd name="connsiteX13" fmla="*/ 3899285 w 4110336"/>
                <a:gd name="connsiteY13" fmla="*/ 2048663 h 3624460"/>
                <a:gd name="connsiteX0" fmla="*/ 3899285 w 4110336"/>
                <a:gd name="connsiteY0" fmla="*/ 2048663 h 3624460"/>
                <a:gd name="connsiteX1" fmla="*/ 1867215 w 4110336"/>
                <a:gd name="connsiteY1" fmla="*/ 3590802 h 3624460"/>
                <a:gd name="connsiteX2" fmla="*/ 80568 w 4110336"/>
                <a:gd name="connsiteY2" fmla="*/ 1908232 h 3624460"/>
                <a:gd name="connsiteX3" fmla="*/ 1708758 w 4110336"/>
                <a:gd name="connsiteY3" fmla="*/ 83456 h 3624460"/>
                <a:gd name="connsiteX4" fmla="*/ 3800750 w 4110336"/>
                <a:gd name="connsiteY4" fmla="*/ 1037268 h 3624460"/>
                <a:gd name="connsiteX5" fmla="*/ 4110336 w 4110336"/>
                <a:gd name="connsiteY5" fmla="*/ 886607 h 3624460"/>
                <a:gd name="connsiteX6" fmla="*/ 3842471 w 4110336"/>
                <a:gd name="connsiteY6" fmla="*/ 1836931 h 3624460"/>
                <a:gd name="connsiteX7" fmla="*/ 3003197 w 4110336"/>
                <a:gd name="connsiteY7" fmla="*/ 1386422 h 3624460"/>
                <a:gd name="connsiteX8" fmla="*/ 3243063 w 4110336"/>
                <a:gd name="connsiteY8" fmla="*/ 1290564 h 3624460"/>
                <a:gd name="connsiteX9" fmla="*/ 1700176 w 4110336"/>
                <a:gd name="connsiteY9" fmla="*/ 464269 h 3624460"/>
                <a:gd name="connsiteX10" fmla="*/ 620710 w 4110336"/>
                <a:gd name="connsiteY10" fmla="*/ 1947939 h 3624460"/>
                <a:gd name="connsiteX11" fmla="*/ 1922182 w 4110336"/>
                <a:gd name="connsiteY11" fmla="*/ 3280156 h 3624460"/>
                <a:gd name="connsiteX12" fmla="*/ 3291921 w 4110336"/>
                <a:gd name="connsiteY12" fmla="*/ 1781136 h 3624460"/>
                <a:gd name="connsiteX13" fmla="*/ 3899285 w 4110336"/>
                <a:gd name="connsiteY13" fmla="*/ 2048663 h 3624460"/>
                <a:gd name="connsiteX0" fmla="*/ 3899285 w 4110336"/>
                <a:gd name="connsiteY0" fmla="*/ 2048663 h 3624460"/>
                <a:gd name="connsiteX1" fmla="*/ 1867215 w 4110336"/>
                <a:gd name="connsiteY1" fmla="*/ 3590802 h 3624460"/>
                <a:gd name="connsiteX2" fmla="*/ 80568 w 4110336"/>
                <a:gd name="connsiteY2" fmla="*/ 1908232 h 3624460"/>
                <a:gd name="connsiteX3" fmla="*/ 1708758 w 4110336"/>
                <a:gd name="connsiteY3" fmla="*/ 83456 h 3624460"/>
                <a:gd name="connsiteX4" fmla="*/ 3800750 w 4110336"/>
                <a:gd name="connsiteY4" fmla="*/ 1037268 h 3624460"/>
                <a:gd name="connsiteX5" fmla="*/ 4110336 w 4110336"/>
                <a:gd name="connsiteY5" fmla="*/ 886607 h 3624460"/>
                <a:gd name="connsiteX6" fmla="*/ 3842471 w 4110336"/>
                <a:gd name="connsiteY6" fmla="*/ 1836931 h 3624460"/>
                <a:gd name="connsiteX7" fmla="*/ 3003197 w 4110336"/>
                <a:gd name="connsiteY7" fmla="*/ 1386422 h 3624460"/>
                <a:gd name="connsiteX8" fmla="*/ 3243063 w 4110336"/>
                <a:gd name="connsiteY8" fmla="*/ 1290564 h 3624460"/>
                <a:gd name="connsiteX9" fmla="*/ 1700176 w 4110336"/>
                <a:gd name="connsiteY9" fmla="*/ 464269 h 3624460"/>
                <a:gd name="connsiteX10" fmla="*/ 620710 w 4110336"/>
                <a:gd name="connsiteY10" fmla="*/ 1947939 h 3624460"/>
                <a:gd name="connsiteX11" fmla="*/ 1922182 w 4110336"/>
                <a:gd name="connsiteY11" fmla="*/ 3280156 h 3624460"/>
                <a:gd name="connsiteX12" fmla="*/ 3291921 w 4110336"/>
                <a:gd name="connsiteY12" fmla="*/ 1781136 h 3624460"/>
                <a:gd name="connsiteX13" fmla="*/ 3899285 w 4110336"/>
                <a:gd name="connsiteY13" fmla="*/ 2048663 h 3624460"/>
                <a:gd name="connsiteX0" fmla="*/ 3899285 w 4110336"/>
                <a:gd name="connsiteY0" fmla="*/ 2048663 h 3624460"/>
                <a:gd name="connsiteX1" fmla="*/ 1867215 w 4110336"/>
                <a:gd name="connsiteY1" fmla="*/ 3590802 h 3624460"/>
                <a:gd name="connsiteX2" fmla="*/ 80568 w 4110336"/>
                <a:gd name="connsiteY2" fmla="*/ 1908232 h 3624460"/>
                <a:gd name="connsiteX3" fmla="*/ 1708758 w 4110336"/>
                <a:gd name="connsiteY3" fmla="*/ 83456 h 3624460"/>
                <a:gd name="connsiteX4" fmla="*/ 3800750 w 4110336"/>
                <a:gd name="connsiteY4" fmla="*/ 1037268 h 3624460"/>
                <a:gd name="connsiteX5" fmla="*/ 4110336 w 4110336"/>
                <a:gd name="connsiteY5" fmla="*/ 886607 h 3624460"/>
                <a:gd name="connsiteX6" fmla="*/ 3852734 w 4110336"/>
                <a:gd name="connsiteY6" fmla="*/ 1879989 h 3624460"/>
                <a:gd name="connsiteX7" fmla="*/ 3003197 w 4110336"/>
                <a:gd name="connsiteY7" fmla="*/ 1386422 h 3624460"/>
                <a:gd name="connsiteX8" fmla="*/ 3243063 w 4110336"/>
                <a:gd name="connsiteY8" fmla="*/ 1290564 h 3624460"/>
                <a:gd name="connsiteX9" fmla="*/ 1700176 w 4110336"/>
                <a:gd name="connsiteY9" fmla="*/ 464269 h 3624460"/>
                <a:gd name="connsiteX10" fmla="*/ 620710 w 4110336"/>
                <a:gd name="connsiteY10" fmla="*/ 1947939 h 3624460"/>
                <a:gd name="connsiteX11" fmla="*/ 1922182 w 4110336"/>
                <a:gd name="connsiteY11" fmla="*/ 3280156 h 3624460"/>
                <a:gd name="connsiteX12" fmla="*/ 3291921 w 4110336"/>
                <a:gd name="connsiteY12" fmla="*/ 1781136 h 3624460"/>
                <a:gd name="connsiteX13" fmla="*/ 3899285 w 4110336"/>
                <a:gd name="connsiteY13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3291921 w 4079547"/>
                <a:gd name="connsiteY12" fmla="*/ 1781136 h 3624460"/>
                <a:gd name="connsiteX13" fmla="*/ 3899285 w 4079547"/>
                <a:gd name="connsiteY13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3271398 w 4079547"/>
                <a:gd name="connsiteY12" fmla="*/ 1687192 h 3624460"/>
                <a:gd name="connsiteX13" fmla="*/ 3899285 w 4079547"/>
                <a:gd name="connsiteY13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3271398 w 4079547"/>
                <a:gd name="connsiteY12" fmla="*/ 1687192 h 3624460"/>
                <a:gd name="connsiteX13" fmla="*/ 3899285 w 4079547"/>
                <a:gd name="connsiteY13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2916599 w 4079547"/>
                <a:gd name="connsiteY12" fmla="*/ 2572539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2916599 w 4079547"/>
                <a:gd name="connsiteY12" fmla="*/ 2572539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2916599 w 4079547"/>
                <a:gd name="connsiteY12" fmla="*/ 2572539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2916599 w 4079547"/>
                <a:gd name="connsiteY12" fmla="*/ 2572539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2978179 w 4079547"/>
                <a:gd name="connsiteY12" fmla="*/ 2588196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922182 w 4079547"/>
                <a:gd name="connsiteY11" fmla="*/ 3280156 h 3624460"/>
                <a:gd name="connsiteX12" fmla="*/ 2978179 w 4079547"/>
                <a:gd name="connsiteY12" fmla="*/ 2588196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788767 w 4079547"/>
                <a:gd name="connsiteY11" fmla="*/ 3319299 h 3624460"/>
                <a:gd name="connsiteX12" fmla="*/ 2978179 w 4079547"/>
                <a:gd name="connsiteY12" fmla="*/ 2588196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788767 w 4079547"/>
                <a:gd name="connsiteY11" fmla="*/ 3319299 h 3624460"/>
                <a:gd name="connsiteX12" fmla="*/ 2978179 w 4079547"/>
                <a:gd name="connsiteY12" fmla="*/ 2588196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24460"/>
                <a:gd name="connsiteX1" fmla="*/ 1867215 w 4079547"/>
                <a:gd name="connsiteY1" fmla="*/ 3590802 h 3624460"/>
                <a:gd name="connsiteX2" fmla="*/ 80568 w 4079547"/>
                <a:gd name="connsiteY2" fmla="*/ 1908232 h 3624460"/>
                <a:gd name="connsiteX3" fmla="*/ 1708758 w 4079547"/>
                <a:gd name="connsiteY3" fmla="*/ 83456 h 3624460"/>
                <a:gd name="connsiteX4" fmla="*/ 3800750 w 4079547"/>
                <a:gd name="connsiteY4" fmla="*/ 1037268 h 3624460"/>
                <a:gd name="connsiteX5" fmla="*/ 4079547 w 4079547"/>
                <a:gd name="connsiteY5" fmla="*/ 902264 h 3624460"/>
                <a:gd name="connsiteX6" fmla="*/ 3852734 w 4079547"/>
                <a:gd name="connsiteY6" fmla="*/ 1879989 h 3624460"/>
                <a:gd name="connsiteX7" fmla="*/ 3003197 w 4079547"/>
                <a:gd name="connsiteY7" fmla="*/ 1386422 h 3624460"/>
                <a:gd name="connsiteX8" fmla="*/ 3243063 w 4079547"/>
                <a:gd name="connsiteY8" fmla="*/ 1290564 h 3624460"/>
                <a:gd name="connsiteX9" fmla="*/ 1700176 w 4079547"/>
                <a:gd name="connsiteY9" fmla="*/ 464269 h 3624460"/>
                <a:gd name="connsiteX10" fmla="*/ 620710 w 4079547"/>
                <a:gd name="connsiteY10" fmla="*/ 1947939 h 3624460"/>
                <a:gd name="connsiteX11" fmla="*/ 1788767 w 4079547"/>
                <a:gd name="connsiteY11" fmla="*/ 3319299 h 3624460"/>
                <a:gd name="connsiteX12" fmla="*/ 2978179 w 4079547"/>
                <a:gd name="connsiteY12" fmla="*/ 2588196 h 3624460"/>
                <a:gd name="connsiteX13" fmla="*/ 3271398 w 4079547"/>
                <a:gd name="connsiteY13" fmla="*/ 1687192 h 3624460"/>
                <a:gd name="connsiteX14" fmla="*/ 3899285 w 4079547"/>
                <a:gd name="connsiteY14" fmla="*/ 2048663 h 3624460"/>
                <a:gd name="connsiteX0" fmla="*/ 3899285 w 4079547"/>
                <a:gd name="connsiteY0" fmla="*/ 2048663 h 3608803"/>
                <a:gd name="connsiteX1" fmla="*/ 1713273 w 4079547"/>
                <a:gd name="connsiteY1" fmla="*/ 3575145 h 3608803"/>
                <a:gd name="connsiteX2" fmla="*/ 80568 w 4079547"/>
                <a:gd name="connsiteY2" fmla="*/ 1908232 h 3608803"/>
                <a:gd name="connsiteX3" fmla="*/ 1708758 w 4079547"/>
                <a:gd name="connsiteY3" fmla="*/ 83456 h 3608803"/>
                <a:gd name="connsiteX4" fmla="*/ 3800750 w 4079547"/>
                <a:gd name="connsiteY4" fmla="*/ 1037268 h 3608803"/>
                <a:gd name="connsiteX5" fmla="*/ 4079547 w 4079547"/>
                <a:gd name="connsiteY5" fmla="*/ 902264 h 3608803"/>
                <a:gd name="connsiteX6" fmla="*/ 3852734 w 4079547"/>
                <a:gd name="connsiteY6" fmla="*/ 1879989 h 3608803"/>
                <a:gd name="connsiteX7" fmla="*/ 3003197 w 4079547"/>
                <a:gd name="connsiteY7" fmla="*/ 1386422 h 3608803"/>
                <a:gd name="connsiteX8" fmla="*/ 3243063 w 4079547"/>
                <a:gd name="connsiteY8" fmla="*/ 1290564 h 3608803"/>
                <a:gd name="connsiteX9" fmla="*/ 1700176 w 4079547"/>
                <a:gd name="connsiteY9" fmla="*/ 464269 h 3608803"/>
                <a:gd name="connsiteX10" fmla="*/ 620710 w 4079547"/>
                <a:gd name="connsiteY10" fmla="*/ 1947939 h 3608803"/>
                <a:gd name="connsiteX11" fmla="*/ 1788767 w 4079547"/>
                <a:gd name="connsiteY11" fmla="*/ 3319299 h 3608803"/>
                <a:gd name="connsiteX12" fmla="*/ 2978179 w 4079547"/>
                <a:gd name="connsiteY12" fmla="*/ 2588196 h 3608803"/>
                <a:gd name="connsiteX13" fmla="*/ 3271398 w 4079547"/>
                <a:gd name="connsiteY13" fmla="*/ 1687192 h 3608803"/>
                <a:gd name="connsiteX14" fmla="*/ 3899285 w 4079547"/>
                <a:gd name="connsiteY14" fmla="*/ 2048663 h 3608803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1788767 w 4079547"/>
                <a:gd name="connsiteY11" fmla="*/ 3319299 h 3589231"/>
                <a:gd name="connsiteX12" fmla="*/ 2978179 w 4079547"/>
                <a:gd name="connsiteY12" fmla="*/ 2588196 h 3589231"/>
                <a:gd name="connsiteX13" fmla="*/ 3271398 w 4079547"/>
                <a:gd name="connsiteY13" fmla="*/ 1687192 h 3589231"/>
                <a:gd name="connsiteX14" fmla="*/ 3899285 w 4079547"/>
                <a:gd name="connsiteY14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1788767 w 4079547"/>
                <a:gd name="connsiteY11" fmla="*/ 3319299 h 3589231"/>
                <a:gd name="connsiteX12" fmla="*/ 2978179 w 4079547"/>
                <a:gd name="connsiteY12" fmla="*/ 2588196 h 3589231"/>
                <a:gd name="connsiteX13" fmla="*/ 3271398 w 4079547"/>
                <a:gd name="connsiteY13" fmla="*/ 1687192 h 3589231"/>
                <a:gd name="connsiteX14" fmla="*/ 3899285 w 4079547"/>
                <a:gd name="connsiteY14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1788767 w 4079547"/>
                <a:gd name="connsiteY11" fmla="*/ 3319299 h 3589231"/>
                <a:gd name="connsiteX12" fmla="*/ 2978179 w 4079547"/>
                <a:gd name="connsiteY12" fmla="*/ 2588196 h 3589231"/>
                <a:gd name="connsiteX13" fmla="*/ 3271398 w 4079547"/>
                <a:gd name="connsiteY13" fmla="*/ 1687192 h 3589231"/>
                <a:gd name="connsiteX14" fmla="*/ 3899285 w 4079547"/>
                <a:gd name="connsiteY14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1788768 w 4079547"/>
                <a:gd name="connsiteY11" fmla="*/ 3350614 h 3589231"/>
                <a:gd name="connsiteX12" fmla="*/ 2978179 w 4079547"/>
                <a:gd name="connsiteY12" fmla="*/ 2588196 h 3589231"/>
                <a:gd name="connsiteX13" fmla="*/ 3271398 w 4079547"/>
                <a:gd name="connsiteY13" fmla="*/ 1687192 h 3589231"/>
                <a:gd name="connsiteX14" fmla="*/ 3899285 w 4079547"/>
                <a:gd name="connsiteY14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1788768 w 4079547"/>
                <a:gd name="connsiteY11" fmla="*/ 3350614 h 3589231"/>
                <a:gd name="connsiteX12" fmla="*/ 2978179 w 4079547"/>
                <a:gd name="connsiteY12" fmla="*/ 2588196 h 3589231"/>
                <a:gd name="connsiteX13" fmla="*/ 3271398 w 4079547"/>
                <a:gd name="connsiteY13" fmla="*/ 1687192 h 3589231"/>
                <a:gd name="connsiteX14" fmla="*/ 3899285 w 4079547"/>
                <a:gd name="connsiteY14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1788768 w 4079547"/>
                <a:gd name="connsiteY11" fmla="*/ 3350614 h 3589231"/>
                <a:gd name="connsiteX12" fmla="*/ 2978179 w 4079547"/>
                <a:gd name="connsiteY12" fmla="*/ 2588196 h 3589231"/>
                <a:gd name="connsiteX13" fmla="*/ 3271398 w 4079547"/>
                <a:gd name="connsiteY13" fmla="*/ 1687192 h 3589231"/>
                <a:gd name="connsiteX14" fmla="*/ 3899285 w 4079547"/>
                <a:gd name="connsiteY14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966619 w 4079547"/>
                <a:gd name="connsiteY11" fmla="*/ 2752598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966619 w 4079547"/>
                <a:gd name="connsiteY11" fmla="*/ 2752598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620710 w 4079547"/>
                <a:gd name="connsiteY10" fmla="*/ 1947939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764391 w 4079547"/>
                <a:gd name="connsiteY10" fmla="*/ 1987083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764391 w 4079547"/>
                <a:gd name="connsiteY10" fmla="*/ 1987083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713077 w 4079547"/>
                <a:gd name="connsiteY10" fmla="*/ 1987083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713077 w 4079547"/>
                <a:gd name="connsiteY10" fmla="*/ 1987083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899285 w 4079547"/>
                <a:gd name="connsiteY0" fmla="*/ 2048663 h 3589231"/>
                <a:gd name="connsiteX1" fmla="*/ 1713273 w 4079547"/>
                <a:gd name="connsiteY1" fmla="*/ 3575145 h 3589231"/>
                <a:gd name="connsiteX2" fmla="*/ 80568 w 4079547"/>
                <a:gd name="connsiteY2" fmla="*/ 1908232 h 3589231"/>
                <a:gd name="connsiteX3" fmla="*/ 1708758 w 4079547"/>
                <a:gd name="connsiteY3" fmla="*/ 83456 h 3589231"/>
                <a:gd name="connsiteX4" fmla="*/ 3800750 w 4079547"/>
                <a:gd name="connsiteY4" fmla="*/ 1037268 h 3589231"/>
                <a:gd name="connsiteX5" fmla="*/ 4079547 w 4079547"/>
                <a:gd name="connsiteY5" fmla="*/ 902264 h 3589231"/>
                <a:gd name="connsiteX6" fmla="*/ 3852734 w 4079547"/>
                <a:gd name="connsiteY6" fmla="*/ 1879989 h 3589231"/>
                <a:gd name="connsiteX7" fmla="*/ 3003197 w 4079547"/>
                <a:gd name="connsiteY7" fmla="*/ 1386422 h 3589231"/>
                <a:gd name="connsiteX8" fmla="*/ 3243063 w 4079547"/>
                <a:gd name="connsiteY8" fmla="*/ 1290564 h 3589231"/>
                <a:gd name="connsiteX9" fmla="*/ 1700176 w 4079547"/>
                <a:gd name="connsiteY9" fmla="*/ 464269 h 3589231"/>
                <a:gd name="connsiteX10" fmla="*/ 713077 w 4079547"/>
                <a:gd name="connsiteY10" fmla="*/ 1987083 h 3589231"/>
                <a:gd name="connsiteX11" fmla="*/ 915304 w 4079547"/>
                <a:gd name="connsiteY11" fmla="*/ 2772170 h 3589231"/>
                <a:gd name="connsiteX12" fmla="*/ 1788768 w 4079547"/>
                <a:gd name="connsiteY12" fmla="*/ 3350614 h 3589231"/>
                <a:gd name="connsiteX13" fmla="*/ 2978179 w 4079547"/>
                <a:gd name="connsiteY13" fmla="*/ 2588196 h 3589231"/>
                <a:gd name="connsiteX14" fmla="*/ 3271398 w 4079547"/>
                <a:gd name="connsiteY14" fmla="*/ 1687192 h 3589231"/>
                <a:gd name="connsiteX15" fmla="*/ 3899285 w 4079547"/>
                <a:gd name="connsiteY15" fmla="*/ 2048663 h 3589231"/>
                <a:gd name="connsiteX0" fmla="*/ 3663236 w 3843498"/>
                <a:gd name="connsiteY0" fmla="*/ 2048663 h 3589231"/>
                <a:gd name="connsiteX1" fmla="*/ 1477224 w 3843498"/>
                <a:gd name="connsiteY1" fmla="*/ 3575145 h 3589231"/>
                <a:gd name="connsiteX2" fmla="*/ 80568 w 3843498"/>
                <a:gd name="connsiteY2" fmla="*/ 1947376 h 3589231"/>
                <a:gd name="connsiteX3" fmla="*/ 1472709 w 3843498"/>
                <a:gd name="connsiteY3" fmla="*/ 83456 h 3589231"/>
                <a:gd name="connsiteX4" fmla="*/ 3564701 w 3843498"/>
                <a:gd name="connsiteY4" fmla="*/ 1037268 h 3589231"/>
                <a:gd name="connsiteX5" fmla="*/ 3843498 w 3843498"/>
                <a:gd name="connsiteY5" fmla="*/ 902264 h 3589231"/>
                <a:gd name="connsiteX6" fmla="*/ 3616685 w 3843498"/>
                <a:gd name="connsiteY6" fmla="*/ 1879989 h 3589231"/>
                <a:gd name="connsiteX7" fmla="*/ 2767148 w 3843498"/>
                <a:gd name="connsiteY7" fmla="*/ 1386422 h 3589231"/>
                <a:gd name="connsiteX8" fmla="*/ 3007014 w 3843498"/>
                <a:gd name="connsiteY8" fmla="*/ 1290564 h 3589231"/>
                <a:gd name="connsiteX9" fmla="*/ 1464127 w 3843498"/>
                <a:gd name="connsiteY9" fmla="*/ 464269 h 3589231"/>
                <a:gd name="connsiteX10" fmla="*/ 477028 w 3843498"/>
                <a:gd name="connsiteY10" fmla="*/ 1987083 h 3589231"/>
                <a:gd name="connsiteX11" fmla="*/ 679255 w 3843498"/>
                <a:gd name="connsiteY11" fmla="*/ 2772170 h 3589231"/>
                <a:gd name="connsiteX12" fmla="*/ 1552719 w 3843498"/>
                <a:gd name="connsiteY12" fmla="*/ 3350614 h 3589231"/>
                <a:gd name="connsiteX13" fmla="*/ 2742130 w 3843498"/>
                <a:gd name="connsiteY13" fmla="*/ 2588196 h 3589231"/>
                <a:gd name="connsiteX14" fmla="*/ 3035349 w 3843498"/>
                <a:gd name="connsiteY14" fmla="*/ 1687192 h 3589231"/>
                <a:gd name="connsiteX15" fmla="*/ 3663236 w 3843498"/>
                <a:gd name="connsiteY15" fmla="*/ 2048663 h 3589231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77028 w 3843498"/>
                <a:gd name="connsiteY10" fmla="*/ 1987083 h 3741890"/>
                <a:gd name="connsiteX11" fmla="*/ 679255 w 3843498"/>
                <a:gd name="connsiteY11" fmla="*/ 2772170 h 3741890"/>
                <a:gd name="connsiteX12" fmla="*/ 1552719 w 3843498"/>
                <a:gd name="connsiteY12" fmla="*/ 33506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77028 w 3843498"/>
                <a:gd name="connsiteY10" fmla="*/ 1987083 h 3741890"/>
                <a:gd name="connsiteX11" fmla="*/ 679255 w 3843498"/>
                <a:gd name="connsiteY11" fmla="*/ 2772170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77028 w 3843498"/>
                <a:gd name="connsiteY10" fmla="*/ 1987083 h 3741890"/>
                <a:gd name="connsiteX11" fmla="*/ 679255 w 3843498"/>
                <a:gd name="connsiteY11" fmla="*/ 2772170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77028 w 3843498"/>
                <a:gd name="connsiteY10" fmla="*/ 1987083 h 3741890"/>
                <a:gd name="connsiteX11" fmla="*/ 679255 w 3843498"/>
                <a:gd name="connsiteY11" fmla="*/ 2772170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77028 w 3843498"/>
                <a:gd name="connsiteY10" fmla="*/ 1987083 h 3741890"/>
                <a:gd name="connsiteX11" fmla="*/ 710047 w 3843498"/>
                <a:gd name="connsiteY11" fmla="*/ 2776084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77028 w 3843498"/>
                <a:gd name="connsiteY10" fmla="*/ 1987083 h 3741890"/>
                <a:gd name="connsiteX11" fmla="*/ 710047 w 3843498"/>
                <a:gd name="connsiteY11" fmla="*/ 2776084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548872 w 3843498"/>
                <a:gd name="connsiteY10" fmla="*/ 1983168 h 3741890"/>
                <a:gd name="connsiteX11" fmla="*/ 710047 w 3843498"/>
                <a:gd name="connsiteY11" fmla="*/ 2776084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548872 w 3843498"/>
                <a:gd name="connsiteY10" fmla="*/ 1983168 h 3741890"/>
                <a:gd name="connsiteX11" fmla="*/ 710047 w 3843498"/>
                <a:gd name="connsiteY11" fmla="*/ 2776084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87297 w 3843498"/>
                <a:gd name="connsiteY10" fmla="*/ 1975339 h 3741890"/>
                <a:gd name="connsiteX11" fmla="*/ 710047 w 3843498"/>
                <a:gd name="connsiteY11" fmla="*/ 2776084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3035349 w 3843498"/>
                <a:gd name="connsiteY14" fmla="*/ 1687192 h 3741890"/>
                <a:gd name="connsiteX15" fmla="*/ 3663236 w 3843498"/>
                <a:gd name="connsiteY15" fmla="*/ 2048663 h 3741890"/>
                <a:gd name="connsiteX0" fmla="*/ 3663236 w 3843498"/>
                <a:gd name="connsiteY0" fmla="*/ 2048663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87297 w 3843498"/>
                <a:gd name="connsiteY10" fmla="*/ 1975339 h 3741890"/>
                <a:gd name="connsiteX11" fmla="*/ 710047 w 3843498"/>
                <a:gd name="connsiteY11" fmla="*/ 2776084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2984038 w 3843498"/>
                <a:gd name="connsiteY14" fmla="*/ 1659791 h 3741890"/>
                <a:gd name="connsiteX15" fmla="*/ 3663236 w 3843498"/>
                <a:gd name="connsiteY15" fmla="*/ 2048663 h 3741890"/>
                <a:gd name="connsiteX0" fmla="*/ 3622187 w 3843498"/>
                <a:gd name="connsiteY0" fmla="*/ 2033005 h 3741890"/>
                <a:gd name="connsiteX1" fmla="*/ 1477225 w 3843498"/>
                <a:gd name="connsiteY1" fmla="*/ 3727804 h 3741890"/>
                <a:gd name="connsiteX2" fmla="*/ 80568 w 3843498"/>
                <a:gd name="connsiteY2" fmla="*/ 1947376 h 3741890"/>
                <a:gd name="connsiteX3" fmla="*/ 1472709 w 3843498"/>
                <a:gd name="connsiteY3" fmla="*/ 83456 h 3741890"/>
                <a:gd name="connsiteX4" fmla="*/ 3564701 w 3843498"/>
                <a:gd name="connsiteY4" fmla="*/ 1037268 h 3741890"/>
                <a:gd name="connsiteX5" fmla="*/ 3843498 w 3843498"/>
                <a:gd name="connsiteY5" fmla="*/ 902264 h 3741890"/>
                <a:gd name="connsiteX6" fmla="*/ 3616685 w 3843498"/>
                <a:gd name="connsiteY6" fmla="*/ 1879989 h 3741890"/>
                <a:gd name="connsiteX7" fmla="*/ 2767148 w 3843498"/>
                <a:gd name="connsiteY7" fmla="*/ 1386422 h 3741890"/>
                <a:gd name="connsiteX8" fmla="*/ 3007014 w 3843498"/>
                <a:gd name="connsiteY8" fmla="*/ 1290564 h 3741890"/>
                <a:gd name="connsiteX9" fmla="*/ 1464127 w 3843498"/>
                <a:gd name="connsiteY9" fmla="*/ 464269 h 3741890"/>
                <a:gd name="connsiteX10" fmla="*/ 487297 w 3843498"/>
                <a:gd name="connsiteY10" fmla="*/ 1975339 h 3741890"/>
                <a:gd name="connsiteX11" fmla="*/ 710047 w 3843498"/>
                <a:gd name="connsiteY11" fmla="*/ 2776084 h 3741890"/>
                <a:gd name="connsiteX12" fmla="*/ 1521933 w 3843498"/>
                <a:gd name="connsiteY12" fmla="*/ 3378014 h 3741890"/>
                <a:gd name="connsiteX13" fmla="*/ 2742130 w 3843498"/>
                <a:gd name="connsiteY13" fmla="*/ 2588196 h 3741890"/>
                <a:gd name="connsiteX14" fmla="*/ 2984038 w 3843498"/>
                <a:gd name="connsiteY14" fmla="*/ 1659791 h 3741890"/>
                <a:gd name="connsiteX15" fmla="*/ 3622187 w 3843498"/>
                <a:gd name="connsiteY15" fmla="*/ 2033005 h 3741890"/>
                <a:gd name="connsiteX0" fmla="*/ 3622187 w 3843498"/>
                <a:gd name="connsiteY0" fmla="*/ 2033005 h 3912894"/>
                <a:gd name="connsiteX1" fmla="*/ 3132122 w 3843498"/>
                <a:gd name="connsiteY1" fmla="*/ 3057915 h 3912894"/>
                <a:gd name="connsiteX2" fmla="*/ 1477225 w 3843498"/>
                <a:gd name="connsiteY2" fmla="*/ 3727804 h 3912894"/>
                <a:gd name="connsiteX3" fmla="*/ 80568 w 3843498"/>
                <a:gd name="connsiteY3" fmla="*/ 1947376 h 3912894"/>
                <a:gd name="connsiteX4" fmla="*/ 1472709 w 3843498"/>
                <a:gd name="connsiteY4" fmla="*/ 83456 h 3912894"/>
                <a:gd name="connsiteX5" fmla="*/ 3564701 w 3843498"/>
                <a:gd name="connsiteY5" fmla="*/ 1037268 h 3912894"/>
                <a:gd name="connsiteX6" fmla="*/ 3843498 w 3843498"/>
                <a:gd name="connsiteY6" fmla="*/ 902264 h 3912894"/>
                <a:gd name="connsiteX7" fmla="*/ 3616685 w 3843498"/>
                <a:gd name="connsiteY7" fmla="*/ 1879989 h 3912894"/>
                <a:gd name="connsiteX8" fmla="*/ 2767148 w 3843498"/>
                <a:gd name="connsiteY8" fmla="*/ 1386422 h 3912894"/>
                <a:gd name="connsiteX9" fmla="*/ 3007014 w 3843498"/>
                <a:gd name="connsiteY9" fmla="*/ 1290564 h 3912894"/>
                <a:gd name="connsiteX10" fmla="*/ 1464127 w 3843498"/>
                <a:gd name="connsiteY10" fmla="*/ 464269 h 3912894"/>
                <a:gd name="connsiteX11" fmla="*/ 487297 w 3843498"/>
                <a:gd name="connsiteY11" fmla="*/ 1975339 h 3912894"/>
                <a:gd name="connsiteX12" fmla="*/ 710047 w 3843498"/>
                <a:gd name="connsiteY12" fmla="*/ 2776084 h 3912894"/>
                <a:gd name="connsiteX13" fmla="*/ 1521933 w 3843498"/>
                <a:gd name="connsiteY13" fmla="*/ 3378014 h 3912894"/>
                <a:gd name="connsiteX14" fmla="*/ 2742130 w 3843498"/>
                <a:gd name="connsiteY14" fmla="*/ 2588196 h 3912894"/>
                <a:gd name="connsiteX15" fmla="*/ 2984038 w 3843498"/>
                <a:gd name="connsiteY15" fmla="*/ 1659791 h 3912894"/>
                <a:gd name="connsiteX16" fmla="*/ 3622187 w 3843498"/>
                <a:gd name="connsiteY16" fmla="*/ 2033005 h 3912894"/>
                <a:gd name="connsiteX0" fmla="*/ 3622187 w 3843498"/>
                <a:gd name="connsiteY0" fmla="*/ 2033005 h 3912894"/>
                <a:gd name="connsiteX1" fmla="*/ 3050018 w 3843498"/>
                <a:gd name="connsiteY1" fmla="*/ 3124459 h 3912894"/>
                <a:gd name="connsiteX2" fmla="*/ 1477225 w 3843498"/>
                <a:gd name="connsiteY2" fmla="*/ 3727804 h 3912894"/>
                <a:gd name="connsiteX3" fmla="*/ 80568 w 3843498"/>
                <a:gd name="connsiteY3" fmla="*/ 1947376 h 3912894"/>
                <a:gd name="connsiteX4" fmla="*/ 1472709 w 3843498"/>
                <a:gd name="connsiteY4" fmla="*/ 83456 h 3912894"/>
                <a:gd name="connsiteX5" fmla="*/ 3564701 w 3843498"/>
                <a:gd name="connsiteY5" fmla="*/ 1037268 h 3912894"/>
                <a:gd name="connsiteX6" fmla="*/ 3843498 w 3843498"/>
                <a:gd name="connsiteY6" fmla="*/ 902264 h 3912894"/>
                <a:gd name="connsiteX7" fmla="*/ 3616685 w 3843498"/>
                <a:gd name="connsiteY7" fmla="*/ 1879989 h 3912894"/>
                <a:gd name="connsiteX8" fmla="*/ 2767148 w 3843498"/>
                <a:gd name="connsiteY8" fmla="*/ 1386422 h 3912894"/>
                <a:gd name="connsiteX9" fmla="*/ 3007014 w 3843498"/>
                <a:gd name="connsiteY9" fmla="*/ 1290564 h 3912894"/>
                <a:gd name="connsiteX10" fmla="*/ 1464127 w 3843498"/>
                <a:gd name="connsiteY10" fmla="*/ 464269 h 3912894"/>
                <a:gd name="connsiteX11" fmla="*/ 487297 w 3843498"/>
                <a:gd name="connsiteY11" fmla="*/ 1975339 h 3912894"/>
                <a:gd name="connsiteX12" fmla="*/ 710047 w 3843498"/>
                <a:gd name="connsiteY12" fmla="*/ 2776084 h 3912894"/>
                <a:gd name="connsiteX13" fmla="*/ 1521933 w 3843498"/>
                <a:gd name="connsiteY13" fmla="*/ 3378014 h 3912894"/>
                <a:gd name="connsiteX14" fmla="*/ 2742130 w 3843498"/>
                <a:gd name="connsiteY14" fmla="*/ 2588196 h 3912894"/>
                <a:gd name="connsiteX15" fmla="*/ 2984038 w 3843498"/>
                <a:gd name="connsiteY15" fmla="*/ 1659791 h 3912894"/>
                <a:gd name="connsiteX16" fmla="*/ 3622187 w 3843498"/>
                <a:gd name="connsiteY16" fmla="*/ 2033005 h 3912894"/>
                <a:gd name="connsiteX0" fmla="*/ 3622187 w 3843498"/>
                <a:gd name="connsiteY0" fmla="*/ 2033005 h 3912894"/>
                <a:gd name="connsiteX1" fmla="*/ 3050018 w 3843498"/>
                <a:gd name="connsiteY1" fmla="*/ 3124459 h 3912894"/>
                <a:gd name="connsiteX2" fmla="*/ 1477225 w 3843498"/>
                <a:gd name="connsiteY2" fmla="*/ 3727804 h 3912894"/>
                <a:gd name="connsiteX3" fmla="*/ 80568 w 3843498"/>
                <a:gd name="connsiteY3" fmla="*/ 1947376 h 3912894"/>
                <a:gd name="connsiteX4" fmla="*/ 1472709 w 3843498"/>
                <a:gd name="connsiteY4" fmla="*/ 83456 h 3912894"/>
                <a:gd name="connsiteX5" fmla="*/ 3564701 w 3843498"/>
                <a:gd name="connsiteY5" fmla="*/ 1037268 h 3912894"/>
                <a:gd name="connsiteX6" fmla="*/ 3843498 w 3843498"/>
                <a:gd name="connsiteY6" fmla="*/ 902264 h 3912894"/>
                <a:gd name="connsiteX7" fmla="*/ 3616685 w 3843498"/>
                <a:gd name="connsiteY7" fmla="*/ 1879989 h 3912894"/>
                <a:gd name="connsiteX8" fmla="*/ 2767148 w 3843498"/>
                <a:gd name="connsiteY8" fmla="*/ 1386422 h 3912894"/>
                <a:gd name="connsiteX9" fmla="*/ 3007014 w 3843498"/>
                <a:gd name="connsiteY9" fmla="*/ 1290564 h 3912894"/>
                <a:gd name="connsiteX10" fmla="*/ 1464127 w 3843498"/>
                <a:gd name="connsiteY10" fmla="*/ 464269 h 3912894"/>
                <a:gd name="connsiteX11" fmla="*/ 487297 w 3843498"/>
                <a:gd name="connsiteY11" fmla="*/ 1975339 h 3912894"/>
                <a:gd name="connsiteX12" fmla="*/ 710047 w 3843498"/>
                <a:gd name="connsiteY12" fmla="*/ 2776084 h 3912894"/>
                <a:gd name="connsiteX13" fmla="*/ 1521933 w 3843498"/>
                <a:gd name="connsiteY13" fmla="*/ 3378014 h 3912894"/>
                <a:gd name="connsiteX14" fmla="*/ 2742130 w 3843498"/>
                <a:gd name="connsiteY14" fmla="*/ 2588196 h 3912894"/>
                <a:gd name="connsiteX15" fmla="*/ 2984038 w 3843498"/>
                <a:gd name="connsiteY15" fmla="*/ 1659791 h 3912894"/>
                <a:gd name="connsiteX16" fmla="*/ 3622187 w 3843498"/>
                <a:gd name="connsiteY16" fmla="*/ 2033005 h 3912894"/>
                <a:gd name="connsiteX0" fmla="*/ 3622187 w 3843498"/>
                <a:gd name="connsiteY0" fmla="*/ 2033005 h 3912894"/>
                <a:gd name="connsiteX1" fmla="*/ 3050018 w 3843498"/>
                <a:gd name="connsiteY1" fmla="*/ 3124459 h 3912894"/>
                <a:gd name="connsiteX2" fmla="*/ 1477225 w 3843498"/>
                <a:gd name="connsiteY2" fmla="*/ 3727804 h 3912894"/>
                <a:gd name="connsiteX3" fmla="*/ 80568 w 3843498"/>
                <a:gd name="connsiteY3" fmla="*/ 1947376 h 3912894"/>
                <a:gd name="connsiteX4" fmla="*/ 1472709 w 3843498"/>
                <a:gd name="connsiteY4" fmla="*/ 83456 h 3912894"/>
                <a:gd name="connsiteX5" fmla="*/ 3564701 w 3843498"/>
                <a:gd name="connsiteY5" fmla="*/ 1037268 h 3912894"/>
                <a:gd name="connsiteX6" fmla="*/ 3843498 w 3843498"/>
                <a:gd name="connsiteY6" fmla="*/ 902264 h 3912894"/>
                <a:gd name="connsiteX7" fmla="*/ 3616685 w 3843498"/>
                <a:gd name="connsiteY7" fmla="*/ 1879989 h 3912894"/>
                <a:gd name="connsiteX8" fmla="*/ 2767148 w 3843498"/>
                <a:gd name="connsiteY8" fmla="*/ 1386422 h 3912894"/>
                <a:gd name="connsiteX9" fmla="*/ 3007014 w 3843498"/>
                <a:gd name="connsiteY9" fmla="*/ 1290564 h 3912894"/>
                <a:gd name="connsiteX10" fmla="*/ 1464127 w 3843498"/>
                <a:gd name="connsiteY10" fmla="*/ 464269 h 3912894"/>
                <a:gd name="connsiteX11" fmla="*/ 487297 w 3843498"/>
                <a:gd name="connsiteY11" fmla="*/ 1975339 h 3912894"/>
                <a:gd name="connsiteX12" fmla="*/ 710047 w 3843498"/>
                <a:gd name="connsiteY12" fmla="*/ 2776084 h 3912894"/>
                <a:gd name="connsiteX13" fmla="*/ 1521933 w 3843498"/>
                <a:gd name="connsiteY13" fmla="*/ 3378014 h 3912894"/>
                <a:gd name="connsiteX14" fmla="*/ 2742130 w 3843498"/>
                <a:gd name="connsiteY14" fmla="*/ 2588196 h 3912894"/>
                <a:gd name="connsiteX15" fmla="*/ 2984038 w 3843498"/>
                <a:gd name="connsiteY15" fmla="*/ 1659791 h 3912894"/>
                <a:gd name="connsiteX16" fmla="*/ 3622187 w 3843498"/>
                <a:gd name="connsiteY16" fmla="*/ 2033005 h 3912894"/>
                <a:gd name="connsiteX0" fmla="*/ 3622187 w 3843498"/>
                <a:gd name="connsiteY0" fmla="*/ 2033005 h 3912894"/>
                <a:gd name="connsiteX1" fmla="*/ 3050018 w 3843498"/>
                <a:gd name="connsiteY1" fmla="*/ 3124459 h 3912894"/>
                <a:gd name="connsiteX2" fmla="*/ 1477225 w 3843498"/>
                <a:gd name="connsiteY2" fmla="*/ 3727804 h 3912894"/>
                <a:gd name="connsiteX3" fmla="*/ 80568 w 3843498"/>
                <a:gd name="connsiteY3" fmla="*/ 1947376 h 3912894"/>
                <a:gd name="connsiteX4" fmla="*/ 1472709 w 3843498"/>
                <a:gd name="connsiteY4" fmla="*/ 83456 h 3912894"/>
                <a:gd name="connsiteX5" fmla="*/ 3564701 w 3843498"/>
                <a:gd name="connsiteY5" fmla="*/ 1037268 h 3912894"/>
                <a:gd name="connsiteX6" fmla="*/ 3843498 w 3843498"/>
                <a:gd name="connsiteY6" fmla="*/ 902264 h 3912894"/>
                <a:gd name="connsiteX7" fmla="*/ 3616685 w 3843498"/>
                <a:gd name="connsiteY7" fmla="*/ 1879989 h 3912894"/>
                <a:gd name="connsiteX8" fmla="*/ 2767148 w 3843498"/>
                <a:gd name="connsiteY8" fmla="*/ 1386422 h 3912894"/>
                <a:gd name="connsiteX9" fmla="*/ 3007014 w 3843498"/>
                <a:gd name="connsiteY9" fmla="*/ 1290564 h 3912894"/>
                <a:gd name="connsiteX10" fmla="*/ 1464127 w 3843498"/>
                <a:gd name="connsiteY10" fmla="*/ 464269 h 3912894"/>
                <a:gd name="connsiteX11" fmla="*/ 487297 w 3843498"/>
                <a:gd name="connsiteY11" fmla="*/ 1975339 h 3912894"/>
                <a:gd name="connsiteX12" fmla="*/ 710047 w 3843498"/>
                <a:gd name="connsiteY12" fmla="*/ 2776084 h 3912894"/>
                <a:gd name="connsiteX13" fmla="*/ 1521933 w 3843498"/>
                <a:gd name="connsiteY13" fmla="*/ 3378014 h 3912894"/>
                <a:gd name="connsiteX14" fmla="*/ 2742130 w 3843498"/>
                <a:gd name="connsiteY14" fmla="*/ 2588196 h 3912894"/>
                <a:gd name="connsiteX15" fmla="*/ 2984038 w 3843498"/>
                <a:gd name="connsiteY15" fmla="*/ 1659791 h 3912894"/>
                <a:gd name="connsiteX16" fmla="*/ 3622187 w 3843498"/>
                <a:gd name="connsiteY16" fmla="*/ 2033005 h 3912894"/>
                <a:gd name="connsiteX0" fmla="*/ 3622187 w 3843498"/>
                <a:gd name="connsiteY0" fmla="*/ 2033005 h 3858093"/>
                <a:gd name="connsiteX1" fmla="*/ 3050018 w 3843498"/>
                <a:gd name="connsiteY1" fmla="*/ 3124459 h 3858093"/>
                <a:gd name="connsiteX2" fmla="*/ 1477225 w 3843498"/>
                <a:gd name="connsiteY2" fmla="*/ 3727804 h 3858093"/>
                <a:gd name="connsiteX3" fmla="*/ 80568 w 3843498"/>
                <a:gd name="connsiteY3" fmla="*/ 1947376 h 3858093"/>
                <a:gd name="connsiteX4" fmla="*/ 1472709 w 3843498"/>
                <a:gd name="connsiteY4" fmla="*/ 83456 h 3858093"/>
                <a:gd name="connsiteX5" fmla="*/ 3564701 w 3843498"/>
                <a:gd name="connsiteY5" fmla="*/ 1037268 h 3858093"/>
                <a:gd name="connsiteX6" fmla="*/ 3843498 w 3843498"/>
                <a:gd name="connsiteY6" fmla="*/ 902264 h 3858093"/>
                <a:gd name="connsiteX7" fmla="*/ 3616685 w 3843498"/>
                <a:gd name="connsiteY7" fmla="*/ 1879989 h 3858093"/>
                <a:gd name="connsiteX8" fmla="*/ 2767148 w 3843498"/>
                <a:gd name="connsiteY8" fmla="*/ 1386422 h 3858093"/>
                <a:gd name="connsiteX9" fmla="*/ 3007014 w 3843498"/>
                <a:gd name="connsiteY9" fmla="*/ 1290564 h 3858093"/>
                <a:gd name="connsiteX10" fmla="*/ 1464127 w 3843498"/>
                <a:gd name="connsiteY10" fmla="*/ 464269 h 3858093"/>
                <a:gd name="connsiteX11" fmla="*/ 487297 w 3843498"/>
                <a:gd name="connsiteY11" fmla="*/ 1975339 h 3858093"/>
                <a:gd name="connsiteX12" fmla="*/ 710047 w 3843498"/>
                <a:gd name="connsiteY12" fmla="*/ 2776084 h 3858093"/>
                <a:gd name="connsiteX13" fmla="*/ 1521933 w 3843498"/>
                <a:gd name="connsiteY13" fmla="*/ 3378014 h 3858093"/>
                <a:gd name="connsiteX14" fmla="*/ 2742130 w 3843498"/>
                <a:gd name="connsiteY14" fmla="*/ 2588196 h 3858093"/>
                <a:gd name="connsiteX15" fmla="*/ 2984038 w 3843498"/>
                <a:gd name="connsiteY15" fmla="*/ 1659791 h 3858093"/>
                <a:gd name="connsiteX16" fmla="*/ 3622187 w 3843498"/>
                <a:gd name="connsiteY16" fmla="*/ 2033005 h 3858093"/>
                <a:gd name="connsiteX0" fmla="*/ 3622187 w 3843498"/>
                <a:gd name="connsiteY0" fmla="*/ 2033005 h 3858093"/>
                <a:gd name="connsiteX1" fmla="*/ 3050018 w 3843498"/>
                <a:gd name="connsiteY1" fmla="*/ 3124459 h 3858093"/>
                <a:gd name="connsiteX2" fmla="*/ 1477225 w 3843498"/>
                <a:gd name="connsiteY2" fmla="*/ 3727804 h 3858093"/>
                <a:gd name="connsiteX3" fmla="*/ 80568 w 3843498"/>
                <a:gd name="connsiteY3" fmla="*/ 1947376 h 3858093"/>
                <a:gd name="connsiteX4" fmla="*/ 1472709 w 3843498"/>
                <a:gd name="connsiteY4" fmla="*/ 83456 h 3858093"/>
                <a:gd name="connsiteX5" fmla="*/ 3564701 w 3843498"/>
                <a:gd name="connsiteY5" fmla="*/ 1037268 h 3858093"/>
                <a:gd name="connsiteX6" fmla="*/ 3843498 w 3843498"/>
                <a:gd name="connsiteY6" fmla="*/ 902264 h 3858093"/>
                <a:gd name="connsiteX7" fmla="*/ 3616685 w 3843498"/>
                <a:gd name="connsiteY7" fmla="*/ 1879989 h 3858093"/>
                <a:gd name="connsiteX8" fmla="*/ 2767148 w 3843498"/>
                <a:gd name="connsiteY8" fmla="*/ 1386422 h 3858093"/>
                <a:gd name="connsiteX9" fmla="*/ 3007014 w 3843498"/>
                <a:gd name="connsiteY9" fmla="*/ 1290564 h 3858093"/>
                <a:gd name="connsiteX10" fmla="*/ 1464127 w 3843498"/>
                <a:gd name="connsiteY10" fmla="*/ 464269 h 3858093"/>
                <a:gd name="connsiteX11" fmla="*/ 487297 w 3843498"/>
                <a:gd name="connsiteY11" fmla="*/ 1975339 h 3858093"/>
                <a:gd name="connsiteX12" fmla="*/ 710047 w 3843498"/>
                <a:gd name="connsiteY12" fmla="*/ 2776084 h 3858093"/>
                <a:gd name="connsiteX13" fmla="*/ 1521933 w 3843498"/>
                <a:gd name="connsiteY13" fmla="*/ 3378014 h 3858093"/>
                <a:gd name="connsiteX14" fmla="*/ 2742130 w 3843498"/>
                <a:gd name="connsiteY14" fmla="*/ 2588196 h 3858093"/>
                <a:gd name="connsiteX15" fmla="*/ 2984038 w 3843498"/>
                <a:gd name="connsiteY15" fmla="*/ 1659791 h 3858093"/>
                <a:gd name="connsiteX16" fmla="*/ 3622187 w 3843498"/>
                <a:gd name="connsiteY16" fmla="*/ 2033005 h 3858093"/>
                <a:gd name="connsiteX0" fmla="*/ 3697809 w 3919120"/>
                <a:gd name="connsiteY0" fmla="*/ 2033005 h 3858093"/>
                <a:gd name="connsiteX1" fmla="*/ 3125640 w 3919120"/>
                <a:gd name="connsiteY1" fmla="*/ 3124459 h 3858093"/>
                <a:gd name="connsiteX2" fmla="*/ 1552847 w 3919120"/>
                <a:gd name="connsiteY2" fmla="*/ 3727804 h 3858093"/>
                <a:gd name="connsiteX3" fmla="*/ 611199 w 3919120"/>
                <a:gd name="connsiteY3" fmla="*/ 3030515 h 3858093"/>
                <a:gd name="connsiteX4" fmla="*/ 156190 w 3919120"/>
                <a:gd name="connsiteY4" fmla="*/ 1947376 h 3858093"/>
                <a:gd name="connsiteX5" fmla="*/ 1548331 w 3919120"/>
                <a:gd name="connsiteY5" fmla="*/ 83456 h 3858093"/>
                <a:gd name="connsiteX6" fmla="*/ 3640323 w 3919120"/>
                <a:gd name="connsiteY6" fmla="*/ 1037268 h 3858093"/>
                <a:gd name="connsiteX7" fmla="*/ 3919120 w 3919120"/>
                <a:gd name="connsiteY7" fmla="*/ 902264 h 3858093"/>
                <a:gd name="connsiteX8" fmla="*/ 3692307 w 3919120"/>
                <a:gd name="connsiteY8" fmla="*/ 1879989 h 3858093"/>
                <a:gd name="connsiteX9" fmla="*/ 2842770 w 3919120"/>
                <a:gd name="connsiteY9" fmla="*/ 1386422 h 3858093"/>
                <a:gd name="connsiteX10" fmla="*/ 3082636 w 3919120"/>
                <a:gd name="connsiteY10" fmla="*/ 1290564 h 3858093"/>
                <a:gd name="connsiteX11" fmla="*/ 1539749 w 3919120"/>
                <a:gd name="connsiteY11" fmla="*/ 464269 h 3858093"/>
                <a:gd name="connsiteX12" fmla="*/ 562919 w 3919120"/>
                <a:gd name="connsiteY12" fmla="*/ 1975339 h 3858093"/>
                <a:gd name="connsiteX13" fmla="*/ 785669 w 3919120"/>
                <a:gd name="connsiteY13" fmla="*/ 2776084 h 3858093"/>
                <a:gd name="connsiteX14" fmla="*/ 1597555 w 3919120"/>
                <a:gd name="connsiteY14" fmla="*/ 3378014 h 3858093"/>
                <a:gd name="connsiteX15" fmla="*/ 2817752 w 3919120"/>
                <a:gd name="connsiteY15" fmla="*/ 2588196 h 3858093"/>
                <a:gd name="connsiteX16" fmla="*/ 3059660 w 3919120"/>
                <a:gd name="connsiteY16" fmla="*/ 1659791 h 3858093"/>
                <a:gd name="connsiteX17" fmla="*/ 3697809 w 3919120"/>
                <a:gd name="connsiteY17" fmla="*/ 2033005 h 3858093"/>
                <a:gd name="connsiteX0" fmla="*/ 3697808 w 3919119"/>
                <a:gd name="connsiteY0" fmla="*/ 2033005 h 3858093"/>
                <a:gd name="connsiteX1" fmla="*/ 3125639 w 3919119"/>
                <a:gd name="connsiteY1" fmla="*/ 3124459 h 3858093"/>
                <a:gd name="connsiteX2" fmla="*/ 1552846 w 3919119"/>
                <a:gd name="connsiteY2" fmla="*/ 3727804 h 3858093"/>
                <a:gd name="connsiteX3" fmla="*/ 549620 w 3919119"/>
                <a:gd name="connsiteY3" fmla="*/ 3030515 h 3858093"/>
                <a:gd name="connsiteX4" fmla="*/ 156189 w 3919119"/>
                <a:gd name="connsiteY4" fmla="*/ 1947376 h 3858093"/>
                <a:gd name="connsiteX5" fmla="*/ 1548330 w 3919119"/>
                <a:gd name="connsiteY5" fmla="*/ 83456 h 3858093"/>
                <a:gd name="connsiteX6" fmla="*/ 3640322 w 3919119"/>
                <a:gd name="connsiteY6" fmla="*/ 1037268 h 3858093"/>
                <a:gd name="connsiteX7" fmla="*/ 3919119 w 3919119"/>
                <a:gd name="connsiteY7" fmla="*/ 902264 h 3858093"/>
                <a:gd name="connsiteX8" fmla="*/ 3692306 w 3919119"/>
                <a:gd name="connsiteY8" fmla="*/ 1879989 h 3858093"/>
                <a:gd name="connsiteX9" fmla="*/ 2842769 w 3919119"/>
                <a:gd name="connsiteY9" fmla="*/ 1386422 h 3858093"/>
                <a:gd name="connsiteX10" fmla="*/ 3082635 w 3919119"/>
                <a:gd name="connsiteY10" fmla="*/ 1290564 h 3858093"/>
                <a:gd name="connsiteX11" fmla="*/ 1539748 w 3919119"/>
                <a:gd name="connsiteY11" fmla="*/ 464269 h 3858093"/>
                <a:gd name="connsiteX12" fmla="*/ 562918 w 3919119"/>
                <a:gd name="connsiteY12" fmla="*/ 1975339 h 3858093"/>
                <a:gd name="connsiteX13" fmla="*/ 785668 w 3919119"/>
                <a:gd name="connsiteY13" fmla="*/ 2776084 h 3858093"/>
                <a:gd name="connsiteX14" fmla="*/ 1597554 w 3919119"/>
                <a:gd name="connsiteY14" fmla="*/ 3378014 h 3858093"/>
                <a:gd name="connsiteX15" fmla="*/ 2817751 w 3919119"/>
                <a:gd name="connsiteY15" fmla="*/ 2588196 h 3858093"/>
                <a:gd name="connsiteX16" fmla="*/ 3059659 w 3919119"/>
                <a:gd name="connsiteY16" fmla="*/ 1659791 h 3858093"/>
                <a:gd name="connsiteX17" fmla="*/ 3697808 w 3919119"/>
                <a:gd name="connsiteY17" fmla="*/ 2033005 h 3858093"/>
                <a:gd name="connsiteX0" fmla="*/ 3697808 w 3919119"/>
                <a:gd name="connsiteY0" fmla="*/ 2033005 h 3858093"/>
                <a:gd name="connsiteX1" fmla="*/ 3125639 w 3919119"/>
                <a:gd name="connsiteY1" fmla="*/ 3124459 h 3858093"/>
                <a:gd name="connsiteX2" fmla="*/ 1552846 w 3919119"/>
                <a:gd name="connsiteY2" fmla="*/ 3727804 h 3858093"/>
                <a:gd name="connsiteX3" fmla="*/ 549620 w 3919119"/>
                <a:gd name="connsiteY3" fmla="*/ 3030515 h 3858093"/>
                <a:gd name="connsiteX4" fmla="*/ 156189 w 3919119"/>
                <a:gd name="connsiteY4" fmla="*/ 1947376 h 3858093"/>
                <a:gd name="connsiteX5" fmla="*/ 1548330 w 3919119"/>
                <a:gd name="connsiteY5" fmla="*/ 83456 h 3858093"/>
                <a:gd name="connsiteX6" fmla="*/ 3640322 w 3919119"/>
                <a:gd name="connsiteY6" fmla="*/ 1037268 h 3858093"/>
                <a:gd name="connsiteX7" fmla="*/ 3919119 w 3919119"/>
                <a:gd name="connsiteY7" fmla="*/ 902264 h 3858093"/>
                <a:gd name="connsiteX8" fmla="*/ 3692306 w 3919119"/>
                <a:gd name="connsiteY8" fmla="*/ 1879989 h 3858093"/>
                <a:gd name="connsiteX9" fmla="*/ 2842769 w 3919119"/>
                <a:gd name="connsiteY9" fmla="*/ 1386422 h 3858093"/>
                <a:gd name="connsiteX10" fmla="*/ 3082635 w 3919119"/>
                <a:gd name="connsiteY10" fmla="*/ 1290564 h 3858093"/>
                <a:gd name="connsiteX11" fmla="*/ 1539748 w 3919119"/>
                <a:gd name="connsiteY11" fmla="*/ 464269 h 3858093"/>
                <a:gd name="connsiteX12" fmla="*/ 562918 w 3919119"/>
                <a:gd name="connsiteY12" fmla="*/ 1975339 h 3858093"/>
                <a:gd name="connsiteX13" fmla="*/ 785668 w 3919119"/>
                <a:gd name="connsiteY13" fmla="*/ 2776084 h 3858093"/>
                <a:gd name="connsiteX14" fmla="*/ 1597554 w 3919119"/>
                <a:gd name="connsiteY14" fmla="*/ 3378014 h 3858093"/>
                <a:gd name="connsiteX15" fmla="*/ 2817751 w 3919119"/>
                <a:gd name="connsiteY15" fmla="*/ 2588196 h 3858093"/>
                <a:gd name="connsiteX16" fmla="*/ 3059659 w 3919119"/>
                <a:gd name="connsiteY16" fmla="*/ 1659791 h 3858093"/>
                <a:gd name="connsiteX17" fmla="*/ 3697808 w 3919119"/>
                <a:gd name="connsiteY17" fmla="*/ 2033005 h 3858093"/>
                <a:gd name="connsiteX0" fmla="*/ 3697808 w 3919119"/>
                <a:gd name="connsiteY0" fmla="*/ 2033005 h 3858093"/>
                <a:gd name="connsiteX1" fmla="*/ 3125639 w 3919119"/>
                <a:gd name="connsiteY1" fmla="*/ 3124459 h 3858093"/>
                <a:gd name="connsiteX2" fmla="*/ 1552846 w 3919119"/>
                <a:gd name="connsiteY2" fmla="*/ 3727804 h 3858093"/>
                <a:gd name="connsiteX3" fmla="*/ 549620 w 3919119"/>
                <a:gd name="connsiteY3" fmla="*/ 3030515 h 3858093"/>
                <a:gd name="connsiteX4" fmla="*/ 156189 w 3919119"/>
                <a:gd name="connsiteY4" fmla="*/ 1947376 h 3858093"/>
                <a:gd name="connsiteX5" fmla="*/ 1548330 w 3919119"/>
                <a:gd name="connsiteY5" fmla="*/ 83456 h 3858093"/>
                <a:gd name="connsiteX6" fmla="*/ 3640322 w 3919119"/>
                <a:gd name="connsiteY6" fmla="*/ 1037268 h 3858093"/>
                <a:gd name="connsiteX7" fmla="*/ 3919119 w 3919119"/>
                <a:gd name="connsiteY7" fmla="*/ 902264 h 3858093"/>
                <a:gd name="connsiteX8" fmla="*/ 3692306 w 3919119"/>
                <a:gd name="connsiteY8" fmla="*/ 1879989 h 3858093"/>
                <a:gd name="connsiteX9" fmla="*/ 2842769 w 3919119"/>
                <a:gd name="connsiteY9" fmla="*/ 1386422 h 3858093"/>
                <a:gd name="connsiteX10" fmla="*/ 3082635 w 3919119"/>
                <a:gd name="connsiteY10" fmla="*/ 1290564 h 3858093"/>
                <a:gd name="connsiteX11" fmla="*/ 1539748 w 3919119"/>
                <a:gd name="connsiteY11" fmla="*/ 464269 h 3858093"/>
                <a:gd name="connsiteX12" fmla="*/ 562918 w 3919119"/>
                <a:gd name="connsiteY12" fmla="*/ 1975339 h 3858093"/>
                <a:gd name="connsiteX13" fmla="*/ 785668 w 3919119"/>
                <a:gd name="connsiteY13" fmla="*/ 2776084 h 3858093"/>
                <a:gd name="connsiteX14" fmla="*/ 1597554 w 3919119"/>
                <a:gd name="connsiteY14" fmla="*/ 3378014 h 3858093"/>
                <a:gd name="connsiteX15" fmla="*/ 2817751 w 3919119"/>
                <a:gd name="connsiteY15" fmla="*/ 2588196 h 3858093"/>
                <a:gd name="connsiteX16" fmla="*/ 3059659 w 3919119"/>
                <a:gd name="connsiteY16" fmla="*/ 1659791 h 3858093"/>
                <a:gd name="connsiteX17" fmla="*/ 3697808 w 3919119"/>
                <a:gd name="connsiteY17" fmla="*/ 2033005 h 3858093"/>
                <a:gd name="connsiteX0" fmla="*/ 3622186 w 3843497"/>
                <a:gd name="connsiteY0" fmla="*/ 2033005 h 3858093"/>
                <a:gd name="connsiteX1" fmla="*/ 3050017 w 3843497"/>
                <a:gd name="connsiteY1" fmla="*/ 3124459 h 3858093"/>
                <a:gd name="connsiteX2" fmla="*/ 1477224 w 3843497"/>
                <a:gd name="connsiteY2" fmla="*/ 3727804 h 3858093"/>
                <a:gd name="connsiteX3" fmla="*/ 473998 w 3843497"/>
                <a:gd name="connsiteY3" fmla="*/ 3030515 h 3858093"/>
                <a:gd name="connsiteX4" fmla="*/ 80567 w 3843497"/>
                <a:gd name="connsiteY4" fmla="*/ 1947376 h 3858093"/>
                <a:gd name="connsiteX5" fmla="*/ 1472708 w 3843497"/>
                <a:gd name="connsiteY5" fmla="*/ 83456 h 3858093"/>
                <a:gd name="connsiteX6" fmla="*/ 3564700 w 3843497"/>
                <a:gd name="connsiteY6" fmla="*/ 1037268 h 3858093"/>
                <a:gd name="connsiteX7" fmla="*/ 3843497 w 3843497"/>
                <a:gd name="connsiteY7" fmla="*/ 902264 h 3858093"/>
                <a:gd name="connsiteX8" fmla="*/ 3616684 w 3843497"/>
                <a:gd name="connsiteY8" fmla="*/ 1879989 h 3858093"/>
                <a:gd name="connsiteX9" fmla="*/ 2767147 w 3843497"/>
                <a:gd name="connsiteY9" fmla="*/ 1386422 h 3858093"/>
                <a:gd name="connsiteX10" fmla="*/ 3007013 w 3843497"/>
                <a:gd name="connsiteY10" fmla="*/ 1290564 h 3858093"/>
                <a:gd name="connsiteX11" fmla="*/ 1464126 w 3843497"/>
                <a:gd name="connsiteY11" fmla="*/ 464269 h 3858093"/>
                <a:gd name="connsiteX12" fmla="*/ 487296 w 3843497"/>
                <a:gd name="connsiteY12" fmla="*/ 1975339 h 3858093"/>
                <a:gd name="connsiteX13" fmla="*/ 710046 w 3843497"/>
                <a:gd name="connsiteY13" fmla="*/ 2776084 h 3858093"/>
                <a:gd name="connsiteX14" fmla="*/ 1521932 w 3843497"/>
                <a:gd name="connsiteY14" fmla="*/ 3378014 h 3858093"/>
                <a:gd name="connsiteX15" fmla="*/ 2742129 w 3843497"/>
                <a:gd name="connsiteY15" fmla="*/ 2588196 h 3858093"/>
                <a:gd name="connsiteX16" fmla="*/ 2984037 w 3843497"/>
                <a:gd name="connsiteY16" fmla="*/ 1659791 h 3858093"/>
                <a:gd name="connsiteX17" fmla="*/ 3622186 w 3843497"/>
                <a:gd name="connsiteY17" fmla="*/ 2033005 h 3858093"/>
                <a:gd name="connsiteX0" fmla="*/ 3541620 w 3762931"/>
                <a:gd name="connsiteY0" fmla="*/ 2033005 h 3858093"/>
                <a:gd name="connsiteX1" fmla="*/ 2969451 w 3762931"/>
                <a:gd name="connsiteY1" fmla="*/ 3124459 h 3858093"/>
                <a:gd name="connsiteX2" fmla="*/ 1396658 w 3762931"/>
                <a:gd name="connsiteY2" fmla="*/ 3727804 h 3858093"/>
                <a:gd name="connsiteX3" fmla="*/ 393432 w 3762931"/>
                <a:gd name="connsiteY3" fmla="*/ 3030515 h 3858093"/>
                <a:gd name="connsiteX4" fmla="*/ 1 w 3762931"/>
                <a:gd name="connsiteY4" fmla="*/ 1947376 h 3858093"/>
                <a:gd name="connsiteX5" fmla="*/ 1392142 w 3762931"/>
                <a:gd name="connsiteY5" fmla="*/ 83456 h 3858093"/>
                <a:gd name="connsiteX6" fmla="*/ 3484134 w 3762931"/>
                <a:gd name="connsiteY6" fmla="*/ 1037268 h 3858093"/>
                <a:gd name="connsiteX7" fmla="*/ 3762931 w 3762931"/>
                <a:gd name="connsiteY7" fmla="*/ 902264 h 3858093"/>
                <a:gd name="connsiteX8" fmla="*/ 3536118 w 3762931"/>
                <a:gd name="connsiteY8" fmla="*/ 1879989 h 3858093"/>
                <a:gd name="connsiteX9" fmla="*/ 2686581 w 3762931"/>
                <a:gd name="connsiteY9" fmla="*/ 1386422 h 3858093"/>
                <a:gd name="connsiteX10" fmla="*/ 2926447 w 3762931"/>
                <a:gd name="connsiteY10" fmla="*/ 1290564 h 3858093"/>
                <a:gd name="connsiteX11" fmla="*/ 1383560 w 3762931"/>
                <a:gd name="connsiteY11" fmla="*/ 464269 h 3858093"/>
                <a:gd name="connsiteX12" fmla="*/ 406730 w 3762931"/>
                <a:gd name="connsiteY12" fmla="*/ 1975339 h 3858093"/>
                <a:gd name="connsiteX13" fmla="*/ 629480 w 3762931"/>
                <a:gd name="connsiteY13" fmla="*/ 2776084 h 3858093"/>
                <a:gd name="connsiteX14" fmla="*/ 1441366 w 3762931"/>
                <a:gd name="connsiteY14" fmla="*/ 3378014 h 3858093"/>
                <a:gd name="connsiteX15" fmla="*/ 2661563 w 3762931"/>
                <a:gd name="connsiteY15" fmla="*/ 2588196 h 3858093"/>
                <a:gd name="connsiteX16" fmla="*/ 2903471 w 3762931"/>
                <a:gd name="connsiteY16" fmla="*/ 1659791 h 3858093"/>
                <a:gd name="connsiteX17" fmla="*/ 3541620 w 3762931"/>
                <a:gd name="connsiteY17" fmla="*/ 2033005 h 3858093"/>
                <a:gd name="connsiteX0" fmla="*/ 3541619 w 3762930"/>
                <a:gd name="connsiteY0" fmla="*/ 2033005 h 3858093"/>
                <a:gd name="connsiteX1" fmla="*/ 2969450 w 3762930"/>
                <a:gd name="connsiteY1" fmla="*/ 3124459 h 3858093"/>
                <a:gd name="connsiteX2" fmla="*/ 1396657 w 3762930"/>
                <a:gd name="connsiteY2" fmla="*/ 3727804 h 3858093"/>
                <a:gd name="connsiteX3" fmla="*/ 393431 w 3762930"/>
                <a:gd name="connsiteY3" fmla="*/ 3030515 h 3858093"/>
                <a:gd name="connsiteX4" fmla="*/ 0 w 3762930"/>
                <a:gd name="connsiteY4" fmla="*/ 1947376 h 3858093"/>
                <a:gd name="connsiteX5" fmla="*/ 1392141 w 3762930"/>
                <a:gd name="connsiteY5" fmla="*/ 83456 h 3858093"/>
                <a:gd name="connsiteX6" fmla="*/ 3484133 w 3762930"/>
                <a:gd name="connsiteY6" fmla="*/ 1037268 h 3858093"/>
                <a:gd name="connsiteX7" fmla="*/ 3762930 w 3762930"/>
                <a:gd name="connsiteY7" fmla="*/ 902264 h 3858093"/>
                <a:gd name="connsiteX8" fmla="*/ 3536117 w 3762930"/>
                <a:gd name="connsiteY8" fmla="*/ 1879989 h 3858093"/>
                <a:gd name="connsiteX9" fmla="*/ 2686580 w 3762930"/>
                <a:gd name="connsiteY9" fmla="*/ 1386422 h 3858093"/>
                <a:gd name="connsiteX10" fmla="*/ 2926446 w 3762930"/>
                <a:gd name="connsiteY10" fmla="*/ 1290564 h 3858093"/>
                <a:gd name="connsiteX11" fmla="*/ 1383559 w 3762930"/>
                <a:gd name="connsiteY11" fmla="*/ 464269 h 3858093"/>
                <a:gd name="connsiteX12" fmla="*/ 406729 w 3762930"/>
                <a:gd name="connsiteY12" fmla="*/ 1975339 h 3858093"/>
                <a:gd name="connsiteX13" fmla="*/ 629479 w 3762930"/>
                <a:gd name="connsiteY13" fmla="*/ 2776084 h 3858093"/>
                <a:gd name="connsiteX14" fmla="*/ 1441365 w 3762930"/>
                <a:gd name="connsiteY14" fmla="*/ 3378014 h 3858093"/>
                <a:gd name="connsiteX15" fmla="*/ 2661562 w 3762930"/>
                <a:gd name="connsiteY15" fmla="*/ 2588196 h 3858093"/>
                <a:gd name="connsiteX16" fmla="*/ 2903470 w 3762930"/>
                <a:gd name="connsiteY16" fmla="*/ 1659791 h 3858093"/>
                <a:gd name="connsiteX17" fmla="*/ 3541619 w 3762930"/>
                <a:gd name="connsiteY17" fmla="*/ 2033005 h 3858093"/>
                <a:gd name="connsiteX0" fmla="*/ 3459515 w 3680826"/>
                <a:gd name="connsiteY0" fmla="*/ 2033005 h 3858093"/>
                <a:gd name="connsiteX1" fmla="*/ 2887346 w 3680826"/>
                <a:gd name="connsiteY1" fmla="*/ 3124459 h 3858093"/>
                <a:gd name="connsiteX2" fmla="*/ 1314553 w 3680826"/>
                <a:gd name="connsiteY2" fmla="*/ 3727804 h 3858093"/>
                <a:gd name="connsiteX3" fmla="*/ 311327 w 3680826"/>
                <a:gd name="connsiteY3" fmla="*/ 3030515 h 3858093"/>
                <a:gd name="connsiteX4" fmla="*/ 0 w 3680826"/>
                <a:gd name="connsiteY4" fmla="*/ 1947376 h 3858093"/>
                <a:gd name="connsiteX5" fmla="*/ 1310037 w 3680826"/>
                <a:gd name="connsiteY5" fmla="*/ 83456 h 3858093"/>
                <a:gd name="connsiteX6" fmla="*/ 3402029 w 3680826"/>
                <a:gd name="connsiteY6" fmla="*/ 1037268 h 3858093"/>
                <a:gd name="connsiteX7" fmla="*/ 3680826 w 3680826"/>
                <a:gd name="connsiteY7" fmla="*/ 902264 h 3858093"/>
                <a:gd name="connsiteX8" fmla="*/ 3454013 w 3680826"/>
                <a:gd name="connsiteY8" fmla="*/ 1879989 h 3858093"/>
                <a:gd name="connsiteX9" fmla="*/ 2604476 w 3680826"/>
                <a:gd name="connsiteY9" fmla="*/ 1386422 h 3858093"/>
                <a:gd name="connsiteX10" fmla="*/ 2844342 w 3680826"/>
                <a:gd name="connsiteY10" fmla="*/ 1290564 h 3858093"/>
                <a:gd name="connsiteX11" fmla="*/ 1301455 w 3680826"/>
                <a:gd name="connsiteY11" fmla="*/ 464269 h 3858093"/>
                <a:gd name="connsiteX12" fmla="*/ 324625 w 3680826"/>
                <a:gd name="connsiteY12" fmla="*/ 1975339 h 3858093"/>
                <a:gd name="connsiteX13" fmla="*/ 547375 w 3680826"/>
                <a:gd name="connsiteY13" fmla="*/ 2776084 h 3858093"/>
                <a:gd name="connsiteX14" fmla="*/ 1359261 w 3680826"/>
                <a:gd name="connsiteY14" fmla="*/ 3378014 h 3858093"/>
                <a:gd name="connsiteX15" fmla="*/ 2579458 w 3680826"/>
                <a:gd name="connsiteY15" fmla="*/ 2588196 h 3858093"/>
                <a:gd name="connsiteX16" fmla="*/ 2821366 w 3680826"/>
                <a:gd name="connsiteY16" fmla="*/ 1659791 h 3858093"/>
                <a:gd name="connsiteX17" fmla="*/ 3459515 w 3680826"/>
                <a:gd name="connsiteY17" fmla="*/ 2033005 h 3858093"/>
                <a:gd name="connsiteX0" fmla="*/ 3459515 w 3680826"/>
                <a:gd name="connsiteY0" fmla="*/ 2033005 h 3858093"/>
                <a:gd name="connsiteX1" fmla="*/ 2887346 w 3680826"/>
                <a:gd name="connsiteY1" fmla="*/ 3124459 h 3858093"/>
                <a:gd name="connsiteX2" fmla="*/ 1314553 w 3680826"/>
                <a:gd name="connsiteY2" fmla="*/ 3727804 h 3858093"/>
                <a:gd name="connsiteX3" fmla="*/ 311327 w 3680826"/>
                <a:gd name="connsiteY3" fmla="*/ 3030515 h 3858093"/>
                <a:gd name="connsiteX4" fmla="*/ 0 w 3680826"/>
                <a:gd name="connsiteY4" fmla="*/ 1947376 h 3858093"/>
                <a:gd name="connsiteX5" fmla="*/ 1310037 w 3680826"/>
                <a:gd name="connsiteY5" fmla="*/ 83456 h 3858093"/>
                <a:gd name="connsiteX6" fmla="*/ 3402029 w 3680826"/>
                <a:gd name="connsiteY6" fmla="*/ 1037268 h 3858093"/>
                <a:gd name="connsiteX7" fmla="*/ 3680826 w 3680826"/>
                <a:gd name="connsiteY7" fmla="*/ 902264 h 3858093"/>
                <a:gd name="connsiteX8" fmla="*/ 3454013 w 3680826"/>
                <a:gd name="connsiteY8" fmla="*/ 1879989 h 3858093"/>
                <a:gd name="connsiteX9" fmla="*/ 2604476 w 3680826"/>
                <a:gd name="connsiteY9" fmla="*/ 1386422 h 3858093"/>
                <a:gd name="connsiteX10" fmla="*/ 2844342 w 3680826"/>
                <a:gd name="connsiteY10" fmla="*/ 1290564 h 3858093"/>
                <a:gd name="connsiteX11" fmla="*/ 1301455 w 3680826"/>
                <a:gd name="connsiteY11" fmla="*/ 464269 h 3858093"/>
                <a:gd name="connsiteX12" fmla="*/ 324625 w 3680826"/>
                <a:gd name="connsiteY12" fmla="*/ 1975339 h 3858093"/>
                <a:gd name="connsiteX13" fmla="*/ 547375 w 3680826"/>
                <a:gd name="connsiteY13" fmla="*/ 2776084 h 3858093"/>
                <a:gd name="connsiteX14" fmla="*/ 1359261 w 3680826"/>
                <a:gd name="connsiteY14" fmla="*/ 3378014 h 3858093"/>
                <a:gd name="connsiteX15" fmla="*/ 2579458 w 3680826"/>
                <a:gd name="connsiteY15" fmla="*/ 2588196 h 3858093"/>
                <a:gd name="connsiteX16" fmla="*/ 2821366 w 3680826"/>
                <a:gd name="connsiteY16" fmla="*/ 1659791 h 3858093"/>
                <a:gd name="connsiteX17" fmla="*/ 3459515 w 3680826"/>
                <a:gd name="connsiteY17" fmla="*/ 2033005 h 3858093"/>
                <a:gd name="connsiteX0" fmla="*/ 3459515 w 3680826"/>
                <a:gd name="connsiteY0" fmla="*/ 2033005 h 3858093"/>
                <a:gd name="connsiteX1" fmla="*/ 2887346 w 3680826"/>
                <a:gd name="connsiteY1" fmla="*/ 3124459 h 3858093"/>
                <a:gd name="connsiteX2" fmla="*/ 1314553 w 3680826"/>
                <a:gd name="connsiteY2" fmla="*/ 3727804 h 3858093"/>
                <a:gd name="connsiteX3" fmla="*/ 311327 w 3680826"/>
                <a:gd name="connsiteY3" fmla="*/ 3030515 h 3858093"/>
                <a:gd name="connsiteX4" fmla="*/ 0 w 3680826"/>
                <a:gd name="connsiteY4" fmla="*/ 1947376 h 3858093"/>
                <a:gd name="connsiteX5" fmla="*/ 1310037 w 3680826"/>
                <a:gd name="connsiteY5" fmla="*/ 83456 h 3858093"/>
                <a:gd name="connsiteX6" fmla="*/ 3402029 w 3680826"/>
                <a:gd name="connsiteY6" fmla="*/ 1037268 h 3858093"/>
                <a:gd name="connsiteX7" fmla="*/ 3680826 w 3680826"/>
                <a:gd name="connsiteY7" fmla="*/ 902264 h 3858093"/>
                <a:gd name="connsiteX8" fmla="*/ 3454013 w 3680826"/>
                <a:gd name="connsiteY8" fmla="*/ 1879989 h 3858093"/>
                <a:gd name="connsiteX9" fmla="*/ 2604476 w 3680826"/>
                <a:gd name="connsiteY9" fmla="*/ 1386422 h 3858093"/>
                <a:gd name="connsiteX10" fmla="*/ 2844342 w 3680826"/>
                <a:gd name="connsiteY10" fmla="*/ 1290564 h 3858093"/>
                <a:gd name="connsiteX11" fmla="*/ 1301455 w 3680826"/>
                <a:gd name="connsiteY11" fmla="*/ 464269 h 3858093"/>
                <a:gd name="connsiteX12" fmla="*/ 324625 w 3680826"/>
                <a:gd name="connsiteY12" fmla="*/ 1975339 h 3858093"/>
                <a:gd name="connsiteX13" fmla="*/ 547375 w 3680826"/>
                <a:gd name="connsiteY13" fmla="*/ 2776084 h 3858093"/>
                <a:gd name="connsiteX14" fmla="*/ 1359261 w 3680826"/>
                <a:gd name="connsiteY14" fmla="*/ 3378014 h 3858093"/>
                <a:gd name="connsiteX15" fmla="*/ 2579458 w 3680826"/>
                <a:gd name="connsiteY15" fmla="*/ 2588196 h 3858093"/>
                <a:gd name="connsiteX16" fmla="*/ 2821366 w 3680826"/>
                <a:gd name="connsiteY16" fmla="*/ 1659791 h 3858093"/>
                <a:gd name="connsiteX17" fmla="*/ 3459515 w 3680826"/>
                <a:gd name="connsiteY17" fmla="*/ 2033005 h 3858093"/>
                <a:gd name="connsiteX0" fmla="*/ 3468243 w 3689554"/>
                <a:gd name="connsiteY0" fmla="*/ 2033005 h 3858093"/>
                <a:gd name="connsiteX1" fmla="*/ 2896074 w 3689554"/>
                <a:gd name="connsiteY1" fmla="*/ 3124459 h 3858093"/>
                <a:gd name="connsiteX2" fmla="*/ 1323281 w 3689554"/>
                <a:gd name="connsiteY2" fmla="*/ 3727804 h 3858093"/>
                <a:gd name="connsiteX3" fmla="*/ 320055 w 3689554"/>
                <a:gd name="connsiteY3" fmla="*/ 3030515 h 3858093"/>
                <a:gd name="connsiteX4" fmla="*/ 8728 w 3689554"/>
                <a:gd name="connsiteY4" fmla="*/ 1947376 h 3858093"/>
                <a:gd name="connsiteX5" fmla="*/ 1318765 w 3689554"/>
                <a:gd name="connsiteY5" fmla="*/ 83456 h 3858093"/>
                <a:gd name="connsiteX6" fmla="*/ 3410757 w 3689554"/>
                <a:gd name="connsiteY6" fmla="*/ 1037268 h 3858093"/>
                <a:gd name="connsiteX7" fmla="*/ 3689554 w 3689554"/>
                <a:gd name="connsiteY7" fmla="*/ 902264 h 3858093"/>
                <a:gd name="connsiteX8" fmla="*/ 3462741 w 3689554"/>
                <a:gd name="connsiteY8" fmla="*/ 1879989 h 3858093"/>
                <a:gd name="connsiteX9" fmla="*/ 2613204 w 3689554"/>
                <a:gd name="connsiteY9" fmla="*/ 1386422 h 3858093"/>
                <a:gd name="connsiteX10" fmla="*/ 2853070 w 3689554"/>
                <a:gd name="connsiteY10" fmla="*/ 1290564 h 3858093"/>
                <a:gd name="connsiteX11" fmla="*/ 1310183 w 3689554"/>
                <a:gd name="connsiteY11" fmla="*/ 464269 h 3858093"/>
                <a:gd name="connsiteX12" fmla="*/ 333353 w 3689554"/>
                <a:gd name="connsiteY12" fmla="*/ 1975339 h 3858093"/>
                <a:gd name="connsiteX13" fmla="*/ 556103 w 3689554"/>
                <a:gd name="connsiteY13" fmla="*/ 2776084 h 3858093"/>
                <a:gd name="connsiteX14" fmla="*/ 1367989 w 3689554"/>
                <a:gd name="connsiteY14" fmla="*/ 3378014 h 3858093"/>
                <a:gd name="connsiteX15" fmla="*/ 2588186 w 3689554"/>
                <a:gd name="connsiteY15" fmla="*/ 2588196 h 3858093"/>
                <a:gd name="connsiteX16" fmla="*/ 2830094 w 3689554"/>
                <a:gd name="connsiteY16" fmla="*/ 1659791 h 3858093"/>
                <a:gd name="connsiteX17" fmla="*/ 3468243 w 3689554"/>
                <a:gd name="connsiteY17" fmla="*/ 2033005 h 3858093"/>
                <a:gd name="connsiteX0" fmla="*/ 3468243 w 3689554"/>
                <a:gd name="connsiteY0" fmla="*/ 2033005 h 3858093"/>
                <a:gd name="connsiteX1" fmla="*/ 2896074 w 3689554"/>
                <a:gd name="connsiteY1" fmla="*/ 3124459 h 3858093"/>
                <a:gd name="connsiteX2" fmla="*/ 1323281 w 3689554"/>
                <a:gd name="connsiteY2" fmla="*/ 3727804 h 3858093"/>
                <a:gd name="connsiteX3" fmla="*/ 350844 w 3689554"/>
                <a:gd name="connsiteY3" fmla="*/ 3030515 h 3858093"/>
                <a:gd name="connsiteX4" fmla="*/ 8728 w 3689554"/>
                <a:gd name="connsiteY4" fmla="*/ 1947376 h 3858093"/>
                <a:gd name="connsiteX5" fmla="*/ 1318765 w 3689554"/>
                <a:gd name="connsiteY5" fmla="*/ 83456 h 3858093"/>
                <a:gd name="connsiteX6" fmla="*/ 3410757 w 3689554"/>
                <a:gd name="connsiteY6" fmla="*/ 1037268 h 3858093"/>
                <a:gd name="connsiteX7" fmla="*/ 3689554 w 3689554"/>
                <a:gd name="connsiteY7" fmla="*/ 902264 h 3858093"/>
                <a:gd name="connsiteX8" fmla="*/ 3462741 w 3689554"/>
                <a:gd name="connsiteY8" fmla="*/ 1879989 h 3858093"/>
                <a:gd name="connsiteX9" fmla="*/ 2613204 w 3689554"/>
                <a:gd name="connsiteY9" fmla="*/ 1386422 h 3858093"/>
                <a:gd name="connsiteX10" fmla="*/ 2853070 w 3689554"/>
                <a:gd name="connsiteY10" fmla="*/ 1290564 h 3858093"/>
                <a:gd name="connsiteX11" fmla="*/ 1310183 w 3689554"/>
                <a:gd name="connsiteY11" fmla="*/ 464269 h 3858093"/>
                <a:gd name="connsiteX12" fmla="*/ 333353 w 3689554"/>
                <a:gd name="connsiteY12" fmla="*/ 1975339 h 3858093"/>
                <a:gd name="connsiteX13" fmla="*/ 556103 w 3689554"/>
                <a:gd name="connsiteY13" fmla="*/ 2776084 h 3858093"/>
                <a:gd name="connsiteX14" fmla="*/ 1367989 w 3689554"/>
                <a:gd name="connsiteY14" fmla="*/ 3378014 h 3858093"/>
                <a:gd name="connsiteX15" fmla="*/ 2588186 w 3689554"/>
                <a:gd name="connsiteY15" fmla="*/ 2588196 h 3858093"/>
                <a:gd name="connsiteX16" fmla="*/ 2830094 w 3689554"/>
                <a:gd name="connsiteY16" fmla="*/ 1659791 h 3858093"/>
                <a:gd name="connsiteX17" fmla="*/ 3468243 w 3689554"/>
                <a:gd name="connsiteY17" fmla="*/ 2033005 h 3858093"/>
                <a:gd name="connsiteX0" fmla="*/ 3468243 w 3689554"/>
                <a:gd name="connsiteY0" fmla="*/ 2033005 h 3858093"/>
                <a:gd name="connsiteX1" fmla="*/ 2896074 w 3689554"/>
                <a:gd name="connsiteY1" fmla="*/ 3124459 h 3858093"/>
                <a:gd name="connsiteX2" fmla="*/ 1323281 w 3689554"/>
                <a:gd name="connsiteY2" fmla="*/ 3727804 h 3858093"/>
                <a:gd name="connsiteX3" fmla="*/ 350844 w 3689554"/>
                <a:gd name="connsiteY3" fmla="*/ 3030515 h 3858093"/>
                <a:gd name="connsiteX4" fmla="*/ 8728 w 3689554"/>
                <a:gd name="connsiteY4" fmla="*/ 1947376 h 3858093"/>
                <a:gd name="connsiteX5" fmla="*/ 1318765 w 3689554"/>
                <a:gd name="connsiteY5" fmla="*/ 83456 h 3858093"/>
                <a:gd name="connsiteX6" fmla="*/ 3410757 w 3689554"/>
                <a:gd name="connsiteY6" fmla="*/ 1037268 h 3858093"/>
                <a:gd name="connsiteX7" fmla="*/ 3689554 w 3689554"/>
                <a:gd name="connsiteY7" fmla="*/ 902264 h 3858093"/>
                <a:gd name="connsiteX8" fmla="*/ 3462741 w 3689554"/>
                <a:gd name="connsiteY8" fmla="*/ 1879989 h 3858093"/>
                <a:gd name="connsiteX9" fmla="*/ 2613204 w 3689554"/>
                <a:gd name="connsiteY9" fmla="*/ 1386422 h 3858093"/>
                <a:gd name="connsiteX10" fmla="*/ 2853070 w 3689554"/>
                <a:gd name="connsiteY10" fmla="*/ 1290564 h 3858093"/>
                <a:gd name="connsiteX11" fmla="*/ 1310183 w 3689554"/>
                <a:gd name="connsiteY11" fmla="*/ 464269 h 3858093"/>
                <a:gd name="connsiteX12" fmla="*/ 333353 w 3689554"/>
                <a:gd name="connsiteY12" fmla="*/ 1975339 h 3858093"/>
                <a:gd name="connsiteX13" fmla="*/ 556103 w 3689554"/>
                <a:gd name="connsiteY13" fmla="*/ 2776084 h 3858093"/>
                <a:gd name="connsiteX14" fmla="*/ 1367989 w 3689554"/>
                <a:gd name="connsiteY14" fmla="*/ 3378014 h 3858093"/>
                <a:gd name="connsiteX15" fmla="*/ 2588186 w 3689554"/>
                <a:gd name="connsiteY15" fmla="*/ 2588196 h 3858093"/>
                <a:gd name="connsiteX16" fmla="*/ 2830094 w 3689554"/>
                <a:gd name="connsiteY16" fmla="*/ 1659791 h 3858093"/>
                <a:gd name="connsiteX17" fmla="*/ 3468243 w 3689554"/>
                <a:gd name="connsiteY17" fmla="*/ 2033005 h 3858093"/>
                <a:gd name="connsiteX0" fmla="*/ 3468243 w 3689554"/>
                <a:gd name="connsiteY0" fmla="*/ 2033005 h 3858093"/>
                <a:gd name="connsiteX1" fmla="*/ 2896074 w 3689554"/>
                <a:gd name="connsiteY1" fmla="*/ 3124459 h 3858093"/>
                <a:gd name="connsiteX2" fmla="*/ 1323281 w 3689554"/>
                <a:gd name="connsiteY2" fmla="*/ 3727804 h 3858093"/>
                <a:gd name="connsiteX3" fmla="*/ 350844 w 3689554"/>
                <a:gd name="connsiteY3" fmla="*/ 3030515 h 3858093"/>
                <a:gd name="connsiteX4" fmla="*/ 8728 w 3689554"/>
                <a:gd name="connsiteY4" fmla="*/ 1947376 h 3858093"/>
                <a:gd name="connsiteX5" fmla="*/ 1318765 w 3689554"/>
                <a:gd name="connsiteY5" fmla="*/ 83456 h 3858093"/>
                <a:gd name="connsiteX6" fmla="*/ 3410757 w 3689554"/>
                <a:gd name="connsiteY6" fmla="*/ 1037268 h 3858093"/>
                <a:gd name="connsiteX7" fmla="*/ 3689554 w 3689554"/>
                <a:gd name="connsiteY7" fmla="*/ 902264 h 3858093"/>
                <a:gd name="connsiteX8" fmla="*/ 3462741 w 3689554"/>
                <a:gd name="connsiteY8" fmla="*/ 1879989 h 3858093"/>
                <a:gd name="connsiteX9" fmla="*/ 2613204 w 3689554"/>
                <a:gd name="connsiteY9" fmla="*/ 1386422 h 3858093"/>
                <a:gd name="connsiteX10" fmla="*/ 2853070 w 3689554"/>
                <a:gd name="connsiteY10" fmla="*/ 1290564 h 3858093"/>
                <a:gd name="connsiteX11" fmla="*/ 1310183 w 3689554"/>
                <a:gd name="connsiteY11" fmla="*/ 464269 h 3858093"/>
                <a:gd name="connsiteX12" fmla="*/ 333353 w 3689554"/>
                <a:gd name="connsiteY12" fmla="*/ 1975339 h 3858093"/>
                <a:gd name="connsiteX13" fmla="*/ 556103 w 3689554"/>
                <a:gd name="connsiteY13" fmla="*/ 2776084 h 3858093"/>
                <a:gd name="connsiteX14" fmla="*/ 1367989 w 3689554"/>
                <a:gd name="connsiteY14" fmla="*/ 3378014 h 3858093"/>
                <a:gd name="connsiteX15" fmla="*/ 2588186 w 3689554"/>
                <a:gd name="connsiteY15" fmla="*/ 2588196 h 3858093"/>
                <a:gd name="connsiteX16" fmla="*/ 2830094 w 3689554"/>
                <a:gd name="connsiteY16" fmla="*/ 1659791 h 3858093"/>
                <a:gd name="connsiteX17" fmla="*/ 3468243 w 3689554"/>
                <a:gd name="connsiteY17" fmla="*/ 2033005 h 3858093"/>
                <a:gd name="connsiteX0" fmla="*/ 3468243 w 3689554"/>
                <a:gd name="connsiteY0" fmla="*/ 2033005 h 3858093"/>
                <a:gd name="connsiteX1" fmla="*/ 2896074 w 3689554"/>
                <a:gd name="connsiteY1" fmla="*/ 3124459 h 3858093"/>
                <a:gd name="connsiteX2" fmla="*/ 1323281 w 3689554"/>
                <a:gd name="connsiteY2" fmla="*/ 3727804 h 3858093"/>
                <a:gd name="connsiteX3" fmla="*/ 350844 w 3689554"/>
                <a:gd name="connsiteY3" fmla="*/ 3030515 h 3858093"/>
                <a:gd name="connsiteX4" fmla="*/ 8728 w 3689554"/>
                <a:gd name="connsiteY4" fmla="*/ 1947376 h 3858093"/>
                <a:gd name="connsiteX5" fmla="*/ 1318765 w 3689554"/>
                <a:gd name="connsiteY5" fmla="*/ 83456 h 3858093"/>
                <a:gd name="connsiteX6" fmla="*/ 3410757 w 3689554"/>
                <a:gd name="connsiteY6" fmla="*/ 1037268 h 3858093"/>
                <a:gd name="connsiteX7" fmla="*/ 3689554 w 3689554"/>
                <a:gd name="connsiteY7" fmla="*/ 902264 h 3858093"/>
                <a:gd name="connsiteX8" fmla="*/ 3462741 w 3689554"/>
                <a:gd name="connsiteY8" fmla="*/ 1879989 h 3858093"/>
                <a:gd name="connsiteX9" fmla="*/ 2613204 w 3689554"/>
                <a:gd name="connsiteY9" fmla="*/ 1386422 h 3858093"/>
                <a:gd name="connsiteX10" fmla="*/ 2853070 w 3689554"/>
                <a:gd name="connsiteY10" fmla="*/ 1290564 h 3858093"/>
                <a:gd name="connsiteX11" fmla="*/ 1310183 w 3689554"/>
                <a:gd name="connsiteY11" fmla="*/ 464269 h 3858093"/>
                <a:gd name="connsiteX12" fmla="*/ 333353 w 3689554"/>
                <a:gd name="connsiteY12" fmla="*/ 1975339 h 3858093"/>
                <a:gd name="connsiteX13" fmla="*/ 525314 w 3689554"/>
                <a:gd name="connsiteY13" fmla="*/ 2776084 h 3858093"/>
                <a:gd name="connsiteX14" fmla="*/ 1367989 w 3689554"/>
                <a:gd name="connsiteY14" fmla="*/ 3378014 h 3858093"/>
                <a:gd name="connsiteX15" fmla="*/ 2588186 w 3689554"/>
                <a:gd name="connsiteY15" fmla="*/ 2588196 h 3858093"/>
                <a:gd name="connsiteX16" fmla="*/ 2830094 w 3689554"/>
                <a:gd name="connsiteY16" fmla="*/ 1659791 h 3858093"/>
                <a:gd name="connsiteX17" fmla="*/ 3468243 w 3689554"/>
                <a:gd name="connsiteY17" fmla="*/ 2033005 h 3858093"/>
                <a:gd name="connsiteX0" fmla="*/ 3468243 w 3689554"/>
                <a:gd name="connsiteY0" fmla="*/ 2033005 h 3858093"/>
                <a:gd name="connsiteX1" fmla="*/ 2896074 w 3689554"/>
                <a:gd name="connsiteY1" fmla="*/ 3124459 h 3858093"/>
                <a:gd name="connsiteX2" fmla="*/ 1323281 w 3689554"/>
                <a:gd name="connsiteY2" fmla="*/ 3727804 h 3858093"/>
                <a:gd name="connsiteX3" fmla="*/ 350844 w 3689554"/>
                <a:gd name="connsiteY3" fmla="*/ 3030515 h 3858093"/>
                <a:gd name="connsiteX4" fmla="*/ 8728 w 3689554"/>
                <a:gd name="connsiteY4" fmla="*/ 1947376 h 3858093"/>
                <a:gd name="connsiteX5" fmla="*/ 1318765 w 3689554"/>
                <a:gd name="connsiteY5" fmla="*/ 83456 h 3858093"/>
                <a:gd name="connsiteX6" fmla="*/ 3410757 w 3689554"/>
                <a:gd name="connsiteY6" fmla="*/ 1037268 h 3858093"/>
                <a:gd name="connsiteX7" fmla="*/ 3689554 w 3689554"/>
                <a:gd name="connsiteY7" fmla="*/ 902264 h 3858093"/>
                <a:gd name="connsiteX8" fmla="*/ 3462741 w 3689554"/>
                <a:gd name="connsiteY8" fmla="*/ 1879989 h 3858093"/>
                <a:gd name="connsiteX9" fmla="*/ 2613204 w 3689554"/>
                <a:gd name="connsiteY9" fmla="*/ 1386422 h 3858093"/>
                <a:gd name="connsiteX10" fmla="*/ 2853070 w 3689554"/>
                <a:gd name="connsiteY10" fmla="*/ 1290564 h 3858093"/>
                <a:gd name="connsiteX11" fmla="*/ 1310183 w 3689554"/>
                <a:gd name="connsiteY11" fmla="*/ 464269 h 3858093"/>
                <a:gd name="connsiteX12" fmla="*/ 374405 w 3689554"/>
                <a:gd name="connsiteY12" fmla="*/ 1975339 h 3858093"/>
                <a:gd name="connsiteX13" fmla="*/ 525314 w 3689554"/>
                <a:gd name="connsiteY13" fmla="*/ 2776084 h 3858093"/>
                <a:gd name="connsiteX14" fmla="*/ 1367989 w 3689554"/>
                <a:gd name="connsiteY14" fmla="*/ 3378014 h 3858093"/>
                <a:gd name="connsiteX15" fmla="*/ 2588186 w 3689554"/>
                <a:gd name="connsiteY15" fmla="*/ 2588196 h 3858093"/>
                <a:gd name="connsiteX16" fmla="*/ 2830094 w 3689554"/>
                <a:gd name="connsiteY16" fmla="*/ 1659791 h 3858093"/>
                <a:gd name="connsiteX17" fmla="*/ 3468243 w 3689554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494525 w 3658765"/>
                <a:gd name="connsiteY13" fmla="*/ 2776084 h 3858093"/>
                <a:gd name="connsiteX14" fmla="*/ 1337200 w 3658765"/>
                <a:gd name="connsiteY14" fmla="*/ 3378014 h 3858093"/>
                <a:gd name="connsiteX15" fmla="*/ 2557397 w 3658765"/>
                <a:gd name="connsiteY15" fmla="*/ 2588196 h 3858093"/>
                <a:gd name="connsiteX16" fmla="*/ 2799305 w 3658765"/>
                <a:gd name="connsiteY16" fmla="*/ 1659791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57397 w 3658765"/>
                <a:gd name="connsiteY15" fmla="*/ 2588196 h 3858093"/>
                <a:gd name="connsiteX16" fmla="*/ 2799305 w 3658765"/>
                <a:gd name="connsiteY16" fmla="*/ 1659791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57397 w 3658765"/>
                <a:gd name="connsiteY15" fmla="*/ 2588196 h 3858093"/>
                <a:gd name="connsiteX16" fmla="*/ 2799305 w 3658765"/>
                <a:gd name="connsiteY16" fmla="*/ 1659791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57397 w 3658765"/>
                <a:gd name="connsiteY15" fmla="*/ 2588196 h 3858093"/>
                <a:gd name="connsiteX16" fmla="*/ 2799305 w 3658765"/>
                <a:gd name="connsiteY16" fmla="*/ 1659791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16350 w 3658765"/>
                <a:gd name="connsiteY15" fmla="*/ 2576453 h 3858093"/>
                <a:gd name="connsiteX16" fmla="*/ 2799305 w 3658765"/>
                <a:gd name="connsiteY16" fmla="*/ 1659791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16350 w 3658765"/>
                <a:gd name="connsiteY15" fmla="*/ 2576453 h 3858093"/>
                <a:gd name="connsiteX16" fmla="*/ 2727467 w 3658765"/>
                <a:gd name="connsiteY16" fmla="*/ 1620647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16350 w 3658765"/>
                <a:gd name="connsiteY15" fmla="*/ 2576453 h 3858093"/>
                <a:gd name="connsiteX16" fmla="*/ 2727467 w 3658765"/>
                <a:gd name="connsiteY16" fmla="*/ 1620647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822281 w 3658765"/>
                <a:gd name="connsiteY10" fmla="*/ 1290564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16350 w 3658765"/>
                <a:gd name="connsiteY15" fmla="*/ 2576453 h 3858093"/>
                <a:gd name="connsiteX16" fmla="*/ 2686418 w 3658765"/>
                <a:gd name="connsiteY16" fmla="*/ 1604990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760706 w 3658765"/>
                <a:gd name="connsiteY10" fmla="*/ 1314050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16350 w 3658765"/>
                <a:gd name="connsiteY15" fmla="*/ 2576453 h 3858093"/>
                <a:gd name="connsiteX16" fmla="*/ 2686418 w 3658765"/>
                <a:gd name="connsiteY16" fmla="*/ 1604990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760706 w 3658765"/>
                <a:gd name="connsiteY10" fmla="*/ 1314050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16350 w 3658765"/>
                <a:gd name="connsiteY15" fmla="*/ 2576453 h 3858093"/>
                <a:gd name="connsiteX16" fmla="*/ 2737737 w 3658765"/>
                <a:gd name="connsiteY16" fmla="*/ 1604990 h 3858093"/>
                <a:gd name="connsiteX17" fmla="*/ 3437454 w 3658765"/>
                <a:gd name="connsiteY17" fmla="*/ 2033005 h 3858093"/>
                <a:gd name="connsiteX0" fmla="*/ 3437454 w 3658765"/>
                <a:gd name="connsiteY0" fmla="*/ 2033005 h 3858093"/>
                <a:gd name="connsiteX1" fmla="*/ 2865285 w 3658765"/>
                <a:gd name="connsiteY1" fmla="*/ 3124459 h 3858093"/>
                <a:gd name="connsiteX2" fmla="*/ 1292492 w 3658765"/>
                <a:gd name="connsiteY2" fmla="*/ 3727804 h 3858093"/>
                <a:gd name="connsiteX3" fmla="*/ 320055 w 3658765"/>
                <a:gd name="connsiteY3" fmla="*/ 3030515 h 3858093"/>
                <a:gd name="connsiteX4" fmla="*/ 8728 w 3658765"/>
                <a:gd name="connsiteY4" fmla="*/ 1947376 h 3858093"/>
                <a:gd name="connsiteX5" fmla="*/ 1287976 w 3658765"/>
                <a:gd name="connsiteY5" fmla="*/ 83456 h 3858093"/>
                <a:gd name="connsiteX6" fmla="*/ 3379968 w 3658765"/>
                <a:gd name="connsiteY6" fmla="*/ 1037268 h 3858093"/>
                <a:gd name="connsiteX7" fmla="*/ 3658765 w 3658765"/>
                <a:gd name="connsiteY7" fmla="*/ 902264 h 3858093"/>
                <a:gd name="connsiteX8" fmla="*/ 3431952 w 3658765"/>
                <a:gd name="connsiteY8" fmla="*/ 1879989 h 3858093"/>
                <a:gd name="connsiteX9" fmla="*/ 2582415 w 3658765"/>
                <a:gd name="connsiteY9" fmla="*/ 1386422 h 3858093"/>
                <a:gd name="connsiteX10" fmla="*/ 2760706 w 3658765"/>
                <a:gd name="connsiteY10" fmla="*/ 1314050 h 3858093"/>
                <a:gd name="connsiteX11" fmla="*/ 1279394 w 3658765"/>
                <a:gd name="connsiteY11" fmla="*/ 464269 h 3858093"/>
                <a:gd name="connsiteX12" fmla="*/ 343616 w 3658765"/>
                <a:gd name="connsiteY12" fmla="*/ 1975339 h 3858093"/>
                <a:gd name="connsiteX13" fmla="*/ 525318 w 3658765"/>
                <a:gd name="connsiteY13" fmla="*/ 2779998 h 3858093"/>
                <a:gd name="connsiteX14" fmla="*/ 1337200 w 3658765"/>
                <a:gd name="connsiteY14" fmla="*/ 3378014 h 3858093"/>
                <a:gd name="connsiteX15" fmla="*/ 2516350 w 3658765"/>
                <a:gd name="connsiteY15" fmla="*/ 2576453 h 3858093"/>
                <a:gd name="connsiteX16" fmla="*/ 2737737 w 3658765"/>
                <a:gd name="connsiteY16" fmla="*/ 1604990 h 3858093"/>
                <a:gd name="connsiteX17" fmla="*/ 3437454 w 3658765"/>
                <a:gd name="connsiteY17" fmla="*/ 2033005 h 3858093"/>
                <a:gd name="connsiteX0" fmla="*/ 3437452 w 3658763"/>
                <a:gd name="connsiteY0" fmla="*/ 2033005 h 3858093"/>
                <a:gd name="connsiteX1" fmla="*/ 2865283 w 3658763"/>
                <a:gd name="connsiteY1" fmla="*/ 3124459 h 3858093"/>
                <a:gd name="connsiteX2" fmla="*/ 1292490 w 3658763"/>
                <a:gd name="connsiteY2" fmla="*/ 3727804 h 3858093"/>
                <a:gd name="connsiteX3" fmla="*/ 320053 w 3658763"/>
                <a:gd name="connsiteY3" fmla="*/ 3030515 h 3858093"/>
                <a:gd name="connsiteX4" fmla="*/ 8726 w 3658763"/>
                <a:gd name="connsiteY4" fmla="*/ 1947376 h 3858093"/>
                <a:gd name="connsiteX5" fmla="*/ 1287974 w 3658763"/>
                <a:gd name="connsiteY5" fmla="*/ 83456 h 3858093"/>
                <a:gd name="connsiteX6" fmla="*/ 3379966 w 3658763"/>
                <a:gd name="connsiteY6" fmla="*/ 1037268 h 3858093"/>
                <a:gd name="connsiteX7" fmla="*/ 3658763 w 3658763"/>
                <a:gd name="connsiteY7" fmla="*/ 902264 h 3858093"/>
                <a:gd name="connsiteX8" fmla="*/ 3431950 w 3658763"/>
                <a:gd name="connsiteY8" fmla="*/ 1879989 h 3858093"/>
                <a:gd name="connsiteX9" fmla="*/ 2582413 w 3658763"/>
                <a:gd name="connsiteY9" fmla="*/ 1386422 h 3858093"/>
                <a:gd name="connsiteX10" fmla="*/ 2760704 w 3658763"/>
                <a:gd name="connsiteY10" fmla="*/ 1314050 h 3858093"/>
                <a:gd name="connsiteX11" fmla="*/ 1279392 w 3658763"/>
                <a:gd name="connsiteY11" fmla="*/ 464269 h 3858093"/>
                <a:gd name="connsiteX12" fmla="*/ 343614 w 3658763"/>
                <a:gd name="connsiteY12" fmla="*/ 1975339 h 3858093"/>
                <a:gd name="connsiteX13" fmla="*/ 525316 w 3658763"/>
                <a:gd name="connsiteY13" fmla="*/ 2779998 h 3858093"/>
                <a:gd name="connsiteX14" fmla="*/ 1337198 w 3658763"/>
                <a:gd name="connsiteY14" fmla="*/ 3378014 h 3858093"/>
                <a:gd name="connsiteX15" fmla="*/ 2516348 w 3658763"/>
                <a:gd name="connsiteY15" fmla="*/ 2576453 h 3858093"/>
                <a:gd name="connsiteX16" fmla="*/ 2737735 w 3658763"/>
                <a:gd name="connsiteY16" fmla="*/ 1604990 h 3858093"/>
                <a:gd name="connsiteX17" fmla="*/ 3437452 w 3658763"/>
                <a:gd name="connsiteY17" fmla="*/ 2033005 h 3858093"/>
                <a:gd name="connsiteX0" fmla="*/ 3437451 w 3658762"/>
                <a:gd name="connsiteY0" fmla="*/ 2033005 h 3858093"/>
                <a:gd name="connsiteX1" fmla="*/ 2865282 w 3658762"/>
                <a:gd name="connsiteY1" fmla="*/ 3124459 h 3858093"/>
                <a:gd name="connsiteX2" fmla="*/ 1292489 w 3658762"/>
                <a:gd name="connsiteY2" fmla="*/ 3727804 h 3858093"/>
                <a:gd name="connsiteX3" fmla="*/ 320052 w 3658762"/>
                <a:gd name="connsiteY3" fmla="*/ 3030515 h 3858093"/>
                <a:gd name="connsiteX4" fmla="*/ 8725 w 3658762"/>
                <a:gd name="connsiteY4" fmla="*/ 1947376 h 3858093"/>
                <a:gd name="connsiteX5" fmla="*/ 1287973 w 3658762"/>
                <a:gd name="connsiteY5" fmla="*/ 83456 h 3858093"/>
                <a:gd name="connsiteX6" fmla="*/ 3379965 w 3658762"/>
                <a:gd name="connsiteY6" fmla="*/ 1037268 h 3858093"/>
                <a:gd name="connsiteX7" fmla="*/ 3658762 w 3658762"/>
                <a:gd name="connsiteY7" fmla="*/ 902264 h 3858093"/>
                <a:gd name="connsiteX8" fmla="*/ 3431949 w 3658762"/>
                <a:gd name="connsiteY8" fmla="*/ 1879989 h 3858093"/>
                <a:gd name="connsiteX9" fmla="*/ 2582412 w 3658762"/>
                <a:gd name="connsiteY9" fmla="*/ 1386422 h 3858093"/>
                <a:gd name="connsiteX10" fmla="*/ 2760703 w 3658762"/>
                <a:gd name="connsiteY10" fmla="*/ 1314050 h 3858093"/>
                <a:gd name="connsiteX11" fmla="*/ 1279391 w 3658762"/>
                <a:gd name="connsiteY11" fmla="*/ 464269 h 3858093"/>
                <a:gd name="connsiteX12" fmla="*/ 343613 w 3658762"/>
                <a:gd name="connsiteY12" fmla="*/ 1975339 h 3858093"/>
                <a:gd name="connsiteX13" fmla="*/ 525315 w 3658762"/>
                <a:gd name="connsiteY13" fmla="*/ 2779998 h 3858093"/>
                <a:gd name="connsiteX14" fmla="*/ 1337197 w 3658762"/>
                <a:gd name="connsiteY14" fmla="*/ 3378014 h 3858093"/>
                <a:gd name="connsiteX15" fmla="*/ 2516347 w 3658762"/>
                <a:gd name="connsiteY15" fmla="*/ 2576453 h 3858093"/>
                <a:gd name="connsiteX16" fmla="*/ 2737734 w 3658762"/>
                <a:gd name="connsiteY16" fmla="*/ 1604990 h 3858093"/>
                <a:gd name="connsiteX17" fmla="*/ 3437451 w 3658762"/>
                <a:gd name="connsiteY17" fmla="*/ 2033005 h 3858093"/>
                <a:gd name="connsiteX0" fmla="*/ 3437451 w 3658762"/>
                <a:gd name="connsiteY0" fmla="*/ 2033005 h 3858093"/>
                <a:gd name="connsiteX1" fmla="*/ 2865282 w 3658762"/>
                <a:gd name="connsiteY1" fmla="*/ 3124459 h 3858093"/>
                <a:gd name="connsiteX2" fmla="*/ 1292489 w 3658762"/>
                <a:gd name="connsiteY2" fmla="*/ 3727804 h 3858093"/>
                <a:gd name="connsiteX3" fmla="*/ 320052 w 3658762"/>
                <a:gd name="connsiteY3" fmla="*/ 3030515 h 3858093"/>
                <a:gd name="connsiteX4" fmla="*/ 8725 w 3658762"/>
                <a:gd name="connsiteY4" fmla="*/ 1947376 h 3858093"/>
                <a:gd name="connsiteX5" fmla="*/ 1287973 w 3658762"/>
                <a:gd name="connsiteY5" fmla="*/ 83456 h 3858093"/>
                <a:gd name="connsiteX6" fmla="*/ 3379965 w 3658762"/>
                <a:gd name="connsiteY6" fmla="*/ 1037268 h 3858093"/>
                <a:gd name="connsiteX7" fmla="*/ 3658762 w 3658762"/>
                <a:gd name="connsiteY7" fmla="*/ 902264 h 3858093"/>
                <a:gd name="connsiteX8" fmla="*/ 3431949 w 3658762"/>
                <a:gd name="connsiteY8" fmla="*/ 1879989 h 3858093"/>
                <a:gd name="connsiteX9" fmla="*/ 2582412 w 3658762"/>
                <a:gd name="connsiteY9" fmla="*/ 1386422 h 3858093"/>
                <a:gd name="connsiteX10" fmla="*/ 2709387 w 3658762"/>
                <a:gd name="connsiteY10" fmla="*/ 1337536 h 3858093"/>
                <a:gd name="connsiteX11" fmla="*/ 1279391 w 3658762"/>
                <a:gd name="connsiteY11" fmla="*/ 464269 h 3858093"/>
                <a:gd name="connsiteX12" fmla="*/ 343613 w 3658762"/>
                <a:gd name="connsiteY12" fmla="*/ 1975339 h 3858093"/>
                <a:gd name="connsiteX13" fmla="*/ 525315 w 3658762"/>
                <a:gd name="connsiteY13" fmla="*/ 2779998 h 3858093"/>
                <a:gd name="connsiteX14" fmla="*/ 1337197 w 3658762"/>
                <a:gd name="connsiteY14" fmla="*/ 3378014 h 3858093"/>
                <a:gd name="connsiteX15" fmla="*/ 2516347 w 3658762"/>
                <a:gd name="connsiteY15" fmla="*/ 2576453 h 3858093"/>
                <a:gd name="connsiteX16" fmla="*/ 2737734 w 3658762"/>
                <a:gd name="connsiteY16" fmla="*/ 1604990 h 3858093"/>
                <a:gd name="connsiteX17" fmla="*/ 3437451 w 3658762"/>
                <a:gd name="connsiteY17" fmla="*/ 2033005 h 3858093"/>
                <a:gd name="connsiteX0" fmla="*/ 3437451 w 3658762"/>
                <a:gd name="connsiteY0" fmla="*/ 2033005 h 3858093"/>
                <a:gd name="connsiteX1" fmla="*/ 2865282 w 3658762"/>
                <a:gd name="connsiteY1" fmla="*/ 3124459 h 3858093"/>
                <a:gd name="connsiteX2" fmla="*/ 1292489 w 3658762"/>
                <a:gd name="connsiteY2" fmla="*/ 3727804 h 3858093"/>
                <a:gd name="connsiteX3" fmla="*/ 320052 w 3658762"/>
                <a:gd name="connsiteY3" fmla="*/ 3030515 h 3858093"/>
                <a:gd name="connsiteX4" fmla="*/ 8725 w 3658762"/>
                <a:gd name="connsiteY4" fmla="*/ 1947376 h 3858093"/>
                <a:gd name="connsiteX5" fmla="*/ 1287973 w 3658762"/>
                <a:gd name="connsiteY5" fmla="*/ 83456 h 3858093"/>
                <a:gd name="connsiteX6" fmla="*/ 3379965 w 3658762"/>
                <a:gd name="connsiteY6" fmla="*/ 1037268 h 3858093"/>
                <a:gd name="connsiteX7" fmla="*/ 3658762 w 3658762"/>
                <a:gd name="connsiteY7" fmla="*/ 902264 h 3858093"/>
                <a:gd name="connsiteX8" fmla="*/ 3431949 w 3658762"/>
                <a:gd name="connsiteY8" fmla="*/ 1879989 h 3858093"/>
                <a:gd name="connsiteX9" fmla="*/ 2541361 w 3658762"/>
                <a:gd name="connsiteY9" fmla="*/ 1386422 h 3858093"/>
                <a:gd name="connsiteX10" fmla="*/ 2709387 w 3658762"/>
                <a:gd name="connsiteY10" fmla="*/ 1337536 h 3858093"/>
                <a:gd name="connsiteX11" fmla="*/ 1279391 w 3658762"/>
                <a:gd name="connsiteY11" fmla="*/ 464269 h 3858093"/>
                <a:gd name="connsiteX12" fmla="*/ 343613 w 3658762"/>
                <a:gd name="connsiteY12" fmla="*/ 1975339 h 3858093"/>
                <a:gd name="connsiteX13" fmla="*/ 525315 w 3658762"/>
                <a:gd name="connsiteY13" fmla="*/ 2779998 h 3858093"/>
                <a:gd name="connsiteX14" fmla="*/ 1337197 w 3658762"/>
                <a:gd name="connsiteY14" fmla="*/ 3378014 h 3858093"/>
                <a:gd name="connsiteX15" fmla="*/ 2516347 w 3658762"/>
                <a:gd name="connsiteY15" fmla="*/ 2576453 h 3858093"/>
                <a:gd name="connsiteX16" fmla="*/ 2737734 w 3658762"/>
                <a:gd name="connsiteY16" fmla="*/ 1604990 h 3858093"/>
                <a:gd name="connsiteX17" fmla="*/ 3437451 w 3658762"/>
                <a:gd name="connsiteY17" fmla="*/ 2033005 h 3858093"/>
                <a:gd name="connsiteX0" fmla="*/ 3437451 w 3658762"/>
                <a:gd name="connsiteY0" fmla="*/ 2033005 h 3858093"/>
                <a:gd name="connsiteX1" fmla="*/ 2865282 w 3658762"/>
                <a:gd name="connsiteY1" fmla="*/ 3124459 h 3858093"/>
                <a:gd name="connsiteX2" fmla="*/ 1292489 w 3658762"/>
                <a:gd name="connsiteY2" fmla="*/ 3727804 h 3858093"/>
                <a:gd name="connsiteX3" fmla="*/ 320052 w 3658762"/>
                <a:gd name="connsiteY3" fmla="*/ 3030515 h 3858093"/>
                <a:gd name="connsiteX4" fmla="*/ 8725 w 3658762"/>
                <a:gd name="connsiteY4" fmla="*/ 1947376 h 3858093"/>
                <a:gd name="connsiteX5" fmla="*/ 1287973 w 3658762"/>
                <a:gd name="connsiteY5" fmla="*/ 83456 h 3858093"/>
                <a:gd name="connsiteX6" fmla="*/ 3359439 w 3658762"/>
                <a:gd name="connsiteY6" fmla="*/ 1060754 h 3858093"/>
                <a:gd name="connsiteX7" fmla="*/ 3658762 w 3658762"/>
                <a:gd name="connsiteY7" fmla="*/ 902264 h 3858093"/>
                <a:gd name="connsiteX8" fmla="*/ 3431949 w 3658762"/>
                <a:gd name="connsiteY8" fmla="*/ 1879989 h 3858093"/>
                <a:gd name="connsiteX9" fmla="*/ 2541361 w 3658762"/>
                <a:gd name="connsiteY9" fmla="*/ 1386422 h 3858093"/>
                <a:gd name="connsiteX10" fmla="*/ 2709387 w 3658762"/>
                <a:gd name="connsiteY10" fmla="*/ 1337536 h 3858093"/>
                <a:gd name="connsiteX11" fmla="*/ 1279391 w 3658762"/>
                <a:gd name="connsiteY11" fmla="*/ 464269 h 3858093"/>
                <a:gd name="connsiteX12" fmla="*/ 343613 w 3658762"/>
                <a:gd name="connsiteY12" fmla="*/ 1975339 h 3858093"/>
                <a:gd name="connsiteX13" fmla="*/ 525315 w 3658762"/>
                <a:gd name="connsiteY13" fmla="*/ 2779998 h 3858093"/>
                <a:gd name="connsiteX14" fmla="*/ 1337197 w 3658762"/>
                <a:gd name="connsiteY14" fmla="*/ 3378014 h 3858093"/>
                <a:gd name="connsiteX15" fmla="*/ 2516347 w 3658762"/>
                <a:gd name="connsiteY15" fmla="*/ 2576453 h 3858093"/>
                <a:gd name="connsiteX16" fmla="*/ 2737734 w 3658762"/>
                <a:gd name="connsiteY16" fmla="*/ 1604990 h 3858093"/>
                <a:gd name="connsiteX17" fmla="*/ 3437451 w 3658762"/>
                <a:gd name="connsiteY17" fmla="*/ 2033005 h 3858093"/>
                <a:gd name="connsiteX0" fmla="*/ 3437451 w 3699814"/>
                <a:gd name="connsiteY0" fmla="*/ 2033005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37451 w 3699814"/>
                <a:gd name="connsiteY17" fmla="*/ 2033005 h 3858093"/>
                <a:gd name="connsiteX0" fmla="*/ 3437451 w 3699814"/>
                <a:gd name="connsiteY0" fmla="*/ 2033005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37451 w 3699814"/>
                <a:gd name="connsiteY17" fmla="*/ 2033005 h 3858093"/>
                <a:gd name="connsiteX0" fmla="*/ 3437451 w 3699814"/>
                <a:gd name="connsiteY0" fmla="*/ 2033005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37451 w 3699814"/>
                <a:gd name="connsiteY17" fmla="*/ 2033005 h 3858093"/>
                <a:gd name="connsiteX0" fmla="*/ 3437451 w 3699814"/>
                <a:gd name="connsiteY0" fmla="*/ 2033005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37451 w 3699814"/>
                <a:gd name="connsiteY17" fmla="*/ 2033005 h 3858093"/>
                <a:gd name="connsiteX0" fmla="*/ 3427188 w 3699814"/>
                <a:gd name="connsiteY0" fmla="*/ 2107378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107378 h 3858093"/>
                <a:gd name="connsiteX0" fmla="*/ 3427188 w 3699814"/>
                <a:gd name="connsiteY0" fmla="*/ 2107378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107378 h 3858093"/>
                <a:gd name="connsiteX0" fmla="*/ 3427188 w 3699814"/>
                <a:gd name="connsiteY0" fmla="*/ 2107378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107378 h 3858093"/>
                <a:gd name="connsiteX0" fmla="*/ 3427188 w 3699814"/>
                <a:gd name="connsiteY0" fmla="*/ 2083892 h 3858093"/>
                <a:gd name="connsiteX1" fmla="*/ 2865282 w 3699814"/>
                <a:gd name="connsiteY1" fmla="*/ 3124459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793440 w 3699814"/>
                <a:gd name="connsiteY1" fmla="*/ 3171431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793440 w 3699814"/>
                <a:gd name="connsiteY1" fmla="*/ 3171431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516347 w 3699814"/>
                <a:gd name="connsiteY15" fmla="*/ 2576453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37734 w 3699814"/>
                <a:gd name="connsiteY16" fmla="*/ 1604990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24230 w 3699814"/>
                <a:gd name="connsiteY1" fmla="*/ 3179260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06945 w 3699814"/>
                <a:gd name="connsiteY16" fmla="*/ 1601076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34493 w 3699814"/>
                <a:gd name="connsiteY1" fmla="*/ 3206661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06945 w 3699814"/>
                <a:gd name="connsiteY16" fmla="*/ 1601076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34493 w 3699814"/>
                <a:gd name="connsiteY1" fmla="*/ 3206661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06945 w 3699814"/>
                <a:gd name="connsiteY16" fmla="*/ 1601076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34493 w 3699814"/>
                <a:gd name="connsiteY1" fmla="*/ 3206661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06945 w 3699814"/>
                <a:gd name="connsiteY16" fmla="*/ 1601076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58093"/>
                <a:gd name="connsiteX1" fmla="*/ 2834493 w 3699814"/>
                <a:gd name="connsiteY1" fmla="*/ 3206661 h 3858093"/>
                <a:gd name="connsiteX2" fmla="*/ 1292489 w 3699814"/>
                <a:gd name="connsiteY2" fmla="*/ 3727804 h 3858093"/>
                <a:gd name="connsiteX3" fmla="*/ 320052 w 3699814"/>
                <a:gd name="connsiteY3" fmla="*/ 3030515 h 3858093"/>
                <a:gd name="connsiteX4" fmla="*/ 8725 w 3699814"/>
                <a:gd name="connsiteY4" fmla="*/ 1947376 h 3858093"/>
                <a:gd name="connsiteX5" fmla="*/ 1287973 w 3699814"/>
                <a:gd name="connsiteY5" fmla="*/ 83456 h 3858093"/>
                <a:gd name="connsiteX6" fmla="*/ 3359439 w 3699814"/>
                <a:gd name="connsiteY6" fmla="*/ 1060754 h 3858093"/>
                <a:gd name="connsiteX7" fmla="*/ 3699814 w 3699814"/>
                <a:gd name="connsiteY7" fmla="*/ 878778 h 3858093"/>
                <a:gd name="connsiteX8" fmla="*/ 3431949 w 3699814"/>
                <a:gd name="connsiteY8" fmla="*/ 1879989 h 3858093"/>
                <a:gd name="connsiteX9" fmla="*/ 2541361 w 3699814"/>
                <a:gd name="connsiteY9" fmla="*/ 1386422 h 3858093"/>
                <a:gd name="connsiteX10" fmla="*/ 2709387 w 3699814"/>
                <a:gd name="connsiteY10" fmla="*/ 1337536 h 3858093"/>
                <a:gd name="connsiteX11" fmla="*/ 1279391 w 3699814"/>
                <a:gd name="connsiteY11" fmla="*/ 464269 h 3858093"/>
                <a:gd name="connsiteX12" fmla="*/ 343613 w 3699814"/>
                <a:gd name="connsiteY12" fmla="*/ 1975339 h 3858093"/>
                <a:gd name="connsiteX13" fmla="*/ 525315 w 3699814"/>
                <a:gd name="connsiteY13" fmla="*/ 2779998 h 3858093"/>
                <a:gd name="connsiteX14" fmla="*/ 1337197 w 3699814"/>
                <a:gd name="connsiteY14" fmla="*/ 3378014 h 3858093"/>
                <a:gd name="connsiteX15" fmla="*/ 2485559 w 3699814"/>
                <a:gd name="connsiteY15" fmla="*/ 2568625 h 3858093"/>
                <a:gd name="connsiteX16" fmla="*/ 2706945 w 3699814"/>
                <a:gd name="connsiteY16" fmla="*/ 1601076 h 3858093"/>
                <a:gd name="connsiteX17" fmla="*/ 3427188 w 3699814"/>
                <a:gd name="connsiteY17" fmla="*/ 2083892 h 3858093"/>
                <a:gd name="connsiteX0" fmla="*/ 3427188 w 3699814"/>
                <a:gd name="connsiteY0" fmla="*/ 2083892 h 3873750"/>
                <a:gd name="connsiteX1" fmla="*/ 2834493 w 3699814"/>
                <a:gd name="connsiteY1" fmla="*/ 3206661 h 3873750"/>
                <a:gd name="connsiteX2" fmla="*/ 1313016 w 3699814"/>
                <a:gd name="connsiteY2" fmla="*/ 3743461 h 3873750"/>
                <a:gd name="connsiteX3" fmla="*/ 320052 w 3699814"/>
                <a:gd name="connsiteY3" fmla="*/ 3030515 h 3873750"/>
                <a:gd name="connsiteX4" fmla="*/ 8725 w 3699814"/>
                <a:gd name="connsiteY4" fmla="*/ 1947376 h 3873750"/>
                <a:gd name="connsiteX5" fmla="*/ 1287973 w 3699814"/>
                <a:gd name="connsiteY5" fmla="*/ 83456 h 3873750"/>
                <a:gd name="connsiteX6" fmla="*/ 3359439 w 3699814"/>
                <a:gd name="connsiteY6" fmla="*/ 1060754 h 3873750"/>
                <a:gd name="connsiteX7" fmla="*/ 3699814 w 3699814"/>
                <a:gd name="connsiteY7" fmla="*/ 878778 h 3873750"/>
                <a:gd name="connsiteX8" fmla="*/ 3431949 w 3699814"/>
                <a:gd name="connsiteY8" fmla="*/ 1879989 h 3873750"/>
                <a:gd name="connsiteX9" fmla="*/ 2541361 w 3699814"/>
                <a:gd name="connsiteY9" fmla="*/ 1386422 h 3873750"/>
                <a:gd name="connsiteX10" fmla="*/ 2709387 w 3699814"/>
                <a:gd name="connsiteY10" fmla="*/ 1337536 h 3873750"/>
                <a:gd name="connsiteX11" fmla="*/ 1279391 w 3699814"/>
                <a:gd name="connsiteY11" fmla="*/ 464269 h 3873750"/>
                <a:gd name="connsiteX12" fmla="*/ 343613 w 3699814"/>
                <a:gd name="connsiteY12" fmla="*/ 1975339 h 3873750"/>
                <a:gd name="connsiteX13" fmla="*/ 525315 w 3699814"/>
                <a:gd name="connsiteY13" fmla="*/ 2779998 h 3873750"/>
                <a:gd name="connsiteX14" fmla="*/ 1337197 w 3699814"/>
                <a:gd name="connsiteY14" fmla="*/ 3378014 h 3873750"/>
                <a:gd name="connsiteX15" fmla="*/ 2485559 w 3699814"/>
                <a:gd name="connsiteY15" fmla="*/ 2568625 h 3873750"/>
                <a:gd name="connsiteX16" fmla="*/ 2706945 w 3699814"/>
                <a:gd name="connsiteY16" fmla="*/ 1601076 h 3873750"/>
                <a:gd name="connsiteX17" fmla="*/ 3427188 w 3699814"/>
                <a:gd name="connsiteY17" fmla="*/ 2083892 h 3873750"/>
                <a:gd name="connsiteX0" fmla="*/ 3427188 w 3699814"/>
                <a:gd name="connsiteY0" fmla="*/ 2083892 h 3873750"/>
                <a:gd name="connsiteX1" fmla="*/ 2834493 w 3699814"/>
                <a:gd name="connsiteY1" fmla="*/ 3206661 h 3873750"/>
                <a:gd name="connsiteX2" fmla="*/ 1313016 w 3699814"/>
                <a:gd name="connsiteY2" fmla="*/ 3743461 h 3873750"/>
                <a:gd name="connsiteX3" fmla="*/ 320052 w 3699814"/>
                <a:gd name="connsiteY3" fmla="*/ 3030515 h 3873750"/>
                <a:gd name="connsiteX4" fmla="*/ 8725 w 3699814"/>
                <a:gd name="connsiteY4" fmla="*/ 1947376 h 3873750"/>
                <a:gd name="connsiteX5" fmla="*/ 1287973 w 3699814"/>
                <a:gd name="connsiteY5" fmla="*/ 83456 h 3873750"/>
                <a:gd name="connsiteX6" fmla="*/ 3359439 w 3699814"/>
                <a:gd name="connsiteY6" fmla="*/ 1060754 h 3873750"/>
                <a:gd name="connsiteX7" fmla="*/ 3699814 w 3699814"/>
                <a:gd name="connsiteY7" fmla="*/ 878778 h 3873750"/>
                <a:gd name="connsiteX8" fmla="*/ 3431949 w 3699814"/>
                <a:gd name="connsiteY8" fmla="*/ 1879989 h 3873750"/>
                <a:gd name="connsiteX9" fmla="*/ 2541361 w 3699814"/>
                <a:gd name="connsiteY9" fmla="*/ 1386422 h 3873750"/>
                <a:gd name="connsiteX10" fmla="*/ 2709387 w 3699814"/>
                <a:gd name="connsiteY10" fmla="*/ 1337536 h 3873750"/>
                <a:gd name="connsiteX11" fmla="*/ 1279391 w 3699814"/>
                <a:gd name="connsiteY11" fmla="*/ 464269 h 3873750"/>
                <a:gd name="connsiteX12" fmla="*/ 343613 w 3699814"/>
                <a:gd name="connsiteY12" fmla="*/ 1975339 h 3873750"/>
                <a:gd name="connsiteX13" fmla="*/ 525315 w 3699814"/>
                <a:gd name="connsiteY13" fmla="*/ 2779998 h 3873750"/>
                <a:gd name="connsiteX14" fmla="*/ 1337197 w 3699814"/>
                <a:gd name="connsiteY14" fmla="*/ 3378014 h 3873750"/>
                <a:gd name="connsiteX15" fmla="*/ 2485559 w 3699814"/>
                <a:gd name="connsiteY15" fmla="*/ 2568625 h 3873750"/>
                <a:gd name="connsiteX16" fmla="*/ 2706945 w 3699814"/>
                <a:gd name="connsiteY16" fmla="*/ 1601076 h 3873750"/>
                <a:gd name="connsiteX17" fmla="*/ 3427188 w 3699814"/>
                <a:gd name="connsiteY17" fmla="*/ 2083892 h 3873750"/>
                <a:gd name="connsiteX0" fmla="*/ 3427188 w 3699814"/>
                <a:gd name="connsiteY0" fmla="*/ 2083892 h 3873750"/>
                <a:gd name="connsiteX1" fmla="*/ 2865286 w 3699814"/>
                <a:gd name="connsiteY1" fmla="*/ 3210576 h 3873750"/>
                <a:gd name="connsiteX2" fmla="*/ 1313016 w 3699814"/>
                <a:gd name="connsiteY2" fmla="*/ 3743461 h 3873750"/>
                <a:gd name="connsiteX3" fmla="*/ 320052 w 3699814"/>
                <a:gd name="connsiteY3" fmla="*/ 3030515 h 3873750"/>
                <a:gd name="connsiteX4" fmla="*/ 8725 w 3699814"/>
                <a:gd name="connsiteY4" fmla="*/ 1947376 h 3873750"/>
                <a:gd name="connsiteX5" fmla="*/ 1287973 w 3699814"/>
                <a:gd name="connsiteY5" fmla="*/ 83456 h 3873750"/>
                <a:gd name="connsiteX6" fmla="*/ 3359439 w 3699814"/>
                <a:gd name="connsiteY6" fmla="*/ 1060754 h 3873750"/>
                <a:gd name="connsiteX7" fmla="*/ 3699814 w 3699814"/>
                <a:gd name="connsiteY7" fmla="*/ 878778 h 3873750"/>
                <a:gd name="connsiteX8" fmla="*/ 3431949 w 3699814"/>
                <a:gd name="connsiteY8" fmla="*/ 1879989 h 3873750"/>
                <a:gd name="connsiteX9" fmla="*/ 2541361 w 3699814"/>
                <a:gd name="connsiteY9" fmla="*/ 1386422 h 3873750"/>
                <a:gd name="connsiteX10" fmla="*/ 2709387 w 3699814"/>
                <a:gd name="connsiteY10" fmla="*/ 1337536 h 3873750"/>
                <a:gd name="connsiteX11" fmla="*/ 1279391 w 3699814"/>
                <a:gd name="connsiteY11" fmla="*/ 464269 h 3873750"/>
                <a:gd name="connsiteX12" fmla="*/ 343613 w 3699814"/>
                <a:gd name="connsiteY12" fmla="*/ 1975339 h 3873750"/>
                <a:gd name="connsiteX13" fmla="*/ 525315 w 3699814"/>
                <a:gd name="connsiteY13" fmla="*/ 2779998 h 3873750"/>
                <a:gd name="connsiteX14" fmla="*/ 1337197 w 3699814"/>
                <a:gd name="connsiteY14" fmla="*/ 3378014 h 3873750"/>
                <a:gd name="connsiteX15" fmla="*/ 2485559 w 3699814"/>
                <a:gd name="connsiteY15" fmla="*/ 2568625 h 3873750"/>
                <a:gd name="connsiteX16" fmla="*/ 2706945 w 3699814"/>
                <a:gd name="connsiteY16" fmla="*/ 1601076 h 3873750"/>
                <a:gd name="connsiteX17" fmla="*/ 3427188 w 3699814"/>
                <a:gd name="connsiteY17" fmla="*/ 2083892 h 3873750"/>
                <a:gd name="connsiteX0" fmla="*/ 3427188 w 3699814"/>
                <a:gd name="connsiteY0" fmla="*/ 2083892 h 3873750"/>
                <a:gd name="connsiteX1" fmla="*/ 2865286 w 3699814"/>
                <a:gd name="connsiteY1" fmla="*/ 3210576 h 3873750"/>
                <a:gd name="connsiteX2" fmla="*/ 1313016 w 3699814"/>
                <a:gd name="connsiteY2" fmla="*/ 3743461 h 3873750"/>
                <a:gd name="connsiteX3" fmla="*/ 320052 w 3699814"/>
                <a:gd name="connsiteY3" fmla="*/ 3030515 h 3873750"/>
                <a:gd name="connsiteX4" fmla="*/ 8725 w 3699814"/>
                <a:gd name="connsiteY4" fmla="*/ 1947376 h 3873750"/>
                <a:gd name="connsiteX5" fmla="*/ 1287973 w 3699814"/>
                <a:gd name="connsiteY5" fmla="*/ 83456 h 3873750"/>
                <a:gd name="connsiteX6" fmla="*/ 3359439 w 3699814"/>
                <a:gd name="connsiteY6" fmla="*/ 1060754 h 3873750"/>
                <a:gd name="connsiteX7" fmla="*/ 3699814 w 3699814"/>
                <a:gd name="connsiteY7" fmla="*/ 878778 h 3873750"/>
                <a:gd name="connsiteX8" fmla="*/ 3431949 w 3699814"/>
                <a:gd name="connsiteY8" fmla="*/ 1879989 h 3873750"/>
                <a:gd name="connsiteX9" fmla="*/ 2541361 w 3699814"/>
                <a:gd name="connsiteY9" fmla="*/ 1386422 h 3873750"/>
                <a:gd name="connsiteX10" fmla="*/ 2709387 w 3699814"/>
                <a:gd name="connsiteY10" fmla="*/ 1337536 h 3873750"/>
                <a:gd name="connsiteX11" fmla="*/ 1279391 w 3699814"/>
                <a:gd name="connsiteY11" fmla="*/ 464269 h 3873750"/>
                <a:gd name="connsiteX12" fmla="*/ 343613 w 3699814"/>
                <a:gd name="connsiteY12" fmla="*/ 1975339 h 3873750"/>
                <a:gd name="connsiteX13" fmla="*/ 525315 w 3699814"/>
                <a:gd name="connsiteY13" fmla="*/ 2779998 h 3873750"/>
                <a:gd name="connsiteX14" fmla="*/ 1337197 w 3699814"/>
                <a:gd name="connsiteY14" fmla="*/ 3378014 h 3873750"/>
                <a:gd name="connsiteX15" fmla="*/ 2485559 w 3699814"/>
                <a:gd name="connsiteY15" fmla="*/ 2568625 h 3873750"/>
                <a:gd name="connsiteX16" fmla="*/ 2706945 w 3699814"/>
                <a:gd name="connsiteY16" fmla="*/ 1601076 h 3873750"/>
                <a:gd name="connsiteX17" fmla="*/ 3427188 w 3699814"/>
                <a:gd name="connsiteY17" fmla="*/ 2083892 h 3873750"/>
                <a:gd name="connsiteX0" fmla="*/ 3427188 w 3699814"/>
                <a:gd name="connsiteY0" fmla="*/ 2083892 h 3873750"/>
                <a:gd name="connsiteX1" fmla="*/ 2865286 w 3699814"/>
                <a:gd name="connsiteY1" fmla="*/ 3210576 h 3873750"/>
                <a:gd name="connsiteX2" fmla="*/ 1313016 w 3699814"/>
                <a:gd name="connsiteY2" fmla="*/ 3743461 h 3873750"/>
                <a:gd name="connsiteX3" fmla="*/ 350844 w 3699814"/>
                <a:gd name="connsiteY3" fmla="*/ 3022686 h 3873750"/>
                <a:gd name="connsiteX4" fmla="*/ 8725 w 3699814"/>
                <a:gd name="connsiteY4" fmla="*/ 1947376 h 3873750"/>
                <a:gd name="connsiteX5" fmla="*/ 1287973 w 3699814"/>
                <a:gd name="connsiteY5" fmla="*/ 83456 h 3873750"/>
                <a:gd name="connsiteX6" fmla="*/ 3359439 w 3699814"/>
                <a:gd name="connsiteY6" fmla="*/ 1060754 h 3873750"/>
                <a:gd name="connsiteX7" fmla="*/ 3699814 w 3699814"/>
                <a:gd name="connsiteY7" fmla="*/ 878778 h 3873750"/>
                <a:gd name="connsiteX8" fmla="*/ 3431949 w 3699814"/>
                <a:gd name="connsiteY8" fmla="*/ 1879989 h 3873750"/>
                <a:gd name="connsiteX9" fmla="*/ 2541361 w 3699814"/>
                <a:gd name="connsiteY9" fmla="*/ 1386422 h 3873750"/>
                <a:gd name="connsiteX10" fmla="*/ 2709387 w 3699814"/>
                <a:gd name="connsiteY10" fmla="*/ 1337536 h 3873750"/>
                <a:gd name="connsiteX11" fmla="*/ 1279391 w 3699814"/>
                <a:gd name="connsiteY11" fmla="*/ 464269 h 3873750"/>
                <a:gd name="connsiteX12" fmla="*/ 343613 w 3699814"/>
                <a:gd name="connsiteY12" fmla="*/ 1975339 h 3873750"/>
                <a:gd name="connsiteX13" fmla="*/ 525315 w 3699814"/>
                <a:gd name="connsiteY13" fmla="*/ 2779998 h 3873750"/>
                <a:gd name="connsiteX14" fmla="*/ 1337197 w 3699814"/>
                <a:gd name="connsiteY14" fmla="*/ 3378014 h 3873750"/>
                <a:gd name="connsiteX15" fmla="*/ 2485559 w 3699814"/>
                <a:gd name="connsiteY15" fmla="*/ 2568625 h 3873750"/>
                <a:gd name="connsiteX16" fmla="*/ 2706945 w 3699814"/>
                <a:gd name="connsiteY16" fmla="*/ 1601076 h 3873750"/>
                <a:gd name="connsiteX17" fmla="*/ 3427188 w 3699814"/>
                <a:gd name="connsiteY17" fmla="*/ 2083892 h 3873750"/>
                <a:gd name="connsiteX0" fmla="*/ 3427188 w 3699814"/>
                <a:gd name="connsiteY0" fmla="*/ 2083892 h 3873750"/>
                <a:gd name="connsiteX1" fmla="*/ 2865286 w 3699814"/>
                <a:gd name="connsiteY1" fmla="*/ 3210576 h 3873750"/>
                <a:gd name="connsiteX2" fmla="*/ 1313016 w 3699814"/>
                <a:gd name="connsiteY2" fmla="*/ 3743461 h 3873750"/>
                <a:gd name="connsiteX3" fmla="*/ 350844 w 3699814"/>
                <a:gd name="connsiteY3" fmla="*/ 3022686 h 3873750"/>
                <a:gd name="connsiteX4" fmla="*/ 8725 w 3699814"/>
                <a:gd name="connsiteY4" fmla="*/ 1947376 h 3873750"/>
                <a:gd name="connsiteX5" fmla="*/ 1287973 w 3699814"/>
                <a:gd name="connsiteY5" fmla="*/ 83456 h 3873750"/>
                <a:gd name="connsiteX6" fmla="*/ 3359439 w 3699814"/>
                <a:gd name="connsiteY6" fmla="*/ 1060754 h 3873750"/>
                <a:gd name="connsiteX7" fmla="*/ 3699814 w 3699814"/>
                <a:gd name="connsiteY7" fmla="*/ 878778 h 3873750"/>
                <a:gd name="connsiteX8" fmla="*/ 3431949 w 3699814"/>
                <a:gd name="connsiteY8" fmla="*/ 1879989 h 3873750"/>
                <a:gd name="connsiteX9" fmla="*/ 2541361 w 3699814"/>
                <a:gd name="connsiteY9" fmla="*/ 1386422 h 3873750"/>
                <a:gd name="connsiteX10" fmla="*/ 2709387 w 3699814"/>
                <a:gd name="connsiteY10" fmla="*/ 1337536 h 3873750"/>
                <a:gd name="connsiteX11" fmla="*/ 1279391 w 3699814"/>
                <a:gd name="connsiteY11" fmla="*/ 464269 h 3873750"/>
                <a:gd name="connsiteX12" fmla="*/ 343613 w 3699814"/>
                <a:gd name="connsiteY12" fmla="*/ 1975339 h 3873750"/>
                <a:gd name="connsiteX13" fmla="*/ 525315 w 3699814"/>
                <a:gd name="connsiteY13" fmla="*/ 2779998 h 3873750"/>
                <a:gd name="connsiteX14" fmla="*/ 1337197 w 3699814"/>
                <a:gd name="connsiteY14" fmla="*/ 3378014 h 3873750"/>
                <a:gd name="connsiteX15" fmla="*/ 2485559 w 3699814"/>
                <a:gd name="connsiteY15" fmla="*/ 2568625 h 3873750"/>
                <a:gd name="connsiteX16" fmla="*/ 2706945 w 3699814"/>
                <a:gd name="connsiteY16" fmla="*/ 1601076 h 3873750"/>
                <a:gd name="connsiteX17" fmla="*/ 3427188 w 3699814"/>
                <a:gd name="connsiteY17" fmla="*/ 2083892 h 3873750"/>
                <a:gd name="connsiteX0" fmla="*/ 3427188 w 3699814"/>
                <a:gd name="connsiteY0" fmla="*/ 2083892 h 3873750"/>
                <a:gd name="connsiteX1" fmla="*/ 2865286 w 3699814"/>
                <a:gd name="connsiteY1" fmla="*/ 3210576 h 3873750"/>
                <a:gd name="connsiteX2" fmla="*/ 1313016 w 3699814"/>
                <a:gd name="connsiteY2" fmla="*/ 3743461 h 3873750"/>
                <a:gd name="connsiteX3" fmla="*/ 350844 w 3699814"/>
                <a:gd name="connsiteY3" fmla="*/ 3022686 h 3873750"/>
                <a:gd name="connsiteX4" fmla="*/ 8725 w 3699814"/>
                <a:gd name="connsiteY4" fmla="*/ 1947376 h 3873750"/>
                <a:gd name="connsiteX5" fmla="*/ 1287973 w 3699814"/>
                <a:gd name="connsiteY5" fmla="*/ 83456 h 3873750"/>
                <a:gd name="connsiteX6" fmla="*/ 3359439 w 3699814"/>
                <a:gd name="connsiteY6" fmla="*/ 1060754 h 3873750"/>
                <a:gd name="connsiteX7" fmla="*/ 3699814 w 3699814"/>
                <a:gd name="connsiteY7" fmla="*/ 878778 h 3873750"/>
                <a:gd name="connsiteX8" fmla="*/ 3431949 w 3699814"/>
                <a:gd name="connsiteY8" fmla="*/ 1879989 h 3873750"/>
                <a:gd name="connsiteX9" fmla="*/ 2541361 w 3699814"/>
                <a:gd name="connsiteY9" fmla="*/ 1386422 h 3873750"/>
                <a:gd name="connsiteX10" fmla="*/ 2709387 w 3699814"/>
                <a:gd name="connsiteY10" fmla="*/ 1337536 h 3873750"/>
                <a:gd name="connsiteX11" fmla="*/ 1279391 w 3699814"/>
                <a:gd name="connsiteY11" fmla="*/ 464269 h 3873750"/>
                <a:gd name="connsiteX12" fmla="*/ 343613 w 3699814"/>
                <a:gd name="connsiteY12" fmla="*/ 1975339 h 3873750"/>
                <a:gd name="connsiteX13" fmla="*/ 525315 w 3699814"/>
                <a:gd name="connsiteY13" fmla="*/ 2779998 h 3873750"/>
                <a:gd name="connsiteX14" fmla="*/ 1337197 w 3699814"/>
                <a:gd name="connsiteY14" fmla="*/ 3378014 h 3873750"/>
                <a:gd name="connsiteX15" fmla="*/ 2485559 w 3699814"/>
                <a:gd name="connsiteY15" fmla="*/ 2568625 h 3873750"/>
                <a:gd name="connsiteX16" fmla="*/ 2706945 w 3699814"/>
                <a:gd name="connsiteY16" fmla="*/ 1601076 h 3873750"/>
                <a:gd name="connsiteX17" fmla="*/ 3427188 w 3699814"/>
                <a:gd name="connsiteY17" fmla="*/ 2083892 h 3873750"/>
                <a:gd name="connsiteX0" fmla="*/ 3386133 w 3658759"/>
                <a:gd name="connsiteY0" fmla="*/ 2083892 h 3873750"/>
                <a:gd name="connsiteX1" fmla="*/ 2824231 w 3658759"/>
                <a:gd name="connsiteY1" fmla="*/ 3210576 h 3873750"/>
                <a:gd name="connsiteX2" fmla="*/ 1271961 w 3658759"/>
                <a:gd name="connsiteY2" fmla="*/ 3743461 h 3873750"/>
                <a:gd name="connsiteX3" fmla="*/ 309789 w 3658759"/>
                <a:gd name="connsiteY3" fmla="*/ 3022686 h 3873750"/>
                <a:gd name="connsiteX4" fmla="*/ 8725 w 3658759"/>
                <a:gd name="connsiteY4" fmla="*/ 1947376 h 3873750"/>
                <a:gd name="connsiteX5" fmla="*/ 1246918 w 3658759"/>
                <a:gd name="connsiteY5" fmla="*/ 83456 h 3873750"/>
                <a:gd name="connsiteX6" fmla="*/ 3318384 w 3658759"/>
                <a:gd name="connsiteY6" fmla="*/ 1060754 h 3873750"/>
                <a:gd name="connsiteX7" fmla="*/ 3658759 w 3658759"/>
                <a:gd name="connsiteY7" fmla="*/ 878778 h 3873750"/>
                <a:gd name="connsiteX8" fmla="*/ 3390894 w 3658759"/>
                <a:gd name="connsiteY8" fmla="*/ 1879989 h 3873750"/>
                <a:gd name="connsiteX9" fmla="*/ 2500306 w 3658759"/>
                <a:gd name="connsiteY9" fmla="*/ 1386422 h 3873750"/>
                <a:gd name="connsiteX10" fmla="*/ 2668332 w 3658759"/>
                <a:gd name="connsiteY10" fmla="*/ 1337536 h 3873750"/>
                <a:gd name="connsiteX11" fmla="*/ 1238336 w 3658759"/>
                <a:gd name="connsiteY11" fmla="*/ 464269 h 3873750"/>
                <a:gd name="connsiteX12" fmla="*/ 302558 w 3658759"/>
                <a:gd name="connsiteY12" fmla="*/ 1975339 h 3873750"/>
                <a:gd name="connsiteX13" fmla="*/ 484260 w 3658759"/>
                <a:gd name="connsiteY13" fmla="*/ 2779998 h 3873750"/>
                <a:gd name="connsiteX14" fmla="*/ 1296142 w 3658759"/>
                <a:gd name="connsiteY14" fmla="*/ 3378014 h 3873750"/>
                <a:gd name="connsiteX15" fmla="*/ 2444504 w 3658759"/>
                <a:gd name="connsiteY15" fmla="*/ 2568625 h 3873750"/>
                <a:gd name="connsiteX16" fmla="*/ 2665890 w 3658759"/>
                <a:gd name="connsiteY16" fmla="*/ 1601076 h 3873750"/>
                <a:gd name="connsiteX17" fmla="*/ 3386133 w 3658759"/>
                <a:gd name="connsiteY17" fmla="*/ 2083892 h 3873750"/>
                <a:gd name="connsiteX0" fmla="*/ 3386133 w 3658759"/>
                <a:gd name="connsiteY0" fmla="*/ 2083892 h 3873750"/>
                <a:gd name="connsiteX1" fmla="*/ 2824231 w 3658759"/>
                <a:gd name="connsiteY1" fmla="*/ 3210576 h 3873750"/>
                <a:gd name="connsiteX2" fmla="*/ 1271961 w 3658759"/>
                <a:gd name="connsiteY2" fmla="*/ 3743461 h 3873750"/>
                <a:gd name="connsiteX3" fmla="*/ 309789 w 3658759"/>
                <a:gd name="connsiteY3" fmla="*/ 3022686 h 3873750"/>
                <a:gd name="connsiteX4" fmla="*/ 8725 w 3658759"/>
                <a:gd name="connsiteY4" fmla="*/ 1947376 h 3873750"/>
                <a:gd name="connsiteX5" fmla="*/ 1246918 w 3658759"/>
                <a:gd name="connsiteY5" fmla="*/ 83456 h 3873750"/>
                <a:gd name="connsiteX6" fmla="*/ 3318384 w 3658759"/>
                <a:gd name="connsiteY6" fmla="*/ 1060754 h 3873750"/>
                <a:gd name="connsiteX7" fmla="*/ 3658759 w 3658759"/>
                <a:gd name="connsiteY7" fmla="*/ 878778 h 3873750"/>
                <a:gd name="connsiteX8" fmla="*/ 3390894 w 3658759"/>
                <a:gd name="connsiteY8" fmla="*/ 1879989 h 3873750"/>
                <a:gd name="connsiteX9" fmla="*/ 2500306 w 3658759"/>
                <a:gd name="connsiteY9" fmla="*/ 1386422 h 3873750"/>
                <a:gd name="connsiteX10" fmla="*/ 2668332 w 3658759"/>
                <a:gd name="connsiteY10" fmla="*/ 1337536 h 3873750"/>
                <a:gd name="connsiteX11" fmla="*/ 1238336 w 3658759"/>
                <a:gd name="connsiteY11" fmla="*/ 464269 h 3873750"/>
                <a:gd name="connsiteX12" fmla="*/ 302558 w 3658759"/>
                <a:gd name="connsiteY12" fmla="*/ 1975339 h 3873750"/>
                <a:gd name="connsiteX13" fmla="*/ 484260 w 3658759"/>
                <a:gd name="connsiteY13" fmla="*/ 2779998 h 3873750"/>
                <a:gd name="connsiteX14" fmla="*/ 1296142 w 3658759"/>
                <a:gd name="connsiteY14" fmla="*/ 3378014 h 3873750"/>
                <a:gd name="connsiteX15" fmla="*/ 2444504 w 3658759"/>
                <a:gd name="connsiteY15" fmla="*/ 2568625 h 3873750"/>
                <a:gd name="connsiteX16" fmla="*/ 2665890 w 3658759"/>
                <a:gd name="connsiteY16" fmla="*/ 1601076 h 3873750"/>
                <a:gd name="connsiteX17" fmla="*/ 3386133 w 3658759"/>
                <a:gd name="connsiteY17" fmla="*/ 2083892 h 3873750"/>
                <a:gd name="connsiteX0" fmla="*/ 3386133 w 3658759"/>
                <a:gd name="connsiteY0" fmla="*/ 2083892 h 3885493"/>
                <a:gd name="connsiteX1" fmla="*/ 2824231 w 3658759"/>
                <a:gd name="connsiteY1" fmla="*/ 3210576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24231 w 3658759"/>
                <a:gd name="connsiteY1" fmla="*/ 3210576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24231 w 3658759"/>
                <a:gd name="connsiteY1" fmla="*/ 3230148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24231 w 3658759"/>
                <a:gd name="connsiteY1" fmla="*/ 3230148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24231 w 3658759"/>
                <a:gd name="connsiteY1" fmla="*/ 3230148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55020 w 3658759"/>
                <a:gd name="connsiteY1" fmla="*/ 3230149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55020 w 3658759"/>
                <a:gd name="connsiteY1" fmla="*/ 3230149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55020 w 3658759"/>
                <a:gd name="connsiteY1" fmla="*/ 3230149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96072 w 3658759"/>
                <a:gd name="connsiteY1" fmla="*/ 3230149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96072 w 3658759"/>
                <a:gd name="connsiteY1" fmla="*/ 3230149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96072 w 3658759"/>
                <a:gd name="connsiteY1" fmla="*/ 3230149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5493"/>
                <a:gd name="connsiteX1" fmla="*/ 2896072 w 3658759"/>
                <a:gd name="connsiteY1" fmla="*/ 3230149 h 3885493"/>
                <a:gd name="connsiteX2" fmla="*/ 1261701 w 3658759"/>
                <a:gd name="connsiteY2" fmla="*/ 3755204 h 3885493"/>
                <a:gd name="connsiteX3" fmla="*/ 309789 w 3658759"/>
                <a:gd name="connsiteY3" fmla="*/ 3022686 h 3885493"/>
                <a:gd name="connsiteX4" fmla="*/ 8725 w 3658759"/>
                <a:gd name="connsiteY4" fmla="*/ 1947376 h 3885493"/>
                <a:gd name="connsiteX5" fmla="*/ 1246918 w 3658759"/>
                <a:gd name="connsiteY5" fmla="*/ 83456 h 3885493"/>
                <a:gd name="connsiteX6" fmla="*/ 3318384 w 3658759"/>
                <a:gd name="connsiteY6" fmla="*/ 1060754 h 3885493"/>
                <a:gd name="connsiteX7" fmla="*/ 3658759 w 3658759"/>
                <a:gd name="connsiteY7" fmla="*/ 878778 h 3885493"/>
                <a:gd name="connsiteX8" fmla="*/ 3390894 w 3658759"/>
                <a:gd name="connsiteY8" fmla="*/ 1879989 h 3885493"/>
                <a:gd name="connsiteX9" fmla="*/ 2500306 w 3658759"/>
                <a:gd name="connsiteY9" fmla="*/ 1386422 h 3885493"/>
                <a:gd name="connsiteX10" fmla="*/ 2668332 w 3658759"/>
                <a:gd name="connsiteY10" fmla="*/ 1337536 h 3885493"/>
                <a:gd name="connsiteX11" fmla="*/ 1238336 w 3658759"/>
                <a:gd name="connsiteY11" fmla="*/ 464269 h 3885493"/>
                <a:gd name="connsiteX12" fmla="*/ 302558 w 3658759"/>
                <a:gd name="connsiteY12" fmla="*/ 1975339 h 3885493"/>
                <a:gd name="connsiteX13" fmla="*/ 484260 w 3658759"/>
                <a:gd name="connsiteY13" fmla="*/ 2779998 h 3885493"/>
                <a:gd name="connsiteX14" fmla="*/ 1296142 w 3658759"/>
                <a:gd name="connsiteY14" fmla="*/ 3378014 h 3885493"/>
                <a:gd name="connsiteX15" fmla="*/ 2444504 w 3658759"/>
                <a:gd name="connsiteY15" fmla="*/ 2568625 h 3885493"/>
                <a:gd name="connsiteX16" fmla="*/ 2665890 w 3658759"/>
                <a:gd name="connsiteY16" fmla="*/ 1601076 h 3885493"/>
                <a:gd name="connsiteX17" fmla="*/ 3386133 w 3658759"/>
                <a:gd name="connsiteY17" fmla="*/ 2083892 h 3885493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44504 w 3658759"/>
                <a:gd name="connsiteY15" fmla="*/ 2568625 h 3881579"/>
                <a:gd name="connsiteX16" fmla="*/ 2665890 w 3658759"/>
                <a:gd name="connsiteY16" fmla="*/ 1601076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13715 w 3658759"/>
                <a:gd name="connsiteY15" fmla="*/ 2564711 h 3881579"/>
                <a:gd name="connsiteX16" fmla="*/ 2665890 w 3658759"/>
                <a:gd name="connsiteY16" fmla="*/ 1601076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13715 w 3658759"/>
                <a:gd name="connsiteY15" fmla="*/ 2564711 h 3881579"/>
                <a:gd name="connsiteX16" fmla="*/ 2614575 w 3658759"/>
                <a:gd name="connsiteY16" fmla="*/ 1577590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13715 w 3658759"/>
                <a:gd name="connsiteY15" fmla="*/ 2564711 h 3881579"/>
                <a:gd name="connsiteX16" fmla="*/ 2614575 w 3658759"/>
                <a:gd name="connsiteY16" fmla="*/ 1577590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13715 w 3658759"/>
                <a:gd name="connsiteY15" fmla="*/ 2564711 h 3881579"/>
                <a:gd name="connsiteX16" fmla="*/ 2614575 w 3658759"/>
                <a:gd name="connsiteY16" fmla="*/ 1577590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13715 w 3658759"/>
                <a:gd name="connsiteY15" fmla="*/ 2564711 h 3881579"/>
                <a:gd name="connsiteX16" fmla="*/ 2614575 w 3658759"/>
                <a:gd name="connsiteY16" fmla="*/ 1577590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44504 w 3658759"/>
                <a:gd name="connsiteY15" fmla="*/ 2572540 h 3881579"/>
                <a:gd name="connsiteX16" fmla="*/ 2614575 w 3658759"/>
                <a:gd name="connsiteY16" fmla="*/ 1577590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44504 w 3658759"/>
                <a:gd name="connsiteY15" fmla="*/ 2572540 h 3881579"/>
                <a:gd name="connsiteX16" fmla="*/ 2614575 w 3658759"/>
                <a:gd name="connsiteY16" fmla="*/ 1577590 h 3881579"/>
                <a:gd name="connsiteX17" fmla="*/ 3386133 w 3658759"/>
                <a:gd name="connsiteY17" fmla="*/ 2083892 h 3881579"/>
                <a:gd name="connsiteX0" fmla="*/ 3386133 w 3658759"/>
                <a:gd name="connsiteY0" fmla="*/ 2083892 h 3881579"/>
                <a:gd name="connsiteX1" fmla="*/ 2896072 w 3658759"/>
                <a:gd name="connsiteY1" fmla="*/ 3230149 h 3881579"/>
                <a:gd name="connsiteX2" fmla="*/ 1261701 w 3658759"/>
                <a:gd name="connsiteY2" fmla="*/ 3755204 h 3881579"/>
                <a:gd name="connsiteX3" fmla="*/ 309789 w 3658759"/>
                <a:gd name="connsiteY3" fmla="*/ 3022686 h 3881579"/>
                <a:gd name="connsiteX4" fmla="*/ 8725 w 3658759"/>
                <a:gd name="connsiteY4" fmla="*/ 1947376 h 3881579"/>
                <a:gd name="connsiteX5" fmla="*/ 1246918 w 3658759"/>
                <a:gd name="connsiteY5" fmla="*/ 83456 h 3881579"/>
                <a:gd name="connsiteX6" fmla="*/ 3318384 w 3658759"/>
                <a:gd name="connsiteY6" fmla="*/ 1060754 h 3881579"/>
                <a:gd name="connsiteX7" fmla="*/ 3658759 w 3658759"/>
                <a:gd name="connsiteY7" fmla="*/ 878778 h 3881579"/>
                <a:gd name="connsiteX8" fmla="*/ 3390894 w 3658759"/>
                <a:gd name="connsiteY8" fmla="*/ 1879989 h 3881579"/>
                <a:gd name="connsiteX9" fmla="*/ 2500306 w 3658759"/>
                <a:gd name="connsiteY9" fmla="*/ 1386422 h 3881579"/>
                <a:gd name="connsiteX10" fmla="*/ 2668332 w 3658759"/>
                <a:gd name="connsiteY10" fmla="*/ 1337536 h 3881579"/>
                <a:gd name="connsiteX11" fmla="*/ 1238336 w 3658759"/>
                <a:gd name="connsiteY11" fmla="*/ 464269 h 3881579"/>
                <a:gd name="connsiteX12" fmla="*/ 302558 w 3658759"/>
                <a:gd name="connsiteY12" fmla="*/ 1975339 h 3881579"/>
                <a:gd name="connsiteX13" fmla="*/ 484260 w 3658759"/>
                <a:gd name="connsiteY13" fmla="*/ 2779998 h 3881579"/>
                <a:gd name="connsiteX14" fmla="*/ 1296142 w 3658759"/>
                <a:gd name="connsiteY14" fmla="*/ 3378014 h 3881579"/>
                <a:gd name="connsiteX15" fmla="*/ 2444504 w 3658759"/>
                <a:gd name="connsiteY15" fmla="*/ 2572540 h 3881579"/>
                <a:gd name="connsiteX16" fmla="*/ 2614575 w 3658759"/>
                <a:gd name="connsiteY16" fmla="*/ 1577590 h 3881579"/>
                <a:gd name="connsiteX17" fmla="*/ 3386133 w 3658759"/>
                <a:gd name="connsiteY17" fmla="*/ 2083892 h 3881579"/>
                <a:gd name="connsiteX0" fmla="*/ 3386133 w 3658759"/>
                <a:gd name="connsiteY0" fmla="*/ 2103464 h 3901151"/>
                <a:gd name="connsiteX1" fmla="*/ 2896072 w 3658759"/>
                <a:gd name="connsiteY1" fmla="*/ 3249721 h 3901151"/>
                <a:gd name="connsiteX2" fmla="*/ 1261701 w 3658759"/>
                <a:gd name="connsiteY2" fmla="*/ 3774776 h 3901151"/>
                <a:gd name="connsiteX3" fmla="*/ 309789 w 3658759"/>
                <a:gd name="connsiteY3" fmla="*/ 3042258 h 3901151"/>
                <a:gd name="connsiteX4" fmla="*/ 8725 w 3658759"/>
                <a:gd name="connsiteY4" fmla="*/ 1966948 h 3901151"/>
                <a:gd name="connsiteX5" fmla="*/ 1246918 w 3658759"/>
                <a:gd name="connsiteY5" fmla="*/ 103028 h 3901151"/>
                <a:gd name="connsiteX6" fmla="*/ 3318384 w 3658759"/>
                <a:gd name="connsiteY6" fmla="*/ 1080326 h 3901151"/>
                <a:gd name="connsiteX7" fmla="*/ 3658759 w 3658759"/>
                <a:gd name="connsiteY7" fmla="*/ 898350 h 3901151"/>
                <a:gd name="connsiteX8" fmla="*/ 3390894 w 3658759"/>
                <a:gd name="connsiteY8" fmla="*/ 1899561 h 3901151"/>
                <a:gd name="connsiteX9" fmla="*/ 2500306 w 3658759"/>
                <a:gd name="connsiteY9" fmla="*/ 1405994 h 3901151"/>
                <a:gd name="connsiteX10" fmla="*/ 2668332 w 3658759"/>
                <a:gd name="connsiteY10" fmla="*/ 1357108 h 3901151"/>
                <a:gd name="connsiteX11" fmla="*/ 1238336 w 3658759"/>
                <a:gd name="connsiteY11" fmla="*/ 483841 h 3901151"/>
                <a:gd name="connsiteX12" fmla="*/ 302558 w 3658759"/>
                <a:gd name="connsiteY12" fmla="*/ 1994911 h 3901151"/>
                <a:gd name="connsiteX13" fmla="*/ 484260 w 3658759"/>
                <a:gd name="connsiteY13" fmla="*/ 2799570 h 3901151"/>
                <a:gd name="connsiteX14" fmla="*/ 1296142 w 3658759"/>
                <a:gd name="connsiteY14" fmla="*/ 3397586 h 3901151"/>
                <a:gd name="connsiteX15" fmla="*/ 2444504 w 3658759"/>
                <a:gd name="connsiteY15" fmla="*/ 2592112 h 3901151"/>
                <a:gd name="connsiteX16" fmla="*/ 2614575 w 3658759"/>
                <a:gd name="connsiteY16" fmla="*/ 1597162 h 3901151"/>
                <a:gd name="connsiteX17" fmla="*/ 3386133 w 3658759"/>
                <a:gd name="connsiteY17" fmla="*/ 2103464 h 3901151"/>
                <a:gd name="connsiteX0" fmla="*/ 3386133 w 3658759"/>
                <a:gd name="connsiteY0" fmla="*/ 2103464 h 3912894"/>
                <a:gd name="connsiteX1" fmla="*/ 2896072 w 3658759"/>
                <a:gd name="connsiteY1" fmla="*/ 3249721 h 3912894"/>
                <a:gd name="connsiteX2" fmla="*/ 1354069 w 3658759"/>
                <a:gd name="connsiteY2" fmla="*/ 3786519 h 3912894"/>
                <a:gd name="connsiteX3" fmla="*/ 309789 w 3658759"/>
                <a:gd name="connsiteY3" fmla="*/ 3042258 h 3912894"/>
                <a:gd name="connsiteX4" fmla="*/ 8725 w 3658759"/>
                <a:gd name="connsiteY4" fmla="*/ 1966948 h 3912894"/>
                <a:gd name="connsiteX5" fmla="*/ 1246918 w 3658759"/>
                <a:gd name="connsiteY5" fmla="*/ 103028 h 3912894"/>
                <a:gd name="connsiteX6" fmla="*/ 3318384 w 3658759"/>
                <a:gd name="connsiteY6" fmla="*/ 1080326 h 3912894"/>
                <a:gd name="connsiteX7" fmla="*/ 3658759 w 3658759"/>
                <a:gd name="connsiteY7" fmla="*/ 898350 h 3912894"/>
                <a:gd name="connsiteX8" fmla="*/ 3390894 w 3658759"/>
                <a:gd name="connsiteY8" fmla="*/ 1899561 h 3912894"/>
                <a:gd name="connsiteX9" fmla="*/ 2500306 w 3658759"/>
                <a:gd name="connsiteY9" fmla="*/ 1405994 h 3912894"/>
                <a:gd name="connsiteX10" fmla="*/ 2668332 w 3658759"/>
                <a:gd name="connsiteY10" fmla="*/ 1357108 h 3912894"/>
                <a:gd name="connsiteX11" fmla="*/ 1238336 w 3658759"/>
                <a:gd name="connsiteY11" fmla="*/ 483841 h 3912894"/>
                <a:gd name="connsiteX12" fmla="*/ 302558 w 3658759"/>
                <a:gd name="connsiteY12" fmla="*/ 1994911 h 3912894"/>
                <a:gd name="connsiteX13" fmla="*/ 484260 w 3658759"/>
                <a:gd name="connsiteY13" fmla="*/ 2799570 h 3912894"/>
                <a:gd name="connsiteX14" fmla="*/ 1296142 w 3658759"/>
                <a:gd name="connsiteY14" fmla="*/ 3397586 h 3912894"/>
                <a:gd name="connsiteX15" fmla="*/ 2444504 w 3658759"/>
                <a:gd name="connsiteY15" fmla="*/ 2592112 h 3912894"/>
                <a:gd name="connsiteX16" fmla="*/ 2614575 w 3658759"/>
                <a:gd name="connsiteY16" fmla="*/ 1597162 h 3912894"/>
                <a:gd name="connsiteX17" fmla="*/ 3386133 w 3658759"/>
                <a:gd name="connsiteY17" fmla="*/ 2103464 h 3912894"/>
                <a:gd name="connsiteX0" fmla="*/ 3386133 w 3658759"/>
                <a:gd name="connsiteY0" fmla="*/ 2103464 h 3912894"/>
                <a:gd name="connsiteX1" fmla="*/ 2896072 w 3658759"/>
                <a:gd name="connsiteY1" fmla="*/ 3249721 h 3912894"/>
                <a:gd name="connsiteX2" fmla="*/ 1354069 w 3658759"/>
                <a:gd name="connsiteY2" fmla="*/ 3786519 h 3912894"/>
                <a:gd name="connsiteX3" fmla="*/ 309789 w 3658759"/>
                <a:gd name="connsiteY3" fmla="*/ 3042258 h 3912894"/>
                <a:gd name="connsiteX4" fmla="*/ 8725 w 3658759"/>
                <a:gd name="connsiteY4" fmla="*/ 1966948 h 3912894"/>
                <a:gd name="connsiteX5" fmla="*/ 1246918 w 3658759"/>
                <a:gd name="connsiteY5" fmla="*/ 103028 h 3912894"/>
                <a:gd name="connsiteX6" fmla="*/ 3318384 w 3658759"/>
                <a:gd name="connsiteY6" fmla="*/ 1080326 h 3912894"/>
                <a:gd name="connsiteX7" fmla="*/ 3658759 w 3658759"/>
                <a:gd name="connsiteY7" fmla="*/ 898350 h 3912894"/>
                <a:gd name="connsiteX8" fmla="*/ 3390894 w 3658759"/>
                <a:gd name="connsiteY8" fmla="*/ 1899561 h 3912894"/>
                <a:gd name="connsiteX9" fmla="*/ 2500306 w 3658759"/>
                <a:gd name="connsiteY9" fmla="*/ 1405994 h 3912894"/>
                <a:gd name="connsiteX10" fmla="*/ 2668332 w 3658759"/>
                <a:gd name="connsiteY10" fmla="*/ 1357108 h 3912894"/>
                <a:gd name="connsiteX11" fmla="*/ 1238336 w 3658759"/>
                <a:gd name="connsiteY11" fmla="*/ 483841 h 3912894"/>
                <a:gd name="connsiteX12" fmla="*/ 302558 w 3658759"/>
                <a:gd name="connsiteY12" fmla="*/ 1994911 h 3912894"/>
                <a:gd name="connsiteX13" fmla="*/ 484260 w 3658759"/>
                <a:gd name="connsiteY13" fmla="*/ 2799570 h 3912894"/>
                <a:gd name="connsiteX14" fmla="*/ 1296142 w 3658759"/>
                <a:gd name="connsiteY14" fmla="*/ 3397586 h 3912894"/>
                <a:gd name="connsiteX15" fmla="*/ 2444504 w 3658759"/>
                <a:gd name="connsiteY15" fmla="*/ 2592112 h 3912894"/>
                <a:gd name="connsiteX16" fmla="*/ 2614575 w 3658759"/>
                <a:gd name="connsiteY16" fmla="*/ 1597162 h 3912894"/>
                <a:gd name="connsiteX17" fmla="*/ 3386133 w 3658759"/>
                <a:gd name="connsiteY17" fmla="*/ 2103464 h 3912894"/>
                <a:gd name="connsiteX0" fmla="*/ 3386133 w 3658759"/>
                <a:gd name="connsiteY0" fmla="*/ 2103464 h 3912894"/>
                <a:gd name="connsiteX1" fmla="*/ 2896072 w 3658759"/>
                <a:gd name="connsiteY1" fmla="*/ 3249721 h 3912894"/>
                <a:gd name="connsiteX2" fmla="*/ 1354069 w 3658759"/>
                <a:gd name="connsiteY2" fmla="*/ 3786519 h 3912894"/>
                <a:gd name="connsiteX3" fmla="*/ 309789 w 3658759"/>
                <a:gd name="connsiteY3" fmla="*/ 3042258 h 3912894"/>
                <a:gd name="connsiteX4" fmla="*/ 8725 w 3658759"/>
                <a:gd name="connsiteY4" fmla="*/ 1966948 h 3912894"/>
                <a:gd name="connsiteX5" fmla="*/ 1246918 w 3658759"/>
                <a:gd name="connsiteY5" fmla="*/ 103028 h 3912894"/>
                <a:gd name="connsiteX6" fmla="*/ 3318384 w 3658759"/>
                <a:gd name="connsiteY6" fmla="*/ 1080326 h 3912894"/>
                <a:gd name="connsiteX7" fmla="*/ 3658759 w 3658759"/>
                <a:gd name="connsiteY7" fmla="*/ 898350 h 3912894"/>
                <a:gd name="connsiteX8" fmla="*/ 3390894 w 3658759"/>
                <a:gd name="connsiteY8" fmla="*/ 1899561 h 3912894"/>
                <a:gd name="connsiteX9" fmla="*/ 2500306 w 3658759"/>
                <a:gd name="connsiteY9" fmla="*/ 1405994 h 3912894"/>
                <a:gd name="connsiteX10" fmla="*/ 2668332 w 3658759"/>
                <a:gd name="connsiteY10" fmla="*/ 1357108 h 3912894"/>
                <a:gd name="connsiteX11" fmla="*/ 1238336 w 3658759"/>
                <a:gd name="connsiteY11" fmla="*/ 483841 h 3912894"/>
                <a:gd name="connsiteX12" fmla="*/ 302558 w 3658759"/>
                <a:gd name="connsiteY12" fmla="*/ 1994911 h 3912894"/>
                <a:gd name="connsiteX13" fmla="*/ 484260 w 3658759"/>
                <a:gd name="connsiteY13" fmla="*/ 2799570 h 3912894"/>
                <a:gd name="connsiteX14" fmla="*/ 1296142 w 3658759"/>
                <a:gd name="connsiteY14" fmla="*/ 3397586 h 3912894"/>
                <a:gd name="connsiteX15" fmla="*/ 2444504 w 3658759"/>
                <a:gd name="connsiteY15" fmla="*/ 2592112 h 3912894"/>
                <a:gd name="connsiteX16" fmla="*/ 2614575 w 3658759"/>
                <a:gd name="connsiteY16" fmla="*/ 1597162 h 3912894"/>
                <a:gd name="connsiteX17" fmla="*/ 3386133 w 3658759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7592 w 3627967"/>
                <a:gd name="connsiteY6" fmla="*/ 1080326 h 3912894"/>
                <a:gd name="connsiteX7" fmla="*/ 3627967 w 3627967"/>
                <a:gd name="connsiteY7" fmla="*/ 898350 h 3912894"/>
                <a:gd name="connsiteX8" fmla="*/ 3360102 w 3627967"/>
                <a:gd name="connsiteY8" fmla="*/ 1899561 h 3912894"/>
                <a:gd name="connsiteX9" fmla="*/ 2469514 w 3627967"/>
                <a:gd name="connsiteY9" fmla="*/ 1405994 h 3912894"/>
                <a:gd name="connsiteX10" fmla="*/ 2637540 w 3627967"/>
                <a:gd name="connsiteY10" fmla="*/ 1357108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7592 w 3627967"/>
                <a:gd name="connsiteY6" fmla="*/ 1080326 h 3912894"/>
                <a:gd name="connsiteX7" fmla="*/ 3627967 w 3627967"/>
                <a:gd name="connsiteY7" fmla="*/ 898350 h 3912894"/>
                <a:gd name="connsiteX8" fmla="*/ 3360102 w 3627967"/>
                <a:gd name="connsiteY8" fmla="*/ 1899561 h 3912894"/>
                <a:gd name="connsiteX9" fmla="*/ 2469514 w 3627967"/>
                <a:gd name="connsiteY9" fmla="*/ 1405994 h 3912894"/>
                <a:gd name="connsiteX10" fmla="*/ 2678593 w 3627967"/>
                <a:gd name="connsiteY10" fmla="*/ 1349279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18381 w 3627967"/>
                <a:gd name="connsiteY6" fmla="*/ 1064669 h 3912894"/>
                <a:gd name="connsiteX7" fmla="*/ 3627967 w 3627967"/>
                <a:gd name="connsiteY7" fmla="*/ 898350 h 3912894"/>
                <a:gd name="connsiteX8" fmla="*/ 3360102 w 3627967"/>
                <a:gd name="connsiteY8" fmla="*/ 1899561 h 3912894"/>
                <a:gd name="connsiteX9" fmla="*/ 2469514 w 3627967"/>
                <a:gd name="connsiteY9" fmla="*/ 1405994 h 3912894"/>
                <a:gd name="connsiteX10" fmla="*/ 2678593 w 3627967"/>
                <a:gd name="connsiteY10" fmla="*/ 1349279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18381 w 3627967"/>
                <a:gd name="connsiteY6" fmla="*/ 1064669 h 3912894"/>
                <a:gd name="connsiteX7" fmla="*/ 3627967 w 3627967"/>
                <a:gd name="connsiteY7" fmla="*/ 898350 h 3912894"/>
                <a:gd name="connsiteX8" fmla="*/ 3360102 w 3627967"/>
                <a:gd name="connsiteY8" fmla="*/ 1899561 h 3912894"/>
                <a:gd name="connsiteX9" fmla="*/ 2469514 w 3627967"/>
                <a:gd name="connsiteY9" fmla="*/ 1405994 h 3912894"/>
                <a:gd name="connsiteX10" fmla="*/ 2647804 w 3627967"/>
                <a:gd name="connsiteY10" fmla="*/ 1357108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18381 w 3627967"/>
                <a:gd name="connsiteY6" fmla="*/ 1064669 h 3912894"/>
                <a:gd name="connsiteX7" fmla="*/ 3627967 w 3627967"/>
                <a:gd name="connsiteY7" fmla="*/ 898350 h 3912894"/>
                <a:gd name="connsiteX8" fmla="*/ 3360102 w 3627967"/>
                <a:gd name="connsiteY8" fmla="*/ 1899561 h 3912894"/>
                <a:gd name="connsiteX9" fmla="*/ 2428462 w 3627967"/>
                <a:gd name="connsiteY9" fmla="*/ 1413823 h 3912894"/>
                <a:gd name="connsiteX10" fmla="*/ 2647804 w 3627967"/>
                <a:gd name="connsiteY10" fmla="*/ 1357108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60102 w 3627967"/>
                <a:gd name="connsiteY8" fmla="*/ 1899561 h 3912894"/>
                <a:gd name="connsiteX9" fmla="*/ 2428462 w 3627967"/>
                <a:gd name="connsiteY9" fmla="*/ 1413823 h 3912894"/>
                <a:gd name="connsiteX10" fmla="*/ 2647804 w 3627967"/>
                <a:gd name="connsiteY10" fmla="*/ 1357108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80628 w 3627967"/>
                <a:gd name="connsiteY8" fmla="*/ 1942619 h 3912894"/>
                <a:gd name="connsiteX9" fmla="*/ 2428462 w 3627967"/>
                <a:gd name="connsiteY9" fmla="*/ 1413823 h 3912894"/>
                <a:gd name="connsiteX10" fmla="*/ 2647804 w 3627967"/>
                <a:gd name="connsiteY10" fmla="*/ 1357108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80628 w 3627967"/>
                <a:gd name="connsiteY8" fmla="*/ 1942619 h 3912894"/>
                <a:gd name="connsiteX9" fmla="*/ 2452949 w 3627967"/>
                <a:gd name="connsiteY9" fmla="*/ 1460795 h 3912894"/>
                <a:gd name="connsiteX10" fmla="*/ 2647804 w 3627967"/>
                <a:gd name="connsiteY10" fmla="*/ 1357108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80628 w 3627967"/>
                <a:gd name="connsiteY8" fmla="*/ 1942619 h 3912894"/>
                <a:gd name="connsiteX9" fmla="*/ 2428462 w 3627967"/>
                <a:gd name="connsiteY9" fmla="*/ 1484281 h 3912894"/>
                <a:gd name="connsiteX10" fmla="*/ 2647804 w 3627967"/>
                <a:gd name="connsiteY10" fmla="*/ 1357108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80628 w 3627967"/>
                <a:gd name="connsiteY8" fmla="*/ 1942619 h 3912894"/>
                <a:gd name="connsiteX9" fmla="*/ 2428462 w 3627967"/>
                <a:gd name="connsiteY9" fmla="*/ 1484281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83783 w 3627967"/>
                <a:gd name="connsiteY16" fmla="*/ 1597162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80628 w 3627967"/>
                <a:gd name="connsiteY8" fmla="*/ 1942619 h 3912894"/>
                <a:gd name="connsiteX9" fmla="*/ 2428462 w 3627967"/>
                <a:gd name="connsiteY9" fmla="*/ 1484281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80628 w 3627967"/>
                <a:gd name="connsiteY8" fmla="*/ 1942619 h 3912894"/>
                <a:gd name="connsiteX9" fmla="*/ 2428462 w 3627967"/>
                <a:gd name="connsiteY9" fmla="*/ 1484281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380628 w 3627967"/>
                <a:gd name="connsiteY8" fmla="*/ 1942619 h 3912894"/>
                <a:gd name="connsiteX9" fmla="*/ 2428462 w 3627967"/>
                <a:gd name="connsiteY9" fmla="*/ 1484281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478577 w 3627967"/>
                <a:gd name="connsiteY8" fmla="*/ 2005249 h 3912894"/>
                <a:gd name="connsiteX9" fmla="*/ 2428462 w 3627967"/>
                <a:gd name="connsiteY9" fmla="*/ 1484281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478577 w 3627967"/>
                <a:gd name="connsiteY8" fmla="*/ 2005249 h 3912894"/>
                <a:gd name="connsiteX9" fmla="*/ 2440705 w 3627967"/>
                <a:gd name="connsiteY9" fmla="*/ 1511681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478577 w 3627967"/>
                <a:gd name="connsiteY8" fmla="*/ 2005249 h 3912894"/>
                <a:gd name="connsiteX9" fmla="*/ 2440705 w 3627967"/>
                <a:gd name="connsiteY9" fmla="*/ 1511681 h 3912894"/>
                <a:gd name="connsiteX10" fmla="*/ 2635561 w 3627967"/>
                <a:gd name="connsiteY10" fmla="*/ 14079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308118 w 3627967"/>
                <a:gd name="connsiteY6" fmla="*/ 1088155 h 3912894"/>
                <a:gd name="connsiteX7" fmla="*/ 3627967 w 3627967"/>
                <a:gd name="connsiteY7" fmla="*/ 898350 h 3912894"/>
                <a:gd name="connsiteX8" fmla="*/ 3478577 w 3627967"/>
                <a:gd name="connsiteY8" fmla="*/ 2005249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478577 w 3627967"/>
                <a:gd name="connsiteY8" fmla="*/ 2005249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47052 w 3627967"/>
                <a:gd name="connsiteY16" fmla="*/ 1632391 h 3912894"/>
                <a:gd name="connsiteX17" fmla="*/ 3355341 w 3627967"/>
                <a:gd name="connsiteY17" fmla="*/ 2103464 h 3912894"/>
                <a:gd name="connsiteX0" fmla="*/ 3355341 w 3627967"/>
                <a:gd name="connsiteY0" fmla="*/ 2103464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478577 w 3627967"/>
                <a:gd name="connsiteY8" fmla="*/ 2005249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03464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478577 w 3627967"/>
                <a:gd name="connsiteY8" fmla="*/ 2005249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413712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364738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364738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265350 w 3627967"/>
                <a:gd name="connsiteY14" fmla="*/ 3397586 h 3912894"/>
                <a:gd name="connsiteX15" fmla="*/ 2364738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59296 w 3627967"/>
                <a:gd name="connsiteY16" fmla="*/ 1683277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65280 w 3627967"/>
                <a:gd name="connsiteY1" fmla="*/ 3249721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539795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270436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270436 w 3627967"/>
                <a:gd name="connsiteY8" fmla="*/ 2016992 h 3912894"/>
                <a:gd name="connsiteX9" fmla="*/ 2440705 w 3627967"/>
                <a:gd name="connsiteY9" fmla="*/ 1511681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270436 w 3627967"/>
                <a:gd name="connsiteY8" fmla="*/ 2016992 h 3912894"/>
                <a:gd name="connsiteX9" fmla="*/ 2367244 w 3627967"/>
                <a:gd name="connsiteY9" fmla="*/ 1468623 h 3912894"/>
                <a:gd name="connsiteX10" fmla="*/ 2623317 w 3627967"/>
                <a:gd name="connsiteY10" fmla="*/ 1419737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270436 w 3627967"/>
                <a:gd name="connsiteY8" fmla="*/ 2016992 h 3912894"/>
                <a:gd name="connsiteX9" fmla="*/ 2367244 w 3627967"/>
                <a:gd name="connsiteY9" fmla="*/ 1468623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258192 w 3627967"/>
                <a:gd name="connsiteY8" fmla="*/ 1938705 h 3912894"/>
                <a:gd name="connsiteX9" fmla="*/ 2367244 w 3627967"/>
                <a:gd name="connsiteY9" fmla="*/ 1468623 h 3912894"/>
                <a:gd name="connsiteX10" fmla="*/ 2611074 w 3627967"/>
                <a:gd name="connsiteY10" fmla="*/ 1380594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258192 w 3627967"/>
                <a:gd name="connsiteY8" fmla="*/ 1938705 h 3912894"/>
                <a:gd name="connsiteX9" fmla="*/ 2367244 w 3627967"/>
                <a:gd name="connsiteY9" fmla="*/ 1468623 h 3912894"/>
                <a:gd name="connsiteX10" fmla="*/ 2611074 w 3627967"/>
                <a:gd name="connsiteY10" fmla="*/ 1345365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83631 w 3627967"/>
                <a:gd name="connsiteY6" fmla="*/ 1119470 h 3912894"/>
                <a:gd name="connsiteX7" fmla="*/ 3627967 w 3627967"/>
                <a:gd name="connsiteY7" fmla="*/ 898350 h 3912894"/>
                <a:gd name="connsiteX8" fmla="*/ 3258192 w 3627967"/>
                <a:gd name="connsiteY8" fmla="*/ 1938705 h 3912894"/>
                <a:gd name="connsiteX9" fmla="*/ 2330514 w 3627967"/>
                <a:gd name="connsiteY9" fmla="*/ 1449052 h 3912894"/>
                <a:gd name="connsiteX10" fmla="*/ 2611074 w 3627967"/>
                <a:gd name="connsiteY10" fmla="*/ 1345365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71387 w 3627967"/>
                <a:gd name="connsiteY6" fmla="*/ 1080327 h 3912894"/>
                <a:gd name="connsiteX7" fmla="*/ 3627967 w 3627967"/>
                <a:gd name="connsiteY7" fmla="*/ 898350 h 3912894"/>
                <a:gd name="connsiteX8" fmla="*/ 3258192 w 3627967"/>
                <a:gd name="connsiteY8" fmla="*/ 1938705 h 3912894"/>
                <a:gd name="connsiteX9" fmla="*/ 2330514 w 3627967"/>
                <a:gd name="connsiteY9" fmla="*/ 1449052 h 3912894"/>
                <a:gd name="connsiteX10" fmla="*/ 2611074 w 3627967"/>
                <a:gd name="connsiteY10" fmla="*/ 1345365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71387 w 3627967"/>
                <a:gd name="connsiteY6" fmla="*/ 1080327 h 3912894"/>
                <a:gd name="connsiteX7" fmla="*/ 3627967 w 3627967"/>
                <a:gd name="connsiteY7" fmla="*/ 898350 h 3912894"/>
                <a:gd name="connsiteX8" fmla="*/ 3172487 w 3627967"/>
                <a:gd name="connsiteY8" fmla="*/ 1946534 h 3912894"/>
                <a:gd name="connsiteX9" fmla="*/ 2330514 w 3627967"/>
                <a:gd name="connsiteY9" fmla="*/ 1449052 h 3912894"/>
                <a:gd name="connsiteX10" fmla="*/ 2611074 w 3627967"/>
                <a:gd name="connsiteY10" fmla="*/ 1345365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71387 w 3627967"/>
                <a:gd name="connsiteY6" fmla="*/ 1080327 h 3912894"/>
                <a:gd name="connsiteX7" fmla="*/ 3627967 w 3627967"/>
                <a:gd name="connsiteY7" fmla="*/ 898350 h 3912894"/>
                <a:gd name="connsiteX8" fmla="*/ 3172487 w 3627967"/>
                <a:gd name="connsiteY8" fmla="*/ 1946534 h 3912894"/>
                <a:gd name="connsiteX9" fmla="*/ 2330514 w 3627967"/>
                <a:gd name="connsiteY9" fmla="*/ 1449052 h 3912894"/>
                <a:gd name="connsiteX10" fmla="*/ 2611074 w 3627967"/>
                <a:gd name="connsiteY10" fmla="*/ 1345365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71387 w 3627967"/>
                <a:gd name="connsiteY6" fmla="*/ 1080327 h 3912894"/>
                <a:gd name="connsiteX7" fmla="*/ 3627967 w 3627967"/>
                <a:gd name="connsiteY7" fmla="*/ 898350 h 3912894"/>
                <a:gd name="connsiteX8" fmla="*/ 3172487 w 3627967"/>
                <a:gd name="connsiteY8" fmla="*/ 1946534 h 3912894"/>
                <a:gd name="connsiteX9" fmla="*/ 2269296 w 3627967"/>
                <a:gd name="connsiteY9" fmla="*/ 1405994 h 3912894"/>
                <a:gd name="connsiteX10" fmla="*/ 2611074 w 3627967"/>
                <a:gd name="connsiteY10" fmla="*/ 1345365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71387 w 3627967"/>
                <a:gd name="connsiteY6" fmla="*/ 1080327 h 3912894"/>
                <a:gd name="connsiteX7" fmla="*/ 3627967 w 3627967"/>
                <a:gd name="connsiteY7" fmla="*/ 898350 h 3912894"/>
                <a:gd name="connsiteX8" fmla="*/ 3172487 w 3627967"/>
                <a:gd name="connsiteY8" fmla="*/ 1946534 h 3912894"/>
                <a:gd name="connsiteX9" fmla="*/ 2269296 w 3627967"/>
                <a:gd name="connsiteY9" fmla="*/ 1405994 h 3912894"/>
                <a:gd name="connsiteX10" fmla="*/ 2537612 w 3627967"/>
                <a:gd name="connsiteY10" fmla="*/ 1286650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627967"/>
                <a:gd name="connsiteY0" fmla="*/ 2115207 h 3912894"/>
                <a:gd name="connsiteX1" fmla="*/ 2889767 w 3627967"/>
                <a:gd name="connsiteY1" fmla="*/ 3265378 h 3912894"/>
                <a:gd name="connsiteX2" fmla="*/ 1323277 w 3627967"/>
                <a:gd name="connsiteY2" fmla="*/ 3786519 h 3912894"/>
                <a:gd name="connsiteX3" fmla="*/ 278997 w 3627967"/>
                <a:gd name="connsiteY3" fmla="*/ 3042258 h 3912894"/>
                <a:gd name="connsiteX4" fmla="*/ 8725 w 3627967"/>
                <a:gd name="connsiteY4" fmla="*/ 1974776 h 3912894"/>
                <a:gd name="connsiteX5" fmla="*/ 1216126 w 3627967"/>
                <a:gd name="connsiteY5" fmla="*/ 103028 h 3912894"/>
                <a:gd name="connsiteX6" fmla="*/ 3246900 w 3627967"/>
                <a:gd name="connsiteY6" fmla="*/ 1041184 h 3912894"/>
                <a:gd name="connsiteX7" fmla="*/ 3627967 w 3627967"/>
                <a:gd name="connsiteY7" fmla="*/ 898350 h 3912894"/>
                <a:gd name="connsiteX8" fmla="*/ 3172487 w 3627967"/>
                <a:gd name="connsiteY8" fmla="*/ 1946534 h 3912894"/>
                <a:gd name="connsiteX9" fmla="*/ 2269296 w 3627967"/>
                <a:gd name="connsiteY9" fmla="*/ 1405994 h 3912894"/>
                <a:gd name="connsiteX10" fmla="*/ 2537612 w 3627967"/>
                <a:gd name="connsiteY10" fmla="*/ 1286650 h 3912894"/>
                <a:gd name="connsiteX11" fmla="*/ 1207544 w 3627967"/>
                <a:gd name="connsiteY11" fmla="*/ 483841 h 3912894"/>
                <a:gd name="connsiteX12" fmla="*/ 271766 w 3627967"/>
                <a:gd name="connsiteY12" fmla="*/ 1994911 h 3912894"/>
                <a:gd name="connsiteX13" fmla="*/ 453468 w 3627967"/>
                <a:gd name="connsiteY13" fmla="*/ 2799570 h 3912894"/>
                <a:gd name="connsiteX14" fmla="*/ 1314324 w 3627967"/>
                <a:gd name="connsiteY14" fmla="*/ 3421072 h 3912894"/>
                <a:gd name="connsiteX15" fmla="*/ 2364738 w 3627967"/>
                <a:gd name="connsiteY15" fmla="*/ 2592112 h 3912894"/>
                <a:gd name="connsiteX16" fmla="*/ 2522566 w 3627967"/>
                <a:gd name="connsiteY16" fmla="*/ 1671534 h 3912894"/>
                <a:gd name="connsiteX17" fmla="*/ 3355341 w 3627967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72487 w 3591236"/>
                <a:gd name="connsiteY8" fmla="*/ 1946534 h 3912894"/>
                <a:gd name="connsiteX9" fmla="*/ 2269296 w 3591236"/>
                <a:gd name="connsiteY9" fmla="*/ 1405994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84735 w 3591236"/>
                <a:gd name="connsiteY8" fmla="*/ 1891733 h 3912894"/>
                <a:gd name="connsiteX9" fmla="*/ 2269296 w 3591236"/>
                <a:gd name="connsiteY9" fmla="*/ 1405994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84735 w 3591236"/>
                <a:gd name="connsiteY8" fmla="*/ 1891733 h 3912894"/>
                <a:gd name="connsiteX9" fmla="*/ 2269296 w 3591236"/>
                <a:gd name="connsiteY9" fmla="*/ 1405994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84735 w 3591236"/>
                <a:gd name="connsiteY8" fmla="*/ 1891733 h 3912894"/>
                <a:gd name="connsiteX9" fmla="*/ 2269296 w 3591236"/>
                <a:gd name="connsiteY9" fmla="*/ 1405994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48009 w 3591236"/>
                <a:gd name="connsiteY8" fmla="*/ 1883904 h 3912894"/>
                <a:gd name="connsiteX9" fmla="*/ 2269296 w 3591236"/>
                <a:gd name="connsiteY9" fmla="*/ 1405994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48009 w 3591236"/>
                <a:gd name="connsiteY8" fmla="*/ 1883904 h 3912894"/>
                <a:gd name="connsiteX9" fmla="*/ 2281543 w 3591236"/>
                <a:gd name="connsiteY9" fmla="*/ 1366850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48009 w 3591236"/>
                <a:gd name="connsiteY8" fmla="*/ 1883904 h 3912894"/>
                <a:gd name="connsiteX9" fmla="*/ 2281543 w 3591236"/>
                <a:gd name="connsiteY9" fmla="*/ 1366850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0 w 3591236"/>
                <a:gd name="connsiteY6" fmla="*/ 1041184 h 3912894"/>
                <a:gd name="connsiteX7" fmla="*/ 3591236 w 3591236"/>
                <a:gd name="connsiteY7" fmla="*/ 874864 h 3912894"/>
                <a:gd name="connsiteX8" fmla="*/ 3148009 w 3591236"/>
                <a:gd name="connsiteY8" fmla="*/ 1883904 h 3912894"/>
                <a:gd name="connsiteX9" fmla="*/ 2281543 w 3591236"/>
                <a:gd name="connsiteY9" fmla="*/ 1366850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591236"/>
                <a:gd name="connsiteY0" fmla="*/ 2115207 h 3912894"/>
                <a:gd name="connsiteX1" fmla="*/ 2889767 w 3591236"/>
                <a:gd name="connsiteY1" fmla="*/ 3265378 h 3912894"/>
                <a:gd name="connsiteX2" fmla="*/ 1323277 w 3591236"/>
                <a:gd name="connsiteY2" fmla="*/ 3786519 h 3912894"/>
                <a:gd name="connsiteX3" fmla="*/ 278997 w 3591236"/>
                <a:gd name="connsiteY3" fmla="*/ 3042258 h 3912894"/>
                <a:gd name="connsiteX4" fmla="*/ 8725 w 3591236"/>
                <a:gd name="connsiteY4" fmla="*/ 1974776 h 3912894"/>
                <a:gd name="connsiteX5" fmla="*/ 1216126 w 3591236"/>
                <a:gd name="connsiteY5" fmla="*/ 103028 h 3912894"/>
                <a:gd name="connsiteX6" fmla="*/ 3246903 w 3591236"/>
                <a:gd name="connsiteY6" fmla="*/ 1025526 h 3912894"/>
                <a:gd name="connsiteX7" fmla="*/ 3591236 w 3591236"/>
                <a:gd name="connsiteY7" fmla="*/ 874864 h 3912894"/>
                <a:gd name="connsiteX8" fmla="*/ 3148009 w 3591236"/>
                <a:gd name="connsiteY8" fmla="*/ 1883904 h 3912894"/>
                <a:gd name="connsiteX9" fmla="*/ 2281543 w 3591236"/>
                <a:gd name="connsiteY9" fmla="*/ 1366850 h 3912894"/>
                <a:gd name="connsiteX10" fmla="*/ 2537612 w 3591236"/>
                <a:gd name="connsiteY10" fmla="*/ 1286650 h 3912894"/>
                <a:gd name="connsiteX11" fmla="*/ 1207544 w 3591236"/>
                <a:gd name="connsiteY11" fmla="*/ 483841 h 3912894"/>
                <a:gd name="connsiteX12" fmla="*/ 271766 w 3591236"/>
                <a:gd name="connsiteY12" fmla="*/ 1994911 h 3912894"/>
                <a:gd name="connsiteX13" fmla="*/ 453468 w 3591236"/>
                <a:gd name="connsiteY13" fmla="*/ 2799570 h 3912894"/>
                <a:gd name="connsiteX14" fmla="*/ 1314324 w 3591236"/>
                <a:gd name="connsiteY14" fmla="*/ 3421072 h 3912894"/>
                <a:gd name="connsiteX15" fmla="*/ 2364738 w 3591236"/>
                <a:gd name="connsiteY15" fmla="*/ 2592112 h 3912894"/>
                <a:gd name="connsiteX16" fmla="*/ 2522566 w 3591236"/>
                <a:gd name="connsiteY16" fmla="*/ 1671534 h 3912894"/>
                <a:gd name="connsiteX17" fmla="*/ 3355341 w 3591236"/>
                <a:gd name="connsiteY17" fmla="*/ 2115207 h 3912894"/>
                <a:gd name="connsiteX0" fmla="*/ 3355341 w 3603483"/>
                <a:gd name="connsiteY0" fmla="*/ 2115207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281543 w 3603483"/>
                <a:gd name="connsiteY9" fmla="*/ 1366850 h 3912894"/>
                <a:gd name="connsiteX10" fmla="*/ 2537612 w 3603483"/>
                <a:gd name="connsiteY10" fmla="*/ 1286650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355341 w 3603483"/>
                <a:gd name="connsiteY17" fmla="*/ 2115207 h 3912894"/>
                <a:gd name="connsiteX0" fmla="*/ 3355341 w 3603483"/>
                <a:gd name="connsiteY0" fmla="*/ 2115207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37612 w 3603483"/>
                <a:gd name="connsiteY10" fmla="*/ 1286650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355341 w 3603483"/>
                <a:gd name="connsiteY17" fmla="*/ 2115207 h 3912894"/>
                <a:gd name="connsiteX0" fmla="*/ 3355341 w 3603483"/>
                <a:gd name="connsiteY0" fmla="*/ 2115207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74343 w 3603483"/>
                <a:gd name="connsiteY10" fmla="*/ 1298393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355341 w 3603483"/>
                <a:gd name="connsiteY17" fmla="*/ 2115207 h 3912894"/>
                <a:gd name="connsiteX0" fmla="*/ 3355341 w 3603483"/>
                <a:gd name="connsiteY0" fmla="*/ 2115207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355341 w 3603483"/>
                <a:gd name="connsiteY17" fmla="*/ 2115207 h 3912894"/>
                <a:gd name="connsiteX0" fmla="*/ 3355341 w 3603483"/>
                <a:gd name="connsiteY0" fmla="*/ 2115207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355341 w 3603483"/>
                <a:gd name="connsiteY17" fmla="*/ 2115207 h 3912894"/>
                <a:gd name="connsiteX0" fmla="*/ 3355341 w 3603483"/>
                <a:gd name="connsiteY0" fmla="*/ 2115207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355341 w 3603483"/>
                <a:gd name="connsiteY17" fmla="*/ 2115207 h 3912894"/>
                <a:gd name="connsiteX0" fmla="*/ 3453290 w 3603483"/>
                <a:gd name="connsiteY0" fmla="*/ 2115207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453290 w 3603483"/>
                <a:gd name="connsiteY17" fmla="*/ 2115207 h 3912894"/>
                <a:gd name="connsiteX0" fmla="*/ 3453290 w 3603483"/>
                <a:gd name="connsiteY0" fmla="*/ 2146521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453290 w 3603483"/>
                <a:gd name="connsiteY17" fmla="*/ 2146521 h 3912894"/>
                <a:gd name="connsiteX0" fmla="*/ 3490021 w 3603483"/>
                <a:gd name="connsiteY0" fmla="*/ 2189579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6 w 3603483"/>
                <a:gd name="connsiteY16" fmla="*/ 1671534 h 3912894"/>
                <a:gd name="connsiteX17" fmla="*/ 3490021 w 3603483"/>
                <a:gd name="connsiteY17" fmla="*/ 2189579 h 3912894"/>
                <a:gd name="connsiteX0" fmla="*/ 3490021 w 3603483"/>
                <a:gd name="connsiteY0" fmla="*/ 2189579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59296 w 3603483"/>
                <a:gd name="connsiteY16" fmla="*/ 1687191 h 3912894"/>
                <a:gd name="connsiteX17" fmla="*/ 3490021 w 3603483"/>
                <a:gd name="connsiteY17" fmla="*/ 2189579 h 3912894"/>
                <a:gd name="connsiteX0" fmla="*/ 3490021 w 3603483"/>
                <a:gd name="connsiteY0" fmla="*/ 2189579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59296 w 3603483"/>
                <a:gd name="connsiteY16" fmla="*/ 1687191 h 3912894"/>
                <a:gd name="connsiteX17" fmla="*/ 3490021 w 3603483"/>
                <a:gd name="connsiteY17" fmla="*/ 2189579 h 3912894"/>
                <a:gd name="connsiteX0" fmla="*/ 3490021 w 3603483"/>
                <a:gd name="connsiteY0" fmla="*/ 2189579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189579 h 3912894"/>
                <a:gd name="connsiteX0" fmla="*/ 3490021 w 3603483"/>
                <a:gd name="connsiteY0" fmla="*/ 2248294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248294 h 3912894"/>
                <a:gd name="connsiteX0" fmla="*/ 3490021 w 3603483"/>
                <a:gd name="connsiteY0" fmla="*/ 2248294 h 3912894"/>
                <a:gd name="connsiteX1" fmla="*/ 2889767 w 3603483"/>
                <a:gd name="connsiteY1" fmla="*/ 326537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269293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269293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269293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453468 w 3603483"/>
                <a:gd name="connsiteY13" fmla="*/ 2799570 h 3912894"/>
                <a:gd name="connsiteX14" fmla="*/ 1314324 w 3603483"/>
                <a:gd name="connsiteY14" fmla="*/ 3421072 h 3912894"/>
                <a:gd name="connsiteX15" fmla="*/ 2364738 w 3603483"/>
                <a:gd name="connsiteY15" fmla="*/ 2592112 h 3912894"/>
                <a:gd name="connsiteX16" fmla="*/ 2522567 w 3603483"/>
                <a:gd name="connsiteY16" fmla="*/ 1671534 h 3912894"/>
                <a:gd name="connsiteX17" fmla="*/ 3490021 w 3603483"/>
                <a:gd name="connsiteY17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1314324 w 3603483"/>
                <a:gd name="connsiteY13" fmla="*/ 3421072 h 3912894"/>
                <a:gd name="connsiteX14" fmla="*/ 2364738 w 3603483"/>
                <a:gd name="connsiteY14" fmla="*/ 2592112 h 3912894"/>
                <a:gd name="connsiteX15" fmla="*/ 2522567 w 3603483"/>
                <a:gd name="connsiteY15" fmla="*/ 1671534 h 3912894"/>
                <a:gd name="connsiteX16" fmla="*/ 3490021 w 3603483"/>
                <a:gd name="connsiteY16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1314324 w 3603483"/>
                <a:gd name="connsiteY13" fmla="*/ 3421072 h 3912894"/>
                <a:gd name="connsiteX14" fmla="*/ 2364738 w 3603483"/>
                <a:gd name="connsiteY14" fmla="*/ 2592112 h 3912894"/>
                <a:gd name="connsiteX15" fmla="*/ 2522567 w 3603483"/>
                <a:gd name="connsiteY15" fmla="*/ 1671534 h 3912894"/>
                <a:gd name="connsiteX16" fmla="*/ 3490021 w 3603483"/>
                <a:gd name="connsiteY16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278997 w 3603483"/>
                <a:gd name="connsiteY3" fmla="*/ 3042258 h 3912894"/>
                <a:gd name="connsiteX4" fmla="*/ 8725 w 3603483"/>
                <a:gd name="connsiteY4" fmla="*/ 1974776 h 3912894"/>
                <a:gd name="connsiteX5" fmla="*/ 1216126 w 3603483"/>
                <a:gd name="connsiteY5" fmla="*/ 103028 h 3912894"/>
                <a:gd name="connsiteX6" fmla="*/ 3246903 w 3603483"/>
                <a:gd name="connsiteY6" fmla="*/ 1025526 h 3912894"/>
                <a:gd name="connsiteX7" fmla="*/ 3603483 w 3603483"/>
                <a:gd name="connsiteY7" fmla="*/ 835721 h 3912894"/>
                <a:gd name="connsiteX8" fmla="*/ 3148009 w 3603483"/>
                <a:gd name="connsiteY8" fmla="*/ 1883904 h 3912894"/>
                <a:gd name="connsiteX9" fmla="*/ 2342761 w 3603483"/>
                <a:gd name="connsiteY9" fmla="*/ 1394250 h 3912894"/>
                <a:gd name="connsiteX10" fmla="*/ 2525370 w 3603483"/>
                <a:gd name="connsiteY10" fmla="*/ 1310136 h 3912894"/>
                <a:gd name="connsiteX11" fmla="*/ 1207544 w 3603483"/>
                <a:gd name="connsiteY11" fmla="*/ 483841 h 3912894"/>
                <a:gd name="connsiteX12" fmla="*/ 271766 w 3603483"/>
                <a:gd name="connsiteY12" fmla="*/ 1994911 h 3912894"/>
                <a:gd name="connsiteX13" fmla="*/ 1314324 w 3603483"/>
                <a:gd name="connsiteY13" fmla="*/ 3421072 h 3912894"/>
                <a:gd name="connsiteX14" fmla="*/ 2364738 w 3603483"/>
                <a:gd name="connsiteY14" fmla="*/ 2592112 h 3912894"/>
                <a:gd name="connsiteX15" fmla="*/ 2522567 w 3603483"/>
                <a:gd name="connsiteY15" fmla="*/ 1671534 h 3912894"/>
                <a:gd name="connsiteX16" fmla="*/ 3490021 w 3603483"/>
                <a:gd name="connsiteY16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8725 w 3603483"/>
                <a:gd name="connsiteY3" fmla="*/ 1974776 h 3912894"/>
                <a:gd name="connsiteX4" fmla="*/ 1216126 w 3603483"/>
                <a:gd name="connsiteY4" fmla="*/ 103028 h 3912894"/>
                <a:gd name="connsiteX5" fmla="*/ 3246903 w 3603483"/>
                <a:gd name="connsiteY5" fmla="*/ 1025526 h 3912894"/>
                <a:gd name="connsiteX6" fmla="*/ 3603483 w 3603483"/>
                <a:gd name="connsiteY6" fmla="*/ 835721 h 3912894"/>
                <a:gd name="connsiteX7" fmla="*/ 3148009 w 3603483"/>
                <a:gd name="connsiteY7" fmla="*/ 1883904 h 3912894"/>
                <a:gd name="connsiteX8" fmla="*/ 2342761 w 3603483"/>
                <a:gd name="connsiteY8" fmla="*/ 1394250 h 3912894"/>
                <a:gd name="connsiteX9" fmla="*/ 2525370 w 3603483"/>
                <a:gd name="connsiteY9" fmla="*/ 1310136 h 3912894"/>
                <a:gd name="connsiteX10" fmla="*/ 1207544 w 3603483"/>
                <a:gd name="connsiteY10" fmla="*/ 483841 h 3912894"/>
                <a:gd name="connsiteX11" fmla="*/ 271766 w 3603483"/>
                <a:gd name="connsiteY11" fmla="*/ 1994911 h 3912894"/>
                <a:gd name="connsiteX12" fmla="*/ 1314324 w 3603483"/>
                <a:gd name="connsiteY12" fmla="*/ 3421072 h 3912894"/>
                <a:gd name="connsiteX13" fmla="*/ 2364738 w 3603483"/>
                <a:gd name="connsiteY13" fmla="*/ 2592112 h 3912894"/>
                <a:gd name="connsiteX14" fmla="*/ 2522567 w 3603483"/>
                <a:gd name="connsiteY14" fmla="*/ 1671534 h 3912894"/>
                <a:gd name="connsiteX15" fmla="*/ 3490021 w 3603483"/>
                <a:gd name="connsiteY15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8725 w 3603483"/>
                <a:gd name="connsiteY3" fmla="*/ 1974776 h 3912894"/>
                <a:gd name="connsiteX4" fmla="*/ 1216126 w 3603483"/>
                <a:gd name="connsiteY4" fmla="*/ 103028 h 3912894"/>
                <a:gd name="connsiteX5" fmla="*/ 3246903 w 3603483"/>
                <a:gd name="connsiteY5" fmla="*/ 1025526 h 3912894"/>
                <a:gd name="connsiteX6" fmla="*/ 3603483 w 3603483"/>
                <a:gd name="connsiteY6" fmla="*/ 835721 h 3912894"/>
                <a:gd name="connsiteX7" fmla="*/ 3148009 w 3603483"/>
                <a:gd name="connsiteY7" fmla="*/ 1883904 h 3912894"/>
                <a:gd name="connsiteX8" fmla="*/ 2342761 w 3603483"/>
                <a:gd name="connsiteY8" fmla="*/ 1394250 h 3912894"/>
                <a:gd name="connsiteX9" fmla="*/ 2525370 w 3603483"/>
                <a:gd name="connsiteY9" fmla="*/ 1310136 h 3912894"/>
                <a:gd name="connsiteX10" fmla="*/ 1207544 w 3603483"/>
                <a:gd name="connsiteY10" fmla="*/ 483841 h 3912894"/>
                <a:gd name="connsiteX11" fmla="*/ 271766 w 3603483"/>
                <a:gd name="connsiteY11" fmla="*/ 1994911 h 3912894"/>
                <a:gd name="connsiteX12" fmla="*/ 1314324 w 3603483"/>
                <a:gd name="connsiteY12" fmla="*/ 3421072 h 3912894"/>
                <a:gd name="connsiteX13" fmla="*/ 2364738 w 3603483"/>
                <a:gd name="connsiteY13" fmla="*/ 2592112 h 3912894"/>
                <a:gd name="connsiteX14" fmla="*/ 2522567 w 3603483"/>
                <a:gd name="connsiteY14" fmla="*/ 1671534 h 3912894"/>
                <a:gd name="connsiteX15" fmla="*/ 3490021 w 3603483"/>
                <a:gd name="connsiteY15" fmla="*/ 2248294 h 3912894"/>
                <a:gd name="connsiteX0" fmla="*/ 3490021 w 3603483"/>
                <a:gd name="connsiteY0" fmla="*/ 2248294 h 3912894"/>
                <a:gd name="connsiteX1" fmla="*/ 2950985 w 3603483"/>
                <a:gd name="connsiteY1" fmla="*/ 3300608 h 3912894"/>
                <a:gd name="connsiteX2" fmla="*/ 1323277 w 3603483"/>
                <a:gd name="connsiteY2" fmla="*/ 3786519 h 3912894"/>
                <a:gd name="connsiteX3" fmla="*/ 8725 w 3603483"/>
                <a:gd name="connsiteY3" fmla="*/ 1974776 h 3912894"/>
                <a:gd name="connsiteX4" fmla="*/ 1216126 w 3603483"/>
                <a:gd name="connsiteY4" fmla="*/ 103028 h 3912894"/>
                <a:gd name="connsiteX5" fmla="*/ 3246903 w 3603483"/>
                <a:gd name="connsiteY5" fmla="*/ 1025526 h 3912894"/>
                <a:gd name="connsiteX6" fmla="*/ 3603483 w 3603483"/>
                <a:gd name="connsiteY6" fmla="*/ 835721 h 3912894"/>
                <a:gd name="connsiteX7" fmla="*/ 3148009 w 3603483"/>
                <a:gd name="connsiteY7" fmla="*/ 1883904 h 3912894"/>
                <a:gd name="connsiteX8" fmla="*/ 2342761 w 3603483"/>
                <a:gd name="connsiteY8" fmla="*/ 1394250 h 3912894"/>
                <a:gd name="connsiteX9" fmla="*/ 2525370 w 3603483"/>
                <a:gd name="connsiteY9" fmla="*/ 1310136 h 3912894"/>
                <a:gd name="connsiteX10" fmla="*/ 1207544 w 3603483"/>
                <a:gd name="connsiteY10" fmla="*/ 483841 h 3912894"/>
                <a:gd name="connsiteX11" fmla="*/ 271766 w 3603483"/>
                <a:gd name="connsiteY11" fmla="*/ 1994911 h 3912894"/>
                <a:gd name="connsiteX12" fmla="*/ 1314324 w 3603483"/>
                <a:gd name="connsiteY12" fmla="*/ 3421072 h 3912894"/>
                <a:gd name="connsiteX13" fmla="*/ 2364738 w 3603483"/>
                <a:gd name="connsiteY13" fmla="*/ 2592112 h 3912894"/>
                <a:gd name="connsiteX14" fmla="*/ 2522567 w 3603483"/>
                <a:gd name="connsiteY14" fmla="*/ 1671534 h 3912894"/>
                <a:gd name="connsiteX15" fmla="*/ 3490021 w 3603483"/>
                <a:gd name="connsiteY15" fmla="*/ 2248294 h 3912894"/>
                <a:gd name="connsiteX0" fmla="*/ 3514508 w 3627970"/>
                <a:gd name="connsiteY0" fmla="*/ 2248294 h 3912894"/>
                <a:gd name="connsiteX1" fmla="*/ 2975472 w 3627970"/>
                <a:gd name="connsiteY1" fmla="*/ 3300608 h 3912894"/>
                <a:gd name="connsiteX2" fmla="*/ 1347764 w 3627970"/>
                <a:gd name="connsiteY2" fmla="*/ 3786519 h 3912894"/>
                <a:gd name="connsiteX3" fmla="*/ 33212 w 3627970"/>
                <a:gd name="connsiteY3" fmla="*/ 1974776 h 3912894"/>
                <a:gd name="connsiteX4" fmla="*/ 1240613 w 3627970"/>
                <a:gd name="connsiteY4" fmla="*/ 103028 h 3912894"/>
                <a:gd name="connsiteX5" fmla="*/ 3271390 w 3627970"/>
                <a:gd name="connsiteY5" fmla="*/ 1025526 h 3912894"/>
                <a:gd name="connsiteX6" fmla="*/ 3627970 w 3627970"/>
                <a:gd name="connsiteY6" fmla="*/ 835721 h 3912894"/>
                <a:gd name="connsiteX7" fmla="*/ 3172496 w 3627970"/>
                <a:gd name="connsiteY7" fmla="*/ 1883904 h 3912894"/>
                <a:gd name="connsiteX8" fmla="*/ 2367248 w 3627970"/>
                <a:gd name="connsiteY8" fmla="*/ 1394250 h 3912894"/>
                <a:gd name="connsiteX9" fmla="*/ 2549857 w 3627970"/>
                <a:gd name="connsiteY9" fmla="*/ 1310136 h 3912894"/>
                <a:gd name="connsiteX10" fmla="*/ 1232031 w 3627970"/>
                <a:gd name="connsiteY10" fmla="*/ 483841 h 3912894"/>
                <a:gd name="connsiteX11" fmla="*/ 296253 w 3627970"/>
                <a:gd name="connsiteY11" fmla="*/ 1994911 h 3912894"/>
                <a:gd name="connsiteX12" fmla="*/ 1338811 w 3627970"/>
                <a:gd name="connsiteY12" fmla="*/ 3421072 h 3912894"/>
                <a:gd name="connsiteX13" fmla="*/ 2389225 w 3627970"/>
                <a:gd name="connsiteY13" fmla="*/ 2592112 h 3912894"/>
                <a:gd name="connsiteX14" fmla="*/ 2547054 w 3627970"/>
                <a:gd name="connsiteY14" fmla="*/ 1671534 h 3912894"/>
                <a:gd name="connsiteX15" fmla="*/ 3514508 w 3627970"/>
                <a:gd name="connsiteY15" fmla="*/ 2248294 h 3912894"/>
                <a:gd name="connsiteX0" fmla="*/ 3514508 w 3627970"/>
                <a:gd name="connsiteY0" fmla="*/ 2248294 h 3912894"/>
                <a:gd name="connsiteX1" fmla="*/ 2975472 w 3627970"/>
                <a:gd name="connsiteY1" fmla="*/ 3300608 h 3912894"/>
                <a:gd name="connsiteX2" fmla="*/ 1347764 w 3627970"/>
                <a:gd name="connsiteY2" fmla="*/ 3786519 h 3912894"/>
                <a:gd name="connsiteX3" fmla="*/ 33212 w 3627970"/>
                <a:gd name="connsiteY3" fmla="*/ 1974776 h 3912894"/>
                <a:gd name="connsiteX4" fmla="*/ 1240613 w 3627970"/>
                <a:gd name="connsiteY4" fmla="*/ 103028 h 3912894"/>
                <a:gd name="connsiteX5" fmla="*/ 3271390 w 3627970"/>
                <a:gd name="connsiteY5" fmla="*/ 1025526 h 3912894"/>
                <a:gd name="connsiteX6" fmla="*/ 3627970 w 3627970"/>
                <a:gd name="connsiteY6" fmla="*/ 835721 h 3912894"/>
                <a:gd name="connsiteX7" fmla="*/ 3172496 w 3627970"/>
                <a:gd name="connsiteY7" fmla="*/ 1883904 h 3912894"/>
                <a:gd name="connsiteX8" fmla="*/ 2367248 w 3627970"/>
                <a:gd name="connsiteY8" fmla="*/ 1394250 h 3912894"/>
                <a:gd name="connsiteX9" fmla="*/ 2549857 w 3627970"/>
                <a:gd name="connsiteY9" fmla="*/ 1310136 h 3912894"/>
                <a:gd name="connsiteX10" fmla="*/ 1232031 w 3627970"/>
                <a:gd name="connsiteY10" fmla="*/ 483841 h 3912894"/>
                <a:gd name="connsiteX11" fmla="*/ 296253 w 3627970"/>
                <a:gd name="connsiteY11" fmla="*/ 1994911 h 3912894"/>
                <a:gd name="connsiteX12" fmla="*/ 1338811 w 3627970"/>
                <a:gd name="connsiteY12" fmla="*/ 3421072 h 3912894"/>
                <a:gd name="connsiteX13" fmla="*/ 2389225 w 3627970"/>
                <a:gd name="connsiteY13" fmla="*/ 2592112 h 3912894"/>
                <a:gd name="connsiteX14" fmla="*/ 2547054 w 3627970"/>
                <a:gd name="connsiteY14" fmla="*/ 1671534 h 3912894"/>
                <a:gd name="connsiteX15" fmla="*/ 3514508 w 3627970"/>
                <a:gd name="connsiteY15" fmla="*/ 2248294 h 3912894"/>
                <a:gd name="connsiteX0" fmla="*/ 3514508 w 3627970"/>
                <a:gd name="connsiteY0" fmla="*/ 2248294 h 3912894"/>
                <a:gd name="connsiteX1" fmla="*/ 2975472 w 3627970"/>
                <a:gd name="connsiteY1" fmla="*/ 3300608 h 3912894"/>
                <a:gd name="connsiteX2" fmla="*/ 1347764 w 3627970"/>
                <a:gd name="connsiteY2" fmla="*/ 3786519 h 3912894"/>
                <a:gd name="connsiteX3" fmla="*/ 33212 w 3627970"/>
                <a:gd name="connsiteY3" fmla="*/ 1974776 h 3912894"/>
                <a:gd name="connsiteX4" fmla="*/ 1240613 w 3627970"/>
                <a:gd name="connsiteY4" fmla="*/ 103028 h 3912894"/>
                <a:gd name="connsiteX5" fmla="*/ 3271390 w 3627970"/>
                <a:gd name="connsiteY5" fmla="*/ 1025526 h 3912894"/>
                <a:gd name="connsiteX6" fmla="*/ 3627970 w 3627970"/>
                <a:gd name="connsiteY6" fmla="*/ 835721 h 3912894"/>
                <a:gd name="connsiteX7" fmla="*/ 3172496 w 3627970"/>
                <a:gd name="connsiteY7" fmla="*/ 1883904 h 3912894"/>
                <a:gd name="connsiteX8" fmla="*/ 2367248 w 3627970"/>
                <a:gd name="connsiteY8" fmla="*/ 1394250 h 3912894"/>
                <a:gd name="connsiteX9" fmla="*/ 2549857 w 3627970"/>
                <a:gd name="connsiteY9" fmla="*/ 1310136 h 3912894"/>
                <a:gd name="connsiteX10" fmla="*/ 1232031 w 3627970"/>
                <a:gd name="connsiteY10" fmla="*/ 483841 h 3912894"/>
                <a:gd name="connsiteX11" fmla="*/ 296253 w 3627970"/>
                <a:gd name="connsiteY11" fmla="*/ 1994911 h 3912894"/>
                <a:gd name="connsiteX12" fmla="*/ 1338811 w 3627970"/>
                <a:gd name="connsiteY12" fmla="*/ 3421072 h 3912894"/>
                <a:gd name="connsiteX13" fmla="*/ 2389225 w 3627970"/>
                <a:gd name="connsiteY13" fmla="*/ 2592112 h 3912894"/>
                <a:gd name="connsiteX14" fmla="*/ 2547054 w 3627970"/>
                <a:gd name="connsiteY14" fmla="*/ 1671534 h 3912894"/>
                <a:gd name="connsiteX15" fmla="*/ 3514508 w 3627970"/>
                <a:gd name="connsiteY15" fmla="*/ 2248294 h 3912894"/>
                <a:gd name="connsiteX0" fmla="*/ 3514508 w 3627970"/>
                <a:gd name="connsiteY0" fmla="*/ 2248294 h 3912894"/>
                <a:gd name="connsiteX1" fmla="*/ 2975472 w 3627970"/>
                <a:gd name="connsiteY1" fmla="*/ 3300608 h 3912894"/>
                <a:gd name="connsiteX2" fmla="*/ 1347764 w 3627970"/>
                <a:gd name="connsiteY2" fmla="*/ 3786519 h 3912894"/>
                <a:gd name="connsiteX3" fmla="*/ 33212 w 3627970"/>
                <a:gd name="connsiteY3" fmla="*/ 1974776 h 3912894"/>
                <a:gd name="connsiteX4" fmla="*/ 1240613 w 3627970"/>
                <a:gd name="connsiteY4" fmla="*/ 103028 h 3912894"/>
                <a:gd name="connsiteX5" fmla="*/ 3271390 w 3627970"/>
                <a:gd name="connsiteY5" fmla="*/ 1025526 h 3912894"/>
                <a:gd name="connsiteX6" fmla="*/ 3627970 w 3627970"/>
                <a:gd name="connsiteY6" fmla="*/ 835721 h 3912894"/>
                <a:gd name="connsiteX7" fmla="*/ 3172496 w 3627970"/>
                <a:gd name="connsiteY7" fmla="*/ 1883904 h 3912894"/>
                <a:gd name="connsiteX8" fmla="*/ 2367248 w 3627970"/>
                <a:gd name="connsiteY8" fmla="*/ 1394250 h 3912894"/>
                <a:gd name="connsiteX9" fmla="*/ 2549857 w 3627970"/>
                <a:gd name="connsiteY9" fmla="*/ 1310136 h 3912894"/>
                <a:gd name="connsiteX10" fmla="*/ 1232031 w 3627970"/>
                <a:gd name="connsiteY10" fmla="*/ 483841 h 3912894"/>
                <a:gd name="connsiteX11" fmla="*/ 296253 w 3627970"/>
                <a:gd name="connsiteY11" fmla="*/ 1994911 h 3912894"/>
                <a:gd name="connsiteX12" fmla="*/ 1338811 w 3627970"/>
                <a:gd name="connsiteY12" fmla="*/ 3421072 h 3912894"/>
                <a:gd name="connsiteX13" fmla="*/ 2389225 w 3627970"/>
                <a:gd name="connsiteY13" fmla="*/ 2592112 h 3912894"/>
                <a:gd name="connsiteX14" fmla="*/ 2547054 w 3627970"/>
                <a:gd name="connsiteY14" fmla="*/ 1671534 h 3912894"/>
                <a:gd name="connsiteX15" fmla="*/ 3514508 w 3627970"/>
                <a:gd name="connsiteY15" fmla="*/ 2248294 h 3912894"/>
                <a:gd name="connsiteX0" fmla="*/ 3514508 w 3627970"/>
                <a:gd name="connsiteY0" fmla="*/ 2248294 h 3912894"/>
                <a:gd name="connsiteX1" fmla="*/ 2975472 w 3627970"/>
                <a:gd name="connsiteY1" fmla="*/ 3300608 h 3912894"/>
                <a:gd name="connsiteX2" fmla="*/ 1347764 w 3627970"/>
                <a:gd name="connsiteY2" fmla="*/ 3786519 h 3912894"/>
                <a:gd name="connsiteX3" fmla="*/ 33212 w 3627970"/>
                <a:gd name="connsiteY3" fmla="*/ 1974776 h 3912894"/>
                <a:gd name="connsiteX4" fmla="*/ 1240613 w 3627970"/>
                <a:gd name="connsiteY4" fmla="*/ 103028 h 3912894"/>
                <a:gd name="connsiteX5" fmla="*/ 3271390 w 3627970"/>
                <a:gd name="connsiteY5" fmla="*/ 1025526 h 3912894"/>
                <a:gd name="connsiteX6" fmla="*/ 3627970 w 3627970"/>
                <a:gd name="connsiteY6" fmla="*/ 835721 h 3912894"/>
                <a:gd name="connsiteX7" fmla="*/ 3172496 w 3627970"/>
                <a:gd name="connsiteY7" fmla="*/ 1883904 h 3912894"/>
                <a:gd name="connsiteX8" fmla="*/ 2367248 w 3627970"/>
                <a:gd name="connsiteY8" fmla="*/ 1394250 h 3912894"/>
                <a:gd name="connsiteX9" fmla="*/ 2549857 w 3627970"/>
                <a:gd name="connsiteY9" fmla="*/ 1310136 h 3912894"/>
                <a:gd name="connsiteX10" fmla="*/ 1232031 w 3627970"/>
                <a:gd name="connsiteY10" fmla="*/ 483841 h 3912894"/>
                <a:gd name="connsiteX11" fmla="*/ 296253 w 3627970"/>
                <a:gd name="connsiteY11" fmla="*/ 1994911 h 3912894"/>
                <a:gd name="connsiteX12" fmla="*/ 1338811 w 3627970"/>
                <a:gd name="connsiteY12" fmla="*/ 3421072 h 3912894"/>
                <a:gd name="connsiteX13" fmla="*/ 2389225 w 3627970"/>
                <a:gd name="connsiteY13" fmla="*/ 2592112 h 3912894"/>
                <a:gd name="connsiteX14" fmla="*/ 2547054 w 3627970"/>
                <a:gd name="connsiteY14" fmla="*/ 1671534 h 3912894"/>
                <a:gd name="connsiteX15" fmla="*/ 3514508 w 3627970"/>
                <a:gd name="connsiteY15" fmla="*/ 2248294 h 3912894"/>
                <a:gd name="connsiteX0" fmla="*/ 3514508 w 3627970"/>
                <a:gd name="connsiteY0" fmla="*/ 2248294 h 3912894"/>
                <a:gd name="connsiteX1" fmla="*/ 2975472 w 3627970"/>
                <a:gd name="connsiteY1" fmla="*/ 3300608 h 3912894"/>
                <a:gd name="connsiteX2" fmla="*/ 1347764 w 3627970"/>
                <a:gd name="connsiteY2" fmla="*/ 3786519 h 3912894"/>
                <a:gd name="connsiteX3" fmla="*/ 33212 w 3627970"/>
                <a:gd name="connsiteY3" fmla="*/ 1974776 h 3912894"/>
                <a:gd name="connsiteX4" fmla="*/ 1240613 w 3627970"/>
                <a:gd name="connsiteY4" fmla="*/ 103028 h 3912894"/>
                <a:gd name="connsiteX5" fmla="*/ 3271390 w 3627970"/>
                <a:gd name="connsiteY5" fmla="*/ 1025526 h 3912894"/>
                <a:gd name="connsiteX6" fmla="*/ 3627970 w 3627970"/>
                <a:gd name="connsiteY6" fmla="*/ 835721 h 3912894"/>
                <a:gd name="connsiteX7" fmla="*/ 3172496 w 3627970"/>
                <a:gd name="connsiteY7" fmla="*/ 1883904 h 3912894"/>
                <a:gd name="connsiteX8" fmla="*/ 2367248 w 3627970"/>
                <a:gd name="connsiteY8" fmla="*/ 1394250 h 3912894"/>
                <a:gd name="connsiteX9" fmla="*/ 2549857 w 3627970"/>
                <a:gd name="connsiteY9" fmla="*/ 1310136 h 3912894"/>
                <a:gd name="connsiteX10" fmla="*/ 1232031 w 3627970"/>
                <a:gd name="connsiteY10" fmla="*/ 483841 h 3912894"/>
                <a:gd name="connsiteX11" fmla="*/ 296253 w 3627970"/>
                <a:gd name="connsiteY11" fmla="*/ 1994911 h 3912894"/>
                <a:gd name="connsiteX12" fmla="*/ 1338811 w 3627970"/>
                <a:gd name="connsiteY12" fmla="*/ 3421072 h 3912894"/>
                <a:gd name="connsiteX13" fmla="*/ 2389225 w 3627970"/>
                <a:gd name="connsiteY13" fmla="*/ 2592112 h 3912894"/>
                <a:gd name="connsiteX14" fmla="*/ 2547054 w 3627970"/>
                <a:gd name="connsiteY14" fmla="*/ 1671534 h 3912894"/>
                <a:gd name="connsiteX15" fmla="*/ 3514508 w 3627970"/>
                <a:gd name="connsiteY15" fmla="*/ 2248294 h 3912894"/>
                <a:gd name="connsiteX0" fmla="*/ 3514508 w 3627970"/>
                <a:gd name="connsiteY0" fmla="*/ 2248294 h 3912894"/>
                <a:gd name="connsiteX1" fmla="*/ 2926498 w 3627970"/>
                <a:gd name="connsiteY1" fmla="*/ 3347580 h 3912894"/>
                <a:gd name="connsiteX2" fmla="*/ 1347764 w 3627970"/>
                <a:gd name="connsiteY2" fmla="*/ 3786519 h 3912894"/>
                <a:gd name="connsiteX3" fmla="*/ 33212 w 3627970"/>
                <a:gd name="connsiteY3" fmla="*/ 1974776 h 3912894"/>
                <a:gd name="connsiteX4" fmla="*/ 1240613 w 3627970"/>
                <a:gd name="connsiteY4" fmla="*/ 103028 h 3912894"/>
                <a:gd name="connsiteX5" fmla="*/ 3271390 w 3627970"/>
                <a:gd name="connsiteY5" fmla="*/ 1025526 h 3912894"/>
                <a:gd name="connsiteX6" fmla="*/ 3627970 w 3627970"/>
                <a:gd name="connsiteY6" fmla="*/ 835721 h 3912894"/>
                <a:gd name="connsiteX7" fmla="*/ 3172496 w 3627970"/>
                <a:gd name="connsiteY7" fmla="*/ 1883904 h 3912894"/>
                <a:gd name="connsiteX8" fmla="*/ 2367248 w 3627970"/>
                <a:gd name="connsiteY8" fmla="*/ 1394250 h 3912894"/>
                <a:gd name="connsiteX9" fmla="*/ 2549857 w 3627970"/>
                <a:gd name="connsiteY9" fmla="*/ 1310136 h 3912894"/>
                <a:gd name="connsiteX10" fmla="*/ 1232031 w 3627970"/>
                <a:gd name="connsiteY10" fmla="*/ 483841 h 3912894"/>
                <a:gd name="connsiteX11" fmla="*/ 296253 w 3627970"/>
                <a:gd name="connsiteY11" fmla="*/ 1994911 h 3912894"/>
                <a:gd name="connsiteX12" fmla="*/ 1338811 w 3627970"/>
                <a:gd name="connsiteY12" fmla="*/ 3421072 h 3912894"/>
                <a:gd name="connsiteX13" fmla="*/ 2389225 w 3627970"/>
                <a:gd name="connsiteY13" fmla="*/ 2592112 h 3912894"/>
                <a:gd name="connsiteX14" fmla="*/ 2547054 w 3627970"/>
                <a:gd name="connsiteY14" fmla="*/ 1671534 h 3912894"/>
                <a:gd name="connsiteX15" fmla="*/ 3514508 w 3627970"/>
                <a:gd name="connsiteY15" fmla="*/ 2248294 h 391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27970" h="3912894">
                  <a:moveTo>
                    <a:pt x="3514508" y="2248294"/>
                  </a:moveTo>
                  <a:cubicBezTo>
                    <a:pt x="3400187" y="2704432"/>
                    <a:pt x="3285616" y="2982915"/>
                    <a:pt x="2926498" y="3347580"/>
                  </a:cubicBezTo>
                  <a:cubicBezTo>
                    <a:pt x="2612395" y="3704419"/>
                    <a:pt x="2000038" y="3912894"/>
                    <a:pt x="1347764" y="3786519"/>
                  </a:cubicBezTo>
                  <a:cubicBezTo>
                    <a:pt x="220718" y="3510746"/>
                    <a:pt x="51071" y="2588691"/>
                    <a:pt x="33212" y="1974776"/>
                  </a:cubicBezTo>
                  <a:cubicBezTo>
                    <a:pt x="0" y="1536005"/>
                    <a:pt x="191130" y="240893"/>
                    <a:pt x="1240613" y="103028"/>
                  </a:cubicBezTo>
                  <a:cubicBezTo>
                    <a:pt x="2224087" y="0"/>
                    <a:pt x="2915045" y="406269"/>
                    <a:pt x="3271390" y="1025526"/>
                  </a:cubicBezTo>
                  <a:lnTo>
                    <a:pt x="3627970" y="835721"/>
                  </a:lnTo>
                  <a:cubicBezTo>
                    <a:pt x="3432099" y="1236002"/>
                    <a:pt x="3357392" y="1460138"/>
                    <a:pt x="3172496" y="1883904"/>
                  </a:cubicBezTo>
                  <a:cubicBezTo>
                    <a:pt x="2803078" y="1663276"/>
                    <a:pt x="2751622" y="1603134"/>
                    <a:pt x="2367248" y="1394250"/>
                  </a:cubicBezTo>
                  <a:lnTo>
                    <a:pt x="2549857" y="1310136"/>
                  </a:lnTo>
                  <a:cubicBezTo>
                    <a:pt x="2296986" y="931716"/>
                    <a:pt x="1879498" y="414803"/>
                    <a:pt x="1232031" y="483841"/>
                  </a:cubicBezTo>
                  <a:cubicBezTo>
                    <a:pt x="341532" y="578793"/>
                    <a:pt x="308980" y="1731543"/>
                    <a:pt x="296253" y="1994911"/>
                  </a:cubicBezTo>
                  <a:cubicBezTo>
                    <a:pt x="314050" y="2484449"/>
                    <a:pt x="451263" y="3333281"/>
                    <a:pt x="1338811" y="3421072"/>
                  </a:cubicBezTo>
                  <a:cubicBezTo>
                    <a:pt x="1984705" y="3470370"/>
                    <a:pt x="2218017" y="2904578"/>
                    <a:pt x="2389225" y="2592112"/>
                  </a:cubicBezTo>
                  <a:cubicBezTo>
                    <a:pt x="2470784" y="2369675"/>
                    <a:pt x="2521021" y="2083737"/>
                    <a:pt x="2547054" y="1671534"/>
                  </a:cubicBezTo>
                  <a:cubicBezTo>
                    <a:pt x="2828188" y="1850740"/>
                    <a:pt x="3143708" y="2018202"/>
                    <a:pt x="3514508" y="2248294"/>
                  </a:cubicBezTo>
                  <a:close/>
                </a:path>
              </a:pathLst>
            </a:custGeom>
            <a:grpFill/>
            <a:effectLst/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vert="vert" lIns="68589" tIns="34295" rIns="68589" bIns="34295" rtlCol="0" anchor="t"/>
            <a:lstStyle/>
            <a:p>
              <a:pPr algn="ctr" defTabSz="289354"/>
              <a:endParaRPr lang="ja-JP" altLang="en-US" sz="1100" dirty="0">
                <a:solidFill>
                  <a:srgbClr val="FFFFFF">
                    <a:lumMod val="50000"/>
                  </a:srgbClr>
                </a:solidFill>
                <a:cs typeface="Meiryo" charset="-128"/>
              </a:endParaRPr>
            </a:p>
          </p:txBody>
        </p:sp>
        <p:pic>
          <p:nvPicPr>
            <p:cNvPr id="13" name="Picture 8" descr="C:\Users\Yi-Fon\Desktop\Cisco\Stock Images\AP20676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212" r="-683"/>
            <a:stretch/>
          </p:blipFill>
          <p:spPr bwMode="auto">
            <a:xfrm>
              <a:off x="4628998" y="3101473"/>
              <a:ext cx="3805868" cy="1415947"/>
            </a:xfrm>
            <a:prstGeom prst="ellipse">
              <a:avLst/>
            </a:prstGeom>
            <a:grpFill/>
            <a:effectLst>
              <a:softEdge rad="317500"/>
            </a:effectLst>
            <a:extLst/>
          </p:spPr>
        </p:pic>
      </p:grpSp>
      <p:sp>
        <p:nvSpPr>
          <p:cNvPr id="38" name="Rounded Rectangle 37"/>
          <p:cNvSpPr/>
          <p:nvPr/>
        </p:nvSpPr>
        <p:spPr>
          <a:xfrm>
            <a:off x="2880814" y="2839720"/>
            <a:ext cx="661460" cy="254955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none" lIns="51441" tIns="25721" rIns="51441" bIns="25721">
            <a:noAutofit/>
          </a:bodyPr>
          <a:lstStyle/>
          <a:p>
            <a:pPr algn="r">
              <a:lnSpc>
                <a:spcPct val="85000"/>
              </a:lnSpc>
            </a:pPr>
            <a:r>
              <a:rPr lang="ja-JP" altLang="en-US" sz="1600" b="1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rPr>
              <a:t>接続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12610" y="1801751"/>
            <a:ext cx="1045089" cy="248909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none" lIns="51441" tIns="25721" rIns="51441" bIns="25721">
            <a:noAutofit/>
          </a:bodyPr>
          <a:lstStyle/>
          <a:p>
            <a:pPr algn="r">
              <a:lnSpc>
                <a:spcPct val="85000"/>
              </a:lnSpc>
            </a:pPr>
            <a:r>
              <a:rPr lang="ja-JP" altLang="en-US" sz="1600" b="1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rPr>
              <a:t>監視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590681" y="1506220"/>
            <a:ext cx="771721" cy="30345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none" lIns="51441" tIns="25721" rIns="51441" bIns="25721">
            <a:noAutofit/>
          </a:bodyPr>
          <a:lstStyle/>
          <a:p>
            <a:pPr>
              <a:lnSpc>
                <a:spcPct val="85000"/>
              </a:lnSpc>
            </a:pPr>
            <a:r>
              <a:rPr lang="ja-JP" altLang="en-US" sz="1600" b="1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rPr>
              <a:t>測定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886419" y="2420618"/>
            <a:ext cx="1028968" cy="248909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none" lIns="51441" tIns="25721" rIns="51441" bIns="25721">
            <a:noAutofit/>
          </a:bodyPr>
          <a:lstStyle/>
          <a:p>
            <a:pPr>
              <a:lnSpc>
                <a:spcPct val="85000"/>
              </a:lnSpc>
            </a:pPr>
            <a:r>
              <a:rPr lang="ja-JP" altLang="en-US" sz="1600" b="1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rPr>
              <a:t>分析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90110" y="3032467"/>
            <a:ext cx="2645000" cy="82534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41" tIns="25721" rIns="51441" bIns="25721">
            <a:spAutoFit/>
          </a:bodyPr>
          <a:lstStyle/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ネットワークに接続できるか。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何回の再試行で成功するか。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いかに早くネットワークに接続できるか。</a:t>
            </a:r>
          </a:p>
          <a:p>
            <a:pPr>
              <a:lnSpc>
                <a:spcPct val="90000"/>
              </a:lnSpc>
              <a:spcBef>
                <a:spcPts val="338"/>
              </a:spcBef>
              <a:spcAft>
                <a:spcPts val="169"/>
              </a:spcAft>
              <a:buClr>
                <a:srgbClr val="1E68A6"/>
              </a:buClr>
            </a:pPr>
            <a:r>
              <a:rPr lang="ja-JP" altLang="en-US" sz="1400" b="1" i="1" dirty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ネットワーク接続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55355" y="916701"/>
            <a:ext cx="2725459" cy="82534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41" tIns="25721" rIns="51441" bIns="25721">
            <a:spAutoFit/>
          </a:bodyPr>
          <a:lstStyle/>
          <a:p>
            <a:pPr marL="128585" indent="-128585">
              <a:buFont typeface="Arial"/>
              <a:buChar char="•"/>
            </a:pPr>
            <a:r>
              <a:rPr lang="en-US" altLang="ja-JP" sz="1000" dirty="0">
                <a:latin typeface="+mn-lt"/>
                <a:ea typeface="+mn-ea"/>
                <a:cs typeface="Meiryo" charset="-128"/>
              </a:rPr>
              <a:t>HTTP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、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TFTP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、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FTP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、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Telnet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、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SSH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、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FTP 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などのサービスにアクセスできるか。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アプリケーションの到達可能性や可用性</a:t>
            </a:r>
          </a:p>
          <a:p>
            <a:pPr>
              <a:lnSpc>
                <a:spcPct val="90000"/>
              </a:lnSpc>
              <a:spcBef>
                <a:spcPts val="338"/>
              </a:spcBef>
              <a:spcAft>
                <a:spcPts val="169"/>
              </a:spcAft>
              <a:buClr>
                <a:srgbClr val="1E68A6"/>
              </a:buClr>
            </a:pPr>
            <a:r>
              <a:rPr lang="ja-JP" altLang="en-US" sz="1400" b="1" i="1" dirty="0">
                <a:latin typeface="+mn-lt"/>
                <a:ea typeface="+mn-ea"/>
                <a:cs typeface="Meiryo" charset="-128"/>
              </a:rPr>
              <a:t>サービス保証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134554" y="898840"/>
            <a:ext cx="2954582" cy="976871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41" tIns="25721" rIns="51441" bIns="25721">
            <a:spAutoFit/>
          </a:bodyPr>
          <a:lstStyle/>
          <a:p>
            <a:r>
              <a:rPr lang="ja-JP" altLang="en-US" sz="1000" dirty="0">
                <a:latin typeface="+mn-lt"/>
                <a:ea typeface="+mn-ea"/>
                <a:cs typeface="Meiryo" charset="-128"/>
              </a:rPr>
              <a:t>アプリケーション エクスペリエンスとは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ジッター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/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遅延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遅延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/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パケット損失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スループット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/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帯域幅</a:t>
            </a:r>
          </a:p>
          <a:p>
            <a:r>
              <a:rPr lang="en-US" altLang="ja-JP" sz="1400" b="1" i="1" dirty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Quality of Experience</a:t>
            </a:r>
            <a:r>
              <a:rPr lang="ja-JP" altLang="en-US" sz="1400" b="1" i="1" dirty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（</a:t>
            </a:r>
            <a:r>
              <a:rPr lang="en-US" altLang="ja-JP" sz="1400" b="1" i="1" dirty="0" err="1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QoE</a:t>
            </a:r>
            <a:r>
              <a:rPr lang="ja-JP" altLang="en-US" sz="1400" b="1" i="1" dirty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）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244502" y="2740497"/>
            <a:ext cx="2793030" cy="117522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1441" tIns="25721" rIns="51441" bIns="25721">
            <a:spAutoFit/>
          </a:bodyPr>
          <a:lstStyle/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ネットワークが期待どおりのレベルのパフォーマンスを提供しているか。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しきい値によるアラーム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定期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/</a:t>
            </a:r>
            <a:r>
              <a:rPr lang="ja-JP" altLang="en-US" sz="1000" dirty="0">
                <a:latin typeface="+mn-lt"/>
                <a:ea typeface="+mn-ea"/>
                <a:cs typeface="Meiryo" charset="-128"/>
              </a:rPr>
              <a:t>オンデマンドのレポーティング</a:t>
            </a:r>
          </a:p>
          <a:p>
            <a:pPr marL="128585" indent="-128585">
              <a:buFont typeface="Arial"/>
              <a:buChar char="•"/>
            </a:pPr>
            <a:r>
              <a:rPr lang="ja-JP" altLang="en-US" sz="1000" dirty="0">
                <a:latin typeface="+mn-lt"/>
                <a:ea typeface="+mn-ea"/>
                <a:cs typeface="Meiryo" charset="-128"/>
              </a:rPr>
              <a:t>有線およびワイヤレス サービス </a:t>
            </a:r>
            <a:r>
              <a:rPr lang="en-US" altLang="ja-JP" sz="1000" dirty="0">
                <a:latin typeface="+mn-lt"/>
                <a:ea typeface="+mn-ea"/>
                <a:cs typeface="Meiryo" charset="-128"/>
              </a:rPr>
              <a:t>SLA</a:t>
            </a:r>
          </a:p>
          <a:p>
            <a:pPr>
              <a:lnSpc>
                <a:spcPct val="90000"/>
              </a:lnSpc>
              <a:spcBef>
                <a:spcPts val="338"/>
              </a:spcBef>
              <a:spcAft>
                <a:spcPts val="169"/>
              </a:spcAft>
              <a:buClr>
                <a:srgbClr val="1E68A6"/>
              </a:buClr>
            </a:pPr>
            <a:r>
              <a:rPr lang="ja-JP" altLang="en-US" sz="1400" b="1" i="1" dirty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プロアクティブな分析</a:t>
            </a:r>
          </a:p>
        </p:txBody>
      </p:sp>
      <p:sp>
        <p:nvSpPr>
          <p:cNvPr id="50" name="Oval 49"/>
          <p:cNvSpPr/>
          <p:nvPr/>
        </p:nvSpPr>
        <p:spPr>
          <a:xfrm>
            <a:off x="2612354" y="1506220"/>
            <a:ext cx="687184" cy="687184"/>
          </a:xfrm>
          <a:prstGeom prst="ellipse">
            <a:avLst/>
          </a:prstGeom>
          <a:solidFill>
            <a:srgbClr val="21479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 smtClean="0">
              <a:cs typeface="Meiryo" charset="-128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40745" y="1280191"/>
            <a:ext cx="687184" cy="687184"/>
          </a:xfrm>
          <a:prstGeom prst="ellipse">
            <a:avLst/>
          </a:prstGeom>
          <a:solidFill>
            <a:srgbClr val="21479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 smtClean="0">
              <a:cs typeface="Meiryo" charset="-128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018810" y="2140811"/>
            <a:ext cx="687184" cy="687184"/>
          </a:xfrm>
          <a:prstGeom prst="ellipse">
            <a:avLst/>
          </a:prstGeom>
          <a:solidFill>
            <a:srgbClr val="21479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 smtClean="0">
              <a:cs typeface="Meiryo" charset="-128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599680" y="2420618"/>
            <a:ext cx="687184" cy="687184"/>
          </a:xfrm>
          <a:prstGeom prst="ellipse">
            <a:avLst/>
          </a:prstGeom>
          <a:solidFill>
            <a:srgbClr val="21479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 smtClean="0">
              <a:cs typeface="Meiryo" charset="-128"/>
            </a:endParaRPr>
          </a:p>
        </p:txBody>
      </p:sp>
      <p:pic>
        <p:nvPicPr>
          <p:cNvPr id="54" name="Picture 53" descr="monitor_heartbeat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56" y="1641503"/>
            <a:ext cx="416191" cy="416191"/>
          </a:xfrm>
          <a:prstGeom prst="rect">
            <a:avLst/>
          </a:prstGeom>
        </p:spPr>
      </p:pic>
      <p:pic>
        <p:nvPicPr>
          <p:cNvPr id="55" name="Picture 54" descr="compoass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98" y="2209541"/>
            <a:ext cx="530956" cy="530956"/>
          </a:xfrm>
          <a:prstGeom prst="rect">
            <a:avLst/>
          </a:prstGeom>
        </p:spPr>
      </p:pic>
      <p:pic>
        <p:nvPicPr>
          <p:cNvPr id="58" name="Picture 57" descr="meter_wht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79" y="1308589"/>
            <a:ext cx="608385" cy="608385"/>
          </a:xfrm>
          <a:prstGeom prst="rect">
            <a:avLst/>
          </a:prstGeom>
        </p:spPr>
      </p:pic>
      <p:pic>
        <p:nvPicPr>
          <p:cNvPr id="59" name="Picture 58" descr="connect_chain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92" y="2504386"/>
            <a:ext cx="512542" cy="512542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9154219" y="4357857"/>
            <a:ext cx="0" cy="738664"/>
          </a:xfrm>
          <a:prstGeom prst="line">
            <a:avLst/>
          </a:prstGeom>
          <a:ln w="317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-18419" y="4001900"/>
            <a:ext cx="916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Cisco DNA </a:t>
            </a:r>
            <a:r>
              <a:rPr lang="ja-JP" altLang="en-US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のネットワーク保証</a:t>
            </a:r>
            <a:endParaRPr lang="ja-JP" altLang="en-US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2157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+mn-ea"/>
                <a:cs typeface="Meiryo" charset="-128"/>
              </a:rPr>
              <a:t>Wireless Service Assurance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712328" y="990601"/>
            <a:ext cx="2751112" cy="1498601"/>
          </a:xfrm>
          <a:prstGeom prst="lef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5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r>
              <a:rPr lang="ja-JP" altLang="en-US" sz="1400" dirty="0" smtClean="0">
                <a:cs typeface="Meiryo" charset="-128"/>
              </a:rPr>
              <a:t>ワイヤレス パフォーマンス</a:t>
            </a:r>
            <a:r>
              <a:rPr lang="en-US" altLang="ja-JP" sz="1400" dirty="0" smtClean="0">
                <a:cs typeface="Meiryo" charset="-128"/>
              </a:rPr>
              <a:t/>
            </a:r>
            <a:br>
              <a:rPr lang="en-US" altLang="ja-JP" sz="1400" dirty="0" smtClean="0">
                <a:cs typeface="Meiryo" charset="-128"/>
              </a:rPr>
            </a:br>
            <a:r>
              <a:rPr lang="ja-JP" altLang="en-US" sz="1400" dirty="0" smtClean="0">
                <a:cs typeface="Meiryo" charset="-128"/>
              </a:rPr>
              <a:t>分析</a:t>
            </a:r>
            <a:endParaRPr lang="en-US" sz="1400" dirty="0">
              <a:cs typeface="Meiryo" charset="-128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499854" y="1371601"/>
            <a:ext cx="4231406" cy="1663701"/>
          </a:xfrm>
          <a:prstGeom prst="downArrow">
            <a:avLst/>
          </a:prstGeom>
          <a:gradFill flip="none" rotWithShape="1">
            <a:gsLst>
              <a:gs pos="46000">
                <a:schemeClr val="accent5"/>
              </a:gs>
              <a:gs pos="100000">
                <a:schemeClr val="accent4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r>
              <a:rPr lang="ja-JP" altLang="en-US" sz="1500" dirty="0" smtClean="0">
                <a:cs typeface="Meiryo" charset="-128"/>
              </a:rPr>
              <a:t>リアルタイム</a:t>
            </a:r>
            <a:r>
              <a:rPr lang="en-US" altLang="ja-JP" sz="1500" dirty="0" smtClean="0">
                <a:cs typeface="Meiryo" charset="-128"/>
              </a:rPr>
              <a:t/>
            </a:r>
            <a:br>
              <a:rPr lang="en-US" altLang="ja-JP" sz="1500" dirty="0" smtClean="0">
                <a:cs typeface="Meiryo" charset="-128"/>
              </a:rPr>
            </a:br>
            <a:r>
              <a:rPr lang="ja-JP" altLang="en-US" sz="1500" dirty="0" smtClean="0">
                <a:cs typeface="Meiryo" charset="-128"/>
              </a:rPr>
              <a:t>トラブル</a:t>
            </a:r>
            <a:r>
              <a:rPr lang="en-US" altLang="ja-JP" sz="1500" dirty="0" smtClean="0">
                <a:cs typeface="Meiryo" charset="-128"/>
              </a:rPr>
              <a:t/>
            </a:r>
            <a:br>
              <a:rPr lang="en-US" altLang="ja-JP" sz="1500" dirty="0" smtClean="0">
                <a:cs typeface="Meiryo" charset="-128"/>
              </a:rPr>
            </a:br>
            <a:r>
              <a:rPr lang="ja-JP" altLang="en-US" sz="1500" dirty="0" smtClean="0">
                <a:cs typeface="Meiryo" charset="-128"/>
              </a:rPr>
              <a:t>シューティング</a:t>
            </a:r>
            <a:endParaRPr lang="en-US" sz="1500" dirty="0">
              <a:cs typeface="Meiryo" charset="-128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767675" y="1003301"/>
            <a:ext cx="2678284" cy="1498601"/>
          </a:xfrm>
          <a:prstGeom prst="rightArrow">
            <a:avLst/>
          </a:prstGeom>
          <a:gradFill flip="none" rotWithShape="1">
            <a:gsLst>
              <a:gs pos="0">
                <a:srgbClr val="336699"/>
              </a:gs>
              <a:gs pos="100000">
                <a:schemeClr val="bg1">
                  <a:lumMod val="50000"/>
                </a:schemeClr>
              </a:gs>
              <a:gs pos="50000">
                <a:srgbClr val="336699"/>
              </a:gs>
            </a:gsLst>
            <a:lin ang="108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r>
              <a:rPr lang="ja-JP" altLang="en-US" sz="1500" dirty="0" smtClean="0">
                <a:cs typeface="Meiryo" charset="-128"/>
              </a:rPr>
              <a:t>プロアクティブな</a:t>
            </a:r>
            <a:endParaRPr lang="en-US" altLang="ja-JP" sz="1500" dirty="0" smtClean="0">
              <a:cs typeface="Meiryo" charset="-128"/>
            </a:endParaRPr>
          </a:p>
          <a:p>
            <a:pPr algn="ctr"/>
            <a:r>
              <a:rPr lang="ja-JP" altLang="en-US" sz="1500" dirty="0" smtClean="0">
                <a:cs typeface="Meiryo" charset="-128"/>
              </a:rPr>
              <a:t>ヘルスアセスメント</a:t>
            </a:r>
            <a:endParaRPr lang="en-US" sz="1500" dirty="0">
              <a:cs typeface="Meiryo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190" y="2633644"/>
            <a:ext cx="3978922" cy="163120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Rewind &amp; Playback</a:t>
            </a: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先週のビル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1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の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2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階の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RF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はどうだった？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24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時間以内で最もクライアントの接続が多かったエリアは？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先週の最も稼働率が高かった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AP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は？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endParaRPr lang="en-US" sz="1100" dirty="0" smtClean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ロケーションごとの包括的な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View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432161" lvl="1" indent="-216676">
              <a:buFont typeface="Arial"/>
              <a:buChar char="•"/>
            </a:pPr>
            <a:r>
              <a:rPr lang="en-US" sz="1100" dirty="0">
                <a:latin typeface="+mn-lt"/>
                <a:ea typeface="+mn-ea"/>
                <a:cs typeface="Meiryo" charset="-128"/>
              </a:rPr>
              <a:t>AP 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負荷</a:t>
            </a:r>
            <a:r>
              <a:rPr lang="en-US" sz="11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sz="1100" dirty="0">
                <a:latin typeface="+mn-lt"/>
                <a:ea typeface="+mn-ea"/>
                <a:cs typeface="Meiryo" charset="-128"/>
              </a:rPr>
              <a:t>/ RF health / noise floor</a:t>
            </a:r>
          </a:p>
          <a:p>
            <a:pPr marL="432161" lvl="1" indent="-216676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人の密度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432161" lvl="1" indent="-216676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デバイス数</a:t>
            </a:r>
            <a:r>
              <a:rPr lang="en-US" sz="1100" dirty="0" smtClean="0">
                <a:latin typeface="+mn-lt"/>
                <a:ea typeface="+mn-ea"/>
                <a:cs typeface="Meiryo" charset="-128"/>
              </a:rPr>
              <a:t>, retries </a:t>
            </a:r>
            <a:r>
              <a:rPr lang="en-US" sz="1100" dirty="0" err="1">
                <a:latin typeface="+mn-lt"/>
                <a:ea typeface="+mn-ea"/>
                <a:cs typeface="Meiryo" charset="-128"/>
              </a:rPr>
              <a:t>etc</a:t>
            </a:r>
            <a:endParaRPr lang="en-US" sz="11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9734" y="3568706"/>
            <a:ext cx="3066428" cy="95409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Wireless not working… where do I start</a:t>
            </a: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問題を分類するツール</a:t>
            </a:r>
            <a:r>
              <a:rPr lang="en-US" sz="11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sz="1100" dirty="0">
                <a:latin typeface="+mn-lt"/>
                <a:ea typeface="+mn-ea"/>
                <a:cs typeface="Meiryo" charset="-128"/>
              </a:rPr>
              <a:t>– RF, network, client</a:t>
            </a: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パケットキャプチャ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クライアント視点からの</a:t>
            </a:r>
            <a:r>
              <a:rPr lang="en-US" sz="1100" dirty="0" smtClean="0">
                <a:latin typeface="+mn-lt"/>
                <a:ea typeface="+mn-ea"/>
                <a:cs typeface="Meiryo" charset="-128"/>
              </a:rPr>
              <a:t>360 </a:t>
            </a:r>
            <a:r>
              <a:rPr lang="en-US" sz="1100" dirty="0">
                <a:latin typeface="+mn-lt"/>
                <a:ea typeface="+mn-ea"/>
                <a:cs typeface="Meiryo" charset="-128"/>
              </a:rPr>
              <a:t>view </a:t>
            </a:r>
          </a:p>
          <a:p>
            <a:pPr marL="214295" indent="-214295">
              <a:buFont typeface="Arial"/>
              <a:buChar char="•"/>
            </a:pP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KPI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の</a:t>
            </a: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1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クリック収集</a:t>
            </a:r>
            <a:endParaRPr lang="en-US" sz="11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5521" y="2647937"/>
            <a:ext cx="3167291" cy="112337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Tell me if everything is ok</a:t>
            </a: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ネットワーク状態のプロアクティブなチェク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en-US" altLang="ja-JP" sz="1100" dirty="0" smtClean="0">
                <a:latin typeface="+mn-lt"/>
                <a:ea typeface="+mn-ea"/>
                <a:cs typeface="Meiryo" charset="-128"/>
              </a:rPr>
              <a:t>KPI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でしきい値を超えている場合はアラート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en-US" sz="1100" dirty="0" smtClean="0">
                <a:latin typeface="+mn-lt"/>
                <a:ea typeface="+mn-ea"/>
                <a:cs typeface="Meiryo" charset="-128"/>
              </a:rPr>
              <a:t>AP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 をクライアントとして利用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パフォーマンス劣化検知と修復</a:t>
            </a:r>
            <a:endParaRPr lang="en-US" sz="1100" dirty="0">
              <a:latin typeface="+mn-lt"/>
              <a:ea typeface="+mn-ea"/>
              <a:cs typeface="Meiryo" charset="-128"/>
            </a:endParaRPr>
          </a:p>
          <a:p>
            <a:pPr marL="214295" indent="-214295">
              <a:buFont typeface="Arial"/>
              <a:buChar char="•"/>
            </a:pPr>
            <a:r>
              <a:rPr lang="en-US" sz="1100" dirty="0" smtClean="0">
                <a:latin typeface="+mn-lt"/>
                <a:ea typeface="+mn-ea"/>
                <a:cs typeface="Meiryo" charset="-128"/>
              </a:rPr>
              <a:t>SLA</a:t>
            </a:r>
            <a:r>
              <a:rPr lang="ja-JP" altLang="en-US" sz="1100" dirty="0" smtClean="0">
                <a:latin typeface="+mn-lt"/>
                <a:ea typeface="+mn-ea"/>
                <a:cs typeface="Meiryo" charset="-128"/>
              </a:rPr>
              <a:t> 維持</a:t>
            </a:r>
            <a:endParaRPr lang="en-US" sz="11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906" y="939801"/>
            <a:ext cx="1575073" cy="315479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Retrospect</a:t>
            </a:r>
            <a:endParaRPr lang="en-US" sz="1600" dirty="0">
              <a:solidFill>
                <a:schemeClr val="tx2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618" y="939802"/>
            <a:ext cx="2235588" cy="315479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Detect and Mitigate </a:t>
            </a:r>
            <a:endParaRPr lang="en-US" sz="1600" dirty="0">
              <a:solidFill>
                <a:schemeClr val="tx2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3291" y="939802"/>
            <a:ext cx="1448032" cy="315479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  <a:ea typeface="+mn-ea"/>
                <a:cs typeface="Meiryo" charset="-128"/>
              </a:rPr>
              <a:t>Look Ahead</a:t>
            </a:r>
            <a:endParaRPr lang="en-US" sz="1600" dirty="0">
              <a:solidFill>
                <a:schemeClr val="tx2"/>
              </a:solidFill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1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7247433" y="2642324"/>
            <a:ext cx="1801318" cy="1061019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1200" dirty="0">
                <a:solidFill>
                  <a:srgbClr val="214794"/>
                </a:solidFill>
                <a:cs typeface="Meiryo" charset="-128"/>
              </a:rPr>
              <a:t>解決</a:t>
            </a:r>
            <a:endParaRPr lang="en-US" altLang="ja-JP" sz="1200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>
                <a:solidFill>
                  <a:srgbClr val="214794"/>
                </a:solidFill>
                <a:cs typeface="Meiryo" charset="-128"/>
              </a:rPr>
              <a:t>インサイトを問題解決のために利用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+mn-lt"/>
                <a:ea typeface="+mn-ea"/>
                <a:cs typeface="Meiryo" charset="-128"/>
              </a:rPr>
              <a:t>Wireless Assurance: </a:t>
            </a:r>
            <a:br>
              <a:rPr lang="en-US" sz="2400" dirty="0">
                <a:latin typeface="+mn-lt"/>
                <a:ea typeface="+mn-ea"/>
                <a:cs typeface="Meiryo" charset="-128"/>
              </a:rPr>
            </a:br>
            <a:r>
              <a:rPr lang="ja-JP" altLang="en-US" sz="18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>ワイヤレスの投資を最大限に活用</a:t>
            </a:r>
            <a:endParaRPr lang="en-US" sz="30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64127"/>
            <a:ext cx="9144000" cy="69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84977" y="4148355"/>
            <a:ext cx="1447433" cy="798834"/>
            <a:chOff x="2571950" y="4139684"/>
            <a:chExt cx="1447433" cy="798833"/>
          </a:xfrm>
        </p:grpSpPr>
        <p:grpSp>
          <p:nvGrpSpPr>
            <p:cNvPr id="6" name="Group 5"/>
            <p:cNvGrpSpPr/>
            <p:nvPr/>
          </p:nvGrpSpPr>
          <p:grpSpPr>
            <a:xfrm>
              <a:off x="2706118" y="4139684"/>
              <a:ext cx="1134744" cy="456856"/>
              <a:chOff x="2706118" y="4117298"/>
              <a:chExt cx="1134744" cy="456856"/>
            </a:xfrm>
          </p:grpSpPr>
          <p:grpSp>
            <p:nvGrpSpPr>
              <p:cNvPr id="8" name="Group 7"/>
              <p:cNvGrpSpPr/>
              <p:nvPr/>
            </p:nvGrpSpPr>
            <p:grpSpPr bwMode="auto">
              <a:xfrm>
                <a:off x="2706118" y="4120609"/>
                <a:ext cx="343863" cy="343517"/>
                <a:chOff x="5827455" y="1832687"/>
                <a:chExt cx="326502" cy="331214"/>
              </a:xfrm>
              <a:solidFill>
                <a:schemeClr val="tx2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5918680" y="1925262"/>
                  <a:ext cx="144052" cy="146064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125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16" name="Freeform 15"/>
                <p:cNvSpPr>
                  <a:spLocks noEditPoints="1"/>
                </p:cNvSpPr>
                <p:nvPr/>
              </p:nvSpPr>
              <p:spPr bwMode="auto">
                <a:xfrm>
                  <a:off x="5827455" y="1832687"/>
                  <a:ext cx="326502" cy="331214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125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 bwMode="auto">
              <a:xfrm>
                <a:off x="3496999" y="4117298"/>
                <a:ext cx="343863" cy="343517"/>
                <a:chOff x="5827455" y="1832687"/>
                <a:chExt cx="326502" cy="331214"/>
              </a:xfrm>
              <a:solidFill>
                <a:schemeClr val="tx2"/>
              </a:solidFill>
            </p:grpSpPr>
            <p:sp>
              <p:nvSpPr>
                <p:cNvPr id="13" name="Freeform 14"/>
                <p:cNvSpPr>
                  <a:spLocks noEditPoints="1"/>
                </p:cNvSpPr>
                <p:nvPr/>
              </p:nvSpPr>
              <p:spPr bwMode="auto">
                <a:xfrm>
                  <a:off x="5918680" y="1925262"/>
                  <a:ext cx="144052" cy="146064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125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14" name="Freeform 13"/>
                <p:cNvSpPr>
                  <a:spLocks noEditPoints="1"/>
                </p:cNvSpPr>
                <p:nvPr/>
              </p:nvSpPr>
              <p:spPr bwMode="auto">
                <a:xfrm>
                  <a:off x="5827455" y="1832687"/>
                  <a:ext cx="326502" cy="331214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125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 bwMode="auto">
              <a:xfrm>
                <a:off x="3101558" y="4230637"/>
                <a:ext cx="343863" cy="343517"/>
                <a:chOff x="5827455" y="1832687"/>
                <a:chExt cx="326502" cy="331214"/>
              </a:xfrm>
              <a:solidFill>
                <a:schemeClr val="tx2"/>
              </a:solidFill>
            </p:grpSpPr>
            <p:sp>
              <p:nvSpPr>
                <p:cNvPr id="11" name="Freeform 14"/>
                <p:cNvSpPr>
                  <a:spLocks noEditPoints="1"/>
                </p:cNvSpPr>
                <p:nvPr/>
              </p:nvSpPr>
              <p:spPr bwMode="auto">
                <a:xfrm>
                  <a:off x="5918680" y="1925262"/>
                  <a:ext cx="144052" cy="146064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125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12" name="Freeform 11"/>
                <p:cNvSpPr>
                  <a:spLocks noEditPoints="1"/>
                </p:cNvSpPr>
                <p:nvPr/>
              </p:nvSpPr>
              <p:spPr bwMode="auto">
                <a:xfrm>
                  <a:off x="5827455" y="1832687"/>
                  <a:ext cx="326502" cy="331214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 sz="1125" dirty="0">
                    <a:latin typeface="+mn-lt"/>
                    <a:ea typeface="+mn-ea"/>
                    <a:cs typeface="Meiryo" charset="-128"/>
                  </a:endParaRPr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2571950" y="4569186"/>
              <a:ext cx="144743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75" b="1" dirty="0">
                  <a:latin typeface="+mn-lt"/>
                  <a:ea typeface="+mn-ea"/>
                  <a:cs typeface="Meiryo" charset="-128"/>
                </a:rPr>
                <a:t>Access Points</a:t>
              </a:r>
              <a:endParaRPr lang="en-US" sz="975" dirty="0">
                <a:latin typeface="+mn-lt"/>
                <a:ea typeface="+mn-ea"/>
                <a:cs typeface="Meiryo" charset="-128"/>
              </a:endParaRPr>
            </a:p>
            <a:p>
              <a:pPr algn="ctr"/>
              <a:r>
                <a:rPr lang="en-US" sz="825" dirty="0">
                  <a:latin typeface="+mn-lt"/>
                  <a:ea typeface="+mn-ea"/>
                  <a:cs typeface="Meiryo" charset="-128"/>
                </a:rPr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39496" y="4232043"/>
            <a:ext cx="1063726" cy="715146"/>
            <a:chOff x="4076959" y="4223372"/>
            <a:chExt cx="1063726" cy="715145"/>
          </a:xfrm>
        </p:grpSpPr>
        <p:sp>
          <p:nvSpPr>
            <p:cNvPr id="27" name="TextBox 26"/>
            <p:cNvSpPr txBox="1"/>
            <p:nvPr/>
          </p:nvSpPr>
          <p:spPr>
            <a:xfrm>
              <a:off x="4076959" y="4569186"/>
              <a:ext cx="106372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75" b="1" dirty="0" smtClean="0">
                  <a:latin typeface="+mn-lt"/>
                  <a:ea typeface="+mn-ea"/>
                  <a:cs typeface="Meiryo" charset="-128"/>
                </a:rPr>
                <a:t>Sensors</a:t>
              </a:r>
              <a:endParaRPr lang="en-US" sz="975" dirty="0">
                <a:latin typeface="+mn-lt"/>
                <a:ea typeface="+mn-ea"/>
                <a:cs typeface="Meiryo" charset="-128"/>
              </a:endParaRPr>
            </a:p>
            <a:p>
              <a:pPr algn="ctr"/>
              <a:r>
                <a:rPr lang="en-US" sz="825" dirty="0">
                  <a:latin typeface="+mn-lt"/>
                  <a:ea typeface="+mn-ea"/>
                  <a:cs typeface="Meiryo" charset="-128"/>
                </a:rPr>
                <a:t> 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169400" y="4223372"/>
              <a:ext cx="881903" cy="339119"/>
              <a:chOff x="4216008" y="4188422"/>
              <a:chExt cx="881903" cy="33911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216008" y="4188422"/>
                <a:ext cx="265453" cy="339119"/>
                <a:chOff x="686749" y="3534428"/>
                <a:chExt cx="265453" cy="339119"/>
              </a:xfrm>
            </p:grpSpPr>
            <p:sp>
              <p:nvSpPr>
                <p:cNvPr id="36" name="Freeform 14"/>
                <p:cNvSpPr>
                  <a:spLocks noEditPoints="1"/>
                </p:cNvSpPr>
                <p:nvPr/>
              </p:nvSpPr>
              <p:spPr bwMode="auto">
                <a:xfrm>
                  <a:off x="686749" y="3534428"/>
                  <a:ext cx="265453" cy="238013"/>
                </a:xfrm>
                <a:custGeom>
                  <a:avLst/>
                  <a:gdLst>
                    <a:gd name="T0" fmla="*/ 1085 w 1142"/>
                    <a:gd name="T1" fmla="*/ 135 h 1024"/>
                    <a:gd name="T2" fmla="*/ 1085 w 1142"/>
                    <a:gd name="T3" fmla="*/ 56 h 1024"/>
                    <a:gd name="T4" fmla="*/ 1028 w 1142"/>
                    <a:gd name="T5" fmla="*/ 0 h 1024"/>
                    <a:gd name="T6" fmla="*/ 114 w 1142"/>
                    <a:gd name="T7" fmla="*/ 0 h 1024"/>
                    <a:gd name="T8" fmla="*/ 57 w 1142"/>
                    <a:gd name="T9" fmla="*/ 56 h 1024"/>
                    <a:gd name="T10" fmla="*/ 57 w 1142"/>
                    <a:gd name="T11" fmla="*/ 134 h 1024"/>
                    <a:gd name="T12" fmla="*/ 0 w 1142"/>
                    <a:gd name="T13" fmla="*/ 513 h 1024"/>
                    <a:gd name="T14" fmla="*/ 57 w 1142"/>
                    <a:gd name="T15" fmla="*/ 891 h 1024"/>
                    <a:gd name="T16" fmla="*/ 57 w 1142"/>
                    <a:gd name="T17" fmla="*/ 970 h 1024"/>
                    <a:gd name="T18" fmla="*/ 114 w 1142"/>
                    <a:gd name="T19" fmla="*/ 1024 h 1024"/>
                    <a:gd name="T20" fmla="*/ 1028 w 1142"/>
                    <a:gd name="T21" fmla="*/ 1024 h 1024"/>
                    <a:gd name="T22" fmla="*/ 1085 w 1142"/>
                    <a:gd name="T23" fmla="*/ 970 h 1024"/>
                    <a:gd name="T24" fmla="*/ 1085 w 1142"/>
                    <a:gd name="T25" fmla="*/ 892 h 1024"/>
                    <a:gd name="T26" fmla="*/ 1142 w 1142"/>
                    <a:gd name="T27" fmla="*/ 513 h 1024"/>
                    <a:gd name="T28" fmla="*/ 1085 w 1142"/>
                    <a:gd name="T29" fmla="*/ 135 h 1024"/>
                    <a:gd name="T30" fmla="*/ 253 w 1142"/>
                    <a:gd name="T31" fmla="*/ 722 h 1024"/>
                    <a:gd name="T32" fmla="*/ 253 w 1142"/>
                    <a:gd name="T33" fmla="*/ 298 h 1024"/>
                    <a:gd name="T34" fmla="*/ 279 w 1142"/>
                    <a:gd name="T35" fmla="*/ 272 h 1024"/>
                    <a:gd name="T36" fmla="*/ 871 w 1142"/>
                    <a:gd name="T37" fmla="*/ 272 h 1024"/>
                    <a:gd name="T38" fmla="*/ 897 w 1142"/>
                    <a:gd name="T39" fmla="*/ 298 h 1024"/>
                    <a:gd name="T40" fmla="*/ 897 w 1142"/>
                    <a:gd name="T41" fmla="*/ 722 h 1024"/>
                    <a:gd name="T42" fmla="*/ 871 w 1142"/>
                    <a:gd name="T43" fmla="*/ 748 h 1024"/>
                    <a:gd name="T44" fmla="*/ 279 w 1142"/>
                    <a:gd name="T45" fmla="*/ 748 h 1024"/>
                    <a:gd name="T46" fmla="*/ 253 w 1142"/>
                    <a:gd name="T47" fmla="*/ 722 h 1024"/>
                    <a:gd name="T48" fmla="*/ 89 w 1142"/>
                    <a:gd name="T49" fmla="*/ 541 h 1024"/>
                    <a:gd name="T50" fmla="*/ 59 w 1142"/>
                    <a:gd name="T51" fmla="*/ 511 h 1024"/>
                    <a:gd name="T52" fmla="*/ 89 w 1142"/>
                    <a:gd name="T53" fmla="*/ 482 h 1024"/>
                    <a:gd name="T54" fmla="*/ 119 w 1142"/>
                    <a:gd name="T55" fmla="*/ 511 h 1024"/>
                    <a:gd name="T56" fmla="*/ 89 w 1142"/>
                    <a:gd name="T57" fmla="*/ 541 h 1024"/>
                    <a:gd name="T58" fmla="*/ 1057 w 1142"/>
                    <a:gd name="T59" fmla="*/ 541 h 1024"/>
                    <a:gd name="T60" fmla="*/ 1027 w 1142"/>
                    <a:gd name="T61" fmla="*/ 511 h 1024"/>
                    <a:gd name="T62" fmla="*/ 1057 w 1142"/>
                    <a:gd name="T63" fmla="*/ 482 h 1024"/>
                    <a:gd name="T64" fmla="*/ 1087 w 1142"/>
                    <a:gd name="T65" fmla="*/ 511 h 1024"/>
                    <a:gd name="T66" fmla="*/ 1057 w 1142"/>
                    <a:gd name="T67" fmla="*/ 541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42" h="1024">
                      <a:moveTo>
                        <a:pt x="1085" y="135"/>
                      </a:moveTo>
                      <a:cubicBezTo>
                        <a:pt x="1085" y="56"/>
                        <a:pt x="1085" y="56"/>
                        <a:pt x="1085" y="56"/>
                      </a:cubicBezTo>
                      <a:cubicBezTo>
                        <a:pt x="1085" y="26"/>
                        <a:pt x="1058" y="0"/>
                        <a:pt x="1028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84" y="0"/>
                        <a:pt x="57" y="26"/>
                        <a:pt x="57" y="56"/>
                      </a:cubicBezTo>
                      <a:cubicBezTo>
                        <a:pt x="57" y="134"/>
                        <a:pt x="57" y="134"/>
                        <a:pt x="57" y="134"/>
                      </a:cubicBezTo>
                      <a:cubicBezTo>
                        <a:pt x="21" y="239"/>
                        <a:pt x="0" y="370"/>
                        <a:pt x="0" y="513"/>
                      </a:cubicBezTo>
                      <a:cubicBezTo>
                        <a:pt x="0" y="656"/>
                        <a:pt x="21" y="787"/>
                        <a:pt x="57" y="891"/>
                      </a:cubicBezTo>
                      <a:cubicBezTo>
                        <a:pt x="57" y="970"/>
                        <a:pt x="57" y="970"/>
                        <a:pt x="57" y="970"/>
                      </a:cubicBezTo>
                      <a:cubicBezTo>
                        <a:pt x="57" y="1001"/>
                        <a:pt x="84" y="1024"/>
                        <a:pt x="114" y="1024"/>
                      </a:cubicBezTo>
                      <a:cubicBezTo>
                        <a:pt x="1028" y="1024"/>
                        <a:pt x="1028" y="1024"/>
                        <a:pt x="1028" y="1024"/>
                      </a:cubicBezTo>
                      <a:cubicBezTo>
                        <a:pt x="1058" y="1024"/>
                        <a:pt x="1085" y="1001"/>
                        <a:pt x="1085" y="970"/>
                      </a:cubicBezTo>
                      <a:cubicBezTo>
                        <a:pt x="1085" y="892"/>
                        <a:pt x="1085" y="892"/>
                        <a:pt x="1085" y="892"/>
                      </a:cubicBezTo>
                      <a:cubicBezTo>
                        <a:pt x="1121" y="787"/>
                        <a:pt x="1142" y="656"/>
                        <a:pt x="1142" y="513"/>
                      </a:cubicBezTo>
                      <a:cubicBezTo>
                        <a:pt x="1142" y="370"/>
                        <a:pt x="1121" y="239"/>
                        <a:pt x="1085" y="135"/>
                      </a:cubicBezTo>
                      <a:close/>
                      <a:moveTo>
                        <a:pt x="253" y="722"/>
                      </a:moveTo>
                      <a:cubicBezTo>
                        <a:pt x="253" y="298"/>
                        <a:pt x="253" y="298"/>
                        <a:pt x="253" y="298"/>
                      </a:cubicBezTo>
                      <a:cubicBezTo>
                        <a:pt x="253" y="284"/>
                        <a:pt x="265" y="272"/>
                        <a:pt x="279" y="272"/>
                      </a:cubicBezTo>
                      <a:cubicBezTo>
                        <a:pt x="871" y="272"/>
                        <a:pt x="871" y="272"/>
                        <a:pt x="871" y="272"/>
                      </a:cubicBezTo>
                      <a:cubicBezTo>
                        <a:pt x="885" y="272"/>
                        <a:pt x="897" y="284"/>
                        <a:pt x="897" y="298"/>
                      </a:cubicBezTo>
                      <a:cubicBezTo>
                        <a:pt x="897" y="722"/>
                        <a:pt x="897" y="722"/>
                        <a:pt x="897" y="722"/>
                      </a:cubicBezTo>
                      <a:cubicBezTo>
                        <a:pt x="897" y="736"/>
                        <a:pt x="885" y="748"/>
                        <a:pt x="871" y="748"/>
                      </a:cubicBezTo>
                      <a:cubicBezTo>
                        <a:pt x="279" y="748"/>
                        <a:pt x="279" y="748"/>
                        <a:pt x="279" y="748"/>
                      </a:cubicBezTo>
                      <a:cubicBezTo>
                        <a:pt x="265" y="748"/>
                        <a:pt x="253" y="736"/>
                        <a:pt x="253" y="722"/>
                      </a:cubicBezTo>
                      <a:close/>
                      <a:moveTo>
                        <a:pt x="89" y="541"/>
                      </a:moveTo>
                      <a:cubicBezTo>
                        <a:pt x="72" y="541"/>
                        <a:pt x="59" y="528"/>
                        <a:pt x="59" y="511"/>
                      </a:cubicBezTo>
                      <a:cubicBezTo>
                        <a:pt x="59" y="495"/>
                        <a:pt x="72" y="482"/>
                        <a:pt x="89" y="482"/>
                      </a:cubicBezTo>
                      <a:cubicBezTo>
                        <a:pt x="105" y="482"/>
                        <a:pt x="119" y="495"/>
                        <a:pt x="119" y="511"/>
                      </a:cubicBezTo>
                      <a:cubicBezTo>
                        <a:pt x="119" y="528"/>
                        <a:pt x="105" y="541"/>
                        <a:pt x="89" y="541"/>
                      </a:cubicBezTo>
                      <a:close/>
                      <a:moveTo>
                        <a:pt x="1057" y="541"/>
                      </a:moveTo>
                      <a:cubicBezTo>
                        <a:pt x="1040" y="541"/>
                        <a:pt x="1027" y="528"/>
                        <a:pt x="1027" y="511"/>
                      </a:cubicBezTo>
                      <a:cubicBezTo>
                        <a:pt x="1027" y="495"/>
                        <a:pt x="1040" y="482"/>
                        <a:pt x="1057" y="482"/>
                      </a:cubicBezTo>
                      <a:cubicBezTo>
                        <a:pt x="1073" y="482"/>
                        <a:pt x="1087" y="495"/>
                        <a:pt x="1087" y="511"/>
                      </a:cubicBezTo>
                      <a:cubicBezTo>
                        <a:pt x="1087" y="528"/>
                        <a:pt x="1073" y="541"/>
                        <a:pt x="1057" y="54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lt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801821" y="3776178"/>
                  <a:ext cx="35997" cy="97369"/>
                </a:xfrm>
                <a:custGeom>
                  <a:avLst/>
                  <a:gdLst>
                    <a:gd name="T0" fmla="*/ 11 w 155"/>
                    <a:gd name="T1" fmla="*/ 354 h 419"/>
                    <a:gd name="T2" fmla="*/ 78 w 155"/>
                    <a:gd name="T3" fmla="*/ 419 h 419"/>
                    <a:gd name="T4" fmla="*/ 145 w 155"/>
                    <a:gd name="T5" fmla="*/ 354 h 419"/>
                    <a:gd name="T6" fmla="*/ 155 w 155"/>
                    <a:gd name="T7" fmla="*/ 0 h 419"/>
                    <a:gd name="T8" fmla="*/ 0 w 155"/>
                    <a:gd name="T9" fmla="*/ 0 h 419"/>
                    <a:gd name="T10" fmla="*/ 11 w 155"/>
                    <a:gd name="T11" fmla="*/ 354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" h="419">
                      <a:moveTo>
                        <a:pt x="11" y="354"/>
                      </a:moveTo>
                      <a:cubicBezTo>
                        <a:pt x="12" y="390"/>
                        <a:pt x="41" y="419"/>
                        <a:pt x="78" y="419"/>
                      </a:cubicBezTo>
                      <a:cubicBezTo>
                        <a:pt x="114" y="419"/>
                        <a:pt x="144" y="390"/>
                        <a:pt x="145" y="354"/>
                      </a:cubicBezTo>
                      <a:cubicBezTo>
                        <a:pt x="155" y="0"/>
                        <a:pt x="155" y="0"/>
                        <a:pt x="15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1" y="354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lt"/>
                    <a:ea typeface="+mn-ea"/>
                    <a:cs typeface="Meiryo" charset="-128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524233" y="4188422"/>
                <a:ext cx="265453" cy="339119"/>
                <a:chOff x="686749" y="3534428"/>
                <a:chExt cx="265453" cy="339119"/>
              </a:xfrm>
            </p:grpSpPr>
            <p:sp>
              <p:nvSpPr>
                <p:cNvPr id="34" name="Freeform 14"/>
                <p:cNvSpPr>
                  <a:spLocks noEditPoints="1"/>
                </p:cNvSpPr>
                <p:nvPr/>
              </p:nvSpPr>
              <p:spPr bwMode="auto">
                <a:xfrm>
                  <a:off x="686749" y="3534428"/>
                  <a:ext cx="265453" cy="238013"/>
                </a:xfrm>
                <a:custGeom>
                  <a:avLst/>
                  <a:gdLst>
                    <a:gd name="T0" fmla="*/ 1085 w 1142"/>
                    <a:gd name="T1" fmla="*/ 135 h 1024"/>
                    <a:gd name="T2" fmla="*/ 1085 w 1142"/>
                    <a:gd name="T3" fmla="*/ 56 h 1024"/>
                    <a:gd name="T4" fmla="*/ 1028 w 1142"/>
                    <a:gd name="T5" fmla="*/ 0 h 1024"/>
                    <a:gd name="T6" fmla="*/ 114 w 1142"/>
                    <a:gd name="T7" fmla="*/ 0 h 1024"/>
                    <a:gd name="T8" fmla="*/ 57 w 1142"/>
                    <a:gd name="T9" fmla="*/ 56 h 1024"/>
                    <a:gd name="T10" fmla="*/ 57 w 1142"/>
                    <a:gd name="T11" fmla="*/ 134 h 1024"/>
                    <a:gd name="T12" fmla="*/ 0 w 1142"/>
                    <a:gd name="T13" fmla="*/ 513 h 1024"/>
                    <a:gd name="T14" fmla="*/ 57 w 1142"/>
                    <a:gd name="T15" fmla="*/ 891 h 1024"/>
                    <a:gd name="T16" fmla="*/ 57 w 1142"/>
                    <a:gd name="T17" fmla="*/ 970 h 1024"/>
                    <a:gd name="T18" fmla="*/ 114 w 1142"/>
                    <a:gd name="T19" fmla="*/ 1024 h 1024"/>
                    <a:gd name="T20" fmla="*/ 1028 w 1142"/>
                    <a:gd name="T21" fmla="*/ 1024 h 1024"/>
                    <a:gd name="T22" fmla="*/ 1085 w 1142"/>
                    <a:gd name="T23" fmla="*/ 970 h 1024"/>
                    <a:gd name="T24" fmla="*/ 1085 w 1142"/>
                    <a:gd name="T25" fmla="*/ 892 h 1024"/>
                    <a:gd name="T26" fmla="*/ 1142 w 1142"/>
                    <a:gd name="T27" fmla="*/ 513 h 1024"/>
                    <a:gd name="T28" fmla="*/ 1085 w 1142"/>
                    <a:gd name="T29" fmla="*/ 135 h 1024"/>
                    <a:gd name="T30" fmla="*/ 253 w 1142"/>
                    <a:gd name="T31" fmla="*/ 722 h 1024"/>
                    <a:gd name="T32" fmla="*/ 253 w 1142"/>
                    <a:gd name="T33" fmla="*/ 298 h 1024"/>
                    <a:gd name="T34" fmla="*/ 279 w 1142"/>
                    <a:gd name="T35" fmla="*/ 272 h 1024"/>
                    <a:gd name="T36" fmla="*/ 871 w 1142"/>
                    <a:gd name="T37" fmla="*/ 272 h 1024"/>
                    <a:gd name="T38" fmla="*/ 897 w 1142"/>
                    <a:gd name="T39" fmla="*/ 298 h 1024"/>
                    <a:gd name="T40" fmla="*/ 897 w 1142"/>
                    <a:gd name="T41" fmla="*/ 722 h 1024"/>
                    <a:gd name="T42" fmla="*/ 871 w 1142"/>
                    <a:gd name="T43" fmla="*/ 748 h 1024"/>
                    <a:gd name="T44" fmla="*/ 279 w 1142"/>
                    <a:gd name="T45" fmla="*/ 748 h 1024"/>
                    <a:gd name="T46" fmla="*/ 253 w 1142"/>
                    <a:gd name="T47" fmla="*/ 722 h 1024"/>
                    <a:gd name="T48" fmla="*/ 89 w 1142"/>
                    <a:gd name="T49" fmla="*/ 541 h 1024"/>
                    <a:gd name="T50" fmla="*/ 59 w 1142"/>
                    <a:gd name="T51" fmla="*/ 511 h 1024"/>
                    <a:gd name="T52" fmla="*/ 89 w 1142"/>
                    <a:gd name="T53" fmla="*/ 482 h 1024"/>
                    <a:gd name="T54" fmla="*/ 119 w 1142"/>
                    <a:gd name="T55" fmla="*/ 511 h 1024"/>
                    <a:gd name="T56" fmla="*/ 89 w 1142"/>
                    <a:gd name="T57" fmla="*/ 541 h 1024"/>
                    <a:gd name="T58" fmla="*/ 1057 w 1142"/>
                    <a:gd name="T59" fmla="*/ 541 h 1024"/>
                    <a:gd name="T60" fmla="*/ 1027 w 1142"/>
                    <a:gd name="T61" fmla="*/ 511 h 1024"/>
                    <a:gd name="T62" fmla="*/ 1057 w 1142"/>
                    <a:gd name="T63" fmla="*/ 482 h 1024"/>
                    <a:gd name="T64" fmla="*/ 1087 w 1142"/>
                    <a:gd name="T65" fmla="*/ 511 h 1024"/>
                    <a:gd name="T66" fmla="*/ 1057 w 1142"/>
                    <a:gd name="T67" fmla="*/ 541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42" h="1024">
                      <a:moveTo>
                        <a:pt x="1085" y="135"/>
                      </a:moveTo>
                      <a:cubicBezTo>
                        <a:pt x="1085" y="56"/>
                        <a:pt x="1085" y="56"/>
                        <a:pt x="1085" y="56"/>
                      </a:cubicBezTo>
                      <a:cubicBezTo>
                        <a:pt x="1085" y="26"/>
                        <a:pt x="1058" y="0"/>
                        <a:pt x="1028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84" y="0"/>
                        <a:pt x="57" y="26"/>
                        <a:pt x="57" y="56"/>
                      </a:cubicBezTo>
                      <a:cubicBezTo>
                        <a:pt x="57" y="134"/>
                        <a:pt x="57" y="134"/>
                        <a:pt x="57" y="134"/>
                      </a:cubicBezTo>
                      <a:cubicBezTo>
                        <a:pt x="21" y="239"/>
                        <a:pt x="0" y="370"/>
                        <a:pt x="0" y="513"/>
                      </a:cubicBezTo>
                      <a:cubicBezTo>
                        <a:pt x="0" y="656"/>
                        <a:pt x="21" y="787"/>
                        <a:pt x="57" y="891"/>
                      </a:cubicBezTo>
                      <a:cubicBezTo>
                        <a:pt x="57" y="970"/>
                        <a:pt x="57" y="970"/>
                        <a:pt x="57" y="970"/>
                      </a:cubicBezTo>
                      <a:cubicBezTo>
                        <a:pt x="57" y="1001"/>
                        <a:pt x="84" y="1024"/>
                        <a:pt x="114" y="1024"/>
                      </a:cubicBezTo>
                      <a:cubicBezTo>
                        <a:pt x="1028" y="1024"/>
                        <a:pt x="1028" y="1024"/>
                        <a:pt x="1028" y="1024"/>
                      </a:cubicBezTo>
                      <a:cubicBezTo>
                        <a:pt x="1058" y="1024"/>
                        <a:pt x="1085" y="1001"/>
                        <a:pt x="1085" y="970"/>
                      </a:cubicBezTo>
                      <a:cubicBezTo>
                        <a:pt x="1085" y="892"/>
                        <a:pt x="1085" y="892"/>
                        <a:pt x="1085" y="892"/>
                      </a:cubicBezTo>
                      <a:cubicBezTo>
                        <a:pt x="1121" y="787"/>
                        <a:pt x="1142" y="656"/>
                        <a:pt x="1142" y="513"/>
                      </a:cubicBezTo>
                      <a:cubicBezTo>
                        <a:pt x="1142" y="370"/>
                        <a:pt x="1121" y="239"/>
                        <a:pt x="1085" y="135"/>
                      </a:cubicBezTo>
                      <a:close/>
                      <a:moveTo>
                        <a:pt x="253" y="722"/>
                      </a:moveTo>
                      <a:cubicBezTo>
                        <a:pt x="253" y="298"/>
                        <a:pt x="253" y="298"/>
                        <a:pt x="253" y="298"/>
                      </a:cubicBezTo>
                      <a:cubicBezTo>
                        <a:pt x="253" y="284"/>
                        <a:pt x="265" y="272"/>
                        <a:pt x="279" y="272"/>
                      </a:cubicBezTo>
                      <a:cubicBezTo>
                        <a:pt x="871" y="272"/>
                        <a:pt x="871" y="272"/>
                        <a:pt x="871" y="272"/>
                      </a:cubicBezTo>
                      <a:cubicBezTo>
                        <a:pt x="885" y="272"/>
                        <a:pt x="897" y="284"/>
                        <a:pt x="897" y="298"/>
                      </a:cubicBezTo>
                      <a:cubicBezTo>
                        <a:pt x="897" y="722"/>
                        <a:pt x="897" y="722"/>
                        <a:pt x="897" y="722"/>
                      </a:cubicBezTo>
                      <a:cubicBezTo>
                        <a:pt x="897" y="736"/>
                        <a:pt x="885" y="748"/>
                        <a:pt x="871" y="748"/>
                      </a:cubicBezTo>
                      <a:cubicBezTo>
                        <a:pt x="279" y="748"/>
                        <a:pt x="279" y="748"/>
                        <a:pt x="279" y="748"/>
                      </a:cubicBezTo>
                      <a:cubicBezTo>
                        <a:pt x="265" y="748"/>
                        <a:pt x="253" y="736"/>
                        <a:pt x="253" y="722"/>
                      </a:cubicBezTo>
                      <a:close/>
                      <a:moveTo>
                        <a:pt x="89" y="541"/>
                      </a:moveTo>
                      <a:cubicBezTo>
                        <a:pt x="72" y="541"/>
                        <a:pt x="59" y="528"/>
                        <a:pt x="59" y="511"/>
                      </a:cubicBezTo>
                      <a:cubicBezTo>
                        <a:pt x="59" y="495"/>
                        <a:pt x="72" y="482"/>
                        <a:pt x="89" y="482"/>
                      </a:cubicBezTo>
                      <a:cubicBezTo>
                        <a:pt x="105" y="482"/>
                        <a:pt x="119" y="495"/>
                        <a:pt x="119" y="511"/>
                      </a:cubicBezTo>
                      <a:cubicBezTo>
                        <a:pt x="119" y="528"/>
                        <a:pt x="105" y="541"/>
                        <a:pt x="89" y="541"/>
                      </a:cubicBezTo>
                      <a:close/>
                      <a:moveTo>
                        <a:pt x="1057" y="541"/>
                      </a:moveTo>
                      <a:cubicBezTo>
                        <a:pt x="1040" y="541"/>
                        <a:pt x="1027" y="528"/>
                        <a:pt x="1027" y="511"/>
                      </a:cubicBezTo>
                      <a:cubicBezTo>
                        <a:pt x="1027" y="495"/>
                        <a:pt x="1040" y="482"/>
                        <a:pt x="1057" y="482"/>
                      </a:cubicBezTo>
                      <a:cubicBezTo>
                        <a:pt x="1073" y="482"/>
                        <a:pt x="1087" y="495"/>
                        <a:pt x="1087" y="511"/>
                      </a:cubicBezTo>
                      <a:cubicBezTo>
                        <a:pt x="1087" y="528"/>
                        <a:pt x="1073" y="541"/>
                        <a:pt x="1057" y="54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lt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35" name="Freeform 17"/>
                <p:cNvSpPr>
                  <a:spLocks/>
                </p:cNvSpPr>
                <p:nvPr/>
              </p:nvSpPr>
              <p:spPr bwMode="auto">
                <a:xfrm>
                  <a:off x="801821" y="3776178"/>
                  <a:ext cx="35997" cy="97369"/>
                </a:xfrm>
                <a:custGeom>
                  <a:avLst/>
                  <a:gdLst>
                    <a:gd name="T0" fmla="*/ 11 w 155"/>
                    <a:gd name="T1" fmla="*/ 354 h 419"/>
                    <a:gd name="T2" fmla="*/ 78 w 155"/>
                    <a:gd name="T3" fmla="*/ 419 h 419"/>
                    <a:gd name="T4" fmla="*/ 145 w 155"/>
                    <a:gd name="T5" fmla="*/ 354 h 419"/>
                    <a:gd name="T6" fmla="*/ 155 w 155"/>
                    <a:gd name="T7" fmla="*/ 0 h 419"/>
                    <a:gd name="T8" fmla="*/ 0 w 155"/>
                    <a:gd name="T9" fmla="*/ 0 h 419"/>
                    <a:gd name="T10" fmla="*/ 11 w 155"/>
                    <a:gd name="T11" fmla="*/ 354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" h="419">
                      <a:moveTo>
                        <a:pt x="11" y="354"/>
                      </a:moveTo>
                      <a:cubicBezTo>
                        <a:pt x="12" y="390"/>
                        <a:pt x="41" y="419"/>
                        <a:pt x="78" y="419"/>
                      </a:cubicBezTo>
                      <a:cubicBezTo>
                        <a:pt x="114" y="419"/>
                        <a:pt x="144" y="390"/>
                        <a:pt x="145" y="354"/>
                      </a:cubicBezTo>
                      <a:cubicBezTo>
                        <a:pt x="155" y="0"/>
                        <a:pt x="155" y="0"/>
                        <a:pt x="15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1" y="354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lt"/>
                    <a:ea typeface="+mn-ea"/>
                    <a:cs typeface="Meiryo" charset="-128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4832458" y="4188422"/>
                <a:ext cx="265453" cy="339119"/>
                <a:chOff x="686749" y="3534428"/>
                <a:chExt cx="265453" cy="339119"/>
              </a:xfrm>
            </p:grpSpPr>
            <p:sp>
              <p:nvSpPr>
                <p:cNvPr id="32" name="Freeform 14"/>
                <p:cNvSpPr>
                  <a:spLocks noEditPoints="1"/>
                </p:cNvSpPr>
                <p:nvPr/>
              </p:nvSpPr>
              <p:spPr bwMode="auto">
                <a:xfrm>
                  <a:off x="686749" y="3534428"/>
                  <a:ext cx="265453" cy="238013"/>
                </a:xfrm>
                <a:custGeom>
                  <a:avLst/>
                  <a:gdLst>
                    <a:gd name="T0" fmla="*/ 1085 w 1142"/>
                    <a:gd name="T1" fmla="*/ 135 h 1024"/>
                    <a:gd name="T2" fmla="*/ 1085 w 1142"/>
                    <a:gd name="T3" fmla="*/ 56 h 1024"/>
                    <a:gd name="T4" fmla="*/ 1028 w 1142"/>
                    <a:gd name="T5" fmla="*/ 0 h 1024"/>
                    <a:gd name="T6" fmla="*/ 114 w 1142"/>
                    <a:gd name="T7" fmla="*/ 0 h 1024"/>
                    <a:gd name="T8" fmla="*/ 57 w 1142"/>
                    <a:gd name="T9" fmla="*/ 56 h 1024"/>
                    <a:gd name="T10" fmla="*/ 57 w 1142"/>
                    <a:gd name="T11" fmla="*/ 134 h 1024"/>
                    <a:gd name="T12" fmla="*/ 0 w 1142"/>
                    <a:gd name="T13" fmla="*/ 513 h 1024"/>
                    <a:gd name="T14" fmla="*/ 57 w 1142"/>
                    <a:gd name="T15" fmla="*/ 891 h 1024"/>
                    <a:gd name="T16" fmla="*/ 57 w 1142"/>
                    <a:gd name="T17" fmla="*/ 970 h 1024"/>
                    <a:gd name="T18" fmla="*/ 114 w 1142"/>
                    <a:gd name="T19" fmla="*/ 1024 h 1024"/>
                    <a:gd name="T20" fmla="*/ 1028 w 1142"/>
                    <a:gd name="T21" fmla="*/ 1024 h 1024"/>
                    <a:gd name="T22" fmla="*/ 1085 w 1142"/>
                    <a:gd name="T23" fmla="*/ 970 h 1024"/>
                    <a:gd name="T24" fmla="*/ 1085 w 1142"/>
                    <a:gd name="T25" fmla="*/ 892 h 1024"/>
                    <a:gd name="T26" fmla="*/ 1142 w 1142"/>
                    <a:gd name="T27" fmla="*/ 513 h 1024"/>
                    <a:gd name="T28" fmla="*/ 1085 w 1142"/>
                    <a:gd name="T29" fmla="*/ 135 h 1024"/>
                    <a:gd name="T30" fmla="*/ 253 w 1142"/>
                    <a:gd name="T31" fmla="*/ 722 h 1024"/>
                    <a:gd name="T32" fmla="*/ 253 w 1142"/>
                    <a:gd name="T33" fmla="*/ 298 h 1024"/>
                    <a:gd name="T34" fmla="*/ 279 w 1142"/>
                    <a:gd name="T35" fmla="*/ 272 h 1024"/>
                    <a:gd name="T36" fmla="*/ 871 w 1142"/>
                    <a:gd name="T37" fmla="*/ 272 h 1024"/>
                    <a:gd name="T38" fmla="*/ 897 w 1142"/>
                    <a:gd name="T39" fmla="*/ 298 h 1024"/>
                    <a:gd name="T40" fmla="*/ 897 w 1142"/>
                    <a:gd name="T41" fmla="*/ 722 h 1024"/>
                    <a:gd name="T42" fmla="*/ 871 w 1142"/>
                    <a:gd name="T43" fmla="*/ 748 h 1024"/>
                    <a:gd name="T44" fmla="*/ 279 w 1142"/>
                    <a:gd name="T45" fmla="*/ 748 h 1024"/>
                    <a:gd name="T46" fmla="*/ 253 w 1142"/>
                    <a:gd name="T47" fmla="*/ 722 h 1024"/>
                    <a:gd name="T48" fmla="*/ 89 w 1142"/>
                    <a:gd name="T49" fmla="*/ 541 h 1024"/>
                    <a:gd name="T50" fmla="*/ 59 w 1142"/>
                    <a:gd name="T51" fmla="*/ 511 h 1024"/>
                    <a:gd name="T52" fmla="*/ 89 w 1142"/>
                    <a:gd name="T53" fmla="*/ 482 h 1024"/>
                    <a:gd name="T54" fmla="*/ 119 w 1142"/>
                    <a:gd name="T55" fmla="*/ 511 h 1024"/>
                    <a:gd name="T56" fmla="*/ 89 w 1142"/>
                    <a:gd name="T57" fmla="*/ 541 h 1024"/>
                    <a:gd name="T58" fmla="*/ 1057 w 1142"/>
                    <a:gd name="T59" fmla="*/ 541 h 1024"/>
                    <a:gd name="T60" fmla="*/ 1027 w 1142"/>
                    <a:gd name="T61" fmla="*/ 511 h 1024"/>
                    <a:gd name="T62" fmla="*/ 1057 w 1142"/>
                    <a:gd name="T63" fmla="*/ 482 h 1024"/>
                    <a:gd name="T64" fmla="*/ 1087 w 1142"/>
                    <a:gd name="T65" fmla="*/ 511 h 1024"/>
                    <a:gd name="T66" fmla="*/ 1057 w 1142"/>
                    <a:gd name="T67" fmla="*/ 541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42" h="1024">
                      <a:moveTo>
                        <a:pt x="1085" y="135"/>
                      </a:moveTo>
                      <a:cubicBezTo>
                        <a:pt x="1085" y="56"/>
                        <a:pt x="1085" y="56"/>
                        <a:pt x="1085" y="56"/>
                      </a:cubicBezTo>
                      <a:cubicBezTo>
                        <a:pt x="1085" y="26"/>
                        <a:pt x="1058" y="0"/>
                        <a:pt x="1028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84" y="0"/>
                        <a:pt x="57" y="26"/>
                        <a:pt x="57" y="56"/>
                      </a:cubicBezTo>
                      <a:cubicBezTo>
                        <a:pt x="57" y="134"/>
                        <a:pt x="57" y="134"/>
                        <a:pt x="57" y="134"/>
                      </a:cubicBezTo>
                      <a:cubicBezTo>
                        <a:pt x="21" y="239"/>
                        <a:pt x="0" y="370"/>
                        <a:pt x="0" y="513"/>
                      </a:cubicBezTo>
                      <a:cubicBezTo>
                        <a:pt x="0" y="656"/>
                        <a:pt x="21" y="787"/>
                        <a:pt x="57" y="891"/>
                      </a:cubicBezTo>
                      <a:cubicBezTo>
                        <a:pt x="57" y="970"/>
                        <a:pt x="57" y="970"/>
                        <a:pt x="57" y="970"/>
                      </a:cubicBezTo>
                      <a:cubicBezTo>
                        <a:pt x="57" y="1001"/>
                        <a:pt x="84" y="1024"/>
                        <a:pt x="114" y="1024"/>
                      </a:cubicBezTo>
                      <a:cubicBezTo>
                        <a:pt x="1028" y="1024"/>
                        <a:pt x="1028" y="1024"/>
                        <a:pt x="1028" y="1024"/>
                      </a:cubicBezTo>
                      <a:cubicBezTo>
                        <a:pt x="1058" y="1024"/>
                        <a:pt x="1085" y="1001"/>
                        <a:pt x="1085" y="970"/>
                      </a:cubicBezTo>
                      <a:cubicBezTo>
                        <a:pt x="1085" y="892"/>
                        <a:pt x="1085" y="892"/>
                        <a:pt x="1085" y="892"/>
                      </a:cubicBezTo>
                      <a:cubicBezTo>
                        <a:pt x="1121" y="787"/>
                        <a:pt x="1142" y="656"/>
                        <a:pt x="1142" y="513"/>
                      </a:cubicBezTo>
                      <a:cubicBezTo>
                        <a:pt x="1142" y="370"/>
                        <a:pt x="1121" y="239"/>
                        <a:pt x="1085" y="135"/>
                      </a:cubicBezTo>
                      <a:close/>
                      <a:moveTo>
                        <a:pt x="253" y="722"/>
                      </a:moveTo>
                      <a:cubicBezTo>
                        <a:pt x="253" y="298"/>
                        <a:pt x="253" y="298"/>
                        <a:pt x="253" y="298"/>
                      </a:cubicBezTo>
                      <a:cubicBezTo>
                        <a:pt x="253" y="284"/>
                        <a:pt x="265" y="272"/>
                        <a:pt x="279" y="272"/>
                      </a:cubicBezTo>
                      <a:cubicBezTo>
                        <a:pt x="871" y="272"/>
                        <a:pt x="871" y="272"/>
                        <a:pt x="871" y="272"/>
                      </a:cubicBezTo>
                      <a:cubicBezTo>
                        <a:pt x="885" y="272"/>
                        <a:pt x="897" y="284"/>
                        <a:pt x="897" y="298"/>
                      </a:cubicBezTo>
                      <a:cubicBezTo>
                        <a:pt x="897" y="722"/>
                        <a:pt x="897" y="722"/>
                        <a:pt x="897" y="722"/>
                      </a:cubicBezTo>
                      <a:cubicBezTo>
                        <a:pt x="897" y="736"/>
                        <a:pt x="885" y="748"/>
                        <a:pt x="871" y="748"/>
                      </a:cubicBezTo>
                      <a:cubicBezTo>
                        <a:pt x="279" y="748"/>
                        <a:pt x="279" y="748"/>
                        <a:pt x="279" y="748"/>
                      </a:cubicBezTo>
                      <a:cubicBezTo>
                        <a:pt x="265" y="748"/>
                        <a:pt x="253" y="736"/>
                        <a:pt x="253" y="722"/>
                      </a:cubicBezTo>
                      <a:close/>
                      <a:moveTo>
                        <a:pt x="89" y="541"/>
                      </a:moveTo>
                      <a:cubicBezTo>
                        <a:pt x="72" y="541"/>
                        <a:pt x="59" y="528"/>
                        <a:pt x="59" y="511"/>
                      </a:cubicBezTo>
                      <a:cubicBezTo>
                        <a:pt x="59" y="495"/>
                        <a:pt x="72" y="482"/>
                        <a:pt x="89" y="482"/>
                      </a:cubicBezTo>
                      <a:cubicBezTo>
                        <a:pt x="105" y="482"/>
                        <a:pt x="119" y="495"/>
                        <a:pt x="119" y="511"/>
                      </a:cubicBezTo>
                      <a:cubicBezTo>
                        <a:pt x="119" y="528"/>
                        <a:pt x="105" y="541"/>
                        <a:pt x="89" y="541"/>
                      </a:cubicBezTo>
                      <a:close/>
                      <a:moveTo>
                        <a:pt x="1057" y="541"/>
                      </a:moveTo>
                      <a:cubicBezTo>
                        <a:pt x="1040" y="541"/>
                        <a:pt x="1027" y="528"/>
                        <a:pt x="1027" y="511"/>
                      </a:cubicBezTo>
                      <a:cubicBezTo>
                        <a:pt x="1027" y="495"/>
                        <a:pt x="1040" y="482"/>
                        <a:pt x="1057" y="482"/>
                      </a:cubicBezTo>
                      <a:cubicBezTo>
                        <a:pt x="1073" y="482"/>
                        <a:pt x="1087" y="495"/>
                        <a:pt x="1087" y="511"/>
                      </a:cubicBezTo>
                      <a:cubicBezTo>
                        <a:pt x="1087" y="528"/>
                        <a:pt x="1073" y="541"/>
                        <a:pt x="1057" y="54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lt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33" name="Freeform 17"/>
                <p:cNvSpPr>
                  <a:spLocks/>
                </p:cNvSpPr>
                <p:nvPr/>
              </p:nvSpPr>
              <p:spPr bwMode="auto">
                <a:xfrm>
                  <a:off x="801821" y="3776178"/>
                  <a:ext cx="35997" cy="97369"/>
                </a:xfrm>
                <a:custGeom>
                  <a:avLst/>
                  <a:gdLst>
                    <a:gd name="T0" fmla="*/ 11 w 155"/>
                    <a:gd name="T1" fmla="*/ 354 h 419"/>
                    <a:gd name="T2" fmla="*/ 78 w 155"/>
                    <a:gd name="T3" fmla="*/ 419 h 419"/>
                    <a:gd name="T4" fmla="*/ 145 w 155"/>
                    <a:gd name="T5" fmla="*/ 354 h 419"/>
                    <a:gd name="T6" fmla="*/ 155 w 155"/>
                    <a:gd name="T7" fmla="*/ 0 h 419"/>
                    <a:gd name="T8" fmla="*/ 0 w 155"/>
                    <a:gd name="T9" fmla="*/ 0 h 419"/>
                    <a:gd name="T10" fmla="*/ 11 w 155"/>
                    <a:gd name="T11" fmla="*/ 354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" h="419">
                      <a:moveTo>
                        <a:pt x="11" y="354"/>
                      </a:moveTo>
                      <a:cubicBezTo>
                        <a:pt x="12" y="390"/>
                        <a:pt x="41" y="419"/>
                        <a:pt x="78" y="419"/>
                      </a:cubicBezTo>
                      <a:cubicBezTo>
                        <a:pt x="114" y="419"/>
                        <a:pt x="144" y="390"/>
                        <a:pt x="145" y="354"/>
                      </a:cubicBezTo>
                      <a:cubicBezTo>
                        <a:pt x="155" y="0"/>
                        <a:pt x="155" y="0"/>
                        <a:pt x="15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1" y="354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lt"/>
                    <a:ea typeface="+mn-ea"/>
                    <a:cs typeface="Meiryo" charset="-128"/>
                  </a:endParaRPr>
                </a:p>
              </p:txBody>
            </p:sp>
          </p:grpSp>
        </p:grpSp>
      </p:grpSp>
      <p:grpSp>
        <p:nvGrpSpPr>
          <p:cNvPr id="38" name="Group 37"/>
          <p:cNvGrpSpPr/>
          <p:nvPr/>
        </p:nvGrpSpPr>
        <p:grpSpPr>
          <a:xfrm>
            <a:off x="801208" y="4179832"/>
            <a:ext cx="1447433" cy="917400"/>
            <a:chOff x="900104" y="4171159"/>
            <a:chExt cx="1447433" cy="917400"/>
          </a:xfrm>
        </p:grpSpPr>
        <p:sp>
          <p:nvSpPr>
            <p:cNvPr id="39" name="TextBox 38"/>
            <p:cNvSpPr txBox="1"/>
            <p:nvPr/>
          </p:nvSpPr>
          <p:spPr>
            <a:xfrm>
              <a:off x="900104" y="4569186"/>
              <a:ext cx="1447433" cy="519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75" b="1" dirty="0">
                  <a:latin typeface="+mn-lt"/>
                  <a:ea typeface="+mn-ea"/>
                  <a:cs typeface="Meiryo" charset="-128"/>
                </a:rPr>
                <a:t>Wireless Controller</a:t>
              </a:r>
              <a:r>
                <a:rPr lang="en-US" sz="975" dirty="0">
                  <a:latin typeface="+mn-lt"/>
                  <a:ea typeface="+mn-ea"/>
                  <a:cs typeface="Meiryo" charset="-128"/>
                </a:rPr>
                <a:t> </a:t>
              </a:r>
            </a:p>
            <a:p>
              <a:pPr algn="ctr"/>
              <a:r>
                <a:rPr lang="en-US" sz="900" dirty="0" smtClean="0">
                  <a:latin typeface="+mn-lt"/>
                  <a:ea typeface="+mn-ea"/>
                  <a:cs typeface="Meiryo" charset="-128"/>
                </a:rPr>
                <a:t>(</a:t>
              </a:r>
              <a:r>
                <a:rPr lang="ja-JP" altLang="en-US" sz="900" dirty="0" smtClean="0">
                  <a:latin typeface="+mn-lt"/>
                  <a:ea typeface="+mn-ea"/>
                  <a:cs typeface="Meiryo" charset="-128"/>
                </a:rPr>
                <a:t>ベスト・プラクティスを事前に定義）</a:t>
              </a:r>
              <a:endParaRPr lang="en-US" sz="900" dirty="0">
                <a:latin typeface="+mn-lt"/>
                <a:ea typeface="+mn-ea"/>
                <a:cs typeface="Meiryo" charset="-128"/>
              </a:endParaRPr>
            </a:p>
          </p:txBody>
        </p:sp>
        <p:pic>
          <p:nvPicPr>
            <p:cNvPr id="40" name="Picture 26" descr="C:\Users\ecoffey\AppData\Local\Temp\Rar$DRa0.547\Wireless LAN Controller\Png\Unknown\Wireless LAN Controller_unknown_256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770" y="4171159"/>
              <a:ext cx="882116" cy="40202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" name="Group 139"/>
          <p:cNvGrpSpPr/>
          <p:nvPr/>
        </p:nvGrpSpPr>
        <p:grpSpPr>
          <a:xfrm>
            <a:off x="4998613" y="4072270"/>
            <a:ext cx="3344180" cy="1001594"/>
            <a:chOff x="4998613" y="4072268"/>
            <a:chExt cx="3344180" cy="1001594"/>
          </a:xfrm>
        </p:grpSpPr>
        <p:grpSp>
          <p:nvGrpSpPr>
            <p:cNvPr id="17" name="Group 16"/>
            <p:cNvGrpSpPr/>
            <p:nvPr/>
          </p:nvGrpSpPr>
          <p:grpSpPr>
            <a:xfrm>
              <a:off x="4998613" y="4154750"/>
              <a:ext cx="1447433" cy="796437"/>
              <a:chOff x="5094976" y="4146081"/>
              <a:chExt cx="1447433" cy="796437"/>
            </a:xfrm>
          </p:grpSpPr>
          <p:pic>
            <p:nvPicPr>
              <p:cNvPr id="18" name="Picture 17" descr="apple_smartyphone_tablet.psd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49957" y="4146081"/>
                <a:ext cx="362287" cy="444063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094976" y="4573186"/>
                <a:ext cx="14474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75" b="1" dirty="0" err="1">
                    <a:latin typeface="+mn-lt"/>
                    <a:ea typeface="+mn-ea"/>
                    <a:cs typeface="Meiryo" charset="-128"/>
                  </a:rPr>
                  <a:t>iOS</a:t>
                </a:r>
                <a:r>
                  <a:rPr lang="en-US" sz="975" b="1" dirty="0">
                    <a:latin typeface="+mn-lt"/>
                    <a:ea typeface="+mn-ea"/>
                    <a:cs typeface="Meiryo" charset="-128"/>
                  </a:rPr>
                  <a:t> Devices</a:t>
                </a:r>
                <a:endParaRPr lang="en-US" sz="975" dirty="0">
                  <a:latin typeface="+mn-lt"/>
                  <a:ea typeface="+mn-ea"/>
                  <a:cs typeface="Meiryo" charset="-128"/>
                </a:endParaRPr>
              </a:p>
              <a:p>
                <a:pPr algn="ctr"/>
                <a:r>
                  <a:rPr lang="en-US" sz="825" dirty="0">
                    <a:latin typeface="+mn-lt"/>
                    <a:ea typeface="+mn-ea"/>
                    <a:cs typeface="Meiryo" charset="-128"/>
                  </a:rPr>
                  <a:t> 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919558" y="4072269"/>
              <a:ext cx="1447433" cy="894587"/>
              <a:chOff x="5874800" y="4063600"/>
              <a:chExt cx="1447433" cy="894587"/>
            </a:xfrm>
          </p:grpSpPr>
          <p:pic>
            <p:nvPicPr>
              <p:cNvPr id="21" name="Picture 20" descr="windows_smartphone_tablet.psd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6006" y="4063600"/>
                <a:ext cx="685021" cy="609025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874800" y="4588855"/>
                <a:ext cx="14474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75" b="1" dirty="0">
                    <a:latin typeface="+mn-lt"/>
                    <a:ea typeface="+mn-ea"/>
                    <a:cs typeface="Meiryo" charset="-128"/>
                  </a:rPr>
                  <a:t>Windows</a:t>
                </a:r>
              </a:p>
              <a:p>
                <a:pPr algn="ctr"/>
                <a:r>
                  <a:rPr lang="en-US" sz="825" dirty="0">
                    <a:latin typeface="+mn-lt"/>
                    <a:ea typeface="+mn-ea"/>
                    <a:cs typeface="Meiryo" charset="-128"/>
                  </a:rPr>
                  <a:t> 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895360" y="4166353"/>
              <a:ext cx="1447433" cy="815177"/>
              <a:chOff x="6883967" y="4157684"/>
              <a:chExt cx="1447433" cy="815177"/>
            </a:xfrm>
          </p:grpSpPr>
          <p:pic>
            <p:nvPicPr>
              <p:cNvPr id="24" name="Picture 23" descr="android_smartphone_tablet.psd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24679" y="4157684"/>
                <a:ext cx="566009" cy="420856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883967" y="4603529"/>
                <a:ext cx="14474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75" b="1" dirty="0">
                    <a:latin typeface="+mn-lt"/>
                    <a:ea typeface="+mn-ea"/>
                    <a:cs typeface="Meiryo" charset="-128"/>
                  </a:rPr>
                  <a:t>Android</a:t>
                </a:r>
              </a:p>
              <a:p>
                <a:pPr algn="ctr"/>
                <a:r>
                  <a:rPr lang="en-US" sz="825" dirty="0">
                    <a:latin typeface="+mn-lt"/>
                    <a:ea typeface="+mn-ea"/>
                    <a:cs typeface="Meiryo" charset="-128"/>
                  </a:rPr>
                  <a:t> 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094315" y="4072268"/>
              <a:ext cx="2952750" cy="909261"/>
            </a:xfrm>
            <a:prstGeom prst="rect">
              <a:avLst/>
            </a:prstGeom>
            <a:noFill/>
            <a:ln w="3175" cmpd="sng">
              <a:solidFill>
                <a:srgbClr val="21479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cs typeface="Meiryo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70032" y="4843030"/>
              <a:ext cx="1601317" cy="2308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r>
                <a:rPr lang="ja-JP" altLang="en-US" sz="900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クラウド ソーシング</a:t>
              </a:r>
              <a:endParaRPr lang="en-US" sz="900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00241" y="2844742"/>
            <a:ext cx="1187413" cy="842472"/>
            <a:chOff x="3529390" y="2784387"/>
            <a:chExt cx="1187413" cy="8424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9390" y="2784387"/>
              <a:ext cx="1187413" cy="60261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529390" y="3380637"/>
              <a:ext cx="11874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r>
                <a:rPr lang="en-US" dirty="0">
                  <a:latin typeface="+mn-lt"/>
                  <a:ea typeface="+mn-ea"/>
                  <a:cs typeface="Meiryo" charset="-128"/>
                </a:rPr>
                <a:t>Public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229372" y="2652908"/>
            <a:ext cx="1642815" cy="1055471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t" anchorCtr="0"/>
          <a:lstStyle/>
          <a:p>
            <a:r>
              <a:rPr lang="ja-JP" altLang="en-US" sz="1200" b="1" dirty="0" smtClean="0">
                <a:solidFill>
                  <a:srgbClr val="214794"/>
                </a:solidFill>
                <a:cs typeface="Meiryo" charset="-128"/>
              </a:rPr>
              <a:t>データ収集</a:t>
            </a:r>
            <a:endParaRPr lang="en-US" sz="1200" b="1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収容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蓄積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分類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スケーリング</a:t>
            </a:r>
            <a:r>
              <a:rPr lang="en-US" sz="1200" dirty="0" smtClean="0">
                <a:solidFill>
                  <a:srgbClr val="214794"/>
                </a:solidFill>
                <a:cs typeface="Meiryo" charset="-128"/>
              </a:rPr>
              <a:t>  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247731" y="2652908"/>
            <a:ext cx="1822732" cy="1061019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1200" b="1" dirty="0" smtClean="0">
                <a:solidFill>
                  <a:srgbClr val="214794"/>
                </a:solidFill>
                <a:cs typeface="Meiryo" charset="-128"/>
              </a:rPr>
              <a:t>インサイトの提供</a:t>
            </a:r>
            <a:endParaRPr lang="en-US" sz="1200" b="1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しきい値超過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パフォーマンス傾向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異常検出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433" y="2649918"/>
            <a:ext cx="1801318" cy="1061019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1200" b="1" dirty="0" smtClean="0">
                <a:solidFill>
                  <a:srgbClr val="214794"/>
                </a:solidFill>
                <a:cs typeface="Meiryo" charset="-128"/>
              </a:rPr>
              <a:t>解決</a:t>
            </a:r>
            <a:endParaRPr lang="en-US" altLang="ja-JP" sz="1200" b="1" dirty="0" smtClean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分析した情報から問題解決</a:t>
            </a:r>
            <a:endParaRPr lang="en-US" sz="1200" dirty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r>
              <a:rPr lang="ja-JP" altLang="en-US" sz="1200" dirty="0" smtClean="0">
                <a:solidFill>
                  <a:srgbClr val="214794"/>
                </a:solidFill>
                <a:cs typeface="Meiryo" charset="-128"/>
              </a:rPr>
              <a:t>自動的に順応するネットワーク</a:t>
            </a:r>
            <a:endParaRPr lang="en-US" sz="1200" dirty="0" smtClean="0">
              <a:solidFill>
                <a:srgbClr val="214794"/>
              </a:solidFill>
              <a:cs typeface="Meiryo" charset="-128"/>
            </a:endParaRPr>
          </a:p>
          <a:p>
            <a:pPr marL="171446" indent="-171446">
              <a:buFont typeface="Arial"/>
              <a:buChar char="•"/>
            </a:pPr>
            <a:endParaRPr lang="en-US" sz="1200" dirty="0">
              <a:solidFill>
                <a:srgbClr val="214794"/>
              </a:solidFill>
              <a:cs typeface="Meiryo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98614" y="1335419"/>
            <a:ext cx="3784641" cy="909261"/>
          </a:xfrm>
          <a:prstGeom prst="rect">
            <a:avLst/>
          </a:prstGeom>
          <a:noFill/>
          <a:ln w="3175" cmpd="sng"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86711" y="1335419"/>
            <a:ext cx="1733860" cy="909261"/>
          </a:xfrm>
          <a:prstGeom prst="rect">
            <a:avLst/>
          </a:prstGeom>
          <a:noFill/>
          <a:ln w="3175" cmpd="sng"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76670" y="1335419"/>
            <a:ext cx="1733860" cy="909261"/>
          </a:xfrm>
          <a:prstGeom prst="rect">
            <a:avLst/>
          </a:prstGeom>
          <a:noFill/>
          <a:ln w="3175" cmpd="sng"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pic>
        <p:nvPicPr>
          <p:cNvPr id="58" name="Picture 57" descr="App_Icon3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355" y="1546311"/>
            <a:ext cx="532578" cy="532578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706" y="1430652"/>
            <a:ext cx="1264875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>ビジネスに活かせる</a:t>
            </a:r>
            <a:r>
              <a:rPr lang="en-US" altLang="ja-JP" sz="16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6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6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>インサイト</a:t>
            </a:r>
            <a:endParaRPr lang="en-US" sz="1600" dirty="0" smtClean="0">
              <a:solidFill>
                <a:srgbClr val="214794"/>
              </a:solidFill>
              <a:latin typeface="+mn-lt"/>
              <a:ea typeface="+mn-ea"/>
              <a:cs typeface="Meiryo" charset="-128"/>
            </a:endParaRPr>
          </a:p>
        </p:txBody>
      </p:sp>
      <p:pic>
        <p:nvPicPr>
          <p:cNvPr id="67" name="Picture 66" descr="3rd party window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759" y="1594264"/>
            <a:ext cx="725765" cy="452877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006565" y="1359274"/>
            <a:ext cx="1253512" cy="892261"/>
            <a:chOff x="5006565" y="1336266"/>
            <a:chExt cx="1526934" cy="1086885"/>
          </a:xfrm>
        </p:grpSpPr>
        <p:sp>
          <p:nvSpPr>
            <p:cNvPr id="71" name="TextBox 70"/>
            <p:cNvSpPr txBox="1"/>
            <p:nvPr/>
          </p:nvSpPr>
          <p:spPr>
            <a:xfrm>
              <a:off x="5059810" y="1336266"/>
              <a:ext cx="1420444" cy="295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75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過去</a:t>
              </a:r>
              <a:endParaRPr lang="en-US" sz="975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</p:txBody>
        </p:sp>
        <p:pic>
          <p:nvPicPr>
            <p:cNvPr id="72" name="Picture 71" descr="bar graph.psd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6464" y="1641554"/>
              <a:ext cx="407137" cy="407137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06565" y="2010750"/>
              <a:ext cx="1526934" cy="412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r>
                <a:rPr lang="en-US" sz="800" dirty="0">
                  <a:latin typeface="+mn-lt"/>
                  <a:ea typeface="+mn-ea"/>
                  <a:cs typeface="Meiryo" charset="-128"/>
                </a:rPr>
                <a:t>Historical </a:t>
              </a:r>
            </a:p>
            <a:p>
              <a:r>
                <a:rPr lang="en-US" sz="800" dirty="0">
                  <a:latin typeface="+mn-lt"/>
                  <a:ea typeface="+mn-ea"/>
                  <a:cs typeface="Meiryo" charset="-128"/>
                </a:rPr>
                <a:t>reporting 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216367" y="1349525"/>
            <a:ext cx="1360368" cy="873974"/>
            <a:chOff x="-1360369" y="2046640"/>
            <a:chExt cx="1360368" cy="873973"/>
          </a:xfrm>
        </p:grpSpPr>
        <p:sp>
          <p:nvSpPr>
            <p:cNvPr id="81" name="TextBox 80"/>
            <p:cNvSpPr txBox="1"/>
            <p:nvPr/>
          </p:nvSpPr>
          <p:spPr>
            <a:xfrm>
              <a:off x="-1360369" y="2046640"/>
              <a:ext cx="1360368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75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現在</a:t>
              </a:r>
              <a:endParaRPr lang="en-US" sz="975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47301" y="2297261"/>
              <a:ext cx="334233" cy="334233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-1306941" y="2582059"/>
              <a:ext cx="1253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r>
                <a:rPr lang="en-US" sz="800" dirty="0">
                  <a:latin typeface="+mn-lt"/>
                  <a:ea typeface="+mn-ea"/>
                  <a:cs typeface="Meiryo" charset="-128"/>
                </a:rPr>
                <a:t>Real-time troubleshooting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475676" y="1348606"/>
            <a:ext cx="1307578" cy="873974"/>
            <a:chOff x="-1236873" y="2469438"/>
            <a:chExt cx="1307578" cy="873973"/>
          </a:xfrm>
        </p:grpSpPr>
        <p:sp>
          <p:nvSpPr>
            <p:cNvPr id="86" name="TextBox 85"/>
            <p:cNvSpPr txBox="1"/>
            <p:nvPr/>
          </p:nvSpPr>
          <p:spPr>
            <a:xfrm>
              <a:off x="-1236873" y="2469438"/>
              <a:ext cx="1307578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75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将来</a:t>
              </a:r>
              <a:endParaRPr lang="en-US" sz="975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50200" y="2720059"/>
              <a:ext cx="334232" cy="334233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-1209839" y="3004857"/>
              <a:ext cx="1253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r>
                <a:rPr lang="en-US" sz="800" dirty="0">
                  <a:latin typeface="+mn-lt"/>
                  <a:ea typeface="+mn-ea"/>
                  <a:cs typeface="Meiryo" charset="-128"/>
                </a:rPr>
                <a:t>Proactive health assessment</a:t>
              </a:r>
            </a:p>
          </p:txBody>
        </p:sp>
      </p:grpSp>
      <p:sp>
        <p:nvSpPr>
          <p:cNvPr id="90" name="Right Arrow 89"/>
          <p:cNvSpPr/>
          <p:nvPr/>
        </p:nvSpPr>
        <p:spPr>
          <a:xfrm>
            <a:off x="2866243" y="3132667"/>
            <a:ext cx="179917" cy="232833"/>
          </a:xfrm>
          <a:prstGeom prst="rightArrow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sp>
        <p:nvSpPr>
          <p:cNvPr id="91" name="Right Arrow 90"/>
          <p:cNvSpPr/>
          <p:nvPr/>
        </p:nvSpPr>
        <p:spPr>
          <a:xfrm>
            <a:off x="4187654" y="3132667"/>
            <a:ext cx="1077725" cy="232833"/>
          </a:xfrm>
          <a:prstGeom prst="rightArrow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898049" y="2841058"/>
            <a:ext cx="1187413" cy="849841"/>
            <a:chOff x="4427198" y="2784387"/>
            <a:chExt cx="1187413" cy="84984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7198" y="2784387"/>
              <a:ext cx="1187413" cy="602612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427198" y="3388007"/>
              <a:ext cx="11874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r>
                <a:rPr lang="en-US" dirty="0">
                  <a:latin typeface="+mn-lt"/>
                  <a:ea typeface="+mn-ea"/>
                  <a:cs typeface="Meiryo" charset="-128"/>
                </a:rPr>
                <a:t>Private</a:t>
              </a:r>
            </a:p>
          </p:txBody>
        </p:sp>
      </p:grpSp>
      <p:sp>
        <p:nvSpPr>
          <p:cNvPr id="92" name="Right Arrow 91"/>
          <p:cNvSpPr/>
          <p:nvPr/>
        </p:nvSpPr>
        <p:spPr>
          <a:xfrm>
            <a:off x="7067516" y="3132667"/>
            <a:ext cx="179917" cy="232833"/>
          </a:xfrm>
          <a:prstGeom prst="rightArrow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3415997" y="2638312"/>
            <a:ext cx="1364199" cy="839544"/>
            <a:chOff x="3415996" y="2638312"/>
            <a:chExt cx="1364199" cy="839544"/>
          </a:xfrm>
        </p:grpSpPr>
        <p:sp>
          <p:nvSpPr>
            <p:cNvPr id="94" name="Rectangle 93"/>
            <p:cNvSpPr/>
            <p:nvPr/>
          </p:nvSpPr>
          <p:spPr>
            <a:xfrm>
              <a:off x="3415996" y="2638312"/>
              <a:ext cx="1364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+mn-lt"/>
                  <a:ea typeface="+mn-ea"/>
                  <a:cs typeface="Meiryo" charset="-128"/>
                </a:rPr>
                <a:t>Analytics Engine</a:t>
              </a: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488" y="2787476"/>
              <a:ext cx="997214" cy="690380"/>
            </a:xfrm>
            <a:prstGeom prst="rect">
              <a:avLst/>
            </a:prstGeom>
          </p:spPr>
        </p:pic>
      </p:grpSp>
      <p:sp>
        <p:nvSpPr>
          <p:cNvPr id="97" name="TextBox 96"/>
          <p:cNvSpPr txBox="1"/>
          <p:nvPr/>
        </p:nvSpPr>
        <p:spPr>
          <a:xfrm>
            <a:off x="3198691" y="1349132"/>
            <a:ext cx="1709898" cy="2423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975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rPr>
              <a:t>Broad Visibility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192363" y="2018436"/>
            <a:ext cx="1722556" cy="2308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900" dirty="0">
                <a:latin typeface="+mn-lt"/>
                <a:ea typeface="+mn-ea"/>
                <a:cs typeface="Meiryo" charset="-128"/>
              </a:rPr>
              <a:t>Open Data 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155395" y="254481"/>
            <a:ext cx="3487295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latin typeface="+mn-lt"/>
                <a:ea typeface="+mn-ea"/>
                <a:cs typeface="Meiryo" charset="-128"/>
              </a:rPr>
              <a:t>Initial Release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127501" y="254481"/>
            <a:ext cx="3487295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latin typeface="+mn-lt"/>
                <a:ea typeface="+mn-ea"/>
                <a:cs typeface="Meiryo" charset="-128"/>
              </a:rPr>
              <a:t>Future Release</a:t>
            </a:r>
          </a:p>
        </p:txBody>
      </p:sp>
      <p:sp>
        <p:nvSpPr>
          <p:cNvPr id="131" name="Freeform 130"/>
          <p:cNvSpPr/>
          <p:nvPr/>
        </p:nvSpPr>
        <p:spPr>
          <a:xfrm>
            <a:off x="2247901" y="2241550"/>
            <a:ext cx="1682750" cy="768350"/>
          </a:xfrm>
          <a:custGeom>
            <a:avLst/>
            <a:gdLst>
              <a:gd name="connsiteX0" fmla="*/ 1682750 w 1682750"/>
              <a:gd name="connsiteY0" fmla="*/ 768350 h 768350"/>
              <a:gd name="connsiteX1" fmla="*/ 1676400 w 1682750"/>
              <a:gd name="connsiteY1" fmla="*/ 400050 h 768350"/>
              <a:gd name="connsiteX2" fmla="*/ 0 w 1682750"/>
              <a:gd name="connsiteY2" fmla="*/ 196850 h 768350"/>
              <a:gd name="connsiteX3" fmla="*/ 0 w 1682750"/>
              <a:gd name="connsiteY3" fmla="*/ 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750" h="768350">
                <a:moveTo>
                  <a:pt x="1682750" y="768350"/>
                </a:moveTo>
                <a:lnTo>
                  <a:pt x="1676400" y="400050"/>
                </a:lnTo>
                <a:lnTo>
                  <a:pt x="0" y="196850"/>
                </a:lnTo>
                <a:lnTo>
                  <a:pt x="0" y="0"/>
                </a:lnTo>
              </a:path>
            </a:pathLst>
          </a:custGeom>
          <a:noFill/>
          <a:ln w="317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lt1"/>
              </a:solidFill>
              <a:cs typeface="Meiryo" charset="-128"/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4051300" y="2235200"/>
            <a:ext cx="6350" cy="800100"/>
          </a:xfrm>
          <a:custGeom>
            <a:avLst/>
            <a:gdLst>
              <a:gd name="connsiteX0" fmla="*/ 6350 w 6350"/>
              <a:gd name="connsiteY0" fmla="*/ 800100 h 800100"/>
              <a:gd name="connsiteX1" fmla="*/ 6350 w 6350"/>
              <a:gd name="connsiteY1" fmla="*/ 406400 h 800100"/>
              <a:gd name="connsiteX2" fmla="*/ 0 w 6350"/>
              <a:gd name="connsiteY2" fmla="*/ 184150 h 800100"/>
              <a:gd name="connsiteX3" fmla="*/ 6350 w 635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" h="800100">
                <a:moveTo>
                  <a:pt x="6350" y="800100"/>
                </a:moveTo>
                <a:lnTo>
                  <a:pt x="6350" y="406400"/>
                </a:lnTo>
                <a:lnTo>
                  <a:pt x="0" y="184150"/>
                </a:lnTo>
                <a:lnTo>
                  <a:pt x="6350" y="0"/>
                </a:lnTo>
              </a:path>
            </a:pathLst>
          </a:custGeom>
          <a:noFill/>
          <a:ln w="317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lt1"/>
              </a:solidFill>
              <a:cs typeface="Meiryo" charset="-128"/>
            </a:endParaRPr>
          </a:p>
        </p:txBody>
      </p:sp>
      <p:sp>
        <p:nvSpPr>
          <p:cNvPr id="133" name="Freeform 132"/>
          <p:cNvSpPr/>
          <p:nvPr/>
        </p:nvSpPr>
        <p:spPr>
          <a:xfrm>
            <a:off x="4184650" y="2241551"/>
            <a:ext cx="2711450" cy="812800"/>
          </a:xfrm>
          <a:custGeom>
            <a:avLst/>
            <a:gdLst>
              <a:gd name="connsiteX0" fmla="*/ 6350 w 2711450"/>
              <a:gd name="connsiteY0" fmla="*/ 812800 h 812800"/>
              <a:gd name="connsiteX1" fmla="*/ 0 w 2711450"/>
              <a:gd name="connsiteY1" fmla="*/ 400050 h 812800"/>
              <a:gd name="connsiteX2" fmla="*/ 2711450 w 2711450"/>
              <a:gd name="connsiteY2" fmla="*/ 190500 h 812800"/>
              <a:gd name="connsiteX3" fmla="*/ 2705100 w 2711450"/>
              <a:gd name="connsiteY3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0" h="812800">
                <a:moveTo>
                  <a:pt x="6350" y="812800"/>
                </a:moveTo>
                <a:cubicBezTo>
                  <a:pt x="4233" y="675217"/>
                  <a:pt x="2117" y="537633"/>
                  <a:pt x="0" y="400050"/>
                </a:cubicBezTo>
                <a:lnTo>
                  <a:pt x="2711450" y="190500"/>
                </a:lnTo>
                <a:lnTo>
                  <a:pt x="2705100" y="0"/>
                </a:lnTo>
              </a:path>
            </a:pathLst>
          </a:custGeom>
          <a:noFill/>
          <a:ln w="317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lt1"/>
              </a:solidFill>
              <a:cs typeface="Meiryo" charset="-128"/>
            </a:endParaRPr>
          </a:p>
        </p:txBody>
      </p:sp>
      <p:sp>
        <p:nvSpPr>
          <p:cNvPr id="136" name="Freeform 135"/>
          <p:cNvSpPr/>
          <p:nvPr/>
        </p:nvSpPr>
        <p:spPr>
          <a:xfrm>
            <a:off x="1549400" y="3435351"/>
            <a:ext cx="2324100" cy="730250"/>
          </a:xfrm>
          <a:custGeom>
            <a:avLst/>
            <a:gdLst>
              <a:gd name="connsiteX0" fmla="*/ 2324100 w 2324100"/>
              <a:gd name="connsiteY0" fmla="*/ 0 h 730250"/>
              <a:gd name="connsiteX1" fmla="*/ 2324100 w 2324100"/>
              <a:gd name="connsiteY1" fmla="*/ 266700 h 730250"/>
              <a:gd name="connsiteX2" fmla="*/ 0 w 2324100"/>
              <a:gd name="connsiteY2" fmla="*/ 495300 h 730250"/>
              <a:gd name="connsiteX3" fmla="*/ 0 w 2324100"/>
              <a:gd name="connsiteY3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100" h="730250">
                <a:moveTo>
                  <a:pt x="2324100" y="0"/>
                </a:moveTo>
                <a:lnTo>
                  <a:pt x="2324100" y="266700"/>
                </a:lnTo>
                <a:lnTo>
                  <a:pt x="0" y="495300"/>
                </a:lnTo>
                <a:lnTo>
                  <a:pt x="0" y="730250"/>
                </a:lnTo>
              </a:path>
            </a:pathLst>
          </a:custGeom>
          <a:noFill/>
          <a:ln w="317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lt1"/>
              </a:solidFill>
              <a:cs typeface="Meiryo" charset="-128"/>
            </a:endParaRPr>
          </a:p>
        </p:txBody>
      </p:sp>
      <p:sp>
        <p:nvSpPr>
          <p:cNvPr id="137" name="Freeform 136"/>
          <p:cNvSpPr/>
          <p:nvPr/>
        </p:nvSpPr>
        <p:spPr>
          <a:xfrm>
            <a:off x="2819400" y="3441701"/>
            <a:ext cx="1181100" cy="679450"/>
          </a:xfrm>
          <a:custGeom>
            <a:avLst/>
            <a:gdLst>
              <a:gd name="connsiteX0" fmla="*/ 1181100 w 1181100"/>
              <a:gd name="connsiteY0" fmla="*/ 0 h 679450"/>
              <a:gd name="connsiteX1" fmla="*/ 1181100 w 1181100"/>
              <a:gd name="connsiteY1" fmla="*/ 273050 h 679450"/>
              <a:gd name="connsiteX2" fmla="*/ 0 w 1181100"/>
              <a:gd name="connsiteY2" fmla="*/ 488950 h 679450"/>
              <a:gd name="connsiteX3" fmla="*/ 0 w 1181100"/>
              <a:gd name="connsiteY3" fmla="*/ 67945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100" h="679450">
                <a:moveTo>
                  <a:pt x="1181100" y="0"/>
                </a:moveTo>
                <a:lnTo>
                  <a:pt x="1181100" y="273050"/>
                </a:lnTo>
                <a:lnTo>
                  <a:pt x="0" y="488950"/>
                </a:lnTo>
                <a:lnTo>
                  <a:pt x="0" y="679450"/>
                </a:lnTo>
              </a:path>
            </a:pathLst>
          </a:custGeom>
          <a:noFill/>
          <a:ln w="317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lt1"/>
              </a:solidFill>
              <a:cs typeface="Meiryo" charset="-128"/>
            </a:endParaRPr>
          </a:p>
        </p:txBody>
      </p:sp>
      <p:sp>
        <p:nvSpPr>
          <p:cNvPr id="138" name="Freeform 137"/>
          <p:cNvSpPr/>
          <p:nvPr/>
        </p:nvSpPr>
        <p:spPr>
          <a:xfrm>
            <a:off x="4089400" y="3435351"/>
            <a:ext cx="38100" cy="698500"/>
          </a:xfrm>
          <a:custGeom>
            <a:avLst/>
            <a:gdLst>
              <a:gd name="connsiteX0" fmla="*/ 38100 w 38100"/>
              <a:gd name="connsiteY0" fmla="*/ 0 h 698500"/>
              <a:gd name="connsiteX1" fmla="*/ 38100 w 38100"/>
              <a:gd name="connsiteY1" fmla="*/ 279400 h 698500"/>
              <a:gd name="connsiteX2" fmla="*/ 0 w 38100"/>
              <a:gd name="connsiteY2" fmla="*/ 488950 h 698500"/>
              <a:gd name="connsiteX3" fmla="*/ 0 w 38100"/>
              <a:gd name="connsiteY3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" h="698500">
                <a:moveTo>
                  <a:pt x="38100" y="0"/>
                </a:moveTo>
                <a:lnTo>
                  <a:pt x="38100" y="279400"/>
                </a:lnTo>
                <a:lnTo>
                  <a:pt x="0" y="488950"/>
                </a:lnTo>
                <a:lnTo>
                  <a:pt x="0" y="698500"/>
                </a:lnTo>
              </a:path>
            </a:pathLst>
          </a:custGeom>
          <a:noFill/>
          <a:ln w="317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lt1"/>
              </a:solidFill>
              <a:cs typeface="Meiryo" charset="-128"/>
            </a:endParaRPr>
          </a:p>
        </p:txBody>
      </p:sp>
      <p:sp>
        <p:nvSpPr>
          <p:cNvPr id="139" name="Freeform 138"/>
          <p:cNvSpPr/>
          <p:nvPr/>
        </p:nvSpPr>
        <p:spPr>
          <a:xfrm>
            <a:off x="4248151" y="3429000"/>
            <a:ext cx="2330450" cy="647700"/>
          </a:xfrm>
          <a:custGeom>
            <a:avLst/>
            <a:gdLst>
              <a:gd name="connsiteX0" fmla="*/ 0 w 2330450"/>
              <a:gd name="connsiteY0" fmla="*/ 0 h 647700"/>
              <a:gd name="connsiteX1" fmla="*/ 0 w 2330450"/>
              <a:gd name="connsiteY1" fmla="*/ 273050 h 647700"/>
              <a:gd name="connsiteX2" fmla="*/ 2330450 w 2330450"/>
              <a:gd name="connsiteY2" fmla="*/ 501650 h 647700"/>
              <a:gd name="connsiteX3" fmla="*/ 2330450 w 2330450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0450" h="647700">
                <a:moveTo>
                  <a:pt x="0" y="0"/>
                </a:moveTo>
                <a:lnTo>
                  <a:pt x="0" y="273050"/>
                </a:lnTo>
                <a:lnTo>
                  <a:pt x="2330450" y="501650"/>
                </a:lnTo>
                <a:lnTo>
                  <a:pt x="2330450" y="647700"/>
                </a:lnTo>
              </a:path>
            </a:pathLst>
          </a:custGeom>
          <a:noFill/>
          <a:ln w="317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lt1"/>
              </a:solidFill>
              <a:cs typeface="Meiryo" charset="-128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385397" y="1349525"/>
            <a:ext cx="1709898" cy="2423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975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rPr>
              <a:t>Insights on the Move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376670" y="1979842"/>
            <a:ext cx="1722556" cy="2308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900" dirty="0">
                <a:latin typeface="+mn-lt"/>
                <a:ea typeface="+mn-ea"/>
                <a:cs typeface="Meiryo" charset="-128"/>
              </a:rPr>
              <a:t>APIs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76669" y="995832"/>
            <a:ext cx="172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シスコ</a:t>
            </a:r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/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サードパーティ製アプリケーション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167177" y="1072777"/>
            <a:ext cx="18393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サード</a:t>
            </a:r>
            <a:r>
              <a:rPr lang="ja-JP" altLang="en-US" baseline="300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パーティ製システム</a:t>
            </a:r>
            <a:endParaRPr lang="ja-JP" altLang="en-US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998613" y="1072777"/>
            <a:ext cx="3784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Cisco  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ダッシュボード</a:t>
            </a:r>
            <a:endParaRPr lang="ja-JP" altLang="en-US" dirty="0"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1287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50" grpId="0" animBg="1"/>
      <p:bldP spid="51" grpId="0" animBg="1"/>
      <p:bldP spid="52" grpId="0" animBg="1"/>
      <p:bldP spid="52" grpId="1" animBg="1"/>
      <p:bldP spid="52" grpId="2" animBg="1"/>
      <p:bldP spid="90" grpId="0" animBg="1"/>
      <p:bldP spid="91" grpId="0" animBg="1"/>
      <p:bldP spid="92" grpId="0" animBg="1"/>
      <p:bldP spid="99" grpId="0"/>
      <p:bldP spid="99" grpId="1"/>
      <p:bldP spid="99" grpId="2"/>
      <p:bldP spid="100" grpId="0"/>
      <p:bldP spid="100" grpId="1"/>
      <p:bldP spid="139" grpId="0" animBg="1"/>
      <p:bldP spid="13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916634" y="1063330"/>
            <a:ext cx="3575433" cy="580800"/>
          </a:xfrm>
          <a:prstGeom prst="roundRect">
            <a:avLst>
              <a:gd name="adj" fmla="val 50000"/>
            </a:avLst>
          </a:prstGeom>
          <a:solidFill>
            <a:srgbClr val="5FC957">
              <a:alpha val="53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3905"/>
            <a:r>
              <a:rPr lang="en-US" sz="1400" dirty="0">
                <a:solidFill>
                  <a:srgbClr val="FFFFFF"/>
                </a:solidFill>
                <a:cs typeface="Meiryo" charset="-128"/>
              </a:rPr>
              <a:t>Service </a:t>
            </a:r>
            <a:r>
              <a:rPr lang="en-US" sz="1400" dirty="0" smtClean="0">
                <a:solidFill>
                  <a:srgbClr val="FFFFFF"/>
                </a:solidFill>
                <a:cs typeface="Meiryo" charset="-128"/>
              </a:rPr>
              <a:t>Assurance</a:t>
            </a:r>
          </a:p>
          <a:p>
            <a:pPr algn="ctr" defTabSz="913905"/>
            <a:r>
              <a:rPr lang="ja-JP" altLang="en-US" sz="1000" dirty="0" smtClean="0">
                <a:solidFill>
                  <a:srgbClr val="FFFFFF"/>
                </a:solidFill>
                <a:cs typeface="Meiryo" charset="-128"/>
              </a:rPr>
              <a:t>センサーモード</a:t>
            </a:r>
            <a:r>
              <a:rPr lang="en-US" altLang="ja-JP" sz="1000" dirty="0" smtClean="0">
                <a:solidFill>
                  <a:srgbClr val="FFFFFF"/>
                </a:solidFill>
                <a:cs typeface="Meiryo" charset="-128"/>
              </a:rPr>
              <a:t>AP</a:t>
            </a:r>
            <a:r>
              <a:rPr lang="ja-JP" altLang="en-US" sz="1000" dirty="0" smtClean="0">
                <a:solidFill>
                  <a:srgbClr val="FFFFFF"/>
                </a:solidFill>
                <a:cs typeface="Meiryo" charset="-128"/>
              </a:rPr>
              <a:t>のプロアクティブヘルスチェック</a:t>
            </a:r>
            <a:r>
              <a:rPr lang="en-US" sz="1000" dirty="0" smtClean="0">
                <a:solidFill>
                  <a:srgbClr val="FFFFFF"/>
                </a:solidFill>
                <a:cs typeface="Meiryo" charset="-128"/>
              </a:rPr>
              <a:t> </a:t>
            </a:r>
            <a:endParaRPr lang="en-US" sz="1000" dirty="0">
              <a:solidFill>
                <a:srgbClr val="FFFFFF"/>
              </a:solidFill>
              <a:cs typeface="Meiryo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8966" y="1060591"/>
            <a:ext cx="3695767" cy="583536"/>
          </a:xfrm>
          <a:prstGeom prst="roundRect">
            <a:avLst>
              <a:gd name="adj" fmla="val 50000"/>
            </a:avLst>
          </a:prstGeom>
          <a:solidFill>
            <a:schemeClr val="accent1">
              <a:alpha val="48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3905"/>
            <a:r>
              <a:rPr lang="en-US" sz="1400" dirty="0">
                <a:solidFill>
                  <a:srgbClr val="FFFFFF"/>
                </a:solidFill>
                <a:cs typeface="Meiryo" charset="-128"/>
              </a:rPr>
              <a:t>Wireless </a:t>
            </a:r>
            <a:r>
              <a:rPr lang="en-US" sz="1400" dirty="0" smtClean="0">
                <a:solidFill>
                  <a:srgbClr val="FFFFFF"/>
                </a:solidFill>
                <a:cs typeface="Meiryo" charset="-128"/>
              </a:rPr>
              <a:t>Analytics</a:t>
            </a:r>
          </a:p>
          <a:p>
            <a:pPr algn="ctr" defTabSz="913905"/>
            <a:r>
              <a:rPr lang="en-US" altLang="ja-JP" sz="1200" dirty="0" smtClean="0">
                <a:solidFill>
                  <a:srgbClr val="FFFFFF"/>
                </a:solidFill>
                <a:cs typeface="Meiryo" charset="-128"/>
              </a:rPr>
              <a:t>AP</a:t>
            </a:r>
            <a:r>
              <a:rPr lang="ja-JP" altLang="en-US" sz="1200" dirty="0" smtClean="0">
                <a:solidFill>
                  <a:srgbClr val="FFFFFF"/>
                </a:solidFill>
                <a:cs typeface="Meiryo" charset="-128"/>
              </a:rPr>
              <a:t>＆クライアント情報の分析</a:t>
            </a:r>
            <a:r>
              <a:rPr lang="en-US" sz="1200" dirty="0" smtClean="0">
                <a:solidFill>
                  <a:srgbClr val="FFFFFF"/>
                </a:solidFill>
                <a:cs typeface="Meiryo" charset="-128"/>
              </a:rPr>
              <a:t> </a:t>
            </a:r>
            <a:endParaRPr lang="en-US" sz="1200" dirty="0">
              <a:solidFill>
                <a:srgbClr val="FFFFFF"/>
              </a:solidFill>
              <a:cs typeface="Meiryo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7768" y="1813470"/>
            <a:ext cx="3901123" cy="3083094"/>
          </a:xfrm>
        </p:spPr>
        <p:txBody>
          <a:bodyPr/>
          <a:lstStyle/>
          <a:p>
            <a:pPr marL="57136" indent="0">
              <a:buClrTx/>
              <a:buNone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WLC Support</a:t>
            </a:r>
          </a:p>
          <a:p>
            <a:pPr>
              <a:buClrTx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Cisco WLC 5520, 8540, 7510, 8510, </a:t>
            </a:r>
            <a:r>
              <a:rPr lang="en-US" sz="1400" dirty="0" err="1" smtClean="0">
                <a:solidFill>
                  <a:srgbClr val="676767"/>
                </a:solidFill>
                <a:ea typeface="+mn-ea"/>
                <a:cs typeface="Meiryo" charset="-128"/>
              </a:rPr>
              <a:t>vWLC</a:t>
            </a:r>
            <a:endParaRPr lang="en-US" sz="1400" dirty="0" smtClean="0">
              <a:solidFill>
                <a:srgbClr val="676767"/>
              </a:solidFill>
              <a:ea typeface="+mn-ea"/>
              <a:cs typeface="Meiryo" charset="-128"/>
            </a:endParaRPr>
          </a:p>
          <a:p>
            <a:pPr marL="57136" indent="0">
              <a:buClrTx/>
              <a:buNone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AP Support</a:t>
            </a:r>
          </a:p>
          <a:p>
            <a:pPr>
              <a:buClrTx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All APs supported in Release timeframe</a:t>
            </a:r>
          </a:p>
          <a:p>
            <a:pPr marL="57136" indent="0">
              <a:buClrTx/>
              <a:buNone/>
            </a:pPr>
            <a:endParaRPr lang="en-US" sz="1400" dirty="0">
              <a:solidFill>
                <a:srgbClr val="676767"/>
              </a:solidFill>
              <a:ea typeface="+mn-ea"/>
              <a:cs typeface="Meiryo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79999" y="1813467"/>
            <a:ext cx="3962401" cy="3083094"/>
          </a:xfrm>
          <a:prstGeom prst="rect">
            <a:avLst/>
          </a:prstGeom>
        </p:spPr>
        <p:txBody>
          <a:bodyPr/>
          <a:lstStyle/>
          <a:p>
            <a:pPr marL="57136" indent="0">
              <a:buClrTx/>
              <a:buNone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WLC Support</a:t>
            </a:r>
          </a:p>
          <a:p>
            <a:pPr>
              <a:buClrTx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Cisco WLC 5508, 2504, WiSM2, 5520</a:t>
            </a:r>
            <a:r>
              <a:rPr lang="en-US" sz="1400" dirty="0">
                <a:solidFill>
                  <a:srgbClr val="676767"/>
                </a:solidFill>
                <a:ea typeface="+mn-ea"/>
                <a:cs typeface="Meiryo" charset="-128"/>
              </a:rPr>
              <a:t>, 8540, 7510, 8510, </a:t>
            </a:r>
            <a:r>
              <a:rPr lang="en-US" sz="1400" dirty="0" err="1" smtClean="0">
                <a:solidFill>
                  <a:srgbClr val="676767"/>
                </a:solidFill>
                <a:ea typeface="+mn-ea"/>
                <a:cs typeface="Meiryo" charset="-128"/>
              </a:rPr>
              <a:t>vWLC</a:t>
            </a:r>
            <a:endParaRPr lang="en-US" sz="1400" dirty="0" smtClean="0">
              <a:solidFill>
                <a:srgbClr val="676767"/>
              </a:solidFill>
              <a:ea typeface="+mn-ea"/>
              <a:cs typeface="Meiryo" charset="-128"/>
            </a:endParaRPr>
          </a:p>
          <a:p>
            <a:pPr marL="57136" indent="0">
              <a:buClrTx/>
              <a:buNone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AP based Sensor Mode</a:t>
            </a:r>
          </a:p>
          <a:p>
            <a:pPr>
              <a:buClrTx/>
            </a:pPr>
            <a:r>
              <a:rPr lang="en-US" sz="1400" dirty="0" smtClean="0">
                <a:solidFill>
                  <a:srgbClr val="676767"/>
                </a:solidFill>
                <a:ea typeface="+mn-ea"/>
                <a:cs typeface="Meiryo" charset="-128"/>
              </a:rPr>
              <a:t>AP 1700, 2700, 3700, 700W, 1850, 1830</a:t>
            </a:r>
          </a:p>
          <a:p>
            <a:pPr marL="285666" lvl="1" indent="0">
              <a:buClrTx/>
              <a:buNone/>
            </a:pPr>
            <a:endParaRPr lang="en-US" sz="500" dirty="0">
              <a:solidFill>
                <a:srgbClr val="676767"/>
              </a:solidFill>
              <a:ea typeface="+mn-ea"/>
              <a:cs typeface="Meiryo" charset="-128"/>
            </a:endParaRPr>
          </a:p>
          <a:p>
            <a:pPr>
              <a:buClrTx/>
            </a:pPr>
            <a:endParaRPr lang="en-US" sz="1400" dirty="0" smtClean="0">
              <a:solidFill>
                <a:srgbClr val="676767"/>
              </a:solidFill>
              <a:ea typeface="+mn-ea"/>
              <a:cs typeface="Meiryo" charset="-128"/>
            </a:endParaRPr>
          </a:p>
          <a:p>
            <a:pPr marL="57136" indent="0">
              <a:buClrTx/>
              <a:buNone/>
            </a:pPr>
            <a:endParaRPr lang="en-US" sz="1400" dirty="0" smtClean="0">
              <a:solidFill>
                <a:srgbClr val="676767"/>
              </a:solidFill>
              <a:ea typeface="+mn-ea"/>
              <a:cs typeface="Meiryo" charset="-128"/>
            </a:endParaRPr>
          </a:p>
          <a:p>
            <a:pPr marL="57136" indent="0">
              <a:buClrTx/>
              <a:buNone/>
            </a:pPr>
            <a:endParaRPr lang="en-US" sz="1400" dirty="0">
              <a:solidFill>
                <a:srgbClr val="676767"/>
              </a:solidFill>
              <a:ea typeface="+mn-ea"/>
              <a:cs typeface="Meiryo" charset="-128"/>
            </a:endParaRPr>
          </a:p>
          <a:p>
            <a:pPr marL="57136" indent="0">
              <a:buClrTx/>
              <a:buNone/>
            </a:pPr>
            <a:endParaRPr lang="en-US" sz="1400" dirty="0">
              <a:solidFill>
                <a:srgbClr val="676767"/>
              </a:solidFill>
              <a:ea typeface="+mn-ea"/>
              <a:cs typeface="Meiryo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7768" y="163945"/>
            <a:ext cx="5619605" cy="8264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706" tIns="34283" rIns="61706" bIns="34283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68566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  <a:lvl2pPr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62"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24"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486"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648" algn="l" defTabSz="6841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accent3"/>
                </a:solidFill>
                <a:latin typeface="+mn-lt"/>
                <a:ea typeface="+mn-ea"/>
                <a:cs typeface="Meiryo" charset="-128"/>
              </a:rPr>
              <a:t>WSA  Hardware Support</a:t>
            </a:r>
            <a:endParaRPr lang="en-US" dirty="0">
              <a:solidFill>
                <a:schemeClr val="accent3"/>
              </a:solidFill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0304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ea typeface="Meiryo" charset="-128"/>
                <a:cs typeface="Meiryo" charset="-128"/>
              </a:rPr>
              <a:t>Digital Network Architecture for Wireless</a:t>
            </a:r>
            <a:endParaRPr lang="en-US" dirty="0">
              <a:latin typeface="+mn-lt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741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>
                <a:ea typeface="+mj-ea"/>
                <a:cs typeface="Meiryo" charset="-128"/>
              </a:rPr>
              <a:t>Cisco ONE</a:t>
            </a:r>
            <a:r>
              <a:rPr lang="ja-JP" altLang="en-US" dirty="0" smtClean="0">
                <a:ea typeface="+mj-ea"/>
                <a:cs typeface="Meiryo" charset="-128"/>
              </a:rPr>
              <a:t> ソフトウェア</a:t>
            </a:r>
            <a:r>
              <a:rPr lang="en-US" altLang="ja-JP" dirty="0" smtClean="0">
                <a:ea typeface="+mj-ea"/>
                <a:cs typeface="Meiryo" charset="-128"/>
              </a:rPr>
              <a:t/>
            </a:r>
            <a:br>
              <a:rPr lang="en-US" altLang="ja-JP" dirty="0" smtClean="0">
                <a:ea typeface="+mj-ea"/>
                <a:cs typeface="Meiryo" charset="-128"/>
              </a:rPr>
            </a:br>
            <a:r>
              <a:rPr lang="ja-JP" altLang="en-US" dirty="0" smtClean="0">
                <a:ea typeface="+mj-ea"/>
                <a:cs typeface="Meiryo" charset="-128"/>
              </a:rPr>
              <a:t>アップデート</a:t>
            </a:r>
            <a:endParaRPr lang="en-US" dirty="0">
              <a:ea typeface="+mj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06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4841904" y="1036778"/>
            <a:ext cx="3600048" cy="3182638"/>
            <a:chOff x="2298316" y="765334"/>
            <a:chExt cx="4331176" cy="3828995"/>
          </a:xfrm>
        </p:grpSpPr>
        <p:sp>
          <p:nvSpPr>
            <p:cNvPr id="70" name="Rectangle 69"/>
            <p:cNvSpPr/>
            <p:nvPr/>
          </p:nvSpPr>
          <p:spPr>
            <a:xfrm>
              <a:off x="2298316" y="765334"/>
              <a:ext cx="4331176" cy="382899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 smtClean="0">
                <a:solidFill>
                  <a:srgbClr val="FFFFFF"/>
                </a:solidFill>
                <a:cs typeface="Meiryo" charset="-128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499776" y="2027218"/>
              <a:ext cx="1872933" cy="1137451"/>
              <a:chOff x="2336327" y="2138532"/>
              <a:chExt cx="1872933" cy="1137451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336327" y="2138532"/>
                <a:ext cx="1872933" cy="1137451"/>
              </a:xfrm>
              <a:prstGeom prst="rect">
                <a:avLst/>
              </a:prstGeom>
              <a:gradFill>
                <a:gsLst>
                  <a:gs pos="0">
                    <a:srgbClr val="007B86"/>
                  </a:gs>
                  <a:gs pos="100000">
                    <a:srgbClr val="009BAE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200" b="1" dirty="0" smtClean="0">
                    <a:solidFill>
                      <a:srgbClr val="FFFFFF"/>
                    </a:solidFill>
                    <a:cs typeface="Meiryo" charset="-128"/>
                  </a:rPr>
                  <a:t>    Automation</a:t>
                </a:r>
                <a:endParaRPr lang="en-US" sz="1400" b="1" dirty="0">
                  <a:solidFill>
                    <a:srgbClr val="FFFFFF"/>
                  </a:solidFill>
                  <a:cs typeface="Meiryo" charset="-128"/>
                </a:endParaRPr>
              </a:p>
              <a:p>
                <a:pPr algn="ctr" defTabSz="457200"/>
                <a:r>
                  <a:rPr lang="en-US" sz="800" dirty="0" smtClean="0">
                    <a:solidFill>
                      <a:srgbClr val="FFFFFF"/>
                    </a:solidFill>
                    <a:cs typeface="Meiryo" charset="-128"/>
                  </a:rPr>
                  <a:t/>
                </a:r>
                <a:br>
                  <a:rPr lang="en-US" sz="800" dirty="0" smtClean="0">
                    <a:solidFill>
                      <a:srgbClr val="FFFFFF"/>
                    </a:solidFill>
                    <a:cs typeface="Meiryo" charset="-128"/>
                  </a:rPr>
                </a:br>
                <a:r>
                  <a:rPr lang="en-US" sz="800" dirty="0" smtClean="0">
                    <a:solidFill>
                      <a:srgbClr val="FFFFFF"/>
                    </a:solidFill>
                    <a:cs typeface="Meiryo" charset="-128"/>
                  </a:rPr>
                  <a:t>Abstraction &amp; Policy Control from Core to </a:t>
                </a:r>
                <a:r>
                  <a:rPr lang="en-US" sz="800" dirty="0">
                    <a:solidFill>
                      <a:srgbClr val="FFFFFF"/>
                    </a:solidFill>
                    <a:cs typeface="Meiryo" charset="-128"/>
                  </a:rPr>
                  <a:t>E</a:t>
                </a:r>
                <a:r>
                  <a:rPr lang="en-US" sz="800" dirty="0" smtClean="0">
                    <a:solidFill>
                      <a:srgbClr val="FFFFFF"/>
                    </a:solidFill>
                    <a:cs typeface="Meiryo" charset="-128"/>
                  </a:rPr>
                  <a:t>dge </a:t>
                </a:r>
                <a:endParaRPr lang="en-US" sz="800" dirty="0">
                  <a:solidFill>
                    <a:srgbClr val="FFFFFF"/>
                  </a:solidFill>
                  <a:cs typeface="Meiryo" charset="-128"/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2496661" y="2692917"/>
                <a:ext cx="1543050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01" name="Freeform 57"/>
              <p:cNvSpPr>
                <a:spLocks noEditPoints="1"/>
              </p:cNvSpPr>
              <p:nvPr/>
            </p:nvSpPr>
            <p:spPr bwMode="auto">
              <a:xfrm>
                <a:off x="2514998" y="2356102"/>
                <a:ext cx="224086" cy="228569"/>
              </a:xfrm>
              <a:custGeom>
                <a:avLst/>
                <a:gdLst/>
                <a:ahLst/>
                <a:cxnLst>
                  <a:cxn ang="0">
                    <a:pos x="153" y="80"/>
                  </a:cxn>
                  <a:cxn ang="0">
                    <a:pos x="137" y="70"/>
                  </a:cxn>
                  <a:cxn ang="0">
                    <a:pos x="155" y="61"/>
                  </a:cxn>
                  <a:cxn ang="0">
                    <a:pos x="146" y="38"/>
                  </a:cxn>
                  <a:cxn ang="0">
                    <a:pos x="140" y="36"/>
                  </a:cxn>
                  <a:cxn ang="0">
                    <a:pos x="121" y="38"/>
                  </a:cxn>
                  <a:cxn ang="0">
                    <a:pos x="130" y="20"/>
                  </a:cxn>
                  <a:cxn ang="0">
                    <a:pos x="110" y="6"/>
                  </a:cxn>
                  <a:cxn ang="0">
                    <a:pos x="95" y="22"/>
                  </a:cxn>
                  <a:cxn ang="0">
                    <a:pos x="87" y="4"/>
                  </a:cxn>
                  <a:cxn ang="0">
                    <a:pos x="82" y="0"/>
                  </a:cxn>
                  <a:cxn ang="0">
                    <a:pos x="57" y="7"/>
                  </a:cxn>
                  <a:cxn ang="0">
                    <a:pos x="53" y="26"/>
                  </a:cxn>
                  <a:cxn ang="0">
                    <a:pos x="36" y="13"/>
                  </a:cxn>
                  <a:cxn ang="0">
                    <a:pos x="18" y="29"/>
                  </a:cxn>
                  <a:cxn ang="0">
                    <a:pos x="30" y="45"/>
                  </a:cxn>
                  <a:cxn ang="0">
                    <a:pos x="10" y="47"/>
                  </a:cxn>
                  <a:cxn ang="0">
                    <a:pos x="5" y="50"/>
                  </a:cxn>
                  <a:cxn ang="0">
                    <a:pos x="1" y="74"/>
                  </a:cxn>
                  <a:cxn ang="0">
                    <a:pos x="20" y="80"/>
                  </a:cxn>
                  <a:cxn ang="0">
                    <a:pos x="5" y="93"/>
                  </a:cxn>
                  <a:cxn ang="0">
                    <a:pos x="11" y="118"/>
                  </a:cxn>
                  <a:cxn ang="0">
                    <a:pos x="17" y="121"/>
                  </a:cxn>
                  <a:cxn ang="0">
                    <a:pos x="37" y="119"/>
                  </a:cxn>
                  <a:cxn ang="0">
                    <a:pos x="29" y="140"/>
                  </a:cxn>
                  <a:cxn ang="0">
                    <a:pos x="51" y="151"/>
                  </a:cxn>
                  <a:cxn ang="0">
                    <a:pos x="62" y="134"/>
                  </a:cxn>
                  <a:cxn ang="0">
                    <a:pos x="70" y="153"/>
                  </a:cxn>
                  <a:cxn ang="0">
                    <a:pos x="73" y="157"/>
                  </a:cxn>
                  <a:cxn ang="0">
                    <a:pos x="96" y="155"/>
                  </a:cxn>
                  <a:cxn ang="0">
                    <a:pos x="100" y="150"/>
                  </a:cxn>
                  <a:cxn ang="0">
                    <a:pos x="104" y="131"/>
                  </a:cxn>
                  <a:cxn ang="0">
                    <a:pos x="119" y="145"/>
                  </a:cxn>
                  <a:cxn ang="0">
                    <a:pos x="138" y="130"/>
                  </a:cxn>
                  <a:cxn ang="0">
                    <a:pos x="138" y="124"/>
                  </a:cxn>
                  <a:cxn ang="0">
                    <a:pos x="130" y="106"/>
                  </a:cxn>
                  <a:cxn ang="0">
                    <a:pos x="150" y="109"/>
                  </a:cxn>
                  <a:cxn ang="0">
                    <a:pos x="157" y="86"/>
                  </a:cxn>
                  <a:cxn ang="0">
                    <a:pos x="99" y="83"/>
                  </a:cxn>
                  <a:cxn ang="0">
                    <a:pos x="58" y="74"/>
                  </a:cxn>
                  <a:cxn ang="0">
                    <a:pos x="99" y="83"/>
                  </a:cxn>
                </a:cxnLst>
                <a:rect l="0" t="0" r="r" b="b"/>
                <a:pathLst>
                  <a:path w="157" h="157">
                    <a:moveTo>
                      <a:pt x="156" y="82"/>
                    </a:moveTo>
                    <a:cubicBezTo>
                      <a:pt x="156" y="81"/>
                      <a:pt x="155" y="81"/>
                      <a:pt x="153" y="80"/>
                    </a:cubicBezTo>
                    <a:cubicBezTo>
                      <a:pt x="137" y="77"/>
                      <a:pt x="137" y="77"/>
                      <a:pt x="137" y="77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3" y="63"/>
                      <a:pt x="154" y="62"/>
                      <a:pt x="155" y="61"/>
                    </a:cubicBezTo>
                    <a:cubicBezTo>
                      <a:pt x="155" y="60"/>
                      <a:pt x="155" y="59"/>
                      <a:pt x="154" y="5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5" y="36"/>
                      <a:pt x="144" y="36"/>
                    </a:cubicBezTo>
                    <a:cubicBezTo>
                      <a:pt x="143" y="35"/>
                      <a:pt x="141" y="36"/>
                      <a:pt x="140" y="36"/>
                    </a:cubicBezTo>
                    <a:cubicBezTo>
                      <a:pt x="125" y="43"/>
                      <a:pt x="125" y="43"/>
                      <a:pt x="125" y="43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30" y="22"/>
                      <a:pt x="130" y="21"/>
                      <a:pt x="130" y="20"/>
                    </a:cubicBezTo>
                    <a:cubicBezTo>
                      <a:pt x="130" y="19"/>
                      <a:pt x="129" y="18"/>
                      <a:pt x="128" y="17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08" y="5"/>
                      <a:pt x="105" y="6"/>
                      <a:pt x="104" y="8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7" y="3"/>
                      <a:pt x="87" y="2"/>
                      <a:pt x="86" y="1"/>
                    </a:cubicBezTo>
                    <a:cubicBezTo>
                      <a:pt x="85" y="0"/>
                      <a:pt x="84" y="0"/>
                      <a:pt x="82" y="0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59" y="2"/>
                      <a:pt x="57" y="4"/>
                      <a:pt x="57" y="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0" y="11"/>
                      <a:pt x="37" y="11"/>
                      <a:pt x="36" y="13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27"/>
                      <a:pt x="18" y="28"/>
                      <a:pt x="18" y="29"/>
                    </a:cubicBezTo>
                    <a:cubicBezTo>
                      <a:pt x="18" y="31"/>
                      <a:pt x="19" y="32"/>
                      <a:pt x="19" y="33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8" y="47"/>
                      <a:pt x="7" y="48"/>
                    </a:cubicBezTo>
                    <a:cubicBezTo>
                      <a:pt x="6" y="48"/>
                      <a:pt x="5" y="49"/>
                      <a:pt x="5" y="50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0" y="72"/>
                      <a:pt x="1" y="73"/>
                      <a:pt x="1" y="74"/>
                    </a:cubicBezTo>
                    <a:cubicBezTo>
                      <a:pt x="2" y="75"/>
                      <a:pt x="3" y="76"/>
                      <a:pt x="4" y="76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3" y="94"/>
                      <a:pt x="2" y="97"/>
                      <a:pt x="3" y="99"/>
                    </a:cubicBezTo>
                    <a:cubicBezTo>
                      <a:pt x="11" y="118"/>
                      <a:pt x="11" y="118"/>
                      <a:pt x="11" y="118"/>
                    </a:cubicBezTo>
                    <a:cubicBezTo>
                      <a:pt x="12" y="119"/>
                      <a:pt x="13" y="120"/>
                      <a:pt x="14" y="121"/>
                    </a:cubicBezTo>
                    <a:cubicBezTo>
                      <a:pt x="15" y="121"/>
                      <a:pt x="16" y="121"/>
                      <a:pt x="17" y="121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7" y="136"/>
                      <a:pt x="27" y="138"/>
                      <a:pt x="29" y="140"/>
                    </a:cubicBezTo>
                    <a:cubicBezTo>
                      <a:pt x="48" y="150"/>
                      <a:pt x="48" y="150"/>
                      <a:pt x="48" y="150"/>
                    </a:cubicBezTo>
                    <a:cubicBezTo>
                      <a:pt x="49" y="151"/>
                      <a:pt x="50" y="151"/>
                      <a:pt x="51" y="151"/>
                    </a:cubicBezTo>
                    <a:cubicBezTo>
                      <a:pt x="52" y="150"/>
                      <a:pt x="53" y="150"/>
                      <a:pt x="54" y="149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70" y="153"/>
                      <a:pt x="70" y="153"/>
                      <a:pt x="70" y="153"/>
                    </a:cubicBezTo>
                    <a:cubicBezTo>
                      <a:pt x="70" y="154"/>
                      <a:pt x="71" y="155"/>
                      <a:pt x="72" y="156"/>
                    </a:cubicBezTo>
                    <a:cubicBezTo>
                      <a:pt x="72" y="156"/>
                      <a:pt x="73" y="157"/>
                      <a:pt x="73" y="157"/>
                    </a:cubicBezTo>
                    <a:cubicBezTo>
                      <a:pt x="74" y="157"/>
                      <a:pt x="74" y="157"/>
                      <a:pt x="75" y="157"/>
                    </a:cubicBezTo>
                    <a:cubicBezTo>
                      <a:pt x="96" y="155"/>
                      <a:pt x="96" y="155"/>
                      <a:pt x="96" y="155"/>
                    </a:cubicBezTo>
                    <a:cubicBezTo>
                      <a:pt x="97" y="155"/>
                      <a:pt x="98" y="154"/>
                      <a:pt x="99" y="153"/>
                    </a:cubicBezTo>
                    <a:cubicBezTo>
                      <a:pt x="100" y="152"/>
                      <a:pt x="100" y="151"/>
                      <a:pt x="100" y="150"/>
                    </a:cubicBezTo>
                    <a:cubicBezTo>
                      <a:pt x="98" y="133"/>
                      <a:pt x="98" y="133"/>
                      <a:pt x="98" y="133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116" y="144"/>
                      <a:pt x="116" y="144"/>
                      <a:pt x="116" y="144"/>
                    </a:cubicBezTo>
                    <a:cubicBezTo>
                      <a:pt x="116" y="144"/>
                      <a:pt x="117" y="145"/>
                      <a:pt x="119" y="145"/>
                    </a:cubicBezTo>
                    <a:cubicBezTo>
                      <a:pt x="120" y="145"/>
                      <a:pt x="121" y="145"/>
                      <a:pt x="122" y="144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38" y="129"/>
                      <a:pt x="139" y="128"/>
                      <a:pt x="139" y="127"/>
                    </a:cubicBezTo>
                    <a:cubicBezTo>
                      <a:pt x="139" y="126"/>
                      <a:pt x="139" y="125"/>
                      <a:pt x="138" y="124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47" y="109"/>
                      <a:pt x="147" y="109"/>
                      <a:pt x="147" y="109"/>
                    </a:cubicBezTo>
                    <a:cubicBezTo>
                      <a:pt x="148" y="110"/>
                      <a:pt x="149" y="109"/>
                      <a:pt x="150" y="109"/>
                    </a:cubicBezTo>
                    <a:cubicBezTo>
                      <a:pt x="151" y="108"/>
                      <a:pt x="152" y="107"/>
                      <a:pt x="152" y="106"/>
                    </a:cubicBezTo>
                    <a:cubicBezTo>
                      <a:pt x="157" y="86"/>
                      <a:pt x="157" y="86"/>
                      <a:pt x="157" y="86"/>
                    </a:cubicBezTo>
                    <a:cubicBezTo>
                      <a:pt x="157" y="84"/>
                      <a:pt x="157" y="83"/>
                      <a:pt x="156" y="82"/>
                    </a:cubicBezTo>
                    <a:close/>
                    <a:moveTo>
                      <a:pt x="99" y="83"/>
                    </a:moveTo>
                    <a:cubicBezTo>
                      <a:pt x="97" y="94"/>
                      <a:pt x="85" y="102"/>
                      <a:pt x="74" y="99"/>
                    </a:cubicBezTo>
                    <a:cubicBezTo>
                      <a:pt x="63" y="96"/>
                      <a:pt x="55" y="85"/>
                      <a:pt x="58" y="74"/>
                    </a:cubicBezTo>
                    <a:cubicBezTo>
                      <a:pt x="60" y="62"/>
                      <a:pt x="72" y="55"/>
                      <a:pt x="83" y="58"/>
                    </a:cubicBezTo>
                    <a:cubicBezTo>
                      <a:pt x="95" y="60"/>
                      <a:pt x="102" y="71"/>
                      <a:pt x="99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7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499775" y="1747467"/>
              <a:ext cx="3980991" cy="1716643"/>
              <a:chOff x="2336326" y="1858781"/>
              <a:chExt cx="3980991" cy="1716643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2336327" y="3279198"/>
                <a:ext cx="3972092" cy="29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 smtClean="0">
                    <a:solidFill>
                      <a:srgbClr val="676767">
                        <a:lumMod val="75000"/>
                      </a:srgbClr>
                    </a:solidFill>
                    <a:latin typeface="+mn-lt"/>
                    <a:ea typeface="+mn-ea"/>
                    <a:cs typeface="Meiryo" charset="-128"/>
                  </a:rPr>
                  <a:t>Open &amp; Programmable | Standards-Based</a:t>
                </a:r>
                <a:endParaRPr lang="en-US" sz="1000" dirty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336326" y="1858781"/>
                <a:ext cx="3980991" cy="29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 smtClean="0">
                    <a:solidFill>
                      <a:srgbClr val="676767">
                        <a:lumMod val="75000"/>
                      </a:srgbClr>
                    </a:solidFill>
                    <a:latin typeface="+mn-lt"/>
                    <a:ea typeface="+mn-ea"/>
                    <a:cs typeface="Meiryo" charset="-128"/>
                  </a:rPr>
                  <a:t>Open APIs | Developers </a:t>
                </a:r>
                <a:r>
                  <a:rPr lang="en-US" sz="1000" dirty="0">
                    <a:solidFill>
                      <a:srgbClr val="676767">
                        <a:lumMod val="75000"/>
                      </a:srgbClr>
                    </a:solidFill>
                    <a:latin typeface="+mn-lt"/>
                    <a:ea typeface="+mn-ea"/>
                    <a:cs typeface="Meiryo" charset="-128"/>
                  </a:rPr>
                  <a:t>Environment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499775" y="1098174"/>
              <a:ext cx="3980991" cy="649989"/>
              <a:chOff x="2336326" y="1209488"/>
              <a:chExt cx="3980991" cy="64998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336326" y="1209488"/>
                <a:ext cx="3980991" cy="649989"/>
              </a:xfrm>
              <a:prstGeom prst="rect">
                <a:avLst/>
              </a:prstGeom>
              <a:gradFill>
                <a:gsLst>
                  <a:gs pos="0">
                    <a:srgbClr val="449640"/>
                  </a:gs>
                  <a:gs pos="100000">
                    <a:schemeClr val="accent4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200" b="1" dirty="0" smtClean="0">
                    <a:solidFill>
                      <a:srgbClr val="FFFFFF"/>
                    </a:solidFill>
                    <a:cs typeface="Meiryo" charset="-128"/>
                  </a:rPr>
                  <a:t>   Cloud Service Management</a:t>
                </a:r>
              </a:p>
              <a:p>
                <a:pPr algn="ctr" defTabSz="457200"/>
                <a:endParaRPr lang="en-US" sz="1400" b="1" dirty="0">
                  <a:solidFill>
                    <a:srgbClr val="FFFFFF"/>
                  </a:solidFill>
                  <a:cs typeface="Meiryo" charset="-128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467356" y="1567812"/>
                <a:ext cx="1820019" cy="259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800" dirty="0" smtClean="0">
                    <a:solidFill>
                      <a:srgbClr val="FFFFFF"/>
                    </a:solidFill>
                    <a:latin typeface="+mn-lt"/>
                    <a:ea typeface="+mn-ea"/>
                    <a:cs typeface="Meiryo" charset="-128"/>
                  </a:rPr>
                  <a:t>Policy | Orchestration</a:t>
                </a:r>
                <a:endParaRPr lang="en-US" sz="800" dirty="0">
                  <a:solidFill>
                    <a:srgbClr val="FFFFFF"/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3476682" y="1580181"/>
                <a:ext cx="1810693" cy="5844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499775" y="3443735"/>
              <a:ext cx="3980991" cy="639921"/>
              <a:chOff x="2336326" y="3555049"/>
              <a:chExt cx="3980991" cy="639921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2336326" y="3555049"/>
                <a:ext cx="3980991" cy="639921"/>
              </a:xfrm>
              <a:prstGeom prst="rect">
                <a:avLst/>
              </a:prstGeom>
              <a:gradFill>
                <a:gsLst>
                  <a:gs pos="0">
                    <a:srgbClr val="36A4D7"/>
                  </a:gs>
                  <a:gs pos="100000">
                    <a:schemeClr val="accent5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200" b="1" dirty="0" smtClean="0">
                    <a:solidFill>
                      <a:srgbClr val="FFFFFF"/>
                    </a:solidFill>
                    <a:cs typeface="Meiryo" charset="-128"/>
                  </a:rPr>
                  <a:t>Virtualization</a:t>
                </a:r>
              </a:p>
              <a:p>
                <a:pPr algn="ctr" defTabSz="457200"/>
                <a:endParaRPr lang="en-US" sz="500" dirty="0" smtClean="0">
                  <a:solidFill>
                    <a:srgbClr val="FFFFFF"/>
                  </a:solidFill>
                  <a:cs typeface="Meiryo" charset="-128"/>
                </a:endParaRPr>
              </a:p>
              <a:p>
                <a:pPr algn="ctr" defTabSz="457200"/>
                <a:r>
                  <a:rPr lang="en-US" sz="800" dirty="0" smtClean="0">
                    <a:solidFill>
                      <a:srgbClr val="FFFFFF"/>
                    </a:solidFill>
                    <a:cs typeface="Meiryo" charset="-128"/>
                  </a:rPr>
                  <a:t>Physical &amp; Virtual Infrastructure | App Hosting</a:t>
                </a:r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3198192" y="3906200"/>
                <a:ext cx="2257258" cy="0"/>
              </a:xfrm>
              <a:prstGeom prst="line">
                <a:avLst/>
              </a:prstGeom>
              <a:ln w="31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6" name="Freeform 5"/>
              <p:cNvSpPr>
                <a:spLocks/>
              </p:cNvSpPr>
              <p:nvPr/>
            </p:nvSpPr>
            <p:spPr bwMode="auto">
              <a:xfrm>
                <a:off x="3499760" y="3614433"/>
                <a:ext cx="18324" cy="17793"/>
              </a:xfrm>
              <a:custGeom>
                <a:avLst/>
                <a:gdLst>
                  <a:gd name="T0" fmla="*/ 29 w 29"/>
                  <a:gd name="T1" fmla="*/ 0 h 28"/>
                  <a:gd name="T2" fmla="*/ 29 w 29"/>
                  <a:gd name="T3" fmla="*/ 28 h 28"/>
                  <a:gd name="T4" fmla="*/ 0 w 29"/>
                  <a:gd name="T5" fmla="*/ 28 h 28"/>
                  <a:gd name="T6" fmla="*/ 0 w 29"/>
                  <a:gd name="T7" fmla="*/ 0 h 28"/>
                  <a:gd name="T8" fmla="*/ 29 w 29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9" y="0"/>
                    </a:moveTo>
                    <a:cubicBezTo>
                      <a:pt x="29" y="9"/>
                      <a:pt x="29" y="18"/>
                      <a:pt x="29" y="28"/>
                    </a:cubicBezTo>
                    <a:cubicBezTo>
                      <a:pt x="20" y="28"/>
                      <a:pt x="11" y="28"/>
                      <a:pt x="0" y="28"/>
                    </a:cubicBezTo>
                    <a:cubicBezTo>
                      <a:pt x="0" y="19"/>
                      <a:pt x="0" y="10"/>
                      <a:pt x="0" y="0"/>
                    </a:cubicBezTo>
                    <a:cubicBezTo>
                      <a:pt x="10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40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87" name="Freeform 6"/>
              <p:cNvSpPr>
                <a:spLocks/>
              </p:cNvSpPr>
              <p:nvPr/>
            </p:nvSpPr>
            <p:spPr bwMode="auto">
              <a:xfrm>
                <a:off x="3536408" y="3694900"/>
                <a:ext cx="33727" cy="32931"/>
              </a:xfrm>
              <a:custGeom>
                <a:avLst/>
                <a:gdLst>
                  <a:gd name="T0" fmla="*/ 0 w 53"/>
                  <a:gd name="T1" fmla="*/ 0 h 52"/>
                  <a:gd name="T2" fmla="*/ 53 w 53"/>
                  <a:gd name="T3" fmla="*/ 0 h 52"/>
                  <a:gd name="T4" fmla="*/ 53 w 53"/>
                  <a:gd name="T5" fmla="*/ 52 h 52"/>
                  <a:gd name="T6" fmla="*/ 0 w 53"/>
                  <a:gd name="T7" fmla="*/ 52 h 52"/>
                  <a:gd name="T8" fmla="*/ 0 w 53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52">
                    <a:moveTo>
                      <a:pt x="0" y="0"/>
                    </a:moveTo>
                    <a:cubicBezTo>
                      <a:pt x="18" y="0"/>
                      <a:pt x="35" y="0"/>
                      <a:pt x="53" y="0"/>
                    </a:cubicBezTo>
                    <a:cubicBezTo>
                      <a:pt x="53" y="17"/>
                      <a:pt x="53" y="34"/>
                      <a:pt x="53" y="52"/>
                    </a:cubicBezTo>
                    <a:cubicBezTo>
                      <a:pt x="35" y="52"/>
                      <a:pt x="18" y="52"/>
                      <a:pt x="0" y="52"/>
                    </a:cubicBezTo>
                    <a:cubicBezTo>
                      <a:pt x="0" y="34"/>
                      <a:pt x="0" y="1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40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88" name="Freeform 7"/>
              <p:cNvSpPr>
                <a:spLocks/>
              </p:cNvSpPr>
              <p:nvPr/>
            </p:nvSpPr>
            <p:spPr bwMode="auto">
              <a:xfrm>
                <a:off x="3469219" y="3665157"/>
                <a:ext cx="29213" cy="27088"/>
              </a:xfrm>
              <a:custGeom>
                <a:avLst/>
                <a:gdLst>
                  <a:gd name="T0" fmla="*/ 46 w 46"/>
                  <a:gd name="T1" fmla="*/ 0 h 43"/>
                  <a:gd name="T2" fmla="*/ 46 w 46"/>
                  <a:gd name="T3" fmla="*/ 43 h 43"/>
                  <a:gd name="T4" fmla="*/ 0 w 46"/>
                  <a:gd name="T5" fmla="*/ 43 h 43"/>
                  <a:gd name="T6" fmla="*/ 0 w 46"/>
                  <a:gd name="T7" fmla="*/ 0 h 43"/>
                  <a:gd name="T8" fmla="*/ 46 w 46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3">
                    <a:moveTo>
                      <a:pt x="46" y="0"/>
                    </a:moveTo>
                    <a:cubicBezTo>
                      <a:pt x="46" y="15"/>
                      <a:pt x="46" y="28"/>
                      <a:pt x="46" y="43"/>
                    </a:cubicBezTo>
                    <a:cubicBezTo>
                      <a:pt x="31" y="43"/>
                      <a:pt x="16" y="43"/>
                      <a:pt x="0" y="43"/>
                    </a:cubicBezTo>
                    <a:cubicBezTo>
                      <a:pt x="0" y="30"/>
                      <a:pt x="0" y="16"/>
                      <a:pt x="0" y="0"/>
                    </a:cubicBezTo>
                    <a:cubicBezTo>
                      <a:pt x="14" y="0"/>
                      <a:pt x="29" y="0"/>
                      <a:pt x="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40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89" name="Freeform 8"/>
              <p:cNvSpPr>
                <a:spLocks/>
              </p:cNvSpPr>
              <p:nvPr/>
            </p:nvSpPr>
            <p:spPr bwMode="auto">
              <a:xfrm>
                <a:off x="3571464" y="3633023"/>
                <a:ext cx="22839" cy="22573"/>
              </a:xfrm>
              <a:custGeom>
                <a:avLst/>
                <a:gdLst>
                  <a:gd name="T0" fmla="*/ 36 w 36"/>
                  <a:gd name="T1" fmla="*/ 0 h 36"/>
                  <a:gd name="T2" fmla="*/ 36 w 36"/>
                  <a:gd name="T3" fmla="*/ 36 h 36"/>
                  <a:gd name="T4" fmla="*/ 0 w 36"/>
                  <a:gd name="T5" fmla="*/ 36 h 36"/>
                  <a:gd name="T6" fmla="*/ 0 w 36"/>
                  <a:gd name="T7" fmla="*/ 0 h 36"/>
                  <a:gd name="T8" fmla="*/ 36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cubicBezTo>
                      <a:pt x="36" y="13"/>
                      <a:pt x="36" y="24"/>
                      <a:pt x="36" y="36"/>
                    </a:cubicBezTo>
                    <a:cubicBezTo>
                      <a:pt x="24" y="36"/>
                      <a:pt x="13" y="36"/>
                      <a:pt x="0" y="36"/>
                    </a:cubicBezTo>
                    <a:cubicBezTo>
                      <a:pt x="0" y="24"/>
                      <a:pt x="0" y="13"/>
                      <a:pt x="0" y="0"/>
                    </a:cubicBezTo>
                    <a:cubicBezTo>
                      <a:pt x="12" y="0"/>
                      <a:pt x="23" y="0"/>
                      <a:pt x="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40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90" name="Freeform 9"/>
              <p:cNvSpPr>
                <a:spLocks/>
              </p:cNvSpPr>
              <p:nvPr/>
            </p:nvSpPr>
            <p:spPr bwMode="auto">
              <a:xfrm>
                <a:off x="3521802" y="3651878"/>
                <a:ext cx="22839" cy="22839"/>
              </a:xfrm>
              <a:custGeom>
                <a:avLst/>
                <a:gdLst>
                  <a:gd name="T0" fmla="*/ 0 w 36"/>
                  <a:gd name="T1" fmla="*/ 0 h 36"/>
                  <a:gd name="T2" fmla="*/ 36 w 36"/>
                  <a:gd name="T3" fmla="*/ 0 h 36"/>
                  <a:gd name="T4" fmla="*/ 36 w 36"/>
                  <a:gd name="T5" fmla="*/ 36 h 36"/>
                  <a:gd name="T6" fmla="*/ 0 w 36"/>
                  <a:gd name="T7" fmla="*/ 36 h 36"/>
                  <a:gd name="T8" fmla="*/ 0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0" y="0"/>
                    </a:moveTo>
                    <a:cubicBezTo>
                      <a:pt x="13" y="0"/>
                      <a:pt x="24" y="0"/>
                      <a:pt x="36" y="0"/>
                    </a:cubicBezTo>
                    <a:cubicBezTo>
                      <a:pt x="36" y="12"/>
                      <a:pt x="36" y="24"/>
                      <a:pt x="36" y="36"/>
                    </a:cubicBezTo>
                    <a:cubicBezTo>
                      <a:pt x="24" y="36"/>
                      <a:pt x="13" y="36"/>
                      <a:pt x="0" y="36"/>
                    </a:cubicBezTo>
                    <a:cubicBezTo>
                      <a:pt x="0" y="25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40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91" name="Freeform 10"/>
              <p:cNvSpPr>
                <a:spLocks/>
              </p:cNvSpPr>
              <p:nvPr/>
            </p:nvSpPr>
            <p:spPr bwMode="auto">
              <a:xfrm>
                <a:off x="3438148" y="3630367"/>
                <a:ext cx="20980" cy="20183"/>
              </a:xfrm>
              <a:custGeom>
                <a:avLst/>
                <a:gdLst>
                  <a:gd name="T0" fmla="*/ 0 w 33"/>
                  <a:gd name="T1" fmla="*/ 32 h 32"/>
                  <a:gd name="T2" fmla="*/ 0 w 33"/>
                  <a:gd name="T3" fmla="*/ 0 h 32"/>
                  <a:gd name="T4" fmla="*/ 33 w 33"/>
                  <a:gd name="T5" fmla="*/ 0 h 32"/>
                  <a:gd name="T6" fmla="*/ 33 w 33"/>
                  <a:gd name="T7" fmla="*/ 32 h 32"/>
                  <a:gd name="T8" fmla="*/ 0 w 33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cubicBezTo>
                      <a:pt x="0" y="21"/>
                      <a:pt x="0" y="11"/>
                      <a:pt x="0" y="0"/>
                    </a:cubicBezTo>
                    <a:cubicBezTo>
                      <a:pt x="11" y="0"/>
                      <a:pt x="22" y="0"/>
                      <a:pt x="33" y="0"/>
                    </a:cubicBezTo>
                    <a:cubicBezTo>
                      <a:pt x="33" y="11"/>
                      <a:pt x="33" y="21"/>
                      <a:pt x="33" y="32"/>
                    </a:cubicBezTo>
                    <a:cubicBezTo>
                      <a:pt x="22" y="32"/>
                      <a:pt x="12" y="32"/>
                      <a:pt x="0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40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  <p:sp>
            <p:nvSpPr>
              <p:cNvPr id="92" name="Freeform 11"/>
              <p:cNvSpPr>
                <a:spLocks/>
              </p:cNvSpPr>
              <p:nvPr/>
            </p:nvSpPr>
            <p:spPr bwMode="auto">
              <a:xfrm>
                <a:off x="3429915" y="3701274"/>
                <a:ext cx="175807" cy="139689"/>
              </a:xfrm>
              <a:custGeom>
                <a:avLst/>
                <a:gdLst>
                  <a:gd name="T0" fmla="*/ 221 w 277"/>
                  <a:gd name="T1" fmla="*/ 56 h 221"/>
                  <a:gd name="T2" fmla="*/ 221 w 277"/>
                  <a:gd name="T3" fmla="*/ 110 h 221"/>
                  <a:gd name="T4" fmla="*/ 221 w 277"/>
                  <a:gd name="T5" fmla="*/ 111 h 221"/>
                  <a:gd name="T6" fmla="*/ 111 w 277"/>
                  <a:gd name="T7" fmla="*/ 111 h 221"/>
                  <a:gd name="T8" fmla="*/ 111 w 277"/>
                  <a:gd name="T9" fmla="*/ 56 h 221"/>
                  <a:gd name="T10" fmla="*/ 57 w 277"/>
                  <a:gd name="T11" fmla="*/ 56 h 221"/>
                  <a:gd name="T12" fmla="*/ 57 w 277"/>
                  <a:gd name="T13" fmla="*/ 45 h 221"/>
                  <a:gd name="T14" fmla="*/ 57 w 277"/>
                  <a:gd name="T15" fmla="*/ 0 h 221"/>
                  <a:gd name="T16" fmla="*/ 2 w 277"/>
                  <a:gd name="T17" fmla="*/ 0 h 221"/>
                  <a:gd name="T18" fmla="*/ 3 w 277"/>
                  <a:gd name="T19" fmla="*/ 190 h 221"/>
                  <a:gd name="T20" fmla="*/ 24 w 277"/>
                  <a:gd name="T21" fmla="*/ 215 h 221"/>
                  <a:gd name="T22" fmla="*/ 56 w 277"/>
                  <a:gd name="T23" fmla="*/ 221 h 221"/>
                  <a:gd name="T24" fmla="*/ 222 w 277"/>
                  <a:gd name="T25" fmla="*/ 221 h 221"/>
                  <a:gd name="T26" fmla="*/ 254 w 277"/>
                  <a:gd name="T27" fmla="*/ 215 h 221"/>
                  <a:gd name="T28" fmla="*/ 271 w 277"/>
                  <a:gd name="T29" fmla="*/ 200 h 221"/>
                  <a:gd name="T30" fmla="*/ 277 w 277"/>
                  <a:gd name="T31" fmla="*/ 177 h 221"/>
                  <a:gd name="T32" fmla="*/ 277 w 277"/>
                  <a:gd name="T33" fmla="*/ 56 h 221"/>
                  <a:gd name="T34" fmla="*/ 221 w 277"/>
                  <a:gd name="T35" fmla="*/ 56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7" h="221">
                    <a:moveTo>
                      <a:pt x="221" y="56"/>
                    </a:moveTo>
                    <a:cubicBezTo>
                      <a:pt x="221" y="110"/>
                      <a:pt x="221" y="110"/>
                      <a:pt x="221" y="110"/>
                    </a:cubicBezTo>
                    <a:cubicBezTo>
                      <a:pt x="221" y="111"/>
                      <a:pt x="221" y="111"/>
                      <a:pt x="221" y="111"/>
                    </a:cubicBezTo>
                    <a:cubicBezTo>
                      <a:pt x="111" y="111"/>
                      <a:pt x="111" y="111"/>
                      <a:pt x="111" y="111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92" y="56"/>
                      <a:pt x="76" y="56"/>
                      <a:pt x="57" y="56"/>
                    </a:cubicBezTo>
                    <a:cubicBezTo>
                      <a:pt x="57" y="52"/>
                      <a:pt x="57" y="48"/>
                      <a:pt x="57" y="45"/>
                    </a:cubicBezTo>
                    <a:cubicBezTo>
                      <a:pt x="57" y="30"/>
                      <a:pt x="57" y="16"/>
                      <a:pt x="57" y="0"/>
                    </a:cubicBezTo>
                    <a:cubicBezTo>
                      <a:pt x="37" y="0"/>
                      <a:pt x="19" y="0"/>
                      <a:pt x="2" y="0"/>
                    </a:cubicBezTo>
                    <a:cubicBezTo>
                      <a:pt x="2" y="0"/>
                      <a:pt x="0" y="181"/>
                      <a:pt x="3" y="190"/>
                    </a:cubicBezTo>
                    <a:cubicBezTo>
                      <a:pt x="6" y="201"/>
                      <a:pt x="14" y="209"/>
                      <a:pt x="24" y="215"/>
                    </a:cubicBezTo>
                    <a:cubicBezTo>
                      <a:pt x="34" y="220"/>
                      <a:pt x="45" y="221"/>
                      <a:pt x="56" y="221"/>
                    </a:cubicBezTo>
                    <a:cubicBezTo>
                      <a:pt x="56" y="221"/>
                      <a:pt x="222" y="221"/>
                      <a:pt x="222" y="221"/>
                    </a:cubicBezTo>
                    <a:cubicBezTo>
                      <a:pt x="233" y="221"/>
                      <a:pt x="244" y="219"/>
                      <a:pt x="254" y="215"/>
                    </a:cubicBezTo>
                    <a:cubicBezTo>
                      <a:pt x="261" y="211"/>
                      <a:pt x="267" y="206"/>
                      <a:pt x="271" y="200"/>
                    </a:cubicBezTo>
                    <a:cubicBezTo>
                      <a:pt x="276" y="193"/>
                      <a:pt x="277" y="186"/>
                      <a:pt x="277" y="177"/>
                    </a:cubicBezTo>
                    <a:cubicBezTo>
                      <a:pt x="276" y="172"/>
                      <a:pt x="277" y="56"/>
                      <a:pt x="277" y="56"/>
                    </a:cubicBezTo>
                    <a:lnTo>
                      <a:pt x="221" y="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40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4532487" y="2027218"/>
              <a:ext cx="1948280" cy="1137451"/>
              <a:chOff x="4369038" y="2138532"/>
              <a:chExt cx="1948280" cy="1137451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4369038" y="2138532"/>
                <a:ext cx="1948280" cy="1137451"/>
                <a:chOff x="4369038" y="2138532"/>
                <a:chExt cx="1948280" cy="1137451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4369038" y="2138532"/>
                  <a:ext cx="1948280" cy="1137451"/>
                </a:xfrm>
                <a:prstGeom prst="rect">
                  <a:avLst/>
                </a:prstGeom>
                <a:gradFill>
                  <a:gsLst>
                    <a:gs pos="0">
                      <a:srgbClr val="215A9C"/>
                    </a:gs>
                    <a:gs pos="100000">
                      <a:schemeClr val="tx2"/>
                    </a:gs>
                  </a:gsLst>
                  <a:lin ang="16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1200" b="1" dirty="0" smtClean="0">
                      <a:solidFill>
                        <a:srgbClr val="FFFFFF"/>
                      </a:solidFill>
                      <a:cs typeface="Meiryo" charset="-128"/>
                    </a:rPr>
                    <a:t>Analytics</a:t>
                  </a:r>
                  <a:endParaRPr lang="en-US" sz="1200" b="1" dirty="0">
                    <a:solidFill>
                      <a:srgbClr val="FFFFFF"/>
                    </a:solidFill>
                    <a:cs typeface="Meiryo" charset="-128"/>
                  </a:endParaRPr>
                </a:p>
                <a:p>
                  <a:pPr algn="ctr" defTabSz="457200"/>
                  <a:r>
                    <a:rPr lang="en-US" sz="800" dirty="0" smtClean="0">
                      <a:solidFill>
                        <a:srgbClr val="FFFFFF"/>
                      </a:solidFill>
                      <a:cs typeface="Meiryo" charset="-128"/>
                    </a:rPr>
                    <a:t/>
                  </a:r>
                  <a:br>
                    <a:rPr lang="en-US" sz="800" dirty="0" smtClean="0">
                      <a:solidFill>
                        <a:srgbClr val="FFFFFF"/>
                      </a:solidFill>
                      <a:cs typeface="Meiryo" charset="-128"/>
                    </a:rPr>
                  </a:br>
                  <a:r>
                    <a:rPr lang="en-US" sz="800" dirty="0" smtClean="0">
                      <a:solidFill>
                        <a:srgbClr val="FFFFFF"/>
                      </a:solidFill>
                      <a:cs typeface="Meiryo" charset="-128"/>
                    </a:rPr>
                    <a:t>Network Data, </a:t>
                  </a:r>
                  <a:br>
                    <a:rPr lang="en-US" sz="800" dirty="0" smtClean="0">
                      <a:solidFill>
                        <a:srgbClr val="FFFFFF"/>
                      </a:solidFill>
                      <a:cs typeface="Meiryo" charset="-128"/>
                    </a:rPr>
                  </a:br>
                  <a:r>
                    <a:rPr lang="en-US" sz="800" dirty="0" smtClean="0">
                      <a:solidFill>
                        <a:srgbClr val="FFFFFF"/>
                      </a:solidFill>
                      <a:cs typeface="Meiryo" charset="-128"/>
                    </a:rPr>
                    <a:t>Contextual Insights</a:t>
                  </a:r>
                  <a:endParaRPr lang="en-US" sz="800" dirty="0">
                    <a:solidFill>
                      <a:srgbClr val="FFFFFF"/>
                    </a:solidFill>
                    <a:cs typeface="Meiryo" charset="-128"/>
                  </a:endParaRPr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569540" y="2692917"/>
                  <a:ext cx="1543050" cy="0"/>
                </a:xfrm>
                <a:prstGeom prst="line">
                  <a:avLst/>
                </a:prstGeom>
                <a:ln w="3175" cmpd="sng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23"/>
                <p:cNvSpPr>
                  <a:spLocks noChangeAspect="1"/>
                </p:cNvSpPr>
                <p:nvPr/>
              </p:nvSpPr>
              <p:spPr>
                <a:xfrm>
                  <a:off x="4625355" y="2439993"/>
                  <a:ext cx="132847" cy="108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22" h="379911">
                      <a:moveTo>
                        <a:pt x="252554" y="155898"/>
                      </a:moveTo>
                      <a:lnTo>
                        <a:pt x="350844" y="155898"/>
                      </a:lnTo>
                      <a:lnTo>
                        <a:pt x="350844" y="355189"/>
                      </a:lnTo>
                      <a:lnTo>
                        <a:pt x="343244" y="359314"/>
                      </a:lnTo>
                      <a:cubicBezTo>
                        <a:pt x="326713" y="366306"/>
                        <a:pt x="309360" y="371736"/>
                        <a:pt x="291370" y="375417"/>
                      </a:cubicBezTo>
                      <a:lnTo>
                        <a:pt x="252554" y="379330"/>
                      </a:lnTo>
                      <a:close/>
                      <a:moveTo>
                        <a:pt x="0" y="92551"/>
                      </a:moveTo>
                      <a:lnTo>
                        <a:pt x="98290" y="92551"/>
                      </a:lnTo>
                      <a:lnTo>
                        <a:pt x="98290" y="343129"/>
                      </a:lnTo>
                      <a:lnTo>
                        <a:pt x="81166" y="333835"/>
                      </a:lnTo>
                      <a:cubicBezTo>
                        <a:pt x="51762" y="313970"/>
                        <a:pt x="26387" y="288594"/>
                        <a:pt x="6522" y="259190"/>
                      </a:cubicBezTo>
                      <a:lnTo>
                        <a:pt x="0" y="247175"/>
                      </a:lnTo>
                      <a:close/>
                      <a:moveTo>
                        <a:pt x="126277" y="38230"/>
                      </a:moveTo>
                      <a:lnTo>
                        <a:pt x="224567" y="38230"/>
                      </a:lnTo>
                      <a:lnTo>
                        <a:pt x="224567" y="379911"/>
                      </a:lnTo>
                      <a:lnTo>
                        <a:pt x="179982" y="375417"/>
                      </a:lnTo>
                      <a:cubicBezTo>
                        <a:pt x="161992" y="371736"/>
                        <a:pt x="144639" y="366306"/>
                        <a:pt x="128108" y="359314"/>
                      </a:cubicBezTo>
                      <a:lnTo>
                        <a:pt x="126277" y="358320"/>
                      </a:lnTo>
                      <a:close/>
                      <a:moveTo>
                        <a:pt x="378832" y="0"/>
                      </a:moveTo>
                      <a:lnTo>
                        <a:pt x="477122" y="0"/>
                      </a:lnTo>
                      <a:lnTo>
                        <a:pt x="477122" y="236545"/>
                      </a:lnTo>
                      <a:lnTo>
                        <a:pt x="464830" y="259190"/>
                      </a:lnTo>
                      <a:cubicBezTo>
                        <a:pt x="444966" y="288594"/>
                        <a:pt x="419590" y="313970"/>
                        <a:pt x="390186" y="333835"/>
                      </a:cubicBezTo>
                      <a:lnTo>
                        <a:pt x="378832" y="339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lIns="91428" tIns="45714" rIns="91428" bIns="45714" rtlCol="0" anchor="ctr"/>
                <a:lstStyle/>
                <a:p>
                  <a:pPr algn="ctr" defTabSz="457200"/>
                  <a:endParaRPr lang="en-US" sz="1100" dirty="0">
                    <a:solidFill>
                      <a:srgbClr val="FFFFFF"/>
                    </a:solidFill>
                    <a:cs typeface="Meiryo" charset="-128"/>
                  </a:endParaRPr>
                </a:p>
              </p:txBody>
            </p:sp>
          </p:grpSp>
          <p:sp>
            <p:nvSpPr>
              <p:cNvPr id="80" name="Oval 7"/>
              <p:cNvSpPr>
                <a:spLocks noChangeAspect="1"/>
              </p:cNvSpPr>
              <p:nvPr/>
            </p:nvSpPr>
            <p:spPr>
              <a:xfrm>
                <a:off x="4590177" y="2368950"/>
                <a:ext cx="238864" cy="245612"/>
              </a:xfrm>
              <a:custGeom>
                <a:avLst/>
                <a:gdLst/>
                <a:ahLst/>
                <a:cxnLst/>
                <a:rect l="l" t="t" r="r" b="b"/>
                <a:pathLst>
                  <a:path w="857885" h="858752">
                    <a:moveTo>
                      <a:pt x="364072" y="60804"/>
                    </a:moveTo>
                    <a:cubicBezTo>
                      <a:pt x="196582" y="60804"/>
                      <a:pt x="60804" y="196581"/>
                      <a:pt x="60804" y="364072"/>
                    </a:cubicBezTo>
                    <a:cubicBezTo>
                      <a:pt x="60804" y="531563"/>
                      <a:pt x="196582" y="667340"/>
                      <a:pt x="364072" y="667340"/>
                    </a:cubicBezTo>
                    <a:cubicBezTo>
                      <a:pt x="531563" y="667340"/>
                      <a:pt x="667340" y="531563"/>
                      <a:pt x="667340" y="364072"/>
                    </a:cubicBezTo>
                    <a:cubicBezTo>
                      <a:pt x="667340" y="196581"/>
                      <a:pt x="531563" y="60804"/>
                      <a:pt x="364072" y="60804"/>
                    </a:cubicBezTo>
                    <a:close/>
                    <a:moveTo>
                      <a:pt x="364072" y="0"/>
                    </a:moveTo>
                    <a:cubicBezTo>
                      <a:pt x="565143" y="0"/>
                      <a:pt x="728144" y="163001"/>
                      <a:pt x="728144" y="364072"/>
                    </a:cubicBezTo>
                    <a:cubicBezTo>
                      <a:pt x="728144" y="439474"/>
                      <a:pt x="705222" y="509522"/>
                      <a:pt x="665966" y="567628"/>
                    </a:cubicBezTo>
                    <a:lnTo>
                      <a:pt x="650609" y="586242"/>
                    </a:lnTo>
                    <a:lnTo>
                      <a:pt x="844200" y="779235"/>
                    </a:lnTo>
                    <a:cubicBezTo>
                      <a:pt x="862407" y="797385"/>
                      <a:pt x="862453" y="826860"/>
                      <a:pt x="844302" y="845068"/>
                    </a:cubicBezTo>
                    <a:cubicBezTo>
                      <a:pt x="826151" y="863275"/>
                      <a:pt x="796676" y="863320"/>
                      <a:pt x="778469" y="845169"/>
                    </a:cubicBezTo>
                    <a:lnTo>
                      <a:pt x="584635" y="651934"/>
                    </a:lnTo>
                    <a:lnTo>
                      <a:pt x="567628" y="665966"/>
                    </a:lnTo>
                    <a:cubicBezTo>
                      <a:pt x="509522" y="705222"/>
                      <a:pt x="439474" y="728144"/>
                      <a:pt x="364072" y="728144"/>
                    </a:cubicBezTo>
                    <a:cubicBezTo>
                      <a:pt x="163001" y="728144"/>
                      <a:pt x="0" y="565143"/>
                      <a:pt x="0" y="364072"/>
                    </a:cubicBezTo>
                    <a:cubicBezTo>
                      <a:pt x="0" y="163001"/>
                      <a:pt x="163001" y="0"/>
                      <a:pt x="36407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8" tIns="45714" rIns="91428" bIns="45714" rtlCol="0" anchor="ctr"/>
              <a:lstStyle/>
              <a:p>
                <a:pPr algn="ctr" defTabSz="457200"/>
                <a:endParaRPr lang="en-US" sz="1100" dirty="0">
                  <a:solidFill>
                    <a:srgbClr val="FFFFFF"/>
                  </a:solidFill>
                  <a:cs typeface="Meiryo" charset="-128"/>
                </a:endParaRP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3310857" y="810191"/>
              <a:ext cx="2252937" cy="29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Network-enabled Applications</a:t>
              </a:r>
              <a:endParaRPr lang="en-US" sz="1000" b="1" i="1" dirty="0">
                <a:solidFill>
                  <a:srgbClr val="676767"/>
                </a:solidFill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75376" y="4222868"/>
              <a:ext cx="3387492" cy="296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Cloud-enabled | Software-delivered</a:t>
              </a:r>
              <a:endParaRPr lang="en-US" sz="1000" dirty="0">
                <a:solidFill>
                  <a:srgbClr val="676767">
                    <a:lumMod val="75000"/>
                  </a:srgbClr>
                </a:solidFill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78" name="Freeform 5"/>
            <p:cNvSpPr>
              <a:spLocks noChangeAspect="1"/>
            </p:cNvSpPr>
            <p:nvPr/>
          </p:nvSpPr>
          <p:spPr bwMode="auto">
            <a:xfrm>
              <a:off x="2669555" y="1226017"/>
              <a:ext cx="360922" cy="230481"/>
            </a:xfrm>
            <a:custGeom>
              <a:avLst/>
              <a:gdLst>
                <a:gd name="T0" fmla="*/ 1210 w 1413"/>
                <a:gd name="T1" fmla="*/ 901 h 901"/>
                <a:gd name="T2" fmla="*/ 1413 w 1413"/>
                <a:gd name="T3" fmla="*/ 632 h 901"/>
                <a:gd name="T4" fmla="*/ 1132 w 1413"/>
                <a:gd name="T5" fmla="*/ 352 h 901"/>
                <a:gd name="T6" fmla="*/ 1130 w 1413"/>
                <a:gd name="T7" fmla="*/ 353 h 901"/>
                <a:gd name="T8" fmla="*/ 1131 w 1413"/>
                <a:gd name="T9" fmla="*/ 329 h 901"/>
                <a:gd name="T10" fmla="*/ 803 w 1413"/>
                <a:gd name="T11" fmla="*/ 0 h 901"/>
                <a:gd name="T12" fmla="*/ 510 w 1413"/>
                <a:gd name="T13" fmla="*/ 181 h 901"/>
                <a:gd name="T14" fmla="*/ 406 w 1413"/>
                <a:gd name="T15" fmla="*/ 142 h 901"/>
                <a:gd name="T16" fmla="*/ 237 w 1413"/>
                <a:gd name="T17" fmla="*/ 323 h 901"/>
                <a:gd name="T18" fmla="*/ 241 w 1413"/>
                <a:gd name="T19" fmla="*/ 363 h 901"/>
                <a:gd name="T20" fmla="*/ 0 w 1413"/>
                <a:gd name="T21" fmla="*/ 632 h 901"/>
                <a:gd name="T22" fmla="*/ 238 w 1413"/>
                <a:gd name="T23" fmla="*/ 901 h 901"/>
                <a:gd name="T24" fmla="*/ 1210 w 1413"/>
                <a:gd name="T25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3" h="901">
                  <a:moveTo>
                    <a:pt x="1210" y="901"/>
                  </a:moveTo>
                  <a:cubicBezTo>
                    <a:pt x="1327" y="867"/>
                    <a:pt x="1413" y="760"/>
                    <a:pt x="1413" y="632"/>
                  </a:cubicBezTo>
                  <a:cubicBezTo>
                    <a:pt x="1413" y="478"/>
                    <a:pt x="1287" y="352"/>
                    <a:pt x="1132" y="352"/>
                  </a:cubicBezTo>
                  <a:cubicBezTo>
                    <a:pt x="1131" y="352"/>
                    <a:pt x="1130" y="353"/>
                    <a:pt x="1130" y="353"/>
                  </a:cubicBezTo>
                  <a:cubicBezTo>
                    <a:pt x="1130" y="345"/>
                    <a:pt x="1131" y="337"/>
                    <a:pt x="1131" y="329"/>
                  </a:cubicBezTo>
                  <a:cubicBezTo>
                    <a:pt x="1131" y="147"/>
                    <a:pt x="984" y="0"/>
                    <a:pt x="803" y="0"/>
                  </a:cubicBezTo>
                  <a:cubicBezTo>
                    <a:pt x="675" y="0"/>
                    <a:pt x="564" y="73"/>
                    <a:pt x="510" y="181"/>
                  </a:cubicBezTo>
                  <a:cubicBezTo>
                    <a:pt x="481" y="156"/>
                    <a:pt x="445" y="142"/>
                    <a:pt x="406" y="142"/>
                  </a:cubicBezTo>
                  <a:cubicBezTo>
                    <a:pt x="313" y="142"/>
                    <a:pt x="237" y="223"/>
                    <a:pt x="237" y="323"/>
                  </a:cubicBezTo>
                  <a:cubicBezTo>
                    <a:pt x="237" y="336"/>
                    <a:pt x="239" y="350"/>
                    <a:pt x="241" y="363"/>
                  </a:cubicBezTo>
                  <a:cubicBezTo>
                    <a:pt x="105" y="377"/>
                    <a:pt x="0" y="492"/>
                    <a:pt x="0" y="632"/>
                  </a:cubicBezTo>
                  <a:cubicBezTo>
                    <a:pt x="0" y="771"/>
                    <a:pt x="104" y="885"/>
                    <a:pt x="238" y="901"/>
                  </a:cubicBezTo>
                  <a:lnTo>
                    <a:pt x="1210" y="9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sz="280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Cisco ONE</a:t>
            </a:r>
            <a:r>
              <a:rPr lang="ja-JP" altLang="en-US" sz="280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 で追加される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 Cisco DNA </a:t>
            </a:r>
            <a:r>
              <a:rPr lang="ja-JP" altLang="en-US" sz="280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ライセンス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551674"/>
            <a:ext cx="9144000" cy="591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 smtClean="0">
              <a:solidFill>
                <a:srgbClr val="FFFFFF"/>
              </a:solidFill>
              <a:cs typeface="Meiryo" charset="-128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47760" y="323967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endParaRPr lang="en-US" sz="1400" dirty="0" smtClean="0">
              <a:solidFill>
                <a:srgbClr val="2968AF"/>
              </a:solidFill>
              <a:latin typeface="+mn-lt"/>
              <a:ea typeface="+mn-ea"/>
              <a:cs typeface="Meiryo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55" y="882404"/>
            <a:ext cx="530596" cy="509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9719" y="2606507"/>
            <a:ext cx="2779241" cy="724036"/>
            <a:chOff x="561730" y="3686414"/>
            <a:chExt cx="2779241" cy="724036"/>
          </a:xfrm>
        </p:grpSpPr>
        <p:sp>
          <p:nvSpPr>
            <p:cNvPr id="204" name="Rectangle 203"/>
            <p:cNvSpPr/>
            <p:nvPr/>
          </p:nvSpPr>
          <p:spPr>
            <a:xfrm>
              <a:off x="561730" y="3686414"/>
              <a:ext cx="2180859" cy="32771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US" b="1" dirty="0">
                  <a:solidFill>
                    <a:schemeClr val="accent6"/>
                  </a:solidFill>
                  <a:cs typeface="Meiryo" charset="-128"/>
                </a:rPr>
                <a:t>Enterprise NFV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658372" y="4071896"/>
              <a:ext cx="268259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>
                <a:spcAft>
                  <a:spcPts val="600"/>
                </a:spcAft>
              </a:pPr>
              <a:r>
                <a:rPr lang="ja-JP" alt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ブランチサービスの仮想化</a:t>
              </a: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/>
              </a:r>
              <a:b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</a:br>
              <a:r>
                <a:rPr lang="ja-JP" alt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限定公開</a:t>
              </a:r>
              <a: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, </a:t>
              </a:r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March 2016</a:t>
              </a:r>
            </a:p>
          </p:txBody>
        </p:sp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5" y="3369541"/>
            <a:ext cx="530596" cy="50962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93" y="2546948"/>
            <a:ext cx="530596" cy="509625"/>
          </a:xfrm>
          <a:prstGeom prst="rect">
            <a:avLst/>
          </a:prstGeom>
        </p:spPr>
      </p:pic>
      <p:sp>
        <p:nvSpPr>
          <p:cNvPr id="128" name="Rounded Rectangle 127"/>
          <p:cNvSpPr/>
          <p:nvPr/>
        </p:nvSpPr>
        <p:spPr>
          <a:xfrm>
            <a:off x="0" y="4648840"/>
            <a:ext cx="9144000" cy="49466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14794"/>
              </a:gs>
              <a:gs pos="100000">
                <a:srgbClr val="32B2DF"/>
              </a:gs>
            </a:gsLst>
            <a:lin ang="2460000" scaled="0"/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2000" dirty="0">
              <a:solidFill>
                <a:srgbClr val="FFFFFF"/>
              </a:solidFill>
              <a:cs typeface="Meiryo" charset="-128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0" y="46475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Cisco </a:t>
            </a:r>
            <a:r>
              <a:rPr lang="en-US" sz="2000" dirty="0" err="1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ONE™ソフトウェア経由でCisco</a:t>
            </a: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DNA対応インフラストラクチャ</a:t>
            </a:r>
            <a:r>
              <a:rPr lang="ja-JP" altLang="en-US" sz="200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を提供</a:t>
            </a:r>
            <a:endParaRPr lang="en-US" sz="2000" dirty="0">
              <a:solidFill>
                <a:srgbClr val="FFFFFF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39719" y="831907"/>
            <a:ext cx="4104703" cy="1701969"/>
            <a:chOff x="1039719" y="840978"/>
            <a:chExt cx="4104703" cy="1701969"/>
          </a:xfrm>
        </p:grpSpPr>
        <p:sp>
          <p:nvSpPr>
            <p:cNvPr id="191" name="Rectangle 190"/>
            <p:cNvSpPr/>
            <p:nvPr/>
          </p:nvSpPr>
          <p:spPr>
            <a:xfrm>
              <a:off x="1039719" y="840978"/>
              <a:ext cx="4104703" cy="32771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US" b="1" dirty="0" smtClean="0">
                  <a:solidFill>
                    <a:srgbClr val="0D868E"/>
                  </a:solidFill>
                  <a:cs typeface="Meiryo" charset="-128"/>
                </a:rPr>
                <a:t>APIC-EM Automation Platform</a:t>
              </a:r>
              <a:endParaRPr lang="en-US" b="1" dirty="0">
                <a:solidFill>
                  <a:srgbClr val="0D868E"/>
                </a:solidFill>
                <a:cs typeface="Meiryo" charset="-128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1141139" y="1219508"/>
              <a:ext cx="3772977" cy="13234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>
                <a:spcAft>
                  <a:spcPts val="600"/>
                </a:spcAft>
              </a:pPr>
              <a:r>
                <a:rPr lang="ja-JP" alt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新しいプラットフォーム</a:t>
              </a:r>
              <a:endParaRPr lang="en-US" sz="120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+mn-ea"/>
                <a:cs typeface="Meiryo" charset="-128"/>
              </a:endParaRPr>
            </a:p>
            <a:p>
              <a:pPr defTabSz="457200">
                <a:lnSpc>
                  <a:spcPct val="50000"/>
                </a:lnSpc>
                <a:spcAft>
                  <a:spcPts val="600"/>
                </a:spcAft>
              </a:pPr>
              <a: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Available Now</a:t>
              </a:r>
            </a:p>
            <a:p>
              <a:pPr defTabSz="457200">
                <a:spcAft>
                  <a:spcPts val="600"/>
                </a:spcAft>
              </a:pPr>
              <a:r>
                <a:rPr lang="ja-JP" alt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自動化</a:t>
              </a: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: </a:t>
              </a:r>
              <a:r>
                <a:rPr lang="en-US" sz="1200" b="1" dirty="0" smtClean="0">
                  <a:solidFill>
                    <a:srgbClr val="0D868E"/>
                  </a:solidFill>
                  <a:latin typeface="+mn-lt"/>
                  <a:ea typeface="+mn-ea"/>
                  <a:cs typeface="Meiryo" charset="-128"/>
                </a:rPr>
                <a:t>Plug and Play</a:t>
              </a: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/>
              </a:r>
              <a:b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</a:br>
              <a: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Available Now </a:t>
              </a:r>
              <a:b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</a:br>
              <a:r>
                <a:rPr lang="ja-JP" altLang="en-US" sz="1000" i="1" dirty="0" smtClean="0">
                  <a:solidFill>
                    <a:srgbClr val="676767">
                      <a:lumMod val="50000"/>
                    </a:srgbClr>
                  </a:solidFill>
                  <a:latin typeface="+mn-lt"/>
                  <a:ea typeface="+mn-ea"/>
                  <a:cs typeface="Meiryo" charset="-128"/>
                </a:rPr>
                <a:t>クラウドバーション</a:t>
              </a:r>
              <a:r>
                <a:rPr lang="en-US" sz="1000" i="1" dirty="0" smtClean="0">
                  <a:solidFill>
                    <a:srgbClr val="676767">
                      <a:lumMod val="50000"/>
                    </a:srgbClr>
                  </a:solidFill>
                  <a:latin typeface="+mn-lt"/>
                  <a:ea typeface="+mn-ea"/>
                  <a:cs typeface="Meiryo" charset="-128"/>
                </a:rPr>
                <a:t> </a:t>
              </a:r>
              <a:r>
                <a:rPr lang="ja-JP" altLang="en-US" sz="1000" i="1" dirty="0" smtClean="0">
                  <a:solidFill>
                    <a:srgbClr val="676767">
                      <a:lumMod val="50000"/>
                    </a:srgbClr>
                  </a:solidFill>
                  <a:latin typeface="+mn-lt"/>
                  <a:ea typeface="+mn-ea"/>
                  <a:cs typeface="Meiryo" charset="-128"/>
                </a:rPr>
                <a:t>限定公開</a:t>
              </a:r>
              <a:r>
                <a:rPr lang="en-US" sz="1000" i="1" dirty="0" smtClean="0">
                  <a:solidFill>
                    <a:srgbClr val="676767">
                      <a:lumMod val="50000"/>
                    </a:srgbClr>
                  </a:solidFill>
                  <a:latin typeface="+mn-lt"/>
                  <a:ea typeface="+mn-ea"/>
                  <a:cs typeface="Meiryo" charset="-128"/>
                </a:rPr>
                <a:t> May 2016</a:t>
              </a:r>
            </a:p>
            <a:p>
              <a:pPr defTabSz="457200">
                <a:spcAft>
                  <a:spcPts val="600"/>
                </a:spcAft>
              </a:pP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Policy Services: </a:t>
              </a:r>
              <a:r>
                <a:rPr lang="en-US" sz="1200" b="1" dirty="0" smtClean="0">
                  <a:solidFill>
                    <a:schemeClr val="accent6"/>
                  </a:solidFill>
                  <a:latin typeface="+mn-lt"/>
                  <a:ea typeface="+mn-ea"/>
                  <a:cs typeface="Meiryo" charset="-128"/>
                </a:rPr>
                <a:t>IWAN App </a:t>
              </a: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&amp; </a:t>
              </a:r>
              <a:r>
                <a:rPr lang="en-US" sz="1200" b="1" dirty="0" err="1" smtClean="0">
                  <a:solidFill>
                    <a:srgbClr val="0D868E"/>
                  </a:solidFill>
                  <a:latin typeface="+mn-lt"/>
                  <a:ea typeface="+mn-ea"/>
                  <a:cs typeface="Meiryo" charset="-128"/>
                </a:rPr>
                <a:t>EasyQoS</a:t>
              </a:r>
              <a:r>
                <a:rPr lang="en-US" sz="1200" b="1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/>
              </a:r>
              <a:br>
                <a:rPr lang="en-US" sz="1200" b="1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</a:br>
              <a: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Available Now</a:t>
              </a:r>
              <a:endParaRPr lang="en-US" sz="1000" dirty="0">
                <a:solidFill>
                  <a:srgbClr val="676767">
                    <a:lumMod val="75000"/>
                  </a:srgbClr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14271" y="3446387"/>
            <a:ext cx="3392629" cy="719391"/>
            <a:chOff x="7017507" y="3856397"/>
            <a:chExt cx="3392629" cy="719391"/>
          </a:xfrm>
        </p:grpSpPr>
        <p:sp>
          <p:nvSpPr>
            <p:cNvPr id="200" name="Rectangle 199"/>
            <p:cNvSpPr/>
            <p:nvPr/>
          </p:nvSpPr>
          <p:spPr>
            <a:xfrm>
              <a:off x="7017507" y="3856397"/>
              <a:ext cx="2301464" cy="327713"/>
            </a:xfrm>
            <a:prstGeom prst="rect">
              <a:avLst/>
            </a:prstGeom>
            <a:noFill/>
            <a:ln w="22225"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US" b="1" dirty="0">
                  <a:solidFill>
                    <a:srgbClr val="FF0000"/>
                  </a:solidFill>
                  <a:cs typeface="Meiryo" charset="-128"/>
                </a:rPr>
                <a:t>CMX Cloud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7123967" y="4237234"/>
              <a:ext cx="328616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>
                <a:spcAft>
                  <a:spcPts val="600"/>
                </a:spcAft>
              </a:pPr>
              <a:r>
                <a:rPr lang="ja-JP" alt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プレゼンスアナリティクス</a:t>
              </a: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 </a:t>
              </a:r>
              <a:r>
                <a:rPr lang="ja-JP" alt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と</a:t>
              </a: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 </a:t>
              </a:r>
              <a:r>
                <a:rPr lang="ja-JP" alt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コネクト</a:t>
              </a:r>
              <a: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/>
              </a:r>
              <a:br>
                <a:rPr lang="en-US" sz="12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</a:br>
              <a:r>
                <a:rPr lang="en-US" sz="1000" dirty="0" smtClean="0">
                  <a:solidFill>
                    <a:srgbClr val="676767">
                      <a:lumMod val="75000"/>
                    </a:srgbClr>
                  </a:solidFill>
                  <a:latin typeface="+mn-lt"/>
                  <a:ea typeface="+mn-ea"/>
                  <a:cs typeface="Meiryo" charset="-128"/>
                </a:rPr>
                <a:t>Available now globally as laws permit</a:t>
              </a:r>
              <a:endParaRPr lang="en-US" sz="1000" i="1" dirty="0">
                <a:solidFill>
                  <a:srgbClr val="FFFFFF">
                    <a:lumMod val="50000"/>
                  </a:srgbClr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cxnSp>
        <p:nvCxnSpPr>
          <p:cNvPr id="6" name="Elbow Connector 5"/>
          <p:cNvCxnSpPr/>
          <p:nvPr/>
        </p:nvCxnSpPr>
        <p:spPr>
          <a:xfrm>
            <a:off x="1141139" y="1186833"/>
            <a:ext cx="3868217" cy="1092632"/>
          </a:xfrm>
          <a:prstGeom prst="bentConnector3">
            <a:avLst>
              <a:gd name="adj1" fmla="val 83882"/>
            </a:avLst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1120731" y="2939769"/>
            <a:ext cx="3893229" cy="500474"/>
          </a:xfrm>
          <a:prstGeom prst="bentConnector3">
            <a:avLst>
              <a:gd name="adj1" fmla="val 84644"/>
            </a:avLst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>
            <a:off x="1120731" y="3756945"/>
            <a:ext cx="4514361" cy="276825"/>
          </a:xfrm>
          <a:prstGeom prst="bentConnector3">
            <a:avLst>
              <a:gd name="adj1" fmla="val 72787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014271" y="4156881"/>
            <a:ext cx="1714642" cy="327713"/>
          </a:xfrm>
          <a:prstGeom prst="rect">
            <a:avLst/>
          </a:prstGeom>
          <a:noFill/>
          <a:ln w="22225"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altLang="ja-JP" b="1" smtClean="0">
                <a:solidFill>
                  <a:schemeClr val="accent6"/>
                </a:solidFill>
                <a:cs typeface="Meiryo" charset="-128"/>
              </a:rPr>
              <a:t>Stealthwatch</a:t>
            </a:r>
            <a:endParaRPr lang="en-US" b="1" dirty="0">
              <a:solidFill>
                <a:schemeClr val="accent6"/>
              </a:solidFill>
              <a:cs typeface="Meiryo" charset="-128"/>
            </a:endParaRPr>
          </a:p>
        </p:txBody>
      </p:sp>
      <p:cxnSp>
        <p:nvCxnSpPr>
          <p:cNvPr id="55" name="Elbow Connector 54"/>
          <p:cNvCxnSpPr>
            <a:endCxn id="81" idx="3"/>
          </p:cNvCxnSpPr>
          <p:nvPr/>
        </p:nvCxnSpPr>
        <p:spPr>
          <a:xfrm flipV="1">
            <a:off x="1141139" y="2558371"/>
            <a:ext cx="7177194" cy="1902658"/>
          </a:xfrm>
          <a:prstGeom prst="bentConnector3">
            <a:avLst>
              <a:gd name="adj1" fmla="val 103185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6" y="3997076"/>
            <a:ext cx="530596" cy="5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31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正方形/長方形 90"/>
          <p:cNvSpPr/>
          <p:nvPr/>
        </p:nvSpPr>
        <p:spPr>
          <a:xfrm>
            <a:off x="87086" y="3356858"/>
            <a:ext cx="9056914" cy="859972"/>
          </a:xfrm>
          <a:prstGeom prst="rect">
            <a:avLst/>
          </a:prstGeom>
          <a:solidFill>
            <a:srgbClr val="F5891E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cs typeface="Meiryo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7086" y="1937659"/>
            <a:ext cx="9056914" cy="859972"/>
          </a:xfrm>
          <a:prstGeom prst="rect">
            <a:avLst/>
          </a:prstGeom>
          <a:solidFill>
            <a:srgbClr val="F5891E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cs typeface="Meiryo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9967" y="4551363"/>
            <a:ext cx="756997" cy="372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cs typeface="Meiryo" charset="-128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2469753" y="1061862"/>
            <a:ext cx="6508949" cy="496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57105">
              <a:tabLst>
                <a:tab pos="4455369" algn="l"/>
              </a:tabLst>
              <a:defRPr/>
            </a:pPr>
            <a:r>
              <a:rPr lang="en-US" altLang="ja-JP" sz="1600" kern="0" dirty="0" smtClean="0">
                <a:solidFill>
                  <a:schemeClr val="bg1"/>
                </a:solidFill>
                <a:cs typeface="Meiryo" charset="-128"/>
              </a:rPr>
              <a:t>Cisco ONE</a:t>
            </a:r>
            <a:br>
              <a:rPr lang="en-US" altLang="ja-JP" sz="1600" kern="0" dirty="0" smtClean="0">
                <a:solidFill>
                  <a:schemeClr val="bg1"/>
                </a:solidFill>
                <a:cs typeface="Meiryo" charset="-128"/>
              </a:rPr>
            </a:br>
            <a:endParaRPr lang="en-US" altLang="ja-JP" sz="1600" kern="0" dirty="0">
              <a:solidFill>
                <a:schemeClr val="bg1"/>
              </a:solidFill>
              <a:cs typeface="Meiryo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ea typeface="+mn-ea"/>
                <a:cs typeface="Meiryo" charset="-128"/>
              </a:rPr>
              <a:t>Cisco ONE Software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とは</a:t>
            </a:r>
            <a:br>
              <a:rPr lang="ja-JP" altLang="en-US" dirty="0" smtClean="0">
                <a:latin typeface="+mn-lt"/>
                <a:ea typeface="+mn-ea"/>
                <a:cs typeface="Meiryo" charset="-128"/>
              </a:rPr>
            </a:br>
            <a:r>
              <a:rPr lang="ja-JP" altLang="en-US" sz="2400" dirty="0" smtClean="0">
                <a:latin typeface="+mn-lt"/>
                <a:ea typeface="+mn-ea"/>
                <a:cs typeface="Meiryo" charset="-128"/>
              </a:rPr>
              <a:t>より</a:t>
            </a:r>
            <a:r>
              <a:rPr lang="ja-JP" altLang="en-US" sz="2400" dirty="0">
                <a:latin typeface="+mn-lt"/>
                <a:ea typeface="+mn-ea"/>
                <a:cs typeface="Meiryo" charset="-128"/>
              </a:rPr>
              <a:t>バリューがあり柔軟な、シスコソフトウェアを購入する</a:t>
            </a:r>
            <a:r>
              <a:rPr lang="ja-JP" altLang="en-US" sz="2400" dirty="0" smtClean="0">
                <a:latin typeface="+mn-lt"/>
                <a:ea typeface="+mn-ea"/>
                <a:cs typeface="Meiryo" charset="-128"/>
              </a:rPr>
              <a:t>方法</a:t>
            </a:r>
            <a:endParaRPr lang="en-US" sz="2400" dirty="0">
              <a:solidFill>
                <a:schemeClr val="accent1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45992" y="1694906"/>
            <a:ext cx="2111603" cy="1335116"/>
          </a:xfrm>
          <a:prstGeom prst="roundRect">
            <a:avLst>
              <a:gd name="adj" fmla="val 0"/>
            </a:avLst>
          </a:prstGeom>
          <a:solidFill>
            <a:srgbClr val="D3D3DA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455775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ja-JP" altLang="en-US" sz="18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数百個の独立に</a:t>
            </a:r>
            <a:br>
              <a:rPr lang="ja-JP" altLang="en-US" sz="18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8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値付けされた項目</a:t>
            </a:r>
            <a:endParaRPr lang="en-US" altLang="ja-JP" sz="1800" kern="0" dirty="0">
              <a:solidFill>
                <a:srgbClr val="272848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67436" y="3225971"/>
            <a:ext cx="2059052" cy="1121750"/>
          </a:xfrm>
          <a:prstGeom prst="roundRect">
            <a:avLst>
              <a:gd name="adj" fmla="val 0"/>
            </a:avLst>
          </a:prstGeom>
          <a:solidFill>
            <a:srgbClr val="D3D3DA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455775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ハード・ソフトが</a:t>
            </a:r>
            <a:b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一体の保守契約</a:t>
            </a:r>
          </a:p>
          <a:p>
            <a:pPr defTabSz="455775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ja-JP" altLang="en-US" sz="12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ハードの保守切れで</a:t>
            </a:r>
            <a:br>
              <a:rPr lang="ja-JP" altLang="en-US" sz="12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2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ソフトも実質、利用不可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4" y="4240185"/>
            <a:ext cx="448287" cy="448169"/>
          </a:xfrm>
          <a:prstGeom prst="rect">
            <a:avLst/>
          </a:prstGeom>
        </p:spPr>
      </p:pic>
      <p:sp>
        <p:nvSpPr>
          <p:cNvPr id="103" name="Rounded Rectangle 102"/>
          <p:cNvSpPr/>
          <p:nvPr/>
        </p:nvSpPr>
        <p:spPr>
          <a:xfrm>
            <a:off x="2524619" y="1655508"/>
            <a:ext cx="2090430" cy="1374514"/>
          </a:xfrm>
          <a:prstGeom prst="roundRect">
            <a:avLst>
              <a:gd name="adj" fmla="val 0"/>
            </a:avLst>
          </a:prstGeom>
          <a:solidFill>
            <a:srgbClr val="D3D3DA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455775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defRPr/>
            </a:pPr>
            <a:r>
              <a:rPr lang="ja-JP" altLang="en-US" sz="1600" kern="0" dirty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複数のソフトウェア</a:t>
            </a:r>
            <a: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をバンドル</a:t>
            </a:r>
            <a:endParaRPr lang="en-US" altLang="ja-JP" sz="1600" kern="0" dirty="0">
              <a:solidFill>
                <a:srgbClr val="272848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2540008" y="3231619"/>
            <a:ext cx="2075041" cy="1116101"/>
          </a:xfrm>
          <a:prstGeom prst="roundRect">
            <a:avLst>
              <a:gd name="adj" fmla="val 0"/>
            </a:avLst>
          </a:prstGeom>
          <a:solidFill>
            <a:srgbClr val="D3D3DA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永続</a:t>
            </a:r>
            <a: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ライセンス</a:t>
            </a: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機器間</a:t>
            </a:r>
            <a:r>
              <a:rPr lang="ja-JP" altLang="en-US" sz="1600" kern="0" dirty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の</a:t>
            </a:r>
            <a: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持運び</a:t>
            </a:r>
            <a:r>
              <a:rPr lang="en-US" altLang="ja-JP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*</a:t>
            </a:r>
            <a:endParaRPr lang="ja-JP" altLang="en-US" sz="1600" kern="0" dirty="0" smtClean="0">
              <a:solidFill>
                <a:srgbClr val="272848"/>
              </a:solidFill>
              <a:latin typeface="+mn-lt"/>
              <a:ea typeface="+mn-ea"/>
              <a:cs typeface="Meiryo" charset="-128"/>
            </a:endParaRP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アップグレード権</a:t>
            </a:r>
            <a:r>
              <a:rPr lang="en-US" altLang="ja-JP" sz="16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*</a:t>
            </a:r>
            <a:endParaRPr lang="en-US" altLang="ja-JP" sz="1600" kern="0" dirty="0">
              <a:solidFill>
                <a:srgbClr val="272848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145" name="Group 144"/>
          <p:cNvGrpSpPr/>
          <p:nvPr>
            <p:custDataLst>
              <p:tags r:id="rId1"/>
            </p:custDataLst>
          </p:nvPr>
        </p:nvGrpSpPr>
        <p:grpSpPr>
          <a:xfrm>
            <a:off x="3031572" y="4273830"/>
            <a:ext cx="800877" cy="448169"/>
            <a:chOff x="851979" y="2640512"/>
            <a:chExt cx="547521" cy="338088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979" y="2707120"/>
              <a:ext cx="218213" cy="228487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11" y="2640512"/>
              <a:ext cx="338089" cy="338088"/>
            </a:xfrm>
            <a:prstGeom prst="rect">
              <a:avLst/>
            </a:prstGeom>
          </p:spPr>
        </p:pic>
      </p:grpSp>
      <p:sp>
        <p:nvSpPr>
          <p:cNvPr id="60" name="Rounded Rectangle 102"/>
          <p:cNvSpPr/>
          <p:nvPr/>
        </p:nvSpPr>
        <p:spPr>
          <a:xfrm>
            <a:off x="4714806" y="1655508"/>
            <a:ext cx="2036121" cy="1374514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付加価値の上乗せ</a:t>
            </a:r>
            <a:endParaRPr lang="en-US" altLang="ja-JP" sz="1600" kern="0" dirty="0" smtClean="0">
              <a:solidFill>
                <a:srgbClr val="272848"/>
              </a:solidFill>
              <a:cs typeface="Meiryo" charset="-128"/>
            </a:endParaRP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高度</a:t>
            </a:r>
            <a:r>
              <a:rPr lang="ja-JP" altLang="en-US" sz="1600" kern="0" dirty="0">
                <a:solidFill>
                  <a:srgbClr val="272848"/>
                </a:solidFill>
                <a:cs typeface="Meiryo" charset="-128"/>
              </a:rPr>
              <a:t>な機能の利用促進</a:t>
            </a:r>
            <a:endParaRPr lang="en-US" altLang="ja-JP" sz="1600" kern="0" dirty="0">
              <a:solidFill>
                <a:srgbClr val="272848"/>
              </a:solidFill>
              <a:cs typeface="Meiryo" charset="-128"/>
            </a:endParaRP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簡易</a:t>
            </a:r>
            <a:r>
              <a:rPr lang="ja-JP" altLang="en-US" sz="1600" kern="0" dirty="0">
                <a:solidFill>
                  <a:srgbClr val="272848"/>
                </a:solidFill>
                <a:cs typeface="Meiryo" charset="-128"/>
              </a:rPr>
              <a:t>な</a:t>
            </a: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発注</a:t>
            </a:r>
          </a:p>
        </p:txBody>
      </p:sp>
      <p:sp>
        <p:nvSpPr>
          <p:cNvPr id="61" name="Rectangle 114"/>
          <p:cNvSpPr/>
          <p:nvPr/>
        </p:nvSpPr>
        <p:spPr>
          <a:xfrm>
            <a:off x="4470113" y="1227675"/>
            <a:ext cx="2357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105">
              <a:tabLst>
                <a:tab pos="4455369" algn="l"/>
              </a:tabLst>
              <a:defRPr/>
            </a:pPr>
            <a:r>
              <a:rPr lang="ja-JP" altLang="en-US" sz="1600" kern="0" dirty="0" smtClean="0">
                <a:solidFill>
                  <a:srgbClr val="E4AE00"/>
                </a:solidFill>
                <a:latin typeface="+mn-lt"/>
                <a:ea typeface="+mn-ea"/>
                <a:cs typeface="Meiryo" charset="-128"/>
              </a:rPr>
              <a:t>販売側のメリット</a:t>
            </a:r>
            <a:endParaRPr lang="en-US" sz="1600" kern="0" dirty="0">
              <a:solidFill>
                <a:srgbClr val="E4AE00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75" name="Rounded Rectangle 102"/>
          <p:cNvSpPr/>
          <p:nvPr/>
        </p:nvSpPr>
        <p:spPr>
          <a:xfrm>
            <a:off x="4714806" y="3225970"/>
            <a:ext cx="2036121" cy="1121749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お客様との長期の関係</a:t>
            </a: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競合に対する参入障壁</a:t>
            </a:r>
            <a:endParaRPr lang="en-US" altLang="ja-JP" sz="1600" kern="0" dirty="0">
              <a:solidFill>
                <a:srgbClr val="272848"/>
              </a:solidFill>
              <a:cs typeface="Meiryo" charset="-128"/>
            </a:endParaRPr>
          </a:p>
        </p:txBody>
      </p:sp>
      <p:sp>
        <p:nvSpPr>
          <p:cNvPr id="76" name="Rectangle 114"/>
          <p:cNvSpPr/>
          <p:nvPr/>
        </p:nvSpPr>
        <p:spPr>
          <a:xfrm>
            <a:off x="6881027" y="1241967"/>
            <a:ext cx="2086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105">
              <a:tabLst>
                <a:tab pos="4455369" algn="l"/>
              </a:tabLst>
              <a:defRPr/>
            </a:pPr>
            <a:r>
              <a:rPr lang="ja-JP" altLang="en-US" sz="1600" kern="0" dirty="0" smtClean="0">
                <a:solidFill>
                  <a:srgbClr val="E4AE00"/>
                </a:solidFill>
                <a:latin typeface="+mn-lt"/>
                <a:ea typeface="+mn-ea"/>
                <a:cs typeface="Meiryo" charset="-128"/>
              </a:rPr>
              <a:t>お客様のメリット</a:t>
            </a:r>
            <a:endParaRPr lang="en-US" sz="1600" kern="0" dirty="0">
              <a:solidFill>
                <a:srgbClr val="E4AE00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77" name="Rounded Rectangle 102"/>
          <p:cNvSpPr/>
          <p:nvPr/>
        </p:nvSpPr>
        <p:spPr>
          <a:xfrm>
            <a:off x="6850629" y="1669959"/>
            <a:ext cx="2169913" cy="1360063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よく使う機能がセット</a:t>
            </a:r>
            <a:r>
              <a:rPr lang="ja-JP" altLang="en-US" sz="1600" kern="0" dirty="0">
                <a:solidFill>
                  <a:srgbClr val="272848"/>
                </a:solidFill>
                <a:cs typeface="Meiryo" charset="-128"/>
              </a:rPr>
              <a:t>され</a:t>
            </a: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選定に迷わない</a:t>
            </a:r>
            <a:endParaRPr lang="ja-JP" altLang="en-US" sz="1600" kern="0" dirty="0">
              <a:solidFill>
                <a:srgbClr val="272848"/>
              </a:solidFill>
              <a:cs typeface="Meiryo" charset="-128"/>
            </a:endParaRP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より豊富な機能</a:t>
            </a: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お得</a:t>
            </a:r>
            <a:r>
              <a:rPr lang="ja-JP" altLang="en-US" sz="1600" kern="0" dirty="0">
                <a:solidFill>
                  <a:srgbClr val="272848"/>
                </a:solidFill>
                <a:cs typeface="Meiryo" charset="-128"/>
              </a:rPr>
              <a:t>なバンドル</a:t>
            </a: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価格</a:t>
            </a:r>
            <a:endParaRPr lang="ja-JP" altLang="en-US" sz="1600" kern="0" dirty="0">
              <a:solidFill>
                <a:srgbClr val="272848"/>
              </a:solidFill>
              <a:cs typeface="Meiryo" charset="-128"/>
            </a:endParaRP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シンプルな管理</a:t>
            </a:r>
            <a:endParaRPr lang="ja-JP" altLang="en-US" sz="1600" kern="0" dirty="0">
              <a:solidFill>
                <a:srgbClr val="272848"/>
              </a:solidFill>
              <a:cs typeface="Meiryo" charset="-128"/>
            </a:endParaRPr>
          </a:p>
        </p:txBody>
      </p:sp>
      <p:sp>
        <p:nvSpPr>
          <p:cNvPr id="78" name="Rounded Rectangle 102"/>
          <p:cNvSpPr/>
          <p:nvPr/>
        </p:nvSpPr>
        <p:spPr>
          <a:xfrm>
            <a:off x="6870695" y="3227727"/>
            <a:ext cx="2151552" cy="1119991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>
                <a:solidFill>
                  <a:srgbClr val="272848"/>
                </a:solidFill>
                <a:cs typeface="Meiryo" charset="-128"/>
              </a:rPr>
              <a:t>長期の</a:t>
            </a: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投資保護</a:t>
            </a: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新規機能の利用</a:t>
            </a:r>
          </a:p>
          <a:p>
            <a:pPr marL="177800" indent="-177800" defTabSz="455775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ja-JP" altLang="en-US" sz="1600" kern="0" dirty="0">
                <a:solidFill>
                  <a:srgbClr val="272848"/>
                </a:solidFill>
                <a:cs typeface="Meiryo" charset="-128"/>
              </a:rPr>
              <a:t>仮想化への</a:t>
            </a:r>
            <a:r>
              <a:rPr lang="ja-JP" altLang="en-US" sz="1600" kern="0" dirty="0" smtClean="0">
                <a:solidFill>
                  <a:srgbClr val="272848"/>
                </a:solidFill>
                <a:cs typeface="Meiryo" charset="-128"/>
              </a:rPr>
              <a:t>備え</a:t>
            </a:r>
            <a:endParaRPr lang="ja-JP" altLang="en-US" sz="1600" kern="0" dirty="0">
              <a:solidFill>
                <a:srgbClr val="272848"/>
              </a:solidFill>
              <a:cs typeface="Meiryo" charset="-128"/>
            </a:endParaRPr>
          </a:p>
        </p:txBody>
      </p:sp>
      <p:pic>
        <p:nvPicPr>
          <p:cNvPr id="4098" name="Picture 2" descr="http://www.cisco.com/web/JP/product/hs/wireless/8500wc/prodlit/images/data_sheet_c78-713207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0" y="4804990"/>
            <a:ext cx="13716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下矢印 2"/>
          <p:cNvSpPr/>
          <p:nvPr/>
        </p:nvSpPr>
        <p:spPr>
          <a:xfrm>
            <a:off x="1180953" y="4622891"/>
            <a:ext cx="238005" cy="18354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cs typeface="Meiryo" charset="-128"/>
            </a:endParaRPr>
          </a:p>
        </p:txBody>
      </p:sp>
      <p:pic>
        <p:nvPicPr>
          <p:cNvPr id="79" name="Picture 2" descr="http://www.cisco.com/web/JP/product/hs/wireless/8500wc/prodlit/images/data_sheet_c78-713207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8" y="4804990"/>
            <a:ext cx="13716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製品写真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8" y="4689495"/>
            <a:ext cx="754338" cy="4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23892" y="1066180"/>
            <a:ext cx="2085126" cy="496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57105">
              <a:tabLst>
                <a:tab pos="4455369" algn="l"/>
              </a:tabLst>
              <a:defRPr/>
            </a:pPr>
            <a:r>
              <a:rPr lang="ja-JP" altLang="en-US" sz="1400" kern="0" dirty="0" smtClean="0">
                <a:solidFill>
                  <a:schemeClr val="bg1"/>
                </a:solidFill>
                <a:cs typeface="Meiryo" charset="-128"/>
              </a:rPr>
              <a:t>従来のモデル</a:t>
            </a:r>
            <a:r>
              <a:rPr lang="en-US" altLang="ja-JP" sz="1400" kern="0" dirty="0" smtClean="0">
                <a:solidFill>
                  <a:schemeClr val="bg1"/>
                </a:solidFill>
                <a:cs typeface="Meiryo" charset="-128"/>
              </a:rPr>
              <a:t/>
            </a:r>
            <a:br>
              <a:rPr lang="en-US" altLang="ja-JP" sz="1400" kern="0" dirty="0" smtClean="0">
                <a:solidFill>
                  <a:schemeClr val="bg1"/>
                </a:solidFill>
                <a:cs typeface="Meiryo" charset="-128"/>
              </a:rPr>
            </a:br>
            <a:r>
              <a:rPr lang="ja-JP" altLang="en-US" sz="1400" kern="0" dirty="0" smtClean="0">
                <a:solidFill>
                  <a:schemeClr val="bg1"/>
                </a:solidFill>
                <a:cs typeface="Meiryo" charset="-128"/>
              </a:rPr>
              <a:t> </a:t>
            </a:r>
            <a:r>
              <a:rPr lang="en-US" altLang="ja-JP" sz="1400" kern="0" dirty="0" smtClean="0">
                <a:solidFill>
                  <a:schemeClr val="bg1"/>
                </a:solidFill>
                <a:cs typeface="Meiryo" charset="-128"/>
              </a:rPr>
              <a:t>(</a:t>
            </a:r>
            <a:r>
              <a:rPr lang="en-US" altLang="ja-JP" sz="1400" kern="0" dirty="0">
                <a:solidFill>
                  <a:schemeClr val="bg1"/>
                </a:solidFill>
                <a:cs typeface="Meiryo" charset="-128"/>
              </a:rPr>
              <a:t>A-la-carte)</a:t>
            </a:r>
          </a:p>
        </p:txBody>
      </p:sp>
      <p:sp>
        <p:nvSpPr>
          <p:cNvPr id="7" name="右矢印 6"/>
          <p:cNvSpPr/>
          <p:nvPr/>
        </p:nvSpPr>
        <p:spPr>
          <a:xfrm>
            <a:off x="2331320" y="2194934"/>
            <a:ext cx="232230" cy="401444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cs typeface="Meiryo" charset="-128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2327606" y="3585095"/>
            <a:ext cx="232230" cy="401444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cs typeface="Meiryo" charset="-128"/>
            </a:endParaRPr>
          </a:p>
        </p:txBody>
      </p:sp>
      <p:sp>
        <p:nvSpPr>
          <p:cNvPr id="28" name="TextBox 91"/>
          <p:cNvSpPr txBox="1"/>
          <p:nvPr/>
        </p:nvSpPr>
        <p:spPr>
          <a:xfrm>
            <a:off x="4711790" y="4786301"/>
            <a:ext cx="3810418" cy="235017"/>
          </a:xfrm>
          <a:prstGeom prst="rect">
            <a:avLst/>
          </a:prstGeom>
          <a:noFill/>
        </p:spPr>
        <p:txBody>
          <a:bodyPr wrap="square" lIns="68151" tIns="34076" rIns="68151" bIns="34076" rtlCol="0" anchor="ctr">
            <a:spAutoFit/>
          </a:bodyPr>
          <a:lstStyle/>
          <a:p>
            <a:pPr defTabSz="681727" fontAlgn="auto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2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>* </a:t>
            </a:r>
            <a:r>
              <a:rPr lang="ja-JP" altLang="en-US" sz="12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>ソフトウェアサポートサービス </a:t>
            </a:r>
            <a:r>
              <a:rPr lang="en-US" altLang="ja-JP" sz="12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>(SWSS) </a:t>
            </a:r>
            <a:r>
              <a:rPr lang="ja-JP" altLang="en-US" sz="1200" dirty="0" smtClean="0">
                <a:solidFill>
                  <a:srgbClr val="214794"/>
                </a:solidFill>
                <a:latin typeface="+mn-lt"/>
                <a:ea typeface="+mn-ea"/>
                <a:cs typeface="Meiryo" charset="-128"/>
              </a:rPr>
              <a:t>が必要</a:t>
            </a:r>
            <a:endParaRPr lang="en-US" sz="1200" dirty="0">
              <a:solidFill>
                <a:srgbClr val="214794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72491" y="4362125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lt"/>
                <a:ea typeface="+mn-ea"/>
                <a:cs typeface="Meiryo" charset="-128"/>
              </a:rPr>
              <a:t>Cisco ONE</a:t>
            </a:r>
            <a:r>
              <a:rPr kumimoji="1" lang="ja-JP" altLang="en-US" dirty="0" smtClean="0">
                <a:latin typeface="+mn-lt"/>
                <a:ea typeface="+mn-ea"/>
                <a:cs typeface="Meiryo" charset="-128"/>
              </a:rPr>
              <a:t>プロモーションも同一条件</a:t>
            </a:r>
            <a:endParaRPr kumimoji="1" lang="en-US" altLang="ja-JP" dirty="0" smtClean="0">
              <a:latin typeface="+mn-lt"/>
              <a:ea typeface="+mn-ea"/>
              <a:cs typeface="Meiryo" charset="-12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567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75" grpId="0" animBg="1"/>
      <p:bldP spid="76" grpId="0"/>
      <p:bldP spid="77" grpId="0" animBg="1"/>
      <p:bldP spid="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158433"/>
            <a:ext cx="8345488" cy="731837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latin typeface="+mn-lt"/>
                <a:ea typeface="+mn-ea"/>
                <a:cs typeface="Meiryo" charset="-128"/>
              </a:rPr>
              <a:t>従来のアクセスワイヤレス向け </a:t>
            </a:r>
            <a:r>
              <a:rPr lang="en-US" altLang="ja-JP" sz="2800" dirty="0">
                <a:latin typeface="+mn-lt"/>
                <a:ea typeface="+mn-ea"/>
                <a:cs typeface="Meiryo" charset="-128"/>
              </a:rPr>
              <a:t>Cisco </a:t>
            </a:r>
            <a:r>
              <a:rPr lang="en-US" altLang="ja-JP" sz="2800" dirty="0" smtClean="0">
                <a:latin typeface="+mn-lt"/>
                <a:ea typeface="+mn-ea"/>
                <a:cs typeface="Meiryo" charset="-128"/>
              </a:rPr>
              <a:t>ONE</a:t>
            </a:r>
            <a:endParaRPr kumimoji="1" lang="ja-JP" altLang="en-US" sz="2800" dirty="0">
              <a:latin typeface="+mn-lt"/>
              <a:ea typeface="+mn-ea"/>
              <a:cs typeface="Meiryo" charset="-128"/>
            </a:endParaRPr>
          </a:p>
        </p:txBody>
      </p:sp>
      <p:sp>
        <p:nvSpPr>
          <p:cNvPr id="3" name="Rectangle 113"/>
          <p:cNvSpPr/>
          <p:nvPr/>
        </p:nvSpPr>
        <p:spPr>
          <a:xfrm flipV="1">
            <a:off x="573917" y="1743332"/>
            <a:ext cx="2085670" cy="2436798"/>
          </a:xfrm>
          <a:prstGeom prst="rect">
            <a:avLst/>
          </a:prstGeom>
          <a:gradFill>
            <a:gsLst>
              <a:gs pos="100000">
                <a:srgbClr val="E4E5F0"/>
              </a:gs>
              <a:gs pos="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cs typeface="Meiryo" charset="-128"/>
            </a:endParaRPr>
          </a:p>
        </p:txBody>
      </p:sp>
      <p:sp>
        <p:nvSpPr>
          <p:cNvPr id="4" name="二等辺三角形 3"/>
          <p:cNvSpPr/>
          <p:nvPr/>
        </p:nvSpPr>
        <p:spPr>
          <a:xfrm rot="16200000">
            <a:off x="1872904" y="3102088"/>
            <a:ext cx="698098" cy="769673"/>
          </a:xfrm>
          <a:prstGeom prst="triangle">
            <a:avLst>
              <a:gd name="adj" fmla="val 6819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Meiryo" charset="-128"/>
            </a:endParaRPr>
          </a:p>
        </p:txBody>
      </p:sp>
      <p:sp>
        <p:nvSpPr>
          <p:cNvPr id="5" name="二等辺三角形 4"/>
          <p:cNvSpPr/>
          <p:nvPr/>
        </p:nvSpPr>
        <p:spPr>
          <a:xfrm rot="16200000">
            <a:off x="1901835" y="2132422"/>
            <a:ext cx="679028" cy="769673"/>
          </a:xfrm>
          <a:prstGeom prst="triangle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Meiryo" charset="-128"/>
            </a:endParaRPr>
          </a:p>
        </p:txBody>
      </p:sp>
      <p:sp>
        <p:nvSpPr>
          <p:cNvPr id="7" name="Rectangle 164"/>
          <p:cNvSpPr/>
          <p:nvPr/>
        </p:nvSpPr>
        <p:spPr>
          <a:xfrm>
            <a:off x="629646" y="1799513"/>
            <a:ext cx="19520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105">
              <a:tabLst>
                <a:tab pos="4455369" algn="l"/>
              </a:tabLst>
              <a:defRPr/>
            </a:pPr>
            <a:r>
              <a:rPr lang="ja-JP" altLang="en-US" sz="1050" b="1" kern="0" dirty="0" smtClean="0">
                <a:solidFill>
                  <a:srgbClr val="E4AE00"/>
                </a:solidFill>
                <a:latin typeface="+mn-lt"/>
                <a:ea typeface="+mn-ea"/>
                <a:cs typeface="Meiryo" charset="-128"/>
              </a:rPr>
              <a:t>アクセス向け </a:t>
            </a:r>
            <a:r>
              <a:rPr lang="en-US" sz="1050" b="1" kern="0" dirty="0" smtClean="0">
                <a:solidFill>
                  <a:srgbClr val="E4AE00"/>
                </a:solidFill>
                <a:latin typeface="+mn-lt"/>
                <a:ea typeface="+mn-ea"/>
                <a:cs typeface="Meiryo" charset="-128"/>
              </a:rPr>
              <a:t>Cisco ONE</a:t>
            </a:r>
            <a:endParaRPr lang="en-US" sz="1050" b="1" kern="0" dirty="0">
              <a:solidFill>
                <a:srgbClr val="E4AE00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8" name="Rectangle 166"/>
          <p:cNvSpPr/>
          <p:nvPr/>
        </p:nvSpPr>
        <p:spPr>
          <a:xfrm>
            <a:off x="677663" y="2501551"/>
            <a:ext cx="900062" cy="1523942"/>
          </a:xfrm>
          <a:prstGeom prst="rect">
            <a:avLst/>
          </a:prstGeom>
          <a:solidFill>
            <a:srgbClr val="D3D3DA">
              <a:lumMod val="90000"/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893" tIns="60947" rIns="121893" bIns="60947" spcCol="0" rtlCol="0" anchor="ctr"/>
          <a:lstStyle/>
          <a:p>
            <a:pPr algn="ctr" defTabSz="457105">
              <a:defRPr/>
            </a:pPr>
            <a:endParaRPr lang="en-US" sz="1400" kern="0" dirty="0">
              <a:solidFill>
                <a:srgbClr val="FFFFFF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9" name="Rectangle 167"/>
          <p:cNvSpPr/>
          <p:nvPr/>
        </p:nvSpPr>
        <p:spPr>
          <a:xfrm>
            <a:off x="1625862" y="2501551"/>
            <a:ext cx="904642" cy="1523942"/>
          </a:xfrm>
          <a:prstGeom prst="rect">
            <a:avLst/>
          </a:prstGeom>
          <a:solidFill>
            <a:srgbClr val="D3D3DA">
              <a:lumMod val="90000"/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893" tIns="60947" rIns="121893" bIns="60947" spcCol="0" rtlCol="0" anchor="ctr"/>
          <a:lstStyle/>
          <a:p>
            <a:pPr algn="ctr" defTabSz="457105">
              <a:defRPr/>
            </a:pPr>
            <a:endParaRPr lang="en-US" sz="1400" kern="0" dirty="0">
              <a:solidFill>
                <a:srgbClr val="FFFFFF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0" name="Rectangle 168"/>
          <p:cNvSpPr/>
          <p:nvPr/>
        </p:nvSpPr>
        <p:spPr>
          <a:xfrm>
            <a:off x="677663" y="2058440"/>
            <a:ext cx="1850737" cy="380056"/>
          </a:xfrm>
          <a:prstGeom prst="rect">
            <a:avLst/>
          </a:prstGeom>
          <a:solidFill>
            <a:srgbClr val="D3D3DA">
              <a:lumMod val="90000"/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893" tIns="60947" rIns="121893" bIns="60947" spcCol="0" rtlCol="0" anchor="ctr"/>
          <a:lstStyle/>
          <a:p>
            <a:pPr algn="ctr" defTabSz="457105">
              <a:defRPr/>
            </a:pPr>
            <a:endParaRPr lang="en-US" sz="1400" kern="0" dirty="0">
              <a:solidFill>
                <a:srgbClr val="FFFFFF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1" name="Rectangle 169"/>
          <p:cNvSpPr/>
          <p:nvPr/>
        </p:nvSpPr>
        <p:spPr>
          <a:xfrm>
            <a:off x="738035" y="2109095"/>
            <a:ext cx="1735628" cy="271335"/>
          </a:xfrm>
          <a:prstGeom prst="rect">
            <a:avLst/>
          </a:prstGeom>
          <a:solidFill>
            <a:srgbClr val="272848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20" tIns="45717" rIns="45720" bIns="45717" rtlCol="0" anchor="ctr"/>
          <a:lstStyle/>
          <a:p>
            <a:pPr algn="ctr" defTabSz="685805">
              <a:lnSpc>
                <a:spcPct val="90000"/>
              </a:lnSpc>
              <a:spcBef>
                <a:spcPts val="225"/>
              </a:spcBef>
              <a:defRPr/>
            </a:pPr>
            <a:r>
              <a:rPr lang="ja-JP" altLang="en-US" sz="800" b="1" kern="0" dirty="0" smtClean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アクセス向け</a:t>
            </a:r>
            <a:r>
              <a:rPr lang="en-US" altLang="ja-JP" sz="800" b="1" kern="0" dirty="0" smtClean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800" b="1" kern="0" dirty="0" smtClean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800" b="1" kern="0" dirty="0" smtClean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アイデンティティサービス</a:t>
            </a:r>
            <a:endParaRPr lang="en-US" sz="800" b="1" kern="0" dirty="0">
              <a:solidFill>
                <a:srgbClr val="FFFFFF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2" name="Rectangle 170"/>
          <p:cNvSpPr/>
          <p:nvPr/>
        </p:nvSpPr>
        <p:spPr>
          <a:xfrm>
            <a:off x="728618" y="2596639"/>
            <a:ext cx="799085" cy="471460"/>
          </a:xfrm>
          <a:prstGeom prst="rect">
            <a:avLst/>
          </a:prstGeom>
          <a:solidFill>
            <a:srgbClr val="3CBBB9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20" tIns="45717" rIns="45720" bIns="45717" rtlCol="0" anchor="ctr"/>
          <a:lstStyle/>
          <a:p>
            <a:pPr algn="ctr" defTabSz="685805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Campus Fabric</a:t>
            </a:r>
          </a:p>
        </p:txBody>
      </p:sp>
      <p:sp>
        <p:nvSpPr>
          <p:cNvPr id="13" name="Rectangle 171"/>
          <p:cNvSpPr/>
          <p:nvPr/>
        </p:nvSpPr>
        <p:spPr>
          <a:xfrm>
            <a:off x="1674902" y="2596639"/>
            <a:ext cx="803493" cy="471460"/>
          </a:xfrm>
          <a:prstGeom prst="rect">
            <a:avLst/>
          </a:prstGeom>
          <a:solidFill>
            <a:srgbClr val="3CBBB9"/>
          </a:solidFill>
          <a:ln w="25400" cap="flat" cmpd="sng" algn="ctr">
            <a:noFill/>
            <a:prstDash val="solid"/>
          </a:ln>
          <a:effectLst/>
        </p:spPr>
        <p:txBody>
          <a:bodyPr lIns="45720" tIns="45717" rIns="45720" bIns="45717" rtlCol="0" anchor="ctr"/>
          <a:lstStyle/>
          <a:p>
            <a:pPr algn="ctr" defTabSz="685805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Advanced Mobility Services</a:t>
            </a:r>
          </a:p>
        </p:txBody>
      </p:sp>
      <p:sp>
        <p:nvSpPr>
          <p:cNvPr id="14" name="Rectangle 172"/>
          <p:cNvSpPr/>
          <p:nvPr/>
        </p:nvSpPr>
        <p:spPr>
          <a:xfrm>
            <a:off x="728618" y="3114008"/>
            <a:ext cx="799085" cy="471460"/>
          </a:xfrm>
          <a:prstGeom prst="rect">
            <a:avLst/>
          </a:prstGeom>
          <a:solidFill>
            <a:srgbClr val="3CBBB9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20" tIns="45717" rIns="45720" bIns="45717" rtlCol="0" anchor="ctr"/>
          <a:lstStyle/>
          <a:p>
            <a:pPr algn="ctr" defTabSz="685805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Foundation </a:t>
            </a:r>
            <a:b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</a:br>
            <a: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for Switching</a:t>
            </a:r>
          </a:p>
        </p:txBody>
      </p:sp>
      <p:sp>
        <p:nvSpPr>
          <p:cNvPr id="15" name="Rectangle 173"/>
          <p:cNvSpPr/>
          <p:nvPr/>
        </p:nvSpPr>
        <p:spPr>
          <a:xfrm>
            <a:off x="1674902" y="3114008"/>
            <a:ext cx="803492" cy="471460"/>
          </a:xfrm>
          <a:prstGeom prst="rect">
            <a:avLst/>
          </a:prstGeom>
          <a:solidFill>
            <a:srgbClr val="3CBBB9"/>
          </a:solidFill>
          <a:ln w="25400" cap="flat" cmpd="sng" algn="ctr">
            <a:noFill/>
            <a:prstDash val="solid"/>
          </a:ln>
          <a:effectLst/>
        </p:spPr>
        <p:txBody>
          <a:bodyPr lIns="45720" tIns="45717" rIns="45720" bIns="45717" rtlCol="0" anchor="ctr"/>
          <a:lstStyle/>
          <a:p>
            <a:pPr algn="ctr" defTabSz="685805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Foundation </a:t>
            </a:r>
            <a:b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</a:br>
            <a:r>
              <a:rPr lang="en-US" sz="800" b="1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rPr>
              <a:t>for Wireless</a:t>
            </a:r>
          </a:p>
        </p:txBody>
      </p:sp>
      <p:sp>
        <p:nvSpPr>
          <p:cNvPr id="16" name="Rectangle 174"/>
          <p:cNvSpPr/>
          <p:nvPr/>
        </p:nvSpPr>
        <p:spPr>
          <a:xfrm>
            <a:off x="629646" y="3585468"/>
            <a:ext cx="9962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5">
              <a:defRPr/>
            </a:pPr>
            <a:r>
              <a:rPr lang="ja-JP" altLang="en-US" sz="9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スイッチング</a:t>
            </a:r>
            <a:endParaRPr lang="en-US" sz="900" kern="0" dirty="0">
              <a:solidFill>
                <a:srgbClr val="272848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7" name="Rectangle 175"/>
          <p:cNvSpPr/>
          <p:nvPr/>
        </p:nvSpPr>
        <p:spPr>
          <a:xfrm>
            <a:off x="1616810" y="3585468"/>
            <a:ext cx="95055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5">
              <a:defRPr/>
            </a:pPr>
            <a:r>
              <a:rPr lang="ja-JP" altLang="en-US" sz="900" kern="0" dirty="0" smtClean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ワイヤレス</a:t>
            </a:r>
            <a:endParaRPr lang="en-US" sz="900" kern="0" dirty="0">
              <a:solidFill>
                <a:srgbClr val="272848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8" name="Rectangle 177"/>
          <p:cNvSpPr/>
          <p:nvPr/>
        </p:nvSpPr>
        <p:spPr>
          <a:xfrm>
            <a:off x="680481" y="3783119"/>
            <a:ext cx="897245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685805">
              <a:defRPr/>
            </a:pPr>
            <a:r>
              <a:rPr lang="en-US" sz="700" kern="0" dirty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Catalyst 2K, 3K, </a:t>
            </a:r>
            <a:br>
              <a:rPr lang="en-US" sz="700" kern="0" dirty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</a:br>
            <a:r>
              <a:rPr lang="en-US" sz="700" kern="0" dirty="0">
                <a:solidFill>
                  <a:srgbClr val="272848"/>
                </a:solidFill>
                <a:latin typeface="+mn-lt"/>
                <a:ea typeface="+mn-ea"/>
                <a:cs typeface="Meiryo" charset="-128"/>
              </a:rPr>
              <a:t>4K, 6K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614706" y="2466359"/>
            <a:ext cx="952660" cy="160087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 dirty="0" smtClean="0">
              <a:cs typeface="Meiryo" charset="-128"/>
            </a:endParaRPr>
          </a:p>
        </p:txBody>
      </p:sp>
      <p:sp>
        <p:nvSpPr>
          <p:cNvPr id="20" name="Rectangle 57"/>
          <p:cNvSpPr/>
          <p:nvPr/>
        </p:nvSpPr>
        <p:spPr>
          <a:xfrm>
            <a:off x="2606836" y="3131944"/>
            <a:ext cx="1504482" cy="7021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 defTabSz="456896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FFFFFF"/>
              </a:solidFill>
              <a:cs typeface="Meiryo" charset="-128"/>
            </a:endParaRPr>
          </a:p>
        </p:txBody>
      </p:sp>
      <p:sp>
        <p:nvSpPr>
          <p:cNvPr id="21" name="Rectangle 58"/>
          <p:cNvSpPr/>
          <p:nvPr/>
        </p:nvSpPr>
        <p:spPr>
          <a:xfrm>
            <a:off x="2621486" y="2186054"/>
            <a:ext cx="1485030" cy="6700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 defTabSz="456896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FFFFFF"/>
              </a:solidFill>
              <a:cs typeface="Meiryo" charset="-128"/>
            </a:endParaRPr>
          </a:p>
        </p:txBody>
      </p:sp>
      <p:sp>
        <p:nvSpPr>
          <p:cNvPr id="22" name="Rectangle 74"/>
          <p:cNvSpPr/>
          <p:nvPr/>
        </p:nvSpPr>
        <p:spPr>
          <a:xfrm>
            <a:off x="2754065" y="3134594"/>
            <a:ext cx="1336010" cy="720157"/>
          </a:xfrm>
          <a:prstGeom prst="rect">
            <a:avLst/>
          </a:prstGeom>
        </p:spPr>
        <p:txBody>
          <a:bodyPr wrap="square" lIns="91400" tIns="45700" rIns="91400" bIns="45700" anchor="ctr">
            <a:spAutoFit/>
          </a:bodyPr>
          <a:lstStyle/>
          <a:p>
            <a:pPr defTabSz="607443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ビジネスクラス</a:t>
            </a:r>
            <a:r>
              <a:rPr lang="ja-JP" altLang="en-US" sz="12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の無線ネットワーク</a:t>
            </a:r>
            <a:r>
              <a:rPr lang="ja-JP" altLang="en-US" sz="12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の接続、保護、管理</a:t>
            </a:r>
            <a:endParaRPr lang="en-US" sz="1200" b="1" dirty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23" name="Rectangle 76"/>
          <p:cNvSpPr/>
          <p:nvPr/>
        </p:nvSpPr>
        <p:spPr>
          <a:xfrm>
            <a:off x="2746177" y="2251925"/>
            <a:ext cx="1435918" cy="563191"/>
          </a:xfrm>
          <a:prstGeom prst="rect">
            <a:avLst/>
          </a:prstGeom>
        </p:spPr>
        <p:txBody>
          <a:bodyPr wrap="square" lIns="91400" tIns="45700" rIns="91400" bIns="45700" anchor="ctr">
            <a:spAutoFit/>
          </a:bodyPr>
          <a:lstStyle/>
          <a:p>
            <a:pPr defTabSz="607443" fontAlgn="auto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</a:pPr>
            <a:r>
              <a:rPr lang="ja-JP" altLang="en-US" sz="12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ビジネスアプリケーションとの</a:t>
            </a:r>
            <a:br>
              <a:rPr lang="ja-JP" altLang="en-US" sz="12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200" b="1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Meiryo" charset="-128"/>
              </a:rPr>
              <a:t>連携、高度な保護</a:t>
            </a:r>
            <a:endParaRPr lang="en-US" sz="1200" b="1" dirty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24" name="Group 35"/>
          <p:cNvGrpSpPr/>
          <p:nvPr/>
        </p:nvGrpSpPr>
        <p:grpSpPr>
          <a:xfrm>
            <a:off x="2421415" y="3313298"/>
            <a:ext cx="370141" cy="291687"/>
            <a:chOff x="8207302" y="4773247"/>
            <a:chExt cx="1004863" cy="854230"/>
          </a:xfrm>
        </p:grpSpPr>
        <p:pic>
          <p:nvPicPr>
            <p:cNvPr id="25" name="Picture 12" descr="C:\Users\Brent.DUARTE\Documents\Current jobs\Cisco\14-0071\Art\Kubrick_Network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182" y="4773247"/>
              <a:ext cx="854230" cy="854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37"/>
            <p:cNvGrpSpPr/>
            <p:nvPr/>
          </p:nvGrpSpPr>
          <p:grpSpPr>
            <a:xfrm>
              <a:off x="8704169" y="5074460"/>
              <a:ext cx="507996" cy="507996"/>
              <a:chOff x="364062" y="5275060"/>
              <a:chExt cx="777350" cy="777350"/>
            </a:xfrm>
          </p:grpSpPr>
          <p:pic>
            <p:nvPicPr>
              <p:cNvPr id="28" name="Picture 3" descr="\\MV-FS\Projects\Cisco\References\Brand Assets\Kubrick Icons\Kubrick png icons\file_1036_256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4062" y="5275060"/>
                <a:ext cx="777350" cy="777350"/>
              </a:xfrm>
              <a:prstGeom prst="rect">
                <a:avLst/>
              </a:prstGeom>
              <a:noFill/>
            </p:spPr>
          </p:pic>
          <p:pic>
            <p:nvPicPr>
              <p:cNvPr id="29" name="Picture 18" descr="\\CHICOSTORAGE\Client Projects\Cisco References\Kubrick Icons\Kubrick png icons\settings_0016_256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462" y="5427405"/>
                <a:ext cx="472550" cy="472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13" descr="C:\Users\Brent.DUARTE\Desktop\Checklist, Templates, Guides, etc\Cisco\Kubrick Icons\Kubrick png icons\10102_Element_management_system_25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302" y="5074460"/>
              <a:ext cx="507995" cy="50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50"/>
          <p:cNvGrpSpPr/>
          <p:nvPr/>
        </p:nvGrpSpPr>
        <p:grpSpPr>
          <a:xfrm>
            <a:off x="2434064" y="2394690"/>
            <a:ext cx="311602" cy="284376"/>
            <a:chOff x="8295191" y="2523152"/>
            <a:chExt cx="831431" cy="818534"/>
          </a:xfrm>
        </p:grpSpPr>
        <p:pic>
          <p:nvPicPr>
            <p:cNvPr id="31" name="Picture 55" descr="\\MV-FS\Projects\Cisco\References\Brand Assets\Kubrick Icons\Kubrick png icons\mobile_phone_4046_256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5191" y="2523152"/>
              <a:ext cx="817957" cy="817957"/>
            </a:xfrm>
            <a:prstGeom prst="rect">
              <a:avLst/>
            </a:prstGeom>
            <a:noFill/>
          </p:spPr>
        </p:pic>
        <p:pic>
          <p:nvPicPr>
            <p:cNvPr id="32" name="Picture 44" descr="\\MV-FS\Projects\Cisco\References\Brand Assets\Kubrick Icons\Kubrick png icons\location_1062_256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706232" y="2921297"/>
              <a:ext cx="420390" cy="420389"/>
            </a:xfrm>
            <a:prstGeom prst="rect">
              <a:avLst/>
            </a:prstGeom>
            <a:noFill/>
          </p:spPr>
        </p:pic>
      </p:grpSp>
      <p:sp>
        <p:nvSpPr>
          <p:cNvPr id="35" name="正方形/長方形 34"/>
          <p:cNvSpPr/>
          <p:nvPr/>
        </p:nvSpPr>
        <p:spPr>
          <a:xfrm>
            <a:off x="11920" y="4397323"/>
            <a:ext cx="415034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700" dirty="0">
                <a:latin typeface="+mn-lt"/>
                <a:ea typeface="+mn-ea"/>
                <a:cs typeface="Meiryo" charset="-128"/>
              </a:rPr>
              <a:t>注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1: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en-US" altLang="ja-JP" sz="700" dirty="0">
                <a:latin typeface="+mn-lt"/>
                <a:ea typeface="+mn-ea"/>
                <a:cs typeface="Meiryo" charset="-128"/>
              </a:rPr>
              <a:t>PI </a:t>
            </a:r>
            <a:r>
              <a:rPr lang="ja-JP" altLang="en-US" sz="700" dirty="0">
                <a:latin typeface="+mn-lt"/>
                <a:ea typeface="+mn-ea"/>
                <a:cs typeface="Meiryo" charset="-128"/>
              </a:rPr>
              <a:t>は</a:t>
            </a:r>
            <a:r>
              <a:rPr lang="en-US" altLang="ja-JP" sz="700" dirty="0">
                <a:latin typeface="+mn-lt"/>
                <a:ea typeface="+mn-ea"/>
                <a:cs typeface="Meiryo" charset="-128"/>
              </a:rPr>
              <a:t> </a:t>
            </a:r>
            <a:r>
              <a:rPr lang="ja-JP" altLang="en-US" sz="700" dirty="0">
                <a:latin typeface="+mn-lt"/>
                <a:ea typeface="+mn-ea"/>
                <a:cs typeface="Meiryo" charset="-128"/>
              </a:rPr>
              <a:t>デバイス ライセンスが含まれます。</a:t>
            </a:r>
            <a:r>
              <a:rPr lang="en-US" altLang="ja-JP" sz="700" dirty="0">
                <a:latin typeface="+mn-lt"/>
                <a:ea typeface="+mn-ea"/>
                <a:cs typeface="Meiryo" charset="-128"/>
              </a:rPr>
              <a:t>BASE &amp; SW</a:t>
            </a:r>
            <a:r>
              <a:rPr lang="ja-JP" altLang="en-US" sz="700" dirty="0">
                <a:latin typeface="+mn-lt"/>
                <a:ea typeface="+mn-ea"/>
                <a:cs typeface="Meiryo" charset="-128"/>
              </a:rPr>
              <a:t> 型番、</a:t>
            </a:r>
            <a:r>
              <a:rPr lang="en-US" altLang="ja-JP" sz="700" dirty="0">
                <a:latin typeface="+mn-lt"/>
                <a:ea typeface="+mn-ea"/>
                <a:cs typeface="Meiryo" charset="-128"/>
              </a:rPr>
              <a:t>PI</a:t>
            </a:r>
            <a:r>
              <a:rPr lang="ja-JP" altLang="en-US" sz="700" dirty="0">
                <a:latin typeface="+mn-lt"/>
                <a:ea typeface="+mn-ea"/>
                <a:cs typeface="Meiryo" charset="-128"/>
              </a:rPr>
              <a:t>サーバ</a:t>
            </a:r>
            <a:r>
              <a:rPr lang="en-US" altLang="ja-JP" sz="700" dirty="0">
                <a:latin typeface="+mn-lt"/>
                <a:ea typeface="+mn-ea"/>
                <a:cs typeface="Meiryo" charset="-128"/>
              </a:rPr>
              <a:t>HW</a:t>
            </a:r>
            <a:r>
              <a:rPr lang="ja-JP" altLang="en-US" sz="700" dirty="0">
                <a:latin typeface="+mn-lt"/>
                <a:ea typeface="+mn-ea"/>
                <a:cs typeface="Meiryo" charset="-128"/>
              </a:rPr>
              <a:t>は別途必要</a:t>
            </a:r>
          </a:p>
          <a:p>
            <a:r>
              <a:rPr lang="ja-JP" altLang="en-US" sz="700" dirty="0">
                <a:latin typeface="+mn-lt"/>
                <a:ea typeface="+mn-ea"/>
                <a:cs typeface="Meiryo" charset="-128"/>
              </a:rPr>
              <a:t>注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2: ISE Base: 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機器・ユーザ認証、ゲストアクセス機能、認証モニタリング、レポーティング機能を提供（無期限）</a:t>
            </a:r>
            <a:r>
              <a:rPr lang="ja-JP" altLang="en-US" sz="700" dirty="0">
                <a:latin typeface="+mn-lt"/>
                <a:ea typeface="+mn-ea"/>
                <a:cs typeface="Meiryo" charset="-128"/>
              </a:rPr>
              <a:t>。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デバイスのプロファイリング、ポスチャ サービス、セキュリティ グループ アクセスの適用機能が必要な場合は別途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ISE Advanced 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ライセンス要（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3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年または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5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年ライセンス）</a:t>
            </a:r>
            <a:endParaRPr lang="en-US" altLang="ja-JP" sz="700" dirty="0" smtClean="0">
              <a:latin typeface="+mn-lt"/>
              <a:ea typeface="+mn-ea"/>
              <a:cs typeface="Meiryo" charset="-128"/>
            </a:endParaRPr>
          </a:p>
          <a:p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注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3: MSE 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サーバ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HW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が必要。</a:t>
            </a:r>
          </a:p>
          <a:p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注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4: </a:t>
            </a:r>
            <a:r>
              <a:rPr lang="en-US" altLang="ja-JP" sz="700" dirty="0" err="1" smtClean="0">
                <a:latin typeface="+mn-lt"/>
                <a:ea typeface="+mn-ea"/>
                <a:cs typeface="Meiryo" charset="-128"/>
              </a:rPr>
              <a:t>EnergyWise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 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サーバ</a:t>
            </a:r>
            <a:r>
              <a:rPr lang="en-US" altLang="ja-JP" sz="700" dirty="0" smtClean="0">
                <a:latin typeface="+mn-lt"/>
                <a:ea typeface="+mn-ea"/>
                <a:cs typeface="Meiryo" charset="-128"/>
              </a:rPr>
              <a:t>HW</a:t>
            </a:r>
            <a:r>
              <a:rPr lang="ja-JP" altLang="en-US" sz="700" dirty="0" smtClean="0">
                <a:latin typeface="+mn-lt"/>
                <a:ea typeface="+mn-ea"/>
                <a:cs typeface="Meiryo" charset="-128"/>
              </a:rPr>
              <a:t>が必要。</a:t>
            </a:r>
          </a:p>
        </p:txBody>
      </p:sp>
      <p:sp>
        <p:nvSpPr>
          <p:cNvPr id="40" name="テキスト プレースホルダー 2"/>
          <p:cNvSpPr txBox="1">
            <a:spLocks/>
          </p:cNvSpPr>
          <p:nvPr/>
        </p:nvSpPr>
        <p:spPr>
          <a:xfrm>
            <a:off x="448688" y="1011495"/>
            <a:ext cx="3652377" cy="5393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 smtClean="0">
                <a:solidFill>
                  <a:schemeClr val="tx1"/>
                </a:solidFill>
                <a:cs typeface="Meiryo" charset="-128"/>
              </a:rPr>
              <a:t>アクセス ワイヤレス向け</a:t>
            </a:r>
            <a:r>
              <a:rPr lang="en-US" altLang="ja-JP" sz="1600" dirty="0" smtClean="0">
                <a:solidFill>
                  <a:schemeClr val="tx1"/>
                </a:solidFill>
                <a:cs typeface="Meiryo" charset="-128"/>
              </a:rPr>
              <a:t>Cisco ONE</a:t>
            </a:r>
            <a:r>
              <a:rPr lang="ja-JP" altLang="en-US" sz="1600" dirty="0">
                <a:solidFill>
                  <a:schemeClr val="tx1"/>
                </a:solidFill>
                <a:cs typeface="Meiryo" charset="-128"/>
              </a:rPr>
              <a:t>で</a:t>
            </a:r>
            <a:r>
              <a:rPr lang="ja-JP" altLang="en-US" sz="1600" dirty="0" smtClean="0">
                <a:solidFill>
                  <a:schemeClr val="tx1"/>
                </a:solidFill>
                <a:cs typeface="Meiryo" charset="-128"/>
              </a:rPr>
              <a:t>は、次のソフトウェアがセットになっています。</a:t>
            </a:r>
          </a:p>
        </p:txBody>
      </p:sp>
      <p:grpSp>
        <p:nvGrpSpPr>
          <p:cNvPr id="62" name="グループ化 61"/>
          <p:cNvGrpSpPr/>
          <p:nvPr/>
        </p:nvGrpSpPr>
        <p:grpSpPr>
          <a:xfrm>
            <a:off x="4101066" y="955041"/>
            <a:ext cx="4407934" cy="3568758"/>
            <a:chOff x="4101066" y="1254119"/>
            <a:chExt cx="4407934" cy="3269679"/>
          </a:xfrm>
        </p:grpSpPr>
        <p:sp>
          <p:nvSpPr>
            <p:cNvPr id="6" name="正方形/長方形 5"/>
            <p:cNvSpPr/>
            <p:nvPr/>
          </p:nvSpPr>
          <p:spPr>
            <a:xfrm>
              <a:off x="4194769" y="2237744"/>
              <a:ext cx="4313868" cy="7049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38163" indent="-538163"/>
              <a:r>
                <a:rPr lang="en-US" altLang="ja-JP" sz="1100" dirty="0" smtClean="0">
                  <a:cs typeface="Meiryo" charset="-128"/>
                </a:rPr>
                <a:t>Prime Infrastructure</a:t>
              </a:r>
              <a:r>
                <a:rPr lang="ja-JP" altLang="en-US" sz="1100" dirty="0" smtClean="0">
                  <a:cs typeface="Meiryo" charset="-128"/>
                </a:rPr>
                <a:t>ライセンス</a:t>
              </a:r>
              <a:r>
                <a:rPr lang="en-US" altLang="ja-JP" sz="1100" dirty="0" smtClean="0">
                  <a:cs typeface="Meiryo" charset="-128"/>
                </a:rPr>
                <a:t>: </a:t>
              </a:r>
              <a:r>
                <a:rPr lang="ja-JP" altLang="en-US" sz="1100" dirty="0" smtClean="0">
                  <a:cs typeface="Meiryo" charset="-128"/>
                </a:rPr>
                <a:t>ネットワーク機器の構成・設定・ソフトウエアの一元管理、機器およびネットワークトラフィックの一元監視を提供。パフォーマンス</a:t>
              </a:r>
              <a:r>
                <a:rPr lang="ja-JP" altLang="en-US" sz="1100" dirty="0">
                  <a:cs typeface="Meiryo" charset="-128"/>
                </a:rPr>
                <a:t>管理を含むフル機能利用</a:t>
              </a:r>
              <a:r>
                <a:rPr lang="ja-JP" altLang="en-US" sz="1100" dirty="0" smtClean="0">
                  <a:cs typeface="Meiryo" charset="-128"/>
                </a:rPr>
                <a:t>可能。 </a:t>
              </a:r>
              <a:r>
                <a:rPr lang="en-US" altLang="ja-JP" sz="1100" dirty="0" smtClean="0">
                  <a:cs typeface="Meiryo" charset="-128"/>
                </a:rPr>
                <a:t>(</a:t>
              </a:r>
              <a:r>
                <a:rPr lang="ja-JP" altLang="en-US" sz="1100" dirty="0" smtClean="0">
                  <a:cs typeface="Meiryo" charset="-128"/>
                </a:rPr>
                <a:t>注</a:t>
              </a:r>
              <a:r>
                <a:rPr lang="en-US" altLang="ja-JP" sz="1100" dirty="0" smtClean="0">
                  <a:cs typeface="Meiryo" charset="-128"/>
                </a:rPr>
                <a:t>1)</a:t>
              </a:r>
              <a:endParaRPr lang="ja-JP" altLang="en-US" sz="1100" dirty="0">
                <a:cs typeface="Meiryo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194769" y="2897996"/>
              <a:ext cx="4313868" cy="7049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38163" indent="-538163"/>
              <a:r>
                <a:rPr lang="en-US" altLang="ja-JP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Identity Service Engine (Base)</a:t>
              </a:r>
              <a:r>
                <a:rPr lang="ja-JP" altLang="en-US" sz="1100" dirty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ライセンス</a:t>
              </a:r>
              <a:r>
                <a:rPr lang="en-US" altLang="ja-JP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: </a:t>
              </a:r>
              <a:r>
                <a:rPr lang="ja-JP" altLang="en-US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ネットワーク</a:t>
              </a:r>
              <a:r>
                <a:rPr lang="ja-JP" altLang="en-US" sz="1100" dirty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に</a:t>
              </a:r>
              <a:r>
                <a:rPr lang="ja-JP" altLang="en-US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接続する様々なマルチデバイス環境の接続認証管理（</a:t>
              </a:r>
              <a:r>
                <a:rPr lang="en-US" altLang="ja-JP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802.1X</a:t>
              </a:r>
              <a:r>
                <a:rPr lang="ja-JP" altLang="en-US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認証、</a:t>
              </a:r>
              <a:r>
                <a:rPr lang="en-US" altLang="ja-JP" sz="1100" dirty="0" err="1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etc</a:t>
              </a:r>
              <a:r>
                <a:rPr lang="ja-JP" altLang="en-US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）やセキュアなゲストアクセスサービスを提供。</a:t>
              </a:r>
              <a:r>
                <a:rPr lang="en-US" altLang="ja-JP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AP 1</a:t>
              </a:r>
              <a:r>
                <a:rPr lang="ja-JP" altLang="en-US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台あたり</a:t>
              </a:r>
              <a:r>
                <a:rPr lang="en-US" altLang="ja-JP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25</a:t>
              </a:r>
              <a:r>
                <a:rPr lang="ja-JP" altLang="en-US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端末の接続認証が可能なライセンス </a:t>
              </a:r>
              <a:r>
                <a:rPr lang="en-US" altLang="ja-JP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(</a:t>
              </a:r>
              <a:r>
                <a:rPr lang="ja-JP" altLang="en-US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注</a:t>
              </a:r>
              <a:r>
                <a:rPr lang="en-US" altLang="ja-JP" sz="1100" dirty="0" smtClean="0">
                  <a:solidFill>
                    <a:schemeClr val="tx1">
                      <a:lumMod val="75000"/>
                    </a:schemeClr>
                  </a:solidFill>
                  <a:cs typeface="Meiryo" charset="-128"/>
                </a:rPr>
                <a:t>2)</a:t>
              </a: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194769" y="2035264"/>
              <a:ext cx="4313868" cy="1885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tIns="18000">
              <a:noAutofit/>
            </a:bodyPr>
            <a:lstStyle/>
            <a:p>
              <a:r>
                <a:rPr lang="ja-JP" altLang="en-US" sz="1100" dirty="0" smtClean="0">
                  <a:cs typeface="Meiryo" charset="-128"/>
                </a:rPr>
                <a:t>ワイヤレス アクセスポイントを制御するライセンス</a:t>
              </a:r>
              <a:endParaRPr lang="ja-JP" altLang="en-US" sz="1100" dirty="0">
                <a:cs typeface="Meiryo" charset="-128"/>
              </a:endParaRPr>
            </a:p>
          </p:txBody>
        </p:sp>
        <p:grpSp>
          <p:nvGrpSpPr>
            <p:cNvPr id="36" name="グループ化 35"/>
            <p:cNvGrpSpPr/>
            <p:nvPr/>
          </p:nvGrpSpPr>
          <p:grpSpPr>
            <a:xfrm>
              <a:off x="4250184" y="2484814"/>
              <a:ext cx="565781" cy="339970"/>
              <a:chOff x="3296809" y="6975816"/>
              <a:chExt cx="561225" cy="416449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6809" y="7084922"/>
                <a:ext cx="561225" cy="3073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8" name="Picture 5" descr="Product_NCS_5017_256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5770" y="6975816"/>
                <a:ext cx="259284" cy="259284"/>
              </a:xfrm>
              <a:prstGeom prst="rect">
                <a:avLst/>
              </a:prstGeom>
            </p:spPr>
          </p:pic>
        </p:grpSp>
        <p:sp>
          <p:nvSpPr>
            <p:cNvPr id="39" name="正方形/長方形 38"/>
            <p:cNvSpPr/>
            <p:nvPr/>
          </p:nvSpPr>
          <p:spPr>
            <a:xfrm>
              <a:off x="4194769" y="3696748"/>
              <a:ext cx="4313868" cy="54986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38163" indent="-538163"/>
              <a:r>
                <a:rPr lang="en-US" altLang="ja-JP" sz="1100" dirty="0" smtClean="0">
                  <a:cs typeface="Meiryo" charset="-128"/>
                </a:rPr>
                <a:t>Mobility Service Engine (Base)</a:t>
              </a:r>
              <a:r>
                <a:rPr lang="ja-JP" altLang="en-US" sz="1100" dirty="0" smtClean="0">
                  <a:cs typeface="Meiryo" charset="-128"/>
                </a:rPr>
                <a:t>ライセンス</a:t>
              </a:r>
              <a:r>
                <a:rPr lang="en-US" altLang="ja-JP" sz="1100" dirty="0" smtClean="0">
                  <a:cs typeface="Meiryo" charset="-128"/>
                </a:rPr>
                <a:t>: </a:t>
              </a:r>
              <a:r>
                <a:rPr lang="ja-JP" altLang="en-US" sz="1100" dirty="0" smtClean="0">
                  <a:cs typeface="Meiryo" charset="-128"/>
                </a:rPr>
                <a:t>無線端末の接続情報、位置情報を収集しロケーションサービスを提供。</a:t>
              </a:r>
              <a:r>
                <a:rPr lang="en-US" altLang="ja-JP" sz="1100" dirty="0" smtClean="0">
                  <a:cs typeface="Meiryo" charset="-128"/>
                </a:rPr>
                <a:t>CMX Base</a:t>
              </a:r>
              <a:r>
                <a:rPr lang="ja-JP" altLang="en-US" sz="1100" dirty="0" smtClean="0">
                  <a:cs typeface="Meiryo" charset="-128"/>
                </a:rPr>
                <a:t>ライセンス付 </a:t>
              </a:r>
              <a:r>
                <a:rPr lang="en-US" altLang="ja-JP" sz="1100" dirty="0" smtClean="0">
                  <a:cs typeface="Meiryo" charset="-128"/>
                </a:rPr>
                <a:t>(</a:t>
              </a:r>
              <a:r>
                <a:rPr lang="ja-JP" altLang="en-US" sz="1100" dirty="0" smtClean="0">
                  <a:cs typeface="Meiryo" charset="-128"/>
                </a:rPr>
                <a:t>注</a:t>
              </a:r>
              <a:r>
                <a:rPr lang="en-US" altLang="ja-JP" sz="1100" dirty="0" smtClean="0">
                  <a:cs typeface="Meiryo" charset="-128"/>
                </a:rPr>
                <a:t>3)</a:t>
              </a:r>
              <a:endParaRPr lang="ja-JP" altLang="en-US" sz="1100" dirty="0">
                <a:cs typeface="Meiryo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193224" y="1254119"/>
              <a:ext cx="4315776" cy="3127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ja-JP" altLang="en-US" sz="1100" dirty="0">
                  <a:cs typeface="Meiryo" charset="-128"/>
                </a:rPr>
                <a:t>ワイヤレス侵入防御システム </a:t>
              </a:r>
              <a:r>
                <a:rPr lang="en-US" altLang="ja-JP" sz="1100" dirty="0">
                  <a:cs typeface="Meiryo" charset="-128"/>
                </a:rPr>
                <a:t>(WIPS) </a:t>
              </a:r>
              <a:r>
                <a:rPr lang="ja-JP" altLang="en-US" sz="1100" dirty="0">
                  <a:cs typeface="Meiryo" charset="-128"/>
                </a:rPr>
                <a:t>ライセンス</a:t>
              </a:r>
            </a:p>
            <a:p>
              <a:r>
                <a:rPr lang="ja-JP" altLang="en-US" sz="1100" dirty="0">
                  <a:cs typeface="Meiryo" charset="-128"/>
                </a:rPr>
                <a:t>（ワイヤレスへの攻撃を検出、保護）</a:t>
              </a: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4196858" y="1546552"/>
              <a:ext cx="4311288" cy="3127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100" dirty="0">
                  <a:cs typeface="Meiryo" charset="-128"/>
                </a:rPr>
                <a:t>CMX Advanced </a:t>
              </a:r>
              <a:r>
                <a:rPr lang="ja-JP" altLang="en-US" sz="1100" dirty="0">
                  <a:cs typeface="Meiryo" charset="-128"/>
                </a:rPr>
                <a:t>ライセンス</a:t>
              </a:r>
              <a:endParaRPr lang="en-US" altLang="ja-JP" sz="1100" dirty="0">
                <a:cs typeface="Meiryo" charset="-128"/>
              </a:endParaRPr>
            </a:p>
            <a:p>
              <a:r>
                <a:rPr lang="ja-JP" altLang="en-US" sz="1100" dirty="0">
                  <a:cs typeface="Meiryo" charset="-128"/>
                </a:rPr>
                <a:t>（位置情報を活用したビジネスアプリケーションとの連携）</a:t>
              </a: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4194769" y="4218500"/>
              <a:ext cx="4313868" cy="3052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100" dirty="0" err="1">
                  <a:cs typeface="Meiryo" charset="-128"/>
                </a:rPr>
                <a:t>EnergyWise</a:t>
              </a:r>
              <a:r>
                <a:rPr lang="en-US" altLang="ja-JP" sz="1100" dirty="0">
                  <a:cs typeface="Meiryo" charset="-128"/>
                </a:rPr>
                <a:t> (</a:t>
              </a:r>
              <a:r>
                <a:rPr lang="ja-JP" altLang="en-US" sz="1100" dirty="0">
                  <a:cs typeface="Meiryo" charset="-128"/>
                </a:rPr>
                <a:t>電力管理</a:t>
              </a:r>
              <a:r>
                <a:rPr lang="en-US" altLang="ja-JP" sz="1100" dirty="0">
                  <a:cs typeface="Meiryo" charset="-128"/>
                </a:rPr>
                <a:t>) </a:t>
              </a:r>
              <a:r>
                <a:rPr lang="ja-JP" altLang="en-US" sz="1100" dirty="0" smtClean="0">
                  <a:cs typeface="Meiryo" charset="-128"/>
                </a:rPr>
                <a:t>ライセンス</a:t>
              </a:r>
              <a:r>
                <a:rPr lang="en-US" altLang="ja-JP" sz="1100" dirty="0" smtClean="0">
                  <a:cs typeface="Meiryo" charset="-128"/>
                </a:rPr>
                <a:t>: AP1</a:t>
              </a:r>
              <a:r>
                <a:rPr lang="ja-JP" altLang="en-US" sz="1100" dirty="0">
                  <a:cs typeface="Meiryo" charset="-128"/>
                </a:rPr>
                <a:t>台あたり</a:t>
              </a:r>
              <a:r>
                <a:rPr lang="en-US" altLang="ja-JP" sz="1100" dirty="0">
                  <a:cs typeface="Meiryo" charset="-128"/>
                </a:rPr>
                <a:t>25</a:t>
              </a:r>
              <a:r>
                <a:rPr lang="ja-JP" altLang="en-US" sz="1100" dirty="0">
                  <a:cs typeface="Meiryo" charset="-128"/>
                </a:rPr>
                <a:t>端末の</a:t>
              </a:r>
              <a:r>
                <a:rPr lang="ja-JP" altLang="en-US" sz="1100" dirty="0" smtClean="0">
                  <a:cs typeface="Meiryo" charset="-128"/>
                </a:rPr>
                <a:t>電源</a:t>
              </a:r>
              <a:r>
                <a:rPr lang="en-US" altLang="ja-JP" sz="1100" dirty="0" smtClean="0">
                  <a:cs typeface="Meiryo" charset="-128"/>
                </a:rPr>
                <a:t/>
              </a:r>
              <a:br>
                <a:rPr lang="en-US" altLang="ja-JP" sz="1100" dirty="0" smtClean="0">
                  <a:cs typeface="Meiryo" charset="-128"/>
                </a:rPr>
              </a:br>
              <a:r>
                <a:rPr lang="ja-JP" altLang="en-US" sz="1100" dirty="0" smtClean="0">
                  <a:cs typeface="Meiryo" charset="-128"/>
                </a:rPr>
                <a:t>管理</a:t>
              </a:r>
              <a:r>
                <a:rPr lang="ja-JP" altLang="en-US" sz="1100" dirty="0">
                  <a:cs typeface="Meiryo" charset="-128"/>
                </a:rPr>
                <a:t>が</a:t>
              </a:r>
              <a:r>
                <a:rPr lang="ja-JP" altLang="en-US" sz="1100" dirty="0" smtClean="0">
                  <a:cs typeface="Meiryo" charset="-128"/>
                </a:rPr>
                <a:t>可能 </a:t>
              </a:r>
              <a:r>
                <a:rPr lang="en-US" altLang="ja-JP" sz="1100" dirty="0" smtClean="0">
                  <a:cs typeface="Meiryo" charset="-128"/>
                </a:rPr>
                <a:t>(</a:t>
              </a:r>
              <a:r>
                <a:rPr lang="ja-JP" altLang="en-US" sz="1100" dirty="0" smtClean="0">
                  <a:cs typeface="Meiryo" charset="-128"/>
                </a:rPr>
                <a:t>注</a:t>
              </a:r>
              <a:r>
                <a:rPr lang="en-US" altLang="ja-JP" sz="1100" dirty="0" smtClean="0">
                  <a:cs typeface="Meiryo" charset="-128"/>
                </a:rPr>
                <a:t>4)</a:t>
              </a:r>
              <a:endParaRPr lang="ja-JP" altLang="en-US" sz="1100" dirty="0">
                <a:cs typeface="Meiryo" charset="-128"/>
              </a:endParaRPr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4250185" y="3187136"/>
              <a:ext cx="572796" cy="338217"/>
              <a:chOff x="3291128" y="7658563"/>
              <a:chExt cx="584773" cy="434271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1128" y="7761526"/>
                <a:ext cx="563926" cy="331308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pic>
          <p:pic>
            <p:nvPicPr>
              <p:cNvPr id="46" name="Picture 6" descr="ISE_256px.pn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49136" y="7658563"/>
                <a:ext cx="226765" cy="2267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pic>
        </p:grpSp>
        <p:grpSp>
          <p:nvGrpSpPr>
            <p:cNvPr id="47" name="グループ化 46"/>
            <p:cNvGrpSpPr/>
            <p:nvPr/>
          </p:nvGrpSpPr>
          <p:grpSpPr>
            <a:xfrm>
              <a:off x="4250185" y="3893443"/>
              <a:ext cx="511342" cy="288749"/>
              <a:chOff x="3290092" y="8367846"/>
              <a:chExt cx="547553" cy="381828"/>
            </a:xfrm>
          </p:grpSpPr>
          <p:pic>
            <p:nvPicPr>
              <p:cNvPr id="48" name="図 47" descr="Screen Shot 2015-06-17 at 22.44.46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0092" y="8389049"/>
                <a:ext cx="516524" cy="36062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  <p:pic>
            <p:nvPicPr>
              <p:cNvPr id="49" name="Picture 37" descr="C:\Users\akerr\Desktop\PNG\Mobility Service Engine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8917" y="8367846"/>
                <a:ext cx="238728" cy="18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左中かっこ 49"/>
            <p:cNvSpPr/>
            <p:nvPr/>
          </p:nvSpPr>
          <p:spPr>
            <a:xfrm>
              <a:off x="4101435" y="1254119"/>
              <a:ext cx="91789" cy="6011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900">
                <a:cs typeface="Meiryo" charset="-128"/>
              </a:endParaRPr>
            </a:p>
          </p:txBody>
        </p:sp>
        <p:sp>
          <p:nvSpPr>
            <p:cNvPr id="51" name="左中かっこ 50"/>
            <p:cNvSpPr/>
            <p:nvPr/>
          </p:nvSpPr>
          <p:spPr>
            <a:xfrm>
              <a:off x="4101066" y="2039234"/>
              <a:ext cx="116618" cy="2480331"/>
            </a:xfrm>
            <a:prstGeom prst="leftBrace">
              <a:avLst>
                <a:gd name="adj1" fmla="val 8333"/>
                <a:gd name="adj2" fmla="val 8993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900">
                <a:cs typeface="Meiryo" charset="-128"/>
              </a:endParaRPr>
            </a:p>
          </p:txBody>
        </p:sp>
      </p:grpSp>
      <p:pic>
        <p:nvPicPr>
          <p:cNvPr id="52" name="図 5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41" y="3576068"/>
            <a:ext cx="886665" cy="709332"/>
          </a:xfrm>
          <a:prstGeom prst="rect">
            <a:avLst/>
          </a:prstGeom>
        </p:spPr>
      </p:pic>
      <p:cxnSp>
        <p:nvCxnSpPr>
          <p:cNvPr id="53" name="直線コネクタ 52"/>
          <p:cNvCxnSpPr>
            <a:stCxn id="21" idx="0"/>
            <a:endCxn id="50" idx="1"/>
          </p:cNvCxnSpPr>
          <p:nvPr/>
        </p:nvCxnSpPr>
        <p:spPr>
          <a:xfrm flipV="1">
            <a:off x="3364001" y="1283134"/>
            <a:ext cx="737434" cy="902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51" idx="1"/>
            <a:endCxn id="20" idx="2"/>
          </p:cNvCxnSpPr>
          <p:nvPr/>
        </p:nvCxnSpPr>
        <p:spPr>
          <a:xfrm flipH="1" flipV="1">
            <a:off x="3359077" y="3834118"/>
            <a:ext cx="741989" cy="412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5633720" y="4532656"/>
            <a:ext cx="287528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ja-JP" altLang="en-US" sz="800" dirty="0">
                <a:cs typeface="Meiryo" charset="-128"/>
              </a:rPr>
              <a:t>詳しくは</a:t>
            </a:r>
            <a:r>
              <a:rPr kumimoji="1" lang="ja-JP" altLang="en-US" sz="800" dirty="0" smtClean="0">
                <a:cs typeface="Meiryo" charset="-128"/>
              </a:rPr>
              <a:t>、ライセンス </a:t>
            </a:r>
            <a:r>
              <a:rPr kumimoji="1" lang="ja-JP" altLang="en-US" sz="800" dirty="0">
                <a:cs typeface="Meiryo" charset="-128"/>
              </a:rPr>
              <a:t>マトリックス</a:t>
            </a:r>
            <a:r>
              <a:rPr kumimoji="1" lang="ja-JP" altLang="en-US" sz="800" dirty="0" smtClean="0">
                <a:cs typeface="Meiryo" charset="-128"/>
              </a:rPr>
              <a:t>を確認してください。</a:t>
            </a:r>
            <a:r>
              <a:rPr lang="ja-JP" altLang="en-US" sz="800" dirty="0" smtClean="0">
                <a:cs typeface="Meiryo" charset="-128"/>
                <a:hlinkClick r:id="rId15"/>
              </a:rPr>
              <a:t>https</a:t>
            </a:r>
            <a:r>
              <a:rPr lang="ja-JP" altLang="en-US" sz="800" dirty="0">
                <a:cs typeface="Meiryo" charset="-128"/>
                <a:hlinkClick r:id="rId15"/>
              </a:rPr>
              <a:t>://communities.cisco.com/docs/DOC</a:t>
            </a:r>
            <a:r>
              <a:rPr lang="ja-JP" altLang="en-US" sz="800" dirty="0" smtClean="0">
                <a:cs typeface="Meiryo" charset="-128"/>
                <a:hlinkClick r:id="rId15"/>
              </a:rPr>
              <a:t>-55481</a:t>
            </a:r>
            <a:endParaRPr lang="ja-JP" altLang="en-US" sz="800" dirty="0" smtClean="0">
              <a:cs typeface="Meiryo" charset="-128"/>
            </a:endParaRPr>
          </a:p>
          <a:p>
            <a:r>
              <a:rPr lang="en-US" altLang="ja-JP" sz="800" dirty="0" smtClean="0">
                <a:cs typeface="Meiryo" charset="-128"/>
              </a:rPr>
              <a:t>“Cisco </a:t>
            </a:r>
            <a:r>
              <a:rPr lang="en-US" altLang="ja-JP" sz="800" dirty="0">
                <a:cs typeface="Meiryo" charset="-128"/>
              </a:rPr>
              <a:t>ONE Software Offer Structure-MMM-DD.xlsx”</a:t>
            </a:r>
            <a:endParaRPr lang="ja-JP" altLang="en-US" sz="800" dirty="0">
              <a:cs typeface="Meiryo" charset="-12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661709" y="44450"/>
            <a:ext cx="1354165" cy="50419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/>
              <a:t>参考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798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1993818" y="4147614"/>
            <a:ext cx="7174217" cy="0"/>
          </a:xfrm>
          <a:prstGeom prst="lin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</p:cxnSp>
      <p:grpSp>
        <p:nvGrpSpPr>
          <p:cNvPr id="51" name="Group 50"/>
          <p:cNvGrpSpPr/>
          <p:nvPr/>
        </p:nvGrpSpPr>
        <p:grpSpPr>
          <a:xfrm>
            <a:off x="4731660" y="614295"/>
            <a:ext cx="4126521" cy="4177097"/>
            <a:chOff x="8354533" y="1539785"/>
            <a:chExt cx="3139835" cy="4627632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61" name="Rectangle 60"/>
            <p:cNvSpPr/>
            <p:nvPr/>
          </p:nvSpPr>
          <p:spPr>
            <a:xfrm flipV="1">
              <a:off x="8354533" y="1539785"/>
              <a:ext cx="3139210" cy="45049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6" tIns="45718" rIns="91436" bIns="45718" rtlCol="0" anchor="ctr"/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397777" y="1599222"/>
              <a:ext cx="3021732" cy="62723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cs typeface="Meiryo" charset="-128"/>
                </a:rPr>
                <a:t>Access</a:t>
              </a:r>
            </a:p>
          </p:txBody>
        </p:sp>
        <p:sp>
          <p:nvSpPr>
            <p:cNvPr id="65" name="Rectangle 64"/>
            <p:cNvSpPr/>
            <p:nvPr/>
          </p:nvSpPr>
          <p:spPr>
            <a:xfrm flipV="1">
              <a:off x="8354533" y="5578764"/>
              <a:ext cx="3139835" cy="52078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6" tIns="45718" rIns="91436" bIns="45718" rtlCol="0" anchor="ctr"/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573665" y="5553666"/>
              <a:ext cx="701578" cy="613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Wireless</a:t>
              </a:r>
            </a:p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WLC </a:t>
              </a:r>
              <a:endParaRPr lang="en-US" sz="800" b="1" kern="0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 b="1" kern="0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71" name="Title 2"/>
          <p:cNvSpPr txBox="1">
            <a:spLocks/>
          </p:cNvSpPr>
          <p:nvPr/>
        </p:nvSpPr>
        <p:spPr>
          <a:xfrm>
            <a:off x="98489" y="141804"/>
            <a:ext cx="8456130" cy="526141"/>
          </a:xfrm>
          <a:prstGeom prst="rect">
            <a:avLst/>
          </a:prstGeom>
        </p:spPr>
        <p:txBody>
          <a:bodyPr vert="horz" lIns="68586" tIns="34294" rIns="68586" bIns="34294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CiscoSansTT Heavy" panose="020B0903020201020303" pitchFamily="34" charset="0"/>
                <a:ea typeface="+mj-ea"/>
                <a:cs typeface="+mj-cs"/>
              </a:defRPr>
            </a:lvl1pPr>
          </a:lstStyle>
          <a:p>
            <a:pPr defTabSz="685862"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Cisco ONE </a:t>
            </a:r>
            <a:r>
              <a:rPr lang="ja-JP" altLang="en-US" sz="2400" dirty="0" smtClean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ソフトウェア</a:t>
            </a:r>
            <a:r>
              <a:rPr lang="en-US" sz="2400" dirty="0" smtClean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 For Access (Wireless</a:t>
            </a:r>
            <a:r>
              <a:rPr lang="ja-JP" altLang="en-US" sz="2400" dirty="0" smtClean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、予定</a:t>
            </a:r>
            <a:r>
              <a:rPr lang="en-US" sz="2400" dirty="0" smtClean="0">
                <a:solidFill>
                  <a:srgbClr val="676767"/>
                </a:solidFill>
                <a:latin typeface="+mn-lt"/>
                <a:ea typeface="+mn-ea"/>
                <a:cs typeface="Meiryo" charset="-128"/>
              </a:rPr>
              <a:t>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0" y="1728382"/>
            <a:ext cx="128205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453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kern="0" dirty="0" smtClean="0">
                <a:solidFill>
                  <a:srgbClr val="000000"/>
                </a:solidFill>
                <a:latin typeface="+mn-lt"/>
                <a:ea typeface="+mn-ea"/>
                <a:cs typeface="Meiryo" charset="-128"/>
              </a:rPr>
              <a:t>アドバンスド</a:t>
            </a:r>
            <a:r>
              <a:rPr lang="en-US" altLang="ja-JP" sz="1400" kern="0" dirty="0" smtClean="0">
                <a:solidFill>
                  <a:srgbClr val="000000"/>
                </a:solidFill>
                <a:latin typeface="+mn-lt"/>
                <a:ea typeface="+mn-ea"/>
                <a:cs typeface="Meiryo" charset="-128"/>
              </a:rPr>
              <a:t/>
            </a:r>
            <a:br>
              <a:rPr lang="en-US" altLang="ja-JP" sz="1400" kern="0" dirty="0" smtClean="0">
                <a:solidFill>
                  <a:srgbClr val="000000"/>
                </a:solidFill>
                <a:latin typeface="+mn-lt"/>
                <a:ea typeface="+mn-ea"/>
                <a:cs typeface="Meiryo" charset="-128"/>
              </a:rPr>
            </a:br>
            <a:r>
              <a:rPr lang="ja-JP" altLang="en-US" sz="1400" kern="0" dirty="0" smtClean="0">
                <a:solidFill>
                  <a:srgbClr val="000000"/>
                </a:solidFill>
                <a:latin typeface="+mn-lt"/>
                <a:ea typeface="+mn-ea"/>
                <a:cs typeface="Meiryo" charset="-128"/>
              </a:rPr>
              <a:t>アプリケーションズ</a:t>
            </a:r>
            <a:endParaRPr lang="en-US" sz="1400" kern="0" dirty="0">
              <a:solidFill>
                <a:srgbClr val="000000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255869" y="1370238"/>
            <a:ext cx="181519" cy="1321787"/>
            <a:chOff x="2685325" y="3138807"/>
            <a:chExt cx="531600" cy="530613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2685325" y="3404113"/>
              <a:ext cx="531600" cy="0"/>
            </a:xfrm>
            <a:prstGeom prst="line">
              <a:avLst/>
            </a:prstGeom>
            <a:noFill/>
            <a:ln w="6350" cap="flat" cmpd="sng" algn="ctr">
              <a:solidFill>
                <a:srgbClr val="7F7F7F"/>
              </a:solidFill>
              <a:prstDash val="solid"/>
              <a:miter lim="800000"/>
              <a:tailEnd type="oval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>
              <a:off x="2688116" y="3138807"/>
              <a:ext cx="0" cy="530613"/>
            </a:xfrm>
            <a:prstGeom prst="line">
              <a:avLst/>
            </a:prstGeom>
            <a:noFill/>
            <a:ln w="6350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</p:cxnSp>
      </p:grpSp>
      <p:sp>
        <p:nvSpPr>
          <p:cNvPr id="92" name="TextBox 91"/>
          <p:cNvSpPr txBox="1"/>
          <p:nvPr/>
        </p:nvSpPr>
        <p:spPr>
          <a:xfrm>
            <a:off x="0" y="3187802"/>
            <a:ext cx="12267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453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kern="0" dirty="0" smtClean="0">
                <a:solidFill>
                  <a:srgbClr val="000000"/>
                </a:solidFill>
                <a:latin typeface="+mn-lt"/>
                <a:ea typeface="+mn-ea"/>
                <a:cs typeface="Meiryo" charset="-128"/>
              </a:rPr>
              <a:t>ファンデーション</a:t>
            </a:r>
            <a:endParaRPr lang="en-US" sz="1400" kern="0" dirty="0">
              <a:solidFill>
                <a:srgbClr val="000000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1282053" y="2840749"/>
            <a:ext cx="181519" cy="1152977"/>
            <a:chOff x="2685325" y="3138807"/>
            <a:chExt cx="531600" cy="530613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2685325" y="3404113"/>
              <a:ext cx="531600" cy="0"/>
            </a:xfrm>
            <a:prstGeom prst="line">
              <a:avLst/>
            </a:prstGeom>
            <a:noFill/>
            <a:ln w="6350" cap="flat" cmpd="sng" algn="ctr">
              <a:solidFill>
                <a:srgbClr val="7F7F7F"/>
              </a:solidFill>
              <a:prstDash val="solid"/>
              <a:miter lim="800000"/>
              <a:tailEnd type="oval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>
              <a:off x="2688116" y="3138807"/>
              <a:ext cx="0" cy="530613"/>
            </a:xfrm>
            <a:prstGeom prst="line">
              <a:avLst/>
            </a:prstGeom>
            <a:noFill/>
            <a:ln w="6350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</p:cxnSp>
      </p:grpSp>
      <p:sp>
        <p:nvSpPr>
          <p:cNvPr id="94" name="Advanced Capabilities"/>
          <p:cNvSpPr/>
          <p:nvPr/>
        </p:nvSpPr>
        <p:spPr>
          <a:xfrm>
            <a:off x="4788493" y="1399266"/>
            <a:ext cx="3971305" cy="1090334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b="1" kern="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Advanced Mobility </a:t>
            </a:r>
            <a:r>
              <a:rPr lang="en-US" sz="1100" b="1" kern="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Services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endParaRPr lang="en-US" sz="800" kern="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CMX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Analytics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err="1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aWIPS</a:t>
            </a:r>
            <a:endParaRPr lang="en-US" sz="1100" dirty="0" smtClean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400" b="1" dirty="0" smtClean="0">
                <a:solidFill>
                  <a:srgbClr val="FFFF00"/>
                </a:solidFill>
                <a:latin typeface="+mn-lt"/>
                <a:ea typeface="+mn-ea"/>
                <a:cs typeface="Meiryo" charset="-128"/>
              </a:rPr>
              <a:t>+CMX Cloud Presence &amp; Analytics (1 year promo)</a:t>
            </a:r>
            <a:endParaRPr lang="en-US" sz="1400" dirty="0">
              <a:solidFill>
                <a:srgbClr val="FFFF00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102" name="Advanced Capabilities"/>
          <p:cNvSpPr/>
          <p:nvPr/>
        </p:nvSpPr>
        <p:spPr>
          <a:xfrm>
            <a:off x="4867151" y="2654752"/>
            <a:ext cx="3892647" cy="1545178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b="1" kern="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Foundation for Wireless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AP License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PI Lifecycle &amp; Assurance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Energy </a:t>
            </a:r>
            <a:r>
              <a:rPr lang="en-US" sz="1100" dirty="0" err="1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Mgmt</a:t>
            </a:r>
            <a:endParaRPr lang="en-US" sz="1100" dirty="0" smtClean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kern="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ISE Base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kern="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CMX Base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400" kern="0" dirty="0" smtClean="0">
                <a:solidFill>
                  <a:srgbClr val="FFFF00"/>
                </a:solidFill>
                <a:latin typeface="+mn-lt"/>
                <a:ea typeface="+mn-ea"/>
                <a:cs typeface="Meiryo" charset="-128"/>
              </a:rPr>
              <a:t>+</a:t>
            </a:r>
            <a:r>
              <a:rPr lang="en-US" sz="1400" b="1" kern="0" dirty="0" smtClean="0">
                <a:solidFill>
                  <a:srgbClr val="FFFF00"/>
                </a:solidFill>
                <a:latin typeface="+mn-lt"/>
                <a:ea typeface="+mn-ea"/>
                <a:cs typeface="Meiryo" charset="-128"/>
              </a:rPr>
              <a:t>CMX Cloud Connect (1 year Promo)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+Connected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Analytics for Network </a:t>
            </a: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Deployment</a:t>
            </a:r>
            <a:endParaRPr lang="en-US" sz="110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555857" y="614295"/>
            <a:ext cx="2432778" cy="4269429"/>
            <a:chOff x="8354533" y="1539785"/>
            <a:chExt cx="3139835" cy="4729924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31" name="Rectangle 30"/>
            <p:cNvSpPr/>
            <p:nvPr/>
          </p:nvSpPr>
          <p:spPr>
            <a:xfrm flipV="1">
              <a:off x="8354533" y="1539785"/>
              <a:ext cx="3139210" cy="45049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6" tIns="45718" rIns="91436" bIns="45718" rtlCol="0" anchor="ctr"/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441146" y="1599222"/>
              <a:ext cx="2965984" cy="63098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cs typeface="Meiryo" charset="-128"/>
                </a:rPr>
                <a:t>Access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8354533" y="5578764"/>
              <a:ext cx="3139835" cy="46601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6" tIns="45718" rIns="91436" bIns="45718" rtlCol="0" anchor="ctr"/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srgbClr val="FFFFFF"/>
                </a:solidFill>
                <a:latin typeface="+mn-lt"/>
                <a:ea typeface="+mn-ea"/>
                <a:cs typeface="Meiryo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329437" y="5553666"/>
              <a:ext cx="1190029" cy="716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Wireless</a:t>
              </a:r>
            </a:p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 smtClean="0">
                  <a:solidFill>
                    <a:schemeClr val="accent1"/>
                  </a:solidFill>
                  <a:latin typeface="+mn-lt"/>
                  <a:ea typeface="+mn-ea"/>
                  <a:cs typeface="Meiryo" charset="-128"/>
                </a:rPr>
                <a:t>WLC</a:t>
              </a:r>
              <a:endParaRPr lang="en-US" sz="800" b="1" kern="0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  <a:p>
              <a:pPr algn="ctr" defTabSz="453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kern="0" dirty="0">
                <a:solidFill>
                  <a:schemeClr val="accent1"/>
                </a:solidFill>
                <a:latin typeface="+mn-lt"/>
                <a:ea typeface="+mn-ea"/>
                <a:cs typeface="Meiryo" charset="-128"/>
              </a:endParaRPr>
            </a:p>
          </p:txBody>
        </p:sp>
      </p:grpSp>
      <p:sp>
        <p:nvSpPr>
          <p:cNvPr id="40" name="Advanced Capabilities"/>
          <p:cNvSpPr/>
          <p:nvPr/>
        </p:nvSpPr>
        <p:spPr>
          <a:xfrm>
            <a:off x="1623209" y="1370238"/>
            <a:ext cx="2298075" cy="1248228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b="1" kern="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Advanced Mobility </a:t>
            </a:r>
            <a:r>
              <a:rPr lang="en-US" sz="1100" b="1" kern="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Services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endParaRPr lang="en-US" sz="1100" b="1" kern="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CMX Advanced</a:t>
            </a:r>
            <a:endParaRPr lang="en-US" sz="110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err="1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aWIPS</a:t>
            </a:r>
            <a:endParaRPr lang="en-US" sz="110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endParaRPr lang="en-US" sz="1100" dirty="0" smtClean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41" name="Advanced Capabilities"/>
          <p:cNvSpPr/>
          <p:nvPr/>
        </p:nvSpPr>
        <p:spPr>
          <a:xfrm>
            <a:off x="1622967" y="2751210"/>
            <a:ext cx="2298075" cy="139640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b="1" kern="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Foundation </a:t>
            </a:r>
            <a:r>
              <a:rPr lang="en-US" sz="1100" b="1" kern="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 for Wireless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endParaRPr lang="en-US" sz="1100" b="1" kern="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AP License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PI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Lifecycle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PI </a:t>
            </a: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Assurance</a:t>
            </a: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Energy </a:t>
            </a:r>
            <a:r>
              <a:rPr lang="en-US" sz="1100" dirty="0" err="1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Mgmt</a:t>
            </a:r>
            <a:endParaRPr lang="en-US" sz="1100" dirty="0" smtClean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CMX Base</a:t>
            </a:r>
            <a:endParaRPr lang="en-US" sz="110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  <a:p>
            <a:pPr algn="ctr" defTabSz="685463">
              <a:lnSpc>
                <a:spcPct val="90000"/>
              </a:lnSpc>
              <a:spcBef>
                <a:spcPts val="225"/>
              </a:spcBef>
              <a:defRPr/>
            </a:pPr>
            <a:r>
              <a:rPr lang="en-US" sz="1100" kern="0" dirty="0" smtClean="0">
                <a:solidFill>
                  <a:schemeClr val="bg1"/>
                </a:solidFill>
                <a:latin typeface="+mn-lt"/>
                <a:ea typeface="+mn-ea"/>
                <a:cs typeface="Meiryo" charset="-128"/>
              </a:rPr>
              <a:t>ISE Base</a:t>
            </a:r>
            <a:endParaRPr lang="en-US" sz="1100" kern="0" dirty="0">
              <a:solidFill>
                <a:schemeClr val="bg1"/>
              </a:solidFill>
              <a:latin typeface="+mn-lt"/>
              <a:ea typeface="+mn-ea"/>
              <a:cs typeface="Meiryo" charset="-128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4248185" y="2248351"/>
            <a:ext cx="297543" cy="812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cs typeface="Meiryo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95647" y="85725"/>
            <a:ext cx="1818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+mn-lt"/>
                <a:ea typeface="+mn-ea"/>
                <a:cs typeface="Meiryo" charset="-128"/>
              </a:rPr>
              <a:t>+ New capability</a:t>
            </a:r>
            <a:endParaRPr lang="en-US" sz="1050" dirty="0"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08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>
                <a:latin typeface="+mn-lt"/>
                <a:ea typeface="+mn-ea"/>
                <a:cs typeface="Meiryo" charset="-128"/>
              </a:rPr>
              <a:t>CCW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 機能拡張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3064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133860"/>
            <a:ext cx="8345488" cy="731837"/>
          </a:xfrm>
        </p:spPr>
        <p:txBody>
          <a:bodyPr/>
          <a:lstStyle/>
          <a:p>
            <a:r>
              <a:rPr lang="en-US" sz="2400" dirty="0" smtClean="0">
                <a:latin typeface="+mn-lt"/>
                <a:ea typeface="+mn-ea"/>
                <a:cs typeface="Meiryo" charset="-128"/>
              </a:rPr>
              <a:t>C1 BOM </a:t>
            </a:r>
            <a:r>
              <a:rPr lang="ja-JP" altLang="en-US" sz="2400" dirty="0" smtClean="0">
                <a:latin typeface="+mn-lt"/>
                <a:ea typeface="+mn-ea"/>
                <a:cs typeface="Meiryo" charset="-128"/>
              </a:rPr>
              <a:t>変換</a:t>
            </a:r>
            <a:r>
              <a:rPr lang="en-US" sz="2400" dirty="0" smtClean="0">
                <a:latin typeface="+mn-lt"/>
                <a:ea typeface="+mn-ea"/>
                <a:cs typeface="Meiryo" charset="-128"/>
              </a:rPr>
              <a:t> &amp; TCO </a:t>
            </a:r>
            <a:r>
              <a:rPr lang="ja-JP" altLang="en-US" sz="2400" dirty="0" smtClean="0">
                <a:latin typeface="+mn-lt"/>
                <a:ea typeface="+mn-ea"/>
                <a:cs typeface="Meiryo" charset="-128"/>
              </a:rPr>
              <a:t>インテグレーション</a:t>
            </a:r>
            <a:endParaRPr lang="en-US" sz="2400" dirty="0">
              <a:latin typeface="+mn-lt"/>
              <a:ea typeface="+mn-ea"/>
              <a:cs typeface="Meiryo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871" y="2031025"/>
            <a:ext cx="5595938" cy="2976563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9" y="952820"/>
            <a:ext cx="4555724" cy="245539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887045" y="952820"/>
            <a:ext cx="389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ea typeface="+mn-ea"/>
                <a:cs typeface="Meiryo" charset="-128"/>
              </a:rPr>
              <a:t>CCW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に</a:t>
            </a:r>
            <a:r>
              <a:rPr lang="en-US" altLang="ja-JP" dirty="0" err="1" smtClean="0">
                <a:latin typeface="+mn-lt"/>
                <a:ea typeface="+mn-ea"/>
                <a:cs typeface="Meiryo" charset="-128"/>
              </a:rPr>
              <a:t>CiscoONE</a:t>
            </a:r>
            <a:r>
              <a:rPr lang="ja-JP" altLang="en-US" dirty="0" smtClean="0">
                <a:latin typeface="+mn-lt"/>
                <a:ea typeface="+mn-ea"/>
                <a:cs typeface="Meiryo" charset="-128"/>
              </a:rPr>
              <a:t>型番変換機能</a:t>
            </a:r>
            <a:endParaRPr lang="en-US" dirty="0" smtClean="0">
              <a:latin typeface="+mn-lt"/>
              <a:ea typeface="+mn-ea"/>
              <a:cs typeface="Meiryo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25" y="2205664"/>
            <a:ext cx="696451" cy="7833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3511" y="2826746"/>
            <a:ext cx="949878" cy="24387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6905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MS PGothic" charset="-128"/>
                <a:cs typeface="MS PGothic" charset="-128"/>
              </a:rPr>
              <a:t>Key Takeaway</a:t>
            </a:r>
            <a:endParaRPr lang="en-US" dirty="0">
              <a:latin typeface="+mn-lt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4632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a typeface="+mn-ea"/>
                <a:cs typeface="Meiryo" charset="-128"/>
              </a:rPr>
              <a:t>DNA</a:t>
            </a:r>
            <a:r>
              <a:rPr lang="ja-JP" altLang="en-US" dirty="0" smtClean="0">
                <a:ea typeface="+mn-ea"/>
                <a:cs typeface="Meiryo" charset="-128"/>
              </a:rPr>
              <a:t>で</a:t>
            </a:r>
            <a:r>
              <a:rPr lang="en-US" altLang="ja-JP" dirty="0" smtClean="0">
                <a:ea typeface="+mn-ea"/>
                <a:cs typeface="Meiryo" charset="-128"/>
              </a:rPr>
              <a:t>Wireless</a:t>
            </a:r>
            <a:r>
              <a:rPr lang="ja-JP" altLang="en-US" dirty="0" smtClean="0">
                <a:ea typeface="+mn-ea"/>
                <a:cs typeface="Meiryo" charset="-128"/>
              </a:rPr>
              <a:t>サービスも対応済み</a:t>
            </a:r>
            <a:endParaRPr lang="en-US" altLang="ja-JP" dirty="0">
              <a:ea typeface="+mn-ea"/>
              <a:cs typeface="Meiryo" charset="-128"/>
            </a:endParaRPr>
          </a:p>
          <a:p>
            <a:pPr lvl="1"/>
            <a:r>
              <a:rPr lang="en-US" altLang="ja-JP" dirty="0" smtClean="0">
                <a:ea typeface="+mn-ea"/>
                <a:cs typeface="Meiryo" charset="-128"/>
              </a:rPr>
              <a:t>PnP</a:t>
            </a:r>
            <a:r>
              <a:rPr lang="ja-JP" altLang="en-US" dirty="0" smtClean="0">
                <a:ea typeface="+mn-ea"/>
                <a:cs typeface="Meiryo" charset="-128"/>
              </a:rPr>
              <a:t>や</a:t>
            </a:r>
            <a:r>
              <a:rPr lang="en-US" altLang="ja-JP" dirty="0" err="1" smtClean="0">
                <a:ea typeface="+mn-ea"/>
                <a:cs typeface="Meiryo" charset="-128"/>
              </a:rPr>
              <a:t>EasyQoS</a:t>
            </a:r>
            <a:r>
              <a:rPr lang="ja-JP" altLang="en-US" dirty="0" smtClean="0">
                <a:ea typeface="+mn-ea"/>
                <a:cs typeface="Meiryo" charset="-128"/>
              </a:rPr>
              <a:t>などでインフラの展開や設定、</a:t>
            </a:r>
            <a:r>
              <a:rPr lang="en-US" altLang="ja-JP" dirty="0" err="1" smtClean="0">
                <a:ea typeface="+mn-ea"/>
                <a:cs typeface="Meiryo" charset="-128"/>
              </a:rPr>
              <a:t>PathTrace</a:t>
            </a:r>
            <a:r>
              <a:rPr lang="ja-JP" altLang="en-US" dirty="0" smtClean="0">
                <a:ea typeface="+mn-ea"/>
                <a:cs typeface="Meiryo" charset="-128"/>
              </a:rPr>
              <a:t>で監視がより簡単に</a:t>
            </a:r>
            <a:endParaRPr lang="en-US" altLang="ja-JP" dirty="0" smtClean="0">
              <a:ea typeface="+mn-ea"/>
              <a:cs typeface="Meiryo" charset="-128"/>
            </a:endParaRPr>
          </a:p>
          <a:p>
            <a:r>
              <a:rPr lang="ja-JP" altLang="en-US" dirty="0" smtClean="0">
                <a:ea typeface="+mn-ea"/>
                <a:cs typeface="Meiryo" charset="-128"/>
              </a:rPr>
              <a:t>さらに</a:t>
            </a:r>
            <a:r>
              <a:rPr lang="en-US" altLang="ja-JP" dirty="0" smtClean="0">
                <a:ea typeface="+mn-ea"/>
                <a:cs typeface="Meiryo" charset="-128"/>
              </a:rPr>
              <a:t>Cloud</a:t>
            </a:r>
            <a:r>
              <a:rPr lang="ja-JP" altLang="en-US" dirty="0" smtClean="0">
                <a:ea typeface="+mn-ea"/>
                <a:cs typeface="Meiryo" charset="-128"/>
              </a:rPr>
              <a:t>型の新しい</a:t>
            </a:r>
            <a:r>
              <a:rPr lang="en-US" altLang="ja-JP" dirty="0" smtClean="0">
                <a:ea typeface="+mn-ea"/>
                <a:cs typeface="Meiryo" charset="-128"/>
              </a:rPr>
              <a:t>2</a:t>
            </a:r>
            <a:r>
              <a:rPr lang="ja-JP" altLang="en-US" dirty="0" smtClean="0">
                <a:ea typeface="+mn-ea"/>
                <a:cs typeface="Meiryo" charset="-128"/>
              </a:rPr>
              <a:t>つのソリューションが登場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en-US" altLang="ja-JP" dirty="0" smtClean="0">
                <a:ea typeface="+mn-ea"/>
                <a:cs typeface="Meiryo" charset="-128"/>
              </a:rPr>
              <a:t>CMX</a:t>
            </a:r>
            <a:r>
              <a:rPr lang="ja-JP" altLang="en-US" dirty="0" smtClean="0">
                <a:ea typeface="+mn-ea"/>
                <a:cs typeface="Meiryo" charset="-128"/>
              </a:rPr>
              <a:t> </a:t>
            </a:r>
            <a:r>
              <a:rPr lang="en-US" altLang="ja-JP" dirty="0" smtClean="0">
                <a:ea typeface="+mn-ea"/>
                <a:cs typeface="Meiryo" charset="-128"/>
              </a:rPr>
              <a:t>Cloud</a:t>
            </a:r>
            <a:r>
              <a:rPr lang="ja-JP" altLang="en-US" dirty="0" smtClean="0">
                <a:ea typeface="+mn-ea"/>
                <a:cs typeface="Meiryo" charset="-128"/>
              </a:rPr>
              <a:t> は</a:t>
            </a:r>
            <a:r>
              <a:rPr lang="en-US" altLang="ja-JP" dirty="0" smtClean="0">
                <a:ea typeface="+mn-ea"/>
                <a:cs typeface="Meiryo" charset="-128"/>
              </a:rPr>
              <a:t>Connect</a:t>
            </a:r>
            <a:r>
              <a:rPr lang="ja-JP" altLang="en-US" dirty="0" smtClean="0">
                <a:ea typeface="+mn-ea"/>
                <a:cs typeface="Meiryo" charset="-128"/>
              </a:rPr>
              <a:t>と</a:t>
            </a:r>
            <a:r>
              <a:rPr lang="en-US" altLang="ja-JP" dirty="0" smtClean="0">
                <a:ea typeface="+mn-ea"/>
                <a:cs typeface="Meiryo" charset="-128"/>
              </a:rPr>
              <a:t>Presence Analytics</a:t>
            </a:r>
            <a:r>
              <a:rPr lang="ja-JP" altLang="en-US" dirty="0" smtClean="0">
                <a:ea typeface="+mn-ea"/>
                <a:cs typeface="Meiryo" charset="-128"/>
              </a:rPr>
              <a:t> 機能を提供</a:t>
            </a:r>
            <a:endParaRPr lang="en-US" altLang="ja-JP" dirty="0" smtClean="0">
              <a:ea typeface="+mn-ea"/>
              <a:cs typeface="Meiryo" charset="-128"/>
            </a:endParaRPr>
          </a:p>
          <a:p>
            <a:pPr lvl="1"/>
            <a:r>
              <a:rPr lang="en-US" altLang="ja-JP" dirty="0" smtClean="0">
                <a:ea typeface="+mn-ea"/>
                <a:cs typeface="Meiryo" charset="-128"/>
              </a:rPr>
              <a:t>WSA</a:t>
            </a:r>
            <a:r>
              <a:rPr lang="ja-JP" altLang="en-US" dirty="0" smtClean="0">
                <a:ea typeface="+mn-ea"/>
                <a:cs typeface="Meiryo" charset="-128"/>
              </a:rPr>
              <a:t>はクライアント目線で、現在・過去・未来の無線安定性を保証</a:t>
            </a:r>
            <a:r>
              <a:rPr lang="en-US" altLang="ja-JP" dirty="0" smtClean="0">
                <a:ea typeface="+mn-ea"/>
                <a:cs typeface="Meiryo" charset="-128"/>
              </a:rPr>
              <a:t/>
            </a:r>
            <a:br>
              <a:rPr lang="en-US" altLang="ja-JP" dirty="0" smtClean="0">
                <a:ea typeface="+mn-ea"/>
                <a:cs typeface="Meiryo" charset="-128"/>
              </a:rPr>
            </a:br>
            <a:r>
              <a:rPr lang="en-US" altLang="ja-JP" dirty="0" smtClean="0">
                <a:ea typeface="+mn-ea"/>
                <a:cs typeface="Meiryo" charset="-128"/>
              </a:rPr>
              <a:t>1</a:t>
            </a:r>
            <a:r>
              <a:rPr lang="en-US" altLang="ja-JP" baseline="30000" dirty="0" smtClean="0">
                <a:ea typeface="+mn-ea"/>
                <a:cs typeface="Meiryo" charset="-128"/>
              </a:rPr>
              <a:t>st</a:t>
            </a:r>
            <a:r>
              <a:rPr lang="ja-JP" altLang="en-US" dirty="0" smtClean="0">
                <a:ea typeface="+mn-ea"/>
                <a:cs typeface="Meiryo" charset="-128"/>
              </a:rPr>
              <a:t> フェーズでは</a:t>
            </a:r>
            <a:r>
              <a:rPr lang="en-US" altLang="ja-JP" dirty="0" smtClean="0">
                <a:ea typeface="+mn-ea"/>
                <a:cs typeface="Meiryo" charset="-128"/>
              </a:rPr>
              <a:t>Cloud</a:t>
            </a:r>
            <a:r>
              <a:rPr lang="ja-JP" altLang="en-US" dirty="0" smtClean="0">
                <a:ea typeface="+mn-ea"/>
                <a:cs typeface="Meiryo" charset="-128"/>
              </a:rPr>
              <a:t>で提供予定</a:t>
            </a:r>
            <a:endParaRPr lang="en-US" altLang="ja-JP" dirty="0" smtClean="0">
              <a:ea typeface="+mn-ea"/>
              <a:cs typeface="Meiryo" charset="-128"/>
            </a:endParaRPr>
          </a:p>
          <a:p>
            <a:r>
              <a:rPr lang="en-US" altLang="ja-JP" dirty="0" smtClean="0">
                <a:ea typeface="+mn-ea"/>
                <a:cs typeface="Meiryo" charset="-128"/>
              </a:rPr>
              <a:t>Cisco ONE</a:t>
            </a:r>
            <a:r>
              <a:rPr lang="ja-JP" altLang="en-US" dirty="0" smtClean="0">
                <a:ea typeface="+mn-ea"/>
                <a:cs typeface="Meiryo" charset="-128"/>
              </a:rPr>
              <a:t> に </a:t>
            </a:r>
            <a:r>
              <a:rPr lang="en-US" altLang="ja-JP" dirty="0" smtClean="0">
                <a:ea typeface="+mn-ea"/>
                <a:cs typeface="Meiryo" charset="-128"/>
              </a:rPr>
              <a:t>DNA</a:t>
            </a:r>
            <a:r>
              <a:rPr lang="ja-JP" altLang="en-US" dirty="0" smtClean="0">
                <a:ea typeface="+mn-ea"/>
                <a:cs typeface="Meiryo" charset="-128"/>
              </a:rPr>
              <a:t>のライセンスも追加予定</a:t>
            </a:r>
            <a:endParaRPr lang="en-US" altLang="ja-JP" dirty="0" smtClean="0">
              <a:ea typeface="+mn-ea"/>
              <a:cs typeface="Meiryo" charset="-128"/>
            </a:endParaRPr>
          </a:p>
          <a:p>
            <a:r>
              <a:rPr lang="en-US" altLang="ja-JP" dirty="0" smtClean="0">
                <a:ea typeface="+mn-ea"/>
                <a:cs typeface="Meiryo" charset="-128"/>
              </a:rPr>
              <a:t>CCW</a:t>
            </a:r>
            <a:r>
              <a:rPr lang="ja-JP" altLang="en-US" dirty="0" smtClean="0">
                <a:ea typeface="+mn-ea"/>
                <a:cs typeface="Meiryo" charset="-128"/>
              </a:rPr>
              <a:t>に</a:t>
            </a:r>
            <a:r>
              <a:rPr lang="en-US" altLang="ja-JP" dirty="0" smtClean="0">
                <a:ea typeface="+mn-ea"/>
                <a:cs typeface="Meiryo" charset="-128"/>
              </a:rPr>
              <a:t>Cisco ONE</a:t>
            </a:r>
            <a:r>
              <a:rPr lang="ja-JP" altLang="en-US" dirty="0">
                <a:ea typeface="+mn-ea"/>
                <a:cs typeface="Meiryo" charset="-128"/>
              </a:rPr>
              <a:t> </a:t>
            </a:r>
            <a:r>
              <a:rPr lang="ja-JP" altLang="en-US" dirty="0" smtClean="0">
                <a:ea typeface="+mn-ea"/>
                <a:cs typeface="Meiryo" charset="-128"/>
              </a:rPr>
              <a:t>型番に簡単に変換可能</a:t>
            </a:r>
            <a:endParaRPr lang="en-US" dirty="0" smtClean="0">
              <a:ea typeface="+mn-ea"/>
              <a:cs typeface="Meiryo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+mn-ea"/>
                <a:cs typeface="Meiryo" charset="-128"/>
              </a:rPr>
              <a:t>Key takeaway</a:t>
            </a:r>
            <a:endParaRPr lang="en-US" dirty="0">
              <a:latin typeface="+mn-lt"/>
              <a:ea typeface="+mn-ea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7459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99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Rectangle 195"/>
          <p:cNvSpPr/>
          <p:nvPr/>
        </p:nvSpPr>
        <p:spPr>
          <a:xfrm>
            <a:off x="1" y="0"/>
            <a:ext cx="9147902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+mn-ea"/>
              <a:cs typeface="Meiryo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9539" y="4830921"/>
            <a:ext cx="38971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Cisco 2015 Virtual Networking Index </a:t>
            </a:r>
          </a:p>
          <a:p>
            <a:pPr>
              <a:defRPr/>
            </a:pPr>
            <a:r>
              <a:rPr lang="en-US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http://</a:t>
            </a:r>
            <a:r>
              <a:rPr lang="en-US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www.cisco.com</a:t>
            </a:r>
            <a:r>
              <a:rPr lang="en-US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/web/JP/solution/</a:t>
            </a:r>
            <a:r>
              <a:rPr lang="en-US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isp</a:t>
            </a:r>
            <a:r>
              <a:rPr lang="en-US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/</a:t>
            </a:r>
            <a:r>
              <a:rPr lang="en-US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ipngn</a:t>
            </a:r>
            <a:r>
              <a:rPr lang="en-US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+mn-ea"/>
                <a:ea typeface="+mn-ea"/>
                <a:cs typeface="Meiryo" charset="-128"/>
              </a:rPr>
              <a:t>/literature/white_paper_c11-520862.html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4100" y="18338"/>
            <a:ext cx="9046404" cy="731837"/>
          </a:xfrm>
        </p:spPr>
        <p:txBody>
          <a:bodyPr>
            <a:normAutofit/>
          </a:bodyPr>
          <a:lstStyle/>
          <a:p>
            <a:r>
              <a:rPr lang="ja-JP" altLang="en-US" b="0" dirty="0" smtClean="0">
                <a:latin typeface="+mn-ea"/>
                <a:ea typeface="+mn-ea"/>
                <a:cs typeface="Meiryo" charset="-128"/>
              </a:rPr>
              <a:t>全世界のモバイルデータトラフィック量</a:t>
            </a:r>
            <a:r>
              <a:rPr lang="en-US" altLang="en-US" b="0" dirty="0" smtClean="0"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b="0" dirty="0" smtClean="0">
                <a:latin typeface="+mn-ea"/>
                <a:ea typeface="+mn-ea"/>
                <a:cs typeface="Meiryo" charset="-128"/>
              </a:rPr>
              <a:t>2015-2020</a:t>
            </a:r>
            <a:endParaRPr lang="en-US" b="0" dirty="0">
              <a:latin typeface="+mn-ea"/>
              <a:ea typeface="+mn-ea"/>
              <a:cs typeface="Meiryo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480" y="4412166"/>
            <a:ext cx="7466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FF0000"/>
                </a:solidFill>
                <a:latin typeface="+mn-ea"/>
                <a:ea typeface="+mn-ea"/>
                <a:cs typeface="Meiryo" charset="-128"/>
              </a:rPr>
              <a:t>ユーザや企業のデジタル化が進み、より</a:t>
            </a:r>
            <a:r>
              <a:rPr lang="ja-JP" altLang="en-US" sz="2000" b="1" dirty="0">
                <a:solidFill>
                  <a:srgbClr val="FF0000"/>
                </a:solidFill>
                <a:latin typeface="+mn-ea"/>
                <a:ea typeface="+mn-ea"/>
                <a:cs typeface="Meiryo" charset="-128"/>
              </a:rPr>
              <a:t>高密度端末</a:t>
            </a: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ea typeface="+mn-ea"/>
                <a:cs typeface="Meiryo" charset="-128"/>
              </a:rPr>
              <a:t>環境</a:t>
            </a:r>
            <a:endParaRPr lang="en-US" altLang="ja-JP" sz="2000" b="1" dirty="0" smtClean="0">
              <a:solidFill>
                <a:srgbClr val="FF0000"/>
              </a:solidFill>
              <a:latin typeface="+mn-ea"/>
              <a:ea typeface="+mn-ea"/>
              <a:cs typeface="Meiryo" charset="-128"/>
            </a:endParaRPr>
          </a:p>
          <a:p>
            <a:r>
              <a:rPr lang="ja-JP" altLang="en-US" sz="2000" b="1" dirty="0" smtClean="0">
                <a:solidFill>
                  <a:srgbClr val="FF0000"/>
                </a:solidFill>
                <a:latin typeface="+mn-ea"/>
                <a:ea typeface="+mn-ea"/>
                <a:cs typeface="Meiryo" charset="-128"/>
              </a:rPr>
              <a:t>より</a:t>
            </a:r>
            <a:r>
              <a:rPr lang="ja-JP" altLang="en-US" sz="2000" b="1" dirty="0">
                <a:solidFill>
                  <a:srgbClr val="FF0000"/>
                </a:solidFill>
                <a:latin typeface="+mn-ea"/>
                <a:ea typeface="+mn-ea"/>
                <a:cs typeface="Meiryo" charset="-128"/>
              </a:rPr>
              <a:t>高トラフィックへと時代は進んで</a:t>
            </a: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ea typeface="+mn-ea"/>
                <a:cs typeface="Meiryo" charset="-128"/>
              </a:rPr>
              <a:t>います</a:t>
            </a:r>
            <a:endParaRPr lang="en-US" sz="2000" b="1" dirty="0">
              <a:solidFill>
                <a:srgbClr val="FF0000"/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981674" y="4104234"/>
            <a:ext cx="692776" cy="255448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cs typeface="Meiryo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100" y="796509"/>
            <a:ext cx="9059900" cy="3105118"/>
            <a:chOff x="84100" y="796508"/>
            <a:chExt cx="9059900" cy="3105118"/>
          </a:xfrm>
        </p:grpSpPr>
        <p:sp>
          <p:nvSpPr>
            <p:cNvPr id="1037" name="TextBox 39"/>
            <p:cNvSpPr txBox="1">
              <a:spLocks noChangeArrowheads="1"/>
            </p:cNvSpPr>
            <p:nvPr/>
          </p:nvSpPr>
          <p:spPr bwMode="auto">
            <a:xfrm>
              <a:off x="3457707" y="1295496"/>
              <a:ext cx="2509054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0" b="1" dirty="0">
                  <a:solidFill>
                    <a:schemeClr val="tx2"/>
                  </a:solidFill>
                  <a:latin typeface="+mn-ea"/>
                  <a:ea typeface="+mn-ea"/>
                  <a:cs typeface="Meiryo" charset="-128"/>
                </a:rPr>
                <a:t>8</a:t>
              </a:r>
              <a:r>
                <a:rPr lang="ja-JP" altLang="en-US" sz="10000" b="1" dirty="0">
                  <a:solidFill>
                    <a:schemeClr val="tx2"/>
                  </a:solidFill>
                  <a:latin typeface="+mn-ea"/>
                  <a:ea typeface="+mn-ea"/>
                  <a:cs typeface="Meiryo" charset="-128"/>
                </a:rPr>
                <a:t>倍</a:t>
              </a:r>
              <a:endParaRPr lang="en-US" sz="10000" b="1" dirty="0">
                <a:solidFill>
                  <a:schemeClr val="tx2"/>
                </a:solidFill>
                <a:latin typeface="+mn-ea"/>
                <a:ea typeface="+mn-ea"/>
                <a:cs typeface="Meiryo" charset="-128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12107" y="3901626"/>
              <a:ext cx="8632825" cy="0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5822925" y="1295496"/>
              <a:ext cx="0" cy="2175826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923" y="1426012"/>
              <a:ext cx="3266092" cy="1751877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6716412" y="1243419"/>
              <a:ext cx="1875990" cy="1118406"/>
            </a:xfrm>
            <a:custGeom>
              <a:avLst/>
              <a:gdLst>
                <a:gd name="connsiteX0" fmla="*/ 0 w 2039120"/>
                <a:gd name="connsiteY0" fmla="*/ 1118406 h 1118406"/>
                <a:gd name="connsiteX1" fmla="*/ 419476 w 2039120"/>
                <a:gd name="connsiteY1" fmla="*/ 1013555 h 1118406"/>
                <a:gd name="connsiteX2" fmla="*/ 850604 w 2039120"/>
                <a:gd name="connsiteY2" fmla="*/ 850455 h 1118406"/>
                <a:gd name="connsiteX3" fmla="*/ 1258428 w 2039120"/>
                <a:gd name="connsiteY3" fmla="*/ 640754 h 1118406"/>
                <a:gd name="connsiteX4" fmla="*/ 1619644 w 2039120"/>
                <a:gd name="connsiteY4" fmla="*/ 372802 h 1118406"/>
                <a:gd name="connsiteX5" fmla="*/ 2039120 w 2039120"/>
                <a:gd name="connsiteY5" fmla="*/ 0 h 111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9120" h="1118406">
                  <a:moveTo>
                    <a:pt x="0" y="1118406"/>
                  </a:moveTo>
                  <a:cubicBezTo>
                    <a:pt x="138854" y="1088309"/>
                    <a:pt x="277709" y="1058213"/>
                    <a:pt x="419476" y="1013555"/>
                  </a:cubicBezTo>
                  <a:cubicBezTo>
                    <a:pt x="561243" y="968897"/>
                    <a:pt x="710779" y="912588"/>
                    <a:pt x="850604" y="850455"/>
                  </a:cubicBezTo>
                  <a:cubicBezTo>
                    <a:pt x="990429" y="788322"/>
                    <a:pt x="1130255" y="720363"/>
                    <a:pt x="1258428" y="640754"/>
                  </a:cubicBezTo>
                  <a:cubicBezTo>
                    <a:pt x="1386601" y="561145"/>
                    <a:pt x="1489529" y="479594"/>
                    <a:pt x="1619644" y="372802"/>
                  </a:cubicBezTo>
                  <a:cubicBezTo>
                    <a:pt x="1749759" y="266010"/>
                    <a:pt x="2039120" y="0"/>
                    <a:pt x="2039120" y="0"/>
                  </a:cubicBezTo>
                </a:path>
              </a:pathLst>
            </a:cu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  <a:cs typeface="Meiryo" charset="-128"/>
              </a:endParaRPr>
            </a:p>
          </p:txBody>
        </p:sp>
        <p:pic>
          <p:nvPicPr>
            <p:cNvPr id="17" name="Picture 16" descr="voice_vido_collab.psd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95" y="2900281"/>
              <a:ext cx="1361794" cy="4648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100" y="3330617"/>
              <a:ext cx="3225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音声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/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ビデオ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/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位置情報など、より多くの帯域幅を必要する</a:t>
              </a:r>
              <a:r>
                <a:rPr lang="ja-JP" altLang="en-US" sz="1200" dirty="0" smtClean="0">
                  <a:latin typeface="+mn-ea"/>
                  <a:ea typeface="+mn-ea"/>
                  <a:cs typeface="Meiryo" charset="-128"/>
                </a:rPr>
                <a:t>アプリ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ケ</a:t>
              </a:r>
              <a:r>
                <a:rPr lang="ja-JP" altLang="en-US" sz="1200" dirty="0" smtClean="0">
                  <a:latin typeface="+mn-ea"/>
                  <a:ea typeface="+mn-ea"/>
                  <a:cs typeface="Meiryo" charset="-128"/>
                </a:rPr>
                <a:t>ーション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/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コンテンツ</a:t>
              </a:r>
              <a:endParaRPr lang="en-US" sz="1200" dirty="0">
                <a:latin typeface="+mn-ea"/>
                <a:ea typeface="+mn-ea"/>
                <a:cs typeface="Meiryo" charset="-128"/>
              </a:endParaRPr>
            </a:p>
          </p:txBody>
        </p:sp>
        <p:pic>
          <p:nvPicPr>
            <p:cNvPr id="41" name="Picture 40" descr="crowd.psd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969" y="796508"/>
              <a:ext cx="466449" cy="466449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827585" y="1749623"/>
              <a:ext cx="1266030" cy="579297"/>
              <a:chOff x="4808998" y="2374396"/>
              <a:chExt cx="1805327" cy="896718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1655" y="2374396"/>
                <a:ext cx="951251" cy="522159"/>
              </a:xfrm>
              <a:prstGeom prst="rect">
                <a:avLst/>
              </a:prstGeom>
              <a:noFill/>
            </p:spPr>
          </p:pic>
          <p:sp>
            <p:nvSpPr>
              <p:cNvPr id="44" name="Freeform 9"/>
              <p:cNvSpPr>
                <a:spLocks noEditPoints="1"/>
              </p:cNvSpPr>
              <p:nvPr/>
            </p:nvSpPr>
            <p:spPr bwMode="auto">
              <a:xfrm>
                <a:off x="5517938" y="2855623"/>
                <a:ext cx="312125" cy="215988"/>
              </a:xfrm>
              <a:custGeom>
                <a:avLst/>
                <a:gdLst/>
                <a:ahLst/>
                <a:cxnLst>
                  <a:cxn ang="0">
                    <a:pos x="52" y="172"/>
                  </a:cxn>
                  <a:cxn ang="0">
                    <a:pos x="0" y="201"/>
                  </a:cxn>
                  <a:cxn ang="0">
                    <a:pos x="72" y="326"/>
                  </a:cxn>
                  <a:cxn ang="0">
                    <a:pos x="123" y="297"/>
                  </a:cxn>
                  <a:cxn ang="0">
                    <a:pos x="52" y="172"/>
                  </a:cxn>
                  <a:cxn ang="0">
                    <a:pos x="327" y="203"/>
                  </a:cxn>
                  <a:cxn ang="0">
                    <a:pos x="423" y="152"/>
                  </a:cxn>
                  <a:cxn ang="0">
                    <a:pos x="428" y="134"/>
                  </a:cxn>
                  <a:cxn ang="0">
                    <a:pos x="362" y="9"/>
                  </a:cxn>
                  <a:cxn ang="0">
                    <a:pos x="345" y="3"/>
                  </a:cxn>
                  <a:cxn ang="0">
                    <a:pos x="109" y="128"/>
                  </a:cxn>
                  <a:cxn ang="0">
                    <a:pos x="104" y="146"/>
                  </a:cxn>
                  <a:cxn ang="0">
                    <a:pos x="113" y="163"/>
                  </a:cxn>
                  <a:cxn ang="0">
                    <a:pos x="89" y="175"/>
                  </a:cxn>
                  <a:cxn ang="0">
                    <a:pos x="90" y="184"/>
                  </a:cxn>
                  <a:cxn ang="0">
                    <a:pos x="130" y="259"/>
                  </a:cxn>
                  <a:cxn ang="0">
                    <a:pos x="137" y="265"/>
                  </a:cxn>
                  <a:cxn ang="0">
                    <a:pos x="161" y="252"/>
                  </a:cxn>
                  <a:cxn ang="0">
                    <a:pos x="170" y="270"/>
                  </a:cxn>
                  <a:cxn ang="0">
                    <a:pos x="188" y="277"/>
                  </a:cxn>
                  <a:cxn ang="0">
                    <a:pos x="281" y="227"/>
                  </a:cxn>
                  <a:cxn ang="0">
                    <a:pos x="499" y="378"/>
                  </a:cxn>
                  <a:cxn ang="0">
                    <a:pos x="499" y="274"/>
                  </a:cxn>
                  <a:cxn ang="0">
                    <a:pos x="327" y="203"/>
                  </a:cxn>
                </a:cxnLst>
                <a:rect l="0" t="0" r="r" b="b"/>
                <a:pathLst>
                  <a:path w="499" h="378">
                    <a:moveTo>
                      <a:pt x="52" y="172"/>
                    </a:moveTo>
                    <a:cubicBezTo>
                      <a:pt x="0" y="201"/>
                      <a:pt x="0" y="201"/>
                      <a:pt x="0" y="201"/>
                    </a:cubicBezTo>
                    <a:cubicBezTo>
                      <a:pt x="72" y="326"/>
                      <a:pt x="72" y="326"/>
                      <a:pt x="72" y="326"/>
                    </a:cubicBezTo>
                    <a:cubicBezTo>
                      <a:pt x="123" y="297"/>
                      <a:pt x="123" y="297"/>
                      <a:pt x="123" y="297"/>
                    </a:cubicBezTo>
                    <a:cubicBezTo>
                      <a:pt x="123" y="297"/>
                      <a:pt x="106" y="220"/>
                      <a:pt x="52" y="172"/>
                    </a:cubicBezTo>
                    <a:close/>
                    <a:moveTo>
                      <a:pt x="327" y="203"/>
                    </a:moveTo>
                    <a:cubicBezTo>
                      <a:pt x="423" y="152"/>
                      <a:pt x="423" y="152"/>
                      <a:pt x="423" y="152"/>
                    </a:cubicBezTo>
                    <a:cubicBezTo>
                      <a:pt x="429" y="148"/>
                      <a:pt x="432" y="140"/>
                      <a:pt x="428" y="134"/>
                    </a:cubicBezTo>
                    <a:cubicBezTo>
                      <a:pt x="362" y="9"/>
                      <a:pt x="362" y="9"/>
                      <a:pt x="362" y="9"/>
                    </a:cubicBezTo>
                    <a:cubicBezTo>
                      <a:pt x="359" y="3"/>
                      <a:pt x="351" y="0"/>
                      <a:pt x="345" y="3"/>
                    </a:cubicBezTo>
                    <a:cubicBezTo>
                      <a:pt x="109" y="128"/>
                      <a:pt x="109" y="128"/>
                      <a:pt x="109" y="128"/>
                    </a:cubicBezTo>
                    <a:cubicBezTo>
                      <a:pt x="103" y="131"/>
                      <a:pt x="101" y="139"/>
                      <a:pt x="104" y="146"/>
                    </a:cubicBezTo>
                    <a:cubicBezTo>
                      <a:pt x="113" y="163"/>
                      <a:pt x="113" y="163"/>
                      <a:pt x="113" y="163"/>
                    </a:cubicBezTo>
                    <a:cubicBezTo>
                      <a:pt x="89" y="175"/>
                      <a:pt x="89" y="175"/>
                      <a:pt x="89" y="175"/>
                    </a:cubicBezTo>
                    <a:cubicBezTo>
                      <a:pt x="88" y="176"/>
                      <a:pt x="88" y="180"/>
                      <a:pt x="90" y="184"/>
                    </a:cubicBezTo>
                    <a:cubicBezTo>
                      <a:pt x="130" y="259"/>
                      <a:pt x="130" y="259"/>
                      <a:pt x="130" y="259"/>
                    </a:cubicBezTo>
                    <a:cubicBezTo>
                      <a:pt x="132" y="263"/>
                      <a:pt x="135" y="266"/>
                      <a:pt x="137" y="265"/>
                    </a:cubicBezTo>
                    <a:cubicBezTo>
                      <a:pt x="161" y="252"/>
                      <a:pt x="161" y="252"/>
                      <a:pt x="161" y="252"/>
                    </a:cubicBezTo>
                    <a:cubicBezTo>
                      <a:pt x="170" y="270"/>
                      <a:pt x="170" y="270"/>
                      <a:pt x="170" y="270"/>
                    </a:cubicBezTo>
                    <a:cubicBezTo>
                      <a:pt x="174" y="277"/>
                      <a:pt x="182" y="280"/>
                      <a:pt x="188" y="277"/>
                    </a:cubicBezTo>
                    <a:cubicBezTo>
                      <a:pt x="281" y="227"/>
                      <a:pt x="281" y="227"/>
                      <a:pt x="281" y="227"/>
                    </a:cubicBezTo>
                    <a:cubicBezTo>
                      <a:pt x="499" y="378"/>
                      <a:pt x="499" y="378"/>
                      <a:pt x="499" y="378"/>
                    </a:cubicBezTo>
                    <a:cubicBezTo>
                      <a:pt x="499" y="274"/>
                      <a:pt x="499" y="274"/>
                      <a:pt x="499" y="274"/>
                    </a:cubicBezTo>
                    <a:lnTo>
                      <a:pt x="327" y="203"/>
                    </a:lnTo>
                    <a:close/>
                  </a:path>
                </a:pathLst>
              </a:custGeom>
              <a:solidFill>
                <a:srgbClr val="214794"/>
              </a:solidFill>
              <a:ln w="9525">
                <a:noFill/>
                <a:round/>
                <a:headEnd/>
                <a:tailEnd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28"/>
                <a:endParaRPr lang="en-US" dirty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45" name="Freeform 12"/>
              <p:cNvSpPr>
                <a:spLocks noEditPoints="1"/>
              </p:cNvSpPr>
              <p:nvPr/>
            </p:nvSpPr>
            <p:spPr bwMode="auto">
              <a:xfrm>
                <a:off x="6265750" y="2917675"/>
                <a:ext cx="348575" cy="260977"/>
              </a:xfrm>
              <a:custGeom>
                <a:avLst/>
                <a:gdLst>
                  <a:gd name="T0" fmla="*/ 1504 w 1544"/>
                  <a:gd name="T1" fmla="*/ 0 h 1156"/>
                  <a:gd name="T2" fmla="*/ 40 w 1544"/>
                  <a:gd name="T3" fmla="*/ 0 h 1156"/>
                  <a:gd name="T4" fmla="*/ 0 w 1544"/>
                  <a:gd name="T5" fmla="*/ 40 h 1156"/>
                  <a:gd name="T6" fmla="*/ 0 w 1544"/>
                  <a:gd name="T7" fmla="*/ 1116 h 1156"/>
                  <a:gd name="T8" fmla="*/ 40 w 1544"/>
                  <a:gd name="T9" fmla="*/ 1156 h 1156"/>
                  <a:gd name="T10" fmla="*/ 1504 w 1544"/>
                  <a:gd name="T11" fmla="*/ 1156 h 1156"/>
                  <a:gd name="T12" fmla="*/ 1544 w 1544"/>
                  <a:gd name="T13" fmla="*/ 1116 h 1156"/>
                  <a:gd name="T14" fmla="*/ 1544 w 1544"/>
                  <a:gd name="T15" fmla="*/ 40 h 1156"/>
                  <a:gd name="T16" fmla="*/ 1504 w 1544"/>
                  <a:gd name="T17" fmla="*/ 0 h 1156"/>
                  <a:gd name="T18" fmla="*/ 1330 w 1544"/>
                  <a:gd name="T19" fmla="*/ 318 h 1156"/>
                  <a:gd name="T20" fmla="*/ 1455 w 1544"/>
                  <a:gd name="T21" fmla="*/ 536 h 1156"/>
                  <a:gd name="T22" fmla="*/ 1204 w 1544"/>
                  <a:gd name="T23" fmla="*/ 536 h 1156"/>
                  <a:gd name="T24" fmla="*/ 1330 w 1544"/>
                  <a:gd name="T25" fmla="*/ 318 h 1156"/>
                  <a:gd name="T26" fmla="*/ 1092 w 1544"/>
                  <a:gd name="T27" fmla="*/ 770 h 1156"/>
                  <a:gd name="T28" fmla="*/ 1066 w 1544"/>
                  <a:gd name="T29" fmla="*/ 796 h 1156"/>
                  <a:gd name="T30" fmla="*/ 198 w 1544"/>
                  <a:gd name="T31" fmla="*/ 796 h 1156"/>
                  <a:gd name="T32" fmla="*/ 172 w 1544"/>
                  <a:gd name="T33" fmla="*/ 770 h 1156"/>
                  <a:gd name="T34" fmla="*/ 172 w 1544"/>
                  <a:gd name="T35" fmla="*/ 214 h 1156"/>
                  <a:gd name="T36" fmla="*/ 198 w 1544"/>
                  <a:gd name="T37" fmla="*/ 188 h 1156"/>
                  <a:gd name="T38" fmla="*/ 1066 w 1544"/>
                  <a:gd name="T39" fmla="*/ 188 h 1156"/>
                  <a:gd name="T40" fmla="*/ 1092 w 1544"/>
                  <a:gd name="T41" fmla="*/ 214 h 1156"/>
                  <a:gd name="T42" fmla="*/ 1092 w 1544"/>
                  <a:gd name="T43" fmla="*/ 770 h 1156"/>
                  <a:gd name="T44" fmla="*/ 280 w 1544"/>
                  <a:gd name="T45" fmla="*/ 1059 h 1156"/>
                  <a:gd name="T46" fmla="*/ 202 w 1544"/>
                  <a:gd name="T47" fmla="*/ 981 h 1156"/>
                  <a:gd name="T48" fmla="*/ 280 w 1544"/>
                  <a:gd name="T49" fmla="*/ 902 h 1156"/>
                  <a:gd name="T50" fmla="*/ 359 w 1544"/>
                  <a:gd name="T51" fmla="*/ 981 h 1156"/>
                  <a:gd name="T52" fmla="*/ 280 w 1544"/>
                  <a:gd name="T53" fmla="*/ 1059 h 1156"/>
                  <a:gd name="T54" fmla="*/ 620 w 1544"/>
                  <a:gd name="T55" fmla="*/ 1059 h 1156"/>
                  <a:gd name="T56" fmla="*/ 542 w 1544"/>
                  <a:gd name="T57" fmla="*/ 981 h 1156"/>
                  <a:gd name="T58" fmla="*/ 620 w 1544"/>
                  <a:gd name="T59" fmla="*/ 902 h 1156"/>
                  <a:gd name="T60" fmla="*/ 699 w 1544"/>
                  <a:gd name="T61" fmla="*/ 981 h 1156"/>
                  <a:gd name="T62" fmla="*/ 620 w 1544"/>
                  <a:gd name="T63" fmla="*/ 1059 h 1156"/>
                  <a:gd name="T64" fmla="*/ 960 w 1544"/>
                  <a:gd name="T65" fmla="*/ 1059 h 1156"/>
                  <a:gd name="T66" fmla="*/ 882 w 1544"/>
                  <a:gd name="T67" fmla="*/ 981 h 1156"/>
                  <a:gd name="T68" fmla="*/ 960 w 1544"/>
                  <a:gd name="T69" fmla="*/ 902 h 1156"/>
                  <a:gd name="T70" fmla="*/ 1039 w 1544"/>
                  <a:gd name="T71" fmla="*/ 981 h 1156"/>
                  <a:gd name="T72" fmla="*/ 960 w 1544"/>
                  <a:gd name="T73" fmla="*/ 1059 h 1156"/>
                  <a:gd name="T74" fmla="*/ 1330 w 1544"/>
                  <a:gd name="T75" fmla="*/ 840 h 1156"/>
                  <a:gd name="T76" fmla="*/ 1204 w 1544"/>
                  <a:gd name="T77" fmla="*/ 624 h 1156"/>
                  <a:gd name="T78" fmla="*/ 1455 w 1544"/>
                  <a:gd name="T79" fmla="*/ 624 h 1156"/>
                  <a:gd name="T80" fmla="*/ 1330 w 1544"/>
                  <a:gd name="T81" fmla="*/ 840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4" h="1156">
                    <a:moveTo>
                      <a:pt x="1504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1116"/>
                      <a:pt x="0" y="1116"/>
                      <a:pt x="0" y="1116"/>
                    </a:cubicBezTo>
                    <a:cubicBezTo>
                      <a:pt x="0" y="1138"/>
                      <a:pt x="18" y="1156"/>
                      <a:pt x="40" y="1156"/>
                    </a:cubicBezTo>
                    <a:cubicBezTo>
                      <a:pt x="1504" y="1156"/>
                      <a:pt x="1504" y="1156"/>
                      <a:pt x="1504" y="1156"/>
                    </a:cubicBezTo>
                    <a:cubicBezTo>
                      <a:pt x="1526" y="1156"/>
                      <a:pt x="1544" y="1138"/>
                      <a:pt x="1544" y="1116"/>
                    </a:cubicBezTo>
                    <a:cubicBezTo>
                      <a:pt x="1544" y="40"/>
                      <a:pt x="1544" y="40"/>
                      <a:pt x="1544" y="40"/>
                    </a:cubicBezTo>
                    <a:cubicBezTo>
                      <a:pt x="1544" y="18"/>
                      <a:pt x="1526" y="0"/>
                      <a:pt x="1504" y="0"/>
                    </a:cubicBezTo>
                    <a:close/>
                    <a:moveTo>
                      <a:pt x="1330" y="318"/>
                    </a:moveTo>
                    <a:cubicBezTo>
                      <a:pt x="1455" y="536"/>
                      <a:pt x="1455" y="536"/>
                      <a:pt x="1455" y="536"/>
                    </a:cubicBezTo>
                    <a:cubicBezTo>
                      <a:pt x="1204" y="536"/>
                      <a:pt x="1204" y="536"/>
                      <a:pt x="1204" y="536"/>
                    </a:cubicBezTo>
                    <a:lnTo>
                      <a:pt x="1330" y="318"/>
                    </a:lnTo>
                    <a:close/>
                    <a:moveTo>
                      <a:pt x="1092" y="770"/>
                    </a:moveTo>
                    <a:cubicBezTo>
                      <a:pt x="1092" y="784"/>
                      <a:pt x="1080" y="796"/>
                      <a:pt x="1066" y="796"/>
                    </a:cubicBezTo>
                    <a:cubicBezTo>
                      <a:pt x="198" y="796"/>
                      <a:pt x="198" y="796"/>
                      <a:pt x="198" y="796"/>
                    </a:cubicBezTo>
                    <a:cubicBezTo>
                      <a:pt x="184" y="796"/>
                      <a:pt x="172" y="784"/>
                      <a:pt x="172" y="770"/>
                    </a:cubicBezTo>
                    <a:cubicBezTo>
                      <a:pt x="172" y="214"/>
                      <a:pt x="172" y="214"/>
                      <a:pt x="172" y="214"/>
                    </a:cubicBezTo>
                    <a:cubicBezTo>
                      <a:pt x="172" y="200"/>
                      <a:pt x="184" y="188"/>
                      <a:pt x="198" y="188"/>
                    </a:cubicBezTo>
                    <a:cubicBezTo>
                      <a:pt x="1066" y="188"/>
                      <a:pt x="1066" y="188"/>
                      <a:pt x="1066" y="188"/>
                    </a:cubicBezTo>
                    <a:cubicBezTo>
                      <a:pt x="1080" y="188"/>
                      <a:pt x="1092" y="200"/>
                      <a:pt x="1092" y="214"/>
                    </a:cubicBezTo>
                    <a:lnTo>
                      <a:pt x="1092" y="770"/>
                    </a:lnTo>
                    <a:close/>
                    <a:moveTo>
                      <a:pt x="280" y="1059"/>
                    </a:moveTo>
                    <a:cubicBezTo>
                      <a:pt x="237" y="1059"/>
                      <a:pt x="202" y="1024"/>
                      <a:pt x="202" y="981"/>
                    </a:cubicBezTo>
                    <a:cubicBezTo>
                      <a:pt x="202" y="937"/>
                      <a:pt x="237" y="902"/>
                      <a:pt x="280" y="902"/>
                    </a:cubicBezTo>
                    <a:cubicBezTo>
                      <a:pt x="324" y="902"/>
                      <a:pt x="359" y="937"/>
                      <a:pt x="359" y="981"/>
                    </a:cubicBezTo>
                    <a:cubicBezTo>
                      <a:pt x="359" y="1024"/>
                      <a:pt x="324" y="1059"/>
                      <a:pt x="280" y="1059"/>
                    </a:cubicBezTo>
                    <a:close/>
                    <a:moveTo>
                      <a:pt x="620" y="1059"/>
                    </a:moveTo>
                    <a:cubicBezTo>
                      <a:pt x="577" y="1059"/>
                      <a:pt x="542" y="1024"/>
                      <a:pt x="542" y="981"/>
                    </a:cubicBezTo>
                    <a:cubicBezTo>
                      <a:pt x="542" y="937"/>
                      <a:pt x="577" y="902"/>
                      <a:pt x="620" y="902"/>
                    </a:cubicBezTo>
                    <a:cubicBezTo>
                      <a:pt x="664" y="902"/>
                      <a:pt x="699" y="937"/>
                      <a:pt x="699" y="981"/>
                    </a:cubicBezTo>
                    <a:cubicBezTo>
                      <a:pt x="699" y="1024"/>
                      <a:pt x="664" y="1059"/>
                      <a:pt x="620" y="1059"/>
                    </a:cubicBezTo>
                    <a:close/>
                    <a:moveTo>
                      <a:pt x="960" y="1059"/>
                    </a:moveTo>
                    <a:cubicBezTo>
                      <a:pt x="917" y="1059"/>
                      <a:pt x="882" y="1024"/>
                      <a:pt x="882" y="981"/>
                    </a:cubicBezTo>
                    <a:cubicBezTo>
                      <a:pt x="882" y="937"/>
                      <a:pt x="917" y="902"/>
                      <a:pt x="960" y="902"/>
                    </a:cubicBezTo>
                    <a:cubicBezTo>
                      <a:pt x="1004" y="902"/>
                      <a:pt x="1039" y="937"/>
                      <a:pt x="1039" y="981"/>
                    </a:cubicBezTo>
                    <a:cubicBezTo>
                      <a:pt x="1039" y="1024"/>
                      <a:pt x="1004" y="1059"/>
                      <a:pt x="960" y="1059"/>
                    </a:cubicBezTo>
                    <a:close/>
                    <a:moveTo>
                      <a:pt x="1330" y="840"/>
                    </a:moveTo>
                    <a:cubicBezTo>
                      <a:pt x="1204" y="624"/>
                      <a:pt x="1204" y="624"/>
                      <a:pt x="1204" y="624"/>
                    </a:cubicBezTo>
                    <a:cubicBezTo>
                      <a:pt x="1455" y="624"/>
                      <a:pt x="1455" y="624"/>
                      <a:pt x="1455" y="624"/>
                    </a:cubicBezTo>
                    <a:lnTo>
                      <a:pt x="1330" y="840"/>
                    </a:lnTo>
                    <a:close/>
                  </a:path>
                </a:pathLst>
              </a:custGeom>
              <a:solidFill>
                <a:srgbClr val="214794"/>
              </a:solidFill>
              <a:ln w="9525">
                <a:noFill/>
                <a:round/>
                <a:headEnd/>
                <a:tailEnd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28"/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5955767" y="2954343"/>
                <a:ext cx="141514" cy="268717"/>
                <a:chOff x="7403532" y="2771741"/>
                <a:chExt cx="402938" cy="765130"/>
              </a:xfrm>
              <a:solidFill>
                <a:srgbClr val="214794"/>
              </a:solidFill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61" name="Freeform 18"/>
                <p:cNvSpPr>
                  <a:spLocks/>
                </p:cNvSpPr>
                <p:nvPr/>
              </p:nvSpPr>
              <p:spPr bwMode="auto">
                <a:xfrm>
                  <a:off x="7791379" y="3092621"/>
                  <a:ext cx="15091" cy="62440"/>
                </a:xfrm>
                <a:custGeom>
                  <a:avLst/>
                  <a:gdLst>
                    <a:gd name="T0" fmla="*/ 0 w 34"/>
                    <a:gd name="T1" fmla="*/ 0 h 140"/>
                    <a:gd name="T2" fmla="*/ 5 w 34"/>
                    <a:gd name="T3" fmla="*/ 140 h 140"/>
                    <a:gd name="T4" fmla="*/ 34 w 34"/>
                    <a:gd name="T5" fmla="*/ 140 h 140"/>
                    <a:gd name="T6" fmla="*/ 34 w 34"/>
                    <a:gd name="T7" fmla="*/ 0 h 140"/>
                    <a:gd name="T8" fmla="*/ 0 w 34"/>
                    <a:gd name="T9" fmla="*/ 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0">
                      <a:moveTo>
                        <a:pt x="0" y="0"/>
                      </a:moveTo>
                      <a:cubicBezTo>
                        <a:pt x="4" y="48"/>
                        <a:pt x="5" y="96"/>
                        <a:pt x="5" y="140"/>
                      </a:cubicBezTo>
                      <a:cubicBezTo>
                        <a:pt x="34" y="140"/>
                        <a:pt x="34" y="140"/>
                        <a:pt x="34" y="140"/>
                      </a:cubicBezTo>
                      <a:cubicBezTo>
                        <a:pt x="34" y="0"/>
                        <a:pt x="34" y="0"/>
                        <a:pt x="3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62" name="Freeform 19"/>
                <p:cNvSpPr>
                  <a:spLocks/>
                </p:cNvSpPr>
                <p:nvPr/>
              </p:nvSpPr>
              <p:spPr bwMode="auto">
                <a:xfrm>
                  <a:off x="7470877" y="2771741"/>
                  <a:ext cx="252780" cy="164496"/>
                </a:xfrm>
                <a:custGeom>
                  <a:avLst/>
                  <a:gdLst>
                    <a:gd name="T0" fmla="*/ 567 w 567"/>
                    <a:gd name="T1" fmla="*/ 368 h 369"/>
                    <a:gd name="T2" fmla="*/ 519 w 567"/>
                    <a:gd name="T3" fmla="*/ 41 h 369"/>
                    <a:gd name="T4" fmla="*/ 479 w 567"/>
                    <a:gd name="T5" fmla="*/ 0 h 369"/>
                    <a:gd name="T6" fmla="*/ 87 w 567"/>
                    <a:gd name="T7" fmla="*/ 0 h 369"/>
                    <a:gd name="T8" fmla="*/ 47 w 567"/>
                    <a:gd name="T9" fmla="*/ 40 h 369"/>
                    <a:gd name="T10" fmla="*/ 0 w 567"/>
                    <a:gd name="T11" fmla="*/ 369 h 369"/>
                    <a:gd name="T12" fmla="*/ 17 w 567"/>
                    <a:gd name="T13" fmla="*/ 368 h 369"/>
                    <a:gd name="T14" fmla="*/ 567 w 567"/>
                    <a:gd name="T15" fmla="*/ 368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7" h="369">
                      <a:moveTo>
                        <a:pt x="567" y="368"/>
                      </a:moveTo>
                      <a:cubicBezTo>
                        <a:pt x="519" y="41"/>
                        <a:pt x="519" y="41"/>
                        <a:pt x="519" y="41"/>
                      </a:cubicBezTo>
                      <a:cubicBezTo>
                        <a:pt x="519" y="18"/>
                        <a:pt x="501" y="0"/>
                        <a:pt x="479" y="0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65" y="0"/>
                        <a:pt x="47" y="18"/>
                        <a:pt x="47" y="40"/>
                      </a:cubicBezTo>
                      <a:cubicBezTo>
                        <a:pt x="0" y="369"/>
                        <a:pt x="0" y="369"/>
                        <a:pt x="0" y="369"/>
                      </a:cubicBezTo>
                      <a:cubicBezTo>
                        <a:pt x="5" y="368"/>
                        <a:pt x="11" y="368"/>
                        <a:pt x="17" y="368"/>
                      </a:cubicBezTo>
                      <a:lnTo>
                        <a:pt x="567" y="3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63" name="Freeform 20"/>
                <p:cNvSpPr>
                  <a:spLocks/>
                </p:cNvSpPr>
                <p:nvPr/>
              </p:nvSpPr>
              <p:spPr bwMode="auto">
                <a:xfrm>
                  <a:off x="7470499" y="3372187"/>
                  <a:ext cx="253534" cy="164684"/>
                </a:xfrm>
                <a:custGeom>
                  <a:avLst/>
                  <a:gdLst>
                    <a:gd name="T0" fmla="*/ 0 w 569"/>
                    <a:gd name="T1" fmla="*/ 1 h 369"/>
                    <a:gd name="T2" fmla="*/ 48 w 569"/>
                    <a:gd name="T3" fmla="*/ 328 h 369"/>
                    <a:gd name="T4" fmla="*/ 88 w 569"/>
                    <a:gd name="T5" fmla="*/ 369 h 369"/>
                    <a:gd name="T6" fmla="*/ 480 w 569"/>
                    <a:gd name="T7" fmla="*/ 369 h 369"/>
                    <a:gd name="T8" fmla="*/ 520 w 569"/>
                    <a:gd name="T9" fmla="*/ 329 h 369"/>
                    <a:gd name="T10" fmla="*/ 569 w 569"/>
                    <a:gd name="T11" fmla="*/ 0 h 369"/>
                    <a:gd name="T12" fmla="*/ 550 w 569"/>
                    <a:gd name="T13" fmla="*/ 1 h 369"/>
                    <a:gd name="T14" fmla="*/ 0 w 569"/>
                    <a:gd name="T15" fmla="*/ 1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9" h="369">
                      <a:moveTo>
                        <a:pt x="0" y="1"/>
                      </a:moveTo>
                      <a:cubicBezTo>
                        <a:pt x="48" y="328"/>
                        <a:pt x="48" y="328"/>
                        <a:pt x="48" y="328"/>
                      </a:cubicBezTo>
                      <a:cubicBezTo>
                        <a:pt x="48" y="351"/>
                        <a:pt x="66" y="369"/>
                        <a:pt x="88" y="369"/>
                      </a:cubicBezTo>
                      <a:cubicBezTo>
                        <a:pt x="480" y="369"/>
                        <a:pt x="480" y="369"/>
                        <a:pt x="480" y="369"/>
                      </a:cubicBezTo>
                      <a:cubicBezTo>
                        <a:pt x="502" y="369"/>
                        <a:pt x="520" y="351"/>
                        <a:pt x="520" y="329"/>
                      </a:cubicBezTo>
                      <a:cubicBezTo>
                        <a:pt x="569" y="0"/>
                        <a:pt x="569" y="0"/>
                        <a:pt x="569" y="0"/>
                      </a:cubicBezTo>
                      <a:cubicBezTo>
                        <a:pt x="563" y="1"/>
                        <a:pt x="557" y="1"/>
                        <a:pt x="550" y="1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64" name="Freeform 21"/>
                <p:cNvSpPr>
                  <a:spLocks noEditPoints="1"/>
                </p:cNvSpPr>
                <p:nvPr/>
              </p:nvSpPr>
              <p:spPr bwMode="auto">
                <a:xfrm>
                  <a:off x="7403532" y="2944725"/>
                  <a:ext cx="381245" cy="419162"/>
                </a:xfrm>
                <a:custGeom>
                  <a:avLst/>
                  <a:gdLst>
                    <a:gd name="T0" fmla="*/ 811 w 855"/>
                    <a:gd name="T1" fmla="*/ 70 h 940"/>
                    <a:gd name="T2" fmla="*/ 720 w 855"/>
                    <a:gd name="T3" fmla="*/ 0 h 940"/>
                    <a:gd name="T4" fmla="*/ 148 w 855"/>
                    <a:gd name="T5" fmla="*/ 2 h 940"/>
                    <a:gd name="T6" fmla="*/ 104 w 855"/>
                    <a:gd name="T7" fmla="*/ 153 h 940"/>
                    <a:gd name="T8" fmla="*/ 148 w 855"/>
                    <a:gd name="T9" fmla="*/ 2 h 940"/>
                    <a:gd name="T10" fmla="*/ 53 w 855"/>
                    <a:gd name="T11" fmla="*/ 847 h 940"/>
                    <a:gd name="T12" fmla="*/ 144 w 855"/>
                    <a:gd name="T13" fmla="*/ 940 h 940"/>
                    <a:gd name="T14" fmla="*/ 129 w 855"/>
                    <a:gd name="T15" fmla="*/ 824 h 940"/>
                    <a:gd name="T16" fmla="*/ 129 w 855"/>
                    <a:gd name="T17" fmla="*/ 821 h 940"/>
                    <a:gd name="T18" fmla="*/ 129 w 855"/>
                    <a:gd name="T19" fmla="*/ 824 h 940"/>
                    <a:gd name="T20" fmla="*/ 700 w 855"/>
                    <a:gd name="T21" fmla="*/ 940 h 940"/>
                    <a:gd name="T22" fmla="*/ 722 w 855"/>
                    <a:gd name="T23" fmla="*/ 938 h 940"/>
                    <a:gd name="T24" fmla="*/ 855 w 855"/>
                    <a:gd name="T25" fmla="*/ 472 h 940"/>
                    <a:gd name="T26" fmla="*/ 816 w 855"/>
                    <a:gd name="T27" fmla="*/ 94 h 940"/>
                    <a:gd name="T28" fmla="*/ 120 w 855"/>
                    <a:gd name="T29" fmla="*/ 775 h 940"/>
                    <a:gd name="T30" fmla="*/ 127 w 855"/>
                    <a:gd name="T31" fmla="*/ 800 h 940"/>
                    <a:gd name="T32" fmla="*/ 738 w 855"/>
                    <a:gd name="T33" fmla="*/ 120 h 940"/>
                    <a:gd name="T34" fmla="*/ 739 w 855"/>
                    <a:gd name="T35" fmla="*/ 121 h 940"/>
                    <a:gd name="T36" fmla="*/ 131 w 855"/>
                    <a:gd name="T37" fmla="*/ 121 h 940"/>
                    <a:gd name="T38" fmla="*/ 161 w 855"/>
                    <a:gd name="T39" fmla="*/ 104 h 940"/>
                    <a:gd name="T40" fmla="*/ 166 w 855"/>
                    <a:gd name="T41" fmla="*/ 120 h 940"/>
                    <a:gd name="T42" fmla="*/ 736 w 855"/>
                    <a:gd name="T43" fmla="*/ 154 h 940"/>
                    <a:gd name="T44" fmla="*/ 702 w 855"/>
                    <a:gd name="T45" fmla="*/ 808 h 940"/>
                    <a:gd name="T46" fmla="*/ 132 w 855"/>
                    <a:gd name="T47" fmla="*/ 774 h 940"/>
                    <a:gd name="T48" fmla="*/ 739 w 855"/>
                    <a:gd name="T49" fmla="*/ 824 h 940"/>
                    <a:gd name="T50" fmla="*/ 743 w 855"/>
                    <a:gd name="T51" fmla="*/ 801 h 940"/>
                    <a:gd name="T52" fmla="*/ 739 w 855"/>
                    <a:gd name="T53" fmla="*/ 824 h 940"/>
                    <a:gd name="T54" fmla="*/ 739 w 855"/>
                    <a:gd name="T55" fmla="*/ 824 h 940"/>
                    <a:gd name="T56" fmla="*/ 744 w 855"/>
                    <a:gd name="T57" fmla="*/ 800 h 940"/>
                    <a:gd name="T58" fmla="*/ 745 w 855"/>
                    <a:gd name="T59" fmla="*/ 798 h 940"/>
                    <a:gd name="T60" fmla="*/ 740 w 855"/>
                    <a:gd name="T61" fmla="*/ 123 h 940"/>
                    <a:gd name="T62" fmla="*/ 739 w 855"/>
                    <a:gd name="T63" fmla="*/ 122 h 940"/>
                    <a:gd name="T64" fmla="*/ 131 w 855"/>
                    <a:gd name="T65" fmla="*/ 123 h 940"/>
                    <a:gd name="T66" fmla="*/ 131 w 855"/>
                    <a:gd name="T67" fmla="*/ 122 h 940"/>
                    <a:gd name="T68" fmla="*/ 127 w 855"/>
                    <a:gd name="T69" fmla="*/ 801 h 940"/>
                    <a:gd name="T70" fmla="*/ 127 w 855"/>
                    <a:gd name="T71" fmla="*/ 802 h 940"/>
                    <a:gd name="T72" fmla="*/ 764 w 855"/>
                    <a:gd name="T73" fmla="*/ 775 h 940"/>
                    <a:gd name="T74" fmla="*/ 761 w 855"/>
                    <a:gd name="T75" fmla="*/ 793 h 940"/>
                    <a:gd name="T76" fmla="*/ 761 w 855"/>
                    <a:gd name="T77" fmla="*/ 793 h 940"/>
                    <a:gd name="T78" fmla="*/ 763 w 855"/>
                    <a:gd name="T79" fmla="*/ 783 h 9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55" h="940">
                      <a:moveTo>
                        <a:pt x="816" y="94"/>
                      </a:moveTo>
                      <a:cubicBezTo>
                        <a:pt x="811" y="70"/>
                        <a:pt x="811" y="70"/>
                        <a:pt x="811" y="70"/>
                      </a:cubicBezTo>
                      <a:cubicBezTo>
                        <a:pt x="803" y="32"/>
                        <a:pt x="763" y="0"/>
                        <a:pt x="724" y="0"/>
                      </a:cubicBezTo>
                      <a:cubicBezTo>
                        <a:pt x="720" y="0"/>
                        <a:pt x="720" y="0"/>
                        <a:pt x="720" y="0"/>
                      </a:cubicBezTo>
                      <a:cubicBezTo>
                        <a:pt x="168" y="0"/>
                        <a:pt x="168" y="0"/>
                        <a:pt x="168" y="0"/>
                      </a:cubicBezTo>
                      <a:cubicBezTo>
                        <a:pt x="161" y="0"/>
                        <a:pt x="154" y="1"/>
                        <a:pt x="148" y="2"/>
                      </a:cubicBezTo>
                      <a:cubicBezTo>
                        <a:pt x="133" y="101"/>
                        <a:pt x="133" y="101"/>
                        <a:pt x="133" y="101"/>
                      </a:cubicBezTo>
                      <a:cubicBezTo>
                        <a:pt x="116" y="112"/>
                        <a:pt x="104" y="131"/>
                        <a:pt x="104" y="153"/>
                      </a:cubicBezTo>
                      <a:cubicBezTo>
                        <a:pt x="104" y="131"/>
                        <a:pt x="116" y="112"/>
                        <a:pt x="133" y="101"/>
                      </a:cubicBezTo>
                      <a:cubicBezTo>
                        <a:pt x="148" y="2"/>
                        <a:pt x="148" y="2"/>
                        <a:pt x="148" y="2"/>
                      </a:cubicBezTo>
                      <a:cubicBezTo>
                        <a:pt x="103" y="11"/>
                        <a:pt x="62" y="48"/>
                        <a:pt x="53" y="93"/>
                      </a:cubicBezTo>
                      <a:cubicBezTo>
                        <a:pt x="0" y="343"/>
                        <a:pt x="0" y="597"/>
                        <a:pt x="53" y="847"/>
                      </a:cubicBezTo>
                      <a:cubicBezTo>
                        <a:pt x="58" y="870"/>
                        <a:pt x="58" y="870"/>
                        <a:pt x="58" y="870"/>
                      </a:cubicBezTo>
                      <a:cubicBezTo>
                        <a:pt x="66" y="908"/>
                        <a:pt x="106" y="940"/>
                        <a:pt x="144" y="940"/>
                      </a:cubicBezTo>
                      <a:cubicBezTo>
                        <a:pt x="147" y="940"/>
                        <a:pt x="147" y="940"/>
                        <a:pt x="147" y="940"/>
                      </a:cubicBezTo>
                      <a:cubicBezTo>
                        <a:pt x="129" y="824"/>
                        <a:pt x="129" y="824"/>
                        <a:pt x="129" y="824"/>
                      </a:cubicBezTo>
                      <a:cubicBezTo>
                        <a:pt x="129" y="824"/>
                        <a:pt x="129" y="824"/>
                        <a:pt x="129" y="824"/>
                      </a:cubicBezTo>
                      <a:cubicBezTo>
                        <a:pt x="129" y="821"/>
                        <a:pt x="129" y="821"/>
                        <a:pt x="129" y="821"/>
                      </a:cubicBezTo>
                      <a:cubicBezTo>
                        <a:pt x="129" y="824"/>
                        <a:pt x="129" y="824"/>
                        <a:pt x="129" y="824"/>
                      </a:cubicBezTo>
                      <a:cubicBezTo>
                        <a:pt x="129" y="824"/>
                        <a:pt x="129" y="824"/>
                        <a:pt x="129" y="824"/>
                      </a:cubicBezTo>
                      <a:cubicBezTo>
                        <a:pt x="147" y="940"/>
                        <a:pt x="147" y="940"/>
                        <a:pt x="147" y="940"/>
                      </a:cubicBezTo>
                      <a:cubicBezTo>
                        <a:pt x="700" y="940"/>
                        <a:pt x="700" y="940"/>
                        <a:pt x="700" y="940"/>
                      </a:cubicBezTo>
                      <a:cubicBezTo>
                        <a:pt x="708" y="940"/>
                        <a:pt x="715" y="939"/>
                        <a:pt x="722" y="938"/>
                      </a:cubicBezTo>
                      <a:cubicBezTo>
                        <a:pt x="722" y="938"/>
                        <a:pt x="722" y="938"/>
                        <a:pt x="722" y="938"/>
                      </a:cubicBezTo>
                      <a:cubicBezTo>
                        <a:pt x="767" y="928"/>
                        <a:pt x="806" y="890"/>
                        <a:pt x="816" y="846"/>
                      </a:cubicBezTo>
                      <a:cubicBezTo>
                        <a:pt x="842" y="722"/>
                        <a:pt x="855" y="600"/>
                        <a:pt x="855" y="472"/>
                      </a:cubicBezTo>
                      <a:cubicBezTo>
                        <a:pt x="855" y="428"/>
                        <a:pt x="853" y="380"/>
                        <a:pt x="850" y="332"/>
                      </a:cubicBezTo>
                      <a:cubicBezTo>
                        <a:pt x="844" y="252"/>
                        <a:pt x="832" y="173"/>
                        <a:pt x="816" y="94"/>
                      </a:cubicBezTo>
                      <a:close/>
                      <a:moveTo>
                        <a:pt x="127" y="800"/>
                      </a:moveTo>
                      <a:cubicBezTo>
                        <a:pt x="122" y="793"/>
                        <a:pt x="120" y="784"/>
                        <a:pt x="120" y="775"/>
                      </a:cubicBezTo>
                      <a:cubicBezTo>
                        <a:pt x="120" y="783"/>
                        <a:pt x="122" y="791"/>
                        <a:pt x="126" y="798"/>
                      </a:cubicBezTo>
                      <a:lnTo>
                        <a:pt x="127" y="800"/>
                      </a:lnTo>
                      <a:close/>
                      <a:moveTo>
                        <a:pt x="739" y="121"/>
                      </a:moveTo>
                      <a:cubicBezTo>
                        <a:pt x="739" y="120"/>
                        <a:pt x="738" y="120"/>
                        <a:pt x="738" y="120"/>
                      </a:cubicBezTo>
                      <a:cubicBezTo>
                        <a:pt x="736" y="104"/>
                        <a:pt x="736" y="104"/>
                        <a:pt x="736" y="104"/>
                      </a:cubicBezTo>
                      <a:lnTo>
                        <a:pt x="739" y="121"/>
                      </a:lnTo>
                      <a:close/>
                      <a:moveTo>
                        <a:pt x="161" y="104"/>
                      </a:moveTo>
                      <a:cubicBezTo>
                        <a:pt x="149" y="106"/>
                        <a:pt x="139" y="112"/>
                        <a:pt x="131" y="121"/>
                      </a:cubicBezTo>
                      <a:cubicBezTo>
                        <a:pt x="131" y="120"/>
                        <a:pt x="131" y="120"/>
                        <a:pt x="131" y="120"/>
                      </a:cubicBezTo>
                      <a:cubicBezTo>
                        <a:pt x="139" y="112"/>
                        <a:pt x="149" y="106"/>
                        <a:pt x="161" y="104"/>
                      </a:cubicBezTo>
                      <a:close/>
                      <a:moveTo>
                        <a:pt x="132" y="154"/>
                      </a:moveTo>
                      <a:cubicBezTo>
                        <a:pt x="132" y="135"/>
                        <a:pt x="147" y="120"/>
                        <a:pt x="166" y="120"/>
                      </a:cubicBezTo>
                      <a:cubicBezTo>
                        <a:pt x="702" y="120"/>
                        <a:pt x="702" y="120"/>
                        <a:pt x="702" y="120"/>
                      </a:cubicBezTo>
                      <a:cubicBezTo>
                        <a:pt x="721" y="120"/>
                        <a:pt x="736" y="135"/>
                        <a:pt x="736" y="154"/>
                      </a:cubicBezTo>
                      <a:cubicBezTo>
                        <a:pt x="736" y="774"/>
                        <a:pt x="736" y="774"/>
                        <a:pt x="736" y="774"/>
                      </a:cubicBezTo>
                      <a:cubicBezTo>
                        <a:pt x="736" y="793"/>
                        <a:pt x="721" y="808"/>
                        <a:pt x="702" y="808"/>
                      </a:cubicBezTo>
                      <a:cubicBezTo>
                        <a:pt x="166" y="808"/>
                        <a:pt x="166" y="808"/>
                        <a:pt x="166" y="808"/>
                      </a:cubicBezTo>
                      <a:cubicBezTo>
                        <a:pt x="147" y="808"/>
                        <a:pt x="132" y="793"/>
                        <a:pt x="132" y="774"/>
                      </a:cubicBezTo>
                      <a:lnTo>
                        <a:pt x="132" y="154"/>
                      </a:lnTo>
                      <a:close/>
                      <a:moveTo>
                        <a:pt x="739" y="824"/>
                      </a:moveTo>
                      <a:cubicBezTo>
                        <a:pt x="742" y="803"/>
                        <a:pt x="742" y="803"/>
                        <a:pt x="742" y="803"/>
                      </a:cubicBezTo>
                      <a:cubicBezTo>
                        <a:pt x="743" y="802"/>
                        <a:pt x="743" y="802"/>
                        <a:pt x="743" y="801"/>
                      </a:cubicBezTo>
                      <a:cubicBezTo>
                        <a:pt x="740" y="824"/>
                        <a:pt x="740" y="824"/>
                        <a:pt x="740" y="824"/>
                      </a:cubicBezTo>
                      <a:cubicBezTo>
                        <a:pt x="739" y="824"/>
                        <a:pt x="739" y="824"/>
                        <a:pt x="739" y="824"/>
                      </a:cubicBezTo>
                      <a:cubicBezTo>
                        <a:pt x="739" y="824"/>
                        <a:pt x="739" y="824"/>
                        <a:pt x="739" y="824"/>
                      </a:cubicBezTo>
                      <a:cubicBezTo>
                        <a:pt x="739" y="824"/>
                        <a:pt x="739" y="824"/>
                        <a:pt x="739" y="824"/>
                      </a:cubicBezTo>
                      <a:close/>
                      <a:moveTo>
                        <a:pt x="745" y="798"/>
                      </a:moveTo>
                      <a:cubicBezTo>
                        <a:pt x="744" y="799"/>
                        <a:pt x="744" y="799"/>
                        <a:pt x="744" y="800"/>
                      </a:cubicBezTo>
                      <a:cubicBezTo>
                        <a:pt x="752" y="750"/>
                        <a:pt x="752" y="750"/>
                        <a:pt x="752" y="750"/>
                      </a:cubicBezTo>
                      <a:lnTo>
                        <a:pt x="745" y="798"/>
                      </a:lnTo>
                      <a:close/>
                      <a:moveTo>
                        <a:pt x="739" y="122"/>
                      </a:moveTo>
                      <a:cubicBezTo>
                        <a:pt x="739" y="122"/>
                        <a:pt x="740" y="123"/>
                        <a:pt x="740" y="123"/>
                      </a:cubicBezTo>
                      <a:cubicBezTo>
                        <a:pt x="752" y="205"/>
                        <a:pt x="752" y="205"/>
                        <a:pt x="752" y="205"/>
                      </a:cubicBezTo>
                      <a:lnTo>
                        <a:pt x="739" y="122"/>
                      </a:lnTo>
                      <a:close/>
                      <a:moveTo>
                        <a:pt x="131" y="122"/>
                      </a:moveTo>
                      <a:cubicBezTo>
                        <a:pt x="131" y="123"/>
                        <a:pt x="131" y="123"/>
                        <a:pt x="131" y="123"/>
                      </a:cubicBezTo>
                      <a:cubicBezTo>
                        <a:pt x="124" y="131"/>
                        <a:pt x="120" y="142"/>
                        <a:pt x="120" y="153"/>
                      </a:cubicBezTo>
                      <a:cubicBezTo>
                        <a:pt x="120" y="141"/>
                        <a:pt x="124" y="130"/>
                        <a:pt x="131" y="122"/>
                      </a:cubicBezTo>
                      <a:close/>
                      <a:moveTo>
                        <a:pt x="127" y="802"/>
                      </a:moveTo>
                      <a:cubicBezTo>
                        <a:pt x="127" y="801"/>
                        <a:pt x="127" y="801"/>
                        <a:pt x="127" y="801"/>
                      </a:cubicBezTo>
                      <a:cubicBezTo>
                        <a:pt x="135" y="814"/>
                        <a:pt x="149" y="824"/>
                        <a:pt x="166" y="824"/>
                      </a:cubicBezTo>
                      <a:cubicBezTo>
                        <a:pt x="150" y="824"/>
                        <a:pt x="135" y="815"/>
                        <a:pt x="127" y="802"/>
                      </a:cubicBezTo>
                      <a:close/>
                      <a:moveTo>
                        <a:pt x="764" y="782"/>
                      </a:moveTo>
                      <a:cubicBezTo>
                        <a:pt x="764" y="779"/>
                        <a:pt x="764" y="777"/>
                        <a:pt x="764" y="775"/>
                      </a:cubicBezTo>
                      <a:cubicBezTo>
                        <a:pt x="764" y="777"/>
                        <a:pt x="764" y="779"/>
                        <a:pt x="764" y="782"/>
                      </a:cubicBezTo>
                      <a:close/>
                      <a:moveTo>
                        <a:pt x="761" y="793"/>
                      </a:moveTo>
                      <a:cubicBezTo>
                        <a:pt x="761" y="793"/>
                        <a:pt x="761" y="793"/>
                        <a:pt x="761" y="793"/>
                      </a:cubicBezTo>
                      <a:cubicBezTo>
                        <a:pt x="761" y="793"/>
                        <a:pt x="761" y="793"/>
                        <a:pt x="761" y="793"/>
                      </a:cubicBezTo>
                      <a:close/>
                      <a:moveTo>
                        <a:pt x="763" y="788"/>
                      </a:moveTo>
                      <a:cubicBezTo>
                        <a:pt x="763" y="786"/>
                        <a:pt x="763" y="784"/>
                        <a:pt x="763" y="783"/>
                      </a:cubicBezTo>
                      <a:cubicBezTo>
                        <a:pt x="763" y="784"/>
                        <a:pt x="763" y="786"/>
                        <a:pt x="763" y="7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</p:grpSp>
          <p:sp>
            <p:nvSpPr>
              <p:cNvPr id="47" name="Freeform 13"/>
              <p:cNvSpPr>
                <a:spLocks noEditPoints="1"/>
              </p:cNvSpPr>
              <p:nvPr/>
            </p:nvSpPr>
            <p:spPr bwMode="auto">
              <a:xfrm>
                <a:off x="4808998" y="2857152"/>
                <a:ext cx="326272" cy="219616"/>
              </a:xfrm>
              <a:custGeom>
                <a:avLst/>
                <a:gdLst>
                  <a:gd name="T0" fmla="*/ 1208 w 1248"/>
                  <a:gd name="T1" fmla="*/ 0 h 840"/>
                  <a:gd name="T2" fmla="*/ 40 w 1248"/>
                  <a:gd name="T3" fmla="*/ 0 h 840"/>
                  <a:gd name="T4" fmla="*/ 0 w 1248"/>
                  <a:gd name="T5" fmla="*/ 40 h 840"/>
                  <a:gd name="T6" fmla="*/ 0 w 1248"/>
                  <a:gd name="T7" fmla="*/ 800 h 840"/>
                  <a:gd name="T8" fmla="*/ 40 w 1248"/>
                  <a:gd name="T9" fmla="*/ 840 h 840"/>
                  <a:gd name="T10" fmla="*/ 1208 w 1248"/>
                  <a:gd name="T11" fmla="*/ 840 h 840"/>
                  <a:gd name="T12" fmla="*/ 1248 w 1248"/>
                  <a:gd name="T13" fmla="*/ 800 h 840"/>
                  <a:gd name="T14" fmla="*/ 1248 w 1248"/>
                  <a:gd name="T15" fmla="*/ 40 h 840"/>
                  <a:gd name="T16" fmla="*/ 1208 w 1248"/>
                  <a:gd name="T17" fmla="*/ 0 h 840"/>
                  <a:gd name="T18" fmla="*/ 428 w 1248"/>
                  <a:gd name="T19" fmla="*/ 68 h 840"/>
                  <a:gd name="T20" fmla="*/ 860 w 1248"/>
                  <a:gd name="T21" fmla="*/ 68 h 840"/>
                  <a:gd name="T22" fmla="*/ 860 w 1248"/>
                  <a:gd name="T23" fmla="*/ 120 h 840"/>
                  <a:gd name="T24" fmla="*/ 428 w 1248"/>
                  <a:gd name="T25" fmla="*/ 120 h 840"/>
                  <a:gd name="T26" fmla="*/ 428 w 1248"/>
                  <a:gd name="T27" fmla="*/ 68 h 840"/>
                  <a:gd name="T28" fmla="*/ 346 w 1248"/>
                  <a:gd name="T29" fmla="*/ 714 h 840"/>
                  <a:gd name="T30" fmla="*/ 168 w 1248"/>
                  <a:gd name="T31" fmla="*/ 694 h 840"/>
                  <a:gd name="T32" fmla="*/ 176 w 1248"/>
                  <a:gd name="T33" fmla="*/ 581 h 840"/>
                  <a:gd name="T34" fmla="*/ 257 w 1248"/>
                  <a:gd name="T35" fmla="*/ 489 h 840"/>
                  <a:gd name="T36" fmla="*/ 297 w 1248"/>
                  <a:gd name="T37" fmla="*/ 470 h 840"/>
                  <a:gd name="T38" fmla="*/ 308 w 1248"/>
                  <a:gd name="T39" fmla="*/ 461 h 840"/>
                  <a:gd name="T40" fmla="*/ 315 w 1248"/>
                  <a:gd name="T41" fmla="*/ 454 h 840"/>
                  <a:gd name="T42" fmla="*/ 269 w 1248"/>
                  <a:gd name="T43" fmla="*/ 364 h 840"/>
                  <a:gd name="T44" fmla="*/ 266 w 1248"/>
                  <a:gd name="T45" fmla="*/ 292 h 840"/>
                  <a:gd name="T46" fmla="*/ 294 w 1248"/>
                  <a:gd name="T47" fmla="*/ 262 h 840"/>
                  <a:gd name="T48" fmla="*/ 308 w 1248"/>
                  <a:gd name="T49" fmla="*/ 261 h 840"/>
                  <a:gd name="T50" fmla="*/ 335 w 1248"/>
                  <a:gd name="T51" fmla="*/ 259 h 840"/>
                  <a:gd name="T52" fmla="*/ 388 w 1248"/>
                  <a:gd name="T53" fmla="*/ 258 h 840"/>
                  <a:gd name="T54" fmla="*/ 414 w 1248"/>
                  <a:gd name="T55" fmla="*/ 276 h 840"/>
                  <a:gd name="T56" fmla="*/ 424 w 1248"/>
                  <a:gd name="T57" fmla="*/ 290 h 840"/>
                  <a:gd name="T58" fmla="*/ 423 w 1248"/>
                  <a:gd name="T59" fmla="*/ 358 h 840"/>
                  <a:gd name="T60" fmla="*/ 374 w 1248"/>
                  <a:gd name="T61" fmla="*/ 456 h 840"/>
                  <a:gd name="T62" fmla="*/ 382 w 1248"/>
                  <a:gd name="T63" fmla="*/ 463 h 840"/>
                  <a:gd name="T64" fmla="*/ 394 w 1248"/>
                  <a:gd name="T65" fmla="*/ 472 h 840"/>
                  <a:gd name="T66" fmla="*/ 435 w 1248"/>
                  <a:gd name="T67" fmla="*/ 489 h 840"/>
                  <a:gd name="T68" fmla="*/ 516 w 1248"/>
                  <a:gd name="T69" fmla="*/ 581 h 840"/>
                  <a:gd name="T70" fmla="*/ 523 w 1248"/>
                  <a:gd name="T71" fmla="*/ 694 h 840"/>
                  <a:gd name="T72" fmla="*/ 346 w 1248"/>
                  <a:gd name="T73" fmla="*/ 714 h 840"/>
                  <a:gd name="T74" fmla="*/ 1104 w 1248"/>
                  <a:gd name="T75" fmla="*/ 428 h 840"/>
                  <a:gd name="T76" fmla="*/ 712 w 1248"/>
                  <a:gd name="T77" fmla="*/ 428 h 840"/>
                  <a:gd name="T78" fmla="*/ 697 w 1248"/>
                  <a:gd name="T79" fmla="*/ 414 h 840"/>
                  <a:gd name="T80" fmla="*/ 712 w 1248"/>
                  <a:gd name="T81" fmla="*/ 400 h 840"/>
                  <a:gd name="T82" fmla="*/ 1104 w 1248"/>
                  <a:gd name="T83" fmla="*/ 400 h 840"/>
                  <a:gd name="T84" fmla="*/ 1118 w 1248"/>
                  <a:gd name="T85" fmla="*/ 414 h 840"/>
                  <a:gd name="T86" fmla="*/ 1104 w 1248"/>
                  <a:gd name="T87" fmla="*/ 428 h 840"/>
                  <a:gd name="T88" fmla="*/ 1101 w 1248"/>
                  <a:gd name="T89" fmla="*/ 332 h 840"/>
                  <a:gd name="T90" fmla="*/ 714 w 1248"/>
                  <a:gd name="T91" fmla="*/ 332 h 840"/>
                  <a:gd name="T92" fmla="*/ 697 w 1248"/>
                  <a:gd name="T93" fmla="*/ 314 h 840"/>
                  <a:gd name="T94" fmla="*/ 714 w 1248"/>
                  <a:gd name="T95" fmla="*/ 296 h 840"/>
                  <a:gd name="T96" fmla="*/ 1101 w 1248"/>
                  <a:gd name="T97" fmla="*/ 296 h 840"/>
                  <a:gd name="T98" fmla="*/ 1118 w 1248"/>
                  <a:gd name="T99" fmla="*/ 314 h 840"/>
                  <a:gd name="T100" fmla="*/ 1101 w 1248"/>
                  <a:gd name="T101" fmla="*/ 332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48" h="840">
                    <a:moveTo>
                      <a:pt x="1208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800"/>
                      <a:pt x="0" y="800"/>
                      <a:pt x="0" y="800"/>
                    </a:cubicBezTo>
                    <a:cubicBezTo>
                      <a:pt x="0" y="822"/>
                      <a:pt x="18" y="840"/>
                      <a:pt x="40" y="840"/>
                    </a:cubicBezTo>
                    <a:cubicBezTo>
                      <a:pt x="1208" y="840"/>
                      <a:pt x="1208" y="840"/>
                      <a:pt x="1208" y="840"/>
                    </a:cubicBezTo>
                    <a:cubicBezTo>
                      <a:pt x="1230" y="840"/>
                      <a:pt x="1248" y="822"/>
                      <a:pt x="1248" y="800"/>
                    </a:cubicBezTo>
                    <a:cubicBezTo>
                      <a:pt x="1248" y="40"/>
                      <a:pt x="1248" y="40"/>
                      <a:pt x="1248" y="40"/>
                    </a:cubicBezTo>
                    <a:cubicBezTo>
                      <a:pt x="1248" y="18"/>
                      <a:pt x="1230" y="0"/>
                      <a:pt x="1208" y="0"/>
                    </a:cubicBezTo>
                    <a:close/>
                    <a:moveTo>
                      <a:pt x="428" y="68"/>
                    </a:moveTo>
                    <a:cubicBezTo>
                      <a:pt x="860" y="68"/>
                      <a:pt x="860" y="68"/>
                      <a:pt x="860" y="68"/>
                    </a:cubicBezTo>
                    <a:cubicBezTo>
                      <a:pt x="860" y="120"/>
                      <a:pt x="860" y="120"/>
                      <a:pt x="860" y="120"/>
                    </a:cubicBezTo>
                    <a:cubicBezTo>
                      <a:pt x="428" y="120"/>
                      <a:pt x="428" y="120"/>
                      <a:pt x="428" y="120"/>
                    </a:cubicBezTo>
                    <a:lnTo>
                      <a:pt x="428" y="68"/>
                    </a:lnTo>
                    <a:close/>
                    <a:moveTo>
                      <a:pt x="346" y="714"/>
                    </a:moveTo>
                    <a:cubicBezTo>
                      <a:pt x="242" y="714"/>
                      <a:pt x="168" y="694"/>
                      <a:pt x="168" y="694"/>
                    </a:cubicBezTo>
                    <a:cubicBezTo>
                      <a:pt x="176" y="581"/>
                      <a:pt x="176" y="581"/>
                      <a:pt x="176" y="581"/>
                    </a:cubicBezTo>
                    <a:cubicBezTo>
                      <a:pt x="179" y="535"/>
                      <a:pt x="214" y="502"/>
                      <a:pt x="257" y="489"/>
                    </a:cubicBezTo>
                    <a:cubicBezTo>
                      <a:pt x="273" y="485"/>
                      <a:pt x="285" y="480"/>
                      <a:pt x="297" y="470"/>
                    </a:cubicBezTo>
                    <a:cubicBezTo>
                      <a:pt x="300" y="467"/>
                      <a:pt x="304" y="464"/>
                      <a:pt x="308" y="461"/>
                    </a:cubicBezTo>
                    <a:cubicBezTo>
                      <a:pt x="311" y="459"/>
                      <a:pt x="313" y="457"/>
                      <a:pt x="315" y="454"/>
                    </a:cubicBezTo>
                    <a:cubicBezTo>
                      <a:pt x="290" y="439"/>
                      <a:pt x="272" y="405"/>
                      <a:pt x="269" y="364"/>
                    </a:cubicBezTo>
                    <a:cubicBezTo>
                      <a:pt x="267" y="359"/>
                      <a:pt x="261" y="310"/>
                      <a:pt x="266" y="292"/>
                    </a:cubicBezTo>
                    <a:cubicBezTo>
                      <a:pt x="271" y="274"/>
                      <a:pt x="285" y="263"/>
                      <a:pt x="294" y="262"/>
                    </a:cubicBezTo>
                    <a:cubicBezTo>
                      <a:pt x="299" y="261"/>
                      <a:pt x="304" y="261"/>
                      <a:pt x="308" y="261"/>
                    </a:cubicBezTo>
                    <a:cubicBezTo>
                      <a:pt x="319" y="262"/>
                      <a:pt x="323" y="263"/>
                      <a:pt x="335" y="259"/>
                    </a:cubicBezTo>
                    <a:cubicBezTo>
                      <a:pt x="347" y="256"/>
                      <a:pt x="370" y="253"/>
                      <a:pt x="388" y="258"/>
                    </a:cubicBezTo>
                    <a:cubicBezTo>
                      <a:pt x="400" y="261"/>
                      <a:pt x="406" y="273"/>
                      <a:pt x="414" y="276"/>
                    </a:cubicBezTo>
                    <a:cubicBezTo>
                      <a:pt x="417" y="278"/>
                      <a:pt x="422" y="276"/>
                      <a:pt x="424" y="290"/>
                    </a:cubicBezTo>
                    <a:cubicBezTo>
                      <a:pt x="426" y="306"/>
                      <a:pt x="425" y="345"/>
                      <a:pt x="423" y="358"/>
                    </a:cubicBezTo>
                    <a:cubicBezTo>
                      <a:pt x="422" y="402"/>
                      <a:pt x="401" y="440"/>
                      <a:pt x="374" y="456"/>
                    </a:cubicBezTo>
                    <a:cubicBezTo>
                      <a:pt x="376" y="458"/>
                      <a:pt x="379" y="461"/>
                      <a:pt x="382" y="463"/>
                    </a:cubicBezTo>
                    <a:cubicBezTo>
                      <a:pt x="386" y="466"/>
                      <a:pt x="391" y="469"/>
                      <a:pt x="394" y="472"/>
                    </a:cubicBezTo>
                    <a:cubicBezTo>
                      <a:pt x="406" y="481"/>
                      <a:pt x="420" y="486"/>
                      <a:pt x="435" y="489"/>
                    </a:cubicBezTo>
                    <a:cubicBezTo>
                      <a:pt x="478" y="498"/>
                      <a:pt x="513" y="534"/>
                      <a:pt x="516" y="581"/>
                    </a:cubicBezTo>
                    <a:cubicBezTo>
                      <a:pt x="523" y="694"/>
                      <a:pt x="523" y="694"/>
                      <a:pt x="523" y="694"/>
                    </a:cubicBezTo>
                    <a:cubicBezTo>
                      <a:pt x="523" y="694"/>
                      <a:pt x="447" y="714"/>
                      <a:pt x="346" y="714"/>
                    </a:cubicBezTo>
                    <a:close/>
                    <a:moveTo>
                      <a:pt x="1104" y="428"/>
                    </a:moveTo>
                    <a:cubicBezTo>
                      <a:pt x="712" y="428"/>
                      <a:pt x="712" y="428"/>
                      <a:pt x="712" y="428"/>
                    </a:cubicBezTo>
                    <a:cubicBezTo>
                      <a:pt x="704" y="428"/>
                      <a:pt x="697" y="422"/>
                      <a:pt x="697" y="414"/>
                    </a:cubicBezTo>
                    <a:cubicBezTo>
                      <a:pt x="697" y="406"/>
                      <a:pt x="704" y="400"/>
                      <a:pt x="712" y="400"/>
                    </a:cubicBezTo>
                    <a:cubicBezTo>
                      <a:pt x="1104" y="400"/>
                      <a:pt x="1104" y="400"/>
                      <a:pt x="1104" y="400"/>
                    </a:cubicBezTo>
                    <a:cubicBezTo>
                      <a:pt x="1112" y="400"/>
                      <a:pt x="1118" y="406"/>
                      <a:pt x="1118" y="414"/>
                    </a:cubicBezTo>
                    <a:cubicBezTo>
                      <a:pt x="1118" y="422"/>
                      <a:pt x="1112" y="428"/>
                      <a:pt x="1104" y="428"/>
                    </a:cubicBezTo>
                    <a:close/>
                    <a:moveTo>
                      <a:pt x="1101" y="332"/>
                    </a:moveTo>
                    <a:cubicBezTo>
                      <a:pt x="714" y="332"/>
                      <a:pt x="714" y="332"/>
                      <a:pt x="714" y="332"/>
                    </a:cubicBezTo>
                    <a:cubicBezTo>
                      <a:pt x="705" y="332"/>
                      <a:pt x="697" y="324"/>
                      <a:pt x="697" y="314"/>
                    </a:cubicBezTo>
                    <a:cubicBezTo>
                      <a:pt x="697" y="304"/>
                      <a:pt x="705" y="296"/>
                      <a:pt x="714" y="296"/>
                    </a:cubicBezTo>
                    <a:cubicBezTo>
                      <a:pt x="1101" y="296"/>
                      <a:pt x="1101" y="296"/>
                      <a:pt x="1101" y="296"/>
                    </a:cubicBezTo>
                    <a:cubicBezTo>
                      <a:pt x="1111" y="296"/>
                      <a:pt x="1118" y="304"/>
                      <a:pt x="1118" y="314"/>
                    </a:cubicBezTo>
                    <a:cubicBezTo>
                      <a:pt x="1118" y="324"/>
                      <a:pt x="1111" y="332"/>
                      <a:pt x="1101" y="332"/>
                    </a:cubicBezTo>
                    <a:close/>
                  </a:path>
                </a:pathLst>
              </a:custGeom>
              <a:solidFill>
                <a:srgbClr val="214794"/>
              </a:solidFill>
              <a:ln w="9525">
                <a:noFill/>
                <a:round/>
                <a:headEnd/>
                <a:tailEnd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28"/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5216532" y="2906817"/>
                <a:ext cx="265453" cy="364297"/>
                <a:chOff x="3490334" y="5010874"/>
                <a:chExt cx="287903" cy="395105"/>
              </a:xfrm>
              <a:solidFill>
                <a:schemeClr val="accent1"/>
              </a:solidFill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57" name="Freeform 14"/>
                <p:cNvSpPr>
                  <a:spLocks noEditPoints="1"/>
                </p:cNvSpPr>
                <p:nvPr/>
              </p:nvSpPr>
              <p:spPr bwMode="auto">
                <a:xfrm>
                  <a:off x="3490334" y="5038181"/>
                  <a:ext cx="287903" cy="258141"/>
                </a:xfrm>
                <a:custGeom>
                  <a:avLst/>
                  <a:gdLst>
                    <a:gd name="T0" fmla="*/ 1085 w 1142"/>
                    <a:gd name="T1" fmla="*/ 135 h 1024"/>
                    <a:gd name="T2" fmla="*/ 1085 w 1142"/>
                    <a:gd name="T3" fmla="*/ 56 h 1024"/>
                    <a:gd name="T4" fmla="*/ 1028 w 1142"/>
                    <a:gd name="T5" fmla="*/ 0 h 1024"/>
                    <a:gd name="T6" fmla="*/ 114 w 1142"/>
                    <a:gd name="T7" fmla="*/ 0 h 1024"/>
                    <a:gd name="T8" fmla="*/ 57 w 1142"/>
                    <a:gd name="T9" fmla="*/ 56 h 1024"/>
                    <a:gd name="T10" fmla="*/ 57 w 1142"/>
                    <a:gd name="T11" fmla="*/ 134 h 1024"/>
                    <a:gd name="T12" fmla="*/ 0 w 1142"/>
                    <a:gd name="T13" fmla="*/ 513 h 1024"/>
                    <a:gd name="T14" fmla="*/ 57 w 1142"/>
                    <a:gd name="T15" fmla="*/ 891 h 1024"/>
                    <a:gd name="T16" fmla="*/ 57 w 1142"/>
                    <a:gd name="T17" fmla="*/ 970 h 1024"/>
                    <a:gd name="T18" fmla="*/ 114 w 1142"/>
                    <a:gd name="T19" fmla="*/ 1024 h 1024"/>
                    <a:gd name="T20" fmla="*/ 1028 w 1142"/>
                    <a:gd name="T21" fmla="*/ 1024 h 1024"/>
                    <a:gd name="T22" fmla="*/ 1085 w 1142"/>
                    <a:gd name="T23" fmla="*/ 970 h 1024"/>
                    <a:gd name="T24" fmla="*/ 1085 w 1142"/>
                    <a:gd name="T25" fmla="*/ 892 h 1024"/>
                    <a:gd name="T26" fmla="*/ 1142 w 1142"/>
                    <a:gd name="T27" fmla="*/ 513 h 1024"/>
                    <a:gd name="T28" fmla="*/ 1085 w 1142"/>
                    <a:gd name="T29" fmla="*/ 135 h 1024"/>
                    <a:gd name="T30" fmla="*/ 253 w 1142"/>
                    <a:gd name="T31" fmla="*/ 722 h 1024"/>
                    <a:gd name="T32" fmla="*/ 253 w 1142"/>
                    <a:gd name="T33" fmla="*/ 298 h 1024"/>
                    <a:gd name="T34" fmla="*/ 279 w 1142"/>
                    <a:gd name="T35" fmla="*/ 272 h 1024"/>
                    <a:gd name="T36" fmla="*/ 871 w 1142"/>
                    <a:gd name="T37" fmla="*/ 272 h 1024"/>
                    <a:gd name="T38" fmla="*/ 897 w 1142"/>
                    <a:gd name="T39" fmla="*/ 298 h 1024"/>
                    <a:gd name="T40" fmla="*/ 897 w 1142"/>
                    <a:gd name="T41" fmla="*/ 722 h 1024"/>
                    <a:gd name="T42" fmla="*/ 871 w 1142"/>
                    <a:gd name="T43" fmla="*/ 748 h 1024"/>
                    <a:gd name="T44" fmla="*/ 279 w 1142"/>
                    <a:gd name="T45" fmla="*/ 748 h 1024"/>
                    <a:gd name="T46" fmla="*/ 253 w 1142"/>
                    <a:gd name="T47" fmla="*/ 722 h 1024"/>
                    <a:gd name="T48" fmla="*/ 89 w 1142"/>
                    <a:gd name="T49" fmla="*/ 541 h 1024"/>
                    <a:gd name="T50" fmla="*/ 59 w 1142"/>
                    <a:gd name="T51" fmla="*/ 511 h 1024"/>
                    <a:gd name="T52" fmla="*/ 89 w 1142"/>
                    <a:gd name="T53" fmla="*/ 482 h 1024"/>
                    <a:gd name="T54" fmla="*/ 119 w 1142"/>
                    <a:gd name="T55" fmla="*/ 511 h 1024"/>
                    <a:gd name="T56" fmla="*/ 89 w 1142"/>
                    <a:gd name="T57" fmla="*/ 541 h 1024"/>
                    <a:gd name="T58" fmla="*/ 1057 w 1142"/>
                    <a:gd name="T59" fmla="*/ 541 h 1024"/>
                    <a:gd name="T60" fmla="*/ 1027 w 1142"/>
                    <a:gd name="T61" fmla="*/ 511 h 1024"/>
                    <a:gd name="T62" fmla="*/ 1057 w 1142"/>
                    <a:gd name="T63" fmla="*/ 482 h 1024"/>
                    <a:gd name="T64" fmla="*/ 1087 w 1142"/>
                    <a:gd name="T65" fmla="*/ 511 h 1024"/>
                    <a:gd name="T66" fmla="*/ 1057 w 1142"/>
                    <a:gd name="T67" fmla="*/ 541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42" h="1024">
                      <a:moveTo>
                        <a:pt x="1085" y="135"/>
                      </a:moveTo>
                      <a:cubicBezTo>
                        <a:pt x="1085" y="56"/>
                        <a:pt x="1085" y="56"/>
                        <a:pt x="1085" y="56"/>
                      </a:cubicBezTo>
                      <a:cubicBezTo>
                        <a:pt x="1085" y="26"/>
                        <a:pt x="1058" y="0"/>
                        <a:pt x="1028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84" y="0"/>
                        <a:pt x="57" y="26"/>
                        <a:pt x="57" y="56"/>
                      </a:cubicBezTo>
                      <a:cubicBezTo>
                        <a:pt x="57" y="134"/>
                        <a:pt x="57" y="134"/>
                        <a:pt x="57" y="134"/>
                      </a:cubicBezTo>
                      <a:cubicBezTo>
                        <a:pt x="21" y="239"/>
                        <a:pt x="0" y="370"/>
                        <a:pt x="0" y="513"/>
                      </a:cubicBezTo>
                      <a:cubicBezTo>
                        <a:pt x="0" y="656"/>
                        <a:pt x="21" y="787"/>
                        <a:pt x="57" y="891"/>
                      </a:cubicBezTo>
                      <a:cubicBezTo>
                        <a:pt x="57" y="970"/>
                        <a:pt x="57" y="970"/>
                        <a:pt x="57" y="970"/>
                      </a:cubicBezTo>
                      <a:cubicBezTo>
                        <a:pt x="57" y="1001"/>
                        <a:pt x="84" y="1024"/>
                        <a:pt x="114" y="1024"/>
                      </a:cubicBezTo>
                      <a:cubicBezTo>
                        <a:pt x="1028" y="1024"/>
                        <a:pt x="1028" y="1024"/>
                        <a:pt x="1028" y="1024"/>
                      </a:cubicBezTo>
                      <a:cubicBezTo>
                        <a:pt x="1058" y="1024"/>
                        <a:pt x="1085" y="1001"/>
                        <a:pt x="1085" y="970"/>
                      </a:cubicBezTo>
                      <a:cubicBezTo>
                        <a:pt x="1085" y="892"/>
                        <a:pt x="1085" y="892"/>
                        <a:pt x="1085" y="892"/>
                      </a:cubicBezTo>
                      <a:cubicBezTo>
                        <a:pt x="1121" y="787"/>
                        <a:pt x="1142" y="656"/>
                        <a:pt x="1142" y="513"/>
                      </a:cubicBezTo>
                      <a:cubicBezTo>
                        <a:pt x="1142" y="370"/>
                        <a:pt x="1121" y="239"/>
                        <a:pt x="1085" y="135"/>
                      </a:cubicBezTo>
                      <a:close/>
                      <a:moveTo>
                        <a:pt x="253" y="722"/>
                      </a:moveTo>
                      <a:cubicBezTo>
                        <a:pt x="253" y="298"/>
                        <a:pt x="253" y="298"/>
                        <a:pt x="253" y="298"/>
                      </a:cubicBezTo>
                      <a:cubicBezTo>
                        <a:pt x="253" y="284"/>
                        <a:pt x="265" y="272"/>
                        <a:pt x="279" y="272"/>
                      </a:cubicBezTo>
                      <a:cubicBezTo>
                        <a:pt x="871" y="272"/>
                        <a:pt x="871" y="272"/>
                        <a:pt x="871" y="272"/>
                      </a:cubicBezTo>
                      <a:cubicBezTo>
                        <a:pt x="885" y="272"/>
                        <a:pt x="897" y="284"/>
                        <a:pt x="897" y="298"/>
                      </a:cubicBezTo>
                      <a:cubicBezTo>
                        <a:pt x="897" y="722"/>
                        <a:pt x="897" y="722"/>
                        <a:pt x="897" y="722"/>
                      </a:cubicBezTo>
                      <a:cubicBezTo>
                        <a:pt x="897" y="736"/>
                        <a:pt x="885" y="748"/>
                        <a:pt x="871" y="748"/>
                      </a:cubicBezTo>
                      <a:cubicBezTo>
                        <a:pt x="279" y="748"/>
                        <a:pt x="279" y="748"/>
                        <a:pt x="279" y="748"/>
                      </a:cubicBezTo>
                      <a:cubicBezTo>
                        <a:pt x="265" y="748"/>
                        <a:pt x="253" y="736"/>
                        <a:pt x="253" y="722"/>
                      </a:cubicBezTo>
                      <a:close/>
                      <a:moveTo>
                        <a:pt x="89" y="541"/>
                      </a:moveTo>
                      <a:cubicBezTo>
                        <a:pt x="72" y="541"/>
                        <a:pt x="59" y="528"/>
                        <a:pt x="59" y="511"/>
                      </a:cubicBezTo>
                      <a:cubicBezTo>
                        <a:pt x="59" y="495"/>
                        <a:pt x="72" y="482"/>
                        <a:pt x="89" y="482"/>
                      </a:cubicBezTo>
                      <a:cubicBezTo>
                        <a:pt x="105" y="482"/>
                        <a:pt x="119" y="495"/>
                        <a:pt x="119" y="511"/>
                      </a:cubicBezTo>
                      <a:cubicBezTo>
                        <a:pt x="119" y="528"/>
                        <a:pt x="105" y="541"/>
                        <a:pt x="89" y="541"/>
                      </a:cubicBezTo>
                      <a:close/>
                      <a:moveTo>
                        <a:pt x="1057" y="541"/>
                      </a:moveTo>
                      <a:cubicBezTo>
                        <a:pt x="1040" y="541"/>
                        <a:pt x="1027" y="528"/>
                        <a:pt x="1027" y="511"/>
                      </a:cubicBezTo>
                      <a:cubicBezTo>
                        <a:pt x="1027" y="495"/>
                        <a:pt x="1040" y="482"/>
                        <a:pt x="1057" y="482"/>
                      </a:cubicBezTo>
                      <a:cubicBezTo>
                        <a:pt x="1073" y="482"/>
                        <a:pt x="1087" y="495"/>
                        <a:pt x="1087" y="511"/>
                      </a:cubicBezTo>
                      <a:cubicBezTo>
                        <a:pt x="1087" y="528"/>
                        <a:pt x="1073" y="541"/>
                        <a:pt x="1057" y="5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58" name="Rectangle 15"/>
                <p:cNvSpPr>
                  <a:spLocks noChangeArrowheads="1"/>
                </p:cNvSpPr>
                <p:nvPr/>
              </p:nvSpPr>
              <p:spPr bwMode="auto">
                <a:xfrm>
                  <a:off x="3538016" y="5010874"/>
                  <a:ext cx="38294" cy="2421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59" name="Rectangle 16"/>
                <p:cNvSpPr>
                  <a:spLocks noChangeArrowheads="1"/>
                </p:cNvSpPr>
                <p:nvPr/>
              </p:nvSpPr>
              <p:spPr bwMode="auto">
                <a:xfrm>
                  <a:off x="3595511" y="5010874"/>
                  <a:ext cx="39255" cy="2421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60" name="Freeform 17"/>
                <p:cNvSpPr>
                  <a:spLocks/>
                </p:cNvSpPr>
                <p:nvPr/>
              </p:nvSpPr>
              <p:spPr bwMode="auto">
                <a:xfrm>
                  <a:off x="3615138" y="5300376"/>
                  <a:ext cx="39041" cy="105603"/>
                </a:xfrm>
                <a:custGeom>
                  <a:avLst/>
                  <a:gdLst>
                    <a:gd name="T0" fmla="*/ 11 w 155"/>
                    <a:gd name="T1" fmla="*/ 354 h 419"/>
                    <a:gd name="T2" fmla="*/ 78 w 155"/>
                    <a:gd name="T3" fmla="*/ 419 h 419"/>
                    <a:gd name="T4" fmla="*/ 145 w 155"/>
                    <a:gd name="T5" fmla="*/ 354 h 419"/>
                    <a:gd name="T6" fmla="*/ 155 w 155"/>
                    <a:gd name="T7" fmla="*/ 0 h 419"/>
                    <a:gd name="T8" fmla="*/ 0 w 155"/>
                    <a:gd name="T9" fmla="*/ 0 h 419"/>
                    <a:gd name="T10" fmla="*/ 11 w 155"/>
                    <a:gd name="T11" fmla="*/ 354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" h="419">
                      <a:moveTo>
                        <a:pt x="11" y="354"/>
                      </a:moveTo>
                      <a:cubicBezTo>
                        <a:pt x="12" y="390"/>
                        <a:pt x="41" y="419"/>
                        <a:pt x="78" y="419"/>
                      </a:cubicBezTo>
                      <a:cubicBezTo>
                        <a:pt x="114" y="419"/>
                        <a:pt x="144" y="390"/>
                        <a:pt x="145" y="354"/>
                      </a:cubicBezTo>
                      <a:cubicBezTo>
                        <a:pt x="155" y="0"/>
                        <a:pt x="155" y="0"/>
                        <a:pt x="15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1" y="3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>
                    <a:lnSpc>
                      <a:spcPct val="130000"/>
                    </a:lnSpc>
                  </a:pPr>
                  <a:endParaRPr lang="en-US" spc="-200" baseline="-25000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4923911" y="2376996"/>
                <a:ext cx="599891" cy="399661"/>
                <a:chOff x="7001589" y="-2823906"/>
                <a:chExt cx="418958" cy="279119"/>
              </a:xfrm>
              <a:solidFill>
                <a:srgbClr val="214794"/>
              </a:solidFill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51" name="Freeform 47"/>
                <p:cNvSpPr>
                  <a:spLocks noEditPoints="1"/>
                </p:cNvSpPr>
                <p:nvPr/>
              </p:nvSpPr>
              <p:spPr bwMode="auto">
                <a:xfrm>
                  <a:off x="7001589" y="-2823906"/>
                  <a:ext cx="418958" cy="279119"/>
                </a:xfrm>
                <a:custGeom>
                  <a:avLst/>
                  <a:gdLst>
                    <a:gd name="T0" fmla="*/ 1847 w 1904"/>
                    <a:gd name="T1" fmla="*/ 0 h 1268"/>
                    <a:gd name="T2" fmla="*/ 57 w 1904"/>
                    <a:gd name="T3" fmla="*/ 0 h 1268"/>
                    <a:gd name="T4" fmla="*/ 0 w 1904"/>
                    <a:gd name="T5" fmla="*/ 54 h 1268"/>
                    <a:gd name="T6" fmla="*/ 0 w 1904"/>
                    <a:gd name="T7" fmla="*/ 1080 h 1268"/>
                    <a:gd name="T8" fmla="*/ 57 w 1904"/>
                    <a:gd name="T9" fmla="*/ 1136 h 1268"/>
                    <a:gd name="T10" fmla="*/ 860 w 1904"/>
                    <a:gd name="T11" fmla="*/ 1136 h 1268"/>
                    <a:gd name="T12" fmla="*/ 860 w 1904"/>
                    <a:gd name="T13" fmla="*/ 1212 h 1268"/>
                    <a:gd name="T14" fmla="*/ 468 w 1904"/>
                    <a:gd name="T15" fmla="*/ 1212 h 1268"/>
                    <a:gd name="T16" fmla="*/ 412 w 1904"/>
                    <a:gd name="T17" fmla="*/ 1268 h 1268"/>
                    <a:gd name="T18" fmla="*/ 1492 w 1904"/>
                    <a:gd name="T19" fmla="*/ 1268 h 1268"/>
                    <a:gd name="T20" fmla="*/ 1434 w 1904"/>
                    <a:gd name="T21" fmla="*/ 1212 h 1268"/>
                    <a:gd name="T22" fmla="*/ 1040 w 1904"/>
                    <a:gd name="T23" fmla="*/ 1212 h 1268"/>
                    <a:gd name="T24" fmla="*/ 1040 w 1904"/>
                    <a:gd name="T25" fmla="*/ 1136 h 1268"/>
                    <a:gd name="T26" fmla="*/ 1041 w 1904"/>
                    <a:gd name="T27" fmla="*/ 1136 h 1268"/>
                    <a:gd name="T28" fmla="*/ 1847 w 1904"/>
                    <a:gd name="T29" fmla="*/ 1136 h 1268"/>
                    <a:gd name="T30" fmla="*/ 1904 w 1904"/>
                    <a:gd name="T31" fmla="*/ 1080 h 1268"/>
                    <a:gd name="T32" fmla="*/ 1904 w 1904"/>
                    <a:gd name="T33" fmla="*/ 54 h 1268"/>
                    <a:gd name="T34" fmla="*/ 1847 w 1904"/>
                    <a:gd name="T35" fmla="*/ 0 h 1268"/>
                    <a:gd name="T36" fmla="*/ 92 w 1904"/>
                    <a:gd name="T37" fmla="*/ 1026 h 1268"/>
                    <a:gd name="T38" fmla="*/ 92 w 1904"/>
                    <a:gd name="T39" fmla="*/ 106 h 1268"/>
                    <a:gd name="T40" fmla="*/ 106 w 1904"/>
                    <a:gd name="T41" fmla="*/ 92 h 1268"/>
                    <a:gd name="T42" fmla="*/ 1798 w 1904"/>
                    <a:gd name="T43" fmla="*/ 92 h 1268"/>
                    <a:gd name="T44" fmla="*/ 1812 w 1904"/>
                    <a:gd name="T45" fmla="*/ 106 h 1268"/>
                    <a:gd name="T46" fmla="*/ 1812 w 1904"/>
                    <a:gd name="T47" fmla="*/ 1026 h 1268"/>
                    <a:gd name="T48" fmla="*/ 1798 w 1904"/>
                    <a:gd name="T49" fmla="*/ 1040 h 1268"/>
                    <a:gd name="T50" fmla="*/ 106 w 1904"/>
                    <a:gd name="T51" fmla="*/ 1040 h 1268"/>
                    <a:gd name="T52" fmla="*/ 92 w 1904"/>
                    <a:gd name="T53" fmla="*/ 1026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904" h="1268">
                      <a:moveTo>
                        <a:pt x="1847" y="0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26" y="0"/>
                        <a:pt x="0" y="23"/>
                        <a:pt x="0" y="54"/>
                      </a:cubicBezTo>
                      <a:cubicBezTo>
                        <a:pt x="0" y="1080"/>
                        <a:pt x="0" y="1080"/>
                        <a:pt x="0" y="1080"/>
                      </a:cubicBezTo>
                      <a:cubicBezTo>
                        <a:pt x="0" y="1111"/>
                        <a:pt x="26" y="1136"/>
                        <a:pt x="57" y="1136"/>
                      </a:cubicBezTo>
                      <a:cubicBezTo>
                        <a:pt x="860" y="1136"/>
                        <a:pt x="860" y="1136"/>
                        <a:pt x="860" y="1136"/>
                      </a:cubicBezTo>
                      <a:cubicBezTo>
                        <a:pt x="860" y="1212"/>
                        <a:pt x="860" y="1212"/>
                        <a:pt x="860" y="1212"/>
                      </a:cubicBezTo>
                      <a:cubicBezTo>
                        <a:pt x="468" y="1212"/>
                        <a:pt x="468" y="1212"/>
                        <a:pt x="468" y="1212"/>
                      </a:cubicBezTo>
                      <a:cubicBezTo>
                        <a:pt x="437" y="1212"/>
                        <a:pt x="412" y="1237"/>
                        <a:pt x="412" y="1268"/>
                      </a:cubicBezTo>
                      <a:cubicBezTo>
                        <a:pt x="1492" y="1268"/>
                        <a:pt x="1492" y="1268"/>
                        <a:pt x="1492" y="1268"/>
                      </a:cubicBezTo>
                      <a:cubicBezTo>
                        <a:pt x="1492" y="1237"/>
                        <a:pt x="1465" y="1212"/>
                        <a:pt x="1434" y="1212"/>
                      </a:cubicBezTo>
                      <a:cubicBezTo>
                        <a:pt x="1040" y="1212"/>
                        <a:pt x="1040" y="1212"/>
                        <a:pt x="1040" y="1212"/>
                      </a:cubicBezTo>
                      <a:cubicBezTo>
                        <a:pt x="1040" y="1136"/>
                        <a:pt x="1040" y="1136"/>
                        <a:pt x="1040" y="1136"/>
                      </a:cubicBezTo>
                      <a:cubicBezTo>
                        <a:pt x="1041" y="1136"/>
                        <a:pt x="1041" y="1136"/>
                        <a:pt x="1041" y="1136"/>
                      </a:cubicBezTo>
                      <a:cubicBezTo>
                        <a:pt x="1847" y="1136"/>
                        <a:pt x="1847" y="1136"/>
                        <a:pt x="1847" y="1136"/>
                      </a:cubicBezTo>
                      <a:cubicBezTo>
                        <a:pt x="1878" y="1136"/>
                        <a:pt x="1904" y="1111"/>
                        <a:pt x="1904" y="1080"/>
                      </a:cubicBezTo>
                      <a:cubicBezTo>
                        <a:pt x="1904" y="54"/>
                        <a:pt x="1904" y="54"/>
                        <a:pt x="1904" y="54"/>
                      </a:cubicBezTo>
                      <a:cubicBezTo>
                        <a:pt x="1904" y="23"/>
                        <a:pt x="1878" y="0"/>
                        <a:pt x="1847" y="0"/>
                      </a:cubicBezTo>
                      <a:close/>
                      <a:moveTo>
                        <a:pt x="92" y="1026"/>
                      </a:moveTo>
                      <a:cubicBezTo>
                        <a:pt x="92" y="106"/>
                        <a:pt x="92" y="106"/>
                        <a:pt x="92" y="106"/>
                      </a:cubicBezTo>
                      <a:cubicBezTo>
                        <a:pt x="92" y="98"/>
                        <a:pt x="98" y="92"/>
                        <a:pt x="106" y="92"/>
                      </a:cubicBezTo>
                      <a:cubicBezTo>
                        <a:pt x="1798" y="92"/>
                        <a:pt x="1798" y="92"/>
                        <a:pt x="1798" y="92"/>
                      </a:cubicBezTo>
                      <a:cubicBezTo>
                        <a:pt x="1806" y="92"/>
                        <a:pt x="1812" y="98"/>
                        <a:pt x="1812" y="106"/>
                      </a:cubicBezTo>
                      <a:cubicBezTo>
                        <a:pt x="1812" y="1026"/>
                        <a:pt x="1812" y="1026"/>
                        <a:pt x="1812" y="1026"/>
                      </a:cubicBezTo>
                      <a:cubicBezTo>
                        <a:pt x="1812" y="1034"/>
                        <a:pt x="1806" y="1040"/>
                        <a:pt x="1798" y="1040"/>
                      </a:cubicBezTo>
                      <a:cubicBezTo>
                        <a:pt x="106" y="1040"/>
                        <a:pt x="106" y="1040"/>
                        <a:pt x="106" y="1040"/>
                      </a:cubicBezTo>
                      <a:cubicBezTo>
                        <a:pt x="98" y="1040"/>
                        <a:pt x="92" y="1034"/>
                        <a:pt x="92" y="10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28"/>
                  <a:endParaRPr lang="en-US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7122420" y="-2782716"/>
                  <a:ext cx="177595" cy="151867"/>
                  <a:chOff x="7122420" y="-2782716"/>
                  <a:chExt cx="177595" cy="151867"/>
                </a:xfrm>
                <a:grpFill/>
              </p:grpSpPr>
              <p:sp>
                <p:nvSpPr>
                  <p:cNvPr id="53" name="Freeform 50"/>
                  <p:cNvSpPr>
                    <a:spLocks/>
                  </p:cNvSpPr>
                  <p:nvPr/>
                </p:nvSpPr>
                <p:spPr bwMode="auto">
                  <a:xfrm>
                    <a:off x="7122420" y="-2782716"/>
                    <a:ext cx="177595" cy="66710"/>
                  </a:xfrm>
                  <a:custGeom>
                    <a:avLst/>
                    <a:gdLst>
                      <a:gd name="T0" fmla="*/ 469 w 501"/>
                      <a:gd name="T1" fmla="*/ 171 h 171"/>
                      <a:gd name="T2" fmla="*/ 501 w 501"/>
                      <a:gd name="T3" fmla="*/ 139 h 171"/>
                      <a:gd name="T4" fmla="*/ 0 w 501"/>
                      <a:gd name="T5" fmla="*/ 139 h 171"/>
                      <a:gd name="T6" fmla="*/ 31 w 501"/>
                      <a:gd name="T7" fmla="*/ 171 h 171"/>
                      <a:gd name="T8" fmla="*/ 469 w 501"/>
                      <a:gd name="T9" fmla="*/ 171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1" h="171">
                        <a:moveTo>
                          <a:pt x="469" y="171"/>
                        </a:moveTo>
                        <a:cubicBezTo>
                          <a:pt x="501" y="139"/>
                          <a:pt x="501" y="139"/>
                          <a:pt x="501" y="139"/>
                        </a:cubicBezTo>
                        <a:cubicBezTo>
                          <a:pt x="362" y="0"/>
                          <a:pt x="138" y="0"/>
                          <a:pt x="0" y="139"/>
                        </a:cubicBezTo>
                        <a:cubicBezTo>
                          <a:pt x="31" y="171"/>
                          <a:pt x="31" y="171"/>
                          <a:pt x="31" y="171"/>
                        </a:cubicBezTo>
                        <a:cubicBezTo>
                          <a:pt x="151" y="51"/>
                          <a:pt x="347" y="49"/>
                          <a:pt x="469" y="1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28"/>
                    <a:endParaRPr lang="en-US">
                      <a:solidFill>
                        <a:srgbClr val="676767"/>
                      </a:solidFill>
                      <a:latin typeface="+mn-ea"/>
                      <a:ea typeface="+mn-ea"/>
                      <a:cs typeface="Meiryo" charset="-128"/>
                    </a:endParaRPr>
                  </a:p>
                </p:txBody>
              </p:sp>
              <p:sp>
                <p:nvSpPr>
                  <p:cNvPr id="54" name="Freeform 51"/>
                  <p:cNvSpPr>
                    <a:spLocks/>
                  </p:cNvSpPr>
                  <p:nvPr/>
                </p:nvSpPr>
                <p:spPr bwMode="auto">
                  <a:xfrm>
                    <a:off x="7146978" y="-2740220"/>
                    <a:ext cx="128179" cy="51227"/>
                  </a:xfrm>
                  <a:custGeom>
                    <a:avLst/>
                    <a:gdLst>
                      <a:gd name="T0" fmla="*/ 0 w 362"/>
                      <a:gd name="T1" fmla="*/ 99 h 131"/>
                      <a:gd name="T2" fmla="*/ 32 w 362"/>
                      <a:gd name="T3" fmla="*/ 131 h 131"/>
                      <a:gd name="T4" fmla="*/ 331 w 362"/>
                      <a:gd name="T5" fmla="*/ 131 h 131"/>
                      <a:gd name="T6" fmla="*/ 362 w 362"/>
                      <a:gd name="T7" fmla="*/ 99 h 131"/>
                      <a:gd name="T8" fmla="*/ 0 w 362"/>
                      <a:gd name="T9" fmla="*/ 99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2" h="131">
                        <a:moveTo>
                          <a:pt x="0" y="99"/>
                        </a:moveTo>
                        <a:cubicBezTo>
                          <a:pt x="32" y="131"/>
                          <a:pt x="32" y="131"/>
                          <a:pt x="32" y="131"/>
                        </a:cubicBezTo>
                        <a:cubicBezTo>
                          <a:pt x="115" y="49"/>
                          <a:pt x="248" y="49"/>
                          <a:pt x="331" y="131"/>
                        </a:cubicBezTo>
                        <a:cubicBezTo>
                          <a:pt x="362" y="99"/>
                          <a:pt x="362" y="99"/>
                          <a:pt x="362" y="99"/>
                        </a:cubicBezTo>
                        <a:cubicBezTo>
                          <a:pt x="263" y="1"/>
                          <a:pt x="100" y="0"/>
                          <a:pt x="0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28"/>
                    <a:endParaRPr lang="en-US">
                      <a:solidFill>
                        <a:srgbClr val="676767"/>
                      </a:solidFill>
                      <a:latin typeface="+mn-ea"/>
                      <a:ea typeface="+mn-ea"/>
                      <a:cs typeface="Meiryo" charset="-128"/>
                    </a:endParaRPr>
                  </a:p>
                </p:txBody>
              </p:sp>
              <p:sp>
                <p:nvSpPr>
                  <p:cNvPr id="55" name="Freeform 52"/>
                  <p:cNvSpPr>
                    <a:spLocks/>
                  </p:cNvSpPr>
                  <p:nvPr/>
                </p:nvSpPr>
                <p:spPr bwMode="auto">
                  <a:xfrm>
                    <a:off x="7170937" y="-2699205"/>
                    <a:ext cx="80561" cy="36732"/>
                  </a:xfrm>
                  <a:custGeom>
                    <a:avLst/>
                    <a:gdLst>
                      <a:gd name="T0" fmla="*/ 0 w 227"/>
                      <a:gd name="T1" fmla="*/ 62 h 94"/>
                      <a:gd name="T2" fmla="*/ 32 w 227"/>
                      <a:gd name="T3" fmla="*/ 94 h 94"/>
                      <a:gd name="T4" fmla="*/ 195 w 227"/>
                      <a:gd name="T5" fmla="*/ 94 h 94"/>
                      <a:gd name="T6" fmla="*/ 227 w 227"/>
                      <a:gd name="T7" fmla="*/ 62 h 94"/>
                      <a:gd name="T8" fmla="*/ 0 w 227"/>
                      <a:gd name="T9" fmla="*/ 62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7" h="94">
                        <a:moveTo>
                          <a:pt x="0" y="62"/>
                        </a:moveTo>
                        <a:cubicBezTo>
                          <a:pt x="32" y="94"/>
                          <a:pt x="32" y="94"/>
                          <a:pt x="32" y="94"/>
                        </a:cubicBezTo>
                        <a:cubicBezTo>
                          <a:pt x="77" y="49"/>
                          <a:pt x="149" y="50"/>
                          <a:pt x="195" y="94"/>
                        </a:cubicBezTo>
                        <a:cubicBezTo>
                          <a:pt x="227" y="62"/>
                          <a:pt x="227" y="62"/>
                          <a:pt x="227" y="62"/>
                        </a:cubicBezTo>
                        <a:cubicBezTo>
                          <a:pt x="164" y="1"/>
                          <a:pt x="62" y="0"/>
                          <a:pt x="0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28"/>
                    <a:endParaRPr lang="en-US">
                      <a:solidFill>
                        <a:srgbClr val="676767"/>
                      </a:solidFill>
                      <a:latin typeface="+mn-ea"/>
                      <a:ea typeface="+mn-ea"/>
                      <a:cs typeface="Meiryo" charset="-128"/>
                    </a:endParaRPr>
                  </a:p>
                </p:txBody>
              </p:sp>
              <p:sp>
                <p:nvSpPr>
                  <p:cNvPr id="56" name="Freeform 53"/>
                  <p:cNvSpPr>
                    <a:spLocks/>
                  </p:cNvSpPr>
                  <p:nvPr/>
                </p:nvSpPr>
                <p:spPr bwMode="auto">
                  <a:xfrm>
                    <a:off x="7194745" y="-2659015"/>
                    <a:ext cx="32943" cy="28166"/>
                  </a:xfrm>
                  <a:custGeom>
                    <a:avLst/>
                    <a:gdLst>
                      <a:gd name="T0" fmla="*/ 0 w 93"/>
                      <a:gd name="T1" fmla="*/ 26 h 72"/>
                      <a:gd name="T2" fmla="*/ 46 w 93"/>
                      <a:gd name="T3" fmla="*/ 72 h 72"/>
                      <a:gd name="T4" fmla="*/ 93 w 93"/>
                      <a:gd name="T5" fmla="*/ 26 h 72"/>
                      <a:gd name="T6" fmla="*/ 0 w 93"/>
                      <a:gd name="T7" fmla="*/ 2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3" h="72">
                        <a:moveTo>
                          <a:pt x="0" y="26"/>
                        </a:moveTo>
                        <a:cubicBezTo>
                          <a:pt x="46" y="72"/>
                          <a:pt x="46" y="72"/>
                          <a:pt x="46" y="72"/>
                        </a:cubicBezTo>
                        <a:cubicBezTo>
                          <a:pt x="93" y="26"/>
                          <a:pt x="93" y="26"/>
                          <a:pt x="93" y="26"/>
                        </a:cubicBezTo>
                        <a:cubicBezTo>
                          <a:pt x="66" y="0"/>
                          <a:pt x="26" y="0"/>
                          <a:pt x="0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28"/>
                    <a:endParaRPr lang="en-US">
                      <a:solidFill>
                        <a:srgbClr val="676767"/>
                      </a:solidFill>
                      <a:latin typeface="+mn-ea"/>
                      <a:ea typeface="+mn-ea"/>
                      <a:cs typeface="Meiryo" charset="-128"/>
                    </a:endParaRPr>
                  </a:p>
                </p:txBody>
              </p:sp>
            </p:grpSp>
          </p:grpSp>
        </p:grpSp>
        <p:sp>
          <p:nvSpPr>
            <p:cNvPr id="66" name="TextBox 65"/>
            <p:cNvSpPr txBox="1"/>
            <p:nvPr/>
          </p:nvSpPr>
          <p:spPr>
            <a:xfrm>
              <a:off x="156142" y="1156719"/>
              <a:ext cx="3089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全世界の</a:t>
              </a:r>
              <a:r>
                <a:rPr lang="ja-JP" altLang="en-US" sz="1200" dirty="0" smtClean="0">
                  <a:latin typeface="+mn-ea"/>
                  <a:ea typeface="+mn-ea"/>
                  <a:cs typeface="Meiryo" charset="-128"/>
                </a:rPr>
                <a:t>モバイル ユーザ数</a:t>
              </a:r>
              <a:endParaRPr lang="en-US" altLang="ja-JP" sz="1200" dirty="0">
                <a:latin typeface="+mn-ea"/>
                <a:ea typeface="+mn-ea"/>
                <a:cs typeface="Meiryo" charset="-128"/>
              </a:endParaRPr>
            </a:p>
            <a:p>
              <a:r>
                <a:rPr lang="ja-JP" altLang="ja-JP" sz="1200" dirty="0">
                  <a:latin typeface="+mn-ea"/>
                  <a:ea typeface="+mn-ea"/>
                  <a:cs typeface="Meiryo" charset="-128"/>
                </a:rPr>
                <a:t>4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8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億人（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2015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年）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→55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億人（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2020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年）</a:t>
              </a:r>
              <a:endParaRPr lang="en-US" sz="1200" dirty="0"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3216" y="2265459"/>
              <a:ext cx="3146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全世界の</a:t>
              </a:r>
              <a:r>
                <a:rPr lang="ja-JP" altLang="en-US" sz="1200" dirty="0" smtClean="0">
                  <a:latin typeface="+mn-ea"/>
                  <a:ea typeface="+mn-ea"/>
                  <a:cs typeface="Meiryo" charset="-128"/>
                </a:rPr>
                <a:t>モバイル デバイス数</a:t>
              </a:r>
              <a:endParaRPr lang="en-US" altLang="ja-JP" sz="1200" dirty="0">
                <a:latin typeface="+mn-ea"/>
                <a:ea typeface="+mn-ea"/>
                <a:cs typeface="Meiryo" charset="-128"/>
              </a:endParaRPr>
            </a:p>
            <a:p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66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億台（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2015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年）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→116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億台（</a:t>
              </a:r>
              <a:r>
                <a:rPr lang="en-US" altLang="ja-JP" sz="1200" dirty="0">
                  <a:latin typeface="+mn-ea"/>
                  <a:ea typeface="+mn-ea"/>
                  <a:cs typeface="Meiryo" charset="-128"/>
                </a:rPr>
                <a:t>2020</a:t>
              </a:r>
              <a:r>
                <a:rPr lang="ja-JP" altLang="en-US" sz="1200" dirty="0">
                  <a:latin typeface="+mn-ea"/>
                  <a:ea typeface="+mn-ea"/>
                  <a:cs typeface="Meiryo" charset="-128"/>
                </a:rPr>
                <a:t>年）</a:t>
              </a:r>
              <a:endParaRPr lang="en-US" sz="1200" dirty="0">
                <a:latin typeface="+mn-ea"/>
                <a:ea typeface="+mn-ea"/>
                <a:cs typeface="Meiryo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3301588" y="1295496"/>
              <a:ext cx="12286" cy="2175826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78" descr="walking.psd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4569" y="2910220"/>
              <a:ext cx="423388" cy="42338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716412" y="3449083"/>
              <a:ext cx="24275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  <a:cs typeface="Meiryo" charset="-128"/>
                </a:rPr>
                <a:t>1</a:t>
              </a:r>
              <a:r>
                <a:rPr lang="ja-JP" altLang="en-US" sz="1000" dirty="0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  <a:cs typeface="Meiryo" charset="-128"/>
                </a:rPr>
                <a:t>エクサバイト＝</a:t>
              </a:r>
              <a:r>
                <a:rPr lang="en-US" altLang="ja-JP" sz="1000" dirty="0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  <a:cs typeface="Meiryo" charset="-128"/>
                </a:rPr>
                <a:t>1,073,741,824</a:t>
              </a:r>
              <a:r>
                <a:rPr lang="ja-JP" altLang="en-US" sz="1000" dirty="0">
                  <a:solidFill>
                    <a:schemeClr val="bg1">
                      <a:lumMod val="50000"/>
                    </a:schemeClr>
                  </a:solidFill>
                  <a:latin typeface="+mn-ea"/>
                  <a:ea typeface="+mn-ea"/>
                  <a:cs typeface="Meiryo" charset="-128"/>
                </a:rPr>
                <a:t>ギガバイト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2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 rot="10800000">
            <a:off x="0" y="2024615"/>
            <a:ext cx="9144000" cy="3118887"/>
          </a:xfrm>
          <a:prstGeom prst="rect">
            <a:avLst/>
          </a:prstGeom>
          <a:gradFill>
            <a:gsLst>
              <a:gs pos="22000">
                <a:schemeClr val="bg1">
                  <a:alpha val="8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+mn-ea"/>
              <a:cs typeface="Meiryo" charset="-128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0" y="0"/>
            <a:ext cx="9144000" cy="3617118"/>
          </a:xfrm>
          <a:prstGeom prst="rect">
            <a:avLst/>
          </a:prstGeom>
          <a:gradFill>
            <a:gsLst>
              <a:gs pos="22000">
                <a:schemeClr val="bg1">
                  <a:alpha val="8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+mn-ea"/>
              <a:cs typeface="Meiryo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400050"/>
            <a:ext cx="8345488" cy="731837"/>
          </a:xfrm>
        </p:spPr>
        <p:txBody>
          <a:bodyPr anchor="t"/>
          <a:lstStyle/>
          <a:p>
            <a:pPr algn="l" defTabSz="685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 smtClean="0">
                <a:solidFill>
                  <a:srgbClr val="676767">
                    <a:lumMod val="75000"/>
                  </a:srgbClr>
                </a:solidFill>
                <a:latin typeface="+mn-ea"/>
                <a:ea typeface="+mn-ea"/>
                <a:cs typeface="Meiryo" charset="-128"/>
              </a:rPr>
              <a:t>デジタル化の加速に求められる要件</a:t>
            </a:r>
            <a:endParaRPr lang="en-US" sz="2400" b="0" i="0" dirty="0">
              <a:solidFill>
                <a:srgbClr val="676767">
                  <a:lumMod val="75000"/>
                </a:srgbClr>
              </a:solidFill>
              <a:latin typeface="+mn-ea"/>
              <a:ea typeface="+mn-ea"/>
              <a:cs typeface="Meiryo" charset="-128"/>
            </a:endParaRPr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>
          <a:xfrm>
            <a:off x="438471" y="1578075"/>
            <a:ext cx="2530176" cy="2530175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srgbClr val="FFFFFF"/>
              </a:solidFill>
              <a:latin typeface="+mn-ea"/>
              <a:cs typeface="Meiryo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3716" y="2949378"/>
            <a:ext cx="2199699" cy="1258649"/>
            <a:chOff x="603710" y="2949375"/>
            <a:chExt cx="2199699" cy="1258649"/>
          </a:xfrm>
        </p:grpSpPr>
        <p:sp>
          <p:nvSpPr>
            <p:cNvPr id="38" name="Rectangle 37"/>
            <p:cNvSpPr/>
            <p:nvPr/>
          </p:nvSpPr>
          <p:spPr>
            <a:xfrm>
              <a:off x="603710" y="2949375"/>
              <a:ext cx="2199699" cy="12586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457200">
                <a:spcBef>
                  <a:spcPts val="0"/>
                </a:spcBef>
                <a:buNone/>
              </a:pPr>
              <a:endParaRPr lang="en-US" sz="1400" dirty="0" smtClean="0">
                <a:solidFill>
                  <a:schemeClr val="tx1">
                    <a:lumMod val="75000"/>
                  </a:schemeClr>
                </a:solidFill>
                <a:latin typeface="+mn-ea"/>
                <a:cs typeface="Meiryo" charset="-128"/>
              </a:endParaRPr>
            </a:p>
            <a:p>
              <a:pPr algn="ctr" defTabSz="457200">
                <a:spcAft>
                  <a:spcPts val="300"/>
                </a:spcAft>
                <a:buNone/>
              </a:pPr>
              <a: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成功するデジタル</a:t>
              </a:r>
              <a:b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プロジェクトは30%のみ</a:t>
              </a:r>
            </a:p>
          </p:txBody>
        </p:sp>
        <p:sp>
          <p:nvSpPr>
            <p:cNvPr id="39" name="Rectangle 38"/>
            <p:cNvSpPr>
              <a:spLocks/>
            </p:cNvSpPr>
            <p:nvPr/>
          </p:nvSpPr>
          <p:spPr>
            <a:xfrm>
              <a:off x="841901" y="3124068"/>
              <a:ext cx="1672401" cy="8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68553" tIns="34277" rIns="68553" bIns="34277" rtlCol="0" anchor="ctr"/>
            <a:lstStyle/>
            <a:p>
              <a:pPr algn="ctr" defTabSz="342829"/>
              <a:endParaRPr lang="en-US" sz="1400" spc="20" dirty="0">
                <a:solidFill>
                  <a:schemeClr val="tx1">
                    <a:lumMod val="75000"/>
                  </a:schemeClr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6510" y="1733219"/>
            <a:ext cx="1634119" cy="1368545"/>
            <a:chOff x="886505" y="1733218"/>
            <a:chExt cx="1634119" cy="1368545"/>
          </a:xfrm>
        </p:grpSpPr>
        <p:sp>
          <p:nvSpPr>
            <p:cNvPr id="35" name="Rectangle 34"/>
            <p:cNvSpPr/>
            <p:nvPr/>
          </p:nvSpPr>
          <p:spPr>
            <a:xfrm>
              <a:off x="886505" y="2416950"/>
              <a:ext cx="1634119" cy="684813"/>
            </a:xfrm>
            <a:prstGeom prst="rect">
              <a:avLst/>
            </a:prstGeom>
          </p:spPr>
          <p:txBody>
            <a:bodyPr wrap="none" lIns="68589" tIns="34295" rIns="68589" bIns="34295">
              <a:spAutoFit/>
            </a:bodyPr>
            <a:lstStyle/>
            <a:p>
              <a:pPr algn="ctr" defTabSz="457200">
                <a:buNone/>
              </a:pPr>
              <a:r>
                <a:rPr lang="en-US" sz="2000" b="1" i="0" dirty="0">
                  <a:solidFill>
                    <a:srgbClr val="2968AF"/>
                  </a:solidFill>
                  <a:latin typeface="MS PGothic" charset="-128"/>
                  <a:ea typeface="MS PGothic" charset="-128"/>
                  <a:cs typeface="MS PGothic" charset="-128"/>
                </a:rPr>
                <a:t>より迅速な</a:t>
              </a:r>
              <a:br>
                <a:rPr lang="en-US" sz="2000" b="1" i="0" dirty="0">
                  <a:solidFill>
                    <a:srgbClr val="2968AF"/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en-US" sz="2000" b="1" i="0" dirty="0">
                  <a:solidFill>
                    <a:srgbClr val="2968AF"/>
                  </a:solidFill>
                  <a:latin typeface="MS PGothic" charset="-128"/>
                  <a:ea typeface="MS PGothic" charset="-128"/>
                  <a:cs typeface="MS PGothic" charset="-128"/>
                </a:rPr>
                <a:t>イノベーション</a:t>
              </a:r>
            </a:p>
          </p:txBody>
        </p:sp>
        <p:sp>
          <p:nvSpPr>
            <p:cNvPr id="30" name="Oval 35"/>
            <p:cNvSpPr>
              <a:spLocks noChangeAspect="1"/>
            </p:cNvSpPr>
            <p:nvPr/>
          </p:nvSpPr>
          <p:spPr>
            <a:xfrm>
              <a:off x="1360746" y="1733218"/>
              <a:ext cx="658026" cy="657694"/>
            </a:xfrm>
            <a:custGeom>
              <a:avLst/>
              <a:gdLst/>
              <a:ahLst/>
              <a:cxnLst/>
              <a:rect l="l" t="t" r="r" b="b"/>
              <a:pathLst>
                <a:path w="2370666" h="2369471">
                  <a:moveTo>
                    <a:pt x="1927291" y="1267877"/>
                  </a:moveTo>
                  <a:cubicBezTo>
                    <a:pt x="1979896" y="1267877"/>
                    <a:pt x="2022541" y="1310522"/>
                    <a:pt x="2022541" y="1363127"/>
                  </a:cubicBezTo>
                  <a:cubicBezTo>
                    <a:pt x="2022541" y="1415732"/>
                    <a:pt x="1979896" y="1458377"/>
                    <a:pt x="1927291" y="1458377"/>
                  </a:cubicBezTo>
                  <a:cubicBezTo>
                    <a:pt x="1874686" y="1458377"/>
                    <a:pt x="1832041" y="1415732"/>
                    <a:pt x="1832041" y="1363127"/>
                  </a:cubicBezTo>
                  <a:cubicBezTo>
                    <a:pt x="1832041" y="1310522"/>
                    <a:pt x="1874686" y="1267877"/>
                    <a:pt x="1927291" y="1267877"/>
                  </a:cubicBezTo>
                  <a:close/>
                  <a:moveTo>
                    <a:pt x="347133" y="1155697"/>
                  </a:moveTo>
                  <a:cubicBezTo>
                    <a:pt x="399738" y="1155697"/>
                    <a:pt x="442383" y="1198342"/>
                    <a:pt x="442383" y="1250947"/>
                  </a:cubicBezTo>
                  <a:cubicBezTo>
                    <a:pt x="442383" y="1303552"/>
                    <a:pt x="399738" y="1346197"/>
                    <a:pt x="347133" y="1346197"/>
                  </a:cubicBezTo>
                  <a:cubicBezTo>
                    <a:pt x="294528" y="1346197"/>
                    <a:pt x="251883" y="1303552"/>
                    <a:pt x="251883" y="1250947"/>
                  </a:cubicBezTo>
                  <a:cubicBezTo>
                    <a:pt x="251883" y="1198342"/>
                    <a:pt x="294528" y="1155697"/>
                    <a:pt x="347133" y="1155697"/>
                  </a:cubicBezTo>
                  <a:close/>
                  <a:moveTo>
                    <a:pt x="18452" y="983338"/>
                  </a:moveTo>
                  <a:lnTo>
                    <a:pt x="862698" y="983338"/>
                  </a:lnTo>
                  <a:cubicBezTo>
                    <a:pt x="933814" y="983338"/>
                    <a:pt x="991465" y="1040989"/>
                    <a:pt x="991465" y="1112105"/>
                  </a:cubicBezTo>
                  <a:lnTo>
                    <a:pt x="991465" y="2353455"/>
                  </a:lnTo>
                  <a:lnTo>
                    <a:pt x="946447" y="2346584"/>
                  </a:lnTo>
                  <a:lnTo>
                    <a:pt x="937943" y="2344398"/>
                  </a:lnTo>
                  <a:lnTo>
                    <a:pt x="937943" y="1375478"/>
                  </a:lnTo>
                  <a:cubicBezTo>
                    <a:pt x="937943" y="1263446"/>
                    <a:pt x="847124" y="1172627"/>
                    <a:pt x="735092" y="1172627"/>
                  </a:cubicBezTo>
                  <a:lnTo>
                    <a:pt x="521498" y="1172627"/>
                  </a:lnTo>
                  <a:lnTo>
                    <a:pt x="521498" y="1175069"/>
                  </a:lnTo>
                  <a:lnTo>
                    <a:pt x="481837" y="1116243"/>
                  </a:lnTo>
                  <a:cubicBezTo>
                    <a:pt x="447363" y="1081770"/>
                    <a:pt x="399738" y="1060447"/>
                    <a:pt x="347133" y="1060447"/>
                  </a:cubicBezTo>
                  <a:cubicBezTo>
                    <a:pt x="241923" y="1060447"/>
                    <a:pt x="156633" y="1145737"/>
                    <a:pt x="156633" y="1250947"/>
                  </a:cubicBezTo>
                  <a:cubicBezTo>
                    <a:pt x="156633" y="1356157"/>
                    <a:pt x="241923" y="1441447"/>
                    <a:pt x="347133" y="1441447"/>
                  </a:cubicBezTo>
                  <a:cubicBezTo>
                    <a:pt x="426041" y="1441447"/>
                    <a:pt x="493743" y="1393472"/>
                    <a:pt x="522663" y="1325098"/>
                  </a:cubicBezTo>
                  <a:lnTo>
                    <a:pt x="532448" y="1293577"/>
                  </a:lnTo>
                  <a:lnTo>
                    <a:pt x="688525" y="1293577"/>
                  </a:lnTo>
                  <a:cubicBezTo>
                    <a:pt x="759641" y="1293577"/>
                    <a:pt x="817292" y="1351228"/>
                    <a:pt x="817292" y="1422344"/>
                  </a:cubicBezTo>
                  <a:lnTo>
                    <a:pt x="817292" y="2311681"/>
                  </a:lnTo>
                  <a:lnTo>
                    <a:pt x="723948" y="2277517"/>
                  </a:lnTo>
                  <a:cubicBezTo>
                    <a:pt x="298514" y="2097573"/>
                    <a:pt x="0" y="1676314"/>
                    <a:pt x="0" y="1185333"/>
                  </a:cubicBezTo>
                  <a:cubicBezTo>
                    <a:pt x="0" y="1144418"/>
                    <a:pt x="2073" y="1103987"/>
                    <a:pt x="6120" y="1064140"/>
                  </a:cubicBezTo>
                  <a:close/>
                  <a:moveTo>
                    <a:pt x="1930399" y="670982"/>
                  </a:moveTo>
                  <a:cubicBezTo>
                    <a:pt x="1983004" y="670982"/>
                    <a:pt x="2025649" y="713627"/>
                    <a:pt x="2025649" y="766232"/>
                  </a:cubicBezTo>
                  <a:cubicBezTo>
                    <a:pt x="2025649" y="818837"/>
                    <a:pt x="1983004" y="861482"/>
                    <a:pt x="1930399" y="861482"/>
                  </a:cubicBezTo>
                  <a:cubicBezTo>
                    <a:pt x="1877794" y="861482"/>
                    <a:pt x="1835149" y="818837"/>
                    <a:pt x="1835149" y="766232"/>
                  </a:cubicBezTo>
                  <a:cubicBezTo>
                    <a:pt x="1835149" y="713627"/>
                    <a:pt x="1877794" y="670982"/>
                    <a:pt x="1930399" y="670982"/>
                  </a:cubicBezTo>
                  <a:close/>
                  <a:moveTo>
                    <a:pt x="666750" y="518582"/>
                  </a:moveTo>
                  <a:cubicBezTo>
                    <a:pt x="719355" y="518582"/>
                    <a:pt x="762000" y="561227"/>
                    <a:pt x="762000" y="613832"/>
                  </a:cubicBezTo>
                  <a:cubicBezTo>
                    <a:pt x="762000" y="666437"/>
                    <a:pt x="719355" y="709082"/>
                    <a:pt x="666750" y="709082"/>
                  </a:cubicBezTo>
                  <a:cubicBezTo>
                    <a:pt x="614145" y="709082"/>
                    <a:pt x="571500" y="666437"/>
                    <a:pt x="571500" y="613832"/>
                  </a:cubicBezTo>
                  <a:cubicBezTo>
                    <a:pt x="571500" y="561227"/>
                    <a:pt x="614145" y="518582"/>
                    <a:pt x="666750" y="518582"/>
                  </a:cubicBezTo>
                  <a:close/>
                  <a:moveTo>
                    <a:pt x="1185333" y="0"/>
                  </a:moveTo>
                  <a:cubicBezTo>
                    <a:pt x="1226248" y="0"/>
                    <a:pt x="1266679" y="2073"/>
                    <a:pt x="1306527" y="6120"/>
                  </a:cubicBezTo>
                  <a:lnTo>
                    <a:pt x="1333499" y="10236"/>
                  </a:lnTo>
                  <a:lnTo>
                    <a:pt x="1333499" y="601481"/>
                  </a:lnTo>
                  <a:cubicBezTo>
                    <a:pt x="1333499" y="713513"/>
                    <a:pt x="1424318" y="804332"/>
                    <a:pt x="1536350" y="804332"/>
                  </a:cubicBezTo>
                  <a:lnTo>
                    <a:pt x="1743740" y="804332"/>
                  </a:lnTo>
                  <a:lnTo>
                    <a:pt x="1743769" y="804624"/>
                  </a:lnTo>
                  <a:cubicBezTo>
                    <a:pt x="1761533" y="891432"/>
                    <a:pt x="1838340" y="956732"/>
                    <a:pt x="1930399" y="956732"/>
                  </a:cubicBezTo>
                  <a:cubicBezTo>
                    <a:pt x="2035609" y="956732"/>
                    <a:pt x="2120899" y="871442"/>
                    <a:pt x="2120899" y="766232"/>
                  </a:cubicBezTo>
                  <a:cubicBezTo>
                    <a:pt x="2120899" y="661022"/>
                    <a:pt x="2035609" y="575732"/>
                    <a:pt x="1930399" y="575732"/>
                  </a:cubicBezTo>
                  <a:cubicBezTo>
                    <a:pt x="1877794" y="575732"/>
                    <a:pt x="1830169" y="597055"/>
                    <a:pt x="1795695" y="631528"/>
                  </a:cubicBezTo>
                  <a:lnTo>
                    <a:pt x="1760734" y="683382"/>
                  </a:lnTo>
                  <a:lnTo>
                    <a:pt x="1582917" y="683382"/>
                  </a:lnTo>
                  <a:cubicBezTo>
                    <a:pt x="1511801" y="683382"/>
                    <a:pt x="1454150" y="625731"/>
                    <a:pt x="1454150" y="554615"/>
                  </a:cubicBezTo>
                  <a:lnTo>
                    <a:pt x="1454150" y="31778"/>
                  </a:lnTo>
                  <a:lnTo>
                    <a:pt x="1537815" y="53290"/>
                  </a:lnTo>
                  <a:cubicBezTo>
                    <a:pt x="2020327" y="203367"/>
                    <a:pt x="2370666" y="653437"/>
                    <a:pt x="2370666" y="1185333"/>
                  </a:cubicBezTo>
                  <a:cubicBezTo>
                    <a:pt x="2370666" y="1722343"/>
                    <a:pt x="2013557" y="2175947"/>
                    <a:pt x="1523860" y="2321622"/>
                  </a:cubicBezTo>
                  <a:lnTo>
                    <a:pt x="1451042" y="2339622"/>
                  </a:lnTo>
                  <a:lnTo>
                    <a:pt x="1451042" y="1558419"/>
                  </a:lnTo>
                  <a:cubicBezTo>
                    <a:pt x="1451042" y="1487303"/>
                    <a:pt x="1508693" y="1429652"/>
                    <a:pt x="1579809" y="1429652"/>
                  </a:cubicBezTo>
                  <a:lnTo>
                    <a:pt x="1749394" y="1429652"/>
                  </a:lnTo>
                  <a:lnTo>
                    <a:pt x="1751761" y="1437278"/>
                  </a:lnTo>
                  <a:cubicBezTo>
                    <a:pt x="1780681" y="1505651"/>
                    <a:pt x="1848384" y="1553627"/>
                    <a:pt x="1927291" y="1553627"/>
                  </a:cubicBezTo>
                  <a:cubicBezTo>
                    <a:pt x="2032501" y="1553627"/>
                    <a:pt x="2117791" y="1468337"/>
                    <a:pt x="2117791" y="1363127"/>
                  </a:cubicBezTo>
                  <a:cubicBezTo>
                    <a:pt x="2117791" y="1257917"/>
                    <a:pt x="2032501" y="1172627"/>
                    <a:pt x="1927291" y="1172627"/>
                  </a:cubicBezTo>
                  <a:cubicBezTo>
                    <a:pt x="1848384" y="1172627"/>
                    <a:pt x="1780681" y="1220602"/>
                    <a:pt x="1751761" y="1288976"/>
                  </a:cubicBezTo>
                  <a:lnTo>
                    <a:pt x="1745638" y="1308702"/>
                  </a:lnTo>
                  <a:lnTo>
                    <a:pt x="1533242" y="1308702"/>
                  </a:lnTo>
                  <a:cubicBezTo>
                    <a:pt x="1421210" y="1308702"/>
                    <a:pt x="1330391" y="1399521"/>
                    <a:pt x="1330391" y="1511553"/>
                  </a:cubicBezTo>
                  <a:lnTo>
                    <a:pt x="1330391" y="2360981"/>
                  </a:lnTo>
                  <a:lnTo>
                    <a:pt x="1306527" y="2364547"/>
                  </a:lnTo>
                  <a:lnTo>
                    <a:pt x="1282313" y="2365769"/>
                  </a:lnTo>
                  <a:lnTo>
                    <a:pt x="1282313" y="766487"/>
                  </a:lnTo>
                  <a:cubicBezTo>
                    <a:pt x="1282313" y="654455"/>
                    <a:pt x="1191494" y="563636"/>
                    <a:pt x="1079462" y="563636"/>
                  </a:cubicBezTo>
                  <a:lnTo>
                    <a:pt x="849715" y="563636"/>
                  </a:lnTo>
                  <a:lnTo>
                    <a:pt x="842279" y="539681"/>
                  </a:lnTo>
                  <a:cubicBezTo>
                    <a:pt x="813360" y="471308"/>
                    <a:pt x="745657" y="423332"/>
                    <a:pt x="666750" y="423332"/>
                  </a:cubicBezTo>
                  <a:cubicBezTo>
                    <a:pt x="561540" y="423332"/>
                    <a:pt x="476250" y="508622"/>
                    <a:pt x="476250" y="613832"/>
                  </a:cubicBezTo>
                  <a:cubicBezTo>
                    <a:pt x="476250" y="719042"/>
                    <a:pt x="561540" y="804332"/>
                    <a:pt x="666750" y="804332"/>
                  </a:cubicBezTo>
                  <a:cubicBezTo>
                    <a:pt x="745657" y="804332"/>
                    <a:pt x="813360" y="756356"/>
                    <a:pt x="842279" y="687983"/>
                  </a:cubicBezTo>
                  <a:lnTo>
                    <a:pt x="843334" y="684586"/>
                  </a:lnTo>
                  <a:lnTo>
                    <a:pt x="1032895" y="684586"/>
                  </a:lnTo>
                  <a:cubicBezTo>
                    <a:pt x="1104011" y="684586"/>
                    <a:pt x="1161662" y="742237"/>
                    <a:pt x="1161662" y="813353"/>
                  </a:cubicBezTo>
                  <a:lnTo>
                    <a:pt x="1161662" y="2369471"/>
                  </a:lnTo>
                  <a:lnTo>
                    <a:pt x="1112116" y="2366969"/>
                  </a:lnTo>
                  <a:lnTo>
                    <a:pt x="1112116" y="1065239"/>
                  </a:lnTo>
                  <a:cubicBezTo>
                    <a:pt x="1112116" y="953207"/>
                    <a:pt x="1021297" y="862388"/>
                    <a:pt x="909265" y="862388"/>
                  </a:cubicBezTo>
                  <a:lnTo>
                    <a:pt x="97884" y="862388"/>
                  </a:lnTo>
                  <a:cubicBezTo>
                    <a:pt x="83880" y="862388"/>
                    <a:pt x="70208" y="863807"/>
                    <a:pt x="57003" y="866509"/>
                  </a:cubicBezTo>
                  <a:lnTo>
                    <a:pt x="43564" y="870681"/>
                  </a:lnTo>
                  <a:lnTo>
                    <a:pt x="53290" y="832851"/>
                  </a:lnTo>
                  <a:cubicBezTo>
                    <a:pt x="203367" y="350340"/>
                    <a:pt x="653437" y="0"/>
                    <a:pt x="118533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>
                <a:latin typeface="+mn-ea"/>
                <a:cs typeface="Meiryo" charset="-128"/>
              </a:endParaRPr>
            </a:p>
          </p:txBody>
        </p:sp>
      </p:grp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3360489" y="1578110"/>
            <a:ext cx="2530176" cy="2530176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srgbClr val="FFFFFF"/>
              </a:solidFill>
              <a:latin typeface="+mn-ea"/>
              <a:cs typeface="Meiryo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3152" y="2951384"/>
            <a:ext cx="2404850" cy="1258649"/>
            <a:chOff x="3423152" y="2951381"/>
            <a:chExt cx="2404850" cy="1258649"/>
          </a:xfrm>
        </p:grpSpPr>
        <p:sp>
          <p:nvSpPr>
            <p:cNvPr id="54" name="Rectangle 53"/>
            <p:cNvSpPr/>
            <p:nvPr/>
          </p:nvSpPr>
          <p:spPr>
            <a:xfrm>
              <a:off x="3423152" y="2951381"/>
              <a:ext cx="2404850" cy="12586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457200">
                <a:spcBef>
                  <a:spcPts val="0"/>
                </a:spcBef>
                <a:buNone/>
              </a:pPr>
              <a:endParaRPr lang="en-US" sz="1400" dirty="0" smtClean="0">
                <a:solidFill>
                  <a:schemeClr val="tx1">
                    <a:lumMod val="75000"/>
                  </a:schemeClr>
                </a:solidFill>
                <a:latin typeface="+mn-ea"/>
                <a:cs typeface="Meiryo" charset="-128"/>
              </a:endParaRPr>
            </a:p>
            <a:p>
              <a:pPr algn="ctr" defTabSz="457200">
                <a:spcAft>
                  <a:spcPts val="300"/>
                </a:spcAft>
                <a:buNone/>
              </a:pPr>
              <a: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運用コストは</a:t>
              </a:r>
              <a:b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設備投資の2～3倍</a:t>
              </a:r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>
            <a:xfrm>
              <a:off x="3796011" y="3123743"/>
              <a:ext cx="1672401" cy="8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68553" tIns="34277" rIns="68553" bIns="34277" rtlCol="0" anchor="ctr"/>
            <a:lstStyle/>
            <a:p>
              <a:pPr algn="ctr" defTabSz="342829"/>
              <a:endParaRPr lang="en-US" sz="1400" spc="20" dirty="0">
                <a:solidFill>
                  <a:schemeClr val="tx1">
                    <a:lumMod val="75000"/>
                  </a:schemeClr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16592" y="1735228"/>
            <a:ext cx="2417988" cy="1058931"/>
            <a:chOff x="3416587" y="1735225"/>
            <a:chExt cx="2417988" cy="1058931"/>
          </a:xfrm>
        </p:grpSpPr>
        <p:sp>
          <p:nvSpPr>
            <p:cNvPr id="52" name="Rectangle 51"/>
            <p:cNvSpPr/>
            <p:nvPr/>
          </p:nvSpPr>
          <p:spPr>
            <a:xfrm>
              <a:off x="3416587" y="2417120"/>
              <a:ext cx="2417988" cy="377036"/>
            </a:xfrm>
            <a:prstGeom prst="rect">
              <a:avLst/>
            </a:prstGeom>
          </p:spPr>
          <p:txBody>
            <a:bodyPr wrap="none" lIns="68589" tIns="34295" rIns="68589" bIns="34295">
              <a:spAutoFit/>
            </a:bodyPr>
            <a:lstStyle/>
            <a:p>
              <a:pPr algn="ctr" defTabSz="457200">
                <a:buNone/>
              </a:pPr>
              <a:r>
                <a:rPr lang="en-US" sz="2000" b="1" i="0">
                  <a:solidFill>
                    <a:srgbClr val="2968AF"/>
                  </a:solidFill>
                  <a:latin typeface="MS PGothic" charset="-128"/>
                  <a:ea typeface="MS PGothic" charset="-128"/>
                  <a:cs typeface="MS PGothic" charset="-128"/>
                </a:rPr>
                <a:t>コストと複雑さの削減</a:t>
              </a:r>
              <a:endParaRPr lang="en-US" sz="2000" b="1" i="0" dirty="0">
                <a:solidFill>
                  <a:srgbClr val="2968A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46" name="Freeform 11"/>
            <p:cNvSpPr>
              <a:spLocks noChangeAspect="1" noEditPoints="1"/>
            </p:cNvSpPr>
            <p:nvPr/>
          </p:nvSpPr>
          <p:spPr bwMode="auto">
            <a:xfrm>
              <a:off x="4303111" y="1735225"/>
              <a:ext cx="644932" cy="644540"/>
            </a:xfrm>
            <a:custGeom>
              <a:avLst/>
              <a:gdLst/>
              <a:ahLst/>
              <a:cxnLst>
                <a:cxn ang="0">
                  <a:pos x="495" y="3"/>
                </a:cxn>
                <a:cxn ang="0">
                  <a:pos x="327" y="146"/>
                </a:cxn>
                <a:cxn ang="0">
                  <a:pos x="425" y="182"/>
                </a:cxn>
                <a:cxn ang="0">
                  <a:pos x="746" y="183"/>
                </a:cxn>
                <a:cxn ang="0">
                  <a:pos x="558" y="0"/>
                </a:cxn>
                <a:cxn ang="0">
                  <a:pos x="1036" y="320"/>
                </a:cxn>
                <a:cxn ang="0">
                  <a:pos x="1011" y="232"/>
                </a:cxn>
                <a:cxn ang="0">
                  <a:pos x="985" y="371"/>
                </a:cxn>
                <a:cxn ang="0">
                  <a:pos x="564" y="805"/>
                </a:cxn>
                <a:cxn ang="0">
                  <a:pos x="857" y="835"/>
                </a:cxn>
                <a:cxn ang="0">
                  <a:pos x="1093" y="401"/>
                </a:cxn>
                <a:cxn ang="0">
                  <a:pos x="985" y="371"/>
                </a:cxn>
                <a:cxn ang="0">
                  <a:pos x="958" y="364"/>
                </a:cxn>
                <a:cxn ang="0">
                  <a:pos x="796" y="259"/>
                </a:cxn>
                <a:cxn ang="0">
                  <a:pos x="553" y="783"/>
                </a:cxn>
                <a:cxn ang="0">
                  <a:pos x="515" y="768"/>
                </a:cxn>
                <a:cxn ang="0">
                  <a:pos x="731" y="281"/>
                </a:cxn>
                <a:cxn ang="0">
                  <a:pos x="425" y="206"/>
                </a:cxn>
                <a:cxn ang="0">
                  <a:pos x="327" y="249"/>
                </a:cxn>
                <a:cxn ang="0">
                  <a:pos x="148" y="602"/>
                </a:cxn>
                <a:cxn ang="0">
                  <a:pos x="225" y="701"/>
                </a:cxn>
                <a:cxn ang="0">
                  <a:pos x="945" y="288"/>
                </a:cxn>
                <a:cxn ang="0">
                  <a:pos x="986" y="200"/>
                </a:cxn>
                <a:cxn ang="0">
                  <a:pos x="769" y="186"/>
                </a:cxn>
                <a:cxn ang="0">
                  <a:pos x="883" y="890"/>
                </a:cxn>
                <a:cxn ang="0">
                  <a:pos x="1037" y="841"/>
                </a:cxn>
                <a:cxn ang="0">
                  <a:pos x="865" y="873"/>
                </a:cxn>
                <a:cxn ang="0">
                  <a:pos x="561" y="840"/>
                </a:cxn>
                <a:cxn ang="0">
                  <a:pos x="369" y="1005"/>
                </a:cxn>
                <a:cxn ang="0">
                  <a:pos x="807" y="931"/>
                </a:cxn>
                <a:cxn ang="0">
                  <a:pos x="948" y="813"/>
                </a:cxn>
                <a:cxn ang="0">
                  <a:pos x="1115" y="557"/>
                </a:cxn>
                <a:cxn ang="0">
                  <a:pos x="463" y="819"/>
                </a:cxn>
                <a:cxn ang="0">
                  <a:pos x="127" y="698"/>
                </a:cxn>
                <a:cxn ang="0">
                  <a:pos x="142" y="929"/>
                </a:cxn>
                <a:cxn ang="0">
                  <a:pos x="74" y="647"/>
                </a:cxn>
                <a:cxn ang="0">
                  <a:pos x="0" y="557"/>
                </a:cxn>
                <a:cxn ang="0">
                  <a:pos x="74" y="647"/>
                </a:cxn>
                <a:cxn ang="0">
                  <a:pos x="182" y="430"/>
                </a:cxn>
                <a:cxn ang="0">
                  <a:pos x="93" y="250"/>
                </a:cxn>
                <a:cxn ang="0">
                  <a:pos x="125" y="596"/>
                </a:cxn>
                <a:cxn ang="0">
                  <a:pos x="462" y="856"/>
                </a:cxn>
                <a:cxn ang="0">
                  <a:pos x="353" y="987"/>
                </a:cxn>
              </a:cxnLst>
              <a:rect l="0" t="0" r="r" b="b"/>
              <a:pathLst>
                <a:path w="1115" h="1114">
                  <a:moveTo>
                    <a:pt x="327" y="146"/>
                  </a:moveTo>
                  <a:cubicBezTo>
                    <a:pt x="335" y="146"/>
                    <a:pt x="342" y="148"/>
                    <a:pt x="348" y="151"/>
                  </a:cubicBezTo>
                  <a:cubicBezTo>
                    <a:pt x="394" y="94"/>
                    <a:pt x="443" y="44"/>
                    <a:pt x="495" y="3"/>
                  </a:cubicBezTo>
                  <a:cubicBezTo>
                    <a:pt x="340" y="21"/>
                    <a:pt x="204" y="101"/>
                    <a:pt x="114" y="219"/>
                  </a:cubicBezTo>
                  <a:cubicBezTo>
                    <a:pt x="166" y="206"/>
                    <a:pt x="221" y="197"/>
                    <a:pt x="277" y="190"/>
                  </a:cubicBezTo>
                  <a:cubicBezTo>
                    <a:pt x="280" y="165"/>
                    <a:pt x="301" y="146"/>
                    <a:pt x="327" y="146"/>
                  </a:cubicBezTo>
                  <a:close/>
                  <a:moveTo>
                    <a:pt x="367" y="165"/>
                  </a:moveTo>
                  <a:cubicBezTo>
                    <a:pt x="371" y="170"/>
                    <a:pt x="374" y="176"/>
                    <a:pt x="376" y="183"/>
                  </a:cubicBezTo>
                  <a:cubicBezTo>
                    <a:pt x="392" y="182"/>
                    <a:pt x="409" y="182"/>
                    <a:pt x="425" y="182"/>
                  </a:cubicBezTo>
                  <a:cubicBezTo>
                    <a:pt x="445" y="182"/>
                    <a:pt x="464" y="182"/>
                    <a:pt x="484" y="183"/>
                  </a:cubicBezTo>
                  <a:cubicBezTo>
                    <a:pt x="560" y="186"/>
                    <a:pt x="635" y="196"/>
                    <a:pt x="705" y="211"/>
                  </a:cubicBezTo>
                  <a:cubicBezTo>
                    <a:pt x="713" y="196"/>
                    <a:pt x="728" y="185"/>
                    <a:pt x="746" y="183"/>
                  </a:cubicBezTo>
                  <a:cubicBezTo>
                    <a:pt x="750" y="145"/>
                    <a:pt x="752" y="108"/>
                    <a:pt x="752" y="72"/>
                  </a:cubicBezTo>
                  <a:cubicBezTo>
                    <a:pt x="752" y="59"/>
                    <a:pt x="751" y="47"/>
                    <a:pt x="751" y="34"/>
                  </a:cubicBezTo>
                  <a:cubicBezTo>
                    <a:pt x="691" y="12"/>
                    <a:pt x="626" y="0"/>
                    <a:pt x="558" y="0"/>
                  </a:cubicBezTo>
                  <a:cubicBezTo>
                    <a:pt x="551" y="0"/>
                    <a:pt x="545" y="0"/>
                    <a:pt x="539" y="0"/>
                  </a:cubicBezTo>
                  <a:cubicBezTo>
                    <a:pt x="478" y="44"/>
                    <a:pt x="420" y="99"/>
                    <a:pt x="367" y="165"/>
                  </a:cubicBezTo>
                  <a:close/>
                  <a:moveTo>
                    <a:pt x="1036" y="320"/>
                  </a:moveTo>
                  <a:cubicBezTo>
                    <a:pt x="1036" y="325"/>
                    <a:pt x="1035" y="329"/>
                    <a:pt x="1034" y="333"/>
                  </a:cubicBezTo>
                  <a:cubicBezTo>
                    <a:pt x="1050" y="341"/>
                    <a:pt x="1064" y="350"/>
                    <a:pt x="1079" y="359"/>
                  </a:cubicBezTo>
                  <a:cubicBezTo>
                    <a:pt x="1062" y="314"/>
                    <a:pt x="1038" y="271"/>
                    <a:pt x="1011" y="232"/>
                  </a:cubicBezTo>
                  <a:cubicBezTo>
                    <a:pt x="1010" y="246"/>
                    <a:pt x="1009" y="260"/>
                    <a:pt x="1007" y="274"/>
                  </a:cubicBezTo>
                  <a:cubicBezTo>
                    <a:pt x="1024" y="282"/>
                    <a:pt x="1036" y="300"/>
                    <a:pt x="1036" y="320"/>
                  </a:cubicBezTo>
                  <a:close/>
                  <a:moveTo>
                    <a:pt x="985" y="371"/>
                  </a:moveTo>
                  <a:cubicBezTo>
                    <a:pt x="983" y="371"/>
                    <a:pt x="982" y="371"/>
                    <a:pt x="981" y="371"/>
                  </a:cubicBezTo>
                  <a:cubicBezTo>
                    <a:pt x="955" y="437"/>
                    <a:pt x="914" y="504"/>
                    <a:pt x="860" y="567"/>
                  </a:cubicBezTo>
                  <a:cubicBezTo>
                    <a:pt x="784" y="655"/>
                    <a:pt x="683" y="737"/>
                    <a:pt x="564" y="805"/>
                  </a:cubicBezTo>
                  <a:cubicBezTo>
                    <a:pt x="565" y="808"/>
                    <a:pt x="566" y="812"/>
                    <a:pt x="566" y="817"/>
                  </a:cubicBezTo>
                  <a:cubicBezTo>
                    <a:pt x="641" y="829"/>
                    <a:pt x="720" y="836"/>
                    <a:pt x="802" y="836"/>
                  </a:cubicBezTo>
                  <a:cubicBezTo>
                    <a:pt x="821" y="836"/>
                    <a:pt x="839" y="836"/>
                    <a:pt x="857" y="835"/>
                  </a:cubicBezTo>
                  <a:cubicBezTo>
                    <a:pt x="862" y="811"/>
                    <a:pt x="883" y="793"/>
                    <a:pt x="908" y="793"/>
                  </a:cubicBezTo>
                  <a:cubicBezTo>
                    <a:pt x="915" y="793"/>
                    <a:pt x="923" y="795"/>
                    <a:pt x="930" y="798"/>
                  </a:cubicBezTo>
                  <a:cubicBezTo>
                    <a:pt x="1025" y="673"/>
                    <a:pt x="1081" y="533"/>
                    <a:pt x="1093" y="401"/>
                  </a:cubicBezTo>
                  <a:cubicBezTo>
                    <a:pt x="1092" y="399"/>
                    <a:pt x="1092" y="398"/>
                    <a:pt x="1091" y="396"/>
                  </a:cubicBezTo>
                  <a:cubicBezTo>
                    <a:pt x="1070" y="381"/>
                    <a:pt x="1047" y="367"/>
                    <a:pt x="1023" y="354"/>
                  </a:cubicBezTo>
                  <a:cubicBezTo>
                    <a:pt x="1014" y="365"/>
                    <a:pt x="1000" y="371"/>
                    <a:pt x="985" y="371"/>
                  </a:cubicBezTo>
                  <a:close/>
                  <a:moveTo>
                    <a:pt x="553" y="783"/>
                  </a:moveTo>
                  <a:cubicBezTo>
                    <a:pt x="670" y="717"/>
                    <a:pt x="768" y="637"/>
                    <a:pt x="841" y="552"/>
                  </a:cubicBezTo>
                  <a:cubicBezTo>
                    <a:pt x="894" y="490"/>
                    <a:pt x="933" y="426"/>
                    <a:pt x="958" y="364"/>
                  </a:cubicBezTo>
                  <a:cubicBezTo>
                    <a:pt x="943" y="355"/>
                    <a:pt x="934" y="339"/>
                    <a:pt x="934" y="320"/>
                  </a:cubicBezTo>
                  <a:cubicBezTo>
                    <a:pt x="934" y="317"/>
                    <a:pt x="934" y="313"/>
                    <a:pt x="935" y="310"/>
                  </a:cubicBezTo>
                  <a:cubicBezTo>
                    <a:pt x="891" y="290"/>
                    <a:pt x="844" y="273"/>
                    <a:pt x="796" y="259"/>
                  </a:cubicBezTo>
                  <a:cubicBezTo>
                    <a:pt x="788" y="274"/>
                    <a:pt x="772" y="284"/>
                    <a:pt x="754" y="285"/>
                  </a:cubicBezTo>
                  <a:cubicBezTo>
                    <a:pt x="737" y="377"/>
                    <a:pt x="708" y="473"/>
                    <a:pt x="667" y="569"/>
                  </a:cubicBezTo>
                  <a:cubicBezTo>
                    <a:pt x="634" y="646"/>
                    <a:pt x="596" y="718"/>
                    <a:pt x="553" y="783"/>
                  </a:cubicBezTo>
                  <a:close/>
                  <a:moveTo>
                    <a:pt x="225" y="701"/>
                  </a:moveTo>
                  <a:cubicBezTo>
                    <a:pt x="295" y="740"/>
                    <a:pt x="377" y="773"/>
                    <a:pt x="469" y="796"/>
                  </a:cubicBezTo>
                  <a:cubicBezTo>
                    <a:pt x="477" y="779"/>
                    <a:pt x="495" y="768"/>
                    <a:pt x="515" y="768"/>
                  </a:cubicBezTo>
                  <a:cubicBezTo>
                    <a:pt x="521" y="768"/>
                    <a:pt x="527" y="769"/>
                    <a:pt x="532" y="771"/>
                  </a:cubicBezTo>
                  <a:cubicBezTo>
                    <a:pt x="574" y="707"/>
                    <a:pt x="612" y="636"/>
                    <a:pt x="645" y="559"/>
                  </a:cubicBezTo>
                  <a:cubicBezTo>
                    <a:pt x="685" y="465"/>
                    <a:pt x="713" y="371"/>
                    <a:pt x="731" y="281"/>
                  </a:cubicBezTo>
                  <a:cubicBezTo>
                    <a:pt x="713" y="273"/>
                    <a:pt x="700" y="255"/>
                    <a:pt x="700" y="234"/>
                  </a:cubicBezTo>
                  <a:cubicBezTo>
                    <a:pt x="631" y="220"/>
                    <a:pt x="558" y="210"/>
                    <a:pt x="483" y="207"/>
                  </a:cubicBezTo>
                  <a:cubicBezTo>
                    <a:pt x="464" y="206"/>
                    <a:pt x="444" y="206"/>
                    <a:pt x="425" y="206"/>
                  </a:cubicBezTo>
                  <a:cubicBezTo>
                    <a:pt x="425" y="206"/>
                    <a:pt x="425" y="206"/>
                    <a:pt x="425" y="206"/>
                  </a:cubicBezTo>
                  <a:cubicBezTo>
                    <a:pt x="409" y="206"/>
                    <a:pt x="393" y="206"/>
                    <a:pt x="378" y="207"/>
                  </a:cubicBezTo>
                  <a:cubicBezTo>
                    <a:pt x="373" y="231"/>
                    <a:pt x="352" y="249"/>
                    <a:pt x="327" y="249"/>
                  </a:cubicBezTo>
                  <a:cubicBezTo>
                    <a:pt x="321" y="249"/>
                    <a:pt x="314" y="247"/>
                    <a:pt x="309" y="245"/>
                  </a:cubicBezTo>
                  <a:cubicBezTo>
                    <a:pt x="270" y="304"/>
                    <a:pt x="234" y="369"/>
                    <a:pt x="204" y="439"/>
                  </a:cubicBezTo>
                  <a:cubicBezTo>
                    <a:pt x="181" y="493"/>
                    <a:pt x="163" y="548"/>
                    <a:pt x="148" y="602"/>
                  </a:cubicBezTo>
                  <a:cubicBezTo>
                    <a:pt x="165" y="610"/>
                    <a:pt x="176" y="627"/>
                    <a:pt x="176" y="647"/>
                  </a:cubicBezTo>
                  <a:cubicBezTo>
                    <a:pt x="176" y="654"/>
                    <a:pt x="174" y="661"/>
                    <a:pt x="172" y="667"/>
                  </a:cubicBezTo>
                  <a:cubicBezTo>
                    <a:pt x="189" y="679"/>
                    <a:pt x="206" y="690"/>
                    <a:pt x="225" y="701"/>
                  </a:cubicBezTo>
                  <a:close/>
                  <a:moveTo>
                    <a:pt x="802" y="234"/>
                  </a:moveTo>
                  <a:cubicBezTo>
                    <a:pt x="802" y="235"/>
                    <a:pt x="802" y="235"/>
                    <a:pt x="802" y="236"/>
                  </a:cubicBezTo>
                  <a:cubicBezTo>
                    <a:pt x="852" y="250"/>
                    <a:pt x="900" y="268"/>
                    <a:pt x="945" y="288"/>
                  </a:cubicBezTo>
                  <a:cubicBezTo>
                    <a:pt x="954" y="277"/>
                    <a:pt x="968" y="270"/>
                    <a:pt x="983" y="269"/>
                  </a:cubicBezTo>
                  <a:cubicBezTo>
                    <a:pt x="986" y="253"/>
                    <a:pt x="987" y="237"/>
                    <a:pt x="987" y="221"/>
                  </a:cubicBezTo>
                  <a:cubicBezTo>
                    <a:pt x="987" y="214"/>
                    <a:pt x="986" y="207"/>
                    <a:pt x="986" y="200"/>
                  </a:cubicBezTo>
                  <a:cubicBezTo>
                    <a:pt x="930" y="133"/>
                    <a:pt x="857" y="79"/>
                    <a:pt x="775" y="44"/>
                  </a:cubicBezTo>
                  <a:cubicBezTo>
                    <a:pt x="776" y="53"/>
                    <a:pt x="776" y="63"/>
                    <a:pt x="776" y="72"/>
                  </a:cubicBezTo>
                  <a:cubicBezTo>
                    <a:pt x="776" y="109"/>
                    <a:pt x="774" y="147"/>
                    <a:pt x="769" y="186"/>
                  </a:cubicBezTo>
                  <a:cubicBezTo>
                    <a:pt x="789" y="194"/>
                    <a:pt x="802" y="212"/>
                    <a:pt x="802" y="234"/>
                  </a:cubicBezTo>
                  <a:close/>
                  <a:moveTo>
                    <a:pt x="908" y="896"/>
                  </a:moveTo>
                  <a:cubicBezTo>
                    <a:pt x="899" y="896"/>
                    <a:pt x="890" y="894"/>
                    <a:pt x="883" y="890"/>
                  </a:cubicBezTo>
                  <a:cubicBezTo>
                    <a:pt x="864" y="910"/>
                    <a:pt x="844" y="929"/>
                    <a:pt x="822" y="948"/>
                  </a:cubicBezTo>
                  <a:cubicBezTo>
                    <a:pt x="741" y="1021"/>
                    <a:pt x="652" y="1076"/>
                    <a:pt x="560" y="1114"/>
                  </a:cubicBezTo>
                  <a:cubicBezTo>
                    <a:pt x="763" y="1113"/>
                    <a:pt x="940" y="1004"/>
                    <a:pt x="1037" y="841"/>
                  </a:cubicBezTo>
                  <a:cubicBezTo>
                    <a:pt x="1011" y="846"/>
                    <a:pt x="985" y="849"/>
                    <a:pt x="958" y="852"/>
                  </a:cubicBezTo>
                  <a:cubicBezTo>
                    <a:pt x="955" y="877"/>
                    <a:pt x="933" y="896"/>
                    <a:pt x="908" y="896"/>
                  </a:cubicBezTo>
                  <a:close/>
                  <a:moveTo>
                    <a:pt x="865" y="873"/>
                  </a:moveTo>
                  <a:cubicBezTo>
                    <a:pt x="862" y="869"/>
                    <a:pt x="860" y="864"/>
                    <a:pt x="859" y="859"/>
                  </a:cubicBezTo>
                  <a:cubicBezTo>
                    <a:pt x="840" y="860"/>
                    <a:pt x="821" y="860"/>
                    <a:pt x="802" y="860"/>
                  </a:cubicBezTo>
                  <a:cubicBezTo>
                    <a:pt x="718" y="860"/>
                    <a:pt x="638" y="853"/>
                    <a:pt x="561" y="840"/>
                  </a:cubicBezTo>
                  <a:cubicBezTo>
                    <a:pt x="553" y="858"/>
                    <a:pt x="535" y="870"/>
                    <a:pt x="515" y="870"/>
                  </a:cubicBezTo>
                  <a:cubicBezTo>
                    <a:pt x="508" y="870"/>
                    <a:pt x="501" y="869"/>
                    <a:pt x="495" y="866"/>
                  </a:cubicBezTo>
                  <a:cubicBezTo>
                    <a:pt x="455" y="918"/>
                    <a:pt x="413" y="965"/>
                    <a:pt x="369" y="1005"/>
                  </a:cubicBezTo>
                  <a:cubicBezTo>
                    <a:pt x="349" y="1023"/>
                    <a:pt x="329" y="1040"/>
                    <a:pt x="309" y="1056"/>
                  </a:cubicBezTo>
                  <a:cubicBezTo>
                    <a:pt x="367" y="1085"/>
                    <a:pt x="432" y="1104"/>
                    <a:pt x="500" y="1111"/>
                  </a:cubicBezTo>
                  <a:cubicBezTo>
                    <a:pt x="607" y="1075"/>
                    <a:pt x="712" y="1015"/>
                    <a:pt x="807" y="931"/>
                  </a:cubicBezTo>
                  <a:cubicBezTo>
                    <a:pt x="827" y="912"/>
                    <a:pt x="847" y="893"/>
                    <a:pt x="865" y="873"/>
                  </a:cubicBezTo>
                  <a:close/>
                  <a:moveTo>
                    <a:pt x="1108" y="467"/>
                  </a:moveTo>
                  <a:cubicBezTo>
                    <a:pt x="1085" y="585"/>
                    <a:pt x="1031" y="705"/>
                    <a:pt x="948" y="813"/>
                  </a:cubicBezTo>
                  <a:cubicBezTo>
                    <a:pt x="952" y="818"/>
                    <a:pt x="954" y="823"/>
                    <a:pt x="956" y="828"/>
                  </a:cubicBezTo>
                  <a:cubicBezTo>
                    <a:pt x="989" y="824"/>
                    <a:pt x="1021" y="820"/>
                    <a:pt x="1052" y="814"/>
                  </a:cubicBezTo>
                  <a:cubicBezTo>
                    <a:pt x="1092" y="737"/>
                    <a:pt x="1115" y="650"/>
                    <a:pt x="1115" y="557"/>
                  </a:cubicBezTo>
                  <a:cubicBezTo>
                    <a:pt x="1115" y="526"/>
                    <a:pt x="1112" y="496"/>
                    <a:pt x="1108" y="467"/>
                  </a:cubicBezTo>
                  <a:close/>
                  <a:moveTo>
                    <a:pt x="464" y="829"/>
                  </a:moveTo>
                  <a:cubicBezTo>
                    <a:pt x="464" y="826"/>
                    <a:pt x="464" y="823"/>
                    <a:pt x="463" y="819"/>
                  </a:cubicBezTo>
                  <a:cubicBezTo>
                    <a:pt x="370" y="796"/>
                    <a:pt x="285" y="762"/>
                    <a:pt x="213" y="722"/>
                  </a:cubicBezTo>
                  <a:cubicBezTo>
                    <a:pt x="194" y="711"/>
                    <a:pt x="175" y="699"/>
                    <a:pt x="157" y="687"/>
                  </a:cubicBezTo>
                  <a:cubicBezTo>
                    <a:pt x="149" y="693"/>
                    <a:pt x="138" y="698"/>
                    <a:pt x="127" y="698"/>
                  </a:cubicBezTo>
                  <a:cubicBezTo>
                    <a:pt x="117" y="757"/>
                    <a:pt x="111" y="815"/>
                    <a:pt x="111" y="871"/>
                  </a:cubicBezTo>
                  <a:cubicBezTo>
                    <a:pt x="111" y="878"/>
                    <a:pt x="111" y="884"/>
                    <a:pt x="112" y="891"/>
                  </a:cubicBezTo>
                  <a:cubicBezTo>
                    <a:pt x="121" y="904"/>
                    <a:pt x="132" y="917"/>
                    <a:pt x="142" y="929"/>
                  </a:cubicBezTo>
                  <a:cubicBezTo>
                    <a:pt x="242" y="913"/>
                    <a:pt x="348" y="882"/>
                    <a:pt x="452" y="834"/>
                  </a:cubicBezTo>
                  <a:cubicBezTo>
                    <a:pt x="456" y="832"/>
                    <a:pt x="460" y="831"/>
                    <a:pt x="464" y="829"/>
                  </a:cubicBezTo>
                  <a:close/>
                  <a:moveTo>
                    <a:pt x="74" y="647"/>
                  </a:moveTo>
                  <a:cubicBezTo>
                    <a:pt x="74" y="638"/>
                    <a:pt x="76" y="630"/>
                    <a:pt x="80" y="623"/>
                  </a:cubicBezTo>
                  <a:cubicBezTo>
                    <a:pt x="47" y="591"/>
                    <a:pt x="21" y="556"/>
                    <a:pt x="1" y="520"/>
                  </a:cubicBezTo>
                  <a:cubicBezTo>
                    <a:pt x="1" y="532"/>
                    <a:pt x="0" y="544"/>
                    <a:pt x="0" y="557"/>
                  </a:cubicBezTo>
                  <a:cubicBezTo>
                    <a:pt x="0" y="667"/>
                    <a:pt x="32" y="770"/>
                    <a:pt x="88" y="857"/>
                  </a:cubicBezTo>
                  <a:cubicBezTo>
                    <a:pt x="88" y="804"/>
                    <a:pt x="94" y="749"/>
                    <a:pt x="103" y="694"/>
                  </a:cubicBezTo>
                  <a:cubicBezTo>
                    <a:pt x="86" y="685"/>
                    <a:pt x="74" y="668"/>
                    <a:pt x="74" y="647"/>
                  </a:cubicBezTo>
                  <a:close/>
                  <a:moveTo>
                    <a:pt x="125" y="596"/>
                  </a:moveTo>
                  <a:cubicBezTo>
                    <a:pt x="125" y="596"/>
                    <a:pt x="125" y="596"/>
                    <a:pt x="125" y="596"/>
                  </a:cubicBezTo>
                  <a:cubicBezTo>
                    <a:pt x="140" y="541"/>
                    <a:pt x="159" y="485"/>
                    <a:pt x="182" y="430"/>
                  </a:cubicBezTo>
                  <a:cubicBezTo>
                    <a:pt x="213" y="358"/>
                    <a:pt x="249" y="292"/>
                    <a:pt x="289" y="232"/>
                  </a:cubicBezTo>
                  <a:cubicBezTo>
                    <a:pt x="285" y="227"/>
                    <a:pt x="281" y="221"/>
                    <a:pt x="279" y="214"/>
                  </a:cubicBezTo>
                  <a:cubicBezTo>
                    <a:pt x="214" y="221"/>
                    <a:pt x="152" y="233"/>
                    <a:pt x="93" y="250"/>
                  </a:cubicBezTo>
                  <a:cubicBezTo>
                    <a:pt x="49" y="315"/>
                    <a:pt x="19" y="391"/>
                    <a:pt x="7" y="472"/>
                  </a:cubicBezTo>
                  <a:cubicBezTo>
                    <a:pt x="24" y="519"/>
                    <a:pt x="54" y="564"/>
                    <a:pt x="96" y="605"/>
                  </a:cubicBezTo>
                  <a:cubicBezTo>
                    <a:pt x="104" y="599"/>
                    <a:pt x="114" y="596"/>
                    <a:pt x="125" y="596"/>
                  </a:cubicBezTo>
                  <a:close/>
                  <a:moveTo>
                    <a:pt x="476" y="852"/>
                  </a:moveTo>
                  <a:cubicBezTo>
                    <a:pt x="475" y="852"/>
                    <a:pt x="475" y="851"/>
                    <a:pt x="474" y="851"/>
                  </a:cubicBezTo>
                  <a:cubicBezTo>
                    <a:pt x="470" y="852"/>
                    <a:pt x="466" y="854"/>
                    <a:pt x="462" y="856"/>
                  </a:cubicBezTo>
                  <a:cubicBezTo>
                    <a:pt x="361" y="902"/>
                    <a:pt x="260" y="933"/>
                    <a:pt x="162" y="950"/>
                  </a:cubicBezTo>
                  <a:cubicBezTo>
                    <a:pt x="198" y="986"/>
                    <a:pt x="240" y="1018"/>
                    <a:pt x="285" y="1043"/>
                  </a:cubicBezTo>
                  <a:cubicBezTo>
                    <a:pt x="308" y="1027"/>
                    <a:pt x="331" y="1008"/>
                    <a:pt x="353" y="987"/>
                  </a:cubicBezTo>
                  <a:cubicBezTo>
                    <a:pt x="395" y="948"/>
                    <a:pt x="437" y="903"/>
                    <a:pt x="476" y="85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513584">
                <a:defRPr/>
              </a:pPr>
              <a:endParaRPr lang="en-US" sz="800" kern="0" dirty="0">
                <a:solidFill>
                  <a:prstClr val="black"/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sp>
        <p:nvSpPr>
          <p:cNvPr id="72" name="Rounded Rectangle 71"/>
          <p:cNvSpPr>
            <a:spLocks noChangeAspect="1"/>
          </p:cNvSpPr>
          <p:nvPr/>
        </p:nvSpPr>
        <p:spPr>
          <a:xfrm>
            <a:off x="6282507" y="1578117"/>
            <a:ext cx="2530176" cy="2530175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srgbClr val="FFFFFF"/>
              </a:solidFill>
              <a:latin typeface="+mn-ea"/>
              <a:cs typeface="Meiryo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02046" y="2951384"/>
            <a:ext cx="2291098" cy="1258649"/>
            <a:chOff x="6402046" y="2951381"/>
            <a:chExt cx="2291098" cy="1258649"/>
          </a:xfrm>
        </p:grpSpPr>
        <p:sp>
          <p:nvSpPr>
            <p:cNvPr id="74" name="Rectangle 73"/>
            <p:cNvSpPr/>
            <p:nvPr/>
          </p:nvSpPr>
          <p:spPr>
            <a:xfrm>
              <a:off x="6402046" y="2951381"/>
              <a:ext cx="2291098" cy="12586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457200">
                <a:spcBef>
                  <a:spcPts val="0"/>
                </a:spcBef>
                <a:buNone/>
              </a:pPr>
              <a:endParaRPr lang="en-US" sz="1400" dirty="0" smtClean="0">
                <a:solidFill>
                  <a:schemeClr val="tx1">
                    <a:lumMod val="75000"/>
                  </a:schemeClr>
                </a:solidFill>
                <a:latin typeface="+mn-ea"/>
                <a:cs typeface="Meiryo" charset="-128"/>
              </a:endParaRPr>
            </a:p>
            <a:p>
              <a:pPr algn="ctr" defTabSz="457200">
                <a:spcAft>
                  <a:spcPts val="300"/>
                </a:spcAft>
                <a:buNone/>
              </a:pPr>
              <a: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脅威の検出に80日、</a:t>
              </a:r>
              <a:b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en-US" sz="1400" b="0" i="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解決に120日</a:t>
              </a:r>
            </a:p>
          </p:txBody>
        </p:sp>
        <p:sp>
          <p:nvSpPr>
            <p:cNvPr id="75" name="Rectangle 74"/>
            <p:cNvSpPr>
              <a:spLocks/>
            </p:cNvSpPr>
            <p:nvPr/>
          </p:nvSpPr>
          <p:spPr>
            <a:xfrm>
              <a:off x="6738688" y="3122633"/>
              <a:ext cx="1672401" cy="8802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68553" tIns="34277" rIns="68553" bIns="34277" rtlCol="0" anchor="ctr"/>
            <a:lstStyle/>
            <a:p>
              <a:pPr algn="ctr" defTabSz="342829"/>
              <a:endParaRPr lang="en-US" sz="1400" spc="20" dirty="0">
                <a:solidFill>
                  <a:schemeClr val="tx1"/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45020" y="1733172"/>
            <a:ext cx="2405164" cy="1368361"/>
            <a:chOff x="6345020" y="1733170"/>
            <a:chExt cx="2405164" cy="1368361"/>
          </a:xfrm>
        </p:grpSpPr>
        <p:sp>
          <p:nvSpPr>
            <p:cNvPr id="73" name="Rectangle 72"/>
            <p:cNvSpPr/>
            <p:nvPr/>
          </p:nvSpPr>
          <p:spPr>
            <a:xfrm>
              <a:off x="6345020" y="2416718"/>
              <a:ext cx="2405164" cy="684813"/>
            </a:xfrm>
            <a:prstGeom prst="rect">
              <a:avLst/>
            </a:prstGeom>
          </p:spPr>
          <p:txBody>
            <a:bodyPr wrap="none" lIns="68589" tIns="34295" rIns="68589" bIns="34295">
              <a:spAutoFit/>
            </a:bodyPr>
            <a:lstStyle/>
            <a:p>
              <a:pPr algn="ctr" defTabSz="457200">
                <a:buNone/>
              </a:pPr>
              <a:r>
                <a:rPr lang="en-US" sz="2000" b="1" i="0" dirty="0">
                  <a:solidFill>
                    <a:srgbClr val="2968AF"/>
                  </a:solidFill>
                  <a:latin typeface="MS PGothic" charset="-128"/>
                  <a:ea typeface="MS PGothic" charset="-128"/>
                  <a:cs typeface="MS PGothic" charset="-128"/>
                </a:rPr>
                <a:t>低リスク＆ </a:t>
              </a:r>
              <a:br>
                <a:rPr lang="en-US" sz="2000" b="1" i="0" dirty="0">
                  <a:solidFill>
                    <a:srgbClr val="2968AF"/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en-US" sz="2000" b="1" i="0" dirty="0">
                  <a:solidFill>
                    <a:srgbClr val="2968AF"/>
                  </a:solidFill>
                  <a:latin typeface="MS PGothic" charset="-128"/>
                  <a:ea typeface="MS PGothic" charset="-128"/>
                  <a:cs typeface="MS PGothic" charset="-128"/>
                </a:rPr>
                <a:t>コンプライアンス順守</a:t>
              </a:r>
            </a:p>
          </p:txBody>
        </p:sp>
        <p:sp>
          <p:nvSpPr>
            <p:cNvPr id="71" name="Freeform 70"/>
            <p:cNvSpPr>
              <a:spLocks noChangeAspect="1"/>
            </p:cNvSpPr>
            <p:nvPr/>
          </p:nvSpPr>
          <p:spPr>
            <a:xfrm>
              <a:off x="7204782" y="1733170"/>
              <a:ext cx="658026" cy="658026"/>
            </a:xfrm>
            <a:custGeom>
              <a:avLst/>
              <a:gdLst>
                <a:gd name="connsiteX0" fmla="*/ 504057 w 1008112"/>
                <a:gd name="connsiteY0" fmla="*/ 483431 h 1008112"/>
                <a:gd name="connsiteX1" fmla="*/ 558573 w 1008112"/>
                <a:gd name="connsiteY1" fmla="*/ 537948 h 1008112"/>
                <a:gd name="connsiteX2" fmla="*/ 542605 w 1008112"/>
                <a:gd name="connsiteY2" fmla="*/ 576497 h 1008112"/>
                <a:gd name="connsiteX3" fmla="*/ 536566 w 1008112"/>
                <a:gd name="connsiteY3" fmla="*/ 580568 h 1008112"/>
                <a:gd name="connsiteX4" fmla="*/ 536766 w 1008112"/>
                <a:gd name="connsiteY4" fmla="*/ 581561 h 1008112"/>
                <a:gd name="connsiteX5" fmla="*/ 536766 w 1008112"/>
                <a:gd name="connsiteY5" fmla="*/ 668787 h 1008112"/>
                <a:gd name="connsiteX6" fmla="*/ 504057 w 1008112"/>
                <a:gd name="connsiteY6" fmla="*/ 701497 h 1008112"/>
                <a:gd name="connsiteX7" fmla="*/ 471347 w 1008112"/>
                <a:gd name="connsiteY7" fmla="*/ 668787 h 1008112"/>
                <a:gd name="connsiteX8" fmla="*/ 471347 w 1008112"/>
                <a:gd name="connsiteY8" fmla="*/ 581561 h 1008112"/>
                <a:gd name="connsiteX9" fmla="*/ 471547 w 1008112"/>
                <a:gd name="connsiteY9" fmla="*/ 580568 h 1008112"/>
                <a:gd name="connsiteX10" fmla="*/ 465508 w 1008112"/>
                <a:gd name="connsiteY10" fmla="*/ 576497 h 1008112"/>
                <a:gd name="connsiteX11" fmla="*/ 449540 w 1008112"/>
                <a:gd name="connsiteY11" fmla="*/ 537948 h 1008112"/>
                <a:gd name="connsiteX12" fmla="*/ 504057 w 1008112"/>
                <a:gd name="connsiteY12" fmla="*/ 483431 h 1008112"/>
                <a:gd name="connsiteX13" fmla="*/ 507781 w 1008112"/>
                <a:gd name="connsiteY13" fmla="*/ 266555 h 1008112"/>
                <a:gd name="connsiteX14" fmla="*/ 624170 w 1008112"/>
                <a:gd name="connsiteY14" fmla="*/ 382944 h 1008112"/>
                <a:gd name="connsiteX15" fmla="*/ 624170 w 1008112"/>
                <a:gd name="connsiteY15" fmla="*/ 440673 h 1008112"/>
                <a:gd name="connsiteX16" fmla="*/ 391392 w 1008112"/>
                <a:gd name="connsiteY16" fmla="*/ 440673 h 1008112"/>
                <a:gd name="connsiteX17" fmla="*/ 391392 w 1008112"/>
                <a:gd name="connsiteY17" fmla="*/ 382944 h 1008112"/>
                <a:gd name="connsiteX18" fmla="*/ 507781 w 1008112"/>
                <a:gd name="connsiteY18" fmla="*/ 266555 h 1008112"/>
                <a:gd name="connsiteX19" fmla="*/ 507781 w 1008112"/>
                <a:gd name="connsiteY19" fmla="*/ 195483 h 1008112"/>
                <a:gd name="connsiteX20" fmla="*/ 320320 w 1008112"/>
                <a:gd name="connsiteY20" fmla="*/ 382944 h 1008112"/>
                <a:gd name="connsiteX21" fmla="*/ 320320 w 1008112"/>
                <a:gd name="connsiteY21" fmla="*/ 440673 h 1008112"/>
                <a:gd name="connsiteX22" fmla="*/ 273578 w 1008112"/>
                <a:gd name="connsiteY22" fmla="*/ 440673 h 1008112"/>
                <a:gd name="connsiteX23" fmla="*/ 273578 w 1008112"/>
                <a:gd name="connsiteY23" fmla="*/ 701430 h 1008112"/>
                <a:gd name="connsiteX24" fmla="*/ 329778 w 1008112"/>
                <a:gd name="connsiteY24" fmla="*/ 757630 h 1008112"/>
                <a:gd name="connsiteX25" fmla="*/ 678334 w 1008112"/>
                <a:gd name="connsiteY25" fmla="*/ 757630 h 1008112"/>
                <a:gd name="connsiteX26" fmla="*/ 734534 w 1008112"/>
                <a:gd name="connsiteY26" fmla="*/ 701430 h 1008112"/>
                <a:gd name="connsiteX27" fmla="*/ 734534 w 1008112"/>
                <a:gd name="connsiteY27" fmla="*/ 440673 h 1008112"/>
                <a:gd name="connsiteX28" fmla="*/ 695242 w 1008112"/>
                <a:gd name="connsiteY28" fmla="*/ 440673 h 1008112"/>
                <a:gd name="connsiteX29" fmla="*/ 695242 w 1008112"/>
                <a:gd name="connsiteY29" fmla="*/ 382944 h 1008112"/>
                <a:gd name="connsiteX30" fmla="*/ 507781 w 1008112"/>
                <a:gd name="connsiteY30" fmla="*/ 195483 h 1008112"/>
                <a:gd name="connsiteX31" fmla="*/ 504056 w 1008112"/>
                <a:gd name="connsiteY31" fmla="*/ 0 h 1008112"/>
                <a:gd name="connsiteX32" fmla="*/ 1008112 w 1008112"/>
                <a:gd name="connsiteY32" fmla="*/ 504056 h 1008112"/>
                <a:gd name="connsiteX33" fmla="*/ 504056 w 1008112"/>
                <a:gd name="connsiteY33" fmla="*/ 1008112 h 1008112"/>
                <a:gd name="connsiteX34" fmla="*/ 0 w 1008112"/>
                <a:gd name="connsiteY34" fmla="*/ 504056 h 1008112"/>
                <a:gd name="connsiteX35" fmla="*/ 504056 w 1008112"/>
                <a:gd name="connsiteY35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08112" h="1008112">
                  <a:moveTo>
                    <a:pt x="504057" y="483431"/>
                  </a:moveTo>
                  <a:cubicBezTo>
                    <a:pt x="534165" y="483431"/>
                    <a:pt x="558573" y="507839"/>
                    <a:pt x="558573" y="537948"/>
                  </a:cubicBezTo>
                  <a:cubicBezTo>
                    <a:pt x="558573" y="553002"/>
                    <a:pt x="552471" y="566631"/>
                    <a:pt x="542605" y="576497"/>
                  </a:cubicBezTo>
                  <a:lnTo>
                    <a:pt x="536566" y="580568"/>
                  </a:lnTo>
                  <a:lnTo>
                    <a:pt x="536766" y="581561"/>
                  </a:lnTo>
                  <a:lnTo>
                    <a:pt x="536766" y="668787"/>
                  </a:lnTo>
                  <a:cubicBezTo>
                    <a:pt x="536766" y="686852"/>
                    <a:pt x="522122" y="701497"/>
                    <a:pt x="504057" y="701497"/>
                  </a:cubicBezTo>
                  <a:cubicBezTo>
                    <a:pt x="485992" y="701497"/>
                    <a:pt x="471347" y="686852"/>
                    <a:pt x="471347" y="668787"/>
                  </a:cubicBezTo>
                  <a:lnTo>
                    <a:pt x="471347" y="581561"/>
                  </a:lnTo>
                  <a:lnTo>
                    <a:pt x="471547" y="580568"/>
                  </a:lnTo>
                  <a:lnTo>
                    <a:pt x="465508" y="576497"/>
                  </a:lnTo>
                  <a:cubicBezTo>
                    <a:pt x="455642" y="566631"/>
                    <a:pt x="449540" y="553002"/>
                    <a:pt x="449540" y="537948"/>
                  </a:cubicBezTo>
                  <a:cubicBezTo>
                    <a:pt x="449540" y="507839"/>
                    <a:pt x="473948" y="483431"/>
                    <a:pt x="504057" y="483431"/>
                  </a:cubicBezTo>
                  <a:close/>
                  <a:moveTo>
                    <a:pt x="507781" y="266555"/>
                  </a:moveTo>
                  <a:cubicBezTo>
                    <a:pt x="572061" y="266555"/>
                    <a:pt x="624170" y="318664"/>
                    <a:pt x="624170" y="382944"/>
                  </a:cubicBezTo>
                  <a:lnTo>
                    <a:pt x="624170" y="440673"/>
                  </a:lnTo>
                  <a:lnTo>
                    <a:pt x="391392" y="440673"/>
                  </a:lnTo>
                  <a:lnTo>
                    <a:pt x="391392" y="382944"/>
                  </a:lnTo>
                  <a:cubicBezTo>
                    <a:pt x="391392" y="318664"/>
                    <a:pt x="443501" y="266555"/>
                    <a:pt x="507781" y="266555"/>
                  </a:cubicBezTo>
                  <a:close/>
                  <a:moveTo>
                    <a:pt x="507781" y="195483"/>
                  </a:moveTo>
                  <a:cubicBezTo>
                    <a:pt x="404250" y="195483"/>
                    <a:pt x="320320" y="279412"/>
                    <a:pt x="320320" y="382944"/>
                  </a:cubicBezTo>
                  <a:lnTo>
                    <a:pt x="320320" y="440673"/>
                  </a:lnTo>
                  <a:lnTo>
                    <a:pt x="273578" y="440673"/>
                  </a:lnTo>
                  <a:lnTo>
                    <a:pt x="273578" y="701430"/>
                  </a:lnTo>
                  <a:cubicBezTo>
                    <a:pt x="273578" y="732469"/>
                    <a:pt x="298739" y="757630"/>
                    <a:pt x="329778" y="757630"/>
                  </a:cubicBezTo>
                  <a:lnTo>
                    <a:pt x="678334" y="757630"/>
                  </a:lnTo>
                  <a:cubicBezTo>
                    <a:pt x="709373" y="757630"/>
                    <a:pt x="734534" y="732469"/>
                    <a:pt x="734534" y="701430"/>
                  </a:cubicBezTo>
                  <a:lnTo>
                    <a:pt x="734534" y="440673"/>
                  </a:lnTo>
                  <a:lnTo>
                    <a:pt x="695242" y="440673"/>
                  </a:lnTo>
                  <a:lnTo>
                    <a:pt x="695242" y="382944"/>
                  </a:lnTo>
                  <a:cubicBezTo>
                    <a:pt x="695242" y="279412"/>
                    <a:pt x="611313" y="195483"/>
                    <a:pt x="507781" y="195483"/>
                  </a:cubicBezTo>
                  <a:close/>
                  <a:moveTo>
                    <a:pt x="504056" y="0"/>
                  </a:moveTo>
                  <a:cubicBezTo>
                    <a:pt x="782438" y="0"/>
                    <a:pt x="1008112" y="225674"/>
                    <a:pt x="1008112" y="504056"/>
                  </a:cubicBezTo>
                  <a:cubicBezTo>
                    <a:pt x="1008112" y="782438"/>
                    <a:pt x="782438" y="1008112"/>
                    <a:pt x="504056" y="1008112"/>
                  </a:cubicBezTo>
                  <a:cubicBezTo>
                    <a:pt x="225674" y="1008112"/>
                    <a:pt x="0" y="782438"/>
                    <a:pt x="0" y="504056"/>
                  </a:cubicBezTo>
                  <a:cubicBezTo>
                    <a:pt x="0" y="225674"/>
                    <a:pt x="225674" y="0"/>
                    <a:pt x="50405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 smtClean="0">
                <a:latin typeface="+mn-ea"/>
                <a:cs typeface="Meiryo" charset="-128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2400" y="3856965"/>
            <a:ext cx="8540283" cy="64633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無線端末は人と</a:t>
            </a:r>
            <a:r>
              <a:rPr lang="en-US" altLang="ja-JP" dirty="0" smtClean="0">
                <a:solidFill>
                  <a:srgbClr val="FF0000"/>
                </a:solidFill>
              </a:rPr>
              <a:t>IT</a:t>
            </a:r>
            <a:r>
              <a:rPr lang="ja-JP" altLang="en-US" dirty="0" smtClean="0">
                <a:solidFill>
                  <a:srgbClr val="FF0000"/>
                </a:solidFill>
              </a:rPr>
              <a:t>をつなぐ最重要ポイント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ビジネスの加速に伴う様々なユースケースや拡張性、安全かつ安定した無線をサポート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9" grpId="0" animBg="1"/>
      <p:bldP spid="7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ホームベース 25"/>
          <p:cNvSpPr/>
          <p:nvPr/>
        </p:nvSpPr>
        <p:spPr>
          <a:xfrm>
            <a:off x="4535996" y="1604937"/>
            <a:ext cx="4270611" cy="371901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2000" dirty="0">
                <a:solidFill>
                  <a:srgbClr val="FFFFFF"/>
                </a:solidFill>
                <a:latin typeface="+mn-ea"/>
                <a:cs typeface="Meiryo" charset="-128"/>
              </a:rPr>
              <a:t>2016-2017</a:t>
            </a:r>
            <a:r>
              <a:rPr lang="ja-JP" altLang="en-US" sz="2000" dirty="0">
                <a:solidFill>
                  <a:srgbClr val="FFFFFF"/>
                </a:solidFill>
                <a:latin typeface="+mn-ea"/>
                <a:cs typeface="Meiryo" charset="-128"/>
              </a:rPr>
              <a:t>年</a:t>
            </a:r>
            <a:endParaRPr lang="en-US" altLang="ja-JP" sz="2000" dirty="0">
              <a:solidFill>
                <a:srgbClr val="FFFFFF"/>
              </a:solidFill>
              <a:latin typeface="+mn-ea"/>
              <a:cs typeface="Meiryo" charset="-128"/>
            </a:endParaRPr>
          </a:p>
        </p:txBody>
      </p:sp>
      <p:sp>
        <p:nvSpPr>
          <p:cNvPr id="25" name="ホームベース 24"/>
          <p:cNvSpPr/>
          <p:nvPr/>
        </p:nvSpPr>
        <p:spPr>
          <a:xfrm>
            <a:off x="533400" y="1604937"/>
            <a:ext cx="4270611" cy="371901"/>
          </a:xfrm>
          <a:prstGeom prst="homePlat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2000" dirty="0">
                <a:solidFill>
                  <a:srgbClr val="FFFFFF"/>
                </a:solidFill>
                <a:latin typeface="+mn-ea"/>
                <a:cs typeface="Meiryo" charset="-128"/>
              </a:rPr>
              <a:t>2015</a:t>
            </a:r>
            <a:r>
              <a:rPr lang="ja-JP" altLang="en-US" sz="2000" dirty="0">
                <a:solidFill>
                  <a:srgbClr val="FFFFFF"/>
                </a:solidFill>
                <a:latin typeface="+mn-ea"/>
                <a:cs typeface="Meiryo" charset="-128"/>
              </a:rPr>
              <a:t>年以前</a:t>
            </a:r>
            <a:endParaRPr lang="en-US" altLang="ja-JP" sz="2000" dirty="0">
              <a:solidFill>
                <a:srgbClr val="FFFFFF"/>
              </a:solidFill>
              <a:latin typeface="+mn-ea"/>
              <a:cs typeface="Meiryo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92456" y="4242138"/>
            <a:ext cx="404177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+mn-ea"/>
                <a:ea typeface="+mn-ea"/>
                <a:cs typeface="Meiryo" charset="-128"/>
              </a:rPr>
              <a:t>複雑な開発と運用に</a:t>
            </a:r>
            <a:r>
              <a:rPr lang="ja-JP" altLang="en-US" sz="1300" b="1" dirty="0" smtClean="0">
                <a:latin typeface="+mn-ea"/>
                <a:ea typeface="+mn-ea"/>
                <a:cs typeface="Meiryo" charset="-128"/>
              </a:rPr>
              <a:t>よる高い</a:t>
            </a:r>
            <a:r>
              <a:rPr lang="ja-JP" altLang="en-US" sz="1300" b="1" dirty="0">
                <a:latin typeface="+mn-ea"/>
                <a:ea typeface="+mn-ea"/>
                <a:cs typeface="Meiryo" charset="-128"/>
              </a:rPr>
              <a:t>トータル運用コスト</a:t>
            </a:r>
            <a:endParaRPr lang="en-US" altLang="ja-JP" sz="1300" b="1" dirty="0">
              <a:latin typeface="+mn-ea"/>
              <a:ea typeface="+mn-ea"/>
              <a:cs typeface="Meiryo" charset="-128"/>
            </a:endParaRPr>
          </a:p>
          <a:p>
            <a:pPr algn="ctr"/>
            <a:r>
              <a:rPr lang="en-US" altLang="ja-JP" b="1" dirty="0">
                <a:latin typeface="+mn-lt"/>
                <a:ea typeface="+mn-ea"/>
                <a:cs typeface="Meiryo" charset="-128"/>
              </a:rPr>
              <a:t>Capex</a:t>
            </a:r>
            <a:r>
              <a:rPr lang="ja-JP" altLang="en-US" b="1" dirty="0">
                <a:latin typeface="+mn-ea"/>
                <a:ea typeface="+mn-ea"/>
                <a:cs typeface="Meiryo" charset="-128"/>
              </a:rPr>
              <a:t>に</a:t>
            </a:r>
            <a:r>
              <a:rPr lang="ja-JP" altLang="en-US" b="1" dirty="0" smtClean="0">
                <a:latin typeface="+mn-ea"/>
                <a:ea typeface="+mn-ea"/>
                <a:cs typeface="Meiryo" charset="-128"/>
              </a:rPr>
              <a:t>対して、</a:t>
            </a:r>
            <a:r>
              <a:rPr lang="en-US" altLang="ja-JP" b="1" dirty="0" err="1" smtClean="0">
                <a:latin typeface="+mn-lt"/>
                <a:ea typeface="+mn-ea"/>
                <a:cs typeface="Meiryo" charset="-128"/>
              </a:rPr>
              <a:t>Opex</a:t>
            </a:r>
            <a:r>
              <a:rPr lang="ja-JP" altLang="en-US" b="1" dirty="0">
                <a:latin typeface="+mn-ea"/>
                <a:ea typeface="+mn-ea"/>
                <a:cs typeface="Meiryo" charset="-128"/>
              </a:rPr>
              <a:t>は２～３倍</a:t>
            </a:r>
            <a:endParaRPr lang="en-US" altLang="ja-JP" b="1" dirty="0">
              <a:latin typeface="+mn-ea"/>
              <a:ea typeface="+mn-ea"/>
              <a:cs typeface="Meiryo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681896" y="4242138"/>
            <a:ext cx="3915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B0F0"/>
                </a:solidFill>
                <a:latin typeface="+mn-ea"/>
                <a:ea typeface="+mn-ea"/>
                <a:cs typeface="Meiryo" charset="-128"/>
              </a:rPr>
              <a:t>ネットワークとデータの抽象化が</a:t>
            </a:r>
          </a:p>
          <a:p>
            <a:pPr algn="ctr"/>
            <a:r>
              <a:rPr lang="ja-JP" altLang="en-US" sz="1600" b="1" dirty="0">
                <a:solidFill>
                  <a:srgbClr val="00B0F0"/>
                </a:solidFill>
                <a:latin typeface="+mn-ea"/>
                <a:ea typeface="+mn-ea"/>
                <a:cs typeface="Meiryo" charset="-128"/>
              </a:rPr>
              <a:t>ネットワークの運用を合理化</a:t>
            </a:r>
            <a:endParaRPr lang="en-US" altLang="ja-JP" sz="2400" b="1" dirty="0">
              <a:solidFill>
                <a:srgbClr val="00B0F0"/>
              </a:solidFill>
              <a:latin typeface="+mn-ea"/>
              <a:ea typeface="+mn-ea"/>
              <a:cs typeface="Meiryo" charset="-128"/>
            </a:endParaRPr>
          </a:p>
        </p:txBody>
      </p:sp>
      <p:grpSp>
        <p:nvGrpSpPr>
          <p:cNvPr id="153" name="グループ化 152"/>
          <p:cNvGrpSpPr/>
          <p:nvPr/>
        </p:nvGrpSpPr>
        <p:grpSpPr>
          <a:xfrm>
            <a:off x="4680012" y="2067638"/>
            <a:ext cx="3915770" cy="2074460"/>
            <a:chOff x="4680012" y="1978926"/>
            <a:chExt cx="3915770" cy="2074460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5403" y="3029801"/>
              <a:ext cx="3791079" cy="1023585"/>
            </a:xfrm>
            <a:prstGeom prst="rect">
              <a:avLst/>
            </a:prstGeom>
          </p:spPr>
        </p:pic>
        <p:sp>
          <p:nvSpPr>
            <p:cNvPr id="24" name="角丸四角形 23"/>
            <p:cNvSpPr/>
            <p:nvPr/>
          </p:nvSpPr>
          <p:spPr>
            <a:xfrm>
              <a:off x="4680012" y="1978926"/>
              <a:ext cx="3915770" cy="2074460"/>
            </a:xfrm>
            <a:prstGeom prst="roundRect">
              <a:avLst>
                <a:gd name="adj" fmla="val 3295"/>
              </a:avLst>
            </a:prstGeom>
            <a:noFill/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+mn-ea"/>
                <a:cs typeface="Meiryo" charset="-128"/>
              </a:endParaRP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4683743" y="3460330"/>
              <a:ext cx="829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sz="1200" b="1" dirty="0" smtClean="0">
                  <a:solidFill>
                    <a:srgbClr val="0070C0"/>
                  </a:solidFill>
                  <a:latin typeface="+mn-ea"/>
                  <a:ea typeface="+mn-ea"/>
                  <a:cs typeface="Meiryo" charset="-128"/>
                </a:rPr>
                <a:t>エッジで</a:t>
              </a:r>
              <a:endParaRPr lang="en-US" altLang="ja-JP" sz="1200" b="1" dirty="0" smtClean="0">
                <a:solidFill>
                  <a:srgbClr val="0070C0"/>
                </a:solidFill>
                <a:latin typeface="+mn-ea"/>
                <a:ea typeface="+mn-ea"/>
                <a:cs typeface="Meiryo" charset="-128"/>
              </a:endParaRPr>
            </a:p>
            <a:p>
              <a:pPr algn="r"/>
              <a:r>
                <a:rPr lang="ja-JP" altLang="en-US" sz="1200" b="1" dirty="0" smtClean="0">
                  <a:solidFill>
                    <a:srgbClr val="0070C0"/>
                  </a:solidFill>
                  <a:latin typeface="+mn-ea"/>
                  <a:ea typeface="+mn-ea"/>
                  <a:cs typeface="Meiryo" charset="-128"/>
                </a:rPr>
                <a:t>分析</a:t>
              </a:r>
              <a:endParaRPr lang="en-US" sz="1200" b="1" dirty="0">
                <a:solidFill>
                  <a:srgbClr val="0070C0"/>
                </a:solidFill>
                <a:latin typeface="+mn-ea"/>
                <a:ea typeface="+mn-ea"/>
                <a:cs typeface="Meiryo" charset="-128"/>
              </a:endParaRP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738" y="3508351"/>
              <a:ext cx="442196" cy="442196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177" y="3508351"/>
              <a:ext cx="442196" cy="442196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616" y="3508351"/>
              <a:ext cx="442196" cy="442196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054" y="3508351"/>
              <a:ext cx="442196" cy="442196"/>
            </a:xfrm>
            <a:prstGeom prst="rect">
              <a:avLst/>
            </a:prstGeom>
          </p:spPr>
        </p:pic>
        <p:sp>
          <p:nvSpPr>
            <p:cNvPr id="34" name="TextBox 166"/>
            <p:cNvSpPr txBox="1"/>
            <p:nvPr/>
          </p:nvSpPr>
          <p:spPr>
            <a:xfrm>
              <a:off x="5974996" y="3334917"/>
              <a:ext cx="1482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b="1" dirty="0" smtClean="0">
                  <a:latin typeface="+mn-ea"/>
                  <a:ea typeface="+mn-ea"/>
                  <a:cs typeface="Meiryo" charset="-128"/>
                </a:rPr>
                <a:t>ネットワーク</a:t>
              </a:r>
              <a:endParaRPr lang="en-US" sz="1400" b="1" dirty="0"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5" name="Rectangle 6"/>
            <p:cNvSpPr/>
            <p:nvPr/>
          </p:nvSpPr>
          <p:spPr>
            <a:xfrm>
              <a:off x="5725664" y="2456596"/>
              <a:ext cx="999228" cy="29849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6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自動化</a:t>
              </a:r>
              <a:endParaRPr lang="en-US" sz="1600" b="1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36" name="Rectangle 7"/>
            <p:cNvSpPr/>
            <p:nvPr/>
          </p:nvSpPr>
          <p:spPr>
            <a:xfrm>
              <a:off x="6752335" y="2452247"/>
              <a:ext cx="936736" cy="2919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6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分析</a:t>
              </a:r>
              <a:endParaRPr lang="en-US" sz="16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cxnSp>
          <p:nvCxnSpPr>
            <p:cNvPr id="37" name="Straight Arrow Connector 11"/>
            <p:cNvCxnSpPr/>
            <p:nvPr/>
          </p:nvCxnSpPr>
          <p:spPr>
            <a:xfrm>
              <a:off x="6175443" y="2993823"/>
              <a:ext cx="0" cy="32027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12"/>
            <p:cNvCxnSpPr>
              <a:stCxn id="43" idx="2"/>
            </p:cNvCxnSpPr>
            <p:nvPr/>
          </p:nvCxnSpPr>
          <p:spPr>
            <a:xfrm>
              <a:off x="7220703" y="3012315"/>
              <a:ext cx="0" cy="314869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18"/>
            <p:cNvSpPr/>
            <p:nvPr/>
          </p:nvSpPr>
          <p:spPr>
            <a:xfrm>
              <a:off x="5725664" y="2755092"/>
              <a:ext cx="999228" cy="25722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9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コントローラー</a:t>
              </a:r>
              <a:endParaRPr lang="en-US" sz="900" b="1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cxnSp>
          <p:nvCxnSpPr>
            <p:cNvPr id="40" name="Straight Connector 85"/>
            <p:cNvCxnSpPr/>
            <p:nvPr/>
          </p:nvCxnSpPr>
          <p:spPr>
            <a:xfrm>
              <a:off x="5723551" y="2414718"/>
              <a:ext cx="1985458" cy="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88"/>
            <p:cNvCxnSpPr/>
            <p:nvPr/>
          </p:nvCxnSpPr>
          <p:spPr>
            <a:xfrm>
              <a:off x="5764963" y="3327184"/>
              <a:ext cx="196451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165"/>
            <p:cNvSpPr/>
            <p:nvPr/>
          </p:nvSpPr>
          <p:spPr>
            <a:xfrm>
              <a:off x="5725664" y="2134225"/>
              <a:ext cx="1963407" cy="2391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200" b="1" dirty="0" err="1" smtClean="0">
                  <a:latin typeface="+mn-ea"/>
                  <a:cs typeface="Meiryo" charset="-128"/>
                </a:rPr>
                <a:t>クラウドサービスの管理</a:t>
              </a:r>
              <a:endParaRPr lang="en-US" altLang="ja-JP" sz="1200" b="1" dirty="0">
                <a:latin typeface="+mn-ea"/>
                <a:cs typeface="Meiryo" charset="-128"/>
              </a:endParaRPr>
            </a:p>
          </p:txBody>
        </p:sp>
        <p:sp>
          <p:nvSpPr>
            <p:cNvPr id="43" name="Rectangle 200"/>
            <p:cNvSpPr/>
            <p:nvPr/>
          </p:nvSpPr>
          <p:spPr>
            <a:xfrm>
              <a:off x="6752335" y="2744196"/>
              <a:ext cx="936736" cy="2681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05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データ</a:t>
              </a:r>
              <a:endParaRPr lang="en-US" sz="1050" b="1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44" name="TextBox 195"/>
            <p:cNvSpPr txBox="1"/>
            <p:nvPr/>
          </p:nvSpPr>
          <p:spPr>
            <a:xfrm>
              <a:off x="4725967" y="2440773"/>
              <a:ext cx="1076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コントローラー</a:t>
              </a:r>
              <a:endParaRPr lang="en-US" altLang="ja-JP" sz="900" b="1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  <a:p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により</a:t>
              </a:r>
              <a:endParaRPr lang="en-US" altLang="ja-JP" sz="900" b="1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  <a:p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ネットワークを</a:t>
              </a:r>
              <a:endParaRPr lang="en-US" altLang="ja-JP" sz="900" b="1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  <a:p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抽象化</a:t>
              </a:r>
              <a:endParaRPr lang="en-US" sz="900" b="1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45" name="TextBox 232"/>
            <p:cNvSpPr txBox="1"/>
            <p:nvPr/>
          </p:nvSpPr>
          <p:spPr>
            <a:xfrm>
              <a:off x="7689071" y="2440773"/>
              <a:ext cx="90200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プラット</a:t>
              </a:r>
              <a:endParaRPr lang="en-US" altLang="ja-JP" sz="900" b="1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  <a:p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フォームから</a:t>
              </a:r>
              <a:endParaRPr lang="en-US" altLang="ja-JP" sz="900" b="1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  <a:p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インサイト</a:t>
              </a:r>
              <a:endParaRPr lang="en-US" sz="900" b="1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grpSp>
        <p:nvGrpSpPr>
          <p:cNvPr id="152" name="グループ化 151"/>
          <p:cNvGrpSpPr/>
          <p:nvPr/>
        </p:nvGrpSpPr>
        <p:grpSpPr>
          <a:xfrm>
            <a:off x="533401" y="2067638"/>
            <a:ext cx="3915770" cy="2074460"/>
            <a:chOff x="533401" y="1978926"/>
            <a:chExt cx="3915770" cy="2074460"/>
          </a:xfrm>
        </p:grpSpPr>
        <p:sp>
          <p:nvSpPr>
            <p:cNvPr id="23" name="角丸四角形 22"/>
            <p:cNvSpPr/>
            <p:nvPr/>
          </p:nvSpPr>
          <p:spPr>
            <a:xfrm>
              <a:off x="533401" y="1978926"/>
              <a:ext cx="3915770" cy="2074460"/>
            </a:xfrm>
            <a:prstGeom prst="roundRect">
              <a:avLst>
                <a:gd name="adj" fmla="val 3295"/>
              </a:avLst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+mn-ea"/>
                <a:cs typeface="Meiryo" charset="-128"/>
              </a:endParaRPr>
            </a:p>
          </p:txBody>
        </p:sp>
        <p:sp>
          <p:nvSpPr>
            <p:cNvPr id="52" name="Rectangle 25"/>
            <p:cNvSpPr/>
            <p:nvPr/>
          </p:nvSpPr>
          <p:spPr>
            <a:xfrm>
              <a:off x="673370" y="3545203"/>
              <a:ext cx="1141782" cy="411402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ネットワークデバイス</a:t>
              </a:r>
              <a:endParaRPr lang="en-US" sz="1100" b="1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53" name="Rectangle 25"/>
            <p:cNvSpPr/>
            <p:nvPr/>
          </p:nvSpPr>
          <p:spPr>
            <a:xfrm>
              <a:off x="1920607" y="3545203"/>
              <a:ext cx="1141782" cy="411402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ネットワークデバイス</a:t>
              </a:r>
              <a:endParaRPr lang="en-US" sz="1100" b="1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54" name="Rectangle 25"/>
            <p:cNvSpPr/>
            <p:nvPr/>
          </p:nvSpPr>
          <p:spPr>
            <a:xfrm>
              <a:off x="3167844" y="3545203"/>
              <a:ext cx="1141782" cy="411402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ネットワークデバイス</a:t>
              </a:r>
              <a:endParaRPr lang="en-US" sz="1100" b="1" dirty="0" smtClean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68" y="2878256"/>
              <a:ext cx="452266" cy="452266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9184" y="2429606"/>
              <a:ext cx="303317" cy="748010"/>
            </a:xfrm>
            <a:prstGeom prst="rect">
              <a:avLst/>
            </a:prstGeom>
          </p:spPr>
        </p:pic>
        <p:pic>
          <p:nvPicPr>
            <p:cNvPr id="91" name="図 90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18" y="2878256"/>
              <a:ext cx="452266" cy="452266"/>
            </a:xfrm>
            <a:prstGeom prst="rect">
              <a:avLst/>
            </a:prstGeom>
          </p:spPr>
        </p:pic>
        <p:pic>
          <p:nvPicPr>
            <p:cNvPr id="92" name="図 91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6951" y="2373328"/>
              <a:ext cx="303317" cy="748010"/>
            </a:xfrm>
            <a:prstGeom prst="rect">
              <a:avLst/>
            </a:prstGeom>
          </p:spPr>
        </p:pic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201" y="2878256"/>
              <a:ext cx="452266" cy="452266"/>
            </a:xfrm>
            <a:prstGeom prst="rect">
              <a:avLst/>
            </a:prstGeom>
          </p:spPr>
        </p:pic>
        <p:pic>
          <p:nvPicPr>
            <p:cNvPr id="94" name="図 93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916" y="2340855"/>
              <a:ext cx="452266" cy="452266"/>
            </a:xfrm>
            <a:prstGeom prst="rect">
              <a:avLst/>
            </a:prstGeom>
          </p:spPr>
        </p:pic>
        <p:sp>
          <p:nvSpPr>
            <p:cNvPr id="96" name="TextBox 22"/>
            <p:cNvSpPr txBox="1"/>
            <p:nvPr/>
          </p:nvSpPr>
          <p:spPr>
            <a:xfrm>
              <a:off x="618782" y="2088089"/>
              <a:ext cx="165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IT</a:t>
              </a:r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担当者が１度に</a:t>
              </a:r>
              <a:endParaRPr lang="en-US" altLang="ja-JP" sz="900" b="1" dirty="0" smtClean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  <a:p>
              <a:pPr algn="ctr"/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１つのデバイスのみを管理</a:t>
              </a:r>
              <a:endParaRPr lang="en-US" sz="900" b="1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97" name="TextBox 23"/>
            <p:cNvSpPr txBox="1"/>
            <p:nvPr/>
          </p:nvSpPr>
          <p:spPr>
            <a:xfrm>
              <a:off x="2668705" y="2088089"/>
              <a:ext cx="15994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00" b="1" dirty="0" smtClean="0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rPr>
                <a:t>連携しない管理ツール</a:t>
              </a:r>
              <a:endParaRPr lang="en-US" sz="900" b="1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pic>
          <p:nvPicPr>
            <p:cNvPr id="98" name="図 97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1800" y="2373328"/>
              <a:ext cx="303317" cy="748010"/>
            </a:xfrm>
            <a:prstGeom prst="rect">
              <a:avLst/>
            </a:prstGeom>
          </p:spPr>
        </p:pic>
        <p:cxnSp>
          <p:nvCxnSpPr>
            <p:cNvPr id="100" name="カギ線コネクタ 99"/>
            <p:cNvCxnSpPr>
              <a:stCxn id="98" idx="3"/>
              <a:endCxn id="94" idx="1"/>
            </p:cNvCxnSpPr>
            <p:nvPr/>
          </p:nvCxnSpPr>
          <p:spPr>
            <a:xfrm flipV="1">
              <a:off x="3075117" y="2566988"/>
              <a:ext cx="740799" cy="180345"/>
            </a:xfrm>
            <a:prstGeom prst="bentConnector3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カギ線コネクタ 100"/>
            <p:cNvCxnSpPr>
              <a:stCxn id="92" idx="3"/>
              <a:endCxn id="91" idx="0"/>
            </p:cNvCxnSpPr>
            <p:nvPr/>
          </p:nvCxnSpPr>
          <p:spPr>
            <a:xfrm>
              <a:off x="2030268" y="2747333"/>
              <a:ext cx="370583" cy="130923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カギ線コネクタ 103"/>
            <p:cNvCxnSpPr>
              <a:stCxn id="56" idx="1"/>
              <a:endCxn id="55" idx="0"/>
            </p:cNvCxnSpPr>
            <p:nvPr/>
          </p:nvCxnSpPr>
          <p:spPr>
            <a:xfrm rot="10800000" flipV="1">
              <a:off x="908602" y="2803610"/>
              <a:ext cx="370583" cy="74645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カギ線コネクタ 106"/>
            <p:cNvCxnSpPr>
              <a:stCxn id="56" idx="2"/>
              <a:endCxn id="91" idx="1"/>
            </p:cNvCxnSpPr>
            <p:nvPr/>
          </p:nvCxnSpPr>
          <p:spPr>
            <a:xfrm rot="5400000" flipH="1" flipV="1">
              <a:off x="1766166" y="2769065"/>
              <a:ext cx="73227" cy="743875"/>
            </a:xfrm>
            <a:prstGeom prst="bentConnector4">
              <a:avLst>
                <a:gd name="adj1" fmla="val -312180"/>
                <a:gd name="adj2" fmla="val 60194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カギ線コネクタ 112"/>
            <p:cNvCxnSpPr>
              <a:stCxn id="92" idx="2"/>
              <a:endCxn id="52" idx="0"/>
            </p:cNvCxnSpPr>
            <p:nvPr/>
          </p:nvCxnSpPr>
          <p:spPr>
            <a:xfrm rot="5400000">
              <a:off x="1349504" y="3016096"/>
              <a:ext cx="423865" cy="634349"/>
            </a:xfrm>
            <a:prstGeom prst="bentConnector3">
              <a:avLst>
                <a:gd name="adj1" fmla="val 75759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カギ線コネクタ 114"/>
            <p:cNvCxnSpPr>
              <a:stCxn id="56" idx="2"/>
              <a:endCxn id="53" idx="0"/>
            </p:cNvCxnSpPr>
            <p:nvPr/>
          </p:nvCxnSpPr>
          <p:spPr>
            <a:xfrm rot="16200000" flipH="1">
              <a:off x="1777377" y="2831081"/>
              <a:ext cx="367587" cy="106065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カギ線コネクタ 120"/>
            <p:cNvCxnSpPr>
              <a:stCxn id="55" idx="3"/>
              <a:endCxn id="52" idx="0"/>
            </p:cNvCxnSpPr>
            <p:nvPr/>
          </p:nvCxnSpPr>
          <p:spPr>
            <a:xfrm>
              <a:off x="1134734" y="3104389"/>
              <a:ext cx="109527" cy="440814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カギ線コネクタ 131"/>
            <p:cNvCxnSpPr>
              <a:stCxn id="91" idx="2"/>
              <a:endCxn id="54" idx="0"/>
            </p:cNvCxnSpPr>
            <p:nvPr/>
          </p:nvCxnSpPr>
          <p:spPr>
            <a:xfrm rot="16200000" flipH="1">
              <a:off x="2962453" y="2768920"/>
              <a:ext cx="214681" cy="133788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カギ線コネクタ 135"/>
            <p:cNvCxnSpPr>
              <a:stCxn id="93" idx="3"/>
              <a:endCxn id="54" idx="0"/>
            </p:cNvCxnSpPr>
            <p:nvPr/>
          </p:nvCxnSpPr>
          <p:spPr>
            <a:xfrm>
              <a:off x="3671467" y="3104389"/>
              <a:ext cx="67268" cy="440814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カギ線コネクタ 138"/>
            <p:cNvCxnSpPr>
              <a:stCxn id="94" idx="2"/>
              <a:endCxn id="53" idx="0"/>
            </p:cNvCxnSpPr>
            <p:nvPr/>
          </p:nvCxnSpPr>
          <p:spPr>
            <a:xfrm rot="5400000">
              <a:off x="2890733" y="2393887"/>
              <a:ext cx="752082" cy="1550551"/>
            </a:xfrm>
            <a:prstGeom prst="bentConnector3">
              <a:avLst>
                <a:gd name="adj1" fmla="val 79035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カギ線コネクタ 142"/>
            <p:cNvCxnSpPr>
              <a:endCxn id="53" idx="0"/>
            </p:cNvCxnSpPr>
            <p:nvPr/>
          </p:nvCxnSpPr>
          <p:spPr>
            <a:xfrm rot="5400000">
              <a:off x="2444783" y="3040538"/>
              <a:ext cx="551380" cy="457950"/>
            </a:xfrm>
            <a:prstGeom prst="bentConnector3">
              <a:avLst>
                <a:gd name="adj1" fmla="val 63613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片側の 2 つの角を丸めた四角形 147"/>
          <p:cNvSpPr/>
          <p:nvPr/>
        </p:nvSpPr>
        <p:spPr>
          <a:xfrm>
            <a:off x="533400" y="313900"/>
            <a:ext cx="3915771" cy="1241946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+mn-ea"/>
              <a:cs typeface="Meiryo" charset="-128"/>
            </a:endParaRPr>
          </a:p>
        </p:txBody>
      </p:sp>
      <p:sp>
        <p:nvSpPr>
          <p:cNvPr id="149" name="片側の 2 つの角を丸めた四角形 148"/>
          <p:cNvSpPr/>
          <p:nvPr/>
        </p:nvSpPr>
        <p:spPr>
          <a:xfrm>
            <a:off x="4681896" y="313900"/>
            <a:ext cx="3915771" cy="1241946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+mn-ea"/>
              <a:cs typeface="Meiryo" charset="-128"/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637458" y="355517"/>
            <a:ext cx="3630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機器ごとの管理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手動</a:t>
            </a:r>
            <a:r>
              <a:rPr lang="en-US" altLang="ja-JP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, </a:t>
            </a: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専門家主導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複数のツールで変更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高コストな運用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展開するのに数週間、数ヶ月要する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顧客のみがリスクを負う</a:t>
            </a:r>
          </a:p>
        </p:txBody>
      </p:sp>
      <p:sp>
        <p:nvSpPr>
          <p:cNvPr id="151" name="正方形/長方形 150"/>
          <p:cNvSpPr/>
          <p:nvPr/>
        </p:nvSpPr>
        <p:spPr>
          <a:xfrm>
            <a:off x="4824028" y="355517"/>
            <a:ext cx="3630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ネットワーク全体での管理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ポリシーに</a:t>
            </a: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よる自動化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コントローラーを活用して変更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運用コストの低減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展開は数日、数時間で完了</a:t>
            </a:r>
          </a:p>
          <a:p>
            <a:pPr marL="216000" indent="-216000"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Meiryo" charset="-128"/>
              </a:rPr>
              <a:t>ベンダーと顧客がリスクを共有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1214" y="3641536"/>
            <a:ext cx="8616875" cy="1339255"/>
          </a:xfrm>
          <a:prstGeom prst="roundRect">
            <a:avLst/>
          </a:prstGeom>
          <a:ln w="57150">
            <a:solidFill>
              <a:srgbClr val="43913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/>
              <a:t>DNA</a:t>
            </a:r>
            <a:r>
              <a:rPr lang="ja-JP" altLang="en-US" sz="2800" dirty="0" smtClean="0"/>
              <a:t>は機器中心から、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人やビジネスを中心としたネットワーク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554120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4" grpId="0"/>
      <p:bldP spid="27" grpId="0"/>
      <p:bldP spid="148" grpId="0" animBg="1"/>
      <p:bldP spid="149" grpId="0" animBg="1"/>
      <p:bldP spid="150" grpId="0"/>
      <p:bldP spid="15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1201399" y="3664592"/>
            <a:ext cx="6600452" cy="929942"/>
            <a:chOff x="1201399" y="3728384"/>
            <a:chExt cx="6600452" cy="929942"/>
          </a:xfrm>
        </p:grpSpPr>
        <p:sp>
          <p:nvSpPr>
            <p:cNvPr id="591" name="Rounded Rectangle 590"/>
            <p:cNvSpPr/>
            <p:nvPr/>
          </p:nvSpPr>
          <p:spPr>
            <a:xfrm>
              <a:off x="1201399" y="3916064"/>
              <a:ext cx="1466512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WAN VNFs</a:t>
              </a:r>
            </a:p>
          </p:txBody>
        </p:sp>
        <p:cxnSp>
          <p:nvCxnSpPr>
            <p:cNvPr id="594" name="Straight Connector 593"/>
            <p:cNvCxnSpPr/>
            <p:nvPr/>
          </p:nvCxnSpPr>
          <p:spPr>
            <a:xfrm flipV="1">
              <a:off x="1496645" y="3735272"/>
              <a:ext cx="0" cy="397435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8" name="Rounded Rectangle 597"/>
            <p:cNvSpPr/>
            <p:nvPr/>
          </p:nvSpPr>
          <p:spPr>
            <a:xfrm>
              <a:off x="2930925" y="3918489"/>
              <a:ext cx="1656372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Campus VNFs</a:t>
              </a:r>
            </a:p>
          </p:txBody>
        </p:sp>
        <p:sp>
          <p:nvSpPr>
            <p:cNvPr id="599" name="Rounded Rectangle 598"/>
            <p:cNvSpPr/>
            <p:nvPr/>
          </p:nvSpPr>
          <p:spPr>
            <a:xfrm>
              <a:off x="4755702" y="3926829"/>
              <a:ext cx="1455839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DC VNFs</a:t>
              </a:r>
            </a:p>
          </p:txBody>
        </p:sp>
        <p:cxnSp>
          <p:nvCxnSpPr>
            <p:cNvPr id="600" name="Straight Connector 599"/>
            <p:cNvCxnSpPr/>
            <p:nvPr/>
          </p:nvCxnSpPr>
          <p:spPr>
            <a:xfrm flipV="1">
              <a:off x="3178773" y="3735272"/>
              <a:ext cx="0" cy="39857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>
            <a:xfrm flipV="1">
              <a:off x="4923304" y="3735272"/>
              <a:ext cx="0" cy="39857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 flipV="1">
              <a:off x="6004812" y="3728384"/>
              <a:ext cx="0" cy="40333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7" name="Rounded Rectangle 606"/>
            <p:cNvSpPr/>
            <p:nvPr/>
          </p:nvSpPr>
          <p:spPr>
            <a:xfrm>
              <a:off x="6346012" y="3934628"/>
              <a:ext cx="1455839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Cloud  VNFs</a:t>
              </a:r>
            </a:p>
          </p:txBody>
        </p:sp>
        <p:sp>
          <p:nvSpPr>
            <p:cNvPr id="390" name="Freeform 5"/>
            <p:cNvSpPr>
              <a:spLocks noEditPoints="1"/>
            </p:cNvSpPr>
            <p:nvPr/>
          </p:nvSpPr>
          <p:spPr bwMode="auto">
            <a:xfrm>
              <a:off x="6402925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91" name="Freeform 5"/>
            <p:cNvSpPr>
              <a:spLocks noEditPoints="1"/>
            </p:cNvSpPr>
            <p:nvPr/>
          </p:nvSpPr>
          <p:spPr bwMode="auto">
            <a:xfrm>
              <a:off x="4815387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92" name="Freeform 5"/>
            <p:cNvSpPr>
              <a:spLocks noEditPoints="1"/>
            </p:cNvSpPr>
            <p:nvPr/>
          </p:nvSpPr>
          <p:spPr bwMode="auto">
            <a:xfrm>
              <a:off x="2992434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grpSp>
          <p:nvGrpSpPr>
            <p:cNvPr id="393" name="Group 392"/>
            <p:cNvGrpSpPr/>
            <p:nvPr/>
          </p:nvGrpSpPr>
          <p:grpSpPr>
            <a:xfrm>
              <a:off x="7391400" y="4131522"/>
              <a:ext cx="347082" cy="451714"/>
              <a:chOff x="8313707" y="3807694"/>
              <a:chExt cx="347082" cy="451714"/>
            </a:xfrm>
          </p:grpSpPr>
          <p:sp>
            <p:nvSpPr>
              <p:cNvPr id="394" name="Freeform 5"/>
              <p:cNvSpPr>
                <a:spLocks noEditPoints="1"/>
              </p:cNvSpPr>
              <p:nvPr/>
            </p:nvSpPr>
            <p:spPr bwMode="auto">
              <a:xfrm>
                <a:off x="8313707" y="3807694"/>
                <a:ext cx="347082" cy="451714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395" name="Freeform 29"/>
              <p:cNvSpPr>
                <a:spLocks noChangeAspect="1" noEditPoints="1"/>
              </p:cNvSpPr>
              <p:nvPr/>
            </p:nvSpPr>
            <p:spPr bwMode="auto">
              <a:xfrm>
                <a:off x="8343143" y="4015364"/>
                <a:ext cx="288211" cy="183636"/>
              </a:xfrm>
              <a:custGeom>
                <a:avLst/>
                <a:gdLst>
                  <a:gd name="T0" fmla="*/ 106 w 224"/>
                  <a:gd name="T1" fmla="*/ 158 h 158"/>
                  <a:gd name="T2" fmla="*/ 39 w 224"/>
                  <a:gd name="T3" fmla="*/ 128 h 158"/>
                  <a:gd name="T4" fmla="*/ 118 w 224"/>
                  <a:gd name="T5" fmla="*/ 158 h 158"/>
                  <a:gd name="T6" fmla="*/ 185 w 224"/>
                  <a:gd name="T7" fmla="*/ 128 h 158"/>
                  <a:gd name="T8" fmla="*/ 118 w 224"/>
                  <a:gd name="T9" fmla="*/ 158 h 158"/>
                  <a:gd name="T10" fmla="*/ 67 w 224"/>
                  <a:gd name="T11" fmla="*/ 115 h 158"/>
                  <a:gd name="T12" fmla="*/ 0 w 224"/>
                  <a:gd name="T13" fmla="*/ 85 h 158"/>
                  <a:gd name="T14" fmla="*/ 78 w 224"/>
                  <a:gd name="T15" fmla="*/ 115 h 158"/>
                  <a:gd name="T16" fmla="*/ 145 w 224"/>
                  <a:gd name="T17" fmla="*/ 85 h 158"/>
                  <a:gd name="T18" fmla="*/ 78 w 224"/>
                  <a:gd name="T19" fmla="*/ 115 h 158"/>
                  <a:gd name="T20" fmla="*/ 224 w 224"/>
                  <a:gd name="T21" fmla="*/ 115 h 158"/>
                  <a:gd name="T22" fmla="*/ 157 w 224"/>
                  <a:gd name="T23" fmla="*/ 85 h 158"/>
                  <a:gd name="T24" fmla="*/ 39 w 224"/>
                  <a:gd name="T25" fmla="*/ 73 h 158"/>
                  <a:gd name="T26" fmla="*/ 106 w 224"/>
                  <a:gd name="T27" fmla="*/ 43 h 158"/>
                  <a:gd name="T28" fmla="*/ 39 w 224"/>
                  <a:gd name="T29" fmla="*/ 73 h 158"/>
                  <a:gd name="T30" fmla="*/ 185 w 224"/>
                  <a:gd name="T31" fmla="*/ 73 h 158"/>
                  <a:gd name="T32" fmla="*/ 118 w 224"/>
                  <a:gd name="T33" fmla="*/ 43 h 158"/>
                  <a:gd name="T34" fmla="*/ 0 w 224"/>
                  <a:gd name="T35" fmla="*/ 30 h 158"/>
                  <a:gd name="T36" fmla="*/ 67 w 224"/>
                  <a:gd name="T37" fmla="*/ 0 h 158"/>
                  <a:gd name="T38" fmla="*/ 0 w 224"/>
                  <a:gd name="T39" fmla="*/ 30 h 158"/>
                  <a:gd name="T40" fmla="*/ 145 w 224"/>
                  <a:gd name="T41" fmla="*/ 30 h 158"/>
                  <a:gd name="T42" fmla="*/ 78 w 224"/>
                  <a:gd name="T43" fmla="*/ 0 h 158"/>
                  <a:gd name="T44" fmla="*/ 0 w 224"/>
                  <a:gd name="T45" fmla="*/ 158 h 158"/>
                  <a:gd name="T46" fmla="*/ 27 w 224"/>
                  <a:gd name="T47" fmla="*/ 128 h 158"/>
                  <a:gd name="T48" fmla="*/ 0 w 224"/>
                  <a:gd name="T49" fmla="*/ 158 h 158"/>
                  <a:gd name="T50" fmla="*/ 27 w 224"/>
                  <a:gd name="T51" fmla="*/ 73 h 158"/>
                  <a:gd name="T52" fmla="*/ 0 w 224"/>
                  <a:gd name="T53" fmla="*/ 43 h 158"/>
                  <a:gd name="T54" fmla="*/ 197 w 224"/>
                  <a:gd name="T55" fmla="*/ 158 h 158"/>
                  <a:gd name="T56" fmla="*/ 224 w 224"/>
                  <a:gd name="T57" fmla="*/ 128 h 158"/>
                  <a:gd name="T58" fmla="*/ 197 w 224"/>
                  <a:gd name="T59" fmla="*/ 158 h 158"/>
                  <a:gd name="T60" fmla="*/ 224 w 224"/>
                  <a:gd name="T61" fmla="*/ 30 h 158"/>
                  <a:gd name="T62" fmla="*/ 157 w 224"/>
                  <a:gd name="T63" fmla="*/ 0 h 158"/>
                  <a:gd name="T64" fmla="*/ 197 w 224"/>
                  <a:gd name="T65" fmla="*/ 73 h 158"/>
                  <a:gd name="T66" fmla="*/ 224 w 224"/>
                  <a:gd name="T67" fmla="*/ 43 h 158"/>
                  <a:gd name="T68" fmla="*/ 197 w 224"/>
                  <a:gd name="T6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4" h="158">
                    <a:moveTo>
                      <a:pt x="39" y="158"/>
                    </a:moveTo>
                    <a:cubicBezTo>
                      <a:pt x="61" y="158"/>
                      <a:pt x="84" y="158"/>
                      <a:pt x="106" y="158"/>
                    </a:cubicBezTo>
                    <a:cubicBezTo>
                      <a:pt x="106" y="148"/>
                      <a:pt x="106" y="138"/>
                      <a:pt x="106" y="128"/>
                    </a:cubicBezTo>
                    <a:cubicBezTo>
                      <a:pt x="84" y="128"/>
                      <a:pt x="61" y="128"/>
                      <a:pt x="39" y="128"/>
                    </a:cubicBezTo>
                    <a:cubicBezTo>
                      <a:pt x="39" y="138"/>
                      <a:pt x="39" y="148"/>
                      <a:pt x="39" y="158"/>
                    </a:cubicBezTo>
                    <a:close/>
                    <a:moveTo>
                      <a:pt x="118" y="158"/>
                    </a:moveTo>
                    <a:cubicBezTo>
                      <a:pt x="140" y="158"/>
                      <a:pt x="163" y="158"/>
                      <a:pt x="185" y="158"/>
                    </a:cubicBezTo>
                    <a:cubicBezTo>
                      <a:pt x="185" y="148"/>
                      <a:pt x="185" y="138"/>
                      <a:pt x="185" y="128"/>
                    </a:cubicBezTo>
                    <a:cubicBezTo>
                      <a:pt x="163" y="128"/>
                      <a:pt x="140" y="128"/>
                      <a:pt x="118" y="128"/>
                    </a:cubicBezTo>
                    <a:cubicBezTo>
                      <a:pt x="118" y="138"/>
                      <a:pt x="118" y="148"/>
                      <a:pt x="118" y="158"/>
                    </a:cubicBezTo>
                    <a:close/>
                    <a:moveTo>
                      <a:pt x="0" y="115"/>
                    </a:moveTo>
                    <a:cubicBezTo>
                      <a:pt x="22" y="115"/>
                      <a:pt x="44" y="115"/>
                      <a:pt x="67" y="115"/>
                    </a:cubicBezTo>
                    <a:cubicBezTo>
                      <a:pt x="67" y="105"/>
                      <a:pt x="67" y="95"/>
                      <a:pt x="67" y="85"/>
                    </a:cubicBezTo>
                    <a:cubicBezTo>
                      <a:pt x="44" y="85"/>
                      <a:pt x="22" y="85"/>
                      <a:pt x="0" y="85"/>
                    </a:cubicBezTo>
                    <a:cubicBezTo>
                      <a:pt x="0" y="95"/>
                      <a:pt x="0" y="105"/>
                      <a:pt x="0" y="115"/>
                    </a:cubicBezTo>
                    <a:close/>
                    <a:moveTo>
                      <a:pt x="78" y="115"/>
                    </a:moveTo>
                    <a:cubicBezTo>
                      <a:pt x="101" y="115"/>
                      <a:pt x="123" y="115"/>
                      <a:pt x="145" y="115"/>
                    </a:cubicBezTo>
                    <a:cubicBezTo>
                      <a:pt x="145" y="105"/>
                      <a:pt x="145" y="95"/>
                      <a:pt x="145" y="85"/>
                    </a:cubicBezTo>
                    <a:cubicBezTo>
                      <a:pt x="123" y="85"/>
                      <a:pt x="101" y="85"/>
                      <a:pt x="78" y="85"/>
                    </a:cubicBezTo>
                    <a:cubicBezTo>
                      <a:pt x="78" y="95"/>
                      <a:pt x="78" y="105"/>
                      <a:pt x="78" y="115"/>
                    </a:cubicBezTo>
                    <a:close/>
                    <a:moveTo>
                      <a:pt x="157" y="115"/>
                    </a:moveTo>
                    <a:cubicBezTo>
                      <a:pt x="180" y="115"/>
                      <a:pt x="202" y="115"/>
                      <a:pt x="224" y="115"/>
                    </a:cubicBezTo>
                    <a:cubicBezTo>
                      <a:pt x="224" y="105"/>
                      <a:pt x="224" y="95"/>
                      <a:pt x="224" y="85"/>
                    </a:cubicBezTo>
                    <a:cubicBezTo>
                      <a:pt x="202" y="85"/>
                      <a:pt x="180" y="85"/>
                      <a:pt x="157" y="85"/>
                    </a:cubicBezTo>
                    <a:cubicBezTo>
                      <a:pt x="157" y="95"/>
                      <a:pt x="157" y="105"/>
                      <a:pt x="157" y="115"/>
                    </a:cubicBezTo>
                    <a:close/>
                    <a:moveTo>
                      <a:pt x="39" y="73"/>
                    </a:moveTo>
                    <a:cubicBezTo>
                      <a:pt x="61" y="73"/>
                      <a:pt x="84" y="73"/>
                      <a:pt x="106" y="73"/>
                    </a:cubicBezTo>
                    <a:cubicBezTo>
                      <a:pt x="106" y="63"/>
                      <a:pt x="106" y="53"/>
                      <a:pt x="106" y="43"/>
                    </a:cubicBezTo>
                    <a:cubicBezTo>
                      <a:pt x="84" y="43"/>
                      <a:pt x="61" y="43"/>
                      <a:pt x="39" y="43"/>
                    </a:cubicBezTo>
                    <a:cubicBezTo>
                      <a:pt x="39" y="53"/>
                      <a:pt x="39" y="63"/>
                      <a:pt x="39" y="73"/>
                    </a:cubicBezTo>
                    <a:close/>
                    <a:moveTo>
                      <a:pt x="118" y="73"/>
                    </a:moveTo>
                    <a:cubicBezTo>
                      <a:pt x="140" y="73"/>
                      <a:pt x="163" y="73"/>
                      <a:pt x="185" y="73"/>
                    </a:cubicBezTo>
                    <a:cubicBezTo>
                      <a:pt x="185" y="63"/>
                      <a:pt x="185" y="53"/>
                      <a:pt x="185" y="43"/>
                    </a:cubicBezTo>
                    <a:cubicBezTo>
                      <a:pt x="163" y="43"/>
                      <a:pt x="140" y="43"/>
                      <a:pt x="118" y="43"/>
                    </a:cubicBezTo>
                    <a:cubicBezTo>
                      <a:pt x="118" y="53"/>
                      <a:pt x="118" y="63"/>
                      <a:pt x="118" y="73"/>
                    </a:cubicBezTo>
                    <a:close/>
                    <a:moveTo>
                      <a:pt x="0" y="30"/>
                    </a:moveTo>
                    <a:cubicBezTo>
                      <a:pt x="22" y="30"/>
                      <a:pt x="44" y="30"/>
                      <a:pt x="67" y="30"/>
                    </a:cubicBezTo>
                    <a:cubicBezTo>
                      <a:pt x="67" y="20"/>
                      <a:pt x="67" y="10"/>
                      <a:pt x="67" y="0"/>
                    </a:cubicBezTo>
                    <a:cubicBezTo>
                      <a:pt x="44" y="0"/>
                      <a:pt x="22" y="0"/>
                      <a:pt x="0" y="0"/>
                    </a:cubicBezTo>
                    <a:cubicBezTo>
                      <a:pt x="0" y="10"/>
                      <a:pt x="0" y="20"/>
                      <a:pt x="0" y="30"/>
                    </a:cubicBezTo>
                    <a:close/>
                    <a:moveTo>
                      <a:pt x="78" y="30"/>
                    </a:moveTo>
                    <a:cubicBezTo>
                      <a:pt x="101" y="30"/>
                      <a:pt x="123" y="30"/>
                      <a:pt x="145" y="30"/>
                    </a:cubicBezTo>
                    <a:cubicBezTo>
                      <a:pt x="145" y="20"/>
                      <a:pt x="145" y="10"/>
                      <a:pt x="145" y="0"/>
                    </a:cubicBezTo>
                    <a:cubicBezTo>
                      <a:pt x="123" y="0"/>
                      <a:pt x="101" y="0"/>
                      <a:pt x="78" y="0"/>
                    </a:cubicBezTo>
                    <a:cubicBezTo>
                      <a:pt x="78" y="10"/>
                      <a:pt x="78" y="20"/>
                      <a:pt x="78" y="30"/>
                    </a:cubicBezTo>
                    <a:close/>
                    <a:moveTo>
                      <a:pt x="0" y="158"/>
                    </a:move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8"/>
                      <a:pt x="0" y="148"/>
                      <a:pt x="0" y="158"/>
                    </a:cubicBezTo>
                    <a:close/>
                    <a:moveTo>
                      <a:pt x="0" y="73"/>
                    </a:moveTo>
                    <a:cubicBezTo>
                      <a:pt x="9" y="73"/>
                      <a:pt x="18" y="73"/>
                      <a:pt x="27" y="73"/>
                    </a:cubicBezTo>
                    <a:cubicBezTo>
                      <a:pt x="27" y="63"/>
                      <a:pt x="27" y="53"/>
                      <a:pt x="27" y="43"/>
                    </a:cubicBezTo>
                    <a:cubicBezTo>
                      <a:pt x="18" y="43"/>
                      <a:pt x="9" y="43"/>
                      <a:pt x="0" y="43"/>
                    </a:cubicBezTo>
                    <a:cubicBezTo>
                      <a:pt x="0" y="53"/>
                      <a:pt x="0" y="63"/>
                      <a:pt x="0" y="73"/>
                    </a:cubicBezTo>
                    <a:close/>
                    <a:moveTo>
                      <a:pt x="197" y="158"/>
                    </a:moveTo>
                    <a:cubicBezTo>
                      <a:pt x="206" y="158"/>
                      <a:pt x="215" y="158"/>
                      <a:pt x="224" y="158"/>
                    </a:cubicBezTo>
                    <a:cubicBezTo>
                      <a:pt x="224" y="148"/>
                      <a:pt x="224" y="138"/>
                      <a:pt x="224" y="128"/>
                    </a:cubicBezTo>
                    <a:cubicBezTo>
                      <a:pt x="215" y="128"/>
                      <a:pt x="206" y="128"/>
                      <a:pt x="197" y="128"/>
                    </a:cubicBezTo>
                    <a:cubicBezTo>
                      <a:pt x="197" y="138"/>
                      <a:pt x="197" y="148"/>
                      <a:pt x="197" y="158"/>
                    </a:cubicBezTo>
                    <a:close/>
                    <a:moveTo>
                      <a:pt x="157" y="30"/>
                    </a:moveTo>
                    <a:cubicBezTo>
                      <a:pt x="180" y="30"/>
                      <a:pt x="202" y="30"/>
                      <a:pt x="224" y="30"/>
                    </a:cubicBezTo>
                    <a:cubicBezTo>
                      <a:pt x="224" y="20"/>
                      <a:pt x="224" y="10"/>
                      <a:pt x="224" y="0"/>
                    </a:cubicBezTo>
                    <a:cubicBezTo>
                      <a:pt x="202" y="0"/>
                      <a:pt x="180" y="0"/>
                      <a:pt x="157" y="0"/>
                    </a:cubicBezTo>
                    <a:cubicBezTo>
                      <a:pt x="157" y="10"/>
                      <a:pt x="157" y="20"/>
                      <a:pt x="157" y="30"/>
                    </a:cubicBezTo>
                    <a:close/>
                    <a:moveTo>
                      <a:pt x="197" y="73"/>
                    </a:moveTo>
                    <a:cubicBezTo>
                      <a:pt x="206" y="73"/>
                      <a:pt x="215" y="73"/>
                      <a:pt x="224" y="73"/>
                    </a:cubicBezTo>
                    <a:cubicBezTo>
                      <a:pt x="224" y="63"/>
                      <a:pt x="224" y="53"/>
                      <a:pt x="224" y="43"/>
                    </a:cubicBezTo>
                    <a:cubicBezTo>
                      <a:pt x="215" y="43"/>
                      <a:pt x="206" y="43"/>
                      <a:pt x="197" y="43"/>
                    </a:cubicBezTo>
                    <a:cubicBezTo>
                      <a:pt x="197" y="53"/>
                      <a:pt x="197" y="63"/>
                      <a:pt x="197" y="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vert="horz" wrap="square" lIns="91400" tIns="45700" rIns="91400" bIns="45700" numCol="1" anchor="t" anchorCtr="0" compatLnSpc="1">
                <a:prstTxWarp prst="textNoShape">
                  <a:avLst/>
                </a:prstTxWarp>
              </a:bodyPr>
              <a:lstStyle/>
              <a:p>
                <a:pPr defTabSz="912380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>
              <a:off x="5800273" y="4131522"/>
              <a:ext cx="347082" cy="451714"/>
              <a:chOff x="8313707" y="3807694"/>
              <a:chExt cx="347082" cy="451714"/>
            </a:xfrm>
          </p:grpSpPr>
          <p:sp>
            <p:nvSpPr>
              <p:cNvPr id="397" name="Freeform 5"/>
              <p:cNvSpPr>
                <a:spLocks noEditPoints="1"/>
              </p:cNvSpPr>
              <p:nvPr/>
            </p:nvSpPr>
            <p:spPr bwMode="auto">
              <a:xfrm>
                <a:off x="8313707" y="3807694"/>
                <a:ext cx="347082" cy="451714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398" name="Freeform 29"/>
              <p:cNvSpPr>
                <a:spLocks noChangeAspect="1" noEditPoints="1"/>
              </p:cNvSpPr>
              <p:nvPr/>
            </p:nvSpPr>
            <p:spPr bwMode="auto">
              <a:xfrm>
                <a:off x="8343143" y="4015364"/>
                <a:ext cx="288211" cy="183636"/>
              </a:xfrm>
              <a:custGeom>
                <a:avLst/>
                <a:gdLst>
                  <a:gd name="T0" fmla="*/ 106 w 224"/>
                  <a:gd name="T1" fmla="*/ 158 h 158"/>
                  <a:gd name="T2" fmla="*/ 39 w 224"/>
                  <a:gd name="T3" fmla="*/ 128 h 158"/>
                  <a:gd name="T4" fmla="*/ 118 w 224"/>
                  <a:gd name="T5" fmla="*/ 158 h 158"/>
                  <a:gd name="T6" fmla="*/ 185 w 224"/>
                  <a:gd name="T7" fmla="*/ 128 h 158"/>
                  <a:gd name="T8" fmla="*/ 118 w 224"/>
                  <a:gd name="T9" fmla="*/ 158 h 158"/>
                  <a:gd name="T10" fmla="*/ 67 w 224"/>
                  <a:gd name="T11" fmla="*/ 115 h 158"/>
                  <a:gd name="T12" fmla="*/ 0 w 224"/>
                  <a:gd name="T13" fmla="*/ 85 h 158"/>
                  <a:gd name="T14" fmla="*/ 78 w 224"/>
                  <a:gd name="T15" fmla="*/ 115 h 158"/>
                  <a:gd name="T16" fmla="*/ 145 w 224"/>
                  <a:gd name="T17" fmla="*/ 85 h 158"/>
                  <a:gd name="T18" fmla="*/ 78 w 224"/>
                  <a:gd name="T19" fmla="*/ 115 h 158"/>
                  <a:gd name="T20" fmla="*/ 224 w 224"/>
                  <a:gd name="T21" fmla="*/ 115 h 158"/>
                  <a:gd name="T22" fmla="*/ 157 w 224"/>
                  <a:gd name="T23" fmla="*/ 85 h 158"/>
                  <a:gd name="T24" fmla="*/ 39 w 224"/>
                  <a:gd name="T25" fmla="*/ 73 h 158"/>
                  <a:gd name="T26" fmla="*/ 106 w 224"/>
                  <a:gd name="T27" fmla="*/ 43 h 158"/>
                  <a:gd name="T28" fmla="*/ 39 w 224"/>
                  <a:gd name="T29" fmla="*/ 73 h 158"/>
                  <a:gd name="T30" fmla="*/ 185 w 224"/>
                  <a:gd name="T31" fmla="*/ 73 h 158"/>
                  <a:gd name="T32" fmla="*/ 118 w 224"/>
                  <a:gd name="T33" fmla="*/ 43 h 158"/>
                  <a:gd name="T34" fmla="*/ 0 w 224"/>
                  <a:gd name="T35" fmla="*/ 30 h 158"/>
                  <a:gd name="T36" fmla="*/ 67 w 224"/>
                  <a:gd name="T37" fmla="*/ 0 h 158"/>
                  <a:gd name="T38" fmla="*/ 0 w 224"/>
                  <a:gd name="T39" fmla="*/ 30 h 158"/>
                  <a:gd name="T40" fmla="*/ 145 w 224"/>
                  <a:gd name="T41" fmla="*/ 30 h 158"/>
                  <a:gd name="T42" fmla="*/ 78 w 224"/>
                  <a:gd name="T43" fmla="*/ 0 h 158"/>
                  <a:gd name="T44" fmla="*/ 0 w 224"/>
                  <a:gd name="T45" fmla="*/ 158 h 158"/>
                  <a:gd name="T46" fmla="*/ 27 w 224"/>
                  <a:gd name="T47" fmla="*/ 128 h 158"/>
                  <a:gd name="T48" fmla="*/ 0 w 224"/>
                  <a:gd name="T49" fmla="*/ 158 h 158"/>
                  <a:gd name="T50" fmla="*/ 27 w 224"/>
                  <a:gd name="T51" fmla="*/ 73 h 158"/>
                  <a:gd name="T52" fmla="*/ 0 w 224"/>
                  <a:gd name="T53" fmla="*/ 43 h 158"/>
                  <a:gd name="T54" fmla="*/ 197 w 224"/>
                  <a:gd name="T55" fmla="*/ 158 h 158"/>
                  <a:gd name="T56" fmla="*/ 224 w 224"/>
                  <a:gd name="T57" fmla="*/ 128 h 158"/>
                  <a:gd name="T58" fmla="*/ 197 w 224"/>
                  <a:gd name="T59" fmla="*/ 158 h 158"/>
                  <a:gd name="T60" fmla="*/ 224 w 224"/>
                  <a:gd name="T61" fmla="*/ 30 h 158"/>
                  <a:gd name="T62" fmla="*/ 157 w 224"/>
                  <a:gd name="T63" fmla="*/ 0 h 158"/>
                  <a:gd name="T64" fmla="*/ 197 w 224"/>
                  <a:gd name="T65" fmla="*/ 73 h 158"/>
                  <a:gd name="T66" fmla="*/ 224 w 224"/>
                  <a:gd name="T67" fmla="*/ 43 h 158"/>
                  <a:gd name="T68" fmla="*/ 197 w 224"/>
                  <a:gd name="T6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4" h="158">
                    <a:moveTo>
                      <a:pt x="39" y="158"/>
                    </a:moveTo>
                    <a:cubicBezTo>
                      <a:pt x="61" y="158"/>
                      <a:pt x="84" y="158"/>
                      <a:pt x="106" y="158"/>
                    </a:cubicBezTo>
                    <a:cubicBezTo>
                      <a:pt x="106" y="148"/>
                      <a:pt x="106" y="138"/>
                      <a:pt x="106" y="128"/>
                    </a:cubicBezTo>
                    <a:cubicBezTo>
                      <a:pt x="84" y="128"/>
                      <a:pt x="61" y="128"/>
                      <a:pt x="39" y="128"/>
                    </a:cubicBezTo>
                    <a:cubicBezTo>
                      <a:pt x="39" y="138"/>
                      <a:pt x="39" y="148"/>
                      <a:pt x="39" y="158"/>
                    </a:cubicBezTo>
                    <a:close/>
                    <a:moveTo>
                      <a:pt x="118" y="158"/>
                    </a:moveTo>
                    <a:cubicBezTo>
                      <a:pt x="140" y="158"/>
                      <a:pt x="163" y="158"/>
                      <a:pt x="185" y="158"/>
                    </a:cubicBezTo>
                    <a:cubicBezTo>
                      <a:pt x="185" y="148"/>
                      <a:pt x="185" y="138"/>
                      <a:pt x="185" y="128"/>
                    </a:cubicBezTo>
                    <a:cubicBezTo>
                      <a:pt x="163" y="128"/>
                      <a:pt x="140" y="128"/>
                      <a:pt x="118" y="128"/>
                    </a:cubicBezTo>
                    <a:cubicBezTo>
                      <a:pt x="118" y="138"/>
                      <a:pt x="118" y="148"/>
                      <a:pt x="118" y="158"/>
                    </a:cubicBezTo>
                    <a:close/>
                    <a:moveTo>
                      <a:pt x="0" y="115"/>
                    </a:moveTo>
                    <a:cubicBezTo>
                      <a:pt x="22" y="115"/>
                      <a:pt x="44" y="115"/>
                      <a:pt x="67" y="115"/>
                    </a:cubicBezTo>
                    <a:cubicBezTo>
                      <a:pt x="67" y="105"/>
                      <a:pt x="67" y="95"/>
                      <a:pt x="67" y="85"/>
                    </a:cubicBezTo>
                    <a:cubicBezTo>
                      <a:pt x="44" y="85"/>
                      <a:pt x="22" y="85"/>
                      <a:pt x="0" y="85"/>
                    </a:cubicBezTo>
                    <a:cubicBezTo>
                      <a:pt x="0" y="95"/>
                      <a:pt x="0" y="105"/>
                      <a:pt x="0" y="115"/>
                    </a:cubicBezTo>
                    <a:close/>
                    <a:moveTo>
                      <a:pt x="78" y="115"/>
                    </a:moveTo>
                    <a:cubicBezTo>
                      <a:pt x="101" y="115"/>
                      <a:pt x="123" y="115"/>
                      <a:pt x="145" y="115"/>
                    </a:cubicBezTo>
                    <a:cubicBezTo>
                      <a:pt x="145" y="105"/>
                      <a:pt x="145" y="95"/>
                      <a:pt x="145" y="85"/>
                    </a:cubicBezTo>
                    <a:cubicBezTo>
                      <a:pt x="123" y="85"/>
                      <a:pt x="101" y="85"/>
                      <a:pt x="78" y="85"/>
                    </a:cubicBezTo>
                    <a:cubicBezTo>
                      <a:pt x="78" y="95"/>
                      <a:pt x="78" y="105"/>
                      <a:pt x="78" y="115"/>
                    </a:cubicBezTo>
                    <a:close/>
                    <a:moveTo>
                      <a:pt x="157" y="115"/>
                    </a:moveTo>
                    <a:cubicBezTo>
                      <a:pt x="180" y="115"/>
                      <a:pt x="202" y="115"/>
                      <a:pt x="224" y="115"/>
                    </a:cubicBezTo>
                    <a:cubicBezTo>
                      <a:pt x="224" y="105"/>
                      <a:pt x="224" y="95"/>
                      <a:pt x="224" y="85"/>
                    </a:cubicBezTo>
                    <a:cubicBezTo>
                      <a:pt x="202" y="85"/>
                      <a:pt x="180" y="85"/>
                      <a:pt x="157" y="85"/>
                    </a:cubicBezTo>
                    <a:cubicBezTo>
                      <a:pt x="157" y="95"/>
                      <a:pt x="157" y="105"/>
                      <a:pt x="157" y="115"/>
                    </a:cubicBezTo>
                    <a:close/>
                    <a:moveTo>
                      <a:pt x="39" y="73"/>
                    </a:moveTo>
                    <a:cubicBezTo>
                      <a:pt x="61" y="73"/>
                      <a:pt x="84" y="73"/>
                      <a:pt x="106" y="73"/>
                    </a:cubicBezTo>
                    <a:cubicBezTo>
                      <a:pt x="106" y="63"/>
                      <a:pt x="106" y="53"/>
                      <a:pt x="106" y="43"/>
                    </a:cubicBezTo>
                    <a:cubicBezTo>
                      <a:pt x="84" y="43"/>
                      <a:pt x="61" y="43"/>
                      <a:pt x="39" y="43"/>
                    </a:cubicBezTo>
                    <a:cubicBezTo>
                      <a:pt x="39" y="53"/>
                      <a:pt x="39" y="63"/>
                      <a:pt x="39" y="73"/>
                    </a:cubicBezTo>
                    <a:close/>
                    <a:moveTo>
                      <a:pt x="118" y="73"/>
                    </a:moveTo>
                    <a:cubicBezTo>
                      <a:pt x="140" y="73"/>
                      <a:pt x="163" y="73"/>
                      <a:pt x="185" y="73"/>
                    </a:cubicBezTo>
                    <a:cubicBezTo>
                      <a:pt x="185" y="63"/>
                      <a:pt x="185" y="53"/>
                      <a:pt x="185" y="43"/>
                    </a:cubicBezTo>
                    <a:cubicBezTo>
                      <a:pt x="163" y="43"/>
                      <a:pt x="140" y="43"/>
                      <a:pt x="118" y="43"/>
                    </a:cubicBezTo>
                    <a:cubicBezTo>
                      <a:pt x="118" y="53"/>
                      <a:pt x="118" y="63"/>
                      <a:pt x="118" y="73"/>
                    </a:cubicBezTo>
                    <a:close/>
                    <a:moveTo>
                      <a:pt x="0" y="30"/>
                    </a:moveTo>
                    <a:cubicBezTo>
                      <a:pt x="22" y="30"/>
                      <a:pt x="44" y="30"/>
                      <a:pt x="67" y="30"/>
                    </a:cubicBezTo>
                    <a:cubicBezTo>
                      <a:pt x="67" y="20"/>
                      <a:pt x="67" y="10"/>
                      <a:pt x="67" y="0"/>
                    </a:cubicBezTo>
                    <a:cubicBezTo>
                      <a:pt x="44" y="0"/>
                      <a:pt x="22" y="0"/>
                      <a:pt x="0" y="0"/>
                    </a:cubicBezTo>
                    <a:cubicBezTo>
                      <a:pt x="0" y="10"/>
                      <a:pt x="0" y="20"/>
                      <a:pt x="0" y="30"/>
                    </a:cubicBezTo>
                    <a:close/>
                    <a:moveTo>
                      <a:pt x="78" y="30"/>
                    </a:moveTo>
                    <a:cubicBezTo>
                      <a:pt x="101" y="30"/>
                      <a:pt x="123" y="30"/>
                      <a:pt x="145" y="30"/>
                    </a:cubicBezTo>
                    <a:cubicBezTo>
                      <a:pt x="145" y="20"/>
                      <a:pt x="145" y="10"/>
                      <a:pt x="145" y="0"/>
                    </a:cubicBezTo>
                    <a:cubicBezTo>
                      <a:pt x="123" y="0"/>
                      <a:pt x="101" y="0"/>
                      <a:pt x="78" y="0"/>
                    </a:cubicBezTo>
                    <a:cubicBezTo>
                      <a:pt x="78" y="10"/>
                      <a:pt x="78" y="20"/>
                      <a:pt x="78" y="30"/>
                    </a:cubicBezTo>
                    <a:close/>
                    <a:moveTo>
                      <a:pt x="0" y="158"/>
                    </a:move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8"/>
                      <a:pt x="0" y="148"/>
                      <a:pt x="0" y="158"/>
                    </a:cubicBezTo>
                    <a:close/>
                    <a:moveTo>
                      <a:pt x="0" y="73"/>
                    </a:moveTo>
                    <a:cubicBezTo>
                      <a:pt x="9" y="73"/>
                      <a:pt x="18" y="73"/>
                      <a:pt x="27" y="73"/>
                    </a:cubicBezTo>
                    <a:cubicBezTo>
                      <a:pt x="27" y="63"/>
                      <a:pt x="27" y="53"/>
                      <a:pt x="27" y="43"/>
                    </a:cubicBezTo>
                    <a:cubicBezTo>
                      <a:pt x="18" y="43"/>
                      <a:pt x="9" y="43"/>
                      <a:pt x="0" y="43"/>
                    </a:cubicBezTo>
                    <a:cubicBezTo>
                      <a:pt x="0" y="53"/>
                      <a:pt x="0" y="63"/>
                      <a:pt x="0" y="73"/>
                    </a:cubicBezTo>
                    <a:close/>
                    <a:moveTo>
                      <a:pt x="197" y="158"/>
                    </a:moveTo>
                    <a:cubicBezTo>
                      <a:pt x="206" y="158"/>
                      <a:pt x="215" y="158"/>
                      <a:pt x="224" y="158"/>
                    </a:cubicBezTo>
                    <a:cubicBezTo>
                      <a:pt x="224" y="148"/>
                      <a:pt x="224" y="138"/>
                      <a:pt x="224" y="128"/>
                    </a:cubicBezTo>
                    <a:cubicBezTo>
                      <a:pt x="215" y="128"/>
                      <a:pt x="206" y="128"/>
                      <a:pt x="197" y="128"/>
                    </a:cubicBezTo>
                    <a:cubicBezTo>
                      <a:pt x="197" y="138"/>
                      <a:pt x="197" y="148"/>
                      <a:pt x="197" y="158"/>
                    </a:cubicBezTo>
                    <a:close/>
                    <a:moveTo>
                      <a:pt x="157" y="30"/>
                    </a:moveTo>
                    <a:cubicBezTo>
                      <a:pt x="180" y="30"/>
                      <a:pt x="202" y="30"/>
                      <a:pt x="224" y="30"/>
                    </a:cubicBezTo>
                    <a:cubicBezTo>
                      <a:pt x="224" y="20"/>
                      <a:pt x="224" y="10"/>
                      <a:pt x="224" y="0"/>
                    </a:cubicBezTo>
                    <a:cubicBezTo>
                      <a:pt x="202" y="0"/>
                      <a:pt x="180" y="0"/>
                      <a:pt x="157" y="0"/>
                    </a:cubicBezTo>
                    <a:cubicBezTo>
                      <a:pt x="157" y="10"/>
                      <a:pt x="157" y="20"/>
                      <a:pt x="157" y="30"/>
                    </a:cubicBezTo>
                    <a:close/>
                    <a:moveTo>
                      <a:pt x="197" y="73"/>
                    </a:moveTo>
                    <a:cubicBezTo>
                      <a:pt x="206" y="73"/>
                      <a:pt x="215" y="73"/>
                      <a:pt x="224" y="73"/>
                    </a:cubicBezTo>
                    <a:cubicBezTo>
                      <a:pt x="224" y="63"/>
                      <a:pt x="224" y="53"/>
                      <a:pt x="224" y="43"/>
                    </a:cubicBezTo>
                    <a:cubicBezTo>
                      <a:pt x="215" y="43"/>
                      <a:pt x="206" y="43"/>
                      <a:pt x="197" y="43"/>
                    </a:cubicBezTo>
                    <a:cubicBezTo>
                      <a:pt x="197" y="53"/>
                      <a:pt x="197" y="63"/>
                      <a:pt x="197" y="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vert="horz" wrap="square" lIns="91400" tIns="45700" rIns="91400" bIns="45700" numCol="1" anchor="t" anchorCtr="0" compatLnSpc="1">
                <a:prstTxWarp prst="textNoShape">
                  <a:avLst/>
                </a:prstTxWarp>
              </a:bodyPr>
              <a:lstStyle/>
              <a:p>
                <a:pPr defTabSz="912380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>
              <a:off x="1258902" y="4131522"/>
              <a:ext cx="347082" cy="451714"/>
              <a:chOff x="8313707" y="3807694"/>
              <a:chExt cx="347082" cy="451714"/>
            </a:xfrm>
          </p:grpSpPr>
          <p:sp>
            <p:nvSpPr>
              <p:cNvPr id="400" name="Freeform 5"/>
              <p:cNvSpPr>
                <a:spLocks noEditPoints="1"/>
              </p:cNvSpPr>
              <p:nvPr/>
            </p:nvSpPr>
            <p:spPr bwMode="auto">
              <a:xfrm>
                <a:off x="8313707" y="3807694"/>
                <a:ext cx="347082" cy="451714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401" name="Freeform 29"/>
              <p:cNvSpPr>
                <a:spLocks noChangeAspect="1" noEditPoints="1"/>
              </p:cNvSpPr>
              <p:nvPr/>
            </p:nvSpPr>
            <p:spPr bwMode="auto">
              <a:xfrm>
                <a:off x="8343143" y="4015364"/>
                <a:ext cx="288211" cy="183636"/>
              </a:xfrm>
              <a:custGeom>
                <a:avLst/>
                <a:gdLst>
                  <a:gd name="T0" fmla="*/ 106 w 224"/>
                  <a:gd name="T1" fmla="*/ 158 h 158"/>
                  <a:gd name="T2" fmla="*/ 39 w 224"/>
                  <a:gd name="T3" fmla="*/ 128 h 158"/>
                  <a:gd name="T4" fmla="*/ 118 w 224"/>
                  <a:gd name="T5" fmla="*/ 158 h 158"/>
                  <a:gd name="T6" fmla="*/ 185 w 224"/>
                  <a:gd name="T7" fmla="*/ 128 h 158"/>
                  <a:gd name="T8" fmla="*/ 118 w 224"/>
                  <a:gd name="T9" fmla="*/ 158 h 158"/>
                  <a:gd name="T10" fmla="*/ 67 w 224"/>
                  <a:gd name="T11" fmla="*/ 115 h 158"/>
                  <a:gd name="T12" fmla="*/ 0 w 224"/>
                  <a:gd name="T13" fmla="*/ 85 h 158"/>
                  <a:gd name="T14" fmla="*/ 78 w 224"/>
                  <a:gd name="T15" fmla="*/ 115 h 158"/>
                  <a:gd name="T16" fmla="*/ 145 w 224"/>
                  <a:gd name="T17" fmla="*/ 85 h 158"/>
                  <a:gd name="T18" fmla="*/ 78 w 224"/>
                  <a:gd name="T19" fmla="*/ 115 h 158"/>
                  <a:gd name="T20" fmla="*/ 224 w 224"/>
                  <a:gd name="T21" fmla="*/ 115 h 158"/>
                  <a:gd name="T22" fmla="*/ 157 w 224"/>
                  <a:gd name="T23" fmla="*/ 85 h 158"/>
                  <a:gd name="T24" fmla="*/ 39 w 224"/>
                  <a:gd name="T25" fmla="*/ 73 h 158"/>
                  <a:gd name="T26" fmla="*/ 106 w 224"/>
                  <a:gd name="T27" fmla="*/ 43 h 158"/>
                  <a:gd name="T28" fmla="*/ 39 w 224"/>
                  <a:gd name="T29" fmla="*/ 73 h 158"/>
                  <a:gd name="T30" fmla="*/ 185 w 224"/>
                  <a:gd name="T31" fmla="*/ 73 h 158"/>
                  <a:gd name="T32" fmla="*/ 118 w 224"/>
                  <a:gd name="T33" fmla="*/ 43 h 158"/>
                  <a:gd name="T34" fmla="*/ 0 w 224"/>
                  <a:gd name="T35" fmla="*/ 30 h 158"/>
                  <a:gd name="T36" fmla="*/ 67 w 224"/>
                  <a:gd name="T37" fmla="*/ 0 h 158"/>
                  <a:gd name="T38" fmla="*/ 0 w 224"/>
                  <a:gd name="T39" fmla="*/ 30 h 158"/>
                  <a:gd name="T40" fmla="*/ 145 w 224"/>
                  <a:gd name="T41" fmla="*/ 30 h 158"/>
                  <a:gd name="T42" fmla="*/ 78 w 224"/>
                  <a:gd name="T43" fmla="*/ 0 h 158"/>
                  <a:gd name="T44" fmla="*/ 0 w 224"/>
                  <a:gd name="T45" fmla="*/ 158 h 158"/>
                  <a:gd name="T46" fmla="*/ 27 w 224"/>
                  <a:gd name="T47" fmla="*/ 128 h 158"/>
                  <a:gd name="T48" fmla="*/ 0 w 224"/>
                  <a:gd name="T49" fmla="*/ 158 h 158"/>
                  <a:gd name="T50" fmla="*/ 27 w 224"/>
                  <a:gd name="T51" fmla="*/ 73 h 158"/>
                  <a:gd name="T52" fmla="*/ 0 w 224"/>
                  <a:gd name="T53" fmla="*/ 43 h 158"/>
                  <a:gd name="T54" fmla="*/ 197 w 224"/>
                  <a:gd name="T55" fmla="*/ 158 h 158"/>
                  <a:gd name="T56" fmla="*/ 224 w 224"/>
                  <a:gd name="T57" fmla="*/ 128 h 158"/>
                  <a:gd name="T58" fmla="*/ 197 w 224"/>
                  <a:gd name="T59" fmla="*/ 158 h 158"/>
                  <a:gd name="T60" fmla="*/ 224 w 224"/>
                  <a:gd name="T61" fmla="*/ 30 h 158"/>
                  <a:gd name="T62" fmla="*/ 157 w 224"/>
                  <a:gd name="T63" fmla="*/ 0 h 158"/>
                  <a:gd name="T64" fmla="*/ 197 w 224"/>
                  <a:gd name="T65" fmla="*/ 73 h 158"/>
                  <a:gd name="T66" fmla="*/ 224 w 224"/>
                  <a:gd name="T67" fmla="*/ 43 h 158"/>
                  <a:gd name="T68" fmla="*/ 197 w 224"/>
                  <a:gd name="T6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4" h="158">
                    <a:moveTo>
                      <a:pt x="39" y="158"/>
                    </a:moveTo>
                    <a:cubicBezTo>
                      <a:pt x="61" y="158"/>
                      <a:pt x="84" y="158"/>
                      <a:pt x="106" y="158"/>
                    </a:cubicBezTo>
                    <a:cubicBezTo>
                      <a:pt x="106" y="148"/>
                      <a:pt x="106" y="138"/>
                      <a:pt x="106" y="128"/>
                    </a:cubicBezTo>
                    <a:cubicBezTo>
                      <a:pt x="84" y="128"/>
                      <a:pt x="61" y="128"/>
                      <a:pt x="39" y="128"/>
                    </a:cubicBezTo>
                    <a:cubicBezTo>
                      <a:pt x="39" y="138"/>
                      <a:pt x="39" y="148"/>
                      <a:pt x="39" y="158"/>
                    </a:cubicBezTo>
                    <a:close/>
                    <a:moveTo>
                      <a:pt x="118" y="158"/>
                    </a:moveTo>
                    <a:cubicBezTo>
                      <a:pt x="140" y="158"/>
                      <a:pt x="163" y="158"/>
                      <a:pt x="185" y="158"/>
                    </a:cubicBezTo>
                    <a:cubicBezTo>
                      <a:pt x="185" y="148"/>
                      <a:pt x="185" y="138"/>
                      <a:pt x="185" y="128"/>
                    </a:cubicBezTo>
                    <a:cubicBezTo>
                      <a:pt x="163" y="128"/>
                      <a:pt x="140" y="128"/>
                      <a:pt x="118" y="128"/>
                    </a:cubicBezTo>
                    <a:cubicBezTo>
                      <a:pt x="118" y="138"/>
                      <a:pt x="118" y="148"/>
                      <a:pt x="118" y="158"/>
                    </a:cubicBezTo>
                    <a:close/>
                    <a:moveTo>
                      <a:pt x="0" y="115"/>
                    </a:moveTo>
                    <a:cubicBezTo>
                      <a:pt x="22" y="115"/>
                      <a:pt x="44" y="115"/>
                      <a:pt x="67" y="115"/>
                    </a:cubicBezTo>
                    <a:cubicBezTo>
                      <a:pt x="67" y="105"/>
                      <a:pt x="67" y="95"/>
                      <a:pt x="67" y="85"/>
                    </a:cubicBezTo>
                    <a:cubicBezTo>
                      <a:pt x="44" y="85"/>
                      <a:pt x="22" y="85"/>
                      <a:pt x="0" y="85"/>
                    </a:cubicBezTo>
                    <a:cubicBezTo>
                      <a:pt x="0" y="95"/>
                      <a:pt x="0" y="105"/>
                      <a:pt x="0" y="115"/>
                    </a:cubicBezTo>
                    <a:close/>
                    <a:moveTo>
                      <a:pt x="78" y="115"/>
                    </a:moveTo>
                    <a:cubicBezTo>
                      <a:pt x="101" y="115"/>
                      <a:pt x="123" y="115"/>
                      <a:pt x="145" y="115"/>
                    </a:cubicBezTo>
                    <a:cubicBezTo>
                      <a:pt x="145" y="105"/>
                      <a:pt x="145" y="95"/>
                      <a:pt x="145" y="85"/>
                    </a:cubicBezTo>
                    <a:cubicBezTo>
                      <a:pt x="123" y="85"/>
                      <a:pt x="101" y="85"/>
                      <a:pt x="78" y="85"/>
                    </a:cubicBezTo>
                    <a:cubicBezTo>
                      <a:pt x="78" y="95"/>
                      <a:pt x="78" y="105"/>
                      <a:pt x="78" y="115"/>
                    </a:cubicBezTo>
                    <a:close/>
                    <a:moveTo>
                      <a:pt x="157" y="115"/>
                    </a:moveTo>
                    <a:cubicBezTo>
                      <a:pt x="180" y="115"/>
                      <a:pt x="202" y="115"/>
                      <a:pt x="224" y="115"/>
                    </a:cubicBezTo>
                    <a:cubicBezTo>
                      <a:pt x="224" y="105"/>
                      <a:pt x="224" y="95"/>
                      <a:pt x="224" y="85"/>
                    </a:cubicBezTo>
                    <a:cubicBezTo>
                      <a:pt x="202" y="85"/>
                      <a:pt x="180" y="85"/>
                      <a:pt x="157" y="85"/>
                    </a:cubicBezTo>
                    <a:cubicBezTo>
                      <a:pt x="157" y="95"/>
                      <a:pt x="157" y="105"/>
                      <a:pt x="157" y="115"/>
                    </a:cubicBezTo>
                    <a:close/>
                    <a:moveTo>
                      <a:pt x="39" y="73"/>
                    </a:moveTo>
                    <a:cubicBezTo>
                      <a:pt x="61" y="73"/>
                      <a:pt x="84" y="73"/>
                      <a:pt x="106" y="73"/>
                    </a:cubicBezTo>
                    <a:cubicBezTo>
                      <a:pt x="106" y="63"/>
                      <a:pt x="106" y="53"/>
                      <a:pt x="106" y="43"/>
                    </a:cubicBezTo>
                    <a:cubicBezTo>
                      <a:pt x="84" y="43"/>
                      <a:pt x="61" y="43"/>
                      <a:pt x="39" y="43"/>
                    </a:cubicBezTo>
                    <a:cubicBezTo>
                      <a:pt x="39" y="53"/>
                      <a:pt x="39" y="63"/>
                      <a:pt x="39" y="73"/>
                    </a:cubicBezTo>
                    <a:close/>
                    <a:moveTo>
                      <a:pt x="118" y="73"/>
                    </a:moveTo>
                    <a:cubicBezTo>
                      <a:pt x="140" y="73"/>
                      <a:pt x="163" y="73"/>
                      <a:pt x="185" y="73"/>
                    </a:cubicBezTo>
                    <a:cubicBezTo>
                      <a:pt x="185" y="63"/>
                      <a:pt x="185" y="53"/>
                      <a:pt x="185" y="43"/>
                    </a:cubicBezTo>
                    <a:cubicBezTo>
                      <a:pt x="163" y="43"/>
                      <a:pt x="140" y="43"/>
                      <a:pt x="118" y="43"/>
                    </a:cubicBezTo>
                    <a:cubicBezTo>
                      <a:pt x="118" y="53"/>
                      <a:pt x="118" y="63"/>
                      <a:pt x="118" y="73"/>
                    </a:cubicBezTo>
                    <a:close/>
                    <a:moveTo>
                      <a:pt x="0" y="30"/>
                    </a:moveTo>
                    <a:cubicBezTo>
                      <a:pt x="22" y="30"/>
                      <a:pt x="44" y="30"/>
                      <a:pt x="67" y="30"/>
                    </a:cubicBezTo>
                    <a:cubicBezTo>
                      <a:pt x="67" y="20"/>
                      <a:pt x="67" y="10"/>
                      <a:pt x="67" y="0"/>
                    </a:cubicBezTo>
                    <a:cubicBezTo>
                      <a:pt x="44" y="0"/>
                      <a:pt x="22" y="0"/>
                      <a:pt x="0" y="0"/>
                    </a:cubicBezTo>
                    <a:cubicBezTo>
                      <a:pt x="0" y="10"/>
                      <a:pt x="0" y="20"/>
                      <a:pt x="0" y="30"/>
                    </a:cubicBezTo>
                    <a:close/>
                    <a:moveTo>
                      <a:pt x="78" y="30"/>
                    </a:moveTo>
                    <a:cubicBezTo>
                      <a:pt x="101" y="30"/>
                      <a:pt x="123" y="30"/>
                      <a:pt x="145" y="30"/>
                    </a:cubicBezTo>
                    <a:cubicBezTo>
                      <a:pt x="145" y="20"/>
                      <a:pt x="145" y="10"/>
                      <a:pt x="145" y="0"/>
                    </a:cubicBezTo>
                    <a:cubicBezTo>
                      <a:pt x="123" y="0"/>
                      <a:pt x="101" y="0"/>
                      <a:pt x="78" y="0"/>
                    </a:cubicBezTo>
                    <a:cubicBezTo>
                      <a:pt x="78" y="10"/>
                      <a:pt x="78" y="20"/>
                      <a:pt x="78" y="30"/>
                    </a:cubicBezTo>
                    <a:close/>
                    <a:moveTo>
                      <a:pt x="0" y="158"/>
                    </a:move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8"/>
                      <a:pt x="0" y="148"/>
                      <a:pt x="0" y="158"/>
                    </a:cubicBezTo>
                    <a:close/>
                    <a:moveTo>
                      <a:pt x="0" y="73"/>
                    </a:moveTo>
                    <a:cubicBezTo>
                      <a:pt x="9" y="73"/>
                      <a:pt x="18" y="73"/>
                      <a:pt x="27" y="73"/>
                    </a:cubicBezTo>
                    <a:cubicBezTo>
                      <a:pt x="27" y="63"/>
                      <a:pt x="27" y="53"/>
                      <a:pt x="27" y="43"/>
                    </a:cubicBezTo>
                    <a:cubicBezTo>
                      <a:pt x="18" y="43"/>
                      <a:pt x="9" y="43"/>
                      <a:pt x="0" y="43"/>
                    </a:cubicBezTo>
                    <a:cubicBezTo>
                      <a:pt x="0" y="53"/>
                      <a:pt x="0" y="63"/>
                      <a:pt x="0" y="73"/>
                    </a:cubicBezTo>
                    <a:close/>
                    <a:moveTo>
                      <a:pt x="197" y="158"/>
                    </a:moveTo>
                    <a:cubicBezTo>
                      <a:pt x="206" y="158"/>
                      <a:pt x="215" y="158"/>
                      <a:pt x="224" y="158"/>
                    </a:cubicBezTo>
                    <a:cubicBezTo>
                      <a:pt x="224" y="148"/>
                      <a:pt x="224" y="138"/>
                      <a:pt x="224" y="128"/>
                    </a:cubicBezTo>
                    <a:cubicBezTo>
                      <a:pt x="215" y="128"/>
                      <a:pt x="206" y="128"/>
                      <a:pt x="197" y="128"/>
                    </a:cubicBezTo>
                    <a:cubicBezTo>
                      <a:pt x="197" y="138"/>
                      <a:pt x="197" y="148"/>
                      <a:pt x="197" y="158"/>
                    </a:cubicBezTo>
                    <a:close/>
                    <a:moveTo>
                      <a:pt x="157" y="30"/>
                    </a:moveTo>
                    <a:cubicBezTo>
                      <a:pt x="180" y="30"/>
                      <a:pt x="202" y="30"/>
                      <a:pt x="224" y="30"/>
                    </a:cubicBezTo>
                    <a:cubicBezTo>
                      <a:pt x="224" y="20"/>
                      <a:pt x="224" y="10"/>
                      <a:pt x="224" y="0"/>
                    </a:cubicBezTo>
                    <a:cubicBezTo>
                      <a:pt x="202" y="0"/>
                      <a:pt x="180" y="0"/>
                      <a:pt x="157" y="0"/>
                    </a:cubicBezTo>
                    <a:cubicBezTo>
                      <a:pt x="157" y="10"/>
                      <a:pt x="157" y="20"/>
                      <a:pt x="157" y="30"/>
                    </a:cubicBezTo>
                    <a:close/>
                    <a:moveTo>
                      <a:pt x="197" y="73"/>
                    </a:moveTo>
                    <a:cubicBezTo>
                      <a:pt x="206" y="73"/>
                      <a:pt x="215" y="73"/>
                      <a:pt x="224" y="73"/>
                    </a:cubicBezTo>
                    <a:cubicBezTo>
                      <a:pt x="224" y="63"/>
                      <a:pt x="224" y="53"/>
                      <a:pt x="224" y="43"/>
                    </a:cubicBezTo>
                    <a:cubicBezTo>
                      <a:pt x="215" y="43"/>
                      <a:pt x="206" y="43"/>
                      <a:pt x="197" y="43"/>
                    </a:cubicBezTo>
                    <a:cubicBezTo>
                      <a:pt x="197" y="53"/>
                      <a:pt x="197" y="63"/>
                      <a:pt x="197" y="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vert="horz" wrap="square" lIns="91400" tIns="45700" rIns="91400" bIns="45700" numCol="1" anchor="t" anchorCtr="0" compatLnSpc="1">
                <a:prstTxWarp prst="textNoShape">
                  <a:avLst/>
                </a:prstTxWarp>
              </a:bodyPr>
              <a:lstStyle/>
              <a:p>
                <a:pPr defTabSz="912380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sp>
          <p:nvSpPr>
            <p:cNvPr id="406" name="Freeform 5"/>
            <p:cNvSpPr>
              <a:spLocks noEditPoints="1"/>
            </p:cNvSpPr>
            <p:nvPr/>
          </p:nvSpPr>
          <p:spPr bwMode="auto">
            <a:xfrm>
              <a:off x="2263582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405" name="Freeform 14"/>
            <p:cNvSpPr>
              <a:spLocks noEditPoints="1"/>
            </p:cNvSpPr>
            <p:nvPr/>
          </p:nvSpPr>
          <p:spPr bwMode="auto">
            <a:xfrm>
              <a:off x="2295352" y="4339192"/>
              <a:ext cx="283542" cy="157956"/>
            </a:xfrm>
            <a:custGeom>
              <a:avLst/>
              <a:gdLst>
                <a:gd name="T0" fmla="*/ 4 w 360"/>
                <a:gd name="T1" fmla="*/ 66 h 197"/>
                <a:gd name="T2" fmla="*/ 308 w 360"/>
                <a:gd name="T3" fmla="*/ 7 h 197"/>
                <a:gd name="T4" fmla="*/ 151 w 360"/>
                <a:gd name="T5" fmla="*/ 37 h 197"/>
                <a:gd name="T6" fmla="*/ 147 w 360"/>
                <a:gd name="T7" fmla="*/ 36 h 197"/>
                <a:gd name="T8" fmla="*/ 119 w 360"/>
                <a:gd name="T9" fmla="*/ 40 h 197"/>
                <a:gd name="T10" fmla="*/ 112 w 360"/>
                <a:gd name="T11" fmla="*/ 60 h 197"/>
                <a:gd name="T12" fmla="*/ 150 w 360"/>
                <a:gd name="T13" fmla="*/ 51 h 197"/>
                <a:gd name="T14" fmla="*/ 186 w 360"/>
                <a:gd name="T15" fmla="*/ 38 h 197"/>
                <a:gd name="T16" fmla="*/ 182 w 360"/>
                <a:gd name="T17" fmla="*/ 37 h 197"/>
                <a:gd name="T18" fmla="*/ 177 w 360"/>
                <a:gd name="T19" fmla="*/ 38 h 197"/>
                <a:gd name="T20" fmla="*/ 176 w 360"/>
                <a:gd name="T21" fmla="*/ 64 h 197"/>
                <a:gd name="T22" fmla="*/ 188 w 360"/>
                <a:gd name="T23" fmla="*/ 47 h 197"/>
                <a:gd name="T24" fmla="*/ 201 w 360"/>
                <a:gd name="T25" fmla="*/ 12 h 197"/>
                <a:gd name="T26" fmla="*/ 183 w 360"/>
                <a:gd name="T27" fmla="*/ 4 h 197"/>
                <a:gd name="T28" fmla="*/ 179 w 360"/>
                <a:gd name="T29" fmla="*/ 5 h 197"/>
                <a:gd name="T30" fmla="*/ 176 w 360"/>
                <a:gd name="T31" fmla="*/ 14 h 197"/>
                <a:gd name="T32" fmla="*/ 188 w 360"/>
                <a:gd name="T33" fmla="*/ 31 h 197"/>
                <a:gd name="T34" fmla="*/ 254 w 360"/>
                <a:gd name="T35" fmla="*/ 56 h 197"/>
                <a:gd name="T36" fmla="*/ 219 w 360"/>
                <a:gd name="T37" fmla="*/ 36 h 197"/>
                <a:gd name="T38" fmla="*/ 215 w 360"/>
                <a:gd name="T39" fmla="*/ 36 h 197"/>
                <a:gd name="T40" fmla="*/ 212 w 360"/>
                <a:gd name="T41" fmla="*/ 38 h 197"/>
                <a:gd name="T42" fmla="*/ 222 w 360"/>
                <a:gd name="T43" fmla="*/ 46 h 197"/>
                <a:gd name="T44" fmla="*/ 254 w 360"/>
                <a:gd name="T45" fmla="*/ 56 h 197"/>
                <a:gd name="T46" fmla="*/ 304 w 360"/>
                <a:gd name="T47" fmla="*/ 122 h 197"/>
                <a:gd name="T48" fmla="*/ 285 w 360"/>
                <a:gd name="T49" fmla="*/ 161 h 197"/>
                <a:gd name="T50" fmla="*/ 254 w 360"/>
                <a:gd name="T51" fmla="*/ 138 h 197"/>
                <a:gd name="T52" fmla="*/ 279 w 360"/>
                <a:gd name="T53" fmla="*/ 117 h 197"/>
                <a:gd name="T54" fmla="*/ 224 w 360"/>
                <a:gd name="T55" fmla="*/ 115 h 197"/>
                <a:gd name="T56" fmla="*/ 246 w 360"/>
                <a:gd name="T57" fmla="*/ 136 h 197"/>
                <a:gd name="T58" fmla="*/ 197 w 360"/>
                <a:gd name="T59" fmla="*/ 153 h 197"/>
                <a:gd name="T60" fmla="*/ 199 w 360"/>
                <a:gd name="T61" fmla="*/ 120 h 197"/>
                <a:gd name="T62" fmla="*/ 146 w 360"/>
                <a:gd name="T63" fmla="*/ 112 h 197"/>
                <a:gd name="T64" fmla="*/ 161 w 360"/>
                <a:gd name="T65" fmla="*/ 119 h 197"/>
                <a:gd name="T66" fmla="*/ 142 w 360"/>
                <a:gd name="T67" fmla="*/ 158 h 197"/>
                <a:gd name="T68" fmla="*/ 129 w 360"/>
                <a:gd name="T69" fmla="*/ 119 h 197"/>
                <a:gd name="T70" fmla="*/ 146 w 360"/>
                <a:gd name="T71" fmla="*/ 112 h 197"/>
                <a:gd name="T72" fmla="*/ 89 w 360"/>
                <a:gd name="T73" fmla="*/ 117 h 197"/>
                <a:gd name="T74" fmla="*/ 87 w 360"/>
                <a:gd name="T75" fmla="*/ 149 h 197"/>
                <a:gd name="T76" fmla="*/ 40 w 360"/>
                <a:gd name="T77" fmla="*/ 134 h 197"/>
                <a:gd name="T78" fmla="*/ 65 w 360"/>
                <a:gd name="T79" fmla="*/ 112 h 197"/>
                <a:gd name="T80" fmla="*/ 63 w 360"/>
                <a:gd name="T81" fmla="*/ 104 h 197"/>
                <a:gd name="T82" fmla="*/ 28 w 360"/>
                <a:gd name="T83" fmla="*/ 134 h 197"/>
                <a:gd name="T84" fmla="*/ 72 w 360"/>
                <a:gd name="T85" fmla="*/ 167 h 197"/>
                <a:gd name="T86" fmla="*/ 120 w 360"/>
                <a:gd name="T87" fmla="*/ 159 h 197"/>
                <a:gd name="T88" fmla="*/ 167 w 360"/>
                <a:gd name="T89" fmla="*/ 160 h 197"/>
                <a:gd name="T90" fmla="*/ 214 w 360"/>
                <a:gd name="T91" fmla="*/ 170 h 197"/>
                <a:gd name="T92" fmla="*/ 262 w 360"/>
                <a:gd name="T93" fmla="*/ 162 h 197"/>
                <a:gd name="T94" fmla="*/ 308 w 360"/>
                <a:gd name="T95" fmla="*/ 163 h 197"/>
                <a:gd name="T96" fmla="*/ 310 w 360"/>
                <a:gd name="T97" fmla="*/ 116 h 197"/>
                <a:gd name="T98" fmla="*/ 282 w 360"/>
                <a:gd name="T99" fmla="*/ 107 h 197"/>
                <a:gd name="T100" fmla="*/ 264 w 360"/>
                <a:gd name="T101" fmla="*/ 115 h 197"/>
                <a:gd name="T102" fmla="*/ 235 w 360"/>
                <a:gd name="T103" fmla="*/ 110 h 197"/>
                <a:gd name="T104" fmla="*/ 205 w 360"/>
                <a:gd name="T105" fmla="*/ 107 h 197"/>
                <a:gd name="T106" fmla="*/ 181 w 360"/>
                <a:gd name="T107" fmla="*/ 126 h 197"/>
                <a:gd name="T108" fmla="*/ 158 w 360"/>
                <a:gd name="T109" fmla="*/ 106 h 197"/>
                <a:gd name="T110" fmla="*/ 128 w 360"/>
                <a:gd name="T111" fmla="*/ 108 h 197"/>
                <a:gd name="T112" fmla="*/ 98 w 360"/>
                <a:gd name="T113" fmla="*/ 112 h 197"/>
                <a:gd name="T114" fmla="*/ 82 w 360"/>
                <a:gd name="T115" fmla="*/ 102 h 197"/>
                <a:gd name="T116" fmla="*/ 360 w 360"/>
                <a:gd name="T117" fmla="*/ 182 h 197"/>
                <a:gd name="T118" fmla="*/ 14 w 360"/>
                <a:gd name="T119" fmla="*/ 8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" h="197">
                  <a:moveTo>
                    <a:pt x="356" y="66"/>
                  </a:moveTo>
                  <a:cubicBezTo>
                    <a:pt x="356" y="70"/>
                    <a:pt x="352" y="72"/>
                    <a:pt x="344" y="72"/>
                  </a:cubicBezTo>
                  <a:cubicBezTo>
                    <a:pt x="276" y="72"/>
                    <a:pt x="223" y="72"/>
                    <a:pt x="180" y="72"/>
                  </a:cubicBezTo>
                  <a:cubicBezTo>
                    <a:pt x="136" y="72"/>
                    <a:pt x="84" y="72"/>
                    <a:pt x="16" y="72"/>
                  </a:cubicBezTo>
                  <a:cubicBezTo>
                    <a:pt x="8" y="72"/>
                    <a:pt x="4" y="70"/>
                    <a:pt x="4" y="66"/>
                  </a:cubicBezTo>
                  <a:cubicBezTo>
                    <a:pt x="4" y="66"/>
                    <a:pt x="31" y="32"/>
                    <a:pt x="52" y="7"/>
                  </a:cubicBezTo>
                  <a:cubicBezTo>
                    <a:pt x="55" y="3"/>
                    <a:pt x="60" y="0"/>
                    <a:pt x="68" y="0"/>
                  </a:cubicBezTo>
                  <a:cubicBezTo>
                    <a:pt x="69" y="0"/>
                    <a:pt x="80" y="0"/>
                    <a:pt x="180" y="0"/>
                  </a:cubicBezTo>
                  <a:cubicBezTo>
                    <a:pt x="279" y="0"/>
                    <a:pt x="291" y="0"/>
                    <a:pt x="292" y="0"/>
                  </a:cubicBezTo>
                  <a:cubicBezTo>
                    <a:pt x="300" y="0"/>
                    <a:pt x="305" y="3"/>
                    <a:pt x="308" y="7"/>
                  </a:cubicBezTo>
                  <a:cubicBezTo>
                    <a:pt x="329" y="32"/>
                    <a:pt x="356" y="66"/>
                    <a:pt x="356" y="66"/>
                  </a:cubicBezTo>
                  <a:close/>
                  <a:moveTo>
                    <a:pt x="156" y="47"/>
                  </a:moveTo>
                  <a:cubicBezTo>
                    <a:pt x="152" y="38"/>
                    <a:pt x="152" y="38"/>
                    <a:pt x="152" y="38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50" y="36"/>
                    <a:pt x="150" y="36"/>
                    <a:pt x="149" y="36"/>
                  </a:cubicBezTo>
                  <a:cubicBezTo>
                    <a:pt x="149" y="36"/>
                    <a:pt x="148" y="36"/>
                    <a:pt x="148" y="36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24" y="37"/>
                    <a:pt x="124" y="37"/>
                    <a:pt x="124" y="37"/>
                  </a:cubicBezTo>
                  <a:cubicBezTo>
                    <a:pt x="121" y="37"/>
                    <a:pt x="119" y="39"/>
                    <a:pt x="119" y="40"/>
                  </a:cubicBezTo>
                  <a:cubicBezTo>
                    <a:pt x="120" y="42"/>
                    <a:pt x="123" y="43"/>
                    <a:pt x="127" y="43"/>
                  </a:cubicBezTo>
                  <a:cubicBezTo>
                    <a:pt x="132" y="42"/>
                    <a:pt x="132" y="42"/>
                    <a:pt x="132" y="42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9" y="57"/>
                    <a:pt x="109" y="58"/>
                    <a:pt x="109" y="58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8" y="61"/>
                    <a:pt x="120" y="60"/>
                    <a:pt x="121" y="60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4" y="50"/>
                    <a:pt x="147" y="51"/>
                    <a:pt x="150" y="51"/>
                  </a:cubicBezTo>
                  <a:cubicBezTo>
                    <a:pt x="152" y="50"/>
                    <a:pt x="154" y="50"/>
                    <a:pt x="155" y="49"/>
                  </a:cubicBezTo>
                  <a:cubicBezTo>
                    <a:pt x="155" y="49"/>
                    <a:pt x="156" y="48"/>
                    <a:pt x="156" y="47"/>
                  </a:cubicBezTo>
                  <a:close/>
                  <a:moveTo>
                    <a:pt x="203" y="47"/>
                  </a:moveTo>
                  <a:cubicBezTo>
                    <a:pt x="203" y="46"/>
                    <a:pt x="202" y="45"/>
                    <a:pt x="201" y="45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5" y="38"/>
                    <a:pt x="185" y="37"/>
                    <a:pt x="185" y="37"/>
                  </a:cubicBezTo>
                  <a:cubicBezTo>
                    <a:pt x="184" y="37"/>
                    <a:pt x="184" y="36"/>
                    <a:pt x="184" y="36"/>
                  </a:cubicBezTo>
                  <a:cubicBezTo>
                    <a:pt x="184" y="36"/>
                    <a:pt x="184" y="36"/>
                    <a:pt x="184" y="36"/>
                  </a:cubicBezTo>
                  <a:cubicBezTo>
                    <a:pt x="183" y="36"/>
                    <a:pt x="183" y="37"/>
                    <a:pt x="183" y="37"/>
                  </a:cubicBezTo>
                  <a:cubicBezTo>
                    <a:pt x="183" y="36"/>
                    <a:pt x="182" y="37"/>
                    <a:pt x="182" y="37"/>
                  </a:cubicBezTo>
                  <a:cubicBezTo>
                    <a:pt x="181" y="37"/>
                    <a:pt x="181" y="37"/>
                    <a:pt x="181" y="37"/>
                  </a:cubicBezTo>
                  <a:cubicBezTo>
                    <a:pt x="179" y="37"/>
                    <a:pt x="179" y="36"/>
                    <a:pt x="179" y="36"/>
                  </a:cubicBezTo>
                  <a:cubicBezTo>
                    <a:pt x="179" y="36"/>
                    <a:pt x="179" y="36"/>
                    <a:pt x="179" y="36"/>
                  </a:cubicBezTo>
                  <a:cubicBezTo>
                    <a:pt x="179" y="40"/>
                    <a:pt x="179" y="37"/>
                    <a:pt x="179" y="37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0" y="46"/>
                    <a:pt x="160" y="48"/>
                    <a:pt x="163" y="49"/>
                  </a:cubicBezTo>
                  <a:cubicBezTo>
                    <a:pt x="165" y="50"/>
                    <a:pt x="169" y="50"/>
                    <a:pt x="172" y="49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6" y="65"/>
                    <a:pt x="176" y="66"/>
                    <a:pt x="178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6"/>
                    <a:pt x="188" y="65"/>
                    <a:pt x="188" y="64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4" y="50"/>
                    <a:pt x="199" y="50"/>
                    <a:pt x="201" y="49"/>
                  </a:cubicBezTo>
                  <a:cubicBezTo>
                    <a:pt x="202" y="48"/>
                    <a:pt x="203" y="48"/>
                    <a:pt x="203" y="47"/>
                  </a:cubicBezTo>
                  <a:close/>
                  <a:moveTo>
                    <a:pt x="203" y="14"/>
                  </a:moveTo>
                  <a:cubicBezTo>
                    <a:pt x="203" y="13"/>
                    <a:pt x="202" y="12"/>
                    <a:pt x="201" y="12"/>
                  </a:cubicBezTo>
                  <a:cubicBezTo>
                    <a:pt x="186" y="5"/>
                    <a:pt x="186" y="5"/>
                    <a:pt x="186" y="5"/>
                  </a:cubicBezTo>
                  <a:cubicBezTo>
                    <a:pt x="185" y="5"/>
                    <a:pt x="185" y="5"/>
                    <a:pt x="185" y="5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3" y="4"/>
                    <a:pt x="182" y="4"/>
                    <a:pt x="182" y="4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4"/>
                    <a:pt x="179" y="5"/>
                    <a:pt x="179" y="5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0" y="13"/>
                    <a:pt x="160" y="15"/>
                    <a:pt x="163" y="16"/>
                  </a:cubicBezTo>
                  <a:cubicBezTo>
                    <a:pt x="165" y="17"/>
                    <a:pt x="169" y="17"/>
                    <a:pt x="172" y="16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6" y="32"/>
                    <a:pt x="176" y="33"/>
                    <a:pt x="178" y="33"/>
                  </a:cubicBezTo>
                  <a:cubicBezTo>
                    <a:pt x="182" y="34"/>
                    <a:pt x="182" y="34"/>
                    <a:pt x="182" y="34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7" y="33"/>
                    <a:pt x="188" y="32"/>
                    <a:pt x="188" y="31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4" y="17"/>
                    <a:pt x="199" y="17"/>
                    <a:pt x="201" y="16"/>
                  </a:cubicBezTo>
                  <a:cubicBezTo>
                    <a:pt x="202" y="15"/>
                    <a:pt x="203" y="14"/>
                    <a:pt x="203" y="14"/>
                  </a:cubicBezTo>
                  <a:close/>
                  <a:moveTo>
                    <a:pt x="254" y="56"/>
                  </a:moveTo>
                  <a:cubicBezTo>
                    <a:pt x="254" y="56"/>
                    <a:pt x="254" y="56"/>
                    <a:pt x="232" y="42"/>
                  </a:cubicBezTo>
                  <a:cubicBezTo>
                    <a:pt x="232" y="42"/>
                    <a:pt x="232" y="42"/>
                    <a:pt x="237" y="43"/>
                  </a:cubicBezTo>
                  <a:cubicBezTo>
                    <a:pt x="241" y="43"/>
                    <a:pt x="244" y="42"/>
                    <a:pt x="245" y="40"/>
                  </a:cubicBezTo>
                  <a:cubicBezTo>
                    <a:pt x="245" y="39"/>
                    <a:pt x="243" y="37"/>
                    <a:pt x="239" y="37"/>
                  </a:cubicBezTo>
                  <a:cubicBezTo>
                    <a:pt x="239" y="37"/>
                    <a:pt x="239" y="37"/>
                    <a:pt x="219" y="36"/>
                  </a:cubicBezTo>
                  <a:cubicBezTo>
                    <a:pt x="219" y="36"/>
                    <a:pt x="219" y="36"/>
                    <a:pt x="218" y="36"/>
                  </a:cubicBezTo>
                  <a:cubicBezTo>
                    <a:pt x="218" y="36"/>
                    <a:pt x="218" y="36"/>
                    <a:pt x="217" y="36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6"/>
                    <a:pt x="217" y="36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3" y="37"/>
                  </a:cubicBezTo>
                  <a:cubicBezTo>
                    <a:pt x="213" y="37"/>
                    <a:pt x="213" y="37"/>
                    <a:pt x="213" y="37"/>
                  </a:cubicBezTo>
                  <a:cubicBezTo>
                    <a:pt x="213" y="37"/>
                    <a:pt x="213" y="37"/>
                    <a:pt x="213" y="37"/>
                  </a:cubicBezTo>
                  <a:cubicBezTo>
                    <a:pt x="213" y="37"/>
                    <a:pt x="213" y="37"/>
                    <a:pt x="212" y="38"/>
                  </a:cubicBezTo>
                  <a:cubicBezTo>
                    <a:pt x="212" y="38"/>
                    <a:pt x="212" y="38"/>
                    <a:pt x="208" y="47"/>
                  </a:cubicBezTo>
                  <a:cubicBezTo>
                    <a:pt x="208" y="48"/>
                    <a:pt x="208" y="49"/>
                    <a:pt x="209" y="49"/>
                  </a:cubicBezTo>
                  <a:cubicBezTo>
                    <a:pt x="210" y="50"/>
                    <a:pt x="212" y="50"/>
                    <a:pt x="213" y="51"/>
                  </a:cubicBezTo>
                  <a:cubicBezTo>
                    <a:pt x="217" y="51"/>
                    <a:pt x="220" y="50"/>
                    <a:pt x="221" y="48"/>
                  </a:cubicBezTo>
                  <a:cubicBezTo>
                    <a:pt x="221" y="48"/>
                    <a:pt x="221" y="48"/>
                    <a:pt x="222" y="46"/>
                  </a:cubicBezTo>
                  <a:cubicBezTo>
                    <a:pt x="222" y="46"/>
                    <a:pt x="222" y="46"/>
                    <a:pt x="243" y="60"/>
                  </a:cubicBezTo>
                  <a:cubicBezTo>
                    <a:pt x="244" y="60"/>
                    <a:pt x="246" y="61"/>
                    <a:pt x="247" y="61"/>
                  </a:cubicBezTo>
                  <a:cubicBezTo>
                    <a:pt x="247" y="61"/>
                    <a:pt x="247" y="61"/>
                    <a:pt x="252" y="60"/>
                  </a:cubicBezTo>
                  <a:cubicBezTo>
                    <a:pt x="252" y="60"/>
                    <a:pt x="252" y="60"/>
                    <a:pt x="255" y="58"/>
                  </a:cubicBezTo>
                  <a:cubicBezTo>
                    <a:pt x="255" y="58"/>
                    <a:pt x="255" y="57"/>
                    <a:pt x="254" y="56"/>
                  </a:cubicBezTo>
                  <a:close/>
                  <a:moveTo>
                    <a:pt x="288" y="115"/>
                  </a:moveTo>
                  <a:cubicBezTo>
                    <a:pt x="290" y="115"/>
                    <a:pt x="291" y="115"/>
                    <a:pt x="292" y="115"/>
                  </a:cubicBezTo>
                  <a:cubicBezTo>
                    <a:pt x="294" y="116"/>
                    <a:pt x="295" y="116"/>
                    <a:pt x="297" y="117"/>
                  </a:cubicBezTo>
                  <a:cubicBezTo>
                    <a:pt x="298" y="117"/>
                    <a:pt x="299" y="118"/>
                    <a:pt x="300" y="119"/>
                  </a:cubicBezTo>
                  <a:cubicBezTo>
                    <a:pt x="302" y="119"/>
                    <a:pt x="303" y="120"/>
                    <a:pt x="304" y="122"/>
                  </a:cubicBezTo>
                  <a:cubicBezTo>
                    <a:pt x="304" y="122"/>
                    <a:pt x="304" y="122"/>
                    <a:pt x="304" y="122"/>
                  </a:cubicBezTo>
                  <a:cubicBezTo>
                    <a:pt x="319" y="138"/>
                    <a:pt x="319" y="138"/>
                    <a:pt x="319" y="138"/>
                  </a:cubicBezTo>
                  <a:cubicBezTo>
                    <a:pt x="301" y="154"/>
                    <a:pt x="301" y="154"/>
                    <a:pt x="301" y="154"/>
                  </a:cubicBezTo>
                  <a:cubicBezTo>
                    <a:pt x="301" y="154"/>
                    <a:pt x="301" y="154"/>
                    <a:pt x="301" y="154"/>
                  </a:cubicBezTo>
                  <a:cubicBezTo>
                    <a:pt x="297" y="158"/>
                    <a:pt x="291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79" y="161"/>
                    <a:pt x="273" y="159"/>
                    <a:pt x="269" y="154"/>
                  </a:cubicBezTo>
                  <a:cubicBezTo>
                    <a:pt x="269" y="154"/>
                    <a:pt x="269" y="154"/>
                    <a:pt x="269" y="154"/>
                  </a:cubicBezTo>
                  <a:cubicBezTo>
                    <a:pt x="254" y="138"/>
                    <a:pt x="254" y="138"/>
                    <a:pt x="254" y="138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3" y="121"/>
                    <a:pt x="274" y="120"/>
                    <a:pt x="275" y="119"/>
                  </a:cubicBezTo>
                  <a:cubicBezTo>
                    <a:pt x="277" y="118"/>
                    <a:pt x="278" y="117"/>
                    <a:pt x="279" y="117"/>
                  </a:cubicBezTo>
                  <a:cubicBezTo>
                    <a:pt x="281" y="116"/>
                    <a:pt x="282" y="116"/>
                    <a:pt x="284" y="115"/>
                  </a:cubicBezTo>
                  <a:cubicBezTo>
                    <a:pt x="285" y="115"/>
                    <a:pt x="287" y="115"/>
                    <a:pt x="288" y="115"/>
                  </a:cubicBezTo>
                  <a:close/>
                  <a:moveTo>
                    <a:pt x="216" y="113"/>
                  </a:moveTo>
                  <a:cubicBezTo>
                    <a:pt x="217" y="113"/>
                    <a:pt x="219" y="114"/>
                    <a:pt x="220" y="114"/>
                  </a:cubicBezTo>
                  <a:cubicBezTo>
                    <a:pt x="221" y="114"/>
                    <a:pt x="223" y="115"/>
                    <a:pt x="224" y="115"/>
                  </a:cubicBezTo>
                  <a:cubicBezTo>
                    <a:pt x="225" y="116"/>
                    <a:pt x="227" y="116"/>
                    <a:pt x="228" y="117"/>
                  </a:cubicBezTo>
                  <a:cubicBezTo>
                    <a:pt x="229" y="118"/>
                    <a:pt x="230" y="119"/>
                    <a:pt x="231" y="120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46" y="136"/>
                    <a:pt x="246" y="136"/>
                    <a:pt x="246" y="136"/>
                  </a:cubicBezTo>
                  <a:cubicBezTo>
                    <a:pt x="229" y="152"/>
                    <a:pt x="229" y="152"/>
                    <a:pt x="229" y="152"/>
                  </a:cubicBezTo>
                  <a:cubicBezTo>
                    <a:pt x="229" y="152"/>
                    <a:pt x="229" y="152"/>
                    <a:pt x="229" y="152"/>
                  </a:cubicBezTo>
                  <a:cubicBezTo>
                    <a:pt x="224" y="157"/>
                    <a:pt x="218" y="159"/>
                    <a:pt x="212" y="159"/>
                  </a:cubicBezTo>
                  <a:cubicBezTo>
                    <a:pt x="212" y="159"/>
                    <a:pt x="212" y="159"/>
                    <a:pt x="212" y="159"/>
                  </a:cubicBezTo>
                  <a:cubicBezTo>
                    <a:pt x="206" y="159"/>
                    <a:pt x="201" y="157"/>
                    <a:pt x="197" y="153"/>
                  </a:cubicBezTo>
                  <a:cubicBezTo>
                    <a:pt x="197" y="153"/>
                    <a:pt x="197" y="153"/>
                    <a:pt x="197" y="153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99" y="120"/>
                    <a:pt x="199" y="120"/>
                    <a:pt x="199" y="120"/>
                  </a:cubicBezTo>
                  <a:cubicBezTo>
                    <a:pt x="199" y="120"/>
                    <a:pt x="199" y="120"/>
                    <a:pt x="199" y="120"/>
                  </a:cubicBezTo>
                  <a:cubicBezTo>
                    <a:pt x="199" y="120"/>
                    <a:pt x="199" y="120"/>
                    <a:pt x="199" y="120"/>
                  </a:cubicBezTo>
                  <a:cubicBezTo>
                    <a:pt x="200" y="119"/>
                    <a:pt x="202" y="118"/>
                    <a:pt x="203" y="117"/>
                  </a:cubicBezTo>
                  <a:cubicBezTo>
                    <a:pt x="204" y="116"/>
                    <a:pt x="206" y="116"/>
                    <a:pt x="207" y="115"/>
                  </a:cubicBezTo>
                  <a:cubicBezTo>
                    <a:pt x="208" y="115"/>
                    <a:pt x="210" y="114"/>
                    <a:pt x="211" y="114"/>
                  </a:cubicBezTo>
                  <a:cubicBezTo>
                    <a:pt x="213" y="114"/>
                    <a:pt x="214" y="113"/>
                    <a:pt x="216" y="113"/>
                  </a:cubicBezTo>
                  <a:close/>
                  <a:moveTo>
                    <a:pt x="146" y="112"/>
                  </a:moveTo>
                  <a:cubicBezTo>
                    <a:pt x="147" y="112"/>
                    <a:pt x="149" y="112"/>
                    <a:pt x="150" y="112"/>
                  </a:cubicBezTo>
                  <a:cubicBezTo>
                    <a:pt x="152" y="113"/>
                    <a:pt x="153" y="113"/>
                    <a:pt x="154" y="114"/>
                  </a:cubicBezTo>
                  <a:cubicBezTo>
                    <a:pt x="156" y="114"/>
                    <a:pt x="157" y="115"/>
                    <a:pt x="158" y="116"/>
                  </a:cubicBezTo>
                  <a:cubicBezTo>
                    <a:pt x="159" y="117"/>
                    <a:pt x="160" y="117"/>
                    <a:pt x="161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76" y="135"/>
                    <a:pt x="176" y="135"/>
                    <a:pt x="176" y="135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54" y="155"/>
                    <a:pt x="148" y="158"/>
                    <a:pt x="142" y="158"/>
                  </a:cubicBezTo>
                  <a:cubicBezTo>
                    <a:pt x="142" y="158"/>
                    <a:pt x="142" y="158"/>
                    <a:pt x="142" y="158"/>
                  </a:cubicBezTo>
                  <a:cubicBezTo>
                    <a:pt x="137" y="158"/>
                    <a:pt x="131" y="156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30" y="118"/>
                    <a:pt x="132" y="117"/>
                    <a:pt x="133" y="116"/>
                  </a:cubicBezTo>
                  <a:cubicBezTo>
                    <a:pt x="134" y="115"/>
                    <a:pt x="136" y="114"/>
                    <a:pt x="137" y="114"/>
                  </a:cubicBezTo>
                  <a:cubicBezTo>
                    <a:pt x="138" y="113"/>
                    <a:pt x="140" y="113"/>
                    <a:pt x="141" y="112"/>
                  </a:cubicBezTo>
                  <a:cubicBezTo>
                    <a:pt x="143" y="112"/>
                    <a:pt x="144" y="112"/>
                    <a:pt x="146" y="112"/>
                  </a:cubicBezTo>
                  <a:close/>
                  <a:moveTo>
                    <a:pt x="74" y="110"/>
                  </a:moveTo>
                  <a:cubicBezTo>
                    <a:pt x="75" y="110"/>
                    <a:pt x="77" y="111"/>
                    <a:pt x="78" y="111"/>
                  </a:cubicBezTo>
                  <a:cubicBezTo>
                    <a:pt x="80" y="111"/>
                    <a:pt x="81" y="112"/>
                    <a:pt x="82" y="112"/>
                  </a:cubicBezTo>
                  <a:cubicBezTo>
                    <a:pt x="84" y="113"/>
                    <a:pt x="85" y="113"/>
                    <a:pt x="86" y="114"/>
                  </a:cubicBezTo>
                  <a:cubicBezTo>
                    <a:pt x="87" y="115"/>
                    <a:pt x="88" y="116"/>
                    <a:pt x="89" y="117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2" y="154"/>
                    <a:pt x="76" y="156"/>
                    <a:pt x="70" y="156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65" y="156"/>
                    <a:pt x="59" y="154"/>
                    <a:pt x="55" y="150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8" y="116"/>
                    <a:pt x="60" y="115"/>
                    <a:pt x="61" y="114"/>
                  </a:cubicBezTo>
                  <a:cubicBezTo>
                    <a:pt x="62" y="113"/>
                    <a:pt x="64" y="113"/>
                    <a:pt x="65" y="112"/>
                  </a:cubicBezTo>
                  <a:cubicBezTo>
                    <a:pt x="66" y="112"/>
                    <a:pt x="68" y="111"/>
                    <a:pt x="69" y="111"/>
                  </a:cubicBezTo>
                  <a:cubicBezTo>
                    <a:pt x="71" y="111"/>
                    <a:pt x="72" y="110"/>
                    <a:pt x="74" y="110"/>
                  </a:cubicBezTo>
                  <a:close/>
                  <a:moveTo>
                    <a:pt x="75" y="102"/>
                  </a:moveTo>
                  <a:cubicBezTo>
                    <a:pt x="73" y="102"/>
                    <a:pt x="71" y="102"/>
                    <a:pt x="69" y="102"/>
                  </a:cubicBezTo>
                  <a:cubicBezTo>
                    <a:pt x="67" y="103"/>
                    <a:pt x="65" y="103"/>
                    <a:pt x="63" y="104"/>
                  </a:cubicBezTo>
                  <a:cubicBezTo>
                    <a:pt x="61" y="105"/>
                    <a:pt x="59" y="106"/>
                    <a:pt x="57" y="107"/>
                  </a:cubicBezTo>
                  <a:cubicBezTo>
                    <a:pt x="55" y="108"/>
                    <a:pt x="53" y="109"/>
                    <a:pt x="52" y="111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6" y="164"/>
                    <a:pt x="64" y="167"/>
                    <a:pt x="72" y="167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81" y="168"/>
                    <a:pt x="89" y="165"/>
                    <a:pt x="96" y="158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6" y="165"/>
                    <a:pt x="135" y="169"/>
                    <a:pt x="143" y="169"/>
                  </a:cubicBezTo>
                  <a:cubicBezTo>
                    <a:pt x="143" y="169"/>
                    <a:pt x="143" y="169"/>
                    <a:pt x="143" y="169"/>
                  </a:cubicBezTo>
                  <a:cubicBezTo>
                    <a:pt x="143" y="169"/>
                    <a:pt x="143" y="169"/>
                    <a:pt x="143" y="169"/>
                  </a:cubicBezTo>
                  <a:cubicBezTo>
                    <a:pt x="151" y="169"/>
                    <a:pt x="160" y="166"/>
                    <a:pt x="167" y="160"/>
                  </a:cubicBezTo>
                  <a:cubicBezTo>
                    <a:pt x="167" y="160"/>
                    <a:pt x="167" y="160"/>
                    <a:pt x="167" y="160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91" y="160"/>
                    <a:pt x="191" y="160"/>
                    <a:pt x="191" y="160"/>
                  </a:cubicBezTo>
                  <a:cubicBezTo>
                    <a:pt x="191" y="160"/>
                    <a:pt x="191" y="160"/>
                    <a:pt x="191" y="160"/>
                  </a:cubicBezTo>
                  <a:cubicBezTo>
                    <a:pt x="197" y="167"/>
                    <a:pt x="206" y="170"/>
                    <a:pt x="214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22" y="171"/>
                    <a:pt x="231" y="167"/>
                    <a:pt x="237" y="161"/>
                  </a:cubicBezTo>
                  <a:cubicBezTo>
                    <a:pt x="237" y="161"/>
                    <a:pt x="237" y="161"/>
                    <a:pt x="237" y="161"/>
                  </a:cubicBezTo>
                  <a:cubicBezTo>
                    <a:pt x="250" y="149"/>
                    <a:pt x="250" y="149"/>
                    <a:pt x="250" y="149"/>
                  </a:cubicBezTo>
                  <a:cubicBezTo>
                    <a:pt x="262" y="162"/>
                    <a:pt x="262" y="162"/>
                    <a:pt x="262" y="162"/>
                  </a:cubicBezTo>
                  <a:cubicBezTo>
                    <a:pt x="262" y="162"/>
                    <a:pt x="262" y="162"/>
                    <a:pt x="262" y="162"/>
                  </a:cubicBezTo>
                  <a:cubicBezTo>
                    <a:pt x="268" y="168"/>
                    <a:pt x="276" y="172"/>
                    <a:pt x="285" y="172"/>
                  </a:cubicBezTo>
                  <a:cubicBezTo>
                    <a:pt x="285" y="172"/>
                    <a:pt x="285" y="172"/>
                    <a:pt x="285" y="172"/>
                  </a:cubicBezTo>
                  <a:cubicBezTo>
                    <a:pt x="285" y="172"/>
                    <a:pt x="285" y="172"/>
                    <a:pt x="285" y="172"/>
                  </a:cubicBezTo>
                  <a:cubicBezTo>
                    <a:pt x="293" y="172"/>
                    <a:pt x="302" y="169"/>
                    <a:pt x="308" y="163"/>
                  </a:cubicBezTo>
                  <a:cubicBezTo>
                    <a:pt x="308" y="163"/>
                    <a:pt x="308" y="163"/>
                    <a:pt x="308" y="163"/>
                  </a:cubicBezTo>
                  <a:cubicBezTo>
                    <a:pt x="332" y="140"/>
                    <a:pt x="332" y="140"/>
                    <a:pt x="332" y="140"/>
                  </a:cubicBezTo>
                  <a:cubicBezTo>
                    <a:pt x="310" y="116"/>
                    <a:pt x="310" y="116"/>
                    <a:pt x="310" y="116"/>
                  </a:cubicBezTo>
                  <a:cubicBezTo>
                    <a:pt x="310" y="116"/>
                    <a:pt x="310" y="116"/>
                    <a:pt x="310" y="116"/>
                  </a:cubicBezTo>
                  <a:cubicBezTo>
                    <a:pt x="310" y="116"/>
                    <a:pt x="310" y="116"/>
                    <a:pt x="310" y="116"/>
                  </a:cubicBezTo>
                  <a:cubicBezTo>
                    <a:pt x="309" y="115"/>
                    <a:pt x="307" y="113"/>
                    <a:pt x="305" y="112"/>
                  </a:cubicBezTo>
                  <a:cubicBezTo>
                    <a:pt x="304" y="111"/>
                    <a:pt x="302" y="110"/>
                    <a:pt x="300" y="109"/>
                  </a:cubicBezTo>
                  <a:cubicBezTo>
                    <a:pt x="298" y="108"/>
                    <a:pt x="296" y="107"/>
                    <a:pt x="294" y="107"/>
                  </a:cubicBezTo>
                  <a:cubicBezTo>
                    <a:pt x="292" y="106"/>
                    <a:pt x="290" y="106"/>
                    <a:pt x="288" y="106"/>
                  </a:cubicBezTo>
                  <a:cubicBezTo>
                    <a:pt x="286" y="106"/>
                    <a:pt x="284" y="106"/>
                    <a:pt x="282" y="107"/>
                  </a:cubicBezTo>
                  <a:cubicBezTo>
                    <a:pt x="279" y="107"/>
                    <a:pt x="277" y="108"/>
                    <a:pt x="275" y="108"/>
                  </a:cubicBezTo>
                  <a:cubicBezTo>
                    <a:pt x="273" y="109"/>
                    <a:pt x="271" y="110"/>
                    <a:pt x="270" y="111"/>
                  </a:cubicBezTo>
                  <a:cubicBezTo>
                    <a:pt x="268" y="112"/>
                    <a:pt x="266" y="114"/>
                    <a:pt x="264" y="115"/>
                  </a:cubicBezTo>
                  <a:cubicBezTo>
                    <a:pt x="264" y="115"/>
                    <a:pt x="264" y="115"/>
                    <a:pt x="264" y="115"/>
                  </a:cubicBezTo>
                  <a:cubicBezTo>
                    <a:pt x="264" y="115"/>
                    <a:pt x="264" y="115"/>
                    <a:pt x="264" y="115"/>
                  </a:cubicBezTo>
                  <a:cubicBezTo>
                    <a:pt x="251" y="127"/>
                    <a:pt x="251" y="127"/>
                    <a:pt x="251" y="127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38" y="113"/>
                    <a:pt x="236" y="112"/>
                    <a:pt x="235" y="110"/>
                  </a:cubicBezTo>
                  <a:cubicBezTo>
                    <a:pt x="233" y="109"/>
                    <a:pt x="231" y="108"/>
                    <a:pt x="229" y="107"/>
                  </a:cubicBezTo>
                  <a:cubicBezTo>
                    <a:pt x="227" y="107"/>
                    <a:pt x="225" y="106"/>
                    <a:pt x="223" y="105"/>
                  </a:cubicBezTo>
                  <a:cubicBezTo>
                    <a:pt x="221" y="105"/>
                    <a:pt x="219" y="105"/>
                    <a:pt x="217" y="105"/>
                  </a:cubicBezTo>
                  <a:cubicBezTo>
                    <a:pt x="215" y="105"/>
                    <a:pt x="213" y="105"/>
                    <a:pt x="211" y="105"/>
                  </a:cubicBezTo>
                  <a:cubicBezTo>
                    <a:pt x="209" y="106"/>
                    <a:pt x="207" y="106"/>
                    <a:pt x="205" y="107"/>
                  </a:cubicBezTo>
                  <a:cubicBezTo>
                    <a:pt x="203" y="108"/>
                    <a:pt x="201" y="109"/>
                    <a:pt x="199" y="110"/>
                  </a:cubicBezTo>
                  <a:cubicBezTo>
                    <a:pt x="197" y="111"/>
                    <a:pt x="195" y="112"/>
                    <a:pt x="193" y="114"/>
                  </a:cubicBezTo>
                  <a:cubicBezTo>
                    <a:pt x="193" y="114"/>
                    <a:pt x="193" y="114"/>
                    <a:pt x="193" y="114"/>
                  </a:cubicBezTo>
                  <a:cubicBezTo>
                    <a:pt x="193" y="114"/>
                    <a:pt x="193" y="114"/>
                    <a:pt x="193" y="114"/>
                  </a:cubicBezTo>
                  <a:cubicBezTo>
                    <a:pt x="181" y="126"/>
                    <a:pt x="181" y="126"/>
                    <a:pt x="181" y="126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7" y="112"/>
                    <a:pt x="166" y="110"/>
                    <a:pt x="164" y="109"/>
                  </a:cubicBezTo>
                  <a:cubicBezTo>
                    <a:pt x="162" y="108"/>
                    <a:pt x="160" y="107"/>
                    <a:pt x="158" y="106"/>
                  </a:cubicBezTo>
                  <a:cubicBezTo>
                    <a:pt x="156" y="105"/>
                    <a:pt x="154" y="104"/>
                    <a:pt x="152" y="104"/>
                  </a:cubicBezTo>
                  <a:cubicBezTo>
                    <a:pt x="150" y="104"/>
                    <a:pt x="148" y="103"/>
                    <a:pt x="146" y="103"/>
                  </a:cubicBezTo>
                  <a:cubicBezTo>
                    <a:pt x="144" y="103"/>
                    <a:pt x="142" y="103"/>
                    <a:pt x="140" y="104"/>
                  </a:cubicBezTo>
                  <a:cubicBezTo>
                    <a:pt x="138" y="104"/>
                    <a:pt x="136" y="105"/>
                    <a:pt x="134" y="105"/>
                  </a:cubicBezTo>
                  <a:cubicBezTo>
                    <a:pt x="132" y="106"/>
                    <a:pt x="130" y="107"/>
                    <a:pt x="128" y="108"/>
                  </a:cubicBezTo>
                  <a:cubicBezTo>
                    <a:pt x="126" y="109"/>
                    <a:pt x="124" y="111"/>
                    <a:pt x="123" y="112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6" y="110"/>
                    <a:pt x="95" y="109"/>
                    <a:pt x="93" y="108"/>
                  </a:cubicBezTo>
                  <a:cubicBezTo>
                    <a:pt x="91" y="106"/>
                    <a:pt x="89" y="105"/>
                    <a:pt x="87" y="104"/>
                  </a:cubicBezTo>
                  <a:cubicBezTo>
                    <a:pt x="86" y="104"/>
                    <a:pt x="84" y="103"/>
                    <a:pt x="82" y="102"/>
                  </a:cubicBezTo>
                  <a:cubicBezTo>
                    <a:pt x="79" y="102"/>
                    <a:pt x="77" y="102"/>
                    <a:pt x="75" y="102"/>
                  </a:cubicBezTo>
                  <a:close/>
                  <a:moveTo>
                    <a:pt x="14" y="80"/>
                  </a:moveTo>
                  <a:cubicBezTo>
                    <a:pt x="346" y="80"/>
                    <a:pt x="346" y="80"/>
                    <a:pt x="346" y="80"/>
                  </a:cubicBezTo>
                  <a:cubicBezTo>
                    <a:pt x="354" y="80"/>
                    <a:pt x="360" y="86"/>
                    <a:pt x="360" y="94"/>
                  </a:cubicBezTo>
                  <a:cubicBezTo>
                    <a:pt x="360" y="182"/>
                    <a:pt x="360" y="182"/>
                    <a:pt x="360" y="182"/>
                  </a:cubicBezTo>
                  <a:cubicBezTo>
                    <a:pt x="360" y="190"/>
                    <a:pt x="354" y="197"/>
                    <a:pt x="346" y="197"/>
                  </a:cubicBezTo>
                  <a:cubicBezTo>
                    <a:pt x="14" y="197"/>
                    <a:pt x="14" y="197"/>
                    <a:pt x="14" y="197"/>
                  </a:cubicBezTo>
                  <a:cubicBezTo>
                    <a:pt x="6" y="197"/>
                    <a:pt x="0" y="190"/>
                    <a:pt x="0" y="18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86"/>
                    <a:pt x="6" y="80"/>
                    <a:pt x="14" y="8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cxnSp>
          <p:nvCxnSpPr>
            <p:cNvPr id="500" name="Straight Connector 499"/>
            <p:cNvCxnSpPr/>
            <p:nvPr/>
          </p:nvCxnSpPr>
          <p:spPr>
            <a:xfrm flipV="1">
              <a:off x="2454873" y="3735272"/>
              <a:ext cx="0" cy="39857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/>
          <p:cNvGrpSpPr/>
          <p:nvPr/>
        </p:nvGrpSpPr>
        <p:grpSpPr>
          <a:xfrm>
            <a:off x="829816" y="741113"/>
            <a:ext cx="7032957" cy="3918994"/>
            <a:chOff x="808552" y="735121"/>
            <a:chExt cx="7032957" cy="3568326"/>
          </a:xfrm>
        </p:grpSpPr>
        <p:cxnSp>
          <p:nvCxnSpPr>
            <p:cNvPr id="502" name="Straight Connector 501"/>
            <p:cNvCxnSpPr/>
            <p:nvPr/>
          </p:nvCxnSpPr>
          <p:spPr>
            <a:xfrm>
              <a:off x="808552" y="735121"/>
              <a:ext cx="0" cy="3548016"/>
            </a:xfrm>
            <a:prstGeom prst="line">
              <a:avLst/>
            </a:prstGeom>
            <a:noFill/>
            <a:ln w="15875">
              <a:solidFill>
                <a:schemeClr val="accent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 flipH="1">
              <a:off x="7829774" y="757533"/>
              <a:ext cx="11735" cy="3545914"/>
            </a:xfrm>
            <a:prstGeom prst="line">
              <a:avLst/>
            </a:prstGeom>
            <a:noFill/>
            <a:ln w="15875">
              <a:solidFill>
                <a:schemeClr val="accent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46" name="Rounded Rectangle 645"/>
          <p:cNvSpPr/>
          <p:nvPr/>
        </p:nvSpPr>
        <p:spPr>
          <a:xfrm>
            <a:off x="1196120" y="733857"/>
            <a:ext cx="6326730" cy="44151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ja-JP" altLang="en-US" sz="1600" b="1" dirty="0" smtClean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サービスの定義付 </a:t>
            </a:r>
            <a:r>
              <a:rPr lang="en-US" altLang="ja-JP" sz="1600" b="1" dirty="0" smtClean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&amp; </a:t>
            </a:r>
            <a:r>
              <a:rPr lang="ja-JP" altLang="en-US" sz="1600" b="1" dirty="0" smtClean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オーケストレーション</a:t>
            </a:r>
            <a:endParaRPr lang="en-US" sz="1600" b="1" dirty="0">
              <a:solidFill>
                <a:srgbClr val="676767">
                  <a:lumMod val="75000"/>
                </a:srgbClr>
              </a:solidFill>
              <a:latin typeface="+mn-ea"/>
              <a:cs typeface="Meiryo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421104" y="1176490"/>
            <a:ext cx="6205340" cy="2078679"/>
            <a:chOff x="1421104" y="1176490"/>
            <a:chExt cx="6205340" cy="2078679"/>
          </a:xfrm>
        </p:grpSpPr>
        <p:cxnSp>
          <p:nvCxnSpPr>
            <p:cNvPr id="641" name="Straight Arrow Connector 640"/>
            <p:cNvCxnSpPr/>
            <p:nvPr/>
          </p:nvCxnSpPr>
          <p:spPr>
            <a:xfrm>
              <a:off x="4263563" y="1176490"/>
              <a:ext cx="0" cy="179523"/>
            </a:xfrm>
            <a:prstGeom prst="straightConnector1">
              <a:avLst/>
            </a:prstGeom>
            <a:ln w="15875" cmpd="sng">
              <a:solidFill>
                <a:schemeClr val="tx1">
                  <a:lumMod val="75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Arrow Connector 642"/>
            <p:cNvCxnSpPr/>
            <p:nvPr/>
          </p:nvCxnSpPr>
          <p:spPr>
            <a:xfrm flipH="1">
              <a:off x="3468237" y="1226524"/>
              <a:ext cx="4234" cy="179523"/>
            </a:xfrm>
            <a:prstGeom prst="straightConnector1">
              <a:avLst/>
            </a:prstGeom>
            <a:ln w="15875" cmpd="sng">
              <a:solidFill>
                <a:schemeClr val="tx1">
                  <a:lumMod val="75000"/>
                </a:schemeClr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グループ化 1"/>
            <p:cNvGrpSpPr/>
            <p:nvPr/>
          </p:nvGrpSpPr>
          <p:grpSpPr>
            <a:xfrm>
              <a:off x="1421104" y="1949316"/>
              <a:ext cx="6205340" cy="1305853"/>
              <a:chOff x="1421104" y="1949316"/>
              <a:chExt cx="6205340" cy="1305853"/>
            </a:xfrm>
          </p:grpSpPr>
          <p:grpSp>
            <p:nvGrpSpPr>
              <p:cNvPr id="377" name="Group 376"/>
              <p:cNvGrpSpPr/>
              <p:nvPr/>
            </p:nvGrpSpPr>
            <p:grpSpPr>
              <a:xfrm>
                <a:off x="1472188" y="1949316"/>
                <a:ext cx="6154256" cy="1174884"/>
                <a:chOff x="1472188" y="1949316"/>
                <a:chExt cx="6154256" cy="1174884"/>
              </a:xfrm>
            </p:grpSpPr>
            <p:grpSp>
              <p:nvGrpSpPr>
                <p:cNvPr id="376" name="Group 375"/>
                <p:cNvGrpSpPr/>
                <p:nvPr/>
              </p:nvGrpSpPr>
              <p:grpSpPr>
                <a:xfrm>
                  <a:off x="6907000" y="1972226"/>
                  <a:ext cx="719444" cy="1151974"/>
                  <a:chOff x="6907000" y="1972226"/>
                  <a:chExt cx="719444" cy="1151974"/>
                </a:xfrm>
              </p:grpSpPr>
              <p:cxnSp>
                <p:nvCxnSpPr>
                  <p:cNvPr id="647" name="Straight Arrow Connector 646"/>
                  <p:cNvCxnSpPr/>
                  <p:nvPr/>
                </p:nvCxnSpPr>
                <p:spPr>
                  <a:xfrm>
                    <a:off x="6907000" y="1972226"/>
                    <a:ext cx="0" cy="1151974"/>
                  </a:xfrm>
                  <a:prstGeom prst="straightConnector1">
                    <a:avLst/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Curved Connector 611"/>
                  <p:cNvCxnSpPr/>
                  <p:nvPr/>
                </p:nvCxnSpPr>
                <p:spPr>
                  <a:xfrm rot="16200000" flipV="1">
                    <a:off x="7289330" y="1954783"/>
                    <a:ext cx="303250" cy="370978"/>
                  </a:xfrm>
                  <a:prstGeom prst="curvedConnector3">
                    <a:avLst>
                      <a:gd name="adj1" fmla="val 50000"/>
                    </a:avLst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headEnd type="triangle" w="sm" len="sm"/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5" name="Group 374"/>
                <p:cNvGrpSpPr/>
                <p:nvPr/>
              </p:nvGrpSpPr>
              <p:grpSpPr>
                <a:xfrm>
                  <a:off x="1472188" y="1949316"/>
                  <a:ext cx="4705421" cy="239319"/>
                  <a:chOff x="1472188" y="1949316"/>
                  <a:chExt cx="4705421" cy="239319"/>
                </a:xfrm>
              </p:grpSpPr>
              <p:cxnSp>
                <p:nvCxnSpPr>
                  <p:cNvPr id="419" name="Straight Arrow Connector 418"/>
                  <p:cNvCxnSpPr/>
                  <p:nvPr/>
                </p:nvCxnSpPr>
                <p:spPr>
                  <a:xfrm flipH="1">
                    <a:off x="1472188" y="1949316"/>
                    <a:ext cx="322302" cy="229703"/>
                  </a:xfrm>
                  <a:prstGeom prst="straightConnector1">
                    <a:avLst/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0" name="Straight Arrow Connector 419"/>
                  <p:cNvCxnSpPr/>
                  <p:nvPr/>
                </p:nvCxnSpPr>
                <p:spPr>
                  <a:xfrm>
                    <a:off x="1796456" y="1949316"/>
                    <a:ext cx="0" cy="232869"/>
                  </a:xfrm>
                  <a:prstGeom prst="straightConnector1">
                    <a:avLst/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1" name="Straight Arrow Connector 420"/>
                  <p:cNvCxnSpPr/>
                  <p:nvPr/>
                </p:nvCxnSpPr>
                <p:spPr>
                  <a:xfrm>
                    <a:off x="1789538" y="1949316"/>
                    <a:ext cx="321924" cy="229703"/>
                  </a:xfrm>
                  <a:prstGeom prst="straightConnector1">
                    <a:avLst/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0" name="Straight Arrow Connector 649"/>
                  <p:cNvCxnSpPr/>
                  <p:nvPr/>
                </p:nvCxnSpPr>
                <p:spPr>
                  <a:xfrm flipH="1">
                    <a:off x="3583805" y="1949316"/>
                    <a:ext cx="322302" cy="229703"/>
                  </a:xfrm>
                  <a:prstGeom prst="straightConnector1">
                    <a:avLst/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1" name="Straight Arrow Connector 650"/>
                  <p:cNvCxnSpPr/>
                  <p:nvPr/>
                </p:nvCxnSpPr>
                <p:spPr>
                  <a:xfrm>
                    <a:off x="3908073" y="1949316"/>
                    <a:ext cx="0" cy="232869"/>
                  </a:xfrm>
                  <a:prstGeom prst="straightConnector1">
                    <a:avLst/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2" name="Straight Arrow Connector 651"/>
                  <p:cNvCxnSpPr/>
                  <p:nvPr/>
                </p:nvCxnSpPr>
                <p:spPr>
                  <a:xfrm>
                    <a:off x="3901155" y="1949316"/>
                    <a:ext cx="321924" cy="229703"/>
                  </a:xfrm>
                  <a:prstGeom prst="straightConnector1">
                    <a:avLst/>
                  </a:prstGeom>
                  <a:ln w="15875" cmpd="sng">
                    <a:solidFill>
                      <a:schemeClr val="tx1">
                        <a:lumMod val="7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8" name="Group 367"/>
                  <p:cNvGrpSpPr/>
                  <p:nvPr/>
                </p:nvGrpSpPr>
                <p:grpSpPr>
                  <a:xfrm>
                    <a:off x="5208481" y="1949316"/>
                    <a:ext cx="969128" cy="239319"/>
                    <a:chOff x="5208481" y="1949316"/>
                    <a:chExt cx="969128" cy="239319"/>
                  </a:xfrm>
                </p:grpSpPr>
                <p:cxnSp>
                  <p:nvCxnSpPr>
                    <p:cNvPr id="415" name="Straight Arrow Connector 414"/>
                    <p:cNvCxnSpPr/>
                    <p:nvPr/>
                  </p:nvCxnSpPr>
                  <p:spPr>
                    <a:xfrm flipH="1">
                      <a:off x="5208481" y="1949316"/>
                      <a:ext cx="322302" cy="229703"/>
                    </a:xfrm>
                    <a:prstGeom prst="straightConnector1">
                      <a:avLst/>
                    </a:prstGeom>
                    <a:ln w="15875" cmpd="sng">
                      <a:solidFill>
                        <a:schemeClr val="tx1">
                          <a:lumMod val="75000"/>
                        </a:schemeClr>
                      </a:solidFill>
                      <a:tailEnd type="triangl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6" name="Straight Arrow Connector 415"/>
                    <p:cNvCxnSpPr/>
                    <p:nvPr/>
                  </p:nvCxnSpPr>
                  <p:spPr>
                    <a:xfrm>
                      <a:off x="5532749" y="1949316"/>
                      <a:ext cx="0" cy="232869"/>
                    </a:xfrm>
                    <a:prstGeom prst="straightConnector1">
                      <a:avLst/>
                    </a:prstGeom>
                    <a:ln w="15875" cmpd="sng">
                      <a:solidFill>
                        <a:schemeClr val="tx1">
                          <a:lumMod val="75000"/>
                        </a:schemeClr>
                      </a:solidFill>
                      <a:tailEnd type="triangl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7" name="Straight Arrow Connector 416"/>
                    <p:cNvCxnSpPr/>
                    <p:nvPr/>
                  </p:nvCxnSpPr>
                  <p:spPr>
                    <a:xfrm>
                      <a:off x="5525831" y="1949316"/>
                      <a:ext cx="321924" cy="229703"/>
                    </a:xfrm>
                    <a:prstGeom prst="straightConnector1">
                      <a:avLst/>
                    </a:prstGeom>
                    <a:ln w="15875" cmpd="sng">
                      <a:solidFill>
                        <a:schemeClr val="tx1">
                          <a:lumMod val="75000"/>
                        </a:schemeClr>
                      </a:solidFill>
                      <a:tailEnd type="triangl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5" name="TextBox 644"/>
                    <p:cNvSpPr txBox="1"/>
                    <p:nvPr/>
                  </p:nvSpPr>
                  <p:spPr>
                    <a:xfrm>
                      <a:off x="5898686" y="2034747"/>
                      <a:ext cx="278923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r>
                        <a:rPr lang="en-US" sz="1000" dirty="0">
                          <a:solidFill>
                            <a:srgbClr val="676767">
                              <a:lumMod val="50000"/>
                            </a:srgbClr>
                          </a:solidFill>
                          <a:latin typeface="+mn-ea"/>
                          <a:ea typeface="+mn-ea"/>
                          <a:cs typeface="Meiryo" charset="-128"/>
                        </a:rPr>
                        <a:t>APIs</a:t>
                      </a:r>
                    </a:p>
                  </p:txBody>
                </p:sp>
              </p:grpSp>
            </p:grpSp>
          </p:grpSp>
          <p:grpSp>
            <p:nvGrpSpPr>
              <p:cNvPr id="383" name="Group 382"/>
              <p:cNvGrpSpPr/>
              <p:nvPr/>
            </p:nvGrpSpPr>
            <p:grpSpPr>
              <a:xfrm>
                <a:off x="1421104" y="1988647"/>
                <a:ext cx="5394887" cy="1266522"/>
                <a:chOff x="1421104" y="1988647"/>
                <a:chExt cx="5394887" cy="1266522"/>
              </a:xfrm>
            </p:grpSpPr>
            <p:cxnSp>
              <p:nvCxnSpPr>
                <p:cNvPr id="648" name="Straight Arrow Connector 647"/>
                <p:cNvCxnSpPr/>
                <p:nvPr/>
              </p:nvCxnSpPr>
              <p:spPr>
                <a:xfrm>
                  <a:off x="6815991" y="1988647"/>
                  <a:ext cx="0" cy="1266522"/>
                </a:xfrm>
                <a:prstGeom prst="straightConnector1">
                  <a:avLst/>
                </a:prstGeom>
                <a:ln w="15875" cmpd="sng">
                  <a:solidFill>
                    <a:schemeClr val="tx1">
                      <a:lumMod val="75000"/>
                    </a:schemeClr>
                  </a:solidFill>
                  <a:headEnd type="triangle" w="sm" len="sm"/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Arrow Connector 421"/>
                <p:cNvCxnSpPr/>
                <p:nvPr/>
              </p:nvCxnSpPr>
              <p:spPr>
                <a:xfrm>
                  <a:off x="1421104" y="2070695"/>
                  <a:ext cx="0" cy="190249"/>
                </a:xfrm>
                <a:prstGeom prst="straightConnector1">
                  <a:avLst/>
                </a:prstGeom>
                <a:ln w="15875" cmpd="sng">
                  <a:solidFill>
                    <a:schemeClr val="tx1">
                      <a:lumMod val="75000"/>
                    </a:schemeClr>
                  </a:solidFill>
                  <a:headEnd type="triangle" w="sm" len="sm"/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Arrow Connector 417"/>
                <p:cNvCxnSpPr/>
                <p:nvPr/>
              </p:nvCxnSpPr>
              <p:spPr>
                <a:xfrm>
                  <a:off x="5157397" y="2070695"/>
                  <a:ext cx="0" cy="190249"/>
                </a:xfrm>
                <a:prstGeom prst="straightConnector1">
                  <a:avLst/>
                </a:prstGeom>
                <a:ln w="15875" cmpd="sng">
                  <a:solidFill>
                    <a:schemeClr val="tx1">
                      <a:lumMod val="75000"/>
                    </a:schemeClr>
                  </a:solidFill>
                  <a:headEnd type="triangle" w="sm" len="sm"/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Straight Arrow Connector 631"/>
                <p:cNvCxnSpPr/>
                <p:nvPr/>
              </p:nvCxnSpPr>
              <p:spPr>
                <a:xfrm>
                  <a:off x="3532721" y="2070695"/>
                  <a:ext cx="0" cy="190249"/>
                </a:xfrm>
                <a:prstGeom prst="straightConnector1">
                  <a:avLst/>
                </a:prstGeom>
                <a:ln w="15875" cmpd="sng">
                  <a:solidFill>
                    <a:schemeClr val="tx1">
                      <a:lumMod val="75000"/>
                    </a:schemeClr>
                  </a:solidFill>
                  <a:headEnd type="triangle" w="sm" len="sm"/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34" name="Rounded Rectangle 633"/>
          <p:cNvSpPr/>
          <p:nvPr/>
        </p:nvSpPr>
        <p:spPr>
          <a:xfrm>
            <a:off x="1196486" y="1411907"/>
            <a:ext cx="6326364" cy="56505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1600" b="1" dirty="0" smtClean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エンタープライズコントローラ</a:t>
            </a:r>
            <a:r>
              <a:rPr 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/>
            </a:r>
            <a:br>
              <a:rPr 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</a:br>
            <a:r>
              <a:rPr lang="en-US" sz="1600" b="1" dirty="0" smtClean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(</a:t>
            </a:r>
            <a:r>
              <a:rPr lang="ja-JP" altLang="en-US" sz="1600" b="1" dirty="0" smtClean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ポリシーの定義付</a:t>
            </a:r>
            <a:r>
              <a:rPr lang="en-US" sz="1600" b="1" dirty="0" smtClean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)</a:t>
            </a:r>
            <a:endParaRPr lang="en-US" sz="1600" b="1" dirty="0">
              <a:solidFill>
                <a:srgbClr val="676767">
                  <a:lumMod val="75000"/>
                </a:srgbClr>
              </a:solidFill>
              <a:latin typeface="+mn-ea"/>
              <a:cs typeface="Meiryo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7766" y="137584"/>
            <a:ext cx="8345488" cy="731837"/>
          </a:xfrm>
        </p:spPr>
        <p:txBody>
          <a:bodyPr anchor="t"/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Digital Network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Architecture</a:t>
            </a:r>
            <a:r>
              <a:rPr lang="ja-JP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– </a:t>
            </a:r>
            <a:r>
              <a:rPr lang="ja-JP" altLang="en-US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ビジョン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+mn-ea"/>
              <a:ea typeface="+mn-ea"/>
              <a:cs typeface="Meiryo" charset="-128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110012" y="2203252"/>
            <a:ext cx="8902751" cy="1620181"/>
            <a:chOff x="110012" y="2203252"/>
            <a:chExt cx="8902751" cy="1620181"/>
          </a:xfrm>
        </p:grpSpPr>
        <p:cxnSp>
          <p:nvCxnSpPr>
            <p:cNvPr id="562" name="Straight Connector 561"/>
            <p:cNvCxnSpPr/>
            <p:nvPr/>
          </p:nvCxnSpPr>
          <p:spPr>
            <a:xfrm flipV="1">
              <a:off x="4790278" y="3434784"/>
              <a:ext cx="3203578" cy="1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9" name="Group 748"/>
            <p:cNvGrpSpPr/>
            <p:nvPr/>
          </p:nvGrpSpPr>
          <p:grpSpPr>
            <a:xfrm>
              <a:off x="6418281" y="3047674"/>
              <a:ext cx="1284635" cy="775759"/>
              <a:chOff x="7921933" y="3150772"/>
              <a:chExt cx="1093962" cy="660617"/>
            </a:xfrm>
          </p:grpSpPr>
          <p:sp>
            <p:nvSpPr>
              <p:cNvPr id="750" name="Freeform 749"/>
              <p:cNvSpPr/>
              <p:nvPr/>
            </p:nvSpPr>
            <p:spPr>
              <a:xfrm>
                <a:off x="7921933" y="3150772"/>
                <a:ext cx="1090830" cy="660617"/>
              </a:xfrm>
              <a:custGeom>
                <a:avLst/>
                <a:gdLst>
                  <a:gd name="connsiteX0" fmla="*/ 1101629 w 1866359"/>
                  <a:gd name="connsiteY0" fmla="*/ 0 h 1130284"/>
                  <a:gd name="connsiteX1" fmla="*/ 1532594 w 1866359"/>
                  <a:gd name="connsiteY1" fmla="*/ 430965 h 1130284"/>
                  <a:gd name="connsiteX2" fmla="*/ 1530369 w 1866359"/>
                  <a:gd name="connsiteY2" fmla="*/ 475028 h 1130284"/>
                  <a:gd name="connsiteX3" fmla="*/ 1527196 w 1866359"/>
                  <a:gd name="connsiteY3" fmla="*/ 495820 h 1130284"/>
                  <a:gd name="connsiteX4" fmla="*/ 1552503 w 1866359"/>
                  <a:gd name="connsiteY4" fmla="*/ 498371 h 1130284"/>
                  <a:gd name="connsiteX5" fmla="*/ 1662350 w 1866359"/>
                  <a:gd name="connsiteY5" fmla="*/ 633149 h 1130284"/>
                  <a:gd name="connsiteX6" fmla="*/ 1660989 w 1866359"/>
                  <a:gd name="connsiteY6" fmla="*/ 646645 h 1130284"/>
                  <a:gd name="connsiteX7" fmla="*/ 1671731 w 1866359"/>
                  <a:gd name="connsiteY7" fmla="*/ 647728 h 1130284"/>
                  <a:gd name="connsiteX8" fmla="*/ 1866359 w 1866359"/>
                  <a:gd name="connsiteY8" fmla="*/ 886530 h 1130284"/>
                  <a:gd name="connsiteX9" fmla="*/ 1671731 w 1866359"/>
                  <a:gd name="connsiteY9" fmla="*/ 1125332 h 1130284"/>
                  <a:gd name="connsiteX10" fmla="*/ 1633400 w 1866359"/>
                  <a:gd name="connsiteY10" fmla="*/ 1129196 h 1130284"/>
                  <a:gd name="connsiteX11" fmla="*/ 1633672 w 1866359"/>
                  <a:gd name="connsiteY11" fmla="*/ 1130284 h 1130284"/>
                  <a:gd name="connsiteX12" fmla="*/ 1622605 w 1866359"/>
                  <a:gd name="connsiteY12" fmla="*/ 1130284 h 1130284"/>
                  <a:gd name="connsiteX13" fmla="*/ 328298 w 1866359"/>
                  <a:gd name="connsiteY13" fmla="*/ 1130284 h 1130284"/>
                  <a:gd name="connsiteX14" fmla="*/ 328500 w 1866359"/>
                  <a:gd name="connsiteY14" fmla="*/ 1129476 h 1130284"/>
                  <a:gd name="connsiteX15" fmla="*/ 320481 w 1866359"/>
                  <a:gd name="connsiteY15" fmla="*/ 1130284 h 1130284"/>
                  <a:gd name="connsiteX16" fmla="*/ 0 w 1866359"/>
                  <a:gd name="connsiteY16" fmla="*/ 809802 h 1130284"/>
                  <a:gd name="connsiteX17" fmla="*/ 320481 w 1866359"/>
                  <a:gd name="connsiteY17" fmla="*/ 489321 h 1130284"/>
                  <a:gd name="connsiteX18" fmla="*/ 333765 w 1866359"/>
                  <a:gd name="connsiteY18" fmla="*/ 490660 h 1130284"/>
                  <a:gd name="connsiteX19" fmla="*/ 331424 w 1866359"/>
                  <a:gd name="connsiteY19" fmla="*/ 467434 h 1130284"/>
                  <a:gd name="connsiteX20" fmla="*/ 559669 w 1866359"/>
                  <a:gd name="connsiteY20" fmla="*/ 239189 h 1130284"/>
                  <a:gd name="connsiteX21" fmla="*/ 687284 w 1866359"/>
                  <a:gd name="connsiteY21" fmla="*/ 278169 h 1130284"/>
                  <a:gd name="connsiteX22" fmla="*/ 697320 w 1866359"/>
                  <a:gd name="connsiteY22" fmla="*/ 286449 h 1130284"/>
                  <a:gd name="connsiteX23" fmla="*/ 704532 w 1866359"/>
                  <a:gd name="connsiteY23" fmla="*/ 263214 h 1130284"/>
                  <a:gd name="connsiteX24" fmla="*/ 1101629 w 1866359"/>
                  <a:gd name="connsiteY24" fmla="*/ 0 h 113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6359" h="1130284">
                    <a:moveTo>
                      <a:pt x="1101629" y="0"/>
                    </a:moveTo>
                    <a:cubicBezTo>
                      <a:pt x="1339644" y="0"/>
                      <a:pt x="1532594" y="192949"/>
                      <a:pt x="1532594" y="430965"/>
                    </a:cubicBezTo>
                    <a:cubicBezTo>
                      <a:pt x="1532594" y="445841"/>
                      <a:pt x="1531840" y="460540"/>
                      <a:pt x="1530369" y="475028"/>
                    </a:cubicBezTo>
                    <a:lnTo>
                      <a:pt x="1527196" y="495820"/>
                    </a:lnTo>
                    <a:lnTo>
                      <a:pt x="1552503" y="498371"/>
                    </a:lnTo>
                    <a:cubicBezTo>
                      <a:pt x="1615192" y="511199"/>
                      <a:pt x="1662350" y="566667"/>
                      <a:pt x="1662350" y="633149"/>
                    </a:cubicBezTo>
                    <a:lnTo>
                      <a:pt x="1660989" y="646645"/>
                    </a:lnTo>
                    <a:lnTo>
                      <a:pt x="1671731" y="647728"/>
                    </a:lnTo>
                    <a:cubicBezTo>
                      <a:pt x="1782805" y="670457"/>
                      <a:pt x="1866359" y="768736"/>
                      <a:pt x="1866359" y="886530"/>
                    </a:cubicBezTo>
                    <a:cubicBezTo>
                      <a:pt x="1866359" y="1004324"/>
                      <a:pt x="1782805" y="1102603"/>
                      <a:pt x="1671731" y="1125332"/>
                    </a:cubicBezTo>
                    <a:lnTo>
                      <a:pt x="1633400" y="1129196"/>
                    </a:lnTo>
                    <a:lnTo>
                      <a:pt x="1633672" y="1130284"/>
                    </a:lnTo>
                    <a:lnTo>
                      <a:pt x="1622605" y="1130284"/>
                    </a:lnTo>
                    <a:lnTo>
                      <a:pt x="328298" y="1130284"/>
                    </a:lnTo>
                    <a:lnTo>
                      <a:pt x="328500" y="1129476"/>
                    </a:lnTo>
                    <a:lnTo>
                      <a:pt x="320481" y="1130284"/>
                    </a:lnTo>
                    <a:cubicBezTo>
                      <a:pt x="143484" y="1130284"/>
                      <a:pt x="0" y="986799"/>
                      <a:pt x="0" y="809802"/>
                    </a:cubicBezTo>
                    <a:cubicBezTo>
                      <a:pt x="0" y="632805"/>
                      <a:pt x="143484" y="489321"/>
                      <a:pt x="320481" y="489321"/>
                    </a:cubicBezTo>
                    <a:lnTo>
                      <a:pt x="333765" y="490660"/>
                    </a:lnTo>
                    <a:lnTo>
                      <a:pt x="331424" y="467434"/>
                    </a:lnTo>
                    <a:cubicBezTo>
                      <a:pt x="331424" y="341377"/>
                      <a:pt x="433613" y="239189"/>
                      <a:pt x="559669" y="239189"/>
                    </a:cubicBezTo>
                    <a:cubicBezTo>
                      <a:pt x="606941" y="239189"/>
                      <a:pt x="650855" y="253559"/>
                      <a:pt x="687284" y="278169"/>
                    </a:cubicBezTo>
                    <a:lnTo>
                      <a:pt x="697320" y="286449"/>
                    </a:lnTo>
                    <a:lnTo>
                      <a:pt x="704532" y="263214"/>
                    </a:lnTo>
                    <a:cubicBezTo>
                      <a:pt x="769956" y="108534"/>
                      <a:pt x="923118" y="0"/>
                      <a:pt x="110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>
                <a:solidFill>
                  <a:schemeClr val="tx2"/>
                </a:solidFill>
              </a:ln>
              <a:effectLst/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51" name="TextBox 750"/>
              <p:cNvSpPr txBox="1"/>
              <p:nvPr/>
            </p:nvSpPr>
            <p:spPr>
              <a:xfrm>
                <a:off x="8418809" y="3588251"/>
                <a:ext cx="597086" cy="20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000" dirty="0">
                    <a:solidFill>
                      <a:srgbClr val="676767">
                        <a:lumMod val="75000"/>
                      </a:srgbClr>
                    </a:solidFill>
                    <a:latin typeface="+mn-ea"/>
                    <a:ea typeface="+mn-ea"/>
                    <a:cs typeface="Meiryo" charset="-128"/>
                  </a:rPr>
                  <a:t>クラウド</a:t>
                </a:r>
                <a:endParaRPr lang="en-US" sz="1000" dirty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cxnSp>
          <p:nvCxnSpPr>
            <p:cNvPr id="556" name="Straight Connector 555"/>
            <p:cNvCxnSpPr/>
            <p:nvPr/>
          </p:nvCxnSpPr>
          <p:spPr>
            <a:xfrm>
              <a:off x="397844" y="3252046"/>
              <a:ext cx="2618504" cy="0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2" name="Group 461"/>
            <p:cNvGrpSpPr/>
            <p:nvPr/>
          </p:nvGrpSpPr>
          <p:grpSpPr>
            <a:xfrm>
              <a:off x="4755701" y="2260712"/>
              <a:ext cx="1448060" cy="537610"/>
              <a:chOff x="2159000" y="1288200"/>
              <a:chExt cx="4463143" cy="2095592"/>
            </a:xfrm>
            <a:effectLst/>
          </p:grpSpPr>
          <p:sp>
            <p:nvSpPr>
              <p:cNvPr id="369" name="Rounded Rectangle 368"/>
              <p:cNvSpPr/>
              <p:nvPr/>
            </p:nvSpPr>
            <p:spPr>
              <a:xfrm>
                <a:off x="2159000" y="1288200"/>
                <a:ext cx="4463143" cy="2095592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5" tIns="18288" rIns="68565" bIns="34283" rtlCol="0" anchor="t"/>
              <a:lstStyle/>
              <a:p>
                <a:pPr algn="ctr"/>
                <a:endPara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endParaRPr>
              </a:p>
            </p:txBody>
          </p:sp>
          <p:grpSp>
            <p:nvGrpSpPr>
              <p:cNvPr id="463" name="Group 462"/>
              <p:cNvGrpSpPr/>
              <p:nvPr/>
            </p:nvGrpSpPr>
            <p:grpSpPr>
              <a:xfrm>
                <a:off x="2307879" y="1597683"/>
                <a:ext cx="4189289" cy="1524067"/>
                <a:chOff x="2603018" y="1382366"/>
                <a:chExt cx="6538601" cy="1945640"/>
              </a:xfrm>
            </p:grpSpPr>
            <p:cxnSp>
              <p:nvCxnSpPr>
                <p:cNvPr id="465" name="Straight Connector 464"/>
                <p:cNvCxnSpPr>
                  <a:stCxn id="496" idx="0"/>
                  <a:endCxn id="489" idx="2"/>
                </p:cNvCxnSpPr>
                <p:nvPr/>
              </p:nvCxnSpPr>
              <p:spPr>
                <a:xfrm flipV="1">
                  <a:off x="3093957" y="2217764"/>
                  <a:ext cx="883939" cy="955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6" name="Straight Connector 465"/>
                <p:cNvCxnSpPr>
                  <a:stCxn id="496" idx="0"/>
                  <a:endCxn id="490" idx="2"/>
                </p:cNvCxnSpPr>
                <p:nvPr/>
              </p:nvCxnSpPr>
              <p:spPr>
                <a:xfrm flipV="1">
                  <a:off x="3093957" y="2208282"/>
                  <a:ext cx="2204395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7" name="Straight Connector 466"/>
                <p:cNvCxnSpPr>
                  <a:stCxn id="496" idx="0"/>
                  <a:endCxn id="491" idx="2"/>
                </p:cNvCxnSpPr>
                <p:nvPr/>
              </p:nvCxnSpPr>
              <p:spPr>
                <a:xfrm flipV="1">
                  <a:off x="3093957" y="2208282"/>
                  <a:ext cx="3524851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8" name="Straight Connector 467"/>
                <p:cNvCxnSpPr>
                  <a:stCxn id="496" idx="0"/>
                  <a:endCxn id="492" idx="2"/>
                </p:cNvCxnSpPr>
                <p:nvPr/>
              </p:nvCxnSpPr>
              <p:spPr>
                <a:xfrm flipV="1">
                  <a:off x="3093958" y="2195166"/>
                  <a:ext cx="4866464" cy="9776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9" name="Straight Connector 468"/>
                <p:cNvCxnSpPr>
                  <a:stCxn id="498" idx="0"/>
                  <a:endCxn id="489" idx="2"/>
                </p:cNvCxnSpPr>
                <p:nvPr/>
              </p:nvCxnSpPr>
              <p:spPr>
                <a:xfrm flipH="1" flipV="1">
                  <a:off x="3977896" y="2217764"/>
                  <a:ext cx="199547" cy="94943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0" name="Straight Connector 469"/>
                <p:cNvCxnSpPr>
                  <a:stCxn id="498" idx="0"/>
                  <a:endCxn id="490" idx="2"/>
                </p:cNvCxnSpPr>
                <p:nvPr/>
              </p:nvCxnSpPr>
              <p:spPr>
                <a:xfrm flipV="1">
                  <a:off x="4177443" y="2208282"/>
                  <a:ext cx="1120909" cy="9589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1" name="Straight Connector 470"/>
                <p:cNvCxnSpPr>
                  <a:stCxn id="498" idx="0"/>
                  <a:endCxn id="491" idx="2"/>
                </p:cNvCxnSpPr>
                <p:nvPr/>
              </p:nvCxnSpPr>
              <p:spPr>
                <a:xfrm flipV="1">
                  <a:off x="4177443" y="2208282"/>
                  <a:ext cx="2441365" cy="9589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2" name="Straight Connector 471"/>
                <p:cNvCxnSpPr>
                  <a:stCxn id="498" idx="0"/>
                  <a:endCxn id="492" idx="2"/>
                </p:cNvCxnSpPr>
                <p:nvPr/>
              </p:nvCxnSpPr>
              <p:spPr>
                <a:xfrm flipV="1">
                  <a:off x="4177443" y="2195166"/>
                  <a:ext cx="3782979" cy="97203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3" name="Straight Connector 472"/>
                <p:cNvCxnSpPr>
                  <a:stCxn id="497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1320857" cy="9522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4" name="Straight Connector 473"/>
                <p:cNvCxnSpPr>
                  <a:stCxn id="497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401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5" name="Straight Connector 474"/>
                <p:cNvCxnSpPr>
                  <a:stCxn id="493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1117710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6" name="Straight Connector 475"/>
                <p:cNvCxnSpPr>
                  <a:stCxn id="494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2235019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7" name="Straight Connector 476"/>
                <p:cNvCxnSpPr>
                  <a:stCxn id="495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3352328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8" name="Straight Connector 477"/>
                <p:cNvCxnSpPr>
                  <a:stCxn id="493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2438166" cy="955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9" name="Straight Connector 478"/>
                <p:cNvCxnSpPr>
                  <a:stCxn id="497" idx="0"/>
                  <a:endCxn id="491" idx="2"/>
                </p:cNvCxnSpPr>
                <p:nvPr/>
              </p:nvCxnSpPr>
              <p:spPr>
                <a:xfrm flipV="1">
                  <a:off x="5298754" y="2208282"/>
                  <a:ext cx="1320055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0" name="Straight Connector 479"/>
                <p:cNvCxnSpPr>
                  <a:stCxn id="497" idx="0"/>
                  <a:endCxn id="492" idx="2"/>
                </p:cNvCxnSpPr>
                <p:nvPr/>
              </p:nvCxnSpPr>
              <p:spPr>
                <a:xfrm flipV="1">
                  <a:off x="5298754" y="2195166"/>
                  <a:ext cx="2661668" cy="97483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1" name="Straight Connector 480"/>
                <p:cNvCxnSpPr>
                  <a:stCxn id="494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3555475" cy="9522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2" name="Straight Connector 481"/>
                <p:cNvCxnSpPr>
                  <a:stCxn id="495" idx="0"/>
                  <a:endCxn id="491" idx="2"/>
                </p:cNvCxnSpPr>
                <p:nvPr/>
              </p:nvCxnSpPr>
              <p:spPr>
                <a:xfrm flipH="1" flipV="1">
                  <a:off x="6618809" y="2208282"/>
                  <a:ext cx="2031872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3" name="Straight Connector 482"/>
                <p:cNvCxnSpPr>
                  <a:stCxn id="495" idx="0"/>
                  <a:endCxn id="492" idx="2"/>
                </p:cNvCxnSpPr>
                <p:nvPr/>
              </p:nvCxnSpPr>
              <p:spPr>
                <a:xfrm flipH="1" flipV="1">
                  <a:off x="7960422" y="2195166"/>
                  <a:ext cx="690259" cy="9776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4" name="Straight Connector 483"/>
                <p:cNvCxnSpPr>
                  <a:stCxn id="495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4672784" cy="955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5" name="Straight Connector 484"/>
                <p:cNvCxnSpPr>
                  <a:stCxn id="493" idx="0"/>
                  <a:endCxn id="491" idx="2"/>
                </p:cNvCxnSpPr>
                <p:nvPr/>
              </p:nvCxnSpPr>
              <p:spPr>
                <a:xfrm flipV="1">
                  <a:off x="6416063" y="2208282"/>
                  <a:ext cx="202746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6" name="Straight Connector 485"/>
                <p:cNvCxnSpPr>
                  <a:stCxn id="493" idx="0"/>
                  <a:endCxn id="492" idx="2"/>
                </p:cNvCxnSpPr>
                <p:nvPr/>
              </p:nvCxnSpPr>
              <p:spPr>
                <a:xfrm flipV="1">
                  <a:off x="6416063" y="2195166"/>
                  <a:ext cx="1544359" cy="9776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7" name="Straight Connector 486"/>
                <p:cNvCxnSpPr>
                  <a:stCxn id="494" idx="0"/>
                  <a:endCxn id="491" idx="2"/>
                </p:cNvCxnSpPr>
                <p:nvPr/>
              </p:nvCxnSpPr>
              <p:spPr>
                <a:xfrm flipH="1" flipV="1">
                  <a:off x="6618809" y="2208282"/>
                  <a:ext cx="914563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8" name="Straight Connector 487"/>
                <p:cNvCxnSpPr>
                  <a:stCxn id="494" idx="0"/>
                  <a:endCxn id="492" idx="2"/>
                </p:cNvCxnSpPr>
                <p:nvPr/>
              </p:nvCxnSpPr>
              <p:spPr>
                <a:xfrm flipV="1">
                  <a:off x="7533372" y="2195166"/>
                  <a:ext cx="427050" cy="97483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pic>
              <p:nvPicPr>
                <p:cNvPr id="489" name="Picture 488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7042" y="1404964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0" name="Picture 489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7498" y="1395482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1" name="Picture 490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7954" y="1395482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2" name="Picture 491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567" y="1382366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3" name="Picture 492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5123" y="3172804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4" name="Picture 493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42432" y="3170002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5" name="Picture 494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9741" y="3172804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6" name="Picture 495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3018" y="3172804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7" name="Picture 496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7814" y="3170002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8" name="Picture 497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6504" y="3167200"/>
                  <a:ext cx="981878" cy="155202"/>
                </a:xfrm>
                <a:prstGeom prst="rect">
                  <a:avLst/>
                </a:prstGeom>
              </p:spPr>
            </p:pic>
          </p:grpSp>
          <p:sp>
            <p:nvSpPr>
              <p:cNvPr id="464" name="Rounded Rectangle 463"/>
              <p:cNvSpPr/>
              <p:nvPr/>
            </p:nvSpPr>
            <p:spPr>
              <a:xfrm>
                <a:off x="2159000" y="1288200"/>
                <a:ext cx="4463143" cy="2095592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5" tIns="18288" rIns="68565" bIns="34283" rtlCol="0" anchor="t"/>
              <a:lstStyle/>
              <a:p>
                <a:pPr algn="ctr"/>
                <a:r>
                  <a:rPr lang="ja-JP" altLang="en-US" sz="900" dirty="0" smtClean="0">
                    <a:solidFill>
                      <a:srgbClr val="676767">
                        <a:lumMod val="75000"/>
                      </a:srgbClr>
                    </a:solidFill>
                    <a:latin typeface="+mn-ea"/>
                    <a:cs typeface="Meiryo" charset="-128"/>
                  </a:rPr>
                  <a:t>データセンタ</a:t>
                </a:r>
                <a:endPara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endParaRPr>
              </a:p>
            </p:txBody>
          </p:sp>
        </p:grpSp>
        <p:cxnSp>
          <p:nvCxnSpPr>
            <p:cNvPr id="499" name="Straight Connector 498"/>
            <p:cNvCxnSpPr>
              <a:stCxn id="552" idx="1"/>
            </p:cNvCxnSpPr>
            <p:nvPr/>
          </p:nvCxnSpPr>
          <p:spPr>
            <a:xfrm>
              <a:off x="2691099" y="2664084"/>
              <a:ext cx="11610" cy="2195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>
              <a:off x="4587298" y="2922290"/>
              <a:ext cx="3425608" cy="0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921933" y="2475903"/>
              <a:ext cx="1090830" cy="660617"/>
              <a:chOff x="7921933" y="3150772"/>
              <a:chExt cx="1090830" cy="660617"/>
            </a:xfrm>
          </p:grpSpPr>
          <p:sp>
            <p:nvSpPr>
              <p:cNvPr id="748" name="Freeform 747"/>
              <p:cNvSpPr/>
              <p:nvPr/>
            </p:nvSpPr>
            <p:spPr>
              <a:xfrm>
                <a:off x="7921933" y="3150772"/>
                <a:ext cx="1090830" cy="660617"/>
              </a:xfrm>
              <a:custGeom>
                <a:avLst/>
                <a:gdLst>
                  <a:gd name="connsiteX0" fmla="*/ 1101629 w 1866359"/>
                  <a:gd name="connsiteY0" fmla="*/ 0 h 1130284"/>
                  <a:gd name="connsiteX1" fmla="*/ 1532594 w 1866359"/>
                  <a:gd name="connsiteY1" fmla="*/ 430965 h 1130284"/>
                  <a:gd name="connsiteX2" fmla="*/ 1530369 w 1866359"/>
                  <a:gd name="connsiteY2" fmla="*/ 475028 h 1130284"/>
                  <a:gd name="connsiteX3" fmla="*/ 1527196 w 1866359"/>
                  <a:gd name="connsiteY3" fmla="*/ 495820 h 1130284"/>
                  <a:gd name="connsiteX4" fmla="*/ 1552503 w 1866359"/>
                  <a:gd name="connsiteY4" fmla="*/ 498371 h 1130284"/>
                  <a:gd name="connsiteX5" fmla="*/ 1662350 w 1866359"/>
                  <a:gd name="connsiteY5" fmla="*/ 633149 h 1130284"/>
                  <a:gd name="connsiteX6" fmla="*/ 1660989 w 1866359"/>
                  <a:gd name="connsiteY6" fmla="*/ 646645 h 1130284"/>
                  <a:gd name="connsiteX7" fmla="*/ 1671731 w 1866359"/>
                  <a:gd name="connsiteY7" fmla="*/ 647728 h 1130284"/>
                  <a:gd name="connsiteX8" fmla="*/ 1866359 w 1866359"/>
                  <a:gd name="connsiteY8" fmla="*/ 886530 h 1130284"/>
                  <a:gd name="connsiteX9" fmla="*/ 1671731 w 1866359"/>
                  <a:gd name="connsiteY9" fmla="*/ 1125332 h 1130284"/>
                  <a:gd name="connsiteX10" fmla="*/ 1633400 w 1866359"/>
                  <a:gd name="connsiteY10" fmla="*/ 1129196 h 1130284"/>
                  <a:gd name="connsiteX11" fmla="*/ 1633672 w 1866359"/>
                  <a:gd name="connsiteY11" fmla="*/ 1130284 h 1130284"/>
                  <a:gd name="connsiteX12" fmla="*/ 1622605 w 1866359"/>
                  <a:gd name="connsiteY12" fmla="*/ 1130284 h 1130284"/>
                  <a:gd name="connsiteX13" fmla="*/ 328298 w 1866359"/>
                  <a:gd name="connsiteY13" fmla="*/ 1130284 h 1130284"/>
                  <a:gd name="connsiteX14" fmla="*/ 328500 w 1866359"/>
                  <a:gd name="connsiteY14" fmla="*/ 1129476 h 1130284"/>
                  <a:gd name="connsiteX15" fmla="*/ 320481 w 1866359"/>
                  <a:gd name="connsiteY15" fmla="*/ 1130284 h 1130284"/>
                  <a:gd name="connsiteX16" fmla="*/ 0 w 1866359"/>
                  <a:gd name="connsiteY16" fmla="*/ 809802 h 1130284"/>
                  <a:gd name="connsiteX17" fmla="*/ 320481 w 1866359"/>
                  <a:gd name="connsiteY17" fmla="*/ 489321 h 1130284"/>
                  <a:gd name="connsiteX18" fmla="*/ 333765 w 1866359"/>
                  <a:gd name="connsiteY18" fmla="*/ 490660 h 1130284"/>
                  <a:gd name="connsiteX19" fmla="*/ 331424 w 1866359"/>
                  <a:gd name="connsiteY19" fmla="*/ 467434 h 1130284"/>
                  <a:gd name="connsiteX20" fmla="*/ 559669 w 1866359"/>
                  <a:gd name="connsiteY20" fmla="*/ 239189 h 1130284"/>
                  <a:gd name="connsiteX21" fmla="*/ 687284 w 1866359"/>
                  <a:gd name="connsiteY21" fmla="*/ 278169 h 1130284"/>
                  <a:gd name="connsiteX22" fmla="*/ 697320 w 1866359"/>
                  <a:gd name="connsiteY22" fmla="*/ 286449 h 1130284"/>
                  <a:gd name="connsiteX23" fmla="*/ 704532 w 1866359"/>
                  <a:gd name="connsiteY23" fmla="*/ 263214 h 1130284"/>
                  <a:gd name="connsiteX24" fmla="*/ 1101629 w 1866359"/>
                  <a:gd name="connsiteY24" fmla="*/ 0 h 113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6359" h="1130284">
                    <a:moveTo>
                      <a:pt x="1101629" y="0"/>
                    </a:moveTo>
                    <a:cubicBezTo>
                      <a:pt x="1339644" y="0"/>
                      <a:pt x="1532594" y="192949"/>
                      <a:pt x="1532594" y="430965"/>
                    </a:cubicBezTo>
                    <a:cubicBezTo>
                      <a:pt x="1532594" y="445841"/>
                      <a:pt x="1531840" y="460540"/>
                      <a:pt x="1530369" y="475028"/>
                    </a:cubicBezTo>
                    <a:lnTo>
                      <a:pt x="1527196" y="495820"/>
                    </a:lnTo>
                    <a:lnTo>
                      <a:pt x="1552503" y="498371"/>
                    </a:lnTo>
                    <a:cubicBezTo>
                      <a:pt x="1615192" y="511199"/>
                      <a:pt x="1662350" y="566667"/>
                      <a:pt x="1662350" y="633149"/>
                    </a:cubicBezTo>
                    <a:lnTo>
                      <a:pt x="1660989" y="646645"/>
                    </a:lnTo>
                    <a:lnTo>
                      <a:pt x="1671731" y="647728"/>
                    </a:lnTo>
                    <a:cubicBezTo>
                      <a:pt x="1782805" y="670457"/>
                      <a:pt x="1866359" y="768736"/>
                      <a:pt x="1866359" y="886530"/>
                    </a:cubicBezTo>
                    <a:cubicBezTo>
                      <a:pt x="1866359" y="1004324"/>
                      <a:pt x="1782805" y="1102603"/>
                      <a:pt x="1671731" y="1125332"/>
                    </a:cubicBezTo>
                    <a:lnTo>
                      <a:pt x="1633400" y="1129196"/>
                    </a:lnTo>
                    <a:lnTo>
                      <a:pt x="1633672" y="1130284"/>
                    </a:lnTo>
                    <a:lnTo>
                      <a:pt x="1622605" y="1130284"/>
                    </a:lnTo>
                    <a:lnTo>
                      <a:pt x="328298" y="1130284"/>
                    </a:lnTo>
                    <a:lnTo>
                      <a:pt x="328500" y="1129476"/>
                    </a:lnTo>
                    <a:lnTo>
                      <a:pt x="320481" y="1130284"/>
                    </a:lnTo>
                    <a:cubicBezTo>
                      <a:pt x="143484" y="1130284"/>
                      <a:pt x="0" y="986799"/>
                      <a:pt x="0" y="809802"/>
                    </a:cubicBezTo>
                    <a:cubicBezTo>
                      <a:pt x="0" y="632805"/>
                      <a:pt x="143484" y="489321"/>
                      <a:pt x="320481" y="489321"/>
                    </a:cubicBezTo>
                    <a:lnTo>
                      <a:pt x="333765" y="490660"/>
                    </a:lnTo>
                    <a:lnTo>
                      <a:pt x="331424" y="467434"/>
                    </a:lnTo>
                    <a:cubicBezTo>
                      <a:pt x="331424" y="341377"/>
                      <a:pt x="433613" y="239189"/>
                      <a:pt x="559669" y="239189"/>
                    </a:cubicBezTo>
                    <a:cubicBezTo>
                      <a:pt x="606941" y="239189"/>
                      <a:pt x="650855" y="253559"/>
                      <a:pt x="687284" y="278169"/>
                    </a:cubicBezTo>
                    <a:lnTo>
                      <a:pt x="697320" y="286449"/>
                    </a:lnTo>
                    <a:lnTo>
                      <a:pt x="704532" y="263214"/>
                    </a:lnTo>
                    <a:cubicBezTo>
                      <a:pt x="769956" y="108534"/>
                      <a:pt x="923118" y="0"/>
                      <a:pt x="110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>
                <a:solidFill>
                  <a:schemeClr val="tx2"/>
                </a:solidFill>
              </a:ln>
              <a:effectLst/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506" name="TextBox 505"/>
              <p:cNvSpPr txBox="1"/>
              <p:nvPr/>
            </p:nvSpPr>
            <p:spPr>
              <a:xfrm>
                <a:off x="8203076" y="3547586"/>
                <a:ext cx="80342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76767">
                        <a:lumMod val="75000"/>
                      </a:srgbClr>
                    </a:solidFill>
                    <a:latin typeface="+mn-ea"/>
                    <a:ea typeface="+mn-ea"/>
                    <a:cs typeface="Meiryo" charset="-128"/>
                  </a:rPr>
                  <a:t> </a:t>
                </a:r>
                <a:r>
                  <a:rPr lang="ja-JP" altLang="en-US" sz="800" dirty="0" smtClean="0">
                    <a:solidFill>
                      <a:srgbClr val="676767">
                        <a:lumMod val="75000"/>
                      </a:srgbClr>
                    </a:solidFill>
                    <a:latin typeface="+mn-ea"/>
                    <a:ea typeface="+mn-ea"/>
                    <a:cs typeface="Meiryo" charset="-128"/>
                  </a:rPr>
                  <a:t>インターネット</a:t>
                </a:r>
                <a:endParaRPr lang="en-US" sz="800" dirty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cxnSp>
          <p:nvCxnSpPr>
            <p:cNvPr id="508" name="Straight Connector 507"/>
            <p:cNvCxnSpPr/>
            <p:nvPr/>
          </p:nvCxnSpPr>
          <p:spPr>
            <a:xfrm flipV="1">
              <a:off x="441889" y="2621137"/>
              <a:ext cx="419991" cy="1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>
            <a:xfrm>
              <a:off x="396148" y="2939451"/>
              <a:ext cx="692673" cy="0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 flipV="1">
              <a:off x="6206634" y="2429940"/>
              <a:ext cx="1736079" cy="8367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1" name="Rounded Rectangle 510"/>
            <p:cNvSpPr/>
            <p:nvPr/>
          </p:nvSpPr>
          <p:spPr>
            <a:xfrm>
              <a:off x="7451038" y="2334229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grpSp>
          <p:nvGrpSpPr>
            <p:cNvPr id="512" name="Group 511"/>
            <p:cNvGrpSpPr/>
            <p:nvPr/>
          </p:nvGrpSpPr>
          <p:grpSpPr>
            <a:xfrm>
              <a:off x="2950472" y="2256857"/>
              <a:ext cx="1636826" cy="1407735"/>
              <a:chOff x="3327664" y="2575466"/>
              <a:chExt cx="2014901" cy="1026496"/>
            </a:xfrm>
          </p:grpSpPr>
          <p:sp>
            <p:nvSpPr>
              <p:cNvPr id="515" name="Rounded Rectangle 514"/>
              <p:cNvSpPr/>
              <p:nvPr/>
            </p:nvSpPr>
            <p:spPr>
              <a:xfrm>
                <a:off x="3353902" y="2575466"/>
                <a:ext cx="1988663" cy="102649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5" tIns="18288" rIns="68565" bIns="34283" rtlCol="0" anchor="t"/>
              <a:lstStyle/>
              <a:p>
                <a:pPr algn="ctr"/>
                <a:r>
                  <a:rPr lang="ja-JP" altLang="en-US" sz="900" dirty="0" smtClean="0">
                    <a:solidFill>
                      <a:srgbClr val="676767">
                        <a:lumMod val="75000"/>
                      </a:srgbClr>
                    </a:solidFill>
                    <a:latin typeface="+mn-ea"/>
                    <a:cs typeface="Meiryo" charset="-128"/>
                  </a:rPr>
                  <a:t>キャンパス</a:t>
                </a:r>
                <a:endPara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endParaRPr>
              </a:p>
            </p:txBody>
          </p:sp>
          <p:grpSp>
            <p:nvGrpSpPr>
              <p:cNvPr id="513" name="Group 512"/>
              <p:cNvGrpSpPr/>
              <p:nvPr/>
            </p:nvGrpSpPr>
            <p:grpSpPr>
              <a:xfrm>
                <a:off x="3327664" y="2781952"/>
                <a:ext cx="1866641" cy="628220"/>
                <a:chOff x="2603018" y="1690740"/>
                <a:chExt cx="6538601" cy="1637266"/>
              </a:xfrm>
            </p:grpSpPr>
            <p:cxnSp>
              <p:nvCxnSpPr>
                <p:cNvPr id="516" name="Straight Connector 515"/>
                <p:cNvCxnSpPr>
                  <a:stCxn id="547" idx="0"/>
                  <a:endCxn id="540" idx="2"/>
                </p:cNvCxnSpPr>
                <p:nvPr/>
              </p:nvCxnSpPr>
              <p:spPr>
                <a:xfrm flipV="1">
                  <a:off x="3093959" y="2217761"/>
                  <a:ext cx="876604" cy="9550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17" name="Straight Connector 516"/>
                <p:cNvCxnSpPr>
                  <a:stCxn id="547" idx="0"/>
                  <a:endCxn id="541" idx="2"/>
                </p:cNvCxnSpPr>
                <p:nvPr/>
              </p:nvCxnSpPr>
              <p:spPr>
                <a:xfrm flipV="1">
                  <a:off x="3093959" y="2208280"/>
                  <a:ext cx="2197060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18" name="Straight Connector 517"/>
                <p:cNvCxnSpPr>
                  <a:stCxn id="547" idx="0"/>
                  <a:endCxn id="542" idx="2"/>
                </p:cNvCxnSpPr>
                <p:nvPr/>
              </p:nvCxnSpPr>
              <p:spPr>
                <a:xfrm flipV="1">
                  <a:off x="3093959" y="2208280"/>
                  <a:ext cx="3517516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19" name="Straight Connector 518"/>
                <p:cNvCxnSpPr>
                  <a:stCxn id="547" idx="0"/>
                  <a:endCxn id="543" idx="2"/>
                </p:cNvCxnSpPr>
                <p:nvPr/>
              </p:nvCxnSpPr>
              <p:spPr>
                <a:xfrm flipV="1">
                  <a:off x="3093959" y="2195164"/>
                  <a:ext cx="4859129" cy="9776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0" name="Straight Connector 519"/>
                <p:cNvCxnSpPr>
                  <a:stCxn id="549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206883" cy="94943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1" name="Straight Connector 520"/>
                <p:cNvCxnSpPr>
                  <a:stCxn id="549" idx="0"/>
                  <a:endCxn id="541" idx="2"/>
                </p:cNvCxnSpPr>
                <p:nvPr/>
              </p:nvCxnSpPr>
              <p:spPr>
                <a:xfrm flipV="1">
                  <a:off x="4177446" y="2208280"/>
                  <a:ext cx="1113573" cy="9589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2" name="Straight Connector 521"/>
                <p:cNvCxnSpPr>
                  <a:stCxn id="549" idx="0"/>
                  <a:endCxn id="542" idx="2"/>
                </p:cNvCxnSpPr>
                <p:nvPr/>
              </p:nvCxnSpPr>
              <p:spPr>
                <a:xfrm flipV="1">
                  <a:off x="4177446" y="2208280"/>
                  <a:ext cx="2434029" cy="9589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3" name="Straight Connector 522"/>
                <p:cNvCxnSpPr>
                  <a:stCxn id="549" idx="0"/>
                  <a:endCxn id="543" idx="2"/>
                </p:cNvCxnSpPr>
                <p:nvPr/>
              </p:nvCxnSpPr>
              <p:spPr>
                <a:xfrm flipV="1">
                  <a:off x="4177446" y="2195164"/>
                  <a:ext cx="3775642" cy="972037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4" name="Straight Connector 523"/>
                <p:cNvCxnSpPr>
                  <a:stCxn id="548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1328194" cy="9522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5" name="Straight Connector 524"/>
                <p:cNvCxnSpPr>
                  <a:stCxn id="548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7738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6" name="Straight Connector 525"/>
                <p:cNvCxnSpPr>
                  <a:stCxn id="544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1125045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7" name="Straight Connector 526"/>
                <p:cNvCxnSpPr>
                  <a:stCxn id="545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2242355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8" name="Straight Connector 527"/>
                <p:cNvCxnSpPr>
                  <a:stCxn id="546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3359662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9" name="Straight Connector 528"/>
                <p:cNvCxnSpPr>
                  <a:stCxn id="544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2445501" cy="9550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0" name="Straight Connector 529"/>
                <p:cNvCxnSpPr>
                  <a:stCxn id="548" idx="0"/>
                  <a:endCxn id="542" idx="2"/>
                </p:cNvCxnSpPr>
                <p:nvPr/>
              </p:nvCxnSpPr>
              <p:spPr>
                <a:xfrm flipV="1">
                  <a:off x="5298757" y="2208280"/>
                  <a:ext cx="1312718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1" name="Straight Connector 530"/>
                <p:cNvCxnSpPr>
                  <a:stCxn id="548" idx="0"/>
                  <a:endCxn id="543" idx="2"/>
                </p:cNvCxnSpPr>
                <p:nvPr/>
              </p:nvCxnSpPr>
              <p:spPr>
                <a:xfrm flipV="1">
                  <a:off x="5298757" y="2195164"/>
                  <a:ext cx="2654331" cy="9748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2" name="Straight Connector 531"/>
                <p:cNvCxnSpPr>
                  <a:stCxn id="545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3562811" cy="9522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3" name="Straight Connector 532"/>
                <p:cNvCxnSpPr>
                  <a:stCxn id="546" idx="0"/>
                  <a:endCxn id="542" idx="2"/>
                </p:cNvCxnSpPr>
                <p:nvPr/>
              </p:nvCxnSpPr>
              <p:spPr>
                <a:xfrm flipH="1" flipV="1">
                  <a:off x="6611475" y="2208280"/>
                  <a:ext cx="2039206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4" name="Straight Connector 533"/>
                <p:cNvCxnSpPr>
                  <a:stCxn id="546" idx="0"/>
                  <a:endCxn id="543" idx="2"/>
                </p:cNvCxnSpPr>
                <p:nvPr/>
              </p:nvCxnSpPr>
              <p:spPr>
                <a:xfrm flipH="1" flipV="1">
                  <a:off x="7953088" y="2195164"/>
                  <a:ext cx="697593" cy="9776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5" name="Straight Connector 534"/>
                <p:cNvCxnSpPr>
                  <a:stCxn id="546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4680118" cy="9550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6" name="Straight Connector 535"/>
                <p:cNvCxnSpPr>
                  <a:stCxn id="544" idx="0"/>
                  <a:endCxn id="542" idx="2"/>
                </p:cNvCxnSpPr>
                <p:nvPr/>
              </p:nvCxnSpPr>
              <p:spPr>
                <a:xfrm flipV="1">
                  <a:off x="6416064" y="2208280"/>
                  <a:ext cx="195411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7" name="Straight Connector 536"/>
                <p:cNvCxnSpPr>
                  <a:stCxn id="544" idx="0"/>
                  <a:endCxn id="543" idx="2"/>
                </p:cNvCxnSpPr>
                <p:nvPr/>
              </p:nvCxnSpPr>
              <p:spPr>
                <a:xfrm flipV="1">
                  <a:off x="6416064" y="2195164"/>
                  <a:ext cx="1537024" cy="9776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8" name="Straight Connector 537"/>
                <p:cNvCxnSpPr>
                  <a:stCxn id="545" idx="0"/>
                  <a:endCxn id="542" idx="2"/>
                </p:cNvCxnSpPr>
                <p:nvPr/>
              </p:nvCxnSpPr>
              <p:spPr>
                <a:xfrm flipH="1" flipV="1">
                  <a:off x="6611475" y="2208280"/>
                  <a:ext cx="921899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9" name="Straight Connector 538"/>
                <p:cNvCxnSpPr>
                  <a:stCxn id="545" idx="0"/>
                  <a:endCxn id="543" idx="2"/>
                </p:cNvCxnSpPr>
                <p:nvPr/>
              </p:nvCxnSpPr>
              <p:spPr>
                <a:xfrm flipV="1">
                  <a:off x="7533374" y="2195164"/>
                  <a:ext cx="419714" cy="9748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pic>
              <p:nvPicPr>
                <p:cNvPr id="540" name="Picture 539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7041" y="1690740"/>
                  <a:ext cx="767041" cy="52702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1" name="Picture 540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7497" y="1690740"/>
                  <a:ext cx="767041" cy="51754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2" name="Picture 541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7953" y="1690740"/>
                  <a:ext cx="767041" cy="51754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3" name="Picture 542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566" y="1690740"/>
                  <a:ext cx="767041" cy="504424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4" name="Picture 543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5123" y="3172804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5" name="Picture 544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42432" y="3170002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6" name="Picture 545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9741" y="3172804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7" name="Picture 546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3018" y="3172804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8" name="Picture 547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7814" y="3170002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9" name="Picture 548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6504" y="3167200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</p:grpSp>
          <p:sp>
            <p:nvSpPr>
              <p:cNvPr id="514" name="Rounded Rectangle 513"/>
              <p:cNvSpPr/>
              <p:nvPr/>
            </p:nvSpPr>
            <p:spPr>
              <a:xfrm>
                <a:off x="4552258" y="3367226"/>
                <a:ext cx="666811" cy="137583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700" b="1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Int. </a:t>
                </a:r>
                <a:r>
                  <a:rPr lang="en-US" sz="700" b="1" dirty="0" err="1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Acc</a:t>
                </a:r>
                <a:endPara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endParaRPr>
              </a:p>
            </p:txBody>
          </p:sp>
        </p:grpSp>
        <p:sp>
          <p:nvSpPr>
            <p:cNvPr id="550" name="Rounded Rectangle 549"/>
            <p:cNvSpPr/>
            <p:nvPr/>
          </p:nvSpPr>
          <p:spPr>
            <a:xfrm>
              <a:off x="858563" y="2533554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1" name="Rounded Rectangle 550"/>
            <p:cNvSpPr/>
            <p:nvPr/>
          </p:nvSpPr>
          <p:spPr>
            <a:xfrm>
              <a:off x="845674" y="2847145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2" name="Rounded Rectangle 551"/>
            <p:cNvSpPr/>
            <p:nvPr/>
          </p:nvSpPr>
          <p:spPr>
            <a:xfrm>
              <a:off x="2691099" y="2571976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3" name="Rounded Rectangle 552"/>
            <p:cNvSpPr/>
            <p:nvPr/>
          </p:nvSpPr>
          <p:spPr>
            <a:xfrm>
              <a:off x="7451038" y="2831515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4540606" y="2362612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7" name="Rounded Rectangle 556"/>
            <p:cNvSpPr/>
            <p:nvPr/>
          </p:nvSpPr>
          <p:spPr>
            <a:xfrm>
              <a:off x="845308" y="3158461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61" name="Rounded Rectangle 560"/>
            <p:cNvSpPr/>
            <p:nvPr/>
          </p:nvSpPr>
          <p:spPr>
            <a:xfrm>
              <a:off x="4517797" y="3342676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75" name="Rounded Rectangle 574"/>
            <p:cNvSpPr/>
            <p:nvPr/>
          </p:nvSpPr>
          <p:spPr>
            <a:xfrm>
              <a:off x="1198786" y="2262405"/>
              <a:ext cx="1501623" cy="8610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WAN / </a:t>
              </a:r>
              <a:r>
                <a:rPr lang="ja-JP" alt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ブランチ</a:t>
              </a:r>
              <a:endParaRPr lang="en-US" sz="900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endParaRPr>
            </a:p>
          </p:txBody>
        </p:sp>
        <p:cxnSp>
          <p:nvCxnSpPr>
            <p:cNvPr id="581" name="Straight Connector 580"/>
            <p:cNvCxnSpPr/>
            <p:nvPr/>
          </p:nvCxnSpPr>
          <p:spPr>
            <a:xfrm flipV="1">
              <a:off x="784298" y="3497002"/>
              <a:ext cx="2187489" cy="7784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2" name="Rounded Rectangle 581"/>
            <p:cNvSpPr/>
            <p:nvPr/>
          </p:nvSpPr>
          <p:spPr>
            <a:xfrm>
              <a:off x="847973" y="3412942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88" name="Rounded Rectangle 587"/>
            <p:cNvSpPr/>
            <p:nvPr/>
          </p:nvSpPr>
          <p:spPr>
            <a:xfrm>
              <a:off x="7451038" y="3348765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386" name="Rounded Rectangle 72"/>
            <p:cNvSpPr/>
            <p:nvPr/>
          </p:nvSpPr>
          <p:spPr>
            <a:xfrm>
              <a:off x="110012" y="2843342"/>
              <a:ext cx="338688" cy="205033"/>
            </a:xfrm>
            <a:custGeom>
              <a:avLst/>
              <a:gdLst/>
              <a:ahLst/>
              <a:cxnLst/>
              <a:rect l="l" t="t" r="r" b="b"/>
              <a:pathLst>
                <a:path w="1176687" h="712336">
                  <a:moveTo>
                    <a:pt x="0" y="635193"/>
                  </a:moveTo>
                  <a:lnTo>
                    <a:pt x="502590" y="635193"/>
                  </a:lnTo>
                  <a:lnTo>
                    <a:pt x="511312" y="656250"/>
                  </a:lnTo>
                  <a:cubicBezTo>
                    <a:pt x="516701" y="661639"/>
                    <a:pt x="524146" y="664972"/>
                    <a:pt x="532370" y="664972"/>
                  </a:cubicBezTo>
                  <a:lnTo>
                    <a:pt x="644314" y="664973"/>
                  </a:lnTo>
                  <a:cubicBezTo>
                    <a:pt x="652538" y="664973"/>
                    <a:pt x="659983" y="661640"/>
                    <a:pt x="665373" y="656251"/>
                  </a:cubicBezTo>
                  <a:lnTo>
                    <a:pt x="674095" y="635193"/>
                  </a:lnTo>
                  <a:lnTo>
                    <a:pt x="1176687" y="635193"/>
                  </a:lnTo>
                  <a:lnTo>
                    <a:pt x="1176687" y="641630"/>
                  </a:lnTo>
                  <a:cubicBezTo>
                    <a:pt x="1176687" y="680679"/>
                    <a:pt x="1145030" y="712336"/>
                    <a:pt x="1105981" y="712336"/>
                  </a:cubicBezTo>
                  <a:lnTo>
                    <a:pt x="70706" y="712336"/>
                  </a:lnTo>
                  <a:cubicBezTo>
                    <a:pt x="31657" y="712336"/>
                    <a:pt x="0" y="680679"/>
                    <a:pt x="0" y="641630"/>
                  </a:cubicBezTo>
                  <a:close/>
                  <a:moveTo>
                    <a:pt x="218280" y="62440"/>
                  </a:moveTo>
                  <a:lnTo>
                    <a:pt x="218280" y="569259"/>
                  </a:lnTo>
                  <a:lnTo>
                    <a:pt x="958409" y="569259"/>
                  </a:lnTo>
                  <a:lnTo>
                    <a:pt x="958409" y="62440"/>
                  </a:lnTo>
                  <a:close/>
                  <a:moveTo>
                    <a:pt x="221924" y="0"/>
                  </a:moveTo>
                  <a:lnTo>
                    <a:pt x="954763" y="0"/>
                  </a:lnTo>
                  <a:cubicBezTo>
                    <a:pt x="993812" y="0"/>
                    <a:pt x="1025469" y="31657"/>
                    <a:pt x="1025469" y="70706"/>
                  </a:cubicBezTo>
                  <a:lnTo>
                    <a:pt x="1025469" y="608048"/>
                  </a:lnTo>
                  <a:lnTo>
                    <a:pt x="151218" y="608048"/>
                  </a:lnTo>
                  <a:lnTo>
                    <a:pt x="151218" y="70706"/>
                  </a:lnTo>
                  <a:cubicBezTo>
                    <a:pt x="151218" y="31657"/>
                    <a:pt x="182875" y="0"/>
                    <a:pt x="2219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24"/>
              <a:endParaRPr lang="en-US" kern="0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87" name="Freeform 5"/>
            <p:cNvSpPr>
              <a:spLocks noEditPoints="1"/>
            </p:cNvSpPr>
            <p:nvPr/>
          </p:nvSpPr>
          <p:spPr bwMode="auto">
            <a:xfrm>
              <a:off x="115448" y="2515219"/>
              <a:ext cx="330722" cy="238485"/>
            </a:xfrm>
            <a:custGeom>
              <a:avLst/>
              <a:gdLst>
                <a:gd name="T0" fmla="*/ 4026 w 4176"/>
                <a:gd name="T1" fmla="*/ 0 h 2976"/>
                <a:gd name="T2" fmla="*/ 150 w 4176"/>
                <a:gd name="T3" fmla="*/ 0 h 2976"/>
                <a:gd name="T4" fmla="*/ 0 w 4176"/>
                <a:gd name="T5" fmla="*/ 150 h 2976"/>
                <a:gd name="T6" fmla="*/ 0 w 4176"/>
                <a:gd name="T7" fmla="*/ 2502 h 2976"/>
                <a:gd name="T8" fmla="*/ 150 w 4176"/>
                <a:gd name="T9" fmla="*/ 2652 h 2976"/>
                <a:gd name="T10" fmla="*/ 1732 w 4176"/>
                <a:gd name="T11" fmla="*/ 2652 h 2976"/>
                <a:gd name="T12" fmla="*/ 1732 w 4176"/>
                <a:gd name="T13" fmla="*/ 2800 h 2976"/>
                <a:gd name="T14" fmla="*/ 1248 w 4176"/>
                <a:gd name="T15" fmla="*/ 2800 h 2976"/>
                <a:gd name="T16" fmla="*/ 1248 w 4176"/>
                <a:gd name="T17" fmla="*/ 2976 h 2976"/>
                <a:gd name="T18" fmla="*/ 2928 w 4176"/>
                <a:gd name="T19" fmla="*/ 2976 h 2976"/>
                <a:gd name="T20" fmla="*/ 2928 w 4176"/>
                <a:gd name="T21" fmla="*/ 2800 h 2976"/>
                <a:gd name="T22" fmla="*/ 2444 w 4176"/>
                <a:gd name="T23" fmla="*/ 2800 h 2976"/>
                <a:gd name="T24" fmla="*/ 2444 w 4176"/>
                <a:gd name="T25" fmla="*/ 2652 h 2976"/>
                <a:gd name="T26" fmla="*/ 4026 w 4176"/>
                <a:gd name="T27" fmla="*/ 2652 h 2976"/>
                <a:gd name="T28" fmla="*/ 4176 w 4176"/>
                <a:gd name="T29" fmla="*/ 2502 h 2976"/>
                <a:gd name="T30" fmla="*/ 4176 w 4176"/>
                <a:gd name="T31" fmla="*/ 150 h 2976"/>
                <a:gd name="T32" fmla="*/ 4026 w 4176"/>
                <a:gd name="T33" fmla="*/ 0 h 2976"/>
                <a:gd name="T34" fmla="*/ 256 w 4176"/>
                <a:gd name="T35" fmla="*/ 2384 h 2976"/>
                <a:gd name="T36" fmla="*/ 256 w 4176"/>
                <a:gd name="T37" fmla="*/ 240 h 2976"/>
                <a:gd name="T38" fmla="*/ 3920 w 4176"/>
                <a:gd name="T39" fmla="*/ 240 h 2976"/>
                <a:gd name="T40" fmla="*/ 3920 w 4176"/>
                <a:gd name="T41" fmla="*/ 2384 h 2976"/>
                <a:gd name="T42" fmla="*/ 256 w 4176"/>
                <a:gd name="T43" fmla="*/ 2384 h 2976"/>
                <a:gd name="T44" fmla="*/ 3936 w 4176"/>
                <a:gd name="T45" fmla="*/ 2557 h 2976"/>
                <a:gd name="T46" fmla="*/ 3636 w 4176"/>
                <a:gd name="T47" fmla="*/ 2557 h 2976"/>
                <a:gd name="T48" fmla="*/ 3636 w 4176"/>
                <a:gd name="T49" fmla="*/ 2480 h 2976"/>
                <a:gd name="T50" fmla="*/ 3936 w 4176"/>
                <a:gd name="T51" fmla="*/ 2480 h 2976"/>
                <a:gd name="T52" fmla="*/ 3936 w 4176"/>
                <a:gd name="T53" fmla="*/ 2557 h 2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76" h="2976">
                  <a:moveTo>
                    <a:pt x="4026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67" y="0"/>
                    <a:pt x="0" y="67"/>
                    <a:pt x="0" y="150"/>
                  </a:cubicBezTo>
                  <a:cubicBezTo>
                    <a:pt x="0" y="2502"/>
                    <a:pt x="0" y="2502"/>
                    <a:pt x="0" y="2502"/>
                  </a:cubicBezTo>
                  <a:cubicBezTo>
                    <a:pt x="0" y="2585"/>
                    <a:pt x="67" y="2652"/>
                    <a:pt x="150" y="2652"/>
                  </a:cubicBezTo>
                  <a:cubicBezTo>
                    <a:pt x="1732" y="2652"/>
                    <a:pt x="1732" y="2652"/>
                    <a:pt x="1732" y="2652"/>
                  </a:cubicBezTo>
                  <a:cubicBezTo>
                    <a:pt x="1732" y="2800"/>
                    <a:pt x="1732" y="2800"/>
                    <a:pt x="1732" y="2800"/>
                  </a:cubicBezTo>
                  <a:cubicBezTo>
                    <a:pt x="1248" y="2800"/>
                    <a:pt x="1248" y="2800"/>
                    <a:pt x="1248" y="2800"/>
                  </a:cubicBezTo>
                  <a:cubicBezTo>
                    <a:pt x="1248" y="2976"/>
                    <a:pt x="1248" y="2976"/>
                    <a:pt x="1248" y="2976"/>
                  </a:cubicBezTo>
                  <a:cubicBezTo>
                    <a:pt x="2928" y="2976"/>
                    <a:pt x="2928" y="2976"/>
                    <a:pt x="2928" y="2976"/>
                  </a:cubicBezTo>
                  <a:cubicBezTo>
                    <a:pt x="2928" y="2800"/>
                    <a:pt x="2928" y="2800"/>
                    <a:pt x="2928" y="2800"/>
                  </a:cubicBezTo>
                  <a:cubicBezTo>
                    <a:pt x="2444" y="2800"/>
                    <a:pt x="2444" y="2800"/>
                    <a:pt x="2444" y="2800"/>
                  </a:cubicBezTo>
                  <a:cubicBezTo>
                    <a:pt x="2444" y="2652"/>
                    <a:pt x="2444" y="2652"/>
                    <a:pt x="2444" y="2652"/>
                  </a:cubicBezTo>
                  <a:cubicBezTo>
                    <a:pt x="4026" y="2652"/>
                    <a:pt x="4026" y="2652"/>
                    <a:pt x="4026" y="2652"/>
                  </a:cubicBezTo>
                  <a:cubicBezTo>
                    <a:pt x="4109" y="2652"/>
                    <a:pt x="4176" y="2585"/>
                    <a:pt x="4176" y="2502"/>
                  </a:cubicBezTo>
                  <a:cubicBezTo>
                    <a:pt x="4176" y="150"/>
                    <a:pt x="4176" y="150"/>
                    <a:pt x="4176" y="150"/>
                  </a:cubicBezTo>
                  <a:cubicBezTo>
                    <a:pt x="4176" y="67"/>
                    <a:pt x="4109" y="0"/>
                    <a:pt x="4026" y="0"/>
                  </a:cubicBezTo>
                  <a:close/>
                  <a:moveTo>
                    <a:pt x="256" y="2384"/>
                  </a:moveTo>
                  <a:cubicBezTo>
                    <a:pt x="256" y="240"/>
                    <a:pt x="256" y="240"/>
                    <a:pt x="256" y="240"/>
                  </a:cubicBezTo>
                  <a:cubicBezTo>
                    <a:pt x="3920" y="240"/>
                    <a:pt x="3920" y="240"/>
                    <a:pt x="3920" y="240"/>
                  </a:cubicBezTo>
                  <a:cubicBezTo>
                    <a:pt x="3920" y="2384"/>
                    <a:pt x="3920" y="2384"/>
                    <a:pt x="3920" y="2384"/>
                  </a:cubicBezTo>
                  <a:lnTo>
                    <a:pt x="256" y="2384"/>
                  </a:lnTo>
                  <a:close/>
                  <a:moveTo>
                    <a:pt x="3936" y="2557"/>
                  </a:moveTo>
                  <a:cubicBezTo>
                    <a:pt x="3636" y="2557"/>
                    <a:pt x="3636" y="2557"/>
                    <a:pt x="3636" y="2557"/>
                  </a:cubicBezTo>
                  <a:cubicBezTo>
                    <a:pt x="3636" y="2480"/>
                    <a:pt x="3636" y="2480"/>
                    <a:pt x="3636" y="2480"/>
                  </a:cubicBezTo>
                  <a:cubicBezTo>
                    <a:pt x="3936" y="2480"/>
                    <a:pt x="3936" y="2480"/>
                    <a:pt x="3936" y="2480"/>
                  </a:cubicBezTo>
                  <a:lnTo>
                    <a:pt x="3936" y="255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88" name="Rounded Rectangle 72"/>
            <p:cNvSpPr/>
            <p:nvPr/>
          </p:nvSpPr>
          <p:spPr>
            <a:xfrm>
              <a:off x="110012" y="3158461"/>
              <a:ext cx="338688" cy="205033"/>
            </a:xfrm>
            <a:custGeom>
              <a:avLst/>
              <a:gdLst/>
              <a:ahLst/>
              <a:cxnLst/>
              <a:rect l="l" t="t" r="r" b="b"/>
              <a:pathLst>
                <a:path w="1176687" h="712336">
                  <a:moveTo>
                    <a:pt x="0" y="635193"/>
                  </a:moveTo>
                  <a:lnTo>
                    <a:pt x="502590" y="635193"/>
                  </a:lnTo>
                  <a:lnTo>
                    <a:pt x="511312" y="656250"/>
                  </a:lnTo>
                  <a:cubicBezTo>
                    <a:pt x="516701" y="661639"/>
                    <a:pt x="524146" y="664972"/>
                    <a:pt x="532370" y="664972"/>
                  </a:cubicBezTo>
                  <a:lnTo>
                    <a:pt x="644314" y="664973"/>
                  </a:lnTo>
                  <a:cubicBezTo>
                    <a:pt x="652538" y="664973"/>
                    <a:pt x="659983" y="661640"/>
                    <a:pt x="665373" y="656251"/>
                  </a:cubicBezTo>
                  <a:lnTo>
                    <a:pt x="674095" y="635193"/>
                  </a:lnTo>
                  <a:lnTo>
                    <a:pt x="1176687" y="635193"/>
                  </a:lnTo>
                  <a:lnTo>
                    <a:pt x="1176687" y="641630"/>
                  </a:lnTo>
                  <a:cubicBezTo>
                    <a:pt x="1176687" y="680679"/>
                    <a:pt x="1145030" y="712336"/>
                    <a:pt x="1105981" y="712336"/>
                  </a:cubicBezTo>
                  <a:lnTo>
                    <a:pt x="70706" y="712336"/>
                  </a:lnTo>
                  <a:cubicBezTo>
                    <a:pt x="31657" y="712336"/>
                    <a:pt x="0" y="680679"/>
                    <a:pt x="0" y="641630"/>
                  </a:cubicBezTo>
                  <a:close/>
                  <a:moveTo>
                    <a:pt x="218280" y="62440"/>
                  </a:moveTo>
                  <a:lnTo>
                    <a:pt x="218280" y="569259"/>
                  </a:lnTo>
                  <a:lnTo>
                    <a:pt x="958409" y="569259"/>
                  </a:lnTo>
                  <a:lnTo>
                    <a:pt x="958409" y="62440"/>
                  </a:lnTo>
                  <a:close/>
                  <a:moveTo>
                    <a:pt x="221924" y="0"/>
                  </a:moveTo>
                  <a:lnTo>
                    <a:pt x="954763" y="0"/>
                  </a:lnTo>
                  <a:cubicBezTo>
                    <a:pt x="993812" y="0"/>
                    <a:pt x="1025469" y="31657"/>
                    <a:pt x="1025469" y="70706"/>
                  </a:cubicBezTo>
                  <a:lnTo>
                    <a:pt x="1025469" y="608048"/>
                  </a:lnTo>
                  <a:lnTo>
                    <a:pt x="151218" y="608048"/>
                  </a:lnTo>
                  <a:lnTo>
                    <a:pt x="151218" y="70706"/>
                  </a:lnTo>
                  <a:cubicBezTo>
                    <a:pt x="151218" y="31657"/>
                    <a:pt x="182875" y="0"/>
                    <a:pt x="2219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24"/>
              <a:endParaRPr lang="en-US" kern="0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89" name="Rounded Rectangle 72"/>
            <p:cNvSpPr/>
            <p:nvPr/>
          </p:nvSpPr>
          <p:spPr>
            <a:xfrm>
              <a:off x="110012" y="3432338"/>
              <a:ext cx="338688" cy="205033"/>
            </a:xfrm>
            <a:custGeom>
              <a:avLst/>
              <a:gdLst/>
              <a:ahLst/>
              <a:cxnLst/>
              <a:rect l="l" t="t" r="r" b="b"/>
              <a:pathLst>
                <a:path w="1176687" h="712336">
                  <a:moveTo>
                    <a:pt x="0" y="635193"/>
                  </a:moveTo>
                  <a:lnTo>
                    <a:pt x="502590" y="635193"/>
                  </a:lnTo>
                  <a:lnTo>
                    <a:pt x="511312" y="656250"/>
                  </a:lnTo>
                  <a:cubicBezTo>
                    <a:pt x="516701" y="661639"/>
                    <a:pt x="524146" y="664972"/>
                    <a:pt x="532370" y="664972"/>
                  </a:cubicBezTo>
                  <a:lnTo>
                    <a:pt x="644314" y="664973"/>
                  </a:lnTo>
                  <a:cubicBezTo>
                    <a:pt x="652538" y="664973"/>
                    <a:pt x="659983" y="661640"/>
                    <a:pt x="665373" y="656251"/>
                  </a:cubicBezTo>
                  <a:lnTo>
                    <a:pt x="674095" y="635193"/>
                  </a:lnTo>
                  <a:lnTo>
                    <a:pt x="1176687" y="635193"/>
                  </a:lnTo>
                  <a:lnTo>
                    <a:pt x="1176687" y="641630"/>
                  </a:lnTo>
                  <a:cubicBezTo>
                    <a:pt x="1176687" y="680679"/>
                    <a:pt x="1145030" y="712336"/>
                    <a:pt x="1105981" y="712336"/>
                  </a:cubicBezTo>
                  <a:lnTo>
                    <a:pt x="70706" y="712336"/>
                  </a:lnTo>
                  <a:cubicBezTo>
                    <a:pt x="31657" y="712336"/>
                    <a:pt x="0" y="680679"/>
                    <a:pt x="0" y="641630"/>
                  </a:cubicBezTo>
                  <a:close/>
                  <a:moveTo>
                    <a:pt x="218280" y="62440"/>
                  </a:moveTo>
                  <a:lnTo>
                    <a:pt x="218280" y="569259"/>
                  </a:lnTo>
                  <a:lnTo>
                    <a:pt x="958409" y="569259"/>
                  </a:lnTo>
                  <a:lnTo>
                    <a:pt x="958409" y="62440"/>
                  </a:lnTo>
                  <a:close/>
                  <a:moveTo>
                    <a:pt x="221924" y="0"/>
                  </a:moveTo>
                  <a:lnTo>
                    <a:pt x="954763" y="0"/>
                  </a:lnTo>
                  <a:cubicBezTo>
                    <a:pt x="993812" y="0"/>
                    <a:pt x="1025469" y="31657"/>
                    <a:pt x="1025469" y="70706"/>
                  </a:cubicBezTo>
                  <a:lnTo>
                    <a:pt x="1025469" y="608048"/>
                  </a:lnTo>
                  <a:lnTo>
                    <a:pt x="151218" y="608048"/>
                  </a:lnTo>
                  <a:lnTo>
                    <a:pt x="151218" y="70706"/>
                  </a:lnTo>
                  <a:cubicBezTo>
                    <a:pt x="151218" y="31657"/>
                    <a:pt x="182875" y="0"/>
                    <a:pt x="2219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24"/>
              <a:endParaRPr lang="en-US" kern="0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896731" y="3194377"/>
              <a:ext cx="347082" cy="451714"/>
              <a:chOff x="10808374" y="6470453"/>
              <a:chExt cx="413824" cy="538575"/>
            </a:xfrm>
          </p:grpSpPr>
          <p:sp>
            <p:nvSpPr>
              <p:cNvPr id="752" name="Freeform 5"/>
              <p:cNvSpPr>
                <a:spLocks noEditPoints="1"/>
              </p:cNvSpPr>
              <p:nvPr/>
            </p:nvSpPr>
            <p:spPr bwMode="auto">
              <a:xfrm>
                <a:off x="10808374" y="6470453"/>
                <a:ext cx="413824" cy="538575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53" name="TextBox 752"/>
              <p:cNvSpPr txBox="1"/>
              <p:nvPr/>
            </p:nvSpPr>
            <p:spPr>
              <a:xfrm>
                <a:off x="10838383" y="6742812"/>
                <a:ext cx="353805" cy="1284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FFFFFF"/>
                    </a:solidFill>
                    <a:latin typeface="+mn-ea"/>
                    <a:ea typeface="+mn-ea"/>
                    <a:cs typeface="Meiryo" charset="-128"/>
                  </a:rPr>
                  <a:t>Apps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896731" y="2696562"/>
              <a:ext cx="347082" cy="451714"/>
              <a:chOff x="7896731" y="3342853"/>
              <a:chExt cx="347082" cy="45171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915154" y="3376262"/>
                <a:ext cx="312460" cy="397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+mn-ea"/>
                  <a:cs typeface="Meiryo" charset="-128"/>
                </a:endParaRPr>
              </a:p>
            </p:txBody>
          </p:sp>
          <p:grpSp>
            <p:nvGrpSpPr>
              <p:cNvPr id="754" name="Group 753"/>
              <p:cNvGrpSpPr/>
              <p:nvPr/>
            </p:nvGrpSpPr>
            <p:grpSpPr>
              <a:xfrm>
                <a:off x="7896731" y="3342853"/>
                <a:ext cx="347082" cy="451714"/>
                <a:chOff x="10808374" y="6470453"/>
                <a:chExt cx="413824" cy="538575"/>
              </a:xfrm>
            </p:grpSpPr>
            <p:sp>
              <p:nvSpPr>
                <p:cNvPr id="755" name="Freeform 5"/>
                <p:cNvSpPr>
                  <a:spLocks noEditPoints="1"/>
                </p:cNvSpPr>
                <p:nvPr/>
              </p:nvSpPr>
              <p:spPr bwMode="auto">
                <a:xfrm>
                  <a:off x="10808374" y="6470453"/>
                  <a:ext cx="413824" cy="538575"/>
                </a:xfrm>
                <a:custGeom>
                  <a:avLst/>
                  <a:gdLst>
                    <a:gd name="T0" fmla="*/ 612 w 612"/>
                    <a:gd name="T1" fmla="*/ 762 h 788"/>
                    <a:gd name="T2" fmla="*/ 586 w 612"/>
                    <a:gd name="T3" fmla="*/ 788 h 788"/>
                    <a:gd name="T4" fmla="*/ 26 w 612"/>
                    <a:gd name="T5" fmla="*/ 788 h 788"/>
                    <a:gd name="T6" fmla="*/ 0 w 612"/>
                    <a:gd name="T7" fmla="*/ 762 h 788"/>
                    <a:gd name="T8" fmla="*/ 0 w 612"/>
                    <a:gd name="T9" fmla="*/ 278 h 788"/>
                    <a:gd name="T10" fmla="*/ 26 w 612"/>
                    <a:gd name="T11" fmla="*/ 252 h 788"/>
                    <a:gd name="T12" fmla="*/ 586 w 612"/>
                    <a:gd name="T13" fmla="*/ 252 h 788"/>
                    <a:gd name="T14" fmla="*/ 612 w 612"/>
                    <a:gd name="T15" fmla="*/ 278 h 788"/>
                    <a:gd name="T16" fmla="*/ 612 w 612"/>
                    <a:gd name="T17" fmla="*/ 762 h 788"/>
                    <a:gd name="T18" fmla="*/ 64 w 612"/>
                    <a:gd name="T19" fmla="*/ 68 h 788"/>
                    <a:gd name="T20" fmla="*/ 300 w 612"/>
                    <a:gd name="T21" fmla="*/ 68 h 788"/>
                    <a:gd name="T22" fmla="*/ 300 w 612"/>
                    <a:gd name="T23" fmla="*/ 164 h 788"/>
                    <a:gd name="T24" fmla="*/ 64 w 612"/>
                    <a:gd name="T25" fmla="*/ 164 h 788"/>
                    <a:gd name="T26" fmla="*/ 64 w 612"/>
                    <a:gd name="T27" fmla="*/ 68 h 788"/>
                    <a:gd name="T28" fmla="*/ 105 w 612"/>
                    <a:gd name="T29" fmla="*/ 114 h 788"/>
                    <a:gd name="T30" fmla="*/ 111 w 612"/>
                    <a:gd name="T31" fmla="*/ 120 h 788"/>
                    <a:gd name="T32" fmla="*/ 254 w 612"/>
                    <a:gd name="T33" fmla="*/ 120 h 788"/>
                    <a:gd name="T34" fmla="*/ 260 w 612"/>
                    <a:gd name="T35" fmla="*/ 114 h 788"/>
                    <a:gd name="T36" fmla="*/ 254 w 612"/>
                    <a:gd name="T37" fmla="*/ 108 h 788"/>
                    <a:gd name="T38" fmla="*/ 111 w 612"/>
                    <a:gd name="T39" fmla="*/ 108 h 788"/>
                    <a:gd name="T40" fmla="*/ 105 w 612"/>
                    <a:gd name="T41" fmla="*/ 114 h 788"/>
                    <a:gd name="T42" fmla="*/ 612 w 612"/>
                    <a:gd name="T43" fmla="*/ 219 h 788"/>
                    <a:gd name="T44" fmla="*/ 595 w 612"/>
                    <a:gd name="T45" fmla="*/ 236 h 788"/>
                    <a:gd name="T46" fmla="*/ 17 w 612"/>
                    <a:gd name="T47" fmla="*/ 236 h 788"/>
                    <a:gd name="T48" fmla="*/ 0 w 612"/>
                    <a:gd name="T49" fmla="*/ 219 h 788"/>
                    <a:gd name="T50" fmla="*/ 0 w 612"/>
                    <a:gd name="T51" fmla="*/ 17 h 788"/>
                    <a:gd name="T52" fmla="*/ 17 w 612"/>
                    <a:gd name="T53" fmla="*/ 0 h 788"/>
                    <a:gd name="T54" fmla="*/ 595 w 612"/>
                    <a:gd name="T55" fmla="*/ 0 h 788"/>
                    <a:gd name="T56" fmla="*/ 612 w 612"/>
                    <a:gd name="T57" fmla="*/ 17 h 788"/>
                    <a:gd name="T58" fmla="*/ 612 w 612"/>
                    <a:gd name="T59" fmla="*/ 219 h 788"/>
                    <a:gd name="T60" fmla="*/ 312 w 612"/>
                    <a:gd name="T61" fmla="*/ 62 h 788"/>
                    <a:gd name="T62" fmla="*/ 306 w 612"/>
                    <a:gd name="T63" fmla="*/ 56 h 788"/>
                    <a:gd name="T64" fmla="*/ 58 w 612"/>
                    <a:gd name="T65" fmla="*/ 56 h 788"/>
                    <a:gd name="T66" fmla="*/ 52 w 612"/>
                    <a:gd name="T67" fmla="*/ 62 h 788"/>
                    <a:gd name="T68" fmla="*/ 52 w 612"/>
                    <a:gd name="T69" fmla="*/ 170 h 788"/>
                    <a:gd name="T70" fmla="*/ 58 w 612"/>
                    <a:gd name="T71" fmla="*/ 176 h 788"/>
                    <a:gd name="T72" fmla="*/ 306 w 612"/>
                    <a:gd name="T73" fmla="*/ 176 h 788"/>
                    <a:gd name="T74" fmla="*/ 312 w 612"/>
                    <a:gd name="T75" fmla="*/ 170 h 788"/>
                    <a:gd name="T76" fmla="*/ 312 w 612"/>
                    <a:gd name="T77" fmla="*/ 62 h 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12" h="788">
                      <a:moveTo>
                        <a:pt x="612" y="762"/>
                      </a:moveTo>
                      <a:cubicBezTo>
                        <a:pt x="612" y="777"/>
                        <a:pt x="601" y="788"/>
                        <a:pt x="586" y="788"/>
                      </a:cubicBezTo>
                      <a:cubicBezTo>
                        <a:pt x="26" y="788"/>
                        <a:pt x="26" y="788"/>
                        <a:pt x="26" y="788"/>
                      </a:cubicBezTo>
                      <a:cubicBezTo>
                        <a:pt x="11" y="788"/>
                        <a:pt x="0" y="777"/>
                        <a:pt x="0" y="762"/>
                      </a:cubicBezTo>
                      <a:cubicBezTo>
                        <a:pt x="0" y="278"/>
                        <a:pt x="0" y="278"/>
                        <a:pt x="0" y="278"/>
                      </a:cubicBezTo>
                      <a:cubicBezTo>
                        <a:pt x="0" y="263"/>
                        <a:pt x="11" y="252"/>
                        <a:pt x="26" y="252"/>
                      </a:cubicBezTo>
                      <a:cubicBezTo>
                        <a:pt x="586" y="252"/>
                        <a:pt x="586" y="252"/>
                        <a:pt x="586" y="252"/>
                      </a:cubicBezTo>
                      <a:cubicBezTo>
                        <a:pt x="601" y="252"/>
                        <a:pt x="612" y="263"/>
                        <a:pt x="612" y="278"/>
                      </a:cubicBezTo>
                      <a:lnTo>
                        <a:pt x="612" y="762"/>
                      </a:lnTo>
                      <a:close/>
                      <a:moveTo>
                        <a:pt x="64" y="68"/>
                      </a:moveTo>
                      <a:cubicBezTo>
                        <a:pt x="300" y="68"/>
                        <a:pt x="300" y="68"/>
                        <a:pt x="300" y="68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64" y="164"/>
                        <a:pt x="64" y="164"/>
                        <a:pt x="64" y="164"/>
                      </a:cubicBezTo>
                      <a:lnTo>
                        <a:pt x="64" y="68"/>
                      </a:lnTo>
                      <a:close/>
                      <a:moveTo>
                        <a:pt x="105" y="114"/>
                      </a:moveTo>
                      <a:cubicBezTo>
                        <a:pt x="105" y="117"/>
                        <a:pt x="108" y="120"/>
                        <a:pt x="111" y="120"/>
                      </a:cubicBezTo>
                      <a:cubicBezTo>
                        <a:pt x="254" y="120"/>
                        <a:pt x="254" y="120"/>
                        <a:pt x="254" y="120"/>
                      </a:cubicBezTo>
                      <a:cubicBezTo>
                        <a:pt x="257" y="120"/>
                        <a:pt x="260" y="117"/>
                        <a:pt x="260" y="114"/>
                      </a:cubicBezTo>
                      <a:cubicBezTo>
                        <a:pt x="260" y="111"/>
                        <a:pt x="257" y="108"/>
                        <a:pt x="254" y="108"/>
                      </a:cubicBezTo>
                      <a:cubicBezTo>
                        <a:pt x="111" y="108"/>
                        <a:pt x="111" y="108"/>
                        <a:pt x="111" y="108"/>
                      </a:cubicBezTo>
                      <a:cubicBezTo>
                        <a:pt x="108" y="108"/>
                        <a:pt x="105" y="111"/>
                        <a:pt x="105" y="114"/>
                      </a:cubicBezTo>
                      <a:close/>
                      <a:moveTo>
                        <a:pt x="612" y="219"/>
                      </a:moveTo>
                      <a:cubicBezTo>
                        <a:pt x="612" y="228"/>
                        <a:pt x="604" y="236"/>
                        <a:pt x="595" y="236"/>
                      </a:cubicBezTo>
                      <a:cubicBezTo>
                        <a:pt x="17" y="236"/>
                        <a:pt x="17" y="236"/>
                        <a:pt x="17" y="236"/>
                      </a:cubicBezTo>
                      <a:cubicBezTo>
                        <a:pt x="8" y="236"/>
                        <a:pt x="0" y="228"/>
                        <a:pt x="0" y="219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595" y="0"/>
                        <a:pt x="595" y="0"/>
                        <a:pt x="595" y="0"/>
                      </a:cubicBezTo>
                      <a:cubicBezTo>
                        <a:pt x="604" y="0"/>
                        <a:pt x="612" y="8"/>
                        <a:pt x="612" y="17"/>
                      </a:cubicBezTo>
                      <a:lnTo>
                        <a:pt x="612" y="219"/>
                      </a:lnTo>
                      <a:close/>
                      <a:moveTo>
                        <a:pt x="312" y="62"/>
                      </a:moveTo>
                      <a:cubicBezTo>
                        <a:pt x="312" y="59"/>
                        <a:pt x="309" y="56"/>
                        <a:pt x="306" y="56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5" y="56"/>
                        <a:pt x="52" y="59"/>
                        <a:pt x="52" y="62"/>
                      </a:cubicBezTo>
                      <a:cubicBezTo>
                        <a:pt x="52" y="170"/>
                        <a:pt x="52" y="170"/>
                        <a:pt x="52" y="170"/>
                      </a:cubicBezTo>
                      <a:cubicBezTo>
                        <a:pt x="52" y="173"/>
                        <a:pt x="55" y="176"/>
                        <a:pt x="58" y="176"/>
                      </a:cubicBezTo>
                      <a:cubicBezTo>
                        <a:pt x="306" y="176"/>
                        <a:pt x="306" y="176"/>
                        <a:pt x="306" y="176"/>
                      </a:cubicBezTo>
                      <a:cubicBezTo>
                        <a:pt x="309" y="176"/>
                        <a:pt x="312" y="173"/>
                        <a:pt x="312" y="170"/>
                      </a:cubicBezTo>
                      <a:lnTo>
                        <a:pt x="312" y="6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756" name="TextBox 755"/>
                <p:cNvSpPr txBox="1"/>
                <p:nvPr/>
              </p:nvSpPr>
              <p:spPr>
                <a:xfrm>
                  <a:off x="10838383" y="6742812"/>
                  <a:ext cx="353805" cy="1284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b="1" dirty="0">
                      <a:solidFill>
                        <a:srgbClr val="FFFFFF"/>
                      </a:solidFill>
                      <a:latin typeface="+mn-ea"/>
                      <a:ea typeface="+mn-ea"/>
                      <a:cs typeface="Meiryo" charset="-128"/>
                    </a:rPr>
                    <a:t>Apps</a:t>
                  </a:r>
                </a:p>
              </p:txBody>
            </p:sp>
          </p:grpSp>
        </p:grpSp>
        <p:grpSp>
          <p:nvGrpSpPr>
            <p:cNvPr id="757" name="Group 756"/>
            <p:cNvGrpSpPr/>
            <p:nvPr/>
          </p:nvGrpSpPr>
          <p:grpSpPr>
            <a:xfrm>
              <a:off x="7896731" y="2203252"/>
              <a:ext cx="347082" cy="451714"/>
              <a:chOff x="10808374" y="6470453"/>
              <a:chExt cx="413824" cy="538575"/>
            </a:xfrm>
          </p:grpSpPr>
          <p:sp>
            <p:nvSpPr>
              <p:cNvPr id="758" name="Freeform 5"/>
              <p:cNvSpPr>
                <a:spLocks noEditPoints="1"/>
              </p:cNvSpPr>
              <p:nvPr/>
            </p:nvSpPr>
            <p:spPr bwMode="auto">
              <a:xfrm>
                <a:off x="10808374" y="6470453"/>
                <a:ext cx="413824" cy="538575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59" name="TextBox 758"/>
              <p:cNvSpPr txBox="1"/>
              <p:nvPr/>
            </p:nvSpPr>
            <p:spPr>
              <a:xfrm>
                <a:off x="10838383" y="6742812"/>
                <a:ext cx="353805" cy="1284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FFFFFF"/>
                    </a:solidFill>
                    <a:latin typeface="+mn-ea"/>
                    <a:ea typeface="+mn-ea"/>
                    <a:cs typeface="Meiryo" charset="-128"/>
                  </a:rPr>
                  <a:t>Apps</a:t>
                </a:r>
              </a:p>
            </p:txBody>
          </p:sp>
        </p:grpSp>
        <p:grpSp>
          <p:nvGrpSpPr>
            <p:cNvPr id="766" name="Group 765"/>
            <p:cNvGrpSpPr/>
            <p:nvPr/>
          </p:nvGrpSpPr>
          <p:grpSpPr>
            <a:xfrm>
              <a:off x="1560106" y="2436974"/>
              <a:ext cx="1053584" cy="645225"/>
              <a:chOff x="7939459" y="3239569"/>
              <a:chExt cx="965417" cy="591231"/>
            </a:xfrm>
          </p:grpSpPr>
          <p:sp>
            <p:nvSpPr>
              <p:cNvPr id="767" name="Freeform 766"/>
              <p:cNvSpPr/>
              <p:nvPr/>
            </p:nvSpPr>
            <p:spPr>
              <a:xfrm>
                <a:off x="7939459" y="3239569"/>
                <a:ext cx="944204" cy="571819"/>
              </a:xfrm>
              <a:custGeom>
                <a:avLst/>
                <a:gdLst>
                  <a:gd name="connsiteX0" fmla="*/ 1101629 w 1866359"/>
                  <a:gd name="connsiteY0" fmla="*/ 0 h 1130284"/>
                  <a:gd name="connsiteX1" fmla="*/ 1532594 w 1866359"/>
                  <a:gd name="connsiteY1" fmla="*/ 430965 h 1130284"/>
                  <a:gd name="connsiteX2" fmla="*/ 1530369 w 1866359"/>
                  <a:gd name="connsiteY2" fmla="*/ 475028 h 1130284"/>
                  <a:gd name="connsiteX3" fmla="*/ 1527196 w 1866359"/>
                  <a:gd name="connsiteY3" fmla="*/ 495820 h 1130284"/>
                  <a:gd name="connsiteX4" fmla="*/ 1552503 w 1866359"/>
                  <a:gd name="connsiteY4" fmla="*/ 498371 h 1130284"/>
                  <a:gd name="connsiteX5" fmla="*/ 1662350 w 1866359"/>
                  <a:gd name="connsiteY5" fmla="*/ 633149 h 1130284"/>
                  <a:gd name="connsiteX6" fmla="*/ 1660989 w 1866359"/>
                  <a:gd name="connsiteY6" fmla="*/ 646645 h 1130284"/>
                  <a:gd name="connsiteX7" fmla="*/ 1671731 w 1866359"/>
                  <a:gd name="connsiteY7" fmla="*/ 647728 h 1130284"/>
                  <a:gd name="connsiteX8" fmla="*/ 1866359 w 1866359"/>
                  <a:gd name="connsiteY8" fmla="*/ 886530 h 1130284"/>
                  <a:gd name="connsiteX9" fmla="*/ 1671731 w 1866359"/>
                  <a:gd name="connsiteY9" fmla="*/ 1125332 h 1130284"/>
                  <a:gd name="connsiteX10" fmla="*/ 1633400 w 1866359"/>
                  <a:gd name="connsiteY10" fmla="*/ 1129196 h 1130284"/>
                  <a:gd name="connsiteX11" fmla="*/ 1633672 w 1866359"/>
                  <a:gd name="connsiteY11" fmla="*/ 1130284 h 1130284"/>
                  <a:gd name="connsiteX12" fmla="*/ 1622605 w 1866359"/>
                  <a:gd name="connsiteY12" fmla="*/ 1130284 h 1130284"/>
                  <a:gd name="connsiteX13" fmla="*/ 328298 w 1866359"/>
                  <a:gd name="connsiteY13" fmla="*/ 1130284 h 1130284"/>
                  <a:gd name="connsiteX14" fmla="*/ 328500 w 1866359"/>
                  <a:gd name="connsiteY14" fmla="*/ 1129476 h 1130284"/>
                  <a:gd name="connsiteX15" fmla="*/ 320481 w 1866359"/>
                  <a:gd name="connsiteY15" fmla="*/ 1130284 h 1130284"/>
                  <a:gd name="connsiteX16" fmla="*/ 0 w 1866359"/>
                  <a:gd name="connsiteY16" fmla="*/ 809802 h 1130284"/>
                  <a:gd name="connsiteX17" fmla="*/ 320481 w 1866359"/>
                  <a:gd name="connsiteY17" fmla="*/ 489321 h 1130284"/>
                  <a:gd name="connsiteX18" fmla="*/ 333765 w 1866359"/>
                  <a:gd name="connsiteY18" fmla="*/ 490660 h 1130284"/>
                  <a:gd name="connsiteX19" fmla="*/ 331424 w 1866359"/>
                  <a:gd name="connsiteY19" fmla="*/ 467434 h 1130284"/>
                  <a:gd name="connsiteX20" fmla="*/ 559669 w 1866359"/>
                  <a:gd name="connsiteY20" fmla="*/ 239189 h 1130284"/>
                  <a:gd name="connsiteX21" fmla="*/ 687284 w 1866359"/>
                  <a:gd name="connsiteY21" fmla="*/ 278169 h 1130284"/>
                  <a:gd name="connsiteX22" fmla="*/ 697320 w 1866359"/>
                  <a:gd name="connsiteY22" fmla="*/ 286449 h 1130284"/>
                  <a:gd name="connsiteX23" fmla="*/ 704532 w 1866359"/>
                  <a:gd name="connsiteY23" fmla="*/ 263214 h 1130284"/>
                  <a:gd name="connsiteX24" fmla="*/ 1101629 w 1866359"/>
                  <a:gd name="connsiteY24" fmla="*/ 0 h 113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6359" h="1130284">
                    <a:moveTo>
                      <a:pt x="1101629" y="0"/>
                    </a:moveTo>
                    <a:cubicBezTo>
                      <a:pt x="1339644" y="0"/>
                      <a:pt x="1532594" y="192949"/>
                      <a:pt x="1532594" y="430965"/>
                    </a:cubicBezTo>
                    <a:cubicBezTo>
                      <a:pt x="1532594" y="445841"/>
                      <a:pt x="1531840" y="460540"/>
                      <a:pt x="1530369" y="475028"/>
                    </a:cubicBezTo>
                    <a:lnTo>
                      <a:pt x="1527196" y="495820"/>
                    </a:lnTo>
                    <a:lnTo>
                      <a:pt x="1552503" y="498371"/>
                    </a:lnTo>
                    <a:cubicBezTo>
                      <a:pt x="1615192" y="511199"/>
                      <a:pt x="1662350" y="566667"/>
                      <a:pt x="1662350" y="633149"/>
                    </a:cubicBezTo>
                    <a:lnTo>
                      <a:pt x="1660989" y="646645"/>
                    </a:lnTo>
                    <a:lnTo>
                      <a:pt x="1671731" y="647728"/>
                    </a:lnTo>
                    <a:cubicBezTo>
                      <a:pt x="1782805" y="670457"/>
                      <a:pt x="1866359" y="768736"/>
                      <a:pt x="1866359" y="886530"/>
                    </a:cubicBezTo>
                    <a:cubicBezTo>
                      <a:pt x="1866359" y="1004324"/>
                      <a:pt x="1782805" y="1102603"/>
                      <a:pt x="1671731" y="1125332"/>
                    </a:cubicBezTo>
                    <a:lnTo>
                      <a:pt x="1633400" y="1129196"/>
                    </a:lnTo>
                    <a:lnTo>
                      <a:pt x="1633672" y="1130284"/>
                    </a:lnTo>
                    <a:lnTo>
                      <a:pt x="1622605" y="1130284"/>
                    </a:lnTo>
                    <a:lnTo>
                      <a:pt x="328298" y="1130284"/>
                    </a:lnTo>
                    <a:lnTo>
                      <a:pt x="328500" y="1129476"/>
                    </a:lnTo>
                    <a:lnTo>
                      <a:pt x="320481" y="1130284"/>
                    </a:lnTo>
                    <a:cubicBezTo>
                      <a:pt x="143484" y="1130284"/>
                      <a:pt x="0" y="986799"/>
                      <a:pt x="0" y="809802"/>
                    </a:cubicBezTo>
                    <a:cubicBezTo>
                      <a:pt x="0" y="632805"/>
                      <a:pt x="143484" y="489321"/>
                      <a:pt x="320481" y="489321"/>
                    </a:cubicBezTo>
                    <a:lnTo>
                      <a:pt x="333765" y="490660"/>
                    </a:lnTo>
                    <a:lnTo>
                      <a:pt x="331424" y="467434"/>
                    </a:lnTo>
                    <a:cubicBezTo>
                      <a:pt x="331424" y="341377"/>
                      <a:pt x="433613" y="239189"/>
                      <a:pt x="559669" y="239189"/>
                    </a:cubicBezTo>
                    <a:cubicBezTo>
                      <a:pt x="606941" y="239189"/>
                      <a:pt x="650855" y="253559"/>
                      <a:pt x="687284" y="278169"/>
                    </a:cubicBezTo>
                    <a:lnTo>
                      <a:pt x="697320" y="286449"/>
                    </a:lnTo>
                    <a:lnTo>
                      <a:pt x="704532" y="263214"/>
                    </a:lnTo>
                    <a:cubicBezTo>
                      <a:pt x="769956" y="108534"/>
                      <a:pt x="923118" y="0"/>
                      <a:pt x="110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>
                <a:solidFill>
                  <a:schemeClr val="tx2"/>
                </a:solidFill>
              </a:ln>
              <a:effectLst/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8427965" y="3573974"/>
                <a:ext cx="476911" cy="2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676767">
                        <a:lumMod val="75000"/>
                      </a:srgbClr>
                    </a:solidFill>
                    <a:latin typeface="+mn-ea"/>
                    <a:ea typeface="+mn-ea"/>
                    <a:cs typeface="Meiryo" charset="-128"/>
                  </a:rPr>
                  <a:t>SP</a:t>
                </a:r>
              </a:p>
            </p:txBody>
          </p:sp>
        </p:grpSp>
        <p:sp>
          <p:nvSpPr>
            <p:cNvPr id="572" name="Rectangle 571"/>
            <p:cNvSpPr/>
            <p:nvPr/>
          </p:nvSpPr>
          <p:spPr>
            <a:xfrm>
              <a:off x="2249898" y="2571976"/>
              <a:ext cx="452811" cy="1842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WAN </a:t>
              </a:r>
              <a:r>
                <a:rPr lang="en-US" sz="700" b="1" dirty="0" err="1">
                  <a:solidFill>
                    <a:srgbClr val="FFFFFF"/>
                  </a:solidFill>
                  <a:latin typeface="+mn-ea"/>
                  <a:cs typeface="Meiryo" charset="-128"/>
                </a:rPr>
                <a:t>Agg</a:t>
              </a:r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 </a:t>
              </a:r>
            </a:p>
          </p:txBody>
        </p:sp>
        <p:sp>
          <p:nvSpPr>
            <p:cNvPr id="573" name="Rounded Rectangle 572"/>
            <p:cNvSpPr/>
            <p:nvPr/>
          </p:nvSpPr>
          <p:spPr>
            <a:xfrm>
              <a:off x="1198478" y="2533555"/>
              <a:ext cx="434231" cy="184214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Branch</a:t>
              </a:r>
            </a:p>
          </p:txBody>
        </p:sp>
        <p:sp>
          <p:nvSpPr>
            <p:cNvPr id="574" name="Rounded Rectangle 573"/>
            <p:cNvSpPr/>
            <p:nvPr/>
          </p:nvSpPr>
          <p:spPr>
            <a:xfrm>
              <a:off x="1196405" y="2845972"/>
              <a:ext cx="434231" cy="185389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Branch</a:t>
              </a:r>
            </a:p>
          </p:txBody>
        </p:sp>
        <p:sp>
          <p:nvSpPr>
            <p:cNvPr id="407" name="Oval 17"/>
            <p:cNvSpPr/>
            <p:nvPr/>
          </p:nvSpPr>
          <p:spPr>
            <a:xfrm>
              <a:off x="6516303" y="3302055"/>
              <a:ext cx="299264" cy="29926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423" name="Rounded Rectangle 160"/>
            <p:cNvSpPr/>
            <p:nvPr/>
          </p:nvSpPr>
          <p:spPr>
            <a:xfrm>
              <a:off x="559177" y="3472363"/>
              <a:ext cx="228374" cy="73616"/>
            </a:xfrm>
            <a:custGeom>
              <a:avLst/>
              <a:gdLst/>
              <a:ahLst/>
              <a:cxnLst/>
              <a:rect l="l" t="t" r="r" b="b"/>
              <a:pathLst>
                <a:path w="1714069" h="552526">
                  <a:moveTo>
                    <a:pt x="1371649" y="165237"/>
                  </a:moveTo>
                  <a:cubicBezTo>
                    <a:pt x="1378593" y="165198"/>
                    <a:pt x="1385488" y="165820"/>
                    <a:pt x="1392232" y="167103"/>
                  </a:cubicBezTo>
                  <a:cubicBezTo>
                    <a:pt x="1398975" y="168385"/>
                    <a:pt x="1405568" y="170330"/>
                    <a:pt x="1411904" y="172935"/>
                  </a:cubicBezTo>
                  <a:cubicBezTo>
                    <a:pt x="1418241" y="175541"/>
                    <a:pt x="1424324" y="178808"/>
                    <a:pt x="1430048" y="182737"/>
                  </a:cubicBezTo>
                  <a:cubicBezTo>
                    <a:pt x="1435772" y="186666"/>
                    <a:pt x="1441139" y="191258"/>
                    <a:pt x="1446046" y="196512"/>
                  </a:cubicBezTo>
                  <a:lnTo>
                    <a:pt x="1446049" y="196516"/>
                  </a:lnTo>
                  <a:lnTo>
                    <a:pt x="1517115" y="272624"/>
                  </a:lnTo>
                  <a:lnTo>
                    <a:pt x="1434687" y="349591"/>
                  </a:lnTo>
                  <a:lnTo>
                    <a:pt x="1434683" y="349595"/>
                  </a:lnTo>
                  <a:cubicBezTo>
                    <a:pt x="1411920" y="370850"/>
                    <a:pt x="1383358" y="381573"/>
                    <a:pt x="1355580" y="381727"/>
                  </a:cubicBezTo>
                  <a:lnTo>
                    <a:pt x="1355579" y="381728"/>
                  </a:lnTo>
                  <a:lnTo>
                    <a:pt x="1355579" y="381727"/>
                  </a:lnTo>
                  <a:cubicBezTo>
                    <a:pt x="1327800" y="381882"/>
                    <a:pt x="1300807" y="371470"/>
                    <a:pt x="1281182" y="350453"/>
                  </a:cubicBezTo>
                  <a:lnTo>
                    <a:pt x="1281178" y="350448"/>
                  </a:lnTo>
                  <a:lnTo>
                    <a:pt x="1210113" y="274340"/>
                  </a:lnTo>
                  <a:lnTo>
                    <a:pt x="1292541" y="197374"/>
                  </a:lnTo>
                  <a:lnTo>
                    <a:pt x="1292544" y="197370"/>
                  </a:lnTo>
                  <a:lnTo>
                    <a:pt x="1292544" y="197371"/>
                  </a:lnTo>
                  <a:cubicBezTo>
                    <a:pt x="1298235" y="192057"/>
                    <a:pt x="1304288" y="187401"/>
                    <a:pt x="1310601" y="183404"/>
                  </a:cubicBezTo>
                  <a:cubicBezTo>
                    <a:pt x="1316914" y="179408"/>
                    <a:pt x="1323487" y="176070"/>
                    <a:pt x="1330215" y="173391"/>
                  </a:cubicBezTo>
                  <a:cubicBezTo>
                    <a:pt x="1336945" y="170713"/>
                    <a:pt x="1343830" y="168694"/>
                    <a:pt x="1350770" y="167334"/>
                  </a:cubicBezTo>
                  <a:cubicBezTo>
                    <a:pt x="1357710" y="165975"/>
                    <a:pt x="1364704" y="165275"/>
                    <a:pt x="1371649" y="165237"/>
                  </a:cubicBezTo>
                  <a:close/>
                  <a:moveTo>
                    <a:pt x="1026780" y="158114"/>
                  </a:moveTo>
                  <a:cubicBezTo>
                    <a:pt x="1033725" y="158075"/>
                    <a:pt x="1040621" y="158697"/>
                    <a:pt x="1047364" y="159980"/>
                  </a:cubicBezTo>
                  <a:cubicBezTo>
                    <a:pt x="1054108" y="161262"/>
                    <a:pt x="1060699" y="163207"/>
                    <a:pt x="1067036" y="165812"/>
                  </a:cubicBezTo>
                  <a:cubicBezTo>
                    <a:pt x="1073373" y="168418"/>
                    <a:pt x="1079455" y="171685"/>
                    <a:pt x="1085180" y="175614"/>
                  </a:cubicBezTo>
                  <a:cubicBezTo>
                    <a:pt x="1090904" y="179543"/>
                    <a:pt x="1096271" y="184135"/>
                    <a:pt x="1101178" y="189390"/>
                  </a:cubicBezTo>
                  <a:lnTo>
                    <a:pt x="1101179" y="189389"/>
                  </a:lnTo>
                  <a:lnTo>
                    <a:pt x="1101181" y="189393"/>
                  </a:lnTo>
                  <a:lnTo>
                    <a:pt x="1172247" y="265502"/>
                  </a:lnTo>
                  <a:lnTo>
                    <a:pt x="1089819" y="342468"/>
                  </a:lnTo>
                  <a:lnTo>
                    <a:pt x="1089815" y="342472"/>
                  </a:lnTo>
                  <a:cubicBezTo>
                    <a:pt x="1067053" y="363726"/>
                    <a:pt x="1038490" y="374450"/>
                    <a:pt x="1010712" y="374604"/>
                  </a:cubicBezTo>
                  <a:lnTo>
                    <a:pt x="1010711" y="374605"/>
                  </a:lnTo>
                  <a:cubicBezTo>
                    <a:pt x="982933" y="374760"/>
                    <a:pt x="955939" y="364347"/>
                    <a:pt x="936313" y="343330"/>
                  </a:cubicBezTo>
                  <a:lnTo>
                    <a:pt x="936310" y="343325"/>
                  </a:lnTo>
                  <a:lnTo>
                    <a:pt x="865245" y="267217"/>
                  </a:lnTo>
                  <a:lnTo>
                    <a:pt x="947673" y="190251"/>
                  </a:lnTo>
                  <a:lnTo>
                    <a:pt x="947676" y="190247"/>
                  </a:lnTo>
                  <a:lnTo>
                    <a:pt x="947677" y="190247"/>
                  </a:lnTo>
                  <a:cubicBezTo>
                    <a:pt x="953367" y="184934"/>
                    <a:pt x="959420" y="180278"/>
                    <a:pt x="965733" y="176281"/>
                  </a:cubicBezTo>
                  <a:cubicBezTo>
                    <a:pt x="972046" y="172285"/>
                    <a:pt x="978618" y="168947"/>
                    <a:pt x="985348" y="166269"/>
                  </a:cubicBezTo>
                  <a:cubicBezTo>
                    <a:pt x="992076" y="163590"/>
                    <a:pt x="998963" y="161570"/>
                    <a:pt x="1005903" y="160211"/>
                  </a:cubicBezTo>
                  <a:cubicBezTo>
                    <a:pt x="1012842" y="158852"/>
                    <a:pt x="1019836" y="158152"/>
                    <a:pt x="1026780" y="158114"/>
                  </a:cubicBezTo>
                  <a:close/>
                  <a:moveTo>
                    <a:pt x="694059" y="151241"/>
                  </a:moveTo>
                  <a:cubicBezTo>
                    <a:pt x="701002" y="151203"/>
                    <a:pt x="707898" y="151824"/>
                    <a:pt x="714642" y="153108"/>
                  </a:cubicBezTo>
                  <a:cubicBezTo>
                    <a:pt x="721385" y="154390"/>
                    <a:pt x="727977" y="156334"/>
                    <a:pt x="734314" y="158939"/>
                  </a:cubicBezTo>
                  <a:cubicBezTo>
                    <a:pt x="740651" y="161545"/>
                    <a:pt x="746733" y="164813"/>
                    <a:pt x="752458" y="168742"/>
                  </a:cubicBezTo>
                  <a:cubicBezTo>
                    <a:pt x="758182" y="172671"/>
                    <a:pt x="763549" y="177262"/>
                    <a:pt x="768456" y="182517"/>
                  </a:cubicBezTo>
                  <a:lnTo>
                    <a:pt x="768459" y="182521"/>
                  </a:lnTo>
                  <a:lnTo>
                    <a:pt x="839524" y="258629"/>
                  </a:lnTo>
                  <a:lnTo>
                    <a:pt x="757097" y="335596"/>
                  </a:lnTo>
                  <a:lnTo>
                    <a:pt x="757093" y="335599"/>
                  </a:lnTo>
                  <a:cubicBezTo>
                    <a:pt x="734330" y="356854"/>
                    <a:pt x="705768" y="367577"/>
                    <a:pt x="677989" y="367733"/>
                  </a:cubicBezTo>
                  <a:lnTo>
                    <a:pt x="677989" y="367732"/>
                  </a:lnTo>
                  <a:cubicBezTo>
                    <a:pt x="650210" y="367888"/>
                    <a:pt x="623217" y="357475"/>
                    <a:pt x="603592" y="336458"/>
                  </a:cubicBezTo>
                  <a:lnTo>
                    <a:pt x="603588" y="336453"/>
                  </a:lnTo>
                  <a:lnTo>
                    <a:pt x="532523" y="260345"/>
                  </a:lnTo>
                  <a:lnTo>
                    <a:pt x="614950" y="183378"/>
                  </a:lnTo>
                  <a:lnTo>
                    <a:pt x="614954" y="183375"/>
                  </a:lnTo>
                  <a:lnTo>
                    <a:pt x="614954" y="183375"/>
                  </a:lnTo>
                  <a:cubicBezTo>
                    <a:pt x="620645" y="178062"/>
                    <a:pt x="626698" y="173406"/>
                    <a:pt x="633011" y="169409"/>
                  </a:cubicBezTo>
                  <a:cubicBezTo>
                    <a:pt x="639324" y="165413"/>
                    <a:pt x="645897" y="162075"/>
                    <a:pt x="652625" y="159396"/>
                  </a:cubicBezTo>
                  <a:cubicBezTo>
                    <a:pt x="659355" y="156718"/>
                    <a:pt x="666240" y="154698"/>
                    <a:pt x="673180" y="153339"/>
                  </a:cubicBezTo>
                  <a:cubicBezTo>
                    <a:pt x="680120" y="151979"/>
                    <a:pt x="687114" y="151280"/>
                    <a:pt x="694059" y="151241"/>
                  </a:cubicBezTo>
                  <a:close/>
                  <a:moveTo>
                    <a:pt x="351293" y="144162"/>
                  </a:moveTo>
                  <a:cubicBezTo>
                    <a:pt x="358238" y="144123"/>
                    <a:pt x="365134" y="144745"/>
                    <a:pt x="371877" y="146028"/>
                  </a:cubicBezTo>
                  <a:cubicBezTo>
                    <a:pt x="378620" y="147310"/>
                    <a:pt x="385212" y="149254"/>
                    <a:pt x="391549" y="151860"/>
                  </a:cubicBezTo>
                  <a:cubicBezTo>
                    <a:pt x="397886" y="154466"/>
                    <a:pt x="403968" y="157733"/>
                    <a:pt x="409693" y="161662"/>
                  </a:cubicBezTo>
                  <a:cubicBezTo>
                    <a:pt x="415418" y="165591"/>
                    <a:pt x="420784" y="170183"/>
                    <a:pt x="425691" y="175438"/>
                  </a:cubicBezTo>
                  <a:lnTo>
                    <a:pt x="425691" y="175437"/>
                  </a:lnTo>
                  <a:lnTo>
                    <a:pt x="425694" y="175441"/>
                  </a:lnTo>
                  <a:lnTo>
                    <a:pt x="496760" y="251550"/>
                  </a:lnTo>
                  <a:lnTo>
                    <a:pt x="414332" y="328516"/>
                  </a:lnTo>
                  <a:lnTo>
                    <a:pt x="414328" y="328520"/>
                  </a:lnTo>
                  <a:cubicBezTo>
                    <a:pt x="391565" y="349774"/>
                    <a:pt x="363002" y="360498"/>
                    <a:pt x="335224" y="360652"/>
                  </a:cubicBezTo>
                  <a:lnTo>
                    <a:pt x="335224" y="360653"/>
                  </a:lnTo>
                  <a:cubicBezTo>
                    <a:pt x="307445" y="360808"/>
                    <a:pt x="280452" y="350395"/>
                    <a:pt x="260826" y="329378"/>
                  </a:cubicBezTo>
                  <a:lnTo>
                    <a:pt x="260823" y="329374"/>
                  </a:lnTo>
                  <a:lnTo>
                    <a:pt x="189758" y="253265"/>
                  </a:lnTo>
                  <a:lnTo>
                    <a:pt x="272186" y="176299"/>
                  </a:lnTo>
                  <a:lnTo>
                    <a:pt x="272189" y="176295"/>
                  </a:lnTo>
                  <a:lnTo>
                    <a:pt x="272189" y="176295"/>
                  </a:lnTo>
                  <a:cubicBezTo>
                    <a:pt x="277880" y="170981"/>
                    <a:pt x="283933" y="166326"/>
                    <a:pt x="290246" y="162329"/>
                  </a:cubicBezTo>
                  <a:cubicBezTo>
                    <a:pt x="296559" y="158333"/>
                    <a:pt x="303131" y="154995"/>
                    <a:pt x="309861" y="152316"/>
                  </a:cubicBezTo>
                  <a:cubicBezTo>
                    <a:pt x="316589" y="149638"/>
                    <a:pt x="323476" y="147619"/>
                    <a:pt x="330415" y="146259"/>
                  </a:cubicBezTo>
                  <a:cubicBezTo>
                    <a:pt x="337355" y="144900"/>
                    <a:pt x="344348" y="144200"/>
                    <a:pt x="351293" y="144162"/>
                  </a:cubicBezTo>
                  <a:close/>
                  <a:moveTo>
                    <a:pt x="358625" y="102874"/>
                  </a:moveTo>
                  <a:cubicBezTo>
                    <a:pt x="348688" y="102669"/>
                    <a:pt x="338705" y="103410"/>
                    <a:pt x="328825" y="105102"/>
                  </a:cubicBezTo>
                  <a:cubicBezTo>
                    <a:pt x="318944" y="106793"/>
                    <a:pt x="309166" y="109435"/>
                    <a:pt x="299637" y="113029"/>
                  </a:cubicBezTo>
                  <a:cubicBezTo>
                    <a:pt x="290108" y="116624"/>
                    <a:pt x="280827" y="121171"/>
                    <a:pt x="271942" y="126674"/>
                  </a:cubicBezTo>
                  <a:cubicBezTo>
                    <a:pt x="263059" y="132176"/>
                    <a:pt x="254571" y="138636"/>
                    <a:pt x="246627" y="146053"/>
                  </a:cubicBezTo>
                  <a:lnTo>
                    <a:pt x="246626" y="146053"/>
                  </a:lnTo>
                  <a:lnTo>
                    <a:pt x="246621" y="146058"/>
                  </a:lnTo>
                  <a:lnTo>
                    <a:pt x="131551" y="253505"/>
                  </a:lnTo>
                  <a:lnTo>
                    <a:pt x="236113" y="365486"/>
                  </a:lnTo>
                  <a:lnTo>
                    <a:pt x="236118" y="365493"/>
                  </a:lnTo>
                  <a:cubicBezTo>
                    <a:pt x="264993" y="396417"/>
                    <a:pt x="304016" y="412387"/>
                    <a:pt x="343764" y="413207"/>
                  </a:cubicBezTo>
                  <a:lnTo>
                    <a:pt x="343765" y="413208"/>
                  </a:lnTo>
                  <a:lnTo>
                    <a:pt x="343765" y="413207"/>
                  </a:lnTo>
                  <a:cubicBezTo>
                    <a:pt x="383512" y="414029"/>
                    <a:pt x="423986" y="399701"/>
                    <a:pt x="455763" y="370029"/>
                  </a:cubicBezTo>
                  <a:lnTo>
                    <a:pt x="455768" y="370024"/>
                  </a:lnTo>
                  <a:lnTo>
                    <a:pt x="517367" y="312506"/>
                  </a:lnTo>
                  <a:lnTo>
                    <a:pt x="573341" y="372451"/>
                  </a:lnTo>
                  <a:lnTo>
                    <a:pt x="573345" y="372457"/>
                  </a:lnTo>
                  <a:cubicBezTo>
                    <a:pt x="602221" y="403381"/>
                    <a:pt x="641243" y="419351"/>
                    <a:pt x="680991" y="420172"/>
                  </a:cubicBezTo>
                  <a:lnTo>
                    <a:pt x="680991" y="420173"/>
                  </a:lnTo>
                  <a:lnTo>
                    <a:pt x="680992" y="420172"/>
                  </a:lnTo>
                  <a:cubicBezTo>
                    <a:pt x="720740" y="420994"/>
                    <a:pt x="761213" y="406665"/>
                    <a:pt x="792991" y="376993"/>
                  </a:cubicBezTo>
                  <a:lnTo>
                    <a:pt x="792995" y="376988"/>
                  </a:lnTo>
                  <a:lnTo>
                    <a:pt x="854594" y="319471"/>
                  </a:lnTo>
                  <a:lnTo>
                    <a:pt x="910567" y="379416"/>
                  </a:lnTo>
                  <a:lnTo>
                    <a:pt x="910572" y="379422"/>
                  </a:lnTo>
                  <a:cubicBezTo>
                    <a:pt x="939448" y="410346"/>
                    <a:pt x="978469" y="426316"/>
                    <a:pt x="1018218" y="427137"/>
                  </a:cubicBezTo>
                  <a:lnTo>
                    <a:pt x="1018219" y="427138"/>
                  </a:lnTo>
                  <a:lnTo>
                    <a:pt x="1018219" y="427137"/>
                  </a:lnTo>
                  <a:cubicBezTo>
                    <a:pt x="1057967" y="427958"/>
                    <a:pt x="1098440" y="413630"/>
                    <a:pt x="1130217" y="383959"/>
                  </a:cubicBezTo>
                  <a:lnTo>
                    <a:pt x="1130222" y="383953"/>
                  </a:lnTo>
                  <a:lnTo>
                    <a:pt x="1191820" y="326436"/>
                  </a:lnTo>
                  <a:lnTo>
                    <a:pt x="1247793" y="386381"/>
                  </a:lnTo>
                  <a:lnTo>
                    <a:pt x="1247799" y="386388"/>
                  </a:lnTo>
                  <a:cubicBezTo>
                    <a:pt x="1276674" y="417312"/>
                    <a:pt x="1315696" y="433282"/>
                    <a:pt x="1355444" y="434102"/>
                  </a:cubicBezTo>
                  <a:lnTo>
                    <a:pt x="1355445" y="434103"/>
                  </a:lnTo>
                  <a:lnTo>
                    <a:pt x="1355445" y="434102"/>
                  </a:lnTo>
                  <a:cubicBezTo>
                    <a:pt x="1395193" y="434924"/>
                    <a:pt x="1435666" y="420596"/>
                    <a:pt x="1467443" y="390924"/>
                  </a:cubicBezTo>
                  <a:lnTo>
                    <a:pt x="1467448" y="390919"/>
                  </a:lnTo>
                  <a:lnTo>
                    <a:pt x="1582518" y="283473"/>
                  </a:lnTo>
                  <a:lnTo>
                    <a:pt x="1477955" y="171491"/>
                  </a:lnTo>
                  <a:lnTo>
                    <a:pt x="1477952" y="171486"/>
                  </a:lnTo>
                  <a:lnTo>
                    <a:pt x="1477951" y="171486"/>
                  </a:lnTo>
                  <a:cubicBezTo>
                    <a:pt x="1470732" y="163754"/>
                    <a:pt x="1462878" y="156957"/>
                    <a:pt x="1454540" y="151099"/>
                  </a:cubicBezTo>
                  <a:cubicBezTo>
                    <a:pt x="1446198" y="145240"/>
                    <a:pt x="1437372" y="140319"/>
                    <a:pt x="1428205" y="136339"/>
                  </a:cubicBezTo>
                  <a:cubicBezTo>
                    <a:pt x="1419039" y="132359"/>
                    <a:pt x="1409532" y="129318"/>
                    <a:pt x="1399833" y="127222"/>
                  </a:cubicBezTo>
                  <a:cubicBezTo>
                    <a:pt x="1390133" y="125126"/>
                    <a:pt x="1380242" y="123974"/>
                    <a:pt x="1370305" y="123769"/>
                  </a:cubicBezTo>
                  <a:cubicBezTo>
                    <a:pt x="1360368" y="123564"/>
                    <a:pt x="1350386" y="124306"/>
                    <a:pt x="1340506" y="125998"/>
                  </a:cubicBezTo>
                  <a:cubicBezTo>
                    <a:pt x="1330625" y="127688"/>
                    <a:pt x="1320846" y="130330"/>
                    <a:pt x="1311317" y="133923"/>
                  </a:cubicBezTo>
                  <a:cubicBezTo>
                    <a:pt x="1301788" y="137518"/>
                    <a:pt x="1292507" y="142066"/>
                    <a:pt x="1283623" y="147569"/>
                  </a:cubicBezTo>
                  <a:cubicBezTo>
                    <a:pt x="1274739" y="153071"/>
                    <a:pt x="1266251" y="159530"/>
                    <a:pt x="1258307" y="166948"/>
                  </a:cubicBezTo>
                  <a:lnTo>
                    <a:pt x="1258306" y="166948"/>
                  </a:lnTo>
                  <a:lnTo>
                    <a:pt x="1258302" y="166953"/>
                  </a:lnTo>
                  <a:lnTo>
                    <a:pt x="1196703" y="224471"/>
                  </a:lnTo>
                  <a:lnTo>
                    <a:pt x="1140729" y="164525"/>
                  </a:lnTo>
                  <a:lnTo>
                    <a:pt x="1140725" y="164520"/>
                  </a:lnTo>
                  <a:lnTo>
                    <a:pt x="1140724" y="164520"/>
                  </a:lnTo>
                  <a:cubicBezTo>
                    <a:pt x="1133506" y="156789"/>
                    <a:pt x="1125652" y="149991"/>
                    <a:pt x="1117313" y="144133"/>
                  </a:cubicBezTo>
                  <a:cubicBezTo>
                    <a:pt x="1108972" y="138275"/>
                    <a:pt x="1100145" y="133354"/>
                    <a:pt x="1090978" y="129373"/>
                  </a:cubicBezTo>
                  <a:cubicBezTo>
                    <a:pt x="1081812" y="125393"/>
                    <a:pt x="1072305" y="122353"/>
                    <a:pt x="1062606" y="120257"/>
                  </a:cubicBezTo>
                  <a:cubicBezTo>
                    <a:pt x="1052907" y="118160"/>
                    <a:pt x="1043015" y="117009"/>
                    <a:pt x="1033078" y="116803"/>
                  </a:cubicBezTo>
                  <a:cubicBezTo>
                    <a:pt x="1023142" y="116599"/>
                    <a:pt x="1013159" y="117340"/>
                    <a:pt x="1003280" y="119032"/>
                  </a:cubicBezTo>
                  <a:cubicBezTo>
                    <a:pt x="993399" y="120724"/>
                    <a:pt x="983620" y="123365"/>
                    <a:pt x="974090" y="126958"/>
                  </a:cubicBezTo>
                  <a:cubicBezTo>
                    <a:pt x="964562" y="130553"/>
                    <a:pt x="955281" y="135100"/>
                    <a:pt x="946397" y="140603"/>
                  </a:cubicBezTo>
                  <a:cubicBezTo>
                    <a:pt x="937512" y="146106"/>
                    <a:pt x="929025" y="152565"/>
                    <a:pt x="921080" y="159983"/>
                  </a:cubicBezTo>
                  <a:lnTo>
                    <a:pt x="921080" y="159983"/>
                  </a:lnTo>
                  <a:lnTo>
                    <a:pt x="921075" y="159988"/>
                  </a:lnTo>
                  <a:lnTo>
                    <a:pt x="859476" y="217506"/>
                  </a:lnTo>
                  <a:lnTo>
                    <a:pt x="803503" y="157560"/>
                  </a:lnTo>
                  <a:lnTo>
                    <a:pt x="803498" y="157554"/>
                  </a:lnTo>
                  <a:lnTo>
                    <a:pt x="803497" y="157555"/>
                  </a:lnTo>
                  <a:cubicBezTo>
                    <a:pt x="796278" y="149824"/>
                    <a:pt x="788425" y="143027"/>
                    <a:pt x="780086" y="137169"/>
                  </a:cubicBezTo>
                  <a:cubicBezTo>
                    <a:pt x="771746" y="131309"/>
                    <a:pt x="762919" y="126388"/>
                    <a:pt x="753751" y="122408"/>
                  </a:cubicBezTo>
                  <a:cubicBezTo>
                    <a:pt x="744585" y="118428"/>
                    <a:pt x="735079" y="115388"/>
                    <a:pt x="725379" y="113292"/>
                  </a:cubicBezTo>
                  <a:cubicBezTo>
                    <a:pt x="715680" y="111197"/>
                    <a:pt x="705789" y="110044"/>
                    <a:pt x="695853" y="109838"/>
                  </a:cubicBezTo>
                  <a:cubicBezTo>
                    <a:pt x="685915" y="109633"/>
                    <a:pt x="675933" y="110375"/>
                    <a:pt x="666052" y="112067"/>
                  </a:cubicBezTo>
                  <a:cubicBezTo>
                    <a:pt x="656172" y="113758"/>
                    <a:pt x="646393" y="116400"/>
                    <a:pt x="636864" y="119993"/>
                  </a:cubicBezTo>
                  <a:cubicBezTo>
                    <a:pt x="627335" y="123588"/>
                    <a:pt x="618054" y="128135"/>
                    <a:pt x="609170" y="133638"/>
                  </a:cubicBezTo>
                  <a:cubicBezTo>
                    <a:pt x="600286" y="139140"/>
                    <a:pt x="591798" y="145600"/>
                    <a:pt x="583854" y="153018"/>
                  </a:cubicBezTo>
                  <a:lnTo>
                    <a:pt x="583853" y="153018"/>
                  </a:lnTo>
                  <a:lnTo>
                    <a:pt x="583848" y="153022"/>
                  </a:lnTo>
                  <a:lnTo>
                    <a:pt x="522249" y="210541"/>
                  </a:lnTo>
                  <a:lnTo>
                    <a:pt x="466275" y="150596"/>
                  </a:lnTo>
                  <a:lnTo>
                    <a:pt x="466271" y="150590"/>
                  </a:lnTo>
                  <a:lnTo>
                    <a:pt x="466270" y="150590"/>
                  </a:lnTo>
                  <a:cubicBezTo>
                    <a:pt x="459051" y="142859"/>
                    <a:pt x="451198" y="136062"/>
                    <a:pt x="442858" y="130204"/>
                  </a:cubicBezTo>
                  <a:cubicBezTo>
                    <a:pt x="434518" y="124345"/>
                    <a:pt x="425691" y="119424"/>
                    <a:pt x="416524" y="115443"/>
                  </a:cubicBezTo>
                  <a:cubicBezTo>
                    <a:pt x="407358" y="111463"/>
                    <a:pt x="397851" y="108423"/>
                    <a:pt x="388152" y="106327"/>
                  </a:cubicBezTo>
                  <a:cubicBezTo>
                    <a:pt x="378453" y="104231"/>
                    <a:pt x="368561" y="103079"/>
                    <a:pt x="358625" y="102874"/>
                  </a:cubicBezTo>
                  <a:close/>
                  <a:moveTo>
                    <a:pt x="68386" y="0"/>
                  </a:moveTo>
                  <a:lnTo>
                    <a:pt x="1645683" y="0"/>
                  </a:lnTo>
                  <a:cubicBezTo>
                    <a:pt x="1683452" y="0"/>
                    <a:pt x="1714069" y="30617"/>
                    <a:pt x="1714069" y="68386"/>
                  </a:cubicBezTo>
                  <a:lnTo>
                    <a:pt x="1714069" y="484140"/>
                  </a:lnTo>
                  <a:cubicBezTo>
                    <a:pt x="1714069" y="521909"/>
                    <a:pt x="1683452" y="552526"/>
                    <a:pt x="1645683" y="552526"/>
                  </a:cubicBezTo>
                  <a:lnTo>
                    <a:pt x="68386" y="552526"/>
                  </a:lnTo>
                  <a:cubicBezTo>
                    <a:pt x="30617" y="552526"/>
                    <a:pt x="0" y="521909"/>
                    <a:pt x="0" y="484140"/>
                  </a:cubicBezTo>
                  <a:lnTo>
                    <a:pt x="0" y="68386"/>
                  </a:lnTo>
                  <a:cubicBezTo>
                    <a:pt x="0" y="30617"/>
                    <a:pt x="30617" y="0"/>
                    <a:pt x="6838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424" name="Oval 11"/>
            <p:cNvSpPr>
              <a:spLocks noChangeAspect="1"/>
            </p:cNvSpPr>
            <p:nvPr/>
          </p:nvSpPr>
          <p:spPr>
            <a:xfrm rot="16200000">
              <a:off x="460949" y="3474206"/>
              <a:ext cx="94428" cy="75366"/>
            </a:xfrm>
            <a:custGeom>
              <a:avLst/>
              <a:gdLst/>
              <a:ahLst/>
              <a:cxnLst/>
              <a:rect l="l" t="t" r="r" b="b"/>
              <a:pathLst>
                <a:path w="2875460" h="2363048">
                  <a:moveTo>
                    <a:pt x="1437731" y="1911666"/>
                  </a:moveTo>
                  <a:cubicBezTo>
                    <a:pt x="1562377" y="1911666"/>
                    <a:pt x="1663422" y="2012711"/>
                    <a:pt x="1663422" y="2137357"/>
                  </a:cubicBezTo>
                  <a:cubicBezTo>
                    <a:pt x="1663422" y="2262003"/>
                    <a:pt x="1562377" y="2363048"/>
                    <a:pt x="1437731" y="2363048"/>
                  </a:cubicBezTo>
                  <a:cubicBezTo>
                    <a:pt x="1313085" y="2363048"/>
                    <a:pt x="1212040" y="2262003"/>
                    <a:pt x="1212040" y="2137357"/>
                  </a:cubicBezTo>
                  <a:cubicBezTo>
                    <a:pt x="1212040" y="2012711"/>
                    <a:pt x="1313085" y="1911666"/>
                    <a:pt x="1437731" y="1911666"/>
                  </a:cubicBezTo>
                  <a:close/>
                  <a:moveTo>
                    <a:pt x="1437304" y="1321731"/>
                  </a:moveTo>
                  <a:cubicBezTo>
                    <a:pt x="1593169" y="1321731"/>
                    <a:pt x="1737967" y="1367369"/>
                    <a:pt x="1858079" y="1445527"/>
                  </a:cubicBezTo>
                  <a:lnTo>
                    <a:pt x="1932081" y="1504336"/>
                  </a:lnTo>
                  <a:lnTo>
                    <a:pt x="1951328" y="1517312"/>
                  </a:lnTo>
                  <a:lnTo>
                    <a:pt x="1954695" y="1522308"/>
                  </a:lnTo>
                  <a:lnTo>
                    <a:pt x="1969459" y="1534040"/>
                  </a:lnTo>
                  <a:lnTo>
                    <a:pt x="1971894" y="1536883"/>
                  </a:lnTo>
                  <a:lnTo>
                    <a:pt x="1967725" y="1541632"/>
                  </a:lnTo>
                  <a:lnTo>
                    <a:pt x="1988045" y="1571772"/>
                  </a:lnTo>
                  <a:cubicBezTo>
                    <a:pt x="1996715" y="1592269"/>
                    <a:pt x="2001509" y="1614805"/>
                    <a:pt x="2001509" y="1638461"/>
                  </a:cubicBezTo>
                  <a:cubicBezTo>
                    <a:pt x="2001509" y="1733084"/>
                    <a:pt x="1924802" y="1809791"/>
                    <a:pt x="1830179" y="1809791"/>
                  </a:cubicBezTo>
                  <a:cubicBezTo>
                    <a:pt x="1806523" y="1809791"/>
                    <a:pt x="1783987" y="1804997"/>
                    <a:pt x="1763490" y="1796327"/>
                  </a:cubicBezTo>
                  <a:lnTo>
                    <a:pt x="1751325" y="1788126"/>
                  </a:lnTo>
                  <a:lnTo>
                    <a:pt x="1748124" y="1791772"/>
                  </a:lnTo>
                  <a:lnTo>
                    <a:pt x="1729979" y="1773733"/>
                  </a:lnTo>
                  <a:lnTo>
                    <a:pt x="1709030" y="1759610"/>
                  </a:lnTo>
                  <a:lnTo>
                    <a:pt x="1707617" y="1757513"/>
                  </a:lnTo>
                  <a:lnTo>
                    <a:pt x="1659501" y="1724190"/>
                  </a:lnTo>
                  <a:cubicBezTo>
                    <a:pt x="1588430" y="1682927"/>
                    <a:pt x="1508738" y="1659803"/>
                    <a:pt x="1424565" y="1659803"/>
                  </a:cubicBezTo>
                  <a:cubicBezTo>
                    <a:pt x="1340392" y="1659803"/>
                    <a:pt x="1260701" y="1682927"/>
                    <a:pt x="1189629" y="1724190"/>
                  </a:cubicBezTo>
                  <a:lnTo>
                    <a:pt x="1163855" y="1742040"/>
                  </a:lnTo>
                  <a:lnTo>
                    <a:pt x="1158626" y="1749795"/>
                  </a:lnTo>
                  <a:cubicBezTo>
                    <a:pt x="1128449" y="1779973"/>
                    <a:pt x="1086759" y="1798638"/>
                    <a:pt x="1040710" y="1798638"/>
                  </a:cubicBezTo>
                  <a:cubicBezTo>
                    <a:pt x="948612" y="1798638"/>
                    <a:pt x="873951" y="1723977"/>
                    <a:pt x="873951" y="1631879"/>
                  </a:cubicBezTo>
                  <a:cubicBezTo>
                    <a:pt x="873951" y="1608855"/>
                    <a:pt x="878617" y="1586920"/>
                    <a:pt x="887056" y="1566969"/>
                  </a:cubicBezTo>
                  <a:lnTo>
                    <a:pt x="905331" y="1539863"/>
                  </a:lnTo>
                  <a:lnTo>
                    <a:pt x="902714" y="1536882"/>
                  </a:lnTo>
                  <a:lnTo>
                    <a:pt x="905149" y="1534040"/>
                  </a:lnTo>
                  <a:lnTo>
                    <a:pt x="913999" y="1527007"/>
                  </a:lnTo>
                  <a:lnTo>
                    <a:pt x="922794" y="1513963"/>
                  </a:lnTo>
                  <a:lnTo>
                    <a:pt x="973055" y="1480076"/>
                  </a:lnTo>
                  <a:lnTo>
                    <a:pt x="1016529" y="1445527"/>
                  </a:lnTo>
                  <a:cubicBezTo>
                    <a:pt x="1136642" y="1367369"/>
                    <a:pt x="1281440" y="1321731"/>
                    <a:pt x="1437304" y="1321731"/>
                  </a:cubicBezTo>
                  <a:close/>
                  <a:moveTo>
                    <a:pt x="1435082" y="644087"/>
                  </a:moveTo>
                  <a:cubicBezTo>
                    <a:pt x="1829027" y="644087"/>
                    <a:pt x="2176354" y="789596"/>
                    <a:pt x="2381450" y="1010911"/>
                  </a:cubicBezTo>
                  <a:lnTo>
                    <a:pt x="2405654" y="1039955"/>
                  </a:lnTo>
                  <a:lnTo>
                    <a:pt x="2403428" y="1042491"/>
                  </a:lnTo>
                  <a:lnTo>
                    <a:pt x="2430056" y="1081985"/>
                  </a:lnTo>
                  <a:cubicBezTo>
                    <a:pt x="2438858" y="1102795"/>
                    <a:pt x="2443725" y="1125674"/>
                    <a:pt x="2443725" y="1149690"/>
                  </a:cubicBezTo>
                  <a:cubicBezTo>
                    <a:pt x="2443725" y="1245754"/>
                    <a:pt x="2365849" y="1323630"/>
                    <a:pt x="2269785" y="1323630"/>
                  </a:cubicBezTo>
                  <a:cubicBezTo>
                    <a:pt x="2245769" y="1323630"/>
                    <a:pt x="2222890" y="1318763"/>
                    <a:pt x="2202080" y="1309961"/>
                  </a:cubicBezTo>
                  <a:lnTo>
                    <a:pt x="2181057" y="1295787"/>
                  </a:lnTo>
                  <a:lnTo>
                    <a:pt x="2177839" y="1299453"/>
                  </a:lnTo>
                  <a:lnTo>
                    <a:pt x="2159686" y="1281378"/>
                  </a:lnTo>
                  <a:lnTo>
                    <a:pt x="2146791" y="1272684"/>
                  </a:lnTo>
                  <a:lnTo>
                    <a:pt x="2138288" y="1260072"/>
                  </a:lnTo>
                  <a:lnTo>
                    <a:pt x="2113060" y="1234953"/>
                  </a:lnTo>
                  <a:cubicBezTo>
                    <a:pt x="1939551" y="1092411"/>
                    <a:pt x="1699850" y="1004247"/>
                    <a:pt x="1435083" y="1004247"/>
                  </a:cubicBezTo>
                  <a:cubicBezTo>
                    <a:pt x="1170317" y="1004247"/>
                    <a:pt x="930616" y="1092411"/>
                    <a:pt x="757106" y="1234953"/>
                  </a:cubicBezTo>
                  <a:lnTo>
                    <a:pt x="733906" y="1258053"/>
                  </a:lnTo>
                  <a:lnTo>
                    <a:pt x="728670" y="1265819"/>
                  </a:lnTo>
                  <a:lnTo>
                    <a:pt x="720730" y="1271172"/>
                  </a:lnTo>
                  <a:lnTo>
                    <a:pt x="692327" y="1299453"/>
                  </a:lnTo>
                  <a:lnTo>
                    <a:pt x="687292" y="1293717"/>
                  </a:lnTo>
                  <a:lnTo>
                    <a:pt x="673381" y="1303096"/>
                  </a:lnTo>
                  <a:cubicBezTo>
                    <a:pt x="652571" y="1311898"/>
                    <a:pt x="629692" y="1316765"/>
                    <a:pt x="605676" y="1316765"/>
                  </a:cubicBezTo>
                  <a:cubicBezTo>
                    <a:pt x="509612" y="1316765"/>
                    <a:pt x="431736" y="1238889"/>
                    <a:pt x="431736" y="1142825"/>
                  </a:cubicBezTo>
                  <a:cubicBezTo>
                    <a:pt x="431736" y="1118809"/>
                    <a:pt x="436603" y="1095930"/>
                    <a:pt x="445405" y="1075120"/>
                  </a:cubicBezTo>
                  <a:lnTo>
                    <a:pt x="467115" y="1042921"/>
                  </a:lnTo>
                  <a:lnTo>
                    <a:pt x="464511" y="1039955"/>
                  </a:lnTo>
                  <a:lnTo>
                    <a:pt x="488714" y="1010911"/>
                  </a:lnTo>
                  <a:cubicBezTo>
                    <a:pt x="693810" y="789596"/>
                    <a:pt x="1041137" y="644087"/>
                    <a:pt x="1435082" y="644087"/>
                  </a:cubicBezTo>
                  <a:close/>
                  <a:moveTo>
                    <a:pt x="1438120" y="0"/>
                  </a:moveTo>
                  <a:cubicBezTo>
                    <a:pt x="1995832" y="0"/>
                    <a:pt x="2487546" y="193764"/>
                    <a:pt x="2777903" y="488474"/>
                  </a:cubicBezTo>
                  <a:lnTo>
                    <a:pt x="2824346" y="540895"/>
                  </a:lnTo>
                  <a:lnTo>
                    <a:pt x="2825853" y="541911"/>
                  </a:lnTo>
                  <a:lnTo>
                    <a:pt x="2827786" y="544777"/>
                  </a:lnTo>
                  <a:lnTo>
                    <a:pt x="2835773" y="553793"/>
                  </a:lnTo>
                  <a:lnTo>
                    <a:pt x="2834693" y="555023"/>
                  </a:lnTo>
                  <a:lnTo>
                    <a:pt x="2862150" y="595747"/>
                  </a:lnTo>
                  <a:cubicBezTo>
                    <a:pt x="2870721" y="616010"/>
                    <a:pt x="2875460" y="638288"/>
                    <a:pt x="2875460" y="661673"/>
                  </a:cubicBezTo>
                  <a:cubicBezTo>
                    <a:pt x="2875460" y="755213"/>
                    <a:pt x="2799631" y="831042"/>
                    <a:pt x="2706091" y="831042"/>
                  </a:cubicBezTo>
                  <a:cubicBezTo>
                    <a:pt x="2682706" y="831042"/>
                    <a:pt x="2660428" y="826303"/>
                    <a:pt x="2640165" y="817732"/>
                  </a:cubicBezTo>
                  <a:lnTo>
                    <a:pt x="2617484" y="802440"/>
                  </a:lnTo>
                  <a:lnTo>
                    <a:pt x="2614276" y="806094"/>
                  </a:lnTo>
                  <a:lnTo>
                    <a:pt x="2595569" y="787665"/>
                  </a:lnTo>
                  <a:lnTo>
                    <a:pt x="2586329" y="781435"/>
                  </a:lnTo>
                  <a:lnTo>
                    <a:pt x="2580560" y="772879"/>
                  </a:lnTo>
                  <a:lnTo>
                    <a:pt x="2536799" y="729767"/>
                  </a:lnTo>
                  <a:cubicBezTo>
                    <a:pt x="2275651" y="496652"/>
                    <a:pt x="1880439" y="348065"/>
                    <a:pt x="1438119" y="348065"/>
                  </a:cubicBezTo>
                  <a:cubicBezTo>
                    <a:pt x="995799" y="348065"/>
                    <a:pt x="600587" y="496652"/>
                    <a:pt x="339440" y="729767"/>
                  </a:cubicBezTo>
                  <a:lnTo>
                    <a:pt x="298917" y="769689"/>
                  </a:lnTo>
                  <a:lnTo>
                    <a:pt x="289131" y="784203"/>
                  </a:lnTo>
                  <a:lnTo>
                    <a:pt x="273456" y="794771"/>
                  </a:lnTo>
                  <a:lnTo>
                    <a:pt x="261964" y="806093"/>
                  </a:lnTo>
                  <a:lnTo>
                    <a:pt x="259993" y="803848"/>
                  </a:lnTo>
                  <a:lnTo>
                    <a:pt x="235295" y="820500"/>
                  </a:lnTo>
                  <a:cubicBezTo>
                    <a:pt x="215032" y="829071"/>
                    <a:pt x="192754" y="833810"/>
                    <a:pt x="169369" y="833810"/>
                  </a:cubicBezTo>
                  <a:cubicBezTo>
                    <a:pt x="75829" y="833810"/>
                    <a:pt x="0" y="757981"/>
                    <a:pt x="0" y="664441"/>
                  </a:cubicBezTo>
                  <a:cubicBezTo>
                    <a:pt x="0" y="641056"/>
                    <a:pt x="4739" y="618778"/>
                    <a:pt x="13310" y="598515"/>
                  </a:cubicBezTo>
                  <a:lnTo>
                    <a:pt x="42161" y="555723"/>
                  </a:lnTo>
                  <a:lnTo>
                    <a:pt x="40467" y="553793"/>
                  </a:lnTo>
                  <a:lnTo>
                    <a:pt x="98337" y="488474"/>
                  </a:lnTo>
                  <a:cubicBezTo>
                    <a:pt x="388694" y="193764"/>
                    <a:pt x="880408" y="0"/>
                    <a:pt x="14381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</p:grpSp>
      <p:sp>
        <p:nvSpPr>
          <p:cNvPr id="649" name="Rounded Rectangle 648"/>
          <p:cNvSpPr/>
          <p:nvPr/>
        </p:nvSpPr>
        <p:spPr>
          <a:xfrm>
            <a:off x="1201447" y="2273010"/>
            <a:ext cx="5012568" cy="141246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0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Enterprise Fabric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209376" y="3854697"/>
            <a:ext cx="6632133" cy="73983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0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Network Function Virtualization</a:t>
            </a:r>
          </a:p>
        </p:txBody>
      </p:sp>
      <p:pic>
        <p:nvPicPr>
          <p:cNvPr id="200" name="図 199" descr="スクリーンショット 2016-03-23 17.05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07" y="3320337"/>
            <a:ext cx="312686" cy="294156"/>
          </a:xfrm>
          <a:prstGeom prst="rect">
            <a:avLst/>
          </a:prstGeom>
        </p:spPr>
      </p:pic>
      <p:pic>
        <p:nvPicPr>
          <p:cNvPr id="202" name="図 2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754" y="3574750"/>
            <a:ext cx="222578" cy="222578"/>
          </a:xfrm>
          <a:prstGeom prst="rect">
            <a:avLst/>
          </a:prstGeom>
        </p:spPr>
      </p:pic>
      <p:pic>
        <p:nvPicPr>
          <p:cNvPr id="199" name="図 1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68" y="3109283"/>
            <a:ext cx="291125" cy="291125"/>
          </a:xfrm>
          <a:prstGeom prst="rect">
            <a:avLst/>
          </a:prstGeom>
        </p:spPr>
      </p:pic>
      <p:pic>
        <p:nvPicPr>
          <p:cNvPr id="201" name="図 2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313" y="3381382"/>
            <a:ext cx="253607" cy="204901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92528" y="2034381"/>
            <a:ext cx="390317" cy="1986565"/>
            <a:chOff x="92528" y="2034381"/>
            <a:chExt cx="390317" cy="1986565"/>
          </a:xfrm>
        </p:grpSpPr>
        <p:pic>
          <p:nvPicPr>
            <p:cNvPr id="205" name="図 20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528" y="3773771"/>
              <a:ext cx="124592" cy="2204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</p:pic>
        <p:pic>
          <p:nvPicPr>
            <p:cNvPr id="206" name="図 205"/>
            <p:cNvPicPr>
              <a:picLocks noChangeAspect="1"/>
            </p:cNvPicPr>
            <p:nvPr/>
          </p:nvPicPr>
          <p:blipFill rotWithShape="1">
            <a:blip r:embed="rId10"/>
            <a:srcRect l="9961" r="9458"/>
            <a:stretch/>
          </p:blipFill>
          <p:spPr>
            <a:xfrm>
              <a:off x="256533" y="3740095"/>
              <a:ext cx="226312" cy="280851"/>
            </a:xfrm>
            <a:prstGeom prst="rect">
              <a:avLst/>
            </a:prstGeom>
            <a:solidFill>
              <a:schemeClr val="tx2"/>
            </a:solidFill>
          </p:spPr>
        </p:pic>
        <p:pic>
          <p:nvPicPr>
            <p:cNvPr id="192" name="Picture 20" descr="C:\Users\ecoffey\AppData\Local\Temp\Rar$DRa0.235\30084_Device_telepresence500_unknown_64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46" y="2437627"/>
              <a:ext cx="333772" cy="33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367" descr="security_camera.png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418" y="2034381"/>
              <a:ext cx="293876" cy="293876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069477" y="4610026"/>
            <a:ext cx="1637513" cy="219275"/>
            <a:chOff x="2716021" y="4906644"/>
            <a:chExt cx="1637513" cy="219275"/>
          </a:xfrm>
        </p:grpSpPr>
        <p:cxnSp>
          <p:nvCxnSpPr>
            <p:cNvPr id="195" name="Straight Connector 194"/>
            <p:cNvCxnSpPr/>
            <p:nvPr/>
          </p:nvCxnSpPr>
          <p:spPr>
            <a:xfrm>
              <a:off x="4012132" y="5012470"/>
              <a:ext cx="341402" cy="0"/>
            </a:xfrm>
            <a:prstGeom prst="line">
              <a:avLst/>
            </a:prstGeom>
            <a:noFill/>
            <a:ln w="15875">
              <a:solidFill>
                <a:schemeClr val="accent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6" name="TextBox 195"/>
            <p:cNvSpPr txBox="1"/>
            <p:nvPr/>
          </p:nvSpPr>
          <p:spPr>
            <a:xfrm>
              <a:off x="2716021" y="4906644"/>
              <a:ext cx="1296111" cy="21927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800" dirty="0"/>
                <a:t>Network Interface (UNI)</a:t>
              </a: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1069477" y="4814341"/>
            <a:ext cx="1637513" cy="2192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800" dirty="0"/>
              <a:t>PEP: Policy Enforcement Point</a:t>
            </a:r>
          </a:p>
        </p:txBody>
      </p:sp>
    </p:spTree>
    <p:extLst>
      <p:ext uri="{BB962C8B-B14F-4D97-AF65-F5344CB8AC3E}">
        <p14:creationId xmlns:p14="http://schemas.microsoft.com/office/powerpoint/2010/main" val="3525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" grpId="0" animBg="1"/>
      <p:bldP spid="634" grpId="0" animBg="1"/>
      <p:bldP spid="649" grpId="0" animBg="1"/>
      <p:bldP spid="5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 232"/>
          <p:cNvGrpSpPr/>
          <p:nvPr/>
        </p:nvGrpSpPr>
        <p:grpSpPr>
          <a:xfrm>
            <a:off x="1069477" y="4610026"/>
            <a:ext cx="1637513" cy="219275"/>
            <a:chOff x="2716021" y="4906644"/>
            <a:chExt cx="1637513" cy="219275"/>
          </a:xfrm>
        </p:grpSpPr>
        <p:cxnSp>
          <p:nvCxnSpPr>
            <p:cNvPr id="234" name="Straight Connector 233"/>
            <p:cNvCxnSpPr/>
            <p:nvPr/>
          </p:nvCxnSpPr>
          <p:spPr>
            <a:xfrm>
              <a:off x="4012132" y="5012470"/>
              <a:ext cx="341402" cy="0"/>
            </a:xfrm>
            <a:prstGeom prst="line">
              <a:avLst/>
            </a:prstGeom>
            <a:noFill/>
            <a:ln w="15875">
              <a:solidFill>
                <a:schemeClr val="accent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5" name="TextBox 234"/>
            <p:cNvSpPr txBox="1"/>
            <p:nvPr/>
          </p:nvSpPr>
          <p:spPr>
            <a:xfrm>
              <a:off x="2716021" y="4906644"/>
              <a:ext cx="1296111" cy="21927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800" dirty="0"/>
                <a:t>Network Interface (UNI)</a:t>
              </a:r>
            </a:p>
          </p:txBody>
        </p:sp>
      </p:grpSp>
      <p:sp>
        <p:nvSpPr>
          <p:cNvPr id="236" name="TextBox 235"/>
          <p:cNvSpPr txBox="1"/>
          <p:nvPr/>
        </p:nvSpPr>
        <p:spPr>
          <a:xfrm>
            <a:off x="1069477" y="4814341"/>
            <a:ext cx="1637513" cy="2192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800" dirty="0"/>
              <a:t>PEP: Policy Enforcement Point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1472188" y="1949316"/>
            <a:ext cx="6154256" cy="1174884"/>
            <a:chOff x="1472188" y="1949316"/>
            <a:chExt cx="6154256" cy="1174884"/>
          </a:xfrm>
        </p:grpSpPr>
        <p:grpSp>
          <p:nvGrpSpPr>
            <p:cNvPr id="376" name="Group 375"/>
            <p:cNvGrpSpPr/>
            <p:nvPr/>
          </p:nvGrpSpPr>
          <p:grpSpPr>
            <a:xfrm>
              <a:off x="6907000" y="1972226"/>
              <a:ext cx="719444" cy="1151974"/>
              <a:chOff x="6907000" y="1972226"/>
              <a:chExt cx="719444" cy="1151974"/>
            </a:xfrm>
          </p:grpSpPr>
          <p:cxnSp>
            <p:nvCxnSpPr>
              <p:cNvPr id="647" name="Straight Arrow Connector 646"/>
              <p:cNvCxnSpPr/>
              <p:nvPr/>
            </p:nvCxnSpPr>
            <p:spPr>
              <a:xfrm>
                <a:off x="6907000" y="1972226"/>
                <a:ext cx="0" cy="1151974"/>
              </a:xfrm>
              <a:prstGeom prst="straightConnector1">
                <a:avLst/>
              </a:prstGeom>
              <a:ln w="15875" cmpd="sng">
                <a:solidFill>
                  <a:schemeClr val="tx1">
                    <a:lumMod val="75000"/>
                  </a:schemeClr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Curved Connector 611"/>
              <p:cNvCxnSpPr/>
              <p:nvPr/>
            </p:nvCxnSpPr>
            <p:spPr>
              <a:xfrm rot="16200000" flipV="1">
                <a:off x="7289330" y="1954783"/>
                <a:ext cx="303250" cy="370978"/>
              </a:xfrm>
              <a:prstGeom prst="curvedConnector3">
                <a:avLst>
                  <a:gd name="adj1" fmla="val 50000"/>
                </a:avLst>
              </a:prstGeom>
              <a:ln w="15875" cmpd="sng">
                <a:solidFill>
                  <a:schemeClr val="tx1">
                    <a:lumMod val="75000"/>
                  </a:schemeClr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374"/>
            <p:cNvGrpSpPr/>
            <p:nvPr/>
          </p:nvGrpSpPr>
          <p:grpSpPr>
            <a:xfrm>
              <a:off x="1472188" y="1949316"/>
              <a:ext cx="4705421" cy="239319"/>
              <a:chOff x="1472188" y="1949316"/>
              <a:chExt cx="4705421" cy="239319"/>
            </a:xfrm>
          </p:grpSpPr>
          <p:cxnSp>
            <p:nvCxnSpPr>
              <p:cNvPr id="419" name="Straight Arrow Connector 418"/>
              <p:cNvCxnSpPr/>
              <p:nvPr/>
            </p:nvCxnSpPr>
            <p:spPr>
              <a:xfrm flipH="1">
                <a:off x="1472188" y="1949316"/>
                <a:ext cx="322302" cy="229703"/>
              </a:xfrm>
              <a:prstGeom prst="straightConnector1">
                <a:avLst/>
              </a:prstGeom>
              <a:ln w="15875" cmpd="sng">
                <a:solidFill>
                  <a:schemeClr val="tx1">
                    <a:lumMod val="75000"/>
                  </a:schemeClr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Arrow Connector 419"/>
              <p:cNvCxnSpPr/>
              <p:nvPr/>
            </p:nvCxnSpPr>
            <p:spPr>
              <a:xfrm>
                <a:off x="1796456" y="1949316"/>
                <a:ext cx="0" cy="232869"/>
              </a:xfrm>
              <a:prstGeom prst="straightConnector1">
                <a:avLst/>
              </a:prstGeom>
              <a:ln w="15875" cmpd="sng">
                <a:solidFill>
                  <a:schemeClr val="tx1">
                    <a:lumMod val="75000"/>
                  </a:schemeClr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Arrow Connector 420"/>
              <p:cNvCxnSpPr/>
              <p:nvPr/>
            </p:nvCxnSpPr>
            <p:spPr>
              <a:xfrm>
                <a:off x="1789538" y="1949316"/>
                <a:ext cx="321924" cy="229703"/>
              </a:xfrm>
              <a:prstGeom prst="straightConnector1">
                <a:avLst/>
              </a:prstGeom>
              <a:ln w="15875" cmpd="sng">
                <a:solidFill>
                  <a:schemeClr val="tx1">
                    <a:lumMod val="75000"/>
                  </a:schemeClr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Arrow Connector 649"/>
              <p:cNvCxnSpPr/>
              <p:nvPr/>
            </p:nvCxnSpPr>
            <p:spPr>
              <a:xfrm flipH="1">
                <a:off x="3583805" y="1949316"/>
                <a:ext cx="322302" cy="229703"/>
              </a:xfrm>
              <a:prstGeom prst="straightConnector1">
                <a:avLst/>
              </a:prstGeom>
              <a:ln w="15875" cmpd="sng">
                <a:solidFill>
                  <a:schemeClr val="tx1">
                    <a:lumMod val="75000"/>
                  </a:schemeClr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Arrow Connector 650"/>
              <p:cNvCxnSpPr/>
              <p:nvPr/>
            </p:nvCxnSpPr>
            <p:spPr>
              <a:xfrm>
                <a:off x="3908073" y="1949316"/>
                <a:ext cx="0" cy="232869"/>
              </a:xfrm>
              <a:prstGeom prst="straightConnector1">
                <a:avLst/>
              </a:prstGeom>
              <a:ln w="15875" cmpd="sng">
                <a:solidFill>
                  <a:schemeClr val="tx1">
                    <a:lumMod val="75000"/>
                  </a:schemeClr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Arrow Connector 651"/>
              <p:cNvCxnSpPr/>
              <p:nvPr/>
            </p:nvCxnSpPr>
            <p:spPr>
              <a:xfrm>
                <a:off x="3901155" y="1949316"/>
                <a:ext cx="321924" cy="229703"/>
              </a:xfrm>
              <a:prstGeom prst="straightConnector1">
                <a:avLst/>
              </a:prstGeom>
              <a:ln w="15875" cmpd="sng">
                <a:solidFill>
                  <a:schemeClr val="tx1">
                    <a:lumMod val="75000"/>
                  </a:schemeClr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8" name="Group 367"/>
              <p:cNvGrpSpPr/>
              <p:nvPr/>
            </p:nvGrpSpPr>
            <p:grpSpPr>
              <a:xfrm>
                <a:off x="5208481" y="1949316"/>
                <a:ext cx="969128" cy="239319"/>
                <a:chOff x="5208481" y="1949316"/>
                <a:chExt cx="969128" cy="239319"/>
              </a:xfrm>
            </p:grpSpPr>
            <p:cxnSp>
              <p:nvCxnSpPr>
                <p:cNvPr id="415" name="Straight Arrow Connector 414"/>
                <p:cNvCxnSpPr/>
                <p:nvPr/>
              </p:nvCxnSpPr>
              <p:spPr>
                <a:xfrm flipH="1">
                  <a:off x="5208481" y="1949316"/>
                  <a:ext cx="322302" cy="229703"/>
                </a:xfrm>
                <a:prstGeom prst="straightConnector1">
                  <a:avLst/>
                </a:prstGeom>
                <a:ln w="15875" cmpd="sng">
                  <a:solidFill>
                    <a:schemeClr val="tx1">
                      <a:lumMod val="7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Arrow Connector 415"/>
                <p:cNvCxnSpPr/>
                <p:nvPr/>
              </p:nvCxnSpPr>
              <p:spPr>
                <a:xfrm>
                  <a:off x="5532749" y="1949316"/>
                  <a:ext cx="0" cy="232869"/>
                </a:xfrm>
                <a:prstGeom prst="straightConnector1">
                  <a:avLst/>
                </a:prstGeom>
                <a:ln w="15875" cmpd="sng">
                  <a:solidFill>
                    <a:schemeClr val="tx1">
                      <a:lumMod val="7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Arrow Connector 416"/>
                <p:cNvCxnSpPr/>
                <p:nvPr/>
              </p:nvCxnSpPr>
              <p:spPr>
                <a:xfrm>
                  <a:off x="5525831" y="1949316"/>
                  <a:ext cx="321924" cy="229703"/>
                </a:xfrm>
                <a:prstGeom prst="straightConnector1">
                  <a:avLst/>
                </a:prstGeom>
                <a:ln w="15875" cmpd="sng">
                  <a:solidFill>
                    <a:schemeClr val="tx1">
                      <a:lumMod val="7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5" name="TextBox 644"/>
                <p:cNvSpPr txBox="1"/>
                <p:nvPr/>
              </p:nvSpPr>
              <p:spPr>
                <a:xfrm>
                  <a:off x="5898686" y="2034747"/>
                  <a:ext cx="278923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676767">
                          <a:lumMod val="50000"/>
                        </a:srgbClr>
                      </a:solidFill>
                      <a:latin typeface="+mn-ea"/>
                      <a:ea typeface="+mn-ea"/>
                      <a:cs typeface="Meiryo" charset="-128"/>
                    </a:rPr>
                    <a:t>APIs</a:t>
                  </a:r>
                </a:p>
              </p:txBody>
            </p:sp>
          </p:grpSp>
        </p:grpSp>
      </p:grpSp>
      <p:grpSp>
        <p:nvGrpSpPr>
          <p:cNvPr id="219" name="Group 218"/>
          <p:cNvGrpSpPr/>
          <p:nvPr/>
        </p:nvGrpSpPr>
        <p:grpSpPr>
          <a:xfrm>
            <a:off x="1201399" y="3852272"/>
            <a:ext cx="6600452" cy="742262"/>
            <a:chOff x="1201399" y="3916064"/>
            <a:chExt cx="6600452" cy="742262"/>
          </a:xfrm>
        </p:grpSpPr>
        <p:sp>
          <p:nvSpPr>
            <p:cNvPr id="591" name="Rounded Rectangle 590"/>
            <p:cNvSpPr/>
            <p:nvPr/>
          </p:nvSpPr>
          <p:spPr>
            <a:xfrm>
              <a:off x="1201399" y="3916064"/>
              <a:ext cx="1466512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WAN VNFs</a:t>
              </a:r>
            </a:p>
          </p:txBody>
        </p:sp>
        <p:sp>
          <p:nvSpPr>
            <p:cNvPr id="598" name="Rounded Rectangle 597"/>
            <p:cNvSpPr/>
            <p:nvPr/>
          </p:nvSpPr>
          <p:spPr>
            <a:xfrm>
              <a:off x="2930925" y="3918489"/>
              <a:ext cx="1656372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Campus VNFs</a:t>
              </a:r>
            </a:p>
          </p:txBody>
        </p:sp>
        <p:sp>
          <p:nvSpPr>
            <p:cNvPr id="599" name="Rounded Rectangle 598"/>
            <p:cNvSpPr/>
            <p:nvPr/>
          </p:nvSpPr>
          <p:spPr>
            <a:xfrm>
              <a:off x="4755702" y="3926829"/>
              <a:ext cx="1455839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DC VNFs</a:t>
              </a:r>
            </a:p>
          </p:txBody>
        </p:sp>
        <p:sp>
          <p:nvSpPr>
            <p:cNvPr id="607" name="Rounded Rectangle 606"/>
            <p:cNvSpPr/>
            <p:nvPr/>
          </p:nvSpPr>
          <p:spPr>
            <a:xfrm>
              <a:off x="6346012" y="3934628"/>
              <a:ext cx="1455839" cy="72369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Cloud  VNFs</a:t>
              </a:r>
            </a:p>
          </p:txBody>
        </p:sp>
        <p:sp>
          <p:nvSpPr>
            <p:cNvPr id="390" name="Freeform 5"/>
            <p:cNvSpPr>
              <a:spLocks noEditPoints="1"/>
            </p:cNvSpPr>
            <p:nvPr/>
          </p:nvSpPr>
          <p:spPr bwMode="auto">
            <a:xfrm>
              <a:off x="6402925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91" name="Freeform 5"/>
            <p:cNvSpPr>
              <a:spLocks noEditPoints="1"/>
            </p:cNvSpPr>
            <p:nvPr/>
          </p:nvSpPr>
          <p:spPr bwMode="auto">
            <a:xfrm>
              <a:off x="4815387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92" name="Freeform 5"/>
            <p:cNvSpPr>
              <a:spLocks noEditPoints="1"/>
            </p:cNvSpPr>
            <p:nvPr/>
          </p:nvSpPr>
          <p:spPr bwMode="auto">
            <a:xfrm>
              <a:off x="2992434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grpSp>
          <p:nvGrpSpPr>
            <p:cNvPr id="393" name="Group 392"/>
            <p:cNvGrpSpPr/>
            <p:nvPr/>
          </p:nvGrpSpPr>
          <p:grpSpPr>
            <a:xfrm>
              <a:off x="7391400" y="4131522"/>
              <a:ext cx="347082" cy="451714"/>
              <a:chOff x="8313707" y="3807694"/>
              <a:chExt cx="347082" cy="451714"/>
            </a:xfrm>
          </p:grpSpPr>
          <p:sp>
            <p:nvSpPr>
              <p:cNvPr id="394" name="Freeform 5"/>
              <p:cNvSpPr>
                <a:spLocks noEditPoints="1"/>
              </p:cNvSpPr>
              <p:nvPr/>
            </p:nvSpPr>
            <p:spPr bwMode="auto">
              <a:xfrm>
                <a:off x="8313707" y="3807694"/>
                <a:ext cx="347082" cy="451714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395" name="Freeform 29"/>
              <p:cNvSpPr>
                <a:spLocks noChangeAspect="1" noEditPoints="1"/>
              </p:cNvSpPr>
              <p:nvPr/>
            </p:nvSpPr>
            <p:spPr bwMode="auto">
              <a:xfrm>
                <a:off x="8343143" y="4015364"/>
                <a:ext cx="288211" cy="183636"/>
              </a:xfrm>
              <a:custGeom>
                <a:avLst/>
                <a:gdLst>
                  <a:gd name="T0" fmla="*/ 106 w 224"/>
                  <a:gd name="T1" fmla="*/ 158 h 158"/>
                  <a:gd name="T2" fmla="*/ 39 w 224"/>
                  <a:gd name="T3" fmla="*/ 128 h 158"/>
                  <a:gd name="T4" fmla="*/ 118 w 224"/>
                  <a:gd name="T5" fmla="*/ 158 h 158"/>
                  <a:gd name="T6" fmla="*/ 185 w 224"/>
                  <a:gd name="T7" fmla="*/ 128 h 158"/>
                  <a:gd name="T8" fmla="*/ 118 w 224"/>
                  <a:gd name="T9" fmla="*/ 158 h 158"/>
                  <a:gd name="T10" fmla="*/ 67 w 224"/>
                  <a:gd name="T11" fmla="*/ 115 h 158"/>
                  <a:gd name="T12" fmla="*/ 0 w 224"/>
                  <a:gd name="T13" fmla="*/ 85 h 158"/>
                  <a:gd name="T14" fmla="*/ 78 w 224"/>
                  <a:gd name="T15" fmla="*/ 115 h 158"/>
                  <a:gd name="T16" fmla="*/ 145 w 224"/>
                  <a:gd name="T17" fmla="*/ 85 h 158"/>
                  <a:gd name="T18" fmla="*/ 78 w 224"/>
                  <a:gd name="T19" fmla="*/ 115 h 158"/>
                  <a:gd name="T20" fmla="*/ 224 w 224"/>
                  <a:gd name="T21" fmla="*/ 115 h 158"/>
                  <a:gd name="T22" fmla="*/ 157 w 224"/>
                  <a:gd name="T23" fmla="*/ 85 h 158"/>
                  <a:gd name="T24" fmla="*/ 39 w 224"/>
                  <a:gd name="T25" fmla="*/ 73 h 158"/>
                  <a:gd name="T26" fmla="*/ 106 w 224"/>
                  <a:gd name="T27" fmla="*/ 43 h 158"/>
                  <a:gd name="T28" fmla="*/ 39 w 224"/>
                  <a:gd name="T29" fmla="*/ 73 h 158"/>
                  <a:gd name="T30" fmla="*/ 185 w 224"/>
                  <a:gd name="T31" fmla="*/ 73 h 158"/>
                  <a:gd name="T32" fmla="*/ 118 w 224"/>
                  <a:gd name="T33" fmla="*/ 43 h 158"/>
                  <a:gd name="T34" fmla="*/ 0 w 224"/>
                  <a:gd name="T35" fmla="*/ 30 h 158"/>
                  <a:gd name="T36" fmla="*/ 67 w 224"/>
                  <a:gd name="T37" fmla="*/ 0 h 158"/>
                  <a:gd name="T38" fmla="*/ 0 w 224"/>
                  <a:gd name="T39" fmla="*/ 30 h 158"/>
                  <a:gd name="T40" fmla="*/ 145 w 224"/>
                  <a:gd name="T41" fmla="*/ 30 h 158"/>
                  <a:gd name="T42" fmla="*/ 78 w 224"/>
                  <a:gd name="T43" fmla="*/ 0 h 158"/>
                  <a:gd name="T44" fmla="*/ 0 w 224"/>
                  <a:gd name="T45" fmla="*/ 158 h 158"/>
                  <a:gd name="T46" fmla="*/ 27 w 224"/>
                  <a:gd name="T47" fmla="*/ 128 h 158"/>
                  <a:gd name="T48" fmla="*/ 0 w 224"/>
                  <a:gd name="T49" fmla="*/ 158 h 158"/>
                  <a:gd name="T50" fmla="*/ 27 w 224"/>
                  <a:gd name="T51" fmla="*/ 73 h 158"/>
                  <a:gd name="T52" fmla="*/ 0 w 224"/>
                  <a:gd name="T53" fmla="*/ 43 h 158"/>
                  <a:gd name="T54" fmla="*/ 197 w 224"/>
                  <a:gd name="T55" fmla="*/ 158 h 158"/>
                  <a:gd name="T56" fmla="*/ 224 w 224"/>
                  <a:gd name="T57" fmla="*/ 128 h 158"/>
                  <a:gd name="T58" fmla="*/ 197 w 224"/>
                  <a:gd name="T59" fmla="*/ 158 h 158"/>
                  <a:gd name="T60" fmla="*/ 224 w 224"/>
                  <a:gd name="T61" fmla="*/ 30 h 158"/>
                  <a:gd name="T62" fmla="*/ 157 w 224"/>
                  <a:gd name="T63" fmla="*/ 0 h 158"/>
                  <a:gd name="T64" fmla="*/ 197 w 224"/>
                  <a:gd name="T65" fmla="*/ 73 h 158"/>
                  <a:gd name="T66" fmla="*/ 224 w 224"/>
                  <a:gd name="T67" fmla="*/ 43 h 158"/>
                  <a:gd name="T68" fmla="*/ 197 w 224"/>
                  <a:gd name="T6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4" h="158">
                    <a:moveTo>
                      <a:pt x="39" y="158"/>
                    </a:moveTo>
                    <a:cubicBezTo>
                      <a:pt x="61" y="158"/>
                      <a:pt x="84" y="158"/>
                      <a:pt x="106" y="158"/>
                    </a:cubicBezTo>
                    <a:cubicBezTo>
                      <a:pt x="106" y="148"/>
                      <a:pt x="106" y="138"/>
                      <a:pt x="106" y="128"/>
                    </a:cubicBezTo>
                    <a:cubicBezTo>
                      <a:pt x="84" y="128"/>
                      <a:pt x="61" y="128"/>
                      <a:pt x="39" y="128"/>
                    </a:cubicBezTo>
                    <a:cubicBezTo>
                      <a:pt x="39" y="138"/>
                      <a:pt x="39" y="148"/>
                      <a:pt x="39" y="158"/>
                    </a:cubicBezTo>
                    <a:close/>
                    <a:moveTo>
                      <a:pt x="118" y="158"/>
                    </a:moveTo>
                    <a:cubicBezTo>
                      <a:pt x="140" y="158"/>
                      <a:pt x="163" y="158"/>
                      <a:pt x="185" y="158"/>
                    </a:cubicBezTo>
                    <a:cubicBezTo>
                      <a:pt x="185" y="148"/>
                      <a:pt x="185" y="138"/>
                      <a:pt x="185" y="128"/>
                    </a:cubicBezTo>
                    <a:cubicBezTo>
                      <a:pt x="163" y="128"/>
                      <a:pt x="140" y="128"/>
                      <a:pt x="118" y="128"/>
                    </a:cubicBezTo>
                    <a:cubicBezTo>
                      <a:pt x="118" y="138"/>
                      <a:pt x="118" y="148"/>
                      <a:pt x="118" y="158"/>
                    </a:cubicBezTo>
                    <a:close/>
                    <a:moveTo>
                      <a:pt x="0" y="115"/>
                    </a:moveTo>
                    <a:cubicBezTo>
                      <a:pt x="22" y="115"/>
                      <a:pt x="44" y="115"/>
                      <a:pt x="67" y="115"/>
                    </a:cubicBezTo>
                    <a:cubicBezTo>
                      <a:pt x="67" y="105"/>
                      <a:pt x="67" y="95"/>
                      <a:pt x="67" y="85"/>
                    </a:cubicBezTo>
                    <a:cubicBezTo>
                      <a:pt x="44" y="85"/>
                      <a:pt x="22" y="85"/>
                      <a:pt x="0" y="85"/>
                    </a:cubicBezTo>
                    <a:cubicBezTo>
                      <a:pt x="0" y="95"/>
                      <a:pt x="0" y="105"/>
                      <a:pt x="0" y="115"/>
                    </a:cubicBezTo>
                    <a:close/>
                    <a:moveTo>
                      <a:pt x="78" y="115"/>
                    </a:moveTo>
                    <a:cubicBezTo>
                      <a:pt x="101" y="115"/>
                      <a:pt x="123" y="115"/>
                      <a:pt x="145" y="115"/>
                    </a:cubicBezTo>
                    <a:cubicBezTo>
                      <a:pt x="145" y="105"/>
                      <a:pt x="145" y="95"/>
                      <a:pt x="145" y="85"/>
                    </a:cubicBezTo>
                    <a:cubicBezTo>
                      <a:pt x="123" y="85"/>
                      <a:pt x="101" y="85"/>
                      <a:pt x="78" y="85"/>
                    </a:cubicBezTo>
                    <a:cubicBezTo>
                      <a:pt x="78" y="95"/>
                      <a:pt x="78" y="105"/>
                      <a:pt x="78" y="115"/>
                    </a:cubicBezTo>
                    <a:close/>
                    <a:moveTo>
                      <a:pt x="157" y="115"/>
                    </a:moveTo>
                    <a:cubicBezTo>
                      <a:pt x="180" y="115"/>
                      <a:pt x="202" y="115"/>
                      <a:pt x="224" y="115"/>
                    </a:cubicBezTo>
                    <a:cubicBezTo>
                      <a:pt x="224" y="105"/>
                      <a:pt x="224" y="95"/>
                      <a:pt x="224" y="85"/>
                    </a:cubicBezTo>
                    <a:cubicBezTo>
                      <a:pt x="202" y="85"/>
                      <a:pt x="180" y="85"/>
                      <a:pt x="157" y="85"/>
                    </a:cubicBezTo>
                    <a:cubicBezTo>
                      <a:pt x="157" y="95"/>
                      <a:pt x="157" y="105"/>
                      <a:pt x="157" y="115"/>
                    </a:cubicBezTo>
                    <a:close/>
                    <a:moveTo>
                      <a:pt x="39" y="73"/>
                    </a:moveTo>
                    <a:cubicBezTo>
                      <a:pt x="61" y="73"/>
                      <a:pt x="84" y="73"/>
                      <a:pt x="106" y="73"/>
                    </a:cubicBezTo>
                    <a:cubicBezTo>
                      <a:pt x="106" y="63"/>
                      <a:pt x="106" y="53"/>
                      <a:pt x="106" y="43"/>
                    </a:cubicBezTo>
                    <a:cubicBezTo>
                      <a:pt x="84" y="43"/>
                      <a:pt x="61" y="43"/>
                      <a:pt x="39" y="43"/>
                    </a:cubicBezTo>
                    <a:cubicBezTo>
                      <a:pt x="39" y="53"/>
                      <a:pt x="39" y="63"/>
                      <a:pt x="39" y="73"/>
                    </a:cubicBezTo>
                    <a:close/>
                    <a:moveTo>
                      <a:pt x="118" y="73"/>
                    </a:moveTo>
                    <a:cubicBezTo>
                      <a:pt x="140" y="73"/>
                      <a:pt x="163" y="73"/>
                      <a:pt x="185" y="73"/>
                    </a:cubicBezTo>
                    <a:cubicBezTo>
                      <a:pt x="185" y="63"/>
                      <a:pt x="185" y="53"/>
                      <a:pt x="185" y="43"/>
                    </a:cubicBezTo>
                    <a:cubicBezTo>
                      <a:pt x="163" y="43"/>
                      <a:pt x="140" y="43"/>
                      <a:pt x="118" y="43"/>
                    </a:cubicBezTo>
                    <a:cubicBezTo>
                      <a:pt x="118" y="53"/>
                      <a:pt x="118" y="63"/>
                      <a:pt x="118" y="73"/>
                    </a:cubicBezTo>
                    <a:close/>
                    <a:moveTo>
                      <a:pt x="0" y="30"/>
                    </a:moveTo>
                    <a:cubicBezTo>
                      <a:pt x="22" y="30"/>
                      <a:pt x="44" y="30"/>
                      <a:pt x="67" y="30"/>
                    </a:cubicBezTo>
                    <a:cubicBezTo>
                      <a:pt x="67" y="20"/>
                      <a:pt x="67" y="10"/>
                      <a:pt x="67" y="0"/>
                    </a:cubicBezTo>
                    <a:cubicBezTo>
                      <a:pt x="44" y="0"/>
                      <a:pt x="22" y="0"/>
                      <a:pt x="0" y="0"/>
                    </a:cubicBezTo>
                    <a:cubicBezTo>
                      <a:pt x="0" y="10"/>
                      <a:pt x="0" y="20"/>
                      <a:pt x="0" y="30"/>
                    </a:cubicBezTo>
                    <a:close/>
                    <a:moveTo>
                      <a:pt x="78" y="30"/>
                    </a:moveTo>
                    <a:cubicBezTo>
                      <a:pt x="101" y="30"/>
                      <a:pt x="123" y="30"/>
                      <a:pt x="145" y="30"/>
                    </a:cubicBezTo>
                    <a:cubicBezTo>
                      <a:pt x="145" y="20"/>
                      <a:pt x="145" y="10"/>
                      <a:pt x="145" y="0"/>
                    </a:cubicBezTo>
                    <a:cubicBezTo>
                      <a:pt x="123" y="0"/>
                      <a:pt x="101" y="0"/>
                      <a:pt x="78" y="0"/>
                    </a:cubicBezTo>
                    <a:cubicBezTo>
                      <a:pt x="78" y="10"/>
                      <a:pt x="78" y="20"/>
                      <a:pt x="78" y="30"/>
                    </a:cubicBezTo>
                    <a:close/>
                    <a:moveTo>
                      <a:pt x="0" y="158"/>
                    </a:move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8"/>
                      <a:pt x="0" y="148"/>
                      <a:pt x="0" y="158"/>
                    </a:cubicBezTo>
                    <a:close/>
                    <a:moveTo>
                      <a:pt x="0" y="73"/>
                    </a:moveTo>
                    <a:cubicBezTo>
                      <a:pt x="9" y="73"/>
                      <a:pt x="18" y="73"/>
                      <a:pt x="27" y="73"/>
                    </a:cubicBezTo>
                    <a:cubicBezTo>
                      <a:pt x="27" y="63"/>
                      <a:pt x="27" y="53"/>
                      <a:pt x="27" y="43"/>
                    </a:cubicBezTo>
                    <a:cubicBezTo>
                      <a:pt x="18" y="43"/>
                      <a:pt x="9" y="43"/>
                      <a:pt x="0" y="43"/>
                    </a:cubicBezTo>
                    <a:cubicBezTo>
                      <a:pt x="0" y="53"/>
                      <a:pt x="0" y="63"/>
                      <a:pt x="0" y="73"/>
                    </a:cubicBezTo>
                    <a:close/>
                    <a:moveTo>
                      <a:pt x="197" y="158"/>
                    </a:moveTo>
                    <a:cubicBezTo>
                      <a:pt x="206" y="158"/>
                      <a:pt x="215" y="158"/>
                      <a:pt x="224" y="158"/>
                    </a:cubicBezTo>
                    <a:cubicBezTo>
                      <a:pt x="224" y="148"/>
                      <a:pt x="224" y="138"/>
                      <a:pt x="224" y="128"/>
                    </a:cubicBezTo>
                    <a:cubicBezTo>
                      <a:pt x="215" y="128"/>
                      <a:pt x="206" y="128"/>
                      <a:pt x="197" y="128"/>
                    </a:cubicBezTo>
                    <a:cubicBezTo>
                      <a:pt x="197" y="138"/>
                      <a:pt x="197" y="148"/>
                      <a:pt x="197" y="158"/>
                    </a:cubicBezTo>
                    <a:close/>
                    <a:moveTo>
                      <a:pt x="157" y="30"/>
                    </a:moveTo>
                    <a:cubicBezTo>
                      <a:pt x="180" y="30"/>
                      <a:pt x="202" y="30"/>
                      <a:pt x="224" y="30"/>
                    </a:cubicBezTo>
                    <a:cubicBezTo>
                      <a:pt x="224" y="20"/>
                      <a:pt x="224" y="10"/>
                      <a:pt x="224" y="0"/>
                    </a:cubicBezTo>
                    <a:cubicBezTo>
                      <a:pt x="202" y="0"/>
                      <a:pt x="180" y="0"/>
                      <a:pt x="157" y="0"/>
                    </a:cubicBezTo>
                    <a:cubicBezTo>
                      <a:pt x="157" y="10"/>
                      <a:pt x="157" y="20"/>
                      <a:pt x="157" y="30"/>
                    </a:cubicBezTo>
                    <a:close/>
                    <a:moveTo>
                      <a:pt x="197" y="73"/>
                    </a:moveTo>
                    <a:cubicBezTo>
                      <a:pt x="206" y="73"/>
                      <a:pt x="215" y="73"/>
                      <a:pt x="224" y="73"/>
                    </a:cubicBezTo>
                    <a:cubicBezTo>
                      <a:pt x="224" y="63"/>
                      <a:pt x="224" y="53"/>
                      <a:pt x="224" y="43"/>
                    </a:cubicBezTo>
                    <a:cubicBezTo>
                      <a:pt x="215" y="43"/>
                      <a:pt x="206" y="43"/>
                      <a:pt x="197" y="43"/>
                    </a:cubicBezTo>
                    <a:cubicBezTo>
                      <a:pt x="197" y="53"/>
                      <a:pt x="197" y="63"/>
                      <a:pt x="197" y="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vert="horz" wrap="square" lIns="91400" tIns="45700" rIns="91400" bIns="45700" numCol="1" anchor="t" anchorCtr="0" compatLnSpc="1">
                <a:prstTxWarp prst="textNoShape">
                  <a:avLst/>
                </a:prstTxWarp>
              </a:bodyPr>
              <a:lstStyle/>
              <a:p>
                <a:pPr defTabSz="912380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>
              <a:off x="5800273" y="4131522"/>
              <a:ext cx="347082" cy="451714"/>
              <a:chOff x="8313707" y="3807694"/>
              <a:chExt cx="347082" cy="451714"/>
            </a:xfrm>
          </p:grpSpPr>
          <p:sp>
            <p:nvSpPr>
              <p:cNvPr id="397" name="Freeform 5"/>
              <p:cNvSpPr>
                <a:spLocks noEditPoints="1"/>
              </p:cNvSpPr>
              <p:nvPr/>
            </p:nvSpPr>
            <p:spPr bwMode="auto">
              <a:xfrm>
                <a:off x="8313707" y="3807694"/>
                <a:ext cx="347082" cy="451714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398" name="Freeform 29"/>
              <p:cNvSpPr>
                <a:spLocks noChangeAspect="1" noEditPoints="1"/>
              </p:cNvSpPr>
              <p:nvPr/>
            </p:nvSpPr>
            <p:spPr bwMode="auto">
              <a:xfrm>
                <a:off x="8343143" y="4015364"/>
                <a:ext cx="288211" cy="183636"/>
              </a:xfrm>
              <a:custGeom>
                <a:avLst/>
                <a:gdLst>
                  <a:gd name="T0" fmla="*/ 106 w 224"/>
                  <a:gd name="T1" fmla="*/ 158 h 158"/>
                  <a:gd name="T2" fmla="*/ 39 w 224"/>
                  <a:gd name="T3" fmla="*/ 128 h 158"/>
                  <a:gd name="T4" fmla="*/ 118 w 224"/>
                  <a:gd name="T5" fmla="*/ 158 h 158"/>
                  <a:gd name="T6" fmla="*/ 185 w 224"/>
                  <a:gd name="T7" fmla="*/ 128 h 158"/>
                  <a:gd name="T8" fmla="*/ 118 w 224"/>
                  <a:gd name="T9" fmla="*/ 158 h 158"/>
                  <a:gd name="T10" fmla="*/ 67 w 224"/>
                  <a:gd name="T11" fmla="*/ 115 h 158"/>
                  <a:gd name="T12" fmla="*/ 0 w 224"/>
                  <a:gd name="T13" fmla="*/ 85 h 158"/>
                  <a:gd name="T14" fmla="*/ 78 w 224"/>
                  <a:gd name="T15" fmla="*/ 115 h 158"/>
                  <a:gd name="T16" fmla="*/ 145 w 224"/>
                  <a:gd name="T17" fmla="*/ 85 h 158"/>
                  <a:gd name="T18" fmla="*/ 78 w 224"/>
                  <a:gd name="T19" fmla="*/ 115 h 158"/>
                  <a:gd name="T20" fmla="*/ 224 w 224"/>
                  <a:gd name="T21" fmla="*/ 115 h 158"/>
                  <a:gd name="T22" fmla="*/ 157 w 224"/>
                  <a:gd name="T23" fmla="*/ 85 h 158"/>
                  <a:gd name="T24" fmla="*/ 39 w 224"/>
                  <a:gd name="T25" fmla="*/ 73 h 158"/>
                  <a:gd name="T26" fmla="*/ 106 w 224"/>
                  <a:gd name="T27" fmla="*/ 43 h 158"/>
                  <a:gd name="T28" fmla="*/ 39 w 224"/>
                  <a:gd name="T29" fmla="*/ 73 h 158"/>
                  <a:gd name="T30" fmla="*/ 185 w 224"/>
                  <a:gd name="T31" fmla="*/ 73 h 158"/>
                  <a:gd name="T32" fmla="*/ 118 w 224"/>
                  <a:gd name="T33" fmla="*/ 43 h 158"/>
                  <a:gd name="T34" fmla="*/ 0 w 224"/>
                  <a:gd name="T35" fmla="*/ 30 h 158"/>
                  <a:gd name="T36" fmla="*/ 67 w 224"/>
                  <a:gd name="T37" fmla="*/ 0 h 158"/>
                  <a:gd name="T38" fmla="*/ 0 w 224"/>
                  <a:gd name="T39" fmla="*/ 30 h 158"/>
                  <a:gd name="T40" fmla="*/ 145 w 224"/>
                  <a:gd name="T41" fmla="*/ 30 h 158"/>
                  <a:gd name="T42" fmla="*/ 78 w 224"/>
                  <a:gd name="T43" fmla="*/ 0 h 158"/>
                  <a:gd name="T44" fmla="*/ 0 w 224"/>
                  <a:gd name="T45" fmla="*/ 158 h 158"/>
                  <a:gd name="T46" fmla="*/ 27 w 224"/>
                  <a:gd name="T47" fmla="*/ 128 h 158"/>
                  <a:gd name="T48" fmla="*/ 0 w 224"/>
                  <a:gd name="T49" fmla="*/ 158 h 158"/>
                  <a:gd name="T50" fmla="*/ 27 w 224"/>
                  <a:gd name="T51" fmla="*/ 73 h 158"/>
                  <a:gd name="T52" fmla="*/ 0 w 224"/>
                  <a:gd name="T53" fmla="*/ 43 h 158"/>
                  <a:gd name="T54" fmla="*/ 197 w 224"/>
                  <a:gd name="T55" fmla="*/ 158 h 158"/>
                  <a:gd name="T56" fmla="*/ 224 w 224"/>
                  <a:gd name="T57" fmla="*/ 128 h 158"/>
                  <a:gd name="T58" fmla="*/ 197 w 224"/>
                  <a:gd name="T59" fmla="*/ 158 h 158"/>
                  <a:gd name="T60" fmla="*/ 224 w 224"/>
                  <a:gd name="T61" fmla="*/ 30 h 158"/>
                  <a:gd name="T62" fmla="*/ 157 w 224"/>
                  <a:gd name="T63" fmla="*/ 0 h 158"/>
                  <a:gd name="T64" fmla="*/ 197 w 224"/>
                  <a:gd name="T65" fmla="*/ 73 h 158"/>
                  <a:gd name="T66" fmla="*/ 224 w 224"/>
                  <a:gd name="T67" fmla="*/ 43 h 158"/>
                  <a:gd name="T68" fmla="*/ 197 w 224"/>
                  <a:gd name="T6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4" h="158">
                    <a:moveTo>
                      <a:pt x="39" y="158"/>
                    </a:moveTo>
                    <a:cubicBezTo>
                      <a:pt x="61" y="158"/>
                      <a:pt x="84" y="158"/>
                      <a:pt x="106" y="158"/>
                    </a:cubicBezTo>
                    <a:cubicBezTo>
                      <a:pt x="106" y="148"/>
                      <a:pt x="106" y="138"/>
                      <a:pt x="106" y="128"/>
                    </a:cubicBezTo>
                    <a:cubicBezTo>
                      <a:pt x="84" y="128"/>
                      <a:pt x="61" y="128"/>
                      <a:pt x="39" y="128"/>
                    </a:cubicBezTo>
                    <a:cubicBezTo>
                      <a:pt x="39" y="138"/>
                      <a:pt x="39" y="148"/>
                      <a:pt x="39" y="158"/>
                    </a:cubicBezTo>
                    <a:close/>
                    <a:moveTo>
                      <a:pt x="118" y="158"/>
                    </a:moveTo>
                    <a:cubicBezTo>
                      <a:pt x="140" y="158"/>
                      <a:pt x="163" y="158"/>
                      <a:pt x="185" y="158"/>
                    </a:cubicBezTo>
                    <a:cubicBezTo>
                      <a:pt x="185" y="148"/>
                      <a:pt x="185" y="138"/>
                      <a:pt x="185" y="128"/>
                    </a:cubicBezTo>
                    <a:cubicBezTo>
                      <a:pt x="163" y="128"/>
                      <a:pt x="140" y="128"/>
                      <a:pt x="118" y="128"/>
                    </a:cubicBezTo>
                    <a:cubicBezTo>
                      <a:pt x="118" y="138"/>
                      <a:pt x="118" y="148"/>
                      <a:pt x="118" y="158"/>
                    </a:cubicBezTo>
                    <a:close/>
                    <a:moveTo>
                      <a:pt x="0" y="115"/>
                    </a:moveTo>
                    <a:cubicBezTo>
                      <a:pt x="22" y="115"/>
                      <a:pt x="44" y="115"/>
                      <a:pt x="67" y="115"/>
                    </a:cubicBezTo>
                    <a:cubicBezTo>
                      <a:pt x="67" y="105"/>
                      <a:pt x="67" y="95"/>
                      <a:pt x="67" y="85"/>
                    </a:cubicBezTo>
                    <a:cubicBezTo>
                      <a:pt x="44" y="85"/>
                      <a:pt x="22" y="85"/>
                      <a:pt x="0" y="85"/>
                    </a:cubicBezTo>
                    <a:cubicBezTo>
                      <a:pt x="0" y="95"/>
                      <a:pt x="0" y="105"/>
                      <a:pt x="0" y="115"/>
                    </a:cubicBezTo>
                    <a:close/>
                    <a:moveTo>
                      <a:pt x="78" y="115"/>
                    </a:moveTo>
                    <a:cubicBezTo>
                      <a:pt x="101" y="115"/>
                      <a:pt x="123" y="115"/>
                      <a:pt x="145" y="115"/>
                    </a:cubicBezTo>
                    <a:cubicBezTo>
                      <a:pt x="145" y="105"/>
                      <a:pt x="145" y="95"/>
                      <a:pt x="145" y="85"/>
                    </a:cubicBezTo>
                    <a:cubicBezTo>
                      <a:pt x="123" y="85"/>
                      <a:pt x="101" y="85"/>
                      <a:pt x="78" y="85"/>
                    </a:cubicBezTo>
                    <a:cubicBezTo>
                      <a:pt x="78" y="95"/>
                      <a:pt x="78" y="105"/>
                      <a:pt x="78" y="115"/>
                    </a:cubicBezTo>
                    <a:close/>
                    <a:moveTo>
                      <a:pt x="157" y="115"/>
                    </a:moveTo>
                    <a:cubicBezTo>
                      <a:pt x="180" y="115"/>
                      <a:pt x="202" y="115"/>
                      <a:pt x="224" y="115"/>
                    </a:cubicBezTo>
                    <a:cubicBezTo>
                      <a:pt x="224" y="105"/>
                      <a:pt x="224" y="95"/>
                      <a:pt x="224" y="85"/>
                    </a:cubicBezTo>
                    <a:cubicBezTo>
                      <a:pt x="202" y="85"/>
                      <a:pt x="180" y="85"/>
                      <a:pt x="157" y="85"/>
                    </a:cubicBezTo>
                    <a:cubicBezTo>
                      <a:pt x="157" y="95"/>
                      <a:pt x="157" y="105"/>
                      <a:pt x="157" y="115"/>
                    </a:cubicBezTo>
                    <a:close/>
                    <a:moveTo>
                      <a:pt x="39" y="73"/>
                    </a:moveTo>
                    <a:cubicBezTo>
                      <a:pt x="61" y="73"/>
                      <a:pt x="84" y="73"/>
                      <a:pt x="106" y="73"/>
                    </a:cubicBezTo>
                    <a:cubicBezTo>
                      <a:pt x="106" y="63"/>
                      <a:pt x="106" y="53"/>
                      <a:pt x="106" y="43"/>
                    </a:cubicBezTo>
                    <a:cubicBezTo>
                      <a:pt x="84" y="43"/>
                      <a:pt x="61" y="43"/>
                      <a:pt x="39" y="43"/>
                    </a:cubicBezTo>
                    <a:cubicBezTo>
                      <a:pt x="39" y="53"/>
                      <a:pt x="39" y="63"/>
                      <a:pt x="39" y="73"/>
                    </a:cubicBezTo>
                    <a:close/>
                    <a:moveTo>
                      <a:pt x="118" y="73"/>
                    </a:moveTo>
                    <a:cubicBezTo>
                      <a:pt x="140" y="73"/>
                      <a:pt x="163" y="73"/>
                      <a:pt x="185" y="73"/>
                    </a:cubicBezTo>
                    <a:cubicBezTo>
                      <a:pt x="185" y="63"/>
                      <a:pt x="185" y="53"/>
                      <a:pt x="185" y="43"/>
                    </a:cubicBezTo>
                    <a:cubicBezTo>
                      <a:pt x="163" y="43"/>
                      <a:pt x="140" y="43"/>
                      <a:pt x="118" y="43"/>
                    </a:cubicBezTo>
                    <a:cubicBezTo>
                      <a:pt x="118" y="53"/>
                      <a:pt x="118" y="63"/>
                      <a:pt x="118" y="73"/>
                    </a:cubicBezTo>
                    <a:close/>
                    <a:moveTo>
                      <a:pt x="0" y="30"/>
                    </a:moveTo>
                    <a:cubicBezTo>
                      <a:pt x="22" y="30"/>
                      <a:pt x="44" y="30"/>
                      <a:pt x="67" y="30"/>
                    </a:cubicBezTo>
                    <a:cubicBezTo>
                      <a:pt x="67" y="20"/>
                      <a:pt x="67" y="10"/>
                      <a:pt x="67" y="0"/>
                    </a:cubicBezTo>
                    <a:cubicBezTo>
                      <a:pt x="44" y="0"/>
                      <a:pt x="22" y="0"/>
                      <a:pt x="0" y="0"/>
                    </a:cubicBezTo>
                    <a:cubicBezTo>
                      <a:pt x="0" y="10"/>
                      <a:pt x="0" y="20"/>
                      <a:pt x="0" y="30"/>
                    </a:cubicBezTo>
                    <a:close/>
                    <a:moveTo>
                      <a:pt x="78" y="30"/>
                    </a:moveTo>
                    <a:cubicBezTo>
                      <a:pt x="101" y="30"/>
                      <a:pt x="123" y="30"/>
                      <a:pt x="145" y="30"/>
                    </a:cubicBezTo>
                    <a:cubicBezTo>
                      <a:pt x="145" y="20"/>
                      <a:pt x="145" y="10"/>
                      <a:pt x="145" y="0"/>
                    </a:cubicBezTo>
                    <a:cubicBezTo>
                      <a:pt x="123" y="0"/>
                      <a:pt x="101" y="0"/>
                      <a:pt x="78" y="0"/>
                    </a:cubicBezTo>
                    <a:cubicBezTo>
                      <a:pt x="78" y="10"/>
                      <a:pt x="78" y="20"/>
                      <a:pt x="78" y="30"/>
                    </a:cubicBezTo>
                    <a:close/>
                    <a:moveTo>
                      <a:pt x="0" y="158"/>
                    </a:move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8"/>
                      <a:pt x="0" y="148"/>
                      <a:pt x="0" y="158"/>
                    </a:cubicBezTo>
                    <a:close/>
                    <a:moveTo>
                      <a:pt x="0" y="73"/>
                    </a:moveTo>
                    <a:cubicBezTo>
                      <a:pt x="9" y="73"/>
                      <a:pt x="18" y="73"/>
                      <a:pt x="27" y="73"/>
                    </a:cubicBezTo>
                    <a:cubicBezTo>
                      <a:pt x="27" y="63"/>
                      <a:pt x="27" y="53"/>
                      <a:pt x="27" y="43"/>
                    </a:cubicBezTo>
                    <a:cubicBezTo>
                      <a:pt x="18" y="43"/>
                      <a:pt x="9" y="43"/>
                      <a:pt x="0" y="43"/>
                    </a:cubicBezTo>
                    <a:cubicBezTo>
                      <a:pt x="0" y="53"/>
                      <a:pt x="0" y="63"/>
                      <a:pt x="0" y="73"/>
                    </a:cubicBezTo>
                    <a:close/>
                    <a:moveTo>
                      <a:pt x="197" y="158"/>
                    </a:moveTo>
                    <a:cubicBezTo>
                      <a:pt x="206" y="158"/>
                      <a:pt x="215" y="158"/>
                      <a:pt x="224" y="158"/>
                    </a:cubicBezTo>
                    <a:cubicBezTo>
                      <a:pt x="224" y="148"/>
                      <a:pt x="224" y="138"/>
                      <a:pt x="224" y="128"/>
                    </a:cubicBezTo>
                    <a:cubicBezTo>
                      <a:pt x="215" y="128"/>
                      <a:pt x="206" y="128"/>
                      <a:pt x="197" y="128"/>
                    </a:cubicBezTo>
                    <a:cubicBezTo>
                      <a:pt x="197" y="138"/>
                      <a:pt x="197" y="148"/>
                      <a:pt x="197" y="158"/>
                    </a:cubicBezTo>
                    <a:close/>
                    <a:moveTo>
                      <a:pt x="157" y="30"/>
                    </a:moveTo>
                    <a:cubicBezTo>
                      <a:pt x="180" y="30"/>
                      <a:pt x="202" y="30"/>
                      <a:pt x="224" y="30"/>
                    </a:cubicBezTo>
                    <a:cubicBezTo>
                      <a:pt x="224" y="20"/>
                      <a:pt x="224" y="10"/>
                      <a:pt x="224" y="0"/>
                    </a:cubicBezTo>
                    <a:cubicBezTo>
                      <a:pt x="202" y="0"/>
                      <a:pt x="180" y="0"/>
                      <a:pt x="157" y="0"/>
                    </a:cubicBezTo>
                    <a:cubicBezTo>
                      <a:pt x="157" y="10"/>
                      <a:pt x="157" y="20"/>
                      <a:pt x="157" y="30"/>
                    </a:cubicBezTo>
                    <a:close/>
                    <a:moveTo>
                      <a:pt x="197" y="73"/>
                    </a:moveTo>
                    <a:cubicBezTo>
                      <a:pt x="206" y="73"/>
                      <a:pt x="215" y="73"/>
                      <a:pt x="224" y="73"/>
                    </a:cubicBezTo>
                    <a:cubicBezTo>
                      <a:pt x="224" y="63"/>
                      <a:pt x="224" y="53"/>
                      <a:pt x="224" y="43"/>
                    </a:cubicBezTo>
                    <a:cubicBezTo>
                      <a:pt x="215" y="43"/>
                      <a:pt x="206" y="43"/>
                      <a:pt x="197" y="43"/>
                    </a:cubicBezTo>
                    <a:cubicBezTo>
                      <a:pt x="197" y="53"/>
                      <a:pt x="197" y="63"/>
                      <a:pt x="197" y="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vert="horz" wrap="square" lIns="91400" tIns="45700" rIns="91400" bIns="45700" numCol="1" anchor="t" anchorCtr="0" compatLnSpc="1">
                <a:prstTxWarp prst="textNoShape">
                  <a:avLst/>
                </a:prstTxWarp>
              </a:bodyPr>
              <a:lstStyle/>
              <a:p>
                <a:pPr defTabSz="912380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>
              <a:off x="1258902" y="4131522"/>
              <a:ext cx="347082" cy="451714"/>
              <a:chOff x="8313707" y="3807694"/>
              <a:chExt cx="347082" cy="451714"/>
            </a:xfrm>
          </p:grpSpPr>
          <p:sp>
            <p:nvSpPr>
              <p:cNvPr id="400" name="Freeform 5"/>
              <p:cNvSpPr>
                <a:spLocks noEditPoints="1"/>
              </p:cNvSpPr>
              <p:nvPr/>
            </p:nvSpPr>
            <p:spPr bwMode="auto">
              <a:xfrm>
                <a:off x="8313707" y="3807694"/>
                <a:ext cx="347082" cy="451714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401" name="Freeform 29"/>
              <p:cNvSpPr>
                <a:spLocks noChangeAspect="1" noEditPoints="1"/>
              </p:cNvSpPr>
              <p:nvPr/>
            </p:nvSpPr>
            <p:spPr bwMode="auto">
              <a:xfrm>
                <a:off x="8343143" y="4015364"/>
                <a:ext cx="288211" cy="183636"/>
              </a:xfrm>
              <a:custGeom>
                <a:avLst/>
                <a:gdLst>
                  <a:gd name="T0" fmla="*/ 106 w 224"/>
                  <a:gd name="T1" fmla="*/ 158 h 158"/>
                  <a:gd name="T2" fmla="*/ 39 w 224"/>
                  <a:gd name="T3" fmla="*/ 128 h 158"/>
                  <a:gd name="T4" fmla="*/ 118 w 224"/>
                  <a:gd name="T5" fmla="*/ 158 h 158"/>
                  <a:gd name="T6" fmla="*/ 185 w 224"/>
                  <a:gd name="T7" fmla="*/ 128 h 158"/>
                  <a:gd name="T8" fmla="*/ 118 w 224"/>
                  <a:gd name="T9" fmla="*/ 158 h 158"/>
                  <a:gd name="T10" fmla="*/ 67 w 224"/>
                  <a:gd name="T11" fmla="*/ 115 h 158"/>
                  <a:gd name="T12" fmla="*/ 0 w 224"/>
                  <a:gd name="T13" fmla="*/ 85 h 158"/>
                  <a:gd name="T14" fmla="*/ 78 w 224"/>
                  <a:gd name="T15" fmla="*/ 115 h 158"/>
                  <a:gd name="T16" fmla="*/ 145 w 224"/>
                  <a:gd name="T17" fmla="*/ 85 h 158"/>
                  <a:gd name="T18" fmla="*/ 78 w 224"/>
                  <a:gd name="T19" fmla="*/ 115 h 158"/>
                  <a:gd name="T20" fmla="*/ 224 w 224"/>
                  <a:gd name="T21" fmla="*/ 115 h 158"/>
                  <a:gd name="T22" fmla="*/ 157 w 224"/>
                  <a:gd name="T23" fmla="*/ 85 h 158"/>
                  <a:gd name="T24" fmla="*/ 39 w 224"/>
                  <a:gd name="T25" fmla="*/ 73 h 158"/>
                  <a:gd name="T26" fmla="*/ 106 w 224"/>
                  <a:gd name="T27" fmla="*/ 43 h 158"/>
                  <a:gd name="T28" fmla="*/ 39 w 224"/>
                  <a:gd name="T29" fmla="*/ 73 h 158"/>
                  <a:gd name="T30" fmla="*/ 185 w 224"/>
                  <a:gd name="T31" fmla="*/ 73 h 158"/>
                  <a:gd name="T32" fmla="*/ 118 w 224"/>
                  <a:gd name="T33" fmla="*/ 43 h 158"/>
                  <a:gd name="T34" fmla="*/ 0 w 224"/>
                  <a:gd name="T35" fmla="*/ 30 h 158"/>
                  <a:gd name="T36" fmla="*/ 67 w 224"/>
                  <a:gd name="T37" fmla="*/ 0 h 158"/>
                  <a:gd name="T38" fmla="*/ 0 w 224"/>
                  <a:gd name="T39" fmla="*/ 30 h 158"/>
                  <a:gd name="T40" fmla="*/ 145 w 224"/>
                  <a:gd name="T41" fmla="*/ 30 h 158"/>
                  <a:gd name="T42" fmla="*/ 78 w 224"/>
                  <a:gd name="T43" fmla="*/ 0 h 158"/>
                  <a:gd name="T44" fmla="*/ 0 w 224"/>
                  <a:gd name="T45" fmla="*/ 158 h 158"/>
                  <a:gd name="T46" fmla="*/ 27 w 224"/>
                  <a:gd name="T47" fmla="*/ 128 h 158"/>
                  <a:gd name="T48" fmla="*/ 0 w 224"/>
                  <a:gd name="T49" fmla="*/ 158 h 158"/>
                  <a:gd name="T50" fmla="*/ 27 w 224"/>
                  <a:gd name="T51" fmla="*/ 73 h 158"/>
                  <a:gd name="T52" fmla="*/ 0 w 224"/>
                  <a:gd name="T53" fmla="*/ 43 h 158"/>
                  <a:gd name="T54" fmla="*/ 197 w 224"/>
                  <a:gd name="T55" fmla="*/ 158 h 158"/>
                  <a:gd name="T56" fmla="*/ 224 w 224"/>
                  <a:gd name="T57" fmla="*/ 128 h 158"/>
                  <a:gd name="T58" fmla="*/ 197 w 224"/>
                  <a:gd name="T59" fmla="*/ 158 h 158"/>
                  <a:gd name="T60" fmla="*/ 224 w 224"/>
                  <a:gd name="T61" fmla="*/ 30 h 158"/>
                  <a:gd name="T62" fmla="*/ 157 w 224"/>
                  <a:gd name="T63" fmla="*/ 0 h 158"/>
                  <a:gd name="T64" fmla="*/ 197 w 224"/>
                  <a:gd name="T65" fmla="*/ 73 h 158"/>
                  <a:gd name="T66" fmla="*/ 224 w 224"/>
                  <a:gd name="T67" fmla="*/ 43 h 158"/>
                  <a:gd name="T68" fmla="*/ 197 w 224"/>
                  <a:gd name="T6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4" h="158">
                    <a:moveTo>
                      <a:pt x="39" y="158"/>
                    </a:moveTo>
                    <a:cubicBezTo>
                      <a:pt x="61" y="158"/>
                      <a:pt x="84" y="158"/>
                      <a:pt x="106" y="158"/>
                    </a:cubicBezTo>
                    <a:cubicBezTo>
                      <a:pt x="106" y="148"/>
                      <a:pt x="106" y="138"/>
                      <a:pt x="106" y="128"/>
                    </a:cubicBezTo>
                    <a:cubicBezTo>
                      <a:pt x="84" y="128"/>
                      <a:pt x="61" y="128"/>
                      <a:pt x="39" y="128"/>
                    </a:cubicBezTo>
                    <a:cubicBezTo>
                      <a:pt x="39" y="138"/>
                      <a:pt x="39" y="148"/>
                      <a:pt x="39" y="158"/>
                    </a:cubicBezTo>
                    <a:close/>
                    <a:moveTo>
                      <a:pt x="118" y="158"/>
                    </a:moveTo>
                    <a:cubicBezTo>
                      <a:pt x="140" y="158"/>
                      <a:pt x="163" y="158"/>
                      <a:pt x="185" y="158"/>
                    </a:cubicBezTo>
                    <a:cubicBezTo>
                      <a:pt x="185" y="148"/>
                      <a:pt x="185" y="138"/>
                      <a:pt x="185" y="128"/>
                    </a:cubicBezTo>
                    <a:cubicBezTo>
                      <a:pt x="163" y="128"/>
                      <a:pt x="140" y="128"/>
                      <a:pt x="118" y="128"/>
                    </a:cubicBezTo>
                    <a:cubicBezTo>
                      <a:pt x="118" y="138"/>
                      <a:pt x="118" y="148"/>
                      <a:pt x="118" y="158"/>
                    </a:cubicBezTo>
                    <a:close/>
                    <a:moveTo>
                      <a:pt x="0" y="115"/>
                    </a:moveTo>
                    <a:cubicBezTo>
                      <a:pt x="22" y="115"/>
                      <a:pt x="44" y="115"/>
                      <a:pt x="67" y="115"/>
                    </a:cubicBezTo>
                    <a:cubicBezTo>
                      <a:pt x="67" y="105"/>
                      <a:pt x="67" y="95"/>
                      <a:pt x="67" y="85"/>
                    </a:cubicBezTo>
                    <a:cubicBezTo>
                      <a:pt x="44" y="85"/>
                      <a:pt x="22" y="85"/>
                      <a:pt x="0" y="85"/>
                    </a:cubicBezTo>
                    <a:cubicBezTo>
                      <a:pt x="0" y="95"/>
                      <a:pt x="0" y="105"/>
                      <a:pt x="0" y="115"/>
                    </a:cubicBezTo>
                    <a:close/>
                    <a:moveTo>
                      <a:pt x="78" y="115"/>
                    </a:moveTo>
                    <a:cubicBezTo>
                      <a:pt x="101" y="115"/>
                      <a:pt x="123" y="115"/>
                      <a:pt x="145" y="115"/>
                    </a:cubicBezTo>
                    <a:cubicBezTo>
                      <a:pt x="145" y="105"/>
                      <a:pt x="145" y="95"/>
                      <a:pt x="145" y="85"/>
                    </a:cubicBezTo>
                    <a:cubicBezTo>
                      <a:pt x="123" y="85"/>
                      <a:pt x="101" y="85"/>
                      <a:pt x="78" y="85"/>
                    </a:cubicBezTo>
                    <a:cubicBezTo>
                      <a:pt x="78" y="95"/>
                      <a:pt x="78" y="105"/>
                      <a:pt x="78" y="115"/>
                    </a:cubicBezTo>
                    <a:close/>
                    <a:moveTo>
                      <a:pt x="157" y="115"/>
                    </a:moveTo>
                    <a:cubicBezTo>
                      <a:pt x="180" y="115"/>
                      <a:pt x="202" y="115"/>
                      <a:pt x="224" y="115"/>
                    </a:cubicBezTo>
                    <a:cubicBezTo>
                      <a:pt x="224" y="105"/>
                      <a:pt x="224" y="95"/>
                      <a:pt x="224" y="85"/>
                    </a:cubicBezTo>
                    <a:cubicBezTo>
                      <a:pt x="202" y="85"/>
                      <a:pt x="180" y="85"/>
                      <a:pt x="157" y="85"/>
                    </a:cubicBezTo>
                    <a:cubicBezTo>
                      <a:pt x="157" y="95"/>
                      <a:pt x="157" y="105"/>
                      <a:pt x="157" y="115"/>
                    </a:cubicBezTo>
                    <a:close/>
                    <a:moveTo>
                      <a:pt x="39" y="73"/>
                    </a:moveTo>
                    <a:cubicBezTo>
                      <a:pt x="61" y="73"/>
                      <a:pt x="84" y="73"/>
                      <a:pt x="106" y="73"/>
                    </a:cubicBezTo>
                    <a:cubicBezTo>
                      <a:pt x="106" y="63"/>
                      <a:pt x="106" y="53"/>
                      <a:pt x="106" y="43"/>
                    </a:cubicBezTo>
                    <a:cubicBezTo>
                      <a:pt x="84" y="43"/>
                      <a:pt x="61" y="43"/>
                      <a:pt x="39" y="43"/>
                    </a:cubicBezTo>
                    <a:cubicBezTo>
                      <a:pt x="39" y="53"/>
                      <a:pt x="39" y="63"/>
                      <a:pt x="39" y="73"/>
                    </a:cubicBezTo>
                    <a:close/>
                    <a:moveTo>
                      <a:pt x="118" y="73"/>
                    </a:moveTo>
                    <a:cubicBezTo>
                      <a:pt x="140" y="73"/>
                      <a:pt x="163" y="73"/>
                      <a:pt x="185" y="73"/>
                    </a:cubicBezTo>
                    <a:cubicBezTo>
                      <a:pt x="185" y="63"/>
                      <a:pt x="185" y="53"/>
                      <a:pt x="185" y="43"/>
                    </a:cubicBezTo>
                    <a:cubicBezTo>
                      <a:pt x="163" y="43"/>
                      <a:pt x="140" y="43"/>
                      <a:pt x="118" y="43"/>
                    </a:cubicBezTo>
                    <a:cubicBezTo>
                      <a:pt x="118" y="53"/>
                      <a:pt x="118" y="63"/>
                      <a:pt x="118" y="73"/>
                    </a:cubicBezTo>
                    <a:close/>
                    <a:moveTo>
                      <a:pt x="0" y="30"/>
                    </a:moveTo>
                    <a:cubicBezTo>
                      <a:pt x="22" y="30"/>
                      <a:pt x="44" y="30"/>
                      <a:pt x="67" y="30"/>
                    </a:cubicBezTo>
                    <a:cubicBezTo>
                      <a:pt x="67" y="20"/>
                      <a:pt x="67" y="10"/>
                      <a:pt x="67" y="0"/>
                    </a:cubicBezTo>
                    <a:cubicBezTo>
                      <a:pt x="44" y="0"/>
                      <a:pt x="22" y="0"/>
                      <a:pt x="0" y="0"/>
                    </a:cubicBezTo>
                    <a:cubicBezTo>
                      <a:pt x="0" y="10"/>
                      <a:pt x="0" y="20"/>
                      <a:pt x="0" y="30"/>
                    </a:cubicBezTo>
                    <a:close/>
                    <a:moveTo>
                      <a:pt x="78" y="30"/>
                    </a:moveTo>
                    <a:cubicBezTo>
                      <a:pt x="101" y="30"/>
                      <a:pt x="123" y="30"/>
                      <a:pt x="145" y="30"/>
                    </a:cubicBezTo>
                    <a:cubicBezTo>
                      <a:pt x="145" y="20"/>
                      <a:pt x="145" y="10"/>
                      <a:pt x="145" y="0"/>
                    </a:cubicBezTo>
                    <a:cubicBezTo>
                      <a:pt x="123" y="0"/>
                      <a:pt x="101" y="0"/>
                      <a:pt x="78" y="0"/>
                    </a:cubicBezTo>
                    <a:cubicBezTo>
                      <a:pt x="78" y="10"/>
                      <a:pt x="78" y="20"/>
                      <a:pt x="78" y="30"/>
                    </a:cubicBezTo>
                    <a:close/>
                    <a:moveTo>
                      <a:pt x="0" y="158"/>
                    </a:move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8"/>
                      <a:pt x="0" y="148"/>
                      <a:pt x="0" y="158"/>
                    </a:cubicBezTo>
                    <a:close/>
                    <a:moveTo>
                      <a:pt x="0" y="73"/>
                    </a:moveTo>
                    <a:cubicBezTo>
                      <a:pt x="9" y="73"/>
                      <a:pt x="18" y="73"/>
                      <a:pt x="27" y="73"/>
                    </a:cubicBezTo>
                    <a:cubicBezTo>
                      <a:pt x="27" y="63"/>
                      <a:pt x="27" y="53"/>
                      <a:pt x="27" y="43"/>
                    </a:cubicBezTo>
                    <a:cubicBezTo>
                      <a:pt x="18" y="43"/>
                      <a:pt x="9" y="43"/>
                      <a:pt x="0" y="43"/>
                    </a:cubicBezTo>
                    <a:cubicBezTo>
                      <a:pt x="0" y="53"/>
                      <a:pt x="0" y="63"/>
                      <a:pt x="0" y="73"/>
                    </a:cubicBezTo>
                    <a:close/>
                    <a:moveTo>
                      <a:pt x="197" y="158"/>
                    </a:moveTo>
                    <a:cubicBezTo>
                      <a:pt x="206" y="158"/>
                      <a:pt x="215" y="158"/>
                      <a:pt x="224" y="158"/>
                    </a:cubicBezTo>
                    <a:cubicBezTo>
                      <a:pt x="224" y="148"/>
                      <a:pt x="224" y="138"/>
                      <a:pt x="224" y="128"/>
                    </a:cubicBezTo>
                    <a:cubicBezTo>
                      <a:pt x="215" y="128"/>
                      <a:pt x="206" y="128"/>
                      <a:pt x="197" y="128"/>
                    </a:cubicBezTo>
                    <a:cubicBezTo>
                      <a:pt x="197" y="138"/>
                      <a:pt x="197" y="148"/>
                      <a:pt x="197" y="158"/>
                    </a:cubicBezTo>
                    <a:close/>
                    <a:moveTo>
                      <a:pt x="157" y="30"/>
                    </a:moveTo>
                    <a:cubicBezTo>
                      <a:pt x="180" y="30"/>
                      <a:pt x="202" y="30"/>
                      <a:pt x="224" y="30"/>
                    </a:cubicBezTo>
                    <a:cubicBezTo>
                      <a:pt x="224" y="20"/>
                      <a:pt x="224" y="10"/>
                      <a:pt x="224" y="0"/>
                    </a:cubicBezTo>
                    <a:cubicBezTo>
                      <a:pt x="202" y="0"/>
                      <a:pt x="180" y="0"/>
                      <a:pt x="157" y="0"/>
                    </a:cubicBezTo>
                    <a:cubicBezTo>
                      <a:pt x="157" y="10"/>
                      <a:pt x="157" y="20"/>
                      <a:pt x="157" y="30"/>
                    </a:cubicBezTo>
                    <a:close/>
                    <a:moveTo>
                      <a:pt x="197" y="73"/>
                    </a:moveTo>
                    <a:cubicBezTo>
                      <a:pt x="206" y="73"/>
                      <a:pt x="215" y="73"/>
                      <a:pt x="224" y="73"/>
                    </a:cubicBezTo>
                    <a:cubicBezTo>
                      <a:pt x="224" y="63"/>
                      <a:pt x="224" y="53"/>
                      <a:pt x="224" y="43"/>
                    </a:cubicBezTo>
                    <a:cubicBezTo>
                      <a:pt x="215" y="43"/>
                      <a:pt x="206" y="43"/>
                      <a:pt x="197" y="43"/>
                    </a:cubicBezTo>
                    <a:cubicBezTo>
                      <a:pt x="197" y="53"/>
                      <a:pt x="197" y="63"/>
                      <a:pt x="197" y="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vert="horz" wrap="square" lIns="91400" tIns="45700" rIns="91400" bIns="45700" numCol="1" anchor="t" anchorCtr="0" compatLnSpc="1">
                <a:prstTxWarp prst="textNoShape">
                  <a:avLst/>
                </a:prstTxWarp>
              </a:bodyPr>
              <a:lstStyle/>
              <a:p>
                <a:pPr defTabSz="912380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sp>
          <p:nvSpPr>
            <p:cNvPr id="406" name="Freeform 5"/>
            <p:cNvSpPr>
              <a:spLocks noEditPoints="1"/>
            </p:cNvSpPr>
            <p:nvPr/>
          </p:nvSpPr>
          <p:spPr bwMode="auto">
            <a:xfrm>
              <a:off x="2263582" y="4131522"/>
              <a:ext cx="347082" cy="451714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405" name="Freeform 14"/>
            <p:cNvSpPr>
              <a:spLocks noEditPoints="1"/>
            </p:cNvSpPr>
            <p:nvPr/>
          </p:nvSpPr>
          <p:spPr bwMode="auto">
            <a:xfrm>
              <a:off x="2295352" y="4339192"/>
              <a:ext cx="283542" cy="157956"/>
            </a:xfrm>
            <a:custGeom>
              <a:avLst/>
              <a:gdLst>
                <a:gd name="T0" fmla="*/ 4 w 360"/>
                <a:gd name="T1" fmla="*/ 66 h 197"/>
                <a:gd name="T2" fmla="*/ 308 w 360"/>
                <a:gd name="T3" fmla="*/ 7 h 197"/>
                <a:gd name="T4" fmla="*/ 151 w 360"/>
                <a:gd name="T5" fmla="*/ 37 h 197"/>
                <a:gd name="T6" fmla="*/ 147 w 360"/>
                <a:gd name="T7" fmla="*/ 36 h 197"/>
                <a:gd name="T8" fmla="*/ 119 w 360"/>
                <a:gd name="T9" fmla="*/ 40 h 197"/>
                <a:gd name="T10" fmla="*/ 112 w 360"/>
                <a:gd name="T11" fmla="*/ 60 h 197"/>
                <a:gd name="T12" fmla="*/ 150 w 360"/>
                <a:gd name="T13" fmla="*/ 51 h 197"/>
                <a:gd name="T14" fmla="*/ 186 w 360"/>
                <a:gd name="T15" fmla="*/ 38 h 197"/>
                <a:gd name="T16" fmla="*/ 182 w 360"/>
                <a:gd name="T17" fmla="*/ 37 h 197"/>
                <a:gd name="T18" fmla="*/ 177 w 360"/>
                <a:gd name="T19" fmla="*/ 38 h 197"/>
                <a:gd name="T20" fmla="*/ 176 w 360"/>
                <a:gd name="T21" fmla="*/ 64 h 197"/>
                <a:gd name="T22" fmla="*/ 188 w 360"/>
                <a:gd name="T23" fmla="*/ 47 h 197"/>
                <a:gd name="T24" fmla="*/ 201 w 360"/>
                <a:gd name="T25" fmla="*/ 12 h 197"/>
                <a:gd name="T26" fmla="*/ 183 w 360"/>
                <a:gd name="T27" fmla="*/ 4 h 197"/>
                <a:gd name="T28" fmla="*/ 179 w 360"/>
                <a:gd name="T29" fmla="*/ 5 h 197"/>
                <a:gd name="T30" fmla="*/ 176 w 360"/>
                <a:gd name="T31" fmla="*/ 14 h 197"/>
                <a:gd name="T32" fmla="*/ 188 w 360"/>
                <a:gd name="T33" fmla="*/ 31 h 197"/>
                <a:gd name="T34" fmla="*/ 254 w 360"/>
                <a:gd name="T35" fmla="*/ 56 h 197"/>
                <a:gd name="T36" fmla="*/ 219 w 360"/>
                <a:gd name="T37" fmla="*/ 36 h 197"/>
                <a:gd name="T38" fmla="*/ 215 w 360"/>
                <a:gd name="T39" fmla="*/ 36 h 197"/>
                <a:gd name="T40" fmla="*/ 212 w 360"/>
                <a:gd name="T41" fmla="*/ 38 h 197"/>
                <a:gd name="T42" fmla="*/ 222 w 360"/>
                <a:gd name="T43" fmla="*/ 46 h 197"/>
                <a:gd name="T44" fmla="*/ 254 w 360"/>
                <a:gd name="T45" fmla="*/ 56 h 197"/>
                <a:gd name="T46" fmla="*/ 304 w 360"/>
                <a:gd name="T47" fmla="*/ 122 h 197"/>
                <a:gd name="T48" fmla="*/ 285 w 360"/>
                <a:gd name="T49" fmla="*/ 161 h 197"/>
                <a:gd name="T50" fmla="*/ 254 w 360"/>
                <a:gd name="T51" fmla="*/ 138 h 197"/>
                <a:gd name="T52" fmla="*/ 279 w 360"/>
                <a:gd name="T53" fmla="*/ 117 h 197"/>
                <a:gd name="T54" fmla="*/ 224 w 360"/>
                <a:gd name="T55" fmla="*/ 115 h 197"/>
                <a:gd name="T56" fmla="*/ 246 w 360"/>
                <a:gd name="T57" fmla="*/ 136 h 197"/>
                <a:gd name="T58" fmla="*/ 197 w 360"/>
                <a:gd name="T59" fmla="*/ 153 h 197"/>
                <a:gd name="T60" fmla="*/ 199 w 360"/>
                <a:gd name="T61" fmla="*/ 120 h 197"/>
                <a:gd name="T62" fmla="*/ 146 w 360"/>
                <a:gd name="T63" fmla="*/ 112 h 197"/>
                <a:gd name="T64" fmla="*/ 161 w 360"/>
                <a:gd name="T65" fmla="*/ 119 h 197"/>
                <a:gd name="T66" fmla="*/ 142 w 360"/>
                <a:gd name="T67" fmla="*/ 158 h 197"/>
                <a:gd name="T68" fmla="*/ 129 w 360"/>
                <a:gd name="T69" fmla="*/ 119 h 197"/>
                <a:gd name="T70" fmla="*/ 146 w 360"/>
                <a:gd name="T71" fmla="*/ 112 h 197"/>
                <a:gd name="T72" fmla="*/ 89 w 360"/>
                <a:gd name="T73" fmla="*/ 117 h 197"/>
                <a:gd name="T74" fmla="*/ 87 w 360"/>
                <a:gd name="T75" fmla="*/ 149 h 197"/>
                <a:gd name="T76" fmla="*/ 40 w 360"/>
                <a:gd name="T77" fmla="*/ 134 h 197"/>
                <a:gd name="T78" fmla="*/ 65 w 360"/>
                <a:gd name="T79" fmla="*/ 112 h 197"/>
                <a:gd name="T80" fmla="*/ 63 w 360"/>
                <a:gd name="T81" fmla="*/ 104 h 197"/>
                <a:gd name="T82" fmla="*/ 28 w 360"/>
                <a:gd name="T83" fmla="*/ 134 h 197"/>
                <a:gd name="T84" fmla="*/ 72 w 360"/>
                <a:gd name="T85" fmla="*/ 167 h 197"/>
                <a:gd name="T86" fmla="*/ 120 w 360"/>
                <a:gd name="T87" fmla="*/ 159 h 197"/>
                <a:gd name="T88" fmla="*/ 167 w 360"/>
                <a:gd name="T89" fmla="*/ 160 h 197"/>
                <a:gd name="T90" fmla="*/ 214 w 360"/>
                <a:gd name="T91" fmla="*/ 170 h 197"/>
                <a:gd name="T92" fmla="*/ 262 w 360"/>
                <a:gd name="T93" fmla="*/ 162 h 197"/>
                <a:gd name="T94" fmla="*/ 308 w 360"/>
                <a:gd name="T95" fmla="*/ 163 h 197"/>
                <a:gd name="T96" fmla="*/ 310 w 360"/>
                <a:gd name="T97" fmla="*/ 116 h 197"/>
                <a:gd name="T98" fmla="*/ 282 w 360"/>
                <a:gd name="T99" fmla="*/ 107 h 197"/>
                <a:gd name="T100" fmla="*/ 264 w 360"/>
                <a:gd name="T101" fmla="*/ 115 h 197"/>
                <a:gd name="T102" fmla="*/ 235 w 360"/>
                <a:gd name="T103" fmla="*/ 110 h 197"/>
                <a:gd name="T104" fmla="*/ 205 w 360"/>
                <a:gd name="T105" fmla="*/ 107 h 197"/>
                <a:gd name="T106" fmla="*/ 181 w 360"/>
                <a:gd name="T107" fmla="*/ 126 h 197"/>
                <a:gd name="T108" fmla="*/ 158 w 360"/>
                <a:gd name="T109" fmla="*/ 106 h 197"/>
                <a:gd name="T110" fmla="*/ 128 w 360"/>
                <a:gd name="T111" fmla="*/ 108 h 197"/>
                <a:gd name="T112" fmla="*/ 98 w 360"/>
                <a:gd name="T113" fmla="*/ 112 h 197"/>
                <a:gd name="T114" fmla="*/ 82 w 360"/>
                <a:gd name="T115" fmla="*/ 102 h 197"/>
                <a:gd name="T116" fmla="*/ 360 w 360"/>
                <a:gd name="T117" fmla="*/ 182 h 197"/>
                <a:gd name="T118" fmla="*/ 14 w 360"/>
                <a:gd name="T119" fmla="*/ 8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" h="197">
                  <a:moveTo>
                    <a:pt x="356" y="66"/>
                  </a:moveTo>
                  <a:cubicBezTo>
                    <a:pt x="356" y="70"/>
                    <a:pt x="352" y="72"/>
                    <a:pt x="344" y="72"/>
                  </a:cubicBezTo>
                  <a:cubicBezTo>
                    <a:pt x="276" y="72"/>
                    <a:pt x="223" y="72"/>
                    <a:pt x="180" y="72"/>
                  </a:cubicBezTo>
                  <a:cubicBezTo>
                    <a:pt x="136" y="72"/>
                    <a:pt x="84" y="72"/>
                    <a:pt x="16" y="72"/>
                  </a:cubicBezTo>
                  <a:cubicBezTo>
                    <a:pt x="8" y="72"/>
                    <a:pt x="4" y="70"/>
                    <a:pt x="4" y="66"/>
                  </a:cubicBezTo>
                  <a:cubicBezTo>
                    <a:pt x="4" y="66"/>
                    <a:pt x="31" y="32"/>
                    <a:pt x="52" y="7"/>
                  </a:cubicBezTo>
                  <a:cubicBezTo>
                    <a:pt x="55" y="3"/>
                    <a:pt x="60" y="0"/>
                    <a:pt x="68" y="0"/>
                  </a:cubicBezTo>
                  <a:cubicBezTo>
                    <a:pt x="69" y="0"/>
                    <a:pt x="80" y="0"/>
                    <a:pt x="180" y="0"/>
                  </a:cubicBezTo>
                  <a:cubicBezTo>
                    <a:pt x="279" y="0"/>
                    <a:pt x="291" y="0"/>
                    <a:pt x="292" y="0"/>
                  </a:cubicBezTo>
                  <a:cubicBezTo>
                    <a:pt x="300" y="0"/>
                    <a:pt x="305" y="3"/>
                    <a:pt x="308" y="7"/>
                  </a:cubicBezTo>
                  <a:cubicBezTo>
                    <a:pt x="329" y="32"/>
                    <a:pt x="356" y="66"/>
                    <a:pt x="356" y="66"/>
                  </a:cubicBezTo>
                  <a:close/>
                  <a:moveTo>
                    <a:pt x="156" y="47"/>
                  </a:moveTo>
                  <a:cubicBezTo>
                    <a:pt x="152" y="38"/>
                    <a:pt x="152" y="38"/>
                    <a:pt x="152" y="38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50" y="36"/>
                    <a:pt x="150" y="36"/>
                    <a:pt x="149" y="36"/>
                  </a:cubicBezTo>
                  <a:cubicBezTo>
                    <a:pt x="149" y="36"/>
                    <a:pt x="148" y="36"/>
                    <a:pt x="148" y="36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7" y="36"/>
                    <a:pt x="147" y="36"/>
                    <a:pt x="147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24" y="37"/>
                    <a:pt x="124" y="37"/>
                    <a:pt x="124" y="37"/>
                  </a:cubicBezTo>
                  <a:cubicBezTo>
                    <a:pt x="121" y="37"/>
                    <a:pt x="119" y="39"/>
                    <a:pt x="119" y="40"/>
                  </a:cubicBezTo>
                  <a:cubicBezTo>
                    <a:pt x="120" y="42"/>
                    <a:pt x="123" y="43"/>
                    <a:pt x="127" y="43"/>
                  </a:cubicBezTo>
                  <a:cubicBezTo>
                    <a:pt x="132" y="42"/>
                    <a:pt x="132" y="42"/>
                    <a:pt x="132" y="42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9" y="57"/>
                    <a:pt x="109" y="58"/>
                    <a:pt x="109" y="58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8" y="61"/>
                    <a:pt x="120" y="60"/>
                    <a:pt x="121" y="60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4" y="50"/>
                    <a:pt x="147" y="51"/>
                    <a:pt x="150" y="51"/>
                  </a:cubicBezTo>
                  <a:cubicBezTo>
                    <a:pt x="152" y="50"/>
                    <a:pt x="154" y="50"/>
                    <a:pt x="155" y="49"/>
                  </a:cubicBezTo>
                  <a:cubicBezTo>
                    <a:pt x="155" y="49"/>
                    <a:pt x="156" y="48"/>
                    <a:pt x="156" y="47"/>
                  </a:cubicBezTo>
                  <a:close/>
                  <a:moveTo>
                    <a:pt x="203" y="47"/>
                  </a:moveTo>
                  <a:cubicBezTo>
                    <a:pt x="203" y="46"/>
                    <a:pt x="202" y="45"/>
                    <a:pt x="201" y="45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5" y="38"/>
                    <a:pt x="185" y="37"/>
                    <a:pt x="185" y="37"/>
                  </a:cubicBezTo>
                  <a:cubicBezTo>
                    <a:pt x="184" y="37"/>
                    <a:pt x="184" y="36"/>
                    <a:pt x="184" y="36"/>
                  </a:cubicBezTo>
                  <a:cubicBezTo>
                    <a:pt x="184" y="36"/>
                    <a:pt x="184" y="36"/>
                    <a:pt x="184" y="36"/>
                  </a:cubicBezTo>
                  <a:cubicBezTo>
                    <a:pt x="183" y="36"/>
                    <a:pt x="183" y="37"/>
                    <a:pt x="183" y="37"/>
                  </a:cubicBezTo>
                  <a:cubicBezTo>
                    <a:pt x="183" y="36"/>
                    <a:pt x="182" y="37"/>
                    <a:pt x="182" y="37"/>
                  </a:cubicBezTo>
                  <a:cubicBezTo>
                    <a:pt x="181" y="37"/>
                    <a:pt x="181" y="37"/>
                    <a:pt x="181" y="37"/>
                  </a:cubicBezTo>
                  <a:cubicBezTo>
                    <a:pt x="179" y="37"/>
                    <a:pt x="179" y="36"/>
                    <a:pt x="179" y="36"/>
                  </a:cubicBezTo>
                  <a:cubicBezTo>
                    <a:pt x="179" y="36"/>
                    <a:pt x="179" y="36"/>
                    <a:pt x="179" y="36"/>
                  </a:cubicBezTo>
                  <a:cubicBezTo>
                    <a:pt x="179" y="40"/>
                    <a:pt x="179" y="37"/>
                    <a:pt x="179" y="37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0" y="46"/>
                    <a:pt x="160" y="48"/>
                    <a:pt x="163" y="49"/>
                  </a:cubicBezTo>
                  <a:cubicBezTo>
                    <a:pt x="165" y="50"/>
                    <a:pt x="169" y="50"/>
                    <a:pt x="172" y="49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6" y="65"/>
                    <a:pt x="176" y="66"/>
                    <a:pt x="178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6"/>
                    <a:pt x="188" y="65"/>
                    <a:pt x="188" y="64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4" y="50"/>
                    <a:pt x="199" y="50"/>
                    <a:pt x="201" y="49"/>
                  </a:cubicBezTo>
                  <a:cubicBezTo>
                    <a:pt x="202" y="48"/>
                    <a:pt x="203" y="48"/>
                    <a:pt x="203" y="47"/>
                  </a:cubicBezTo>
                  <a:close/>
                  <a:moveTo>
                    <a:pt x="203" y="14"/>
                  </a:moveTo>
                  <a:cubicBezTo>
                    <a:pt x="203" y="13"/>
                    <a:pt x="202" y="12"/>
                    <a:pt x="201" y="12"/>
                  </a:cubicBezTo>
                  <a:cubicBezTo>
                    <a:pt x="186" y="5"/>
                    <a:pt x="186" y="5"/>
                    <a:pt x="186" y="5"/>
                  </a:cubicBezTo>
                  <a:cubicBezTo>
                    <a:pt x="185" y="5"/>
                    <a:pt x="185" y="5"/>
                    <a:pt x="185" y="5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3" y="4"/>
                    <a:pt x="182" y="4"/>
                    <a:pt x="182" y="4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4"/>
                    <a:pt x="179" y="5"/>
                    <a:pt x="179" y="5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0" y="13"/>
                    <a:pt x="160" y="15"/>
                    <a:pt x="163" y="16"/>
                  </a:cubicBezTo>
                  <a:cubicBezTo>
                    <a:pt x="165" y="17"/>
                    <a:pt x="169" y="17"/>
                    <a:pt x="172" y="16"/>
                  </a:cubicBezTo>
                  <a:cubicBezTo>
                    <a:pt x="176" y="14"/>
                    <a:pt x="176" y="14"/>
                    <a:pt x="176" y="14"/>
                  </a:cubicBezTo>
                  <a:cubicBezTo>
                    <a:pt x="176" y="31"/>
                    <a:pt x="176" y="31"/>
                    <a:pt x="176" y="31"/>
                  </a:cubicBezTo>
                  <a:cubicBezTo>
                    <a:pt x="176" y="32"/>
                    <a:pt x="176" y="33"/>
                    <a:pt x="178" y="33"/>
                  </a:cubicBezTo>
                  <a:cubicBezTo>
                    <a:pt x="182" y="34"/>
                    <a:pt x="182" y="34"/>
                    <a:pt x="182" y="34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7" y="33"/>
                    <a:pt x="188" y="32"/>
                    <a:pt x="188" y="31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4" y="17"/>
                    <a:pt x="199" y="17"/>
                    <a:pt x="201" y="16"/>
                  </a:cubicBezTo>
                  <a:cubicBezTo>
                    <a:pt x="202" y="15"/>
                    <a:pt x="203" y="14"/>
                    <a:pt x="203" y="14"/>
                  </a:cubicBezTo>
                  <a:close/>
                  <a:moveTo>
                    <a:pt x="254" y="56"/>
                  </a:moveTo>
                  <a:cubicBezTo>
                    <a:pt x="254" y="56"/>
                    <a:pt x="254" y="56"/>
                    <a:pt x="232" y="42"/>
                  </a:cubicBezTo>
                  <a:cubicBezTo>
                    <a:pt x="232" y="42"/>
                    <a:pt x="232" y="42"/>
                    <a:pt x="237" y="43"/>
                  </a:cubicBezTo>
                  <a:cubicBezTo>
                    <a:pt x="241" y="43"/>
                    <a:pt x="244" y="42"/>
                    <a:pt x="245" y="40"/>
                  </a:cubicBezTo>
                  <a:cubicBezTo>
                    <a:pt x="245" y="39"/>
                    <a:pt x="243" y="37"/>
                    <a:pt x="239" y="37"/>
                  </a:cubicBezTo>
                  <a:cubicBezTo>
                    <a:pt x="239" y="37"/>
                    <a:pt x="239" y="37"/>
                    <a:pt x="219" y="36"/>
                  </a:cubicBezTo>
                  <a:cubicBezTo>
                    <a:pt x="219" y="36"/>
                    <a:pt x="219" y="36"/>
                    <a:pt x="218" y="36"/>
                  </a:cubicBezTo>
                  <a:cubicBezTo>
                    <a:pt x="218" y="36"/>
                    <a:pt x="218" y="36"/>
                    <a:pt x="217" y="36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6"/>
                    <a:pt x="217" y="36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3" y="37"/>
                  </a:cubicBezTo>
                  <a:cubicBezTo>
                    <a:pt x="213" y="37"/>
                    <a:pt x="213" y="37"/>
                    <a:pt x="213" y="37"/>
                  </a:cubicBezTo>
                  <a:cubicBezTo>
                    <a:pt x="213" y="37"/>
                    <a:pt x="213" y="37"/>
                    <a:pt x="213" y="37"/>
                  </a:cubicBezTo>
                  <a:cubicBezTo>
                    <a:pt x="213" y="37"/>
                    <a:pt x="213" y="37"/>
                    <a:pt x="212" y="38"/>
                  </a:cubicBezTo>
                  <a:cubicBezTo>
                    <a:pt x="212" y="38"/>
                    <a:pt x="212" y="38"/>
                    <a:pt x="208" y="47"/>
                  </a:cubicBezTo>
                  <a:cubicBezTo>
                    <a:pt x="208" y="48"/>
                    <a:pt x="208" y="49"/>
                    <a:pt x="209" y="49"/>
                  </a:cubicBezTo>
                  <a:cubicBezTo>
                    <a:pt x="210" y="50"/>
                    <a:pt x="212" y="50"/>
                    <a:pt x="213" y="51"/>
                  </a:cubicBezTo>
                  <a:cubicBezTo>
                    <a:pt x="217" y="51"/>
                    <a:pt x="220" y="50"/>
                    <a:pt x="221" y="48"/>
                  </a:cubicBezTo>
                  <a:cubicBezTo>
                    <a:pt x="221" y="48"/>
                    <a:pt x="221" y="48"/>
                    <a:pt x="222" y="46"/>
                  </a:cubicBezTo>
                  <a:cubicBezTo>
                    <a:pt x="222" y="46"/>
                    <a:pt x="222" y="46"/>
                    <a:pt x="243" y="60"/>
                  </a:cubicBezTo>
                  <a:cubicBezTo>
                    <a:pt x="244" y="60"/>
                    <a:pt x="246" y="61"/>
                    <a:pt x="247" y="61"/>
                  </a:cubicBezTo>
                  <a:cubicBezTo>
                    <a:pt x="247" y="61"/>
                    <a:pt x="247" y="61"/>
                    <a:pt x="252" y="60"/>
                  </a:cubicBezTo>
                  <a:cubicBezTo>
                    <a:pt x="252" y="60"/>
                    <a:pt x="252" y="60"/>
                    <a:pt x="255" y="58"/>
                  </a:cubicBezTo>
                  <a:cubicBezTo>
                    <a:pt x="255" y="58"/>
                    <a:pt x="255" y="57"/>
                    <a:pt x="254" y="56"/>
                  </a:cubicBezTo>
                  <a:close/>
                  <a:moveTo>
                    <a:pt x="288" y="115"/>
                  </a:moveTo>
                  <a:cubicBezTo>
                    <a:pt x="290" y="115"/>
                    <a:pt x="291" y="115"/>
                    <a:pt x="292" y="115"/>
                  </a:cubicBezTo>
                  <a:cubicBezTo>
                    <a:pt x="294" y="116"/>
                    <a:pt x="295" y="116"/>
                    <a:pt x="297" y="117"/>
                  </a:cubicBezTo>
                  <a:cubicBezTo>
                    <a:pt x="298" y="117"/>
                    <a:pt x="299" y="118"/>
                    <a:pt x="300" y="119"/>
                  </a:cubicBezTo>
                  <a:cubicBezTo>
                    <a:pt x="302" y="119"/>
                    <a:pt x="303" y="120"/>
                    <a:pt x="304" y="122"/>
                  </a:cubicBezTo>
                  <a:cubicBezTo>
                    <a:pt x="304" y="122"/>
                    <a:pt x="304" y="122"/>
                    <a:pt x="304" y="122"/>
                  </a:cubicBezTo>
                  <a:cubicBezTo>
                    <a:pt x="319" y="138"/>
                    <a:pt x="319" y="138"/>
                    <a:pt x="319" y="138"/>
                  </a:cubicBezTo>
                  <a:cubicBezTo>
                    <a:pt x="301" y="154"/>
                    <a:pt x="301" y="154"/>
                    <a:pt x="301" y="154"/>
                  </a:cubicBezTo>
                  <a:cubicBezTo>
                    <a:pt x="301" y="154"/>
                    <a:pt x="301" y="154"/>
                    <a:pt x="301" y="154"/>
                  </a:cubicBezTo>
                  <a:cubicBezTo>
                    <a:pt x="297" y="158"/>
                    <a:pt x="291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79" y="161"/>
                    <a:pt x="273" y="159"/>
                    <a:pt x="269" y="154"/>
                  </a:cubicBezTo>
                  <a:cubicBezTo>
                    <a:pt x="269" y="154"/>
                    <a:pt x="269" y="154"/>
                    <a:pt x="269" y="154"/>
                  </a:cubicBezTo>
                  <a:cubicBezTo>
                    <a:pt x="254" y="138"/>
                    <a:pt x="254" y="138"/>
                    <a:pt x="254" y="138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3" y="121"/>
                    <a:pt x="274" y="120"/>
                    <a:pt x="275" y="119"/>
                  </a:cubicBezTo>
                  <a:cubicBezTo>
                    <a:pt x="277" y="118"/>
                    <a:pt x="278" y="117"/>
                    <a:pt x="279" y="117"/>
                  </a:cubicBezTo>
                  <a:cubicBezTo>
                    <a:pt x="281" y="116"/>
                    <a:pt x="282" y="116"/>
                    <a:pt x="284" y="115"/>
                  </a:cubicBezTo>
                  <a:cubicBezTo>
                    <a:pt x="285" y="115"/>
                    <a:pt x="287" y="115"/>
                    <a:pt x="288" y="115"/>
                  </a:cubicBezTo>
                  <a:close/>
                  <a:moveTo>
                    <a:pt x="216" y="113"/>
                  </a:moveTo>
                  <a:cubicBezTo>
                    <a:pt x="217" y="113"/>
                    <a:pt x="219" y="114"/>
                    <a:pt x="220" y="114"/>
                  </a:cubicBezTo>
                  <a:cubicBezTo>
                    <a:pt x="221" y="114"/>
                    <a:pt x="223" y="115"/>
                    <a:pt x="224" y="115"/>
                  </a:cubicBezTo>
                  <a:cubicBezTo>
                    <a:pt x="225" y="116"/>
                    <a:pt x="227" y="116"/>
                    <a:pt x="228" y="117"/>
                  </a:cubicBezTo>
                  <a:cubicBezTo>
                    <a:pt x="229" y="118"/>
                    <a:pt x="230" y="119"/>
                    <a:pt x="231" y="120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46" y="136"/>
                    <a:pt x="246" y="136"/>
                    <a:pt x="246" y="136"/>
                  </a:cubicBezTo>
                  <a:cubicBezTo>
                    <a:pt x="229" y="152"/>
                    <a:pt x="229" y="152"/>
                    <a:pt x="229" y="152"/>
                  </a:cubicBezTo>
                  <a:cubicBezTo>
                    <a:pt x="229" y="152"/>
                    <a:pt x="229" y="152"/>
                    <a:pt x="229" y="152"/>
                  </a:cubicBezTo>
                  <a:cubicBezTo>
                    <a:pt x="224" y="157"/>
                    <a:pt x="218" y="159"/>
                    <a:pt x="212" y="159"/>
                  </a:cubicBezTo>
                  <a:cubicBezTo>
                    <a:pt x="212" y="159"/>
                    <a:pt x="212" y="159"/>
                    <a:pt x="212" y="159"/>
                  </a:cubicBezTo>
                  <a:cubicBezTo>
                    <a:pt x="206" y="159"/>
                    <a:pt x="201" y="157"/>
                    <a:pt x="197" y="153"/>
                  </a:cubicBezTo>
                  <a:cubicBezTo>
                    <a:pt x="197" y="153"/>
                    <a:pt x="197" y="153"/>
                    <a:pt x="197" y="153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99" y="120"/>
                    <a:pt x="199" y="120"/>
                    <a:pt x="199" y="120"/>
                  </a:cubicBezTo>
                  <a:cubicBezTo>
                    <a:pt x="199" y="120"/>
                    <a:pt x="199" y="120"/>
                    <a:pt x="199" y="120"/>
                  </a:cubicBezTo>
                  <a:cubicBezTo>
                    <a:pt x="199" y="120"/>
                    <a:pt x="199" y="120"/>
                    <a:pt x="199" y="120"/>
                  </a:cubicBezTo>
                  <a:cubicBezTo>
                    <a:pt x="200" y="119"/>
                    <a:pt x="202" y="118"/>
                    <a:pt x="203" y="117"/>
                  </a:cubicBezTo>
                  <a:cubicBezTo>
                    <a:pt x="204" y="116"/>
                    <a:pt x="206" y="116"/>
                    <a:pt x="207" y="115"/>
                  </a:cubicBezTo>
                  <a:cubicBezTo>
                    <a:pt x="208" y="115"/>
                    <a:pt x="210" y="114"/>
                    <a:pt x="211" y="114"/>
                  </a:cubicBezTo>
                  <a:cubicBezTo>
                    <a:pt x="213" y="114"/>
                    <a:pt x="214" y="113"/>
                    <a:pt x="216" y="113"/>
                  </a:cubicBezTo>
                  <a:close/>
                  <a:moveTo>
                    <a:pt x="146" y="112"/>
                  </a:moveTo>
                  <a:cubicBezTo>
                    <a:pt x="147" y="112"/>
                    <a:pt x="149" y="112"/>
                    <a:pt x="150" y="112"/>
                  </a:cubicBezTo>
                  <a:cubicBezTo>
                    <a:pt x="152" y="113"/>
                    <a:pt x="153" y="113"/>
                    <a:pt x="154" y="114"/>
                  </a:cubicBezTo>
                  <a:cubicBezTo>
                    <a:pt x="156" y="114"/>
                    <a:pt x="157" y="115"/>
                    <a:pt x="158" y="116"/>
                  </a:cubicBezTo>
                  <a:cubicBezTo>
                    <a:pt x="159" y="117"/>
                    <a:pt x="160" y="117"/>
                    <a:pt x="161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76" y="135"/>
                    <a:pt x="176" y="135"/>
                    <a:pt x="176" y="135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54" y="155"/>
                    <a:pt x="148" y="158"/>
                    <a:pt x="142" y="158"/>
                  </a:cubicBezTo>
                  <a:cubicBezTo>
                    <a:pt x="142" y="158"/>
                    <a:pt x="142" y="158"/>
                    <a:pt x="142" y="158"/>
                  </a:cubicBezTo>
                  <a:cubicBezTo>
                    <a:pt x="137" y="158"/>
                    <a:pt x="131" y="156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29" y="119"/>
                    <a:pt x="129" y="119"/>
                    <a:pt x="129" y="119"/>
                  </a:cubicBezTo>
                  <a:cubicBezTo>
                    <a:pt x="130" y="118"/>
                    <a:pt x="132" y="117"/>
                    <a:pt x="133" y="116"/>
                  </a:cubicBezTo>
                  <a:cubicBezTo>
                    <a:pt x="134" y="115"/>
                    <a:pt x="136" y="114"/>
                    <a:pt x="137" y="114"/>
                  </a:cubicBezTo>
                  <a:cubicBezTo>
                    <a:pt x="138" y="113"/>
                    <a:pt x="140" y="113"/>
                    <a:pt x="141" y="112"/>
                  </a:cubicBezTo>
                  <a:cubicBezTo>
                    <a:pt x="143" y="112"/>
                    <a:pt x="144" y="112"/>
                    <a:pt x="146" y="112"/>
                  </a:cubicBezTo>
                  <a:close/>
                  <a:moveTo>
                    <a:pt x="74" y="110"/>
                  </a:moveTo>
                  <a:cubicBezTo>
                    <a:pt x="75" y="110"/>
                    <a:pt x="77" y="111"/>
                    <a:pt x="78" y="111"/>
                  </a:cubicBezTo>
                  <a:cubicBezTo>
                    <a:pt x="80" y="111"/>
                    <a:pt x="81" y="112"/>
                    <a:pt x="82" y="112"/>
                  </a:cubicBezTo>
                  <a:cubicBezTo>
                    <a:pt x="84" y="113"/>
                    <a:pt x="85" y="113"/>
                    <a:pt x="86" y="114"/>
                  </a:cubicBezTo>
                  <a:cubicBezTo>
                    <a:pt x="87" y="115"/>
                    <a:pt x="88" y="116"/>
                    <a:pt x="89" y="117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2" y="154"/>
                    <a:pt x="76" y="156"/>
                    <a:pt x="70" y="156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65" y="156"/>
                    <a:pt x="59" y="154"/>
                    <a:pt x="55" y="150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8" y="116"/>
                    <a:pt x="60" y="115"/>
                    <a:pt x="61" y="114"/>
                  </a:cubicBezTo>
                  <a:cubicBezTo>
                    <a:pt x="62" y="113"/>
                    <a:pt x="64" y="113"/>
                    <a:pt x="65" y="112"/>
                  </a:cubicBezTo>
                  <a:cubicBezTo>
                    <a:pt x="66" y="112"/>
                    <a:pt x="68" y="111"/>
                    <a:pt x="69" y="111"/>
                  </a:cubicBezTo>
                  <a:cubicBezTo>
                    <a:pt x="71" y="111"/>
                    <a:pt x="72" y="110"/>
                    <a:pt x="74" y="110"/>
                  </a:cubicBezTo>
                  <a:close/>
                  <a:moveTo>
                    <a:pt x="75" y="102"/>
                  </a:moveTo>
                  <a:cubicBezTo>
                    <a:pt x="73" y="102"/>
                    <a:pt x="71" y="102"/>
                    <a:pt x="69" y="102"/>
                  </a:cubicBezTo>
                  <a:cubicBezTo>
                    <a:pt x="67" y="103"/>
                    <a:pt x="65" y="103"/>
                    <a:pt x="63" y="104"/>
                  </a:cubicBezTo>
                  <a:cubicBezTo>
                    <a:pt x="61" y="105"/>
                    <a:pt x="59" y="106"/>
                    <a:pt x="57" y="107"/>
                  </a:cubicBezTo>
                  <a:cubicBezTo>
                    <a:pt x="55" y="108"/>
                    <a:pt x="53" y="109"/>
                    <a:pt x="52" y="111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6" y="164"/>
                    <a:pt x="64" y="167"/>
                    <a:pt x="72" y="167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81" y="168"/>
                    <a:pt x="89" y="165"/>
                    <a:pt x="96" y="158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6" y="165"/>
                    <a:pt x="135" y="169"/>
                    <a:pt x="143" y="169"/>
                  </a:cubicBezTo>
                  <a:cubicBezTo>
                    <a:pt x="143" y="169"/>
                    <a:pt x="143" y="169"/>
                    <a:pt x="143" y="169"/>
                  </a:cubicBezTo>
                  <a:cubicBezTo>
                    <a:pt x="143" y="169"/>
                    <a:pt x="143" y="169"/>
                    <a:pt x="143" y="169"/>
                  </a:cubicBezTo>
                  <a:cubicBezTo>
                    <a:pt x="151" y="169"/>
                    <a:pt x="160" y="166"/>
                    <a:pt x="167" y="160"/>
                  </a:cubicBezTo>
                  <a:cubicBezTo>
                    <a:pt x="167" y="160"/>
                    <a:pt x="167" y="160"/>
                    <a:pt x="167" y="160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91" y="160"/>
                    <a:pt x="191" y="160"/>
                    <a:pt x="191" y="160"/>
                  </a:cubicBezTo>
                  <a:cubicBezTo>
                    <a:pt x="191" y="160"/>
                    <a:pt x="191" y="160"/>
                    <a:pt x="191" y="160"/>
                  </a:cubicBezTo>
                  <a:cubicBezTo>
                    <a:pt x="197" y="167"/>
                    <a:pt x="206" y="170"/>
                    <a:pt x="214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22" y="171"/>
                    <a:pt x="231" y="167"/>
                    <a:pt x="237" y="161"/>
                  </a:cubicBezTo>
                  <a:cubicBezTo>
                    <a:pt x="237" y="161"/>
                    <a:pt x="237" y="161"/>
                    <a:pt x="237" y="161"/>
                  </a:cubicBezTo>
                  <a:cubicBezTo>
                    <a:pt x="250" y="149"/>
                    <a:pt x="250" y="149"/>
                    <a:pt x="250" y="149"/>
                  </a:cubicBezTo>
                  <a:cubicBezTo>
                    <a:pt x="262" y="162"/>
                    <a:pt x="262" y="162"/>
                    <a:pt x="262" y="162"/>
                  </a:cubicBezTo>
                  <a:cubicBezTo>
                    <a:pt x="262" y="162"/>
                    <a:pt x="262" y="162"/>
                    <a:pt x="262" y="162"/>
                  </a:cubicBezTo>
                  <a:cubicBezTo>
                    <a:pt x="268" y="168"/>
                    <a:pt x="276" y="172"/>
                    <a:pt x="285" y="172"/>
                  </a:cubicBezTo>
                  <a:cubicBezTo>
                    <a:pt x="285" y="172"/>
                    <a:pt x="285" y="172"/>
                    <a:pt x="285" y="172"/>
                  </a:cubicBezTo>
                  <a:cubicBezTo>
                    <a:pt x="285" y="172"/>
                    <a:pt x="285" y="172"/>
                    <a:pt x="285" y="172"/>
                  </a:cubicBezTo>
                  <a:cubicBezTo>
                    <a:pt x="293" y="172"/>
                    <a:pt x="302" y="169"/>
                    <a:pt x="308" y="163"/>
                  </a:cubicBezTo>
                  <a:cubicBezTo>
                    <a:pt x="308" y="163"/>
                    <a:pt x="308" y="163"/>
                    <a:pt x="308" y="163"/>
                  </a:cubicBezTo>
                  <a:cubicBezTo>
                    <a:pt x="332" y="140"/>
                    <a:pt x="332" y="140"/>
                    <a:pt x="332" y="140"/>
                  </a:cubicBezTo>
                  <a:cubicBezTo>
                    <a:pt x="310" y="116"/>
                    <a:pt x="310" y="116"/>
                    <a:pt x="310" y="116"/>
                  </a:cubicBezTo>
                  <a:cubicBezTo>
                    <a:pt x="310" y="116"/>
                    <a:pt x="310" y="116"/>
                    <a:pt x="310" y="116"/>
                  </a:cubicBezTo>
                  <a:cubicBezTo>
                    <a:pt x="310" y="116"/>
                    <a:pt x="310" y="116"/>
                    <a:pt x="310" y="116"/>
                  </a:cubicBezTo>
                  <a:cubicBezTo>
                    <a:pt x="309" y="115"/>
                    <a:pt x="307" y="113"/>
                    <a:pt x="305" y="112"/>
                  </a:cubicBezTo>
                  <a:cubicBezTo>
                    <a:pt x="304" y="111"/>
                    <a:pt x="302" y="110"/>
                    <a:pt x="300" y="109"/>
                  </a:cubicBezTo>
                  <a:cubicBezTo>
                    <a:pt x="298" y="108"/>
                    <a:pt x="296" y="107"/>
                    <a:pt x="294" y="107"/>
                  </a:cubicBezTo>
                  <a:cubicBezTo>
                    <a:pt x="292" y="106"/>
                    <a:pt x="290" y="106"/>
                    <a:pt x="288" y="106"/>
                  </a:cubicBezTo>
                  <a:cubicBezTo>
                    <a:pt x="286" y="106"/>
                    <a:pt x="284" y="106"/>
                    <a:pt x="282" y="107"/>
                  </a:cubicBezTo>
                  <a:cubicBezTo>
                    <a:pt x="279" y="107"/>
                    <a:pt x="277" y="108"/>
                    <a:pt x="275" y="108"/>
                  </a:cubicBezTo>
                  <a:cubicBezTo>
                    <a:pt x="273" y="109"/>
                    <a:pt x="271" y="110"/>
                    <a:pt x="270" y="111"/>
                  </a:cubicBezTo>
                  <a:cubicBezTo>
                    <a:pt x="268" y="112"/>
                    <a:pt x="266" y="114"/>
                    <a:pt x="264" y="115"/>
                  </a:cubicBezTo>
                  <a:cubicBezTo>
                    <a:pt x="264" y="115"/>
                    <a:pt x="264" y="115"/>
                    <a:pt x="264" y="115"/>
                  </a:cubicBezTo>
                  <a:cubicBezTo>
                    <a:pt x="264" y="115"/>
                    <a:pt x="264" y="115"/>
                    <a:pt x="264" y="115"/>
                  </a:cubicBezTo>
                  <a:cubicBezTo>
                    <a:pt x="251" y="127"/>
                    <a:pt x="251" y="127"/>
                    <a:pt x="251" y="127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38" y="113"/>
                    <a:pt x="236" y="112"/>
                    <a:pt x="235" y="110"/>
                  </a:cubicBezTo>
                  <a:cubicBezTo>
                    <a:pt x="233" y="109"/>
                    <a:pt x="231" y="108"/>
                    <a:pt x="229" y="107"/>
                  </a:cubicBezTo>
                  <a:cubicBezTo>
                    <a:pt x="227" y="107"/>
                    <a:pt x="225" y="106"/>
                    <a:pt x="223" y="105"/>
                  </a:cubicBezTo>
                  <a:cubicBezTo>
                    <a:pt x="221" y="105"/>
                    <a:pt x="219" y="105"/>
                    <a:pt x="217" y="105"/>
                  </a:cubicBezTo>
                  <a:cubicBezTo>
                    <a:pt x="215" y="105"/>
                    <a:pt x="213" y="105"/>
                    <a:pt x="211" y="105"/>
                  </a:cubicBezTo>
                  <a:cubicBezTo>
                    <a:pt x="209" y="106"/>
                    <a:pt x="207" y="106"/>
                    <a:pt x="205" y="107"/>
                  </a:cubicBezTo>
                  <a:cubicBezTo>
                    <a:pt x="203" y="108"/>
                    <a:pt x="201" y="109"/>
                    <a:pt x="199" y="110"/>
                  </a:cubicBezTo>
                  <a:cubicBezTo>
                    <a:pt x="197" y="111"/>
                    <a:pt x="195" y="112"/>
                    <a:pt x="193" y="114"/>
                  </a:cubicBezTo>
                  <a:cubicBezTo>
                    <a:pt x="193" y="114"/>
                    <a:pt x="193" y="114"/>
                    <a:pt x="193" y="114"/>
                  </a:cubicBezTo>
                  <a:cubicBezTo>
                    <a:pt x="193" y="114"/>
                    <a:pt x="193" y="114"/>
                    <a:pt x="193" y="114"/>
                  </a:cubicBezTo>
                  <a:cubicBezTo>
                    <a:pt x="181" y="126"/>
                    <a:pt x="181" y="126"/>
                    <a:pt x="181" y="126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7" y="112"/>
                    <a:pt x="166" y="110"/>
                    <a:pt x="164" y="109"/>
                  </a:cubicBezTo>
                  <a:cubicBezTo>
                    <a:pt x="162" y="108"/>
                    <a:pt x="160" y="107"/>
                    <a:pt x="158" y="106"/>
                  </a:cubicBezTo>
                  <a:cubicBezTo>
                    <a:pt x="156" y="105"/>
                    <a:pt x="154" y="104"/>
                    <a:pt x="152" y="104"/>
                  </a:cubicBezTo>
                  <a:cubicBezTo>
                    <a:pt x="150" y="104"/>
                    <a:pt x="148" y="103"/>
                    <a:pt x="146" y="103"/>
                  </a:cubicBezTo>
                  <a:cubicBezTo>
                    <a:pt x="144" y="103"/>
                    <a:pt x="142" y="103"/>
                    <a:pt x="140" y="104"/>
                  </a:cubicBezTo>
                  <a:cubicBezTo>
                    <a:pt x="138" y="104"/>
                    <a:pt x="136" y="105"/>
                    <a:pt x="134" y="105"/>
                  </a:cubicBezTo>
                  <a:cubicBezTo>
                    <a:pt x="132" y="106"/>
                    <a:pt x="130" y="107"/>
                    <a:pt x="128" y="108"/>
                  </a:cubicBezTo>
                  <a:cubicBezTo>
                    <a:pt x="126" y="109"/>
                    <a:pt x="124" y="111"/>
                    <a:pt x="123" y="112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6" y="110"/>
                    <a:pt x="95" y="109"/>
                    <a:pt x="93" y="108"/>
                  </a:cubicBezTo>
                  <a:cubicBezTo>
                    <a:pt x="91" y="106"/>
                    <a:pt x="89" y="105"/>
                    <a:pt x="87" y="104"/>
                  </a:cubicBezTo>
                  <a:cubicBezTo>
                    <a:pt x="86" y="104"/>
                    <a:pt x="84" y="103"/>
                    <a:pt x="82" y="102"/>
                  </a:cubicBezTo>
                  <a:cubicBezTo>
                    <a:pt x="79" y="102"/>
                    <a:pt x="77" y="102"/>
                    <a:pt x="75" y="102"/>
                  </a:cubicBezTo>
                  <a:close/>
                  <a:moveTo>
                    <a:pt x="14" y="80"/>
                  </a:moveTo>
                  <a:cubicBezTo>
                    <a:pt x="346" y="80"/>
                    <a:pt x="346" y="80"/>
                    <a:pt x="346" y="80"/>
                  </a:cubicBezTo>
                  <a:cubicBezTo>
                    <a:pt x="354" y="80"/>
                    <a:pt x="360" y="86"/>
                    <a:pt x="360" y="94"/>
                  </a:cubicBezTo>
                  <a:cubicBezTo>
                    <a:pt x="360" y="182"/>
                    <a:pt x="360" y="182"/>
                    <a:pt x="360" y="182"/>
                  </a:cubicBezTo>
                  <a:cubicBezTo>
                    <a:pt x="360" y="190"/>
                    <a:pt x="354" y="197"/>
                    <a:pt x="346" y="197"/>
                  </a:cubicBezTo>
                  <a:cubicBezTo>
                    <a:pt x="14" y="197"/>
                    <a:pt x="14" y="197"/>
                    <a:pt x="14" y="197"/>
                  </a:cubicBezTo>
                  <a:cubicBezTo>
                    <a:pt x="6" y="197"/>
                    <a:pt x="0" y="190"/>
                    <a:pt x="0" y="18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86"/>
                    <a:pt x="6" y="80"/>
                    <a:pt x="14" y="8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829816" y="741113"/>
            <a:ext cx="7032957" cy="3918994"/>
            <a:chOff x="808552" y="735121"/>
            <a:chExt cx="7032957" cy="3568326"/>
          </a:xfrm>
        </p:grpSpPr>
        <p:cxnSp>
          <p:nvCxnSpPr>
            <p:cNvPr id="502" name="Straight Connector 501"/>
            <p:cNvCxnSpPr/>
            <p:nvPr/>
          </p:nvCxnSpPr>
          <p:spPr>
            <a:xfrm>
              <a:off x="808552" y="735121"/>
              <a:ext cx="0" cy="3548016"/>
            </a:xfrm>
            <a:prstGeom prst="line">
              <a:avLst/>
            </a:prstGeom>
            <a:noFill/>
            <a:ln w="15875">
              <a:solidFill>
                <a:schemeClr val="accent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 flipH="1">
              <a:off x="7829774" y="757533"/>
              <a:ext cx="11735" cy="3545914"/>
            </a:xfrm>
            <a:prstGeom prst="line">
              <a:avLst/>
            </a:prstGeom>
            <a:noFill/>
            <a:ln w="15875">
              <a:solidFill>
                <a:schemeClr val="accent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41" name="Straight Arrow Connector 640"/>
          <p:cNvCxnSpPr/>
          <p:nvPr/>
        </p:nvCxnSpPr>
        <p:spPr>
          <a:xfrm>
            <a:off x="4263563" y="1176490"/>
            <a:ext cx="0" cy="179523"/>
          </a:xfrm>
          <a:prstGeom prst="straightConnector1">
            <a:avLst/>
          </a:prstGeom>
          <a:ln w="15875" cmpd="sng">
            <a:solidFill>
              <a:schemeClr val="tx1">
                <a:lumMod val="75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Arrow Connector 642"/>
          <p:cNvCxnSpPr/>
          <p:nvPr/>
        </p:nvCxnSpPr>
        <p:spPr>
          <a:xfrm flipH="1">
            <a:off x="3468237" y="1226524"/>
            <a:ext cx="4234" cy="179523"/>
          </a:xfrm>
          <a:prstGeom prst="straightConnector1">
            <a:avLst/>
          </a:prstGeom>
          <a:ln w="15875" cmpd="sng">
            <a:solidFill>
              <a:schemeClr val="tx1">
                <a:lumMod val="75000"/>
              </a:schemeClr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6" name="Rounded Rectangle 645"/>
          <p:cNvSpPr/>
          <p:nvPr/>
        </p:nvSpPr>
        <p:spPr>
          <a:xfrm>
            <a:off x="1196120" y="733857"/>
            <a:ext cx="6326730" cy="44151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ja-JP" alt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サービスの定義付 </a:t>
            </a:r>
            <a:r>
              <a:rPr lang="en-US" altLang="ja-JP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&amp; </a:t>
            </a:r>
            <a:r>
              <a:rPr lang="ja-JP" alt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オーケストレーション</a:t>
            </a:r>
            <a:endParaRPr lang="en-US" altLang="ja-JP" sz="1600" b="1" dirty="0">
              <a:solidFill>
                <a:srgbClr val="676767">
                  <a:lumMod val="75000"/>
                </a:srgbClr>
              </a:solidFill>
              <a:latin typeface="+mn-ea"/>
              <a:cs typeface="Meiryo" charset="-128"/>
            </a:endParaRPr>
          </a:p>
        </p:txBody>
      </p:sp>
      <p:grpSp>
        <p:nvGrpSpPr>
          <p:cNvPr id="383" name="Group 382"/>
          <p:cNvGrpSpPr/>
          <p:nvPr/>
        </p:nvGrpSpPr>
        <p:grpSpPr>
          <a:xfrm>
            <a:off x="1421104" y="1988647"/>
            <a:ext cx="5394887" cy="1266522"/>
            <a:chOff x="1421104" y="1988647"/>
            <a:chExt cx="5394887" cy="1266522"/>
          </a:xfrm>
        </p:grpSpPr>
        <p:cxnSp>
          <p:nvCxnSpPr>
            <p:cNvPr id="648" name="Straight Arrow Connector 647"/>
            <p:cNvCxnSpPr/>
            <p:nvPr/>
          </p:nvCxnSpPr>
          <p:spPr>
            <a:xfrm>
              <a:off x="6815991" y="1988647"/>
              <a:ext cx="0" cy="1266522"/>
            </a:xfrm>
            <a:prstGeom prst="straightConnector1">
              <a:avLst/>
            </a:prstGeom>
            <a:ln w="15875" cmpd="sng">
              <a:solidFill>
                <a:schemeClr val="tx1">
                  <a:lumMod val="75000"/>
                </a:schemeClr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Arrow Connector 421"/>
            <p:cNvCxnSpPr/>
            <p:nvPr/>
          </p:nvCxnSpPr>
          <p:spPr>
            <a:xfrm>
              <a:off x="1421104" y="2070695"/>
              <a:ext cx="0" cy="190249"/>
            </a:xfrm>
            <a:prstGeom prst="straightConnector1">
              <a:avLst/>
            </a:prstGeom>
            <a:ln w="15875" cmpd="sng">
              <a:solidFill>
                <a:schemeClr val="tx1">
                  <a:lumMod val="75000"/>
                </a:schemeClr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/>
            <p:cNvCxnSpPr/>
            <p:nvPr/>
          </p:nvCxnSpPr>
          <p:spPr>
            <a:xfrm>
              <a:off x="5157397" y="2070695"/>
              <a:ext cx="0" cy="190249"/>
            </a:xfrm>
            <a:prstGeom prst="straightConnector1">
              <a:avLst/>
            </a:prstGeom>
            <a:ln w="15875" cmpd="sng">
              <a:solidFill>
                <a:schemeClr val="tx1">
                  <a:lumMod val="75000"/>
                </a:schemeClr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Straight Arrow Connector 631"/>
            <p:cNvCxnSpPr/>
            <p:nvPr/>
          </p:nvCxnSpPr>
          <p:spPr>
            <a:xfrm>
              <a:off x="3532721" y="2070695"/>
              <a:ext cx="0" cy="190249"/>
            </a:xfrm>
            <a:prstGeom prst="straightConnector1">
              <a:avLst/>
            </a:prstGeom>
            <a:ln w="15875" cmpd="sng">
              <a:solidFill>
                <a:schemeClr val="tx1">
                  <a:lumMod val="75000"/>
                </a:schemeClr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4" name="Rounded Rectangle 633"/>
          <p:cNvSpPr/>
          <p:nvPr/>
        </p:nvSpPr>
        <p:spPr>
          <a:xfrm>
            <a:off x="1196486" y="1407169"/>
            <a:ext cx="6326364" cy="56505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エンタープライズコントローラ</a:t>
            </a:r>
            <a:r>
              <a:rPr lang="en-US" altLang="ja-JP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/>
            </a:r>
            <a:br>
              <a:rPr lang="en-US" altLang="ja-JP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</a:br>
            <a:r>
              <a:rPr lang="en-US" altLang="ja-JP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(</a:t>
            </a:r>
            <a:r>
              <a:rPr lang="ja-JP" alt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ポリシーの定義付</a:t>
            </a:r>
            <a:r>
              <a:rPr lang="en-US" altLang="ja-JP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)</a:t>
            </a:r>
          </a:p>
        </p:txBody>
      </p:sp>
      <p:grpSp>
        <p:nvGrpSpPr>
          <p:cNvPr id="242" name="Group 241"/>
          <p:cNvGrpSpPr/>
          <p:nvPr/>
        </p:nvGrpSpPr>
        <p:grpSpPr>
          <a:xfrm>
            <a:off x="110012" y="2203252"/>
            <a:ext cx="8982257" cy="1620180"/>
            <a:chOff x="110012" y="2203252"/>
            <a:chExt cx="8982257" cy="1620180"/>
          </a:xfrm>
        </p:grpSpPr>
        <p:cxnSp>
          <p:nvCxnSpPr>
            <p:cNvPr id="562" name="Straight Connector 561"/>
            <p:cNvCxnSpPr/>
            <p:nvPr/>
          </p:nvCxnSpPr>
          <p:spPr>
            <a:xfrm flipV="1">
              <a:off x="4790278" y="3434784"/>
              <a:ext cx="3203578" cy="1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9" name="Group 748"/>
            <p:cNvGrpSpPr/>
            <p:nvPr/>
          </p:nvGrpSpPr>
          <p:grpSpPr>
            <a:xfrm>
              <a:off x="6418284" y="3047673"/>
              <a:ext cx="1398797" cy="775759"/>
              <a:chOff x="7921933" y="3150772"/>
              <a:chExt cx="1191179" cy="660617"/>
            </a:xfrm>
          </p:grpSpPr>
          <p:sp>
            <p:nvSpPr>
              <p:cNvPr id="750" name="Freeform 749"/>
              <p:cNvSpPr/>
              <p:nvPr/>
            </p:nvSpPr>
            <p:spPr>
              <a:xfrm>
                <a:off x="7921933" y="3150772"/>
                <a:ext cx="1090830" cy="660617"/>
              </a:xfrm>
              <a:custGeom>
                <a:avLst/>
                <a:gdLst>
                  <a:gd name="connsiteX0" fmla="*/ 1101629 w 1866359"/>
                  <a:gd name="connsiteY0" fmla="*/ 0 h 1130284"/>
                  <a:gd name="connsiteX1" fmla="*/ 1532594 w 1866359"/>
                  <a:gd name="connsiteY1" fmla="*/ 430965 h 1130284"/>
                  <a:gd name="connsiteX2" fmla="*/ 1530369 w 1866359"/>
                  <a:gd name="connsiteY2" fmla="*/ 475028 h 1130284"/>
                  <a:gd name="connsiteX3" fmla="*/ 1527196 w 1866359"/>
                  <a:gd name="connsiteY3" fmla="*/ 495820 h 1130284"/>
                  <a:gd name="connsiteX4" fmla="*/ 1552503 w 1866359"/>
                  <a:gd name="connsiteY4" fmla="*/ 498371 h 1130284"/>
                  <a:gd name="connsiteX5" fmla="*/ 1662350 w 1866359"/>
                  <a:gd name="connsiteY5" fmla="*/ 633149 h 1130284"/>
                  <a:gd name="connsiteX6" fmla="*/ 1660989 w 1866359"/>
                  <a:gd name="connsiteY6" fmla="*/ 646645 h 1130284"/>
                  <a:gd name="connsiteX7" fmla="*/ 1671731 w 1866359"/>
                  <a:gd name="connsiteY7" fmla="*/ 647728 h 1130284"/>
                  <a:gd name="connsiteX8" fmla="*/ 1866359 w 1866359"/>
                  <a:gd name="connsiteY8" fmla="*/ 886530 h 1130284"/>
                  <a:gd name="connsiteX9" fmla="*/ 1671731 w 1866359"/>
                  <a:gd name="connsiteY9" fmla="*/ 1125332 h 1130284"/>
                  <a:gd name="connsiteX10" fmla="*/ 1633400 w 1866359"/>
                  <a:gd name="connsiteY10" fmla="*/ 1129196 h 1130284"/>
                  <a:gd name="connsiteX11" fmla="*/ 1633672 w 1866359"/>
                  <a:gd name="connsiteY11" fmla="*/ 1130284 h 1130284"/>
                  <a:gd name="connsiteX12" fmla="*/ 1622605 w 1866359"/>
                  <a:gd name="connsiteY12" fmla="*/ 1130284 h 1130284"/>
                  <a:gd name="connsiteX13" fmla="*/ 328298 w 1866359"/>
                  <a:gd name="connsiteY13" fmla="*/ 1130284 h 1130284"/>
                  <a:gd name="connsiteX14" fmla="*/ 328500 w 1866359"/>
                  <a:gd name="connsiteY14" fmla="*/ 1129476 h 1130284"/>
                  <a:gd name="connsiteX15" fmla="*/ 320481 w 1866359"/>
                  <a:gd name="connsiteY15" fmla="*/ 1130284 h 1130284"/>
                  <a:gd name="connsiteX16" fmla="*/ 0 w 1866359"/>
                  <a:gd name="connsiteY16" fmla="*/ 809802 h 1130284"/>
                  <a:gd name="connsiteX17" fmla="*/ 320481 w 1866359"/>
                  <a:gd name="connsiteY17" fmla="*/ 489321 h 1130284"/>
                  <a:gd name="connsiteX18" fmla="*/ 333765 w 1866359"/>
                  <a:gd name="connsiteY18" fmla="*/ 490660 h 1130284"/>
                  <a:gd name="connsiteX19" fmla="*/ 331424 w 1866359"/>
                  <a:gd name="connsiteY19" fmla="*/ 467434 h 1130284"/>
                  <a:gd name="connsiteX20" fmla="*/ 559669 w 1866359"/>
                  <a:gd name="connsiteY20" fmla="*/ 239189 h 1130284"/>
                  <a:gd name="connsiteX21" fmla="*/ 687284 w 1866359"/>
                  <a:gd name="connsiteY21" fmla="*/ 278169 h 1130284"/>
                  <a:gd name="connsiteX22" fmla="*/ 697320 w 1866359"/>
                  <a:gd name="connsiteY22" fmla="*/ 286449 h 1130284"/>
                  <a:gd name="connsiteX23" fmla="*/ 704532 w 1866359"/>
                  <a:gd name="connsiteY23" fmla="*/ 263214 h 1130284"/>
                  <a:gd name="connsiteX24" fmla="*/ 1101629 w 1866359"/>
                  <a:gd name="connsiteY24" fmla="*/ 0 h 113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6359" h="1130284">
                    <a:moveTo>
                      <a:pt x="1101629" y="0"/>
                    </a:moveTo>
                    <a:cubicBezTo>
                      <a:pt x="1339644" y="0"/>
                      <a:pt x="1532594" y="192949"/>
                      <a:pt x="1532594" y="430965"/>
                    </a:cubicBezTo>
                    <a:cubicBezTo>
                      <a:pt x="1532594" y="445841"/>
                      <a:pt x="1531840" y="460540"/>
                      <a:pt x="1530369" y="475028"/>
                    </a:cubicBezTo>
                    <a:lnTo>
                      <a:pt x="1527196" y="495820"/>
                    </a:lnTo>
                    <a:lnTo>
                      <a:pt x="1552503" y="498371"/>
                    </a:lnTo>
                    <a:cubicBezTo>
                      <a:pt x="1615192" y="511199"/>
                      <a:pt x="1662350" y="566667"/>
                      <a:pt x="1662350" y="633149"/>
                    </a:cubicBezTo>
                    <a:lnTo>
                      <a:pt x="1660989" y="646645"/>
                    </a:lnTo>
                    <a:lnTo>
                      <a:pt x="1671731" y="647728"/>
                    </a:lnTo>
                    <a:cubicBezTo>
                      <a:pt x="1782805" y="670457"/>
                      <a:pt x="1866359" y="768736"/>
                      <a:pt x="1866359" y="886530"/>
                    </a:cubicBezTo>
                    <a:cubicBezTo>
                      <a:pt x="1866359" y="1004324"/>
                      <a:pt x="1782805" y="1102603"/>
                      <a:pt x="1671731" y="1125332"/>
                    </a:cubicBezTo>
                    <a:lnTo>
                      <a:pt x="1633400" y="1129196"/>
                    </a:lnTo>
                    <a:lnTo>
                      <a:pt x="1633672" y="1130284"/>
                    </a:lnTo>
                    <a:lnTo>
                      <a:pt x="1622605" y="1130284"/>
                    </a:lnTo>
                    <a:lnTo>
                      <a:pt x="328298" y="1130284"/>
                    </a:lnTo>
                    <a:lnTo>
                      <a:pt x="328500" y="1129476"/>
                    </a:lnTo>
                    <a:lnTo>
                      <a:pt x="320481" y="1130284"/>
                    </a:lnTo>
                    <a:cubicBezTo>
                      <a:pt x="143484" y="1130284"/>
                      <a:pt x="0" y="986799"/>
                      <a:pt x="0" y="809802"/>
                    </a:cubicBezTo>
                    <a:cubicBezTo>
                      <a:pt x="0" y="632805"/>
                      <a:pt x="143484" y="489321"/>
                      <a:pt x="320481" y="489321"/>
                    </a:cubicBezTo>
                    <a:lnTo>
                      <a:pt x="333765" y="490660"/>
                    </a:lnTo>
                    <a:lnTo>
                      <a:pt x="331424" y="467434"/>
                    </a:lnTo>
                    <a:cubicBezTo>
                      <a:pt x="331424" y="341377"/>
                      <a:pt x="433613" y="239189"/>
                      <a:pt x="559669" y="239189"/>
                    </a:cubicBezTo>
                    <a:cubicBezTo>
                      <a:pt x="606941" y="239189"/>
                      <a:pt x="650855" y="253559"/>
                      <a:pt x="687284" y="278169"/>
                    </a:cubicBezTo>
                    <a:lnTo>
                      <a:pt x="697320" y="286449"/>
                    </a:lnTo>
                    <a:lnTo>
                      <a:pt x="704532" y="263214"/>
                    </a:lnTo>
                    <a:cubicBezTo>
                      <a:pt x="769956" y="108534"/>
                      <a:pt x="923118" y="0"/>
                      <a:pt x="110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>
                <a:solidFill>
                  <a:schemeClr val="tx2"/>
                </a:solidFill>
              </a:ln>
              <a:effectLst/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51" name="TextBox 750"/>
              <p:cNvSpPr txBox="1"/>
              <p:nvPr/>
            </p:nvSpPr>
            <p:spPr>
              <a:xfrm>
                <a:off x="8431251" y="3584217"/>
                <a:ext cx="681861" cy="222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100" dirty="0" smtClean="0">
                    <a:solidFill>
                      <a:srgbClr val="676767">
                        <a:lumMod val="75000"/>
                      </a:srgbClr>
                    </a:solidFill>
                    <a:latin typeface="+mn-ea"/>
                    <a:ea typeface="+mn-ea"/>
                    <a:cs typeface="Meiryo" charset="-128"/>
                  </a:rPr>
                  <a:t>クラウド</a:t>
                </a:r>
                <a:endParaRPr lang="en-US" sz="1100" dirty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cxnSp>
          <p:nvCxnSpPr>
            <p:cNvPr id="556" name="Straight Connector 555"/>
            <p:cNvCxnSpPr/>
            <p:nvPr/>
          </p:nvCxnSpPr>
          <p:spPr>
            <a:xfrm>
              <a:off x="397844" y="3252046"/>
              <a:ext cx="2618504" cy="0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2" name="Group 461"/>
            <p:cNvGrpSpPr/>
            <p:nvPr/>
          </p:nvGrpSpPr>
          <p:grpSpPr>
            <a:xfrm>
              <a:off x="4755701" y="2260712"/>
              <a:ext cx="1448060" cy="537610"/>
              <a:chOff x="2159000" y="1288200"/>
              <a:chExt cx="4463143" cy="2095592"/>
            </a:xfrm>
            <a:effectLst/>
          </p:grpSpPr>
          <p:sp>
            <p:nvSpPr>
              <p:cNvPr id="369" name="Rounded Rectangle 368"/>
              <p:cNvSpPr/>
              <p:nvPr/>
            </p:nvSpPr>
            <p:spPr>
              <a:xfrm>
                <a:off x="2159000" y="1288200"/>
                <a:ext cx="4463143" cy="2095592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5" tIns="18288" rIns="68565" bIns="34283" rtlCol="0" anchor="t"/>
              <a:lstStyle/>
              <a:p>
                <a:pPr algn="ctr"/>
                <a:endPara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endParaRPr>
              </a:p>
            </p:txBody>
          </p:sp>
          <p:grpSp>
            <p:nvGrpSpPr>
              <p:cNvPr id="463" name="Group 462"/>
              <p:cNvGrpSpPr/>
              <p:nvPr/>
            </p:nvGrpSpPr>
            <p:grpSpPr>
              <a:xfrm>
                <a:off x="2307879" y="1597683"/>
                <a:ext cx="4189289" cy="1524067"/>
                <a:chOff x="2603018" y="1382366"/>
                <a:chExt cx="6538601" cy="1945640"/>
              </a:xfrm>
            </p:grpSpPr>
            <p:cxnSp>
              <p:nvCxnSpPr>
                <p:cNvPr id="465" name="Straight Connector 464"/>
                <p:cNvCxnSpPr>
                  <a:stCxn id="496" idx="0"/>
                  <a:endCxn id="489" idx="2"/>
                </p:cNvCxnSpPr>
                <p:nvPr/>
              </p:nvCxnSpPr>
              <p:spPr>
                <a:xfrm flipV="1">
                  <a:off x="3093957" y="2217764"/>
                  <a:ext cx="883939" cy="955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6" name="Straight Connector 465"/>
                <p:cNvCxnSpPr>
                  <a:stCxn id="496" idx="0"/>
                  <a:endCxn id="490" idx="2"/>
                </p:cNvCxnSpPr>
                <p:nvPr/>
              </p:nvCxnSpPr>
              <p:spPr>
                <a:xfrm flipV="1">
                  <a:off x="3093957" y="2208282"/>
                  <a:ext cx="2204395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7" name="Straight Connector 466"/>
                <p:cNvCxnSpPr>
                  <a:stCxn id="496" idx="0"/>
                  <a:endCxn id="491" idx="2"/>
                </p:cNvCxnSpPr>
                <p:nvPr/>
              </p:nvCxnSpPr>
              <p:spPr>
                <a:xfrm flipV="1">
                  <a:off x="3093957" y="2208282"/>
                  <a:ext cx="3524851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8" name="Straight Connector 467"/>
                <p:cNvCxnSpPr>
                  <a:stCxn id="496" idx="0"/>
                  <a:endCxn id="492" idx="2"/>
                </p:cNvCxnSpPr>
                <p:nvPr/>
              </p:nvCxnSpPr>
              <p:spPr>
                <a:xfrm flipV="1">
                  <a:off x="3093958" y="2195166"/>
                  <a:ext cx="4866464" cy="9776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69" name="Straight Connector 468"/>
                <p:cNvCxnSpPr>
                  <a:stCxn id="498" idx="0"/>
                  <a:endCxn id="489" idx="2"/>
                </p:cNvCxnSpPr>
                <p:nvPr/>
              </p:nvCxnSpPr>
              <p:spPr>
                <a:xfrm flipH="1" flipV="1">
                  <a:off x="3977896" y="2217764"/>
                  <a:ext cx="199547" cy="94943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0" name="Straight Connector 469"/>
                <p:cNvCxnSpPr>
                  <a:stCxn id="498" idx="0"/>
                  <a:endCxn id="490" idx="2"/>
                </p:cNvCxnSpPr>
                <p:nvPr/>
              </p:nvCxnSpPr>
              <p:spPr>
                <a:xfrm flipV="1">
                  <a:off x="4177443" y="2208282"/>
                  <a:ext cx="1120909" cy="9589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1" name="Straight Connector 470"/>
                <p:cNvCxnSpPr>
                  <a:stCxn id="498" idx="0"/>
                  <a:endCxn id="491" idx="2"/>
                </p:cNvCxnSpPr>
                <p:nvPr/>
              </p:nvCxnSpPr>
              <p:spPr>
                <a:xfrm flipV="1">
                  <a:off x="4177443" y="2208282"/>
                  <a:ext cx="2441365" cy="9589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2" name="Straight Connector 471"/>
                <p:cNvCxnSpPr>
                  <a:stCxn id="498" idx="0"/>
                  <a:endCxn id="492" idx="2"/>
                </p:cNvCxnSpPr>
                <p:nvPr/>
              </p:nvCxnSpPr>
              <p:spPr>
                <a:xfrm flipV="1">
                  <a:off x="4177443" y="2195166"/>
                  <a:ext cx="3782979" cy="97203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3" name="Straight Connector 472"/>
                <p:cNvCxnSpPr>
                  <a:stCxn id="497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1320857" cy="9522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4" name="Straight Connector 473"/>
                <p:cNvCxnSpPr>
                  <a:stCxn id="497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401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5" name="Straight Connector 474"/>
                <p:cNvCxnSpPr>
                  <a:stCxn id="493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1117710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6" name="Straight Connector 475"/>
                <p:cNvCxnSpPr>
                  <a:stCxn id="494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2235019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7" name="Straight Connector 476"/>
                <p:cNvCxnSpPr>
                  <a:stCxn id="495" idx="0"/>
                  <a:endCxn id="490" idx="2"/>
                </p:cNvCxnSpPr>
                <p:nvPr/>
              </p:nvCxnSpPr>
              <p:spPr>
                <a:xfrm flipH="1" flipV="1">
                  <a:off x="5298353" y="2208282"/>
                  <a:ext cx="3352328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8" name="Straight Connector 477"/>
                <p:cNvCxnSpPr>
                  <a:stCxn id="493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2438166" cy="955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79" name="Straight Connector 478"/>
                <p:cNvCxnSpPr>
                  <a:stCxn id="497" idx="0"/>
                  <a:endCxn id="491" idx="2"/>
                </p:cNvCxnSpPr>
                <p:nvPr/>
              </p:nvCxnSpPr>
              <p:spPr>
                <a:xfrm flipV="1">
                  <a:off x="5298754" y="2208282"/>
                  <a:ext cx="1320055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0" name="Straight Connector 479"/>
                <p:cNvCxnSpPr>
                  <a:stCxn id="497" idx="0"/>
                  <a:endCxn id="492" idx="2"/>
                </p:cNvCxnSpPr>
                <p:nvPr/>
              </p:nvCxnSpPr>
              <p:spPr>
                <a:xfrm flipV="1">
                  <a:off x="5298754" y="2195166"/>
                  <a:ext cx="2661668" cy="97483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1" name="Straight Connector 480"/>
                <p:cNvCxnSpPr>
                  <a:stCxn id="494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3555475" cy="9522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2" name="Straight Connector 481"/>
                <p:cNvCxnSpPr>
                  <a:stCxn id="495" idx="0"/>
                  <a:endCxn id="491" idx="2"/>
                </p:cNvCxnSpPr>
                <p:nvPr/>
              </p:nvCxnSpPr>
              <p:spPr>
                <a:xfrm flipH="1" flipV="1">
                  <a:off x="6618809" y="2208282"/>
                  <a:ext cx="2031872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3" name="Straight Connector 482"/>
                <p:cNvCxnSpPr>
                  <a:stCxn id="495" idx="0"/>
                  <a:endCxn id="492" idx="2"/>
                </p:cNvCxnSpPr>
                <p:nvPr/>
              </p:nvCxnSpPr>
              <p:spPr>
                <a:xfrm flipH="1" flipV="1">
                  <a:off x="7960422" y="2195166"/>
                  <a:ext cx="690259" cy="9776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4" name="Straight Connector 483"/>
                <p:cNvCxnSpPr>
                  <a:stCxn id="495" idx="0"/>
                  <a:endCxn id="489" idx="2"/>
                </p:cNvCxnSpPr>
                <p:nvPr/>
              </p:nvCxnSpPr>
              <p:spPr>
                <a:xfrm flipH="1" flipV="1">
                  <a:off x="3977897" y="2217764"/>
                  <a:ext cx="4672784" cy="955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5" name="Straight Connector 484"/>
                <p:cNvCxnSpPr>
                  <a:stCxn id="493" idx="0"/>
                  <a:endCxn id="491" idx="2"/>
                </p:cNvCxnSpPr>
                <p:nvPr/>
              </p:nvCxnSpPr>
              <p:spPr>
                <a:xfrm flipV="1">
                  <a:off x="6416063" y="2208282"/>
                  <a:ext cx="202746" cy="9645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6" name="Straight Connector 485"/>
                <p:cNvCxnSpPr>
                  <a:stCxn id="493" idx="0"/>
                  <a:endCxn id="492" idx="2"/>
                </p:cNvCxnSpPr>
                <p:nvPr/>
              </p:nvCxnSpPr>
              <p:spPr>
                <a:xfrm flipV="1">
                  <a:off x="6416063" y="2195166"/>
                  <a:ext cx="1544359" cy="9776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7" name="Straight Connector 486"/>
                <p:cNvCxnSpPr>
                  <a:stCxn id="494" idx="0"/>
                  <a:endCxn id="491" idx="2"/>
                </p:cNvCxnSpPr>
                <p:nvPr/>
              </p:nvCxnSpPr>
              <p:spPr>
                <a:xfrm flipH="1" flipV="1">
                  <a:off x="6618809" y="2208282"/>
                  <a:ext cx="914563" cy="9617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cxnSp>
              <p:nvCxnSpPr>
                <p:cNvPr id="488" name="Straight Connector 487"/>
                <p:cNvCxnSpPr>
                  <a:stCxn id="494" idx="0"/>
                  <a:endCxn id="492" idx="2"/>
                </p:cNvCxnSpPr>
                <p:nvPr/>
              </p:nvCxnSpPr>
              <p:spPr>
                <a:xfrm flipV="1">
                  <a:off x="7533372" y="2195166"/>
                  <a:ext cx="427050" cy="97483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cxnSp>
            <p:pic>
              <p:nvPicPr>
                <p:cNvPr id="489" name="Picture 488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7042" y="1404964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0" name="Picture 489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7498" y="1395482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1" name="Picture 490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7954" y="1395482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2" name="Picture 491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567" y="1382366"/>
                  <a:ext cx="781708" cy="812800"/>
                </a:xfrm>
                <a:prstGeom prst="rect">
                  <a:avLst/>
                </a:prstGeom>
              </p:spPr>
            </p:pic>
            <p:pic>
              <p:nvPicPr>
                <p:cNvPr id="493" name="Picture 492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5123" y="3172804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4" name="Picture 493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42432" y="3170002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5" name="Picture 494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9741" y="3172804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6" name="Picture 495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3018" y="3172804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7" name="Picture 496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7814" y="3170002"/>
                  <a:ext cx="981878" cy="155202"/>
                </a:xfrm>
                <a:prstGeom prst="rect">
                  <a:avLst/>
                </a:prstGeom>
              </p:spPr>
            </p:pic>
            <p:pic>
              <p:nvPicPr>
                <p:cNvPr id="498" name="Picture 497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6504" y="3167200"/>
                  <a:ext cx="981878" cy="155202"/>
                </a:xfrm>
                <a:prstGeom prst="rect">
                  <a:avLst/>
                </a:prstGeom>
              </p:spPr>
            </p:pic>
          </p:grpSp>
          <p:sp>
            <p:nvSpPr>
              <p:cNvPr id="464" name="Rounded Rectangle 463"/>
              <p:cNvSpPr/>
              <p:nvPr/>
            </p:nvSpPr>
            <p:spPr>
              <a:xfrm>
                <a:off x="2159000" y="1288200"/>
                <a:ext cx="4463143" cy="2095592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5" tIns="18288" rIns="68565" bIns="34283" rtlCol="0" anchor="t"/>
              <a:lstStyle/>
              <a:p>
                <a:pPr algn="ctr"/>
                <a:r>
                  <a:rPr lang="ja-JP" altLang="en-US" sz="900" dirty="0" smtClean="0">
                    <a:solidFill>
                      <a:srgbClr val="676767">
                        <a:lumMod val="75000"/>
                      </a:srgbClr>
                    </a:solidFill>
                    <a:latin typeface="+mn-ea"/>
                    <a:cs typeface="Meiryo" charset="-128"/>
                  </a:rPr>
                  <a:t>データセンタ</a:t>
                </a:r>
                <a:endPara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endParaRPr>
              </a:p>
            </p:txBody>
          </p:sp>
        </p:grpSp>
        <p:cxnSp>
          <p:nvCxnSpPr>
            <p:cNvPr id="499" name="Straight Connector 498"/>
            <p:cNvCxnSpPr>
              <a:stCxn id="552" idx="1"/>
            </p:cNvCxnSpPr>
            <p:nvPr/>
          </p:nvCxnSpPr>
          <p:spPr>
            <a:xfrm>
              <a:off x="2691099" y="2664084"/>
              <a:ext cx="11610" cy="2195"/>
            </a:xfrm>
            <a:prstGeom prst="line">
              <a:avLst/>
            </a:prstGeom>
            <a:ln w="31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>
              <a:off x="4587298" y="2922290"/>
              <a:ext cx="3425608" cy="0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921933" y="2475903"/>
              <a:ext cx="1170336" cy="660617"/>
              <a:chOff x="7921933" y="3150772"/>
              <a:chExt cx="1170336" cy="660617"/>
            </a:xfrm>
          </p:grpSpPr>
          <p:sp>
            <p:nvSpPr>
              <p:cNvPr id="748" name="Freeform 747"/>
              <p:cNvSpPr/>
              <p:nvPr/>
            </p:nvSpPr>
            <p:spPr>
              <a:xfrm>
                <a:off x="7921933" y="3150772"/>
                <a:ext cx="1090830" cy="660617"/>
              </a:xfrm>
              <a:custGeom>
                <a:avLst/>
                <a:gdLst>
                  <a:gd name="connsiteX0" fmla="*/ 1101629 w 1866359"/>
                  <a:gd name="connsiteY0" fmla="*/ 0 h 1130284"/>
                  <a:gd name="connsiteX1" fmla="*/ 1532594 w 1866359"/>
                  <a:gd name="connsiteY1" fmla="*/ 430965 h 1130284"/>
                  <a:gd name="connsiteX2" fmla="*/ 1530369 w 1866359"/>
                  <a:gd name="connsiteY2" fmla="*/ 475028 h 1130284"/>
                  <a:gd name="connsiteX3" fmla="*/ 1527196 w 1866359"/>
                  <a:gd name="connsiteY3" fmla="*/ 495820 h 1130284"/>
                  <a:gd name="connsiteX4" fmla="*/ 1552503 w 1866359"/>
                  <a:gd name="connsiteY4" fmla="*/ 498371 h 1130284"/>
                  <a:gd name="connsiteX5" fmla="*/ 1662350 w 1866359"/>
                  <a:gd name="connsiteY5" fmla="*/ 633149 h 1130284"/>
                  <a:gd name="connsiteX6" fmla="*/ 1660989 w 1866359"/>
                  <a:gd name="connsiteY6" fmla="*/ 646645 h 1130284"/>
                  <a:gd name="connsiteX7" fmla="*/ 1671731 w 1866359"/>
                  <a:gd name="connsiteY7" fmla="*/ 647728 h 1130284"/>
                  <a:gd name="connsiteX8" fmla="*/ 1866359 w 1866359"/>
                  <a:gd name="connsiteY8" fmla="*/ 886530 h 1130284"/>
                  <a:gd name="connsiteX9" fmla="*/ 1671731 w 1866359"/>
                  <a:gd name="connsiteY9" fmla="*/ 1125332 h 1130284"/>
                  <a:gd name="connsiteX10" fmla="*/ 1633400 w 1866359"/>
                  <a:gd name="connsiteY10" fmla="*/ 1129196 h 1130284"/>
                  <a:gd name="connsiteX11" fmla="*/ 1633672 w 1866359"/>
                  <a:gd name="connsiteY11" fmla="*/ 1130284 h 1130284"/>
                  <a:gd name="connsiteX12" fmla="*/ 1622605 w 1866359"/>
                  <a:gd name="connsiteY12" fmla="*/ 1130284 h 1130284"/>
                  <a:gd name="connsiteX13" fmla="*/ 328298 w 1866359"/>
                  <a:gd name="connsiteY13" fmla="*/ 1130284 h 1130284"/>
                  <a:gd name="connsiteX14" fmla="*/ 328500 w 1866359"/>
                  <a:gd name="connsiteY14" fmla="*/ 1129476 h 1130284"/>
                  <a:gd name="connsiteX15" fmla="*/ 320481 w 1866359"/>
                  <a:gd name="connsiteY15" fmla="*/ 1130284 h 1130284"/>
                  <a:gd name="connsiteX16" fmla="*/ 0 w 1866359"/>
                  <a:gd name="connsiteY16" fmla="*/ 809802 h 1130284"/>
                  <a:gd name="connsiteX17" fmla="*/ 320481 w 1866359"/>
                  <a:gd name="connsiteY17" fmla="*/ 489321 h 1130284"/>
                  <a:gd name="connsiteX18" fmla="*/ 333765 w 1866359"/>
                  <a:gd name="connsiteY18" fmla="*/ 490660 h 1130284"/>
                  <a:gd name="connsiteX19" fmla="*/ 331424 w 1866359"/>
                  <a:gd name="connsiteY19" fmla="*/ 467434 h 1130284"/>
                  <a:gd name="connsiteX20" fmla="*/ 559669 w 1866359"/>
                  <a:gd name="connsiteY20" fmla="*/ 239189 h 1130284"/>
                  <a:gd name="connsiteX21" fmla="*/ 687284 w 1866359"/>
                  <a:gd name="connsiteY21" fmla="*/ 278169 h 1130284"/>
                  <a:gd name="connsiteX22" fmla="*/ 697320 w 1866359"/>
                  <a:gd name="connsiteY22" fmla="*/ 286449 h 1130284"/>
                  <a:gd name="connsiteX23" fmla="*/ 704532 w 1866359"/>
                  <a:gd name="connsiteY23" fmla="*/ 263214 h 1130284"/>
                  <a:gd name="connsiteX24" fmla="*/ 1101629 w 1866359"/>
                  <a:gd name="connsiteY24" fmla="*/ 0 h 113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6359" h="1130284">
                    <a:moveTo>
                      <a:pt x="1101629" y="0"/>
                    </a:moveTo>
                    <a:cubicBezTo>
                      <a:pt x="1339644" y="0"/>
                      <a:pt x="1532594" y="192949"/>
                      <a:pt x="1532594" y="430965"/>
                    </a:cubicBezTo>
                    <a:cubicBezTo>
                      <a:pt x="1532594" y="445841"/>
                      <a:pt x="1531840" y="460540"/>
                      <a:pt x="1530369" y="475028"/>
                    </a:cubicBezTo>
                    <a:lnTo>
                      <a:pt x="1527196" y="495820"/>
                    </a:lnTo>
                    <a:lnTo>
                      <a:pt x="1552503" y="498371"/>
                    </a:lnTo>
                    <a:cubicBezTo>
                      <a:pt x="1615192" y="511199"/>
                      <a:pt x="1662350" y="566667"/>
                      <a:pt x="1662350" y="633149"/>
                    </a:cubicBezTo>
                    <a:lnTo>
                      <a:pt x="1660989" y="646645"/>
                    </a:lnTo>
                    <a:lnTo>
                      <a:pt x="1671731" y="647728"/>
                    </a:lnTo>
                    <a:cubicBezTo>
                      <a:pt x="1782805" y="670457"/>
                      <a:pt x="1866359" y="768736"/>
                      <a:pt x="1866359" y="886530"/>
                    </a:cubicBezTo>
                    <a:cubicBezTo>
                      <a:pt x="1866359" y="1004324"/>
                      <a:pt x="1782805" y="1102603"/>
                      <a:pt x="1671731" y="1125332"/>
                    </a:cubicBezTo>
                    <a:lnTo>
                      <a:pt x="1633400" y="1129196"/>
                    </a:lnTo>
                    <a:lnTo>
                      <a:pt x="1633672" y="1130284"/>
                    </a:lnTo>
                    <a:lnTo>
                      <a:pt x="1622605" y="1130284"/>
                    </a:lnTo>
                    <a:lnTo>
                      <a:pt x="328298" y="1130284"/>
                    </a:lnTo>
                    <a:lnTo>
                      <a:pt x="328500" y="1129476"/>
                    </a:lnTo>
                    <a:lnTo>
                      <a:pt x="320481" y="1130284"/>
                    </a:lnTo>
                    <a:cubicBezTo>
                      <a:pt x="143484" y="1130284"/>
                      <a:pt x="0" y="986799"/>
                      <a:pt x="0" y="809802"/>
                    </a:cubicBezTo>
                    <a:cubicBezTo>
                      <a:pt x="0" y="632805"/>
                      <a:pt x="143484" y="489321"/>
                      <a:pt x="320481" y="489321"/>
                    </a:cubicBezTo>
                    <a:lnTo>
                      <a:pt x="333765" y="490660"/>
                    </a:lnTo>
                    <a:lnTo>
                      <a:pt x="331424" y="467434"/>
                    </a:lnTo>
                    <a:cubicBezTo>
                      <a:pt x="331424" y="341377"/>
                      <a:pt x="433613" y="239189"/>
                      <a:pt x="559669" y="239189"/>
                    </a:cubicBezTo>
                    <a:cubicBezTo>
                      <a:pt x="606941" y="239189"/>
                      <a:pt x="650855" y="253559"/>
                      <a:pt x="687284" y="278169"/>
                    </a:cubicBezTo>
                    <a:lnTo>
                      <a:pt x="697320" y="286449"/>
                    </a:lnTo>
                    <a:lnTo>
                      <a:pt x="704532" y="263214"/>
                    </a:lnTo>
                    <a:cubicBezTo>
                      <a:pt x="769956" y="108534"/>
                      <a:pt x="923118" y="0"/>
                      <a:pt x="110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>
                <a:solidFill>
                  <a:schemeClr val="tx2"/>
                </a:solidFill>
              </a:ln>
              <a:effectLst/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506" name="TextBox 505"/>
              <p:cNvSpPr txBox="1"/>
              <p:nvPr/>
            </p:nvSpPr>
            <p:spPr>
              <a:xfrm>
                <a:off x="8136558" y="3542773"/>
                <a:ext cx="95571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1050" dirty="0" smtClean="0">
                    <a:solidFill>
                      <a:srgbClr val="676767">
                        <a:lumMod val="75000"/>
                      </a:srgbClr>
                    </a:solidFill>
                    <a:latin typeface="+mn-ea"/>
                    <a:ea typeface="+mn-ea"/>
                    <a:cs typeface="Meiryo" charset="-128"/>
                  </a:rPr>
                  <a:t>インターネット</a:t>
                </a:r>
                <a:endParaRPr lang="en-US" sz="1050" dirty="0">
                  <a:solidFill>
                    <a:srgbClr val="676767">
                      <a:lumMod val="75000"/>
                    </a:srgbClr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</p:grpSp>
        <p:cxnSp>
          <p:nvCxnSpPr>
            <p:cNvPr id="508" name="Straight Connector 507"/>
            <p:cNvCxnSpPr/>
            <p:nvPr/>
          </p:nvCxnSpPr>
          <p:spPr>
            <a:xfrm flipV="1">
              <a:off x="441889" y="2621137"/>
              <a:ext cx="419991" cy="1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>
            <a:xfrm>
              <a:off x="396148" y="2939451"/>
              <a:ext cx="692673" cy="0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 flipV="1">
              <a:off x="6206634" y="2429940"/>
              <a:ext cx="1736079" cy="8367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1" name="Rounded Rectangle 510"/>
            <p:cNvSpPr/>
            <p:nvPr/>
          </p:nvSpPr>
          <p:spPr>
            <a:xfrm>
              <a:off x="7451038" y="2334229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grpSp>
          <p:nvGrpSpPr>
            <p:cNvPr id="512" name="Group 511"/>
            <p:cNvGrpSpPr/>
            <p:nvPr/>
          </p:nvGrpSpPr>
          <p:grpSpPr>
            <a:xfrm>
              <a:off x="2950472" y="2256857"/>
              <a:ext cx="1636826" cy="1407735"/>
              <a:chOff x="3327664" y="2575466"/>
              <a:chExt cx="2014901" cy="1026496"/>
            </a:xfrm>
          </p:grpSpPr>
          <p:sp>
            <p:nvSpPr>
              <p:cNvPr id="515" name="Rounded Rectangle 514"/>
              <p:cNvSpPr/>
              <p:nvPr/>
            </p:nvSpPr>
            <p:spPr>
              <a:xfrm>
                <a:off x="3353902" y="2575466"/>
                <a:ext cx="1988663" cy="102649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5" tIns="18288" rIns="68565" bIns="34283" rtlCol="0" anchor="t"/>
              <a:lstStyle/>
              <a:p>
                <a:pPr algn="ctr"/>
                <a:r>
                  <a:rPr lang="ja-JP" altLang="en-US" sz="900" dirty="0" smtClean="0">
                    <a:solidFill>
                      <a:srgbClr val="676767">
                        <a:lumMod val="75000"/>
                      </a:srgbClr>
                    </a:solidFill>
                    <a:latin typeface="+mn-ea"/>
                    <a:cs typeface="Meiryo" charset="-128"/>
                  </a:rPr>
                  <a:t>キャンパス</a:t>
                </a:r>
                <a:endPara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endParaRPr>
              </a:p>
            </p:txBody>
          </p:sp>
          <p:grpSp>
            <p:nvGrpSpPr>
              <p:cNvPr id="513" name="Group 512"/>
              <p:cNvGrpSpPr/>
              <p:nvPr/>
            </p:nvGrpSpPr>
            <p:grpSpPr>
              <a:xfrm>
                <a:off x="3327664" y="2781952"/>
                <a:ext cx="1866641" cy="628220"/>
                <a:chOff x="2603018" y="1690740"/>
                <a:chExt cx="6538601" cy="1637266"/>
              </a:xfrm>
            </p:grpSpPr>
            <p:cxnSp>
              <p:nvCxnSpPr>
                <p:cNvPr id="516" name="Straight Connector 515"/>
                <p:cNvCxnSpPr>
                  <a:stCxn id="547" idx="0"/>
                  <a:endCxn id="540" idx="2"/>
                </p:cNvCxnSpPr>
                <p:nvPr/>
              </p:nvCxnSpPr>
              <p:spPr>
                <a:xfrm flipV="1">
                  <a:off x="3093959" y="2217761"/>
                  <a:ext cx="876604" cy="9550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17" name="Straight Connector 516"/>
                <p:cNvCxnSpPr>
                  <a:stCxn id="547" idx="0"/>
                  <a:endCxn id="541" idx="2"/>
                </p:cNvCxnSpPr>
                <p:nvPr/>
              </p:nvCxnSpPr>
              <p:spPr>
                <a:xfrm flipV="1">
                  <a:off x="3093959" y="2208280"/>
                  <a:ext cx="2197060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18" name="Straight Connector 517"/>
                <p:cNvCxnSpPr>
                  <a:stCxn id="547" idx="0"/>
                  <a:endCxn id="542" idx="2"/>
                </p:cNvCxnSpPr>
                <p:nvPr/>
              </p:nvCxnSpPr>
              <p:spPr>
                <a:xfrm flipV="1">
                  <a:off x="3093959" y="2208280"/>
                  <a:ext cx="3517516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19" name="Straight Connector 518"/>
                <p:cNvCxnSpPr>
                  <a:stCxn id="547" idx="0"/>
                  <a:endCxn id="543" idx="2"/>
                </p:cNvCxnSpPr>
                <p:nvPr/>
              </p:nvCxnSpPr>
              <p:spPr>
                <a:xfrm flipV="1">
                  <a:off x="3093959" y="2195164"/>
                  <a:ext cx="4859129" cy="9776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0" name="Straight Connector 519"/>
                <p:cNvCxnSpPr>
                  <a:stCxn id="549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206883" cy="94943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1" name="Straight Connector 520"/>
                <p:cNvCxnSpPr>
                  <a:stCxn id="549" idx="0"/>
                  <a:endCxn id="541" idx="2"/>
                </p:cNvCxnSpPr>
                <p:nvPr/>
              </p:nvCxnSpPr>
              <p:spPr>
                <a:xfrm flipV="1">
                  <a:off x="4177446" y="2208280"/>
                  <a:ext cx="1113573" cy="9589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2" name="Straight Connector 521"/>
                <p:cNvCxnSpPr>
                  <a:stCxn id="549" idx="0"/>
                  <a:endCxn id="542" idx="2"/>
                </p:cNvCxnSpPr>
                <p:nvPr/>
              </p:nvCxnSpPr>
              <p:spPr>
                <a:xfrm flipV="1">
                  <a:off x="4177446" y="2208280"/>
                  <a:ext cx="2434029" cy="95892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3" name="Straight Connector 522"/>
                <p:cNvCxnSpPr>
                  <a:stCxn id="549" idx="0"/>
                  <a:endCxn id="543" idx="2"/>
                </p:cNvCxnSpPr>
                <p:nvPr/>
              </p:nvCxnSpPr>
              <p:spPr>
                <a:xfrm flipV="1">
                  <a:off x="4177446" y="2195164"/>
                  <a:ext cx="3775642" cy="972037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4" name="Straight Connector 523"/>
                <p:cNvCxnSpPr>
                  <a:stCxn id="548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1328194" cy="9522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5" name="Straight Connector 524"/>
                <p:cNvCxnSpPr>
                  <a:stCxn id="548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7738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6" name="Straight Connector 525"/>
                <p:cNvCxnSpPr>
                  <a:stCxn id="544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1125045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7" name="Straight Connector 526"/>
                <p:cNvCxnSpPr>
                  <a:stCxn id="545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2242355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8" name="Straight Connector 527"/>
                <p:cNvCxnSpPr>
                  <a:stCxn id="546" idx="0"/>
                  <a:endCxn id="541" idx="2"/>
                </p:cNvCxnSpPr>
                <p:nvPr/>
              </p:nvCxnSpPr>
              <p:spPr>
                <a:xfrm flipH="1" flipV="1">
                  <a:off x="5291019" y="2208280"/>
                  <a:ext cx="3359662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29" name="Straight Connector 528"/>
                <p:cNvCxnSpPr>
                  <a:stCxn id="544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2445501" cy="9550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0" name="Straight Connector 529"/>
                <p:cNvCxnSpPr>
                  <a:stCxn id="548" idx="0"/>
                  <a:endCxn id="542" idx="2"/>
                </p:cNvCxnSpPr>
                <p:nvPr/>
              </p:nvCxnSpPr>
              <p:spPr>
                <a:xfrm flipV="1">
                  <a:off x="5298757" y="2208280"/>
                  <a:ext cx="1312718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1" name="Straight Connector 530"/>
                <p:cNvCxnSpPr>
                  <a:stCxn id="548" idx="0"/>
                  <a:endCxn id="543" idx="2"/>
                </p:cNvCxnSpPr>
                <p:nvPr/>
              </p:nvCxnSpPr>
              <p:spPr>
                <a:xfrm flipV="1">
                  <a:off x="5298757" y="2195164"/>
                  <a:ext cx="2654331" cy="9748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2" name="Straight Connector 531"/>
                <p:cNvCxnSpPr>
                  <a:stCxn id="545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3562811" cy="9522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3" name="Straight Connector 532"/>
                <p:cNvCxnSpPr>
                  <a:stCxn id="546" idx="0"/>
                  <a:endCxn id="542" idx="2"/>
                </p:cNvCxnSpPr>
                <p:nvPr/>
              </p:nvCxnSpPr>
              <p:spPr>
                <a:xfrm flipH="1" flipV="1">
                  <a:off x="6611475" y="2208280"/>
                  <a:ext cx="2039206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4" name="Straight Connector 533"/>
                <p:cNvCxnSpPr>
                  <a:stCxn id="546" idx="0"/>
                  <a:endCxn id="543" idx="2"/>
                </p:cNvCxnSpPr>
                <p:nvPr/>
              </p:nvCxnSpPr>
              <p:spPr>
                <a:xfrm flipH="1" flipV="1">
                  <a:off x="7953088" y="2195164"/>
                  <a:ext cx="697593" cy="9776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5" name="Straight Connector 534"/>
                <p:cNvCxnSpPr>
                  <a:stCxn id="546" idx="0"/>
                  <a:endCxn id="540" idx="2"/>
                </p:cNvCxnSpPr>
                <p:nvPr/>
              </p:nvCxnSpPr>
              <p:spPr>
                <a:xfrm flipH="1" flipV="1">
                  <a:off x="3970563" y="2217761"/>
                  <a:ext cx="4680118" cy="9550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6" name="Straight Connector 535"/>
                <p:cNvCxnSpPr>
                  <a:stCxn id="544" idx="0"/>
                  <a:endCxn id="542" idx="2"/>
                </p:cNvCxnSpPr>
                <p:nvPr/>
              </p:nvCxnSpPr>
              <p:spPr>
                <a:xfrm flipV="1">
                  <a:off x="6416064" y="2208280"/>
                  <a:ext cx="195411" cy="96452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7" name="Straight Connector 536"/>
                <p:cNvCxnSpPr>
                  <a:stCxn id="544" idx="0"/>
                  <a:endCxn id="543" idx="2"/>
                </p:cNvCxnSpPr>
                <p:nvPr/>
              </p:nvCxnSpPr>
              <p:spPr>
                <a:xfrm flipV="1">
                  <a:off x="6416064" y="2195164"/>
                  <a:ext cx="1537024" cy="9776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8" name="Straight Connector 537"/>
                <p:cNvCxnSpPr>
                  <a:stCxn id="545" idx="0"/>
                  <a:endCxn id="542" idx="2"/>
                </p:cNvCxnSpPr>
                <p:nvPr/>
              </p:nvCxnSpPr>
              <p:spPr>
                <a:xfrm flipH="1" flipV="1">
                  <a:off x="6611475" y="2208280"/>
                  <a:ext cx="921899" cy="96172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539" name="Straight Connector 538"/>
                <p:cNvCxnSpPr>
                  <a:stCxn id="545" idx="0"/>
                  <a:endCxn id="543" idx="2"/>
                </p:cNvCxnSpPr>
                <p:nvPr/>
              </p:nvCxnSpPr>
              <p:spPr>
                <a:xfrm flipV="1">
                  <a:off x="7533374" y="2195164"/>
                  <a:ext cx="419714" cy="97483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5F5F5F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pic>
              <p:nvPicPr>
                <p:cNvPr id="540" name="Picture 539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7041" y="1690740"/>
                  <a:ext cx="767041" cy="52702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1" name="Picture 540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7497" y="1690740"/>
                  <a:ext cx="767041" cy="51754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2" name="Picture 541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7953" y="1690740"/>
                  <a:ext cx="767041" cy="51754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3" name="Picture 542" descr="Cortina8Front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566" y="1690740"/>
                  <a:ext cx="767041" cy="504424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4" name="Picture 543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5123" y="3172804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5" name="Picture 544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42432" y="3170002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6" name="Picture 545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9741" y="3172804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7" name="Picture 546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3018" y="3172804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8" name="Picture 547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7814" y="3170002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  <p:pic>
              <p:nvPicPr>
                <p:cNvPr id="549" name="Picture 548" descr="ToR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6504" y="3167200"/>
                  <a:ext cx="981878" cy="1552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2000"/>
                  </a:schemeClr>
                </a:solidFill>
                <a:ln w="3175" cmpd="sng">
                  <a:noFill/>
                </a:ln>
                <a:effectLst/>
              </p:spPr>
            </p:pic>
          </p:grpSp>
          <p:sp>
            <p:nvSpPr>
              <p:cNvPr id="514" name="Rounded Rectangle 513"/>
              <p:cNvSpPr/>
              <p:nvPr/>
            </p:nvSpPr>
            <p:spPr>
              <a:xfrm>
                <a:off x="4552258" y="3367226"/>
                <a:ext cx="666811" cy="137583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700" b="1" dirty="0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Int. </a:t>
                </a:r>
                <a:r>
                  <a:rPr lang="en-US" sz="700" b="1" dirty="0" err="1">
                    <a:solidFill>
                      <a:srgbClr val="FFFFFF"/>
                    </a:solidFill>
                    <a:latin typeface="+mn-ea"/>
                    <a:cs typeface="Meiryo" charset="-128"/>
                  </a:rPr>
                  <a:t>Acc</a:t>
                </a:r>
                <a:endPara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endParaRPr>
              </a:p>
            </p:txBody>
          </p:sp>
        </p:grpSp>
        <p:sp>
          <p:nvSpPr>
            <p:cNvPr id="550" name="Rounded Rectangle 549"/>
            <p:cNvSpPr/>
            <p:nvPr/>
          </p:nvSpPr>
          <p:spPr>
            <a:xfrm>
              <a:off x="858563" y="2533554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1" name="Rounded Rectangle 550"/>
            <p:cNvSpPr/>
            <p:nvPr/>
          </p:nvSpPr>
          <p:spPr>
            <a:xfrm>
              <a:off x="845674" y="2847145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2" name="Rounded Rectangle 551"/>
            <p:cNvSpPr/>
            <p:nvPr/>
          </p:nvSpPr>
          <p:spPr>
            <a:xfrm>
              <a:off x="2691099" y="2571976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3" name="Rounded Rectangle 552"/>
            <p:cNvSpPr/>
            <p:nvPr/>
          </p:nvSpPr>
          <p:spPr>
            <a:xfrm>
              <a:off x="7451038" y="2831515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4540606" y="2362612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57" name="Rounded Rectangle 556"/>
            <p:cNvSpPr/>
            <p:nvPr/>
          </p:nvSpPr>
          <p:spPr>
            <a:xfrm>
              <a:off x="845308" y="3158461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61" name="Rounded Rectangle 560"/>
            <p:cNvSpPr/>
            <p:nvPr/>
          </p:nvSpPr>
          <p:spPr>
            <a:xfrm>
              <a:off x="4517797" y="3342676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75" name="Rounded Rectangle 574"/>
            <p:cNvSpPr/>
            <p:nvPr/>
          </p:nvSpPr>
          <p:spPr>
            <a:xfrm>
              <a:off x="1198786" y="2262405"/>
              <a:ext cx="1501623" cy="8610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18288" rIns="68565" bIns="34283" rtlCol="0" anchor="t"/>
            <a:lstStyle/>
            <a:p>
              <a:pPr algn="ctr"/>
              <a:r>
                <a:rPr lang="en-US" sz="900" dirty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WAN / </a:t>
              </a:r>
              <a:r>
                <a:rPr lang="ja-JP" altLang="en-US" sz="900" dirty="0" smtClean="0">
                  <a:solidFill>
                    <a:srgbClr val="676767">
                      <a:lumMod val="75000"/>
                    </a:srgbClr>
                  </a:solidFill>
                  <a:latin typeface="+mn-ea"/>
                  <a:cs typeface="Meiryo" charset="-128"/>
                </a:rPr>
                <a:t>ブランチ</a:t>
              </a:r>
              <a:endParaRPr lang="en-US" sz="900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endParaRPr>
            </a:p>
          </p:txBody>
        </p:sp>
        <p:cxnSp>
          <p:nvCxnSpPr>
            <p:cNvPr id="581" name="Straight Connector 580"/>
            <p:cNvCxnSpPr/>
            <p:nvPr/>
          </p:nvCxnSpPr>
          <p:spPr>
            <a:xfrm flipV="1">
              <a:off x="784298" y="3497002"/>
              <a:ext cx="2187489" cy="7784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2" name="Rounded Rectangle 581"/>
            <p:cNvSpPr/>
            <p:nvPr/>
          </p:nvSpPr>
          <p:spPr>
            <a:xfrm>
              <a:off x="847973" y="3412942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588" name="Rounded Rectangle 587"/>
            <p:cNvSpPr/>
            <p:nvPr/>
          </p:nvSpPr>
          <p:spPr>
            <a:xfrm>
              <a:off x="7451038" y="3348765"/>
              <a:ext cx="350812" cy="18421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6A4D7"/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PEP</a:t>
              </a:r>
            </a:p>
          </p:txBody>
        </p:sp>
        <p:sp>
          <p:nvSpPr>
            <p:cNvPr id="386" name="Rounded Rectangle 72"/>
            <p:cNvSpPr/>
            <p:nvPr/>
          </p:nvSpPr>
          <p:spPr>
            <a:xfrm>
              <a:off x="110012" y="2843342"/>
              <a:ext cx="338688" cy="205033"/>
            </a:xfrm>
            <a:custGeom>
              <a:avLst/>
              <a:gdLst/>
              <a:ahLst/>
              <a:cxnLst/>
              <a:rect l="l" t="t" r="r" b="b"/>
              <a:pathLst>
                <a:path w="1176687" h="712336">
                  <a:moveTo>
                    <a:pt x="0" y="635193"/>
                  </a:moveTo>
                  <a:lnTo>
                    <a:pt x="502590" y="635193"/>
                  </a:lnTo>
                  <a:lnTo>
                    <a:pt x="511312" y="656250"/>
                  </a:lnTo>
                  <a:cubicBezTo>
                    <a:pt x="516701" y="661639"/>
                    <a:pt x="524146" y="664972"/>
                    <a:pt x="532370" y="664972"/>
                  </a:cubicBezTo>
                  <a:lnTo>
                    <a:pt x="644314" y="664973"/>
                  </a:lnTo>
                  <a:cubicBezTo>
                    <a:pt x="652538" y="664973"/>
                    <a:pt x="659983" y="661640"/>
                    <a:pt x="665373" y="656251"/>
                  </a:cubicBezTo>
                  <a:lnTo>
                    <a:pt x="674095" y="635193"/>
                  </a:lnTo>
                  <a:lnTo>
                    <a:pt x="1176687" y="635193"/>
                  </a:lnTo>
                  <a:lnTo>
                    <a:pt x="1176687" y="641630"/>
                  </a:lnTo>
                  <a:cubicBezTo>
                    <a:pt x="1176687" y="680679"/>
                    <a:pt x="1145030" y="712336"/>
                    <a:pt x="1105981" y="712336"/>
                  </a:cubicBezTo>
                  <a:lnTo>
                    <a:pt x="70706" y="712336"/>
                  </a:lnTo>
                  <a:cubicBezTo>
                    <a:pt x="31657" y="712336"/>
                    <a:pt x="0" y="680679"/>
                    <a:pt x="0" y="641630"/>
                  </a:cubicBezTo>
                  <a:close/>
                  <a:moveTo>
                    <a:pt x="218280" y="62440"/>
                  </a:moveTo>
                  <a:lnTo>
                    <a:pt x="218280" y="569259"/>
                  </a:lnTo>
                  <a:lnTo>
                    <a:pt x="958409" y="569259"/>
                  </a:lnTo>
                  <a:lnTo>
                    <a:pt x="958409" y="62440"/>
                  </a:lnTo>
                  <a:close/>
                  <a:moveTo>
                    <a:pt x="221924" y="0"/>
                  </a:moveTo>
                  <a:lnTo>
                    <a:pt x="954763" y="0"/>
                  </a:lnTo>
                  <a:cubicBezTo>
                    <a:pt x="993812" y="0"/>
                    <a:pt x="1025469" y="31657"/>
                    <a:pt x="1025469" y="70706"/>
                  </a:cubicBezTo>
                  <a:lnTo>
                    <a:pt x="1025469" y="608048"/>
                  </a:lnTo>
                  <a:lnTo>
                    <a:pt x="151218" y="608048"/>
                  </a:lnTo>
                  <a:lnTo>
                    <a:pt x="151218" y="70706"/>
                  </a:lnTo>
                  <a:cubicBezTo>
                    <a:pt x="151218" y="31657"/>
                    <a:pt x="182875" y="0"/>
                    <a:pt x="2219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24"/>
              <a:endParaRPr lang="en-US" kern="0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87" name="Freeform 5"/>
            <p:cNvSpPr>
              <a:spLocks noEditPoints="1"/>
            </p:cNvSpPr>
            <p:nvPr/>
          </p:nvSpPr>
          <p:spPr bwMode="auto">
            <a:xfrm>
              <a:off x="115448" y="2515219"/>
              <a:ext cx="330722" cy="238485"/>
            </a:xfrm>
            <a:custGeom>
              <a:avLst/>
              <a:gdLst>
                <a:gd name="T0" fmla="*/ 4026 w 4176"/>
                <a:gd name="T1" fmla="*/ 0 h 2976"/>
                <a:gd name="T2" fmla="*/ 150 w 4176"/>
                <a:gd name="T3" fmla="*/ 0 h 2976"/>
                <a:gd name="T4" fmla="*/ 0 w 4176"/>
                <a:gd name="T5" fmla="*/ 150 h 2976"/>
                <a:gd name="T6" fmla="*/ 0 w 4176"/>
                <a:gd name="T7" fmla="*/ 2502 h 2976"/>
                <a:gd name="T8" fmla="*/ 150 w 4176"/>
                <a:gd name="T9" fmla="*/ 2652 h 2976"/>
                <a:gd name="T10" fmla="*/ 1732 w 4176"/>
                <a:gd name="T11" fmla="*/ 2652 h 2976"/>
                <a:gd name="T12" fmla="*/ 1732 w 4176"/>
                <a:gd name="T13" fmla="*/ 2800 h 2976"/>
                <a:gd name="T14" fmla="*/ 1248 w 4176"/>
                <a:gd name="T15" fmla="*/ 2800 h 2976"/>
                <a:gd name="T16" fmla="*/ 1248 w 4176"/>
                <a:gd name="T17" fmla="*/ 2976 h 2976"/>
                <a:gd name="T18" fmla="*/ 2928 w 4176"/>
                <a:gd name="T19" fmla="*/ 2976 h 2976"/>
                <a:gd name="T20" fmla="*/ 2928 w 4176"/>
                <a:gd name="T21" fmla="*/ 2800 h 2976"/>
                <a:gd name="T22" fmla="*/ 2444 w 4176"/>
                <a:gd name="T23" fmla="*/ 2800 h 2976"/>
                <a:gd name="T24" fmla="*/ 2444 w 4176"/>
                <a:gd name="T25" fmla="*/ 2652 h 2976"/>
                <a:gd name="T26" fmla="*/ 4026 w 4176"/>
                <a:gd name="T27" fmla="*/ 2652 h 2976"/>
                <a:gd name="T28" fmla="*/ 4176 w 4176"/>
                <a:gd name="T29" fmla="*/ 2502 h 2976"/>
                <a:gd name="T30" fmla="*/ 4176 w 4176"/>
                <a:gd name="T31" fmla="*/ 150 h 2976"/>
                <a:gd name="T32" fmla="*/ 4026 w 4176"/>
                <a:gd name="T33" fmla="*/ 0 h 2976"/>
                <a:gd name="T34" fmla="*/ 256 w 4176"/>
                <a:gd name="T35" fmla="*/ 2384 h 2976"/>
                <a:gd name="T36" fmla="*/ 256 w 4176"/>
                <a:gd name="T37" fmla="*/ 240 h 2976"/>
                <a:gd name="T38" fmla="*/ 3920 w 4176"/>
                <a:gd name="T39" fmla="*/ 240 h 2976"/>
                <a:gd name="T40" fmla="*/ 3920 w 4176"/>
                <a:gd name="T41" fmla="*/ 2384 h 2976"/>
                <a:gd name="T42" fmla="*/ 256 w 4176"/>
                <a:gd name="T43" fmla="*/ 2384 h 2976"/>
                <a:gd name="T44" fmla="*/ 3936 w 4176"/>
                <a:gd name="T45" fmla="*/ 2557 h 2976"/>
                <a:gd name="T46" fmla="*/ 3636 w 4176"/>
                <a:gd name="T47" fmla="*/ 2557 h 2976"/>
                <a:gd name="T48" fmla="*/ 3636 w 4176"/>
                <a:gd name="T49" fmla="*/ 2480 h 2976"/>
                <a:gd name="T50" fmla="*/ 3936 w 4176"/>
                <a:gd name="T51" fmla="*/ 2480 h 2976"/>
                <a:gd name="T52" fmla="*/ 3936 w 4176"/>
                <a:gd name="T53" fmla="*/ 2557 h 2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76" h="2976">
                  <a:moveTo>
                    <a:pt x="4026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67" y="0"/>
                    <a:pt x="0" y="67"/>
                    <a:pt x="0" y="150"/>
                  </a:cubicBezTo>
                  <a:cubicBezTo>
                    <a:pt x="0" y="2502"/>
                    <a:pt x="0" y="2502"/>
                    <a:pt x="0" y="2502"/>
                  </a:cubicBezTo>
                  <a:cubicBezTo>
                    <a:pt x="0" y="2585"/>
                    <a:pt x="67" y="2652"/>
                    <a:pt x="150" y="2652"/>
                  </a:cubicBezTo>
                  <a:cubicBezTo>
                    <a:pt x="1732" y="2652"/>
                    <a:pt x="1732" y="2652"/>
                    <a:pt x="1732" y="2652"/>
                  </a:cubicBezTo>
                  <a:cubicBezTo>
                    <a:pt x="1732" y="2800"/>
                    <a:pt x="1732" y="2800"/>
                    <a:pt x="1732" y="2800"/>
                  </a:cubicBezTo>
                  <a:cubicBezTo>
                    <a:pt x="1248" y="2800"/>
                    <a:pt x="1248" y="2800"/>
                    <a:pt x="1248" y="2800"/>
                  </a:cubicBezTo>
                  <a:cubicBezTo>
                    <a:pt x="1248" y="2976"/>
                    <a:pt x="1248" y="2976"/>
                    <a:pt x="1248" y="2976"/>
                  </a:cubicBezTo>
                  <a:cubicBezTo>
                    <a:pt x="2928" y="2976"/>
                    <a:pt x="2928" y="2976"/>
                    <a:pt x="2928" y="2976"/>
                  </a:cubicBezTo>
                  <a:cubicBezTo>
                    <a:pt x="2928" y="2800"/>
                    <a:pt x="2928" y="2800"/>
                    <a:pt x="2928" y="2800"/>
                  </a:cubicBezTo>
                  <a:cubicBezTo>
                    <a:pt x="2444" y="2800"/>
                    <a:pt x="2444" y="2800"/>
                    <a:pt x="2444" y="2800"/>
                  </a:cubicBezTo>
                  <a:cubicBezTo>
                    <a:pt x="2444" y="2652"/>
                    <a:pt x="2444" y="2652"/>
                    <a:pt x="2444" y="2652"/>
                  </a:cubicBezTo>
                  <a:cubicBezTo>
                    <a:pt x="4026" y="2652"/>
                    <a:pt x="4026" y="2652"/>
                    <a:pt x="4026" y="2652"/>
                  </a:cubicBezTo>
                  <a:cubicBezTo>
                    <a:pt x="4109" y="2652"/>
                    <a:pt x="4176" y="2585"/>
                    <a:pt x="4176" y="2502"/>
                  </a:cubicBezTo>
                  <a:cubicBezTo>
                    <a:pt x="4176" y="150"/>
                    <a:pt x="4176" y="150"/>
                    <a:pt x="4176" y="150"/>
                  </a:cubicBezTo>
                  <a:cubicBezTo>
                    <a:pt x="4176" y="67"/>
                    <a:pt x="4109" y="0"/>
                    <a:pt x="4026" y="0"/>
                  </a:cubicBezTo>
                  <a:close/>
                  <a:moveTo>
                    <a:pt x="256" y="2384"/>
                  </a:moveTo>
                  <a:cubicBezTo>
                    <a:pt x="256" y="240"/>
                    <a:pt x="256" y="240"/>
                    <a:pt x="256" y="240"/>
                  </a:cubicBezTo>
                  <a:cubicBezTo>
                    <a:pt x="3920" y="240"/>
                    <a:pt x="3920" y="240"/>
                    <a:pt x="3920" y="240"/>
                  </a:cubicBezTo>
                  <a:cubicBezTo>
                    <a:pt x="3920" y="2384"/>
                    <a:pt x="3920" y="2384"/>
                    <a:pt x="3920" y="2384"/>
                  </a:cubicBezTo>
                  <a:lnTo>
                    <a:pt x="256" y="2384"/>
                  </a:lnTo>
                  <a:close/>
                  <a:moveTo>
                    <a:pt x="3936" y="2557"/>
                  </a:moveTo>
                  <a:cubicBezTo>
                    <a:pt x="3636" y="2557"/>
                    <a:pt x="3636" y="2557"/>
                    <a:pt x="3636" y="2557"/>
                  </a:cubicBezTo>
                  <a:cubicBezTo>
                    <a:pt x="3636" y="2480"/>
                    <a:pt x="3636" y="2480"/>
                    <a:pt x="3636" y="2480"/>
                  </a:cubicBezTo>
                  <a:cubicBezTo>
                    <a:pt x="3936" y="2480"/>
                    <a:pt x="3936" y="2480"/>
                    <a:pt x="3936" y="2480"/>
                  </a:cubicBezTo>
                  <a:lnTo>
                    <a:pt x="3936" y="255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88" name="Rounded Rectangle 72"/>
            <p:cNvSpPr/>
            <p:nvPr/>
          </p:nvSpPr>
          <p:spPr>
            <a:xfrm>
              <a:off x="110012" y="3158461"/>
              <a:ext cx="338688" cy="205033"/>
            </a:xfrm>
            <a:custGeom>
              <a:avLst/>
              <a:gdLst/>
              <a:ahLst/>
              <a:cxnLst/>
              <a:rect l="l" t="t" r="r" b="b"/>
              <a:pathLst>
                <a:path w="1176687" h="712336">
                  <a:moveTo>
                    <a:pt x="0" y="635193"/>
                  </a:moveTo>
                  <a:lnTo>
                    <a:pt x="502590" y="635193"/>
                  </a:lnTo>
                  <a:lnTo>
                    <a:pt x="511312" y="656250"/>
                  </a:lnTo>
                  <a:cubicBezTo>
                    <a:pt x="516701" y="661639"/>
                    <a:pt x="524146" y="664972"/>
                    <a:pt x="532370" y="664972"/>
                  </a:cubicBezTo>
                  <a:lnTo>
                    <a:pt x="644314" y="664973"/>
                  </a:lnTo>
                  <a:cubicBezTo>
                    <a:pt x="652538" y="664973"/>
                    <a:pt x="659983" y="661640"/>
                    <a:pt x="665373" y="656251"/>
                  </a:cubicBezTo>
                  <a:lnTo>
                    <a:pt x="674095" y="635193"/>
                  </a:lnTo>
                  <a:lnTo>
                    <a:pt x="1176687" y="635193"/>
                  </a:lnTo>
                  <a:lnTo>
                    <a:pt x="1176687" y="641630"/>
                  </a:lnTo>
                  <a:cubicBezTo>
                    <a:pt x="1176687" y="680679"/>
                    <a:pt x="1145030" y="712336"/>
                    <a:pt x="1105981" y="712336"/>
                  </a:cubicBezTo>
                  <a:lnTo>
                    <a:pt x="70706" y="712336"/>
                  </a:lnTo>
                  <a:cubicBezTo>
                    <a:pt x="31657" y="712336"/>
                    <a:pt x="0" y="680679"/>
                    <a:pt x="0" y="641630"/>
                  </a:cubicBezTo>
                  <a:close/>
                  <a:moveTo>
                    <a:pt x="218280" y="62440"/>
                  </a:moveTo>
                  <a:lnTo>
                    <a:pt x="218280" y="569259"/>
                  </a:lnTo>
                  <a:lnTo>
                    <a:pt x="958409" y="569259"/>
                  </a:lnTo>
                  <a:lnTo>
                    <a:pt x="958409" y="62440"/>
                  </a:lnTo>
                  <a:close/>
                  <a:moveTo>
                    <a:pt x="221924" y="0"/>
                  </a:moveTo>
                  <a:lnTo>
                    <a:pt x="954763" y="0"/>
                  </a:lnTo>
                  <a:cubicBezTo>
                    <a:pt x="993812" y="0"/>
                    <a:pt x="1025469" y="31657"/>
                    <a:pt x="1025469" y="70706"/>
                  </a:cubicBezTo>
                  <a:lnTo>
                    <a:pt x="1025469" y="608048"/>
                  </a:lnTo>
                  <a:lnTo>
                    <a:pt x="151218" y="608048"/>
                  </a:lnTo>
                  <a:lnTo>
                    <a:pt x="151218" y="70706"/>
                  </a:lnTo>
                  <a:cubicBezTo>
                    <a:pt x="151218" y="31657"/>
                    <a:pt x="182875" y="0"/>
                    <a:pt x="2219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24"/>
              <a:endParaRPr lang="en-US" kern="0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sp>
          <p:nvSpPr>
            <p:cNvPr id="389" name="Rounded Rectangle 72"/>
            <p:cNvSpPr/>
            <p:nvPr/>
          </p:nvSpPr>
          <p:spPr>
            <a:xfrm>
              <a:off x="110012" y="3432338"/>
              <a:ext cx="338688" cy="205033"/>
            </a:xfrm>
            <a:custGeom>
              <a:avLst/>
              <a:gdLst/>
              <a:ahLst/>
              <a:cxnLst/>
              <a:rect l="l" t="t" r="r" b="b"/>
              <a:pathLst>
                <a:path w="1176687" h="712336">
                  <a:moveTo>
                    <a:pt x="0" y="635193"/>
                  </a:moveTo>
                  <a:lnTo>
                    <a:pt x="502590" y="635193"/>
                  </a:lnTo>
                  <a:lnTo>
                    <a:pt x="511312" y="656250"/>
                  </a:lnTo>
                  <a:cubicBezTo>
                    <a:pt x="516701" y="661639"/>
                    <a:pt x="524146" y="664972"/>
                    <a:pt x="532370" y="664972"/>
                  </a:cubicBezTo>
                  <a:lnTo>
                    <a:pt x="644314" y="664973"/>
                  </a:lnTo>
                  <a:cubicBezTo>
                    <a:pt x="652538" y="664973"/>
                    <a:pt x="659983" y="661640"/>
                    <a:pt x="665373" y="656251"/>
                  </a:cubicBezTo>
                  <a:lnTo>
                    <a:pt x="674095" y="635193"/>
                  </a:lnTo>
                  <a:lnTo>
                    <a:pt x="1176687" y="635193"/>
                  </a:lnTo>
                  <a:lnTo>
                    <a:pt x="1176687" y="641630"/>
                  </a:lnTo>
                  <a:cubicBezTo>
                    <a:pt x="1176687" y="680679"/>
                    <a:pt x="1145030" y="712336"/>
                    <a:pt x="1105981" y="712336"/>
                  </a:cubicBezTo>
                  <a:lnTo>
                    <a:pt x="70706" y="712336"/>
                  </a:lnTo>
                  <a:cubicBezTo>
                    <a:pt x="31657" y="712336"/>
                    <a:pt x="0" y="680679"/>
                    <a:pt x="0" y="641630"/>
                  </a:cubicBezTo>
                  <a:close/>
                  <a:moveTo>
                    <a:pt x="218280" y="62440"/>
                  </a:moveTo>
                  <a:lnTo>
                    <a:pt x="218280" y="569259"/>
                  </a:lnTo>
                  <a:lnTo>
                    <a:pt x="958409" y="569259"/>
                  </a:lnTo>
                  <a:lnTo>
                    <a:pt x="958409" y="62440"/>
                  </a:lnTo>
                  <a:close/>
                  <a:moveTo>
                    <a:pt x="221924" y="0"/>
                  </a:moveTo>
                  <a:lnTo>
                    <a:pt x="954763" y="0"/>
                  </a:lnTo>
                  <a:cubicBezTo>
                    <a:pt x="993812" y="0"/>
                    <a:pt x="1025469" y="31657"/>
                    <a:pt x="1025469" y="70706"/>
                  </a:cubicBezTo>
                  <a:lnTo>
                    <a:pt x="1025469" y="608048"/>
                  </a:lnTo>
                  <a:lnTo>
                    <a:pt x="151218" y="608048"/>
                  </a:lnTo>
                  <a:lnTo>
                    <a:pt x="151218" y="70706"/>
                  </a:lnTo>
                  <a:cubicBezTo>
                    <a:pt x="151218" y="31657"/>
                    <a:pt x="182875" y="0"/>
                    <a:pt x="22192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24"/>
              <a:endParaRPr lang="en-US" kern="0" dirty="0">
                <a:solidFill>
                  <a:srgbClr val="676767"/>
                </a:solidFill>
                <a:latin typeface="+mn-ea"/>
                <a:ea typeface="+mn-ea"/>
                <a:cs typeface="Meiryo" charset="-128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896731" y="3194377"/>
              <a:ext cx="347082" cy="451714"/>
              <a:chOff x="10808374" y="6470453"/>
              <a:chExt cx="413824" cy="538575"/>
            </a:xfrm>
          </p:grpSpPr>
          <p:sp>
            <p:nvSpPr>
              <p:cNvPr id="752" name="Freeform 5"/>
              <p:cNvSpPr>
                <a:spLocks noEditPoints="1"/>
              </p:cNvSpPr>
              <p:nvPr/>
            </p:nvSpPr>
            <p:spPr bwMode="auto">
              <a:xfrm>
                <a:off x="10808374" y="6470453"/>
                <a:ext cx="413824" cy="538575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53" name="TextBox 752"/>
              <p:cNvSpPr txBox="1"/>
              <p:nvPr/>
            </p:nvSpPr>
            <p:spPr>
              <a:xfrm>
                <a:off x="10838383" y="6742812"/>
                <a:ext cx="353805" cy="1284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FFFFFF"/>
                    </a:solidFill>
                    <a:latin typeface="+mn-ea"/>
                    <a:ea typeface="+mn-ea"/>
                    <a:cs typeface="Meiryo" charset="-128"/>
                  </a:rPr>
                  <a:t>Apps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896731" y="2696562"/>
              <a:ext cx="347082" cy="451714"/>
              <a:chOff x="7896731" y="3342853"/>
              <a:chExt cx="347082" cy="45171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915154" y="3376262"/>
                <a:ext cx="312460" cy="397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+mn-ea"/>
                  <a:cs typeface="Meiryo" charset="-128"/>
                </a:endParaRPr>
              </a:p>
            </p:txBody>
          </p:sp>
          <p:grpSp>
            <p:nvGrpSpPr>
              <p:cNvPr id="754" name="Group 753"/>
              <p:cNvGrpSpPr/>
              <p:nvPr/>
            </p:nvGrpSpPr>
            <p:grpSpPr>
              <a:xfrm>
                <a:off x="7896731" y="3342853"/>
                <a:ext cx="347082" cy="451714"/>
                <a:chOff x="10808374" y="6470453"/>
                <a:chExt cx="413824" cy="538575"/>
              </a:xfrm>
            </p:grpSpPr>
            <p:sp>
              <p:nvSpPr>
                <p:cNvPr id="755" name="Freeform 5"/>
                <p:cNvSpPr>
                  <a:spLocks noEditPoints="1"/>
                </p:cNvSpPr>
                <p:nvPr/>
              </p:nvSpPr>
              <p:spPr bwMode="auto">
                <a:xfrm>
                  <a:off x="10808374" y="6470453"/>
                  <a:ext cx="413824" cy="538575"/>
                </a:xfrm>
                <a:custGeom>
                  <a:avLst/>
                  <a:gdLst>
                    <a:gd name="T0" fmla="*/ 612 w 612"/>
                    <a:gd name="T1" fmla="*/ 762 h 788"/>
                    <a:gd name="T2" fmla="*/ 586 w 612"/>
                    <a:gd name="T3" fmla="*/ 788 h 788"/>
                    <a:gd name="T4" fmla="*/ 26 w 612"/>
                    <a:gd name="T5" fmla="*/ 788 h 788"/>
                    <a:gd name="T6" fmla="*/ 0 w 612"/>
                    <a:gd name="T7" fmla="*/ 762 h 788"/>
                    <a:gd name="T8" fmla="*/ 0 w 612"/>
                    <a:gd name="T9" fmla="*/ 278 h 788"/>
                    <a:gd name="T10" fmla="*/ 26 w 612"/>
                    <a:gd name="T11" fmla="*/ 252 h 788"/>
                    <a:gd name="T12" fmla="*/ 586 w 612"/>
                    <a:gd name="T13" fmla="*/ 252 h 788"/>
                    <a:gd name="T14" fmla="*/ 612 w 612"/>
                    <a:gd name="T15" fmla="*/ 278 h 788"/>
                    <a:gd name="T16" fmla="*/ 612 w 612"/>
                    <a:gd name="T17" fmla="*/ 762 h 788"/>
                    <a:gd name="T18" fmla="*/ 64 w 612"/>
                    <a:gd name="T19" fmla="*/ 68 h 788"/>
                    <a:gd name="T20" fmla="*/ 300 w 612"/>
                    <a:gd name="T21" fmla="*/ 68 h 788"/>
                    <a:gd name="T22" fmla="*/ 300 w 612"/>
                    <a:gd name="T23" fmla="*/ 164 h 788"/>
                    <a:gd name="T24" fmla="*/ 64 w 612"/>
                    <a:gd name="T25" fmla="*/ 164 h 788"/>
                    <a:gd name="T26" fmla="*/ 64 w 612"/>
                    <a:gd name="T27" fmla="*/ 68 h 788"/>
                    <a:gd name="T28" fmla="*/ 105 w 612"/>
                    <a:gd name="T29" fmla="*/ 114 h 788"/>
                    <a:gd name="T30" fmla="*/ 111 w 612"/>
                    <a:gd name="T31" fmla="*/ 120 h 788"/>
                    <a:gd name="T32" fmla="*/ 254 w 612"/>
                    <a:gd name="T33" fmla="*/ 120 h 788"/>
                    <a:gd name="T34" fmla="*/ 260 w 612"/>
                    <a:gd name="T35" fmla="*/ 114 h 788"/>
                    <a:gd name="T36" fmla="*/ 254 w 612"/>
                    <a:gd name="T37" fmla="*/ 108 h 788"/>
                    <a:gd name="T38" fmla="*/ 111 w 612"/>
                    <a:gd name="T39" fmla="*/ 108 h 788"/>
                    <a:gd name="T40" fmla="*/ 105 w 612"/>
                    <a:gd name="T41" fmla="*/ 114 h 788"/>
                    <a:gd name="T42" fmla="*/ 612 w 612"/>
                    <a:gd name="T43" fmla="*/ 219 h 788"/>
                    <a:gd name="T44" fmla="*/ 595 w 612"/>
                    <a:gd name="T45" fmla="*/ 236 h 788"/>
                    <a:gd name="T46" fmla="*/ 17 w 612"/>
                    <a:gd name="T47" fmla="*/ 236 h 788"/>
                    <a:gd name="T48" fmla="*/ 0 w 612"/>
                    <a:gd name="T49" fmla="*/ 219 h 788"/>
                    <a:gd name="T50" fmla="*/ 0 w 612"/>
                    <a:gd name="T51" fmla="*/ 17 h 788"/>
                    <a:gd name="T52" fmla="*/ 17 w 612"/>
                    <a:gd name="T53" fmla="*/ 0 h 788"/>
                    <a:gd name="T54" fmla="*/ 595 w 612"/>
                    <a:gd name="T55" fmla="*/ 0 h 788"/>
                    <a:gd name="T56" fmla="*/ 612 w 612"/>
                    <a:gd name="T57" fmla="*/ 17 h 788"/>
                    <a:gd name="T58" fmla="*/ 612 w 612"/>
                    <a:gd name="T59" fmla="*/ 219 h 788"/>
                    <a:gd name="T60" fmla="*/ 312 w 612"/>
                    <a:gd name="T61" fmla="*/ 62 h 788"/>
                    <a:gd name="T62" fmla="*/ 306 w 612"/>
                    <a:gd name="T63" fmla="*/ 56 h 788"/>
                    <a:gd name="T64" fmla="*/ 58 w 612"/>
                    <a:gd name="T65" fmla="*/ 56 h 788"/>
                    <a:gd name="T66" fmla="*/ 52 w 612"/>
                    <a:gd name="T67" fmla="*/ 62 h 788"/>
                    <a:gd name="T68" fmla="*/ 52 w 612"/>
                    <a:gd name="T69" fmla="*/ 170 h 788"/>
                    <a:gd name="T70" fmla="*/ 58 w 612"/>
                    <a:gd name="T71" fmla="*/ 176 h 788"/>
                    <a:gd name="T72" fmla="*/ 306 w 612"/>
                    <a:gd name="T73" fmla="*/ 176 h 788"/>
                    <a:gd name="T74" fmla="*/ 312 w 612"/>
                    <a:gd name="T75" fmla="*/ 170 h 788"/>
                    <a:gd name="T76" fmla="*/ 312 w 612"/>
                    <a:gd name="T77" fmla="*/ 62 h 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12" h="788">
                      <a:moveTo>
                        <a:pt x="612" y="762"/>
                      </a:moveTo>
                      <a:cubicBezTo>
                        <a:pt x="612" y="777"/>
                        <a:pt x="601" y="788"/>
                        <a:pt x="586" y="788"/>
                      </a:cubicBezTo>
                      <a:cubicBezTo>
                        <a:pt x="26" y="788"/>
                        <a:pt x="26" y="788"/>
                        <a:pt x="26" y="788"/>
                      </a:cubicBezTo>
                      <a:cubicBezTo>
                        <a:pt x="11" y="788"/>
                        <a:pt x="0" y="777"/>
                        <a:pt x="0" y="762"/>
                      </a:cubicBezTo>
                      <a:cubicBezTo>
                        <a:pt x="0" y="278"/>
                        <a:pt x="0" y="278"/>
                        <a:pt x="0" y="278"/>
                      </a:cubicBezTo>
                      <a:cubicBezTo>
                        <a:pt x="0" y="263"/>
                        <a:pt x="11" y="252"/>
                        <a:pt x="26" y="252"/>
                      </a:cubicBezTo>
                      <a:cubicBezTo>
                        <a:pt x="586" y="252"/>
                        <a:pt x="586" y="252"/>
                        <a:pt x="586" y="252"/>
                      </a:cubicBezTo>
                      <a:cubicBezTo>
                        <a:pt x="601" y="252"/>
                        <a:pt x="612" y="263"/>
                        <a:pt x="612" y="278"/>
                      </a:cubicBezTo>
                      <a:lnTo>
                        <a:pt x="612" y="762"/>
                      </a:lnTo>
                      <a:close/>
                      <a:moveTo>
                        <a:pt x="64" y="68"/>
                      </a:moveTo>
                      <a:cubicBezTo>
                        <a:pt x="300" y="68"/>
                        <a:pt x="300" y="68"/>
                        <a:pt x="300" y="68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64" y="164"/>
                        <a:pt x="64" y="164"/>
                        <a:pt x="64" y="164"/>
                      </a:cubicBezTo>
                      <a:lnTo>
                        <a:pt x="64" y="68"/>
                      </a:lnTo>
                      <a:close/>
                      <a:moveTo>
                        <a:pt x="105" y="114"/>
                      </a:moveTo>
                      <a:cubicBezTo>
                        <a:pt x="105" y="117"/>
                        <a:pt x="108" y="120"/>
                        <a:pt x="111" y="120"/>
                      </a:cubicBezTo>
                      <a:cubicBezTo>
                        <a:pt x="254" y="120"/>
                        <a:pt x="254" y="120"/>
                        <a:pt x="254" y="120"/>
                      </a:cubicBezTo>
                      <a:cubicBezTo>
                        <a:pt x="257" y="120"/>
                        <a:pt x="260" y="117"/>
                        <a:pt x="260" y="114"/>
                      </a:cubicBezTo>
                      <a:cubicBezTo>
                        <a:pt x="260" y="111"/>
                        <a:pt x="257" y="108"/>
                        <a:pt x="254" y="108"/>
                      </a:cubicBezTo>
                      <a:cubicBezTo>
                        <a:pt x="111" y="108"/>
                        <a:pt x="111" y="108"/>
                        <a:pt x="111" y="108"/>
                      </a:cubicBezTo>
                      <a:cubicBezTo>
                        <a:pt x="108" y="108"/>
                        <a:pt x="105" y="111"/>
                        <a:pt x="105" y="114"/>
                      </a:cubicBezTo>
                      <a:close/>
                      <a:moveTo>
                        <a:pt x="612" y="219"/>
                      </a:moveTo>
                      <a:cubicBezTo>
                        <a:pt x="612" y="228"/>
                        <a:pt x="604" y="236"/>
                        <a:pt x="595" y="236"/>
                      </a:cubicBezTo>
                      <a:cubicBezTo>
                        <a:pt x="17" y="236"/>
                        <a:pt x="17" y="236"/>
                        <a:pt x="17" y="236"/>
                      </a:cubicBezTo>
                      <a:cubicBezTo>
                        <a:pt x="8" y="236"/>
                        <a:pt x="0" y="228"/>
                        <a:pt x="0" y="219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595" y="0"/>
                        <a:pt x="595" y="0"/>
                        <a:pt x="595" y="0"/>
                      </a:cubicBezTo>
                      <a:cubicBezTo>
                        <a:pt x="604" y="0"/>
                        <a:pt x="612" y="8"/>
                        <a:pt x="612" y="17"/>
                      </a:cubicBezTo>
                      <a:lnTo>
                        <a:pt x="612" y="219"/>
                      </a:lnTo>
                      <a:close/>
                      <a:moveTo>
                        <a:pt x="312" y="62"/>
                      </a:moveTo>
                      <a:cubicBezTo>
                        <a:pt x="312" y="59"/>
                        <a:pt x="309" y="56"/>
                        <a:pt x="306" y="56"/>
                      </a:cubicBezTo>
                      <a:cubicBezTo>
                        <a:pt x="58" y="56"/>
                        <a:pt x="58" y="56"/>
                        <a:pt x="58" y="56"/>
                      </a:cubicBezTo>
                      <a:cubicBezTo>
                        <a:pt x="55" y="56"/>
                        <a:pt x="52" y="59"/>
                        <a:pt x="52" y="62"/>
                      </a:cubicBezTo>
                      <a:cubicBezTo>
                        <a:pt x="52" y="170"/>
                        <a:pt x="52" y="170"/>
                        <a:pt x="52" y="170"/>
                      </a:cubicBezTo>
                      <a:cubicBezTo>
                        <a:pt x="52" y="173"/>
                        <a:pt x="55" y="176"/>
                        <a:pt x="58" y="176"/>
                      </a:cubicBezTo>
                      <a:cubicBezTo>
                        <a:pt x="306" y="176"/>
                        <a:pt x="306" y="176"/>
                        <a:pt x="306" y="176"/>
                      </a:cubicBezTo>
                      <a:cubicBezTo>
                        <a:pt x="309" y="176"/>
                        <a:pt x="312" y="173"/>
                        <a:pt x="312" y="170"/>
                      </a:cubicBezTo>
                      <a:lnTo>
                        <a:pt x="312" y="6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  <a:latin typeface="+mn-ea"/>
                    <a:ea typeface="+mn-ea"/>
                    <a:cs typeface="Meiryo" charset="-128"/>
                  </a:endParaRPr>
                </a:p>
              </p:txBody>
            </p:sp>
            <p:sp>
              <p:nvSpPr>
                <p:cNvPr id="756" name="TextBox 755"/>
                <p:cNvSpPr txBox="1"/>
                <p:nvPr/>
              </p:nvSpPr>
              <p:spPr>
                <a:xfrm>
                  <a:off x="10838383" y="6742812"/>
                  <a:ext cx="353805" cy="1284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700" b="1" dirty="0">
                      <a:solidFill>
                        <a:srgbClr val="FFFFFF"/>
                      </a:solidFill>
                      <a:latin typeface="+mn-ea"/>
                      <a:ea typeface="+mn-ea"/>
                      <a:cs typeface="Meiryo" charset="-128"/>
                    </a:rPr>
                    <a:t>Apps</a:t>
                  </a:r>
                </a:p>
              </p:txBody>
            </p:sp>
          </p:grpSp>
        </p:grpSp>
        <p:grpSp>
          <p:nvGrpSpPr>
            <p:cNvPr id="757" name="Group 756"/>
            <p:cNvGrpSpPr/>
            <p:nvPr/>
          </p:nvGrpSpPr>
          <p:grpSpPr>
            <a:xfrm>
              <a:off x="7896731" y="2203252"/>
              <a:ext cx="347082" cy="451714"/>
              <a:chOff x="10808374" y="6470453"/>
              <a:chExt cx="413824" cy="538575"/>
            </a:xfrm>
          </p:grpSpPr>
          <p:sp>
            <p:nvSpPr>
              <p:cNvPr id="758" name="Freeform 5"/>
              <p:cNvSpPr>
                <a:spLocks noEditPoints="1"/>
              </p:cNvSpPr>
              <p:nvPr/>
            </p:nvSpPr>
            <p:spPr bwMode="auto">
              <a:xfrm>
                <a:off x="10808374" y="6470453"/>
                <a:ext cx="413824" cy="538575"/>
              </a:xfrm>
              <a:custGeom>
                <a:avLst/>
                <a:gdLst>
                  <a:gd name="T0" fmla="*/ 612 w 612"/>
                  <a:gd name="T1" fmla="*/ 762 h 788"/>
                  <a:gd name="T2" fmla="*/ 586 w 612"/>
                  <a:gd name="T3" fmla="*/ 788 h 788"/>
                  <a:gd name="T4" fmla="*/ 26 w 612"/>
                  <a:gd name="T5" fmla="*/ 788 h 788"/>
                  <a:gd name="T6" fmla="*/ 0 w 612"/>
                  <a:gd name="T7" fmla="*/ 762 h 788"/>
                  <a:gd name="T8" fmla="*/ 0 w 612"/>
                  <a:gd name="T9" fmla="*/ 278 h 788"/>
                  <a:gd name="T10" fmla="*/ 26 w 612"/>
                  <a:gd name="T11" fmla="*/ 252 h 788"/>
                  <a:gd name="T12" fmla="*/ 586 w 612"/>
                  <a:gd name="T13" fmla="*/ 252 h 788"/>
                  <a:gd name="T14" fmla="*/ 612 w 612"/>
                  <a:gd name="T15" fmla="*/ 278 h 788"/>
                  <a:gd name="T16" fmla="*/ 612 w 612"/>
                  <a:gd name="T17" fmla="*/ 762 h 788"/>
                  <a:gd name="T18" fmla="*/ 64 w 612"/>
                  <a:gd name="T19" fmla="*/ 68 h 788"/>
                  <a:gd name="T20" fmla="*/ 300 w 612"/>
                  <a:gd name="T21" fmla="*/ 68 h 788"/>
                  <a:gd name="T22" fmla="*/ 300 w 612"/>
                  <a:gd name="T23" fmla="*/ 164 h 788"/>
                  <a:gd name="T24" fmla="*/ 64 w 612"/>
                  <a:gd name="T25" fmla="*/ 164 h 788"/>
                  <a:gd name="T26" fmla="*/ 64 w 612"/>
                  <a:gd name="T27" fmla="*/ 68 h 788"/>
                  <a:gd name="T28" fmla="*/ 105 w 612"/>
                  <a:gd name="T29" fmla="*/ 114 h 788"/>
                  <a:gd name="T30" fmla="*/ 111 w 612"/>
                  <a:gd name="T31" fmla="*/ 120 h 788"/>
                  <a:gd name="T32" fmla="*/ 254 w 612"/>
                  <a:gd name="T33" fmla="*/ 120 h 788"/>
                  <a:gd name="T34" fmla="*/ 260 w 612"/>
                  <a:gd name="T35" fmla="*/ 114 h 788"/>
                  <a:gd name="T36" fmla="*/ 254 w 612"/>
                  <a:gd name="T37" fmla="*/ 108 h 788"/>
                  <a:gd name="T38" fmla="*/ 111 w 612"/>
                  <a:gd name="T39" fmla="*/ 108 h 788"/>
                  <a:gd name="T40" fmla="*/ 105 w 612"/>
                  <a:gd name="T41" fmla="*/ 114 h 788"/>
                  <a:gd name="T42" fmla="*/ 612 w 612"/>
                  <a:gd name="T43" fmla="*/ 219 h 788"/>
                  <a:gd name="T44" fmla="*/ 595 w 612"/>
                  <a:gd name="T45" fmla="*/ 236 h 788"/>
                  <a:gd name="T46" fmla="*/ 17 w 612"/>
                  <a:gd name="T47" fmla="*/ 236 h 788"/>
                  <a:gd name="T48" fmla="*/ 0 w 612"/>
                  <a:gd name="T49" fmla="*/ 219 h 788"/>
                  <a:gd name="T50" fmla="*/ 0 w 612"/>
                  <a:gd name="T51" fmla="*/ 17 h 788"/>
                  <a:gd name="T52" fmla="*/ 17 w 612"/>
                  <a:gd name="T53" fmla="*/ 0 h 788"/>
                  <a:gd name="T54" fmla="*/ 595 w 612"/>
                  <a:gd name="T55" fmla="*/ 0 h 788"/>
                  <a:gd name="T56" fmla="*/ 612 w 612"/>
                  <a:gd name="T57" fmla="*/ 17 h 788"/>
                  <a:gd name="T58" fmla="*/ 612 w 612"/>
                  <a:gd name="T59" fmla="*/ 219 h 788"/>
                  <a:gd name="T60" fmla="*/ 312 w 612"/>
                  <a:gd name="T61" fmla="*/ 62 h 788"/>
                  <a:gd name="T62" fmla="*/ 306 w 612"/>
                  <a:gd name="T63" fmla="*/ 56 h 788"/>
                  <a:gd name="T64" fmla="*/ 58 w 612"/>
                  <a:gd name="T65" fmla="*/ 56 h 788"/>
                  <a:gd name="T66" fmla="*/ 52 w 612"/>
                  <a:gd name="T67" fmla="*/ 62 h 788"/>
                  <a:gd name="T68" fmla="*/ 52 w 612"/>
                  <a:gd name="T69" fmla="*/ 170 h 788"/>
                  <a:gd name="T70" fmla="*/ 58 w 612"/>
                  <a:gd name="T71" fmla="*/ 176 h 788"/>
                  <a:gd name="T72" fmla="*/ 306 w 612"/>
                  <a:gd name="T73" fmla="*/ 176 h 788"/>
                  <a:gd name="T74" fmla="*/ 312 w 612"/>
                  <a:gd name="T75" fmla="*/ 170 h 788"/>
                  <a:gd name="T76" fmla="*/ 312 w 612"/>
                  <a:gd name="T77" fmla="*/ 62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12" h="788">
                    <a:moveTo>
                      <a:pt x="612" y="762"/>
                    </a:moveTo>
                    <a:cubicBezTo>
                      <a:pt x="612" y="777"/>
                      <a:pt x="601" y="788"/>
                      <a:pt x="586" y="788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11" y="788"/>
                      <a:pt x="0" y="777"/>
                      <a:pt x="0" y="762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63"/>
                      <a:pt x="11" y="252"/>
                      <a:pt x="26" y="252"/>
                    </a:cubicBezTo>
                    <a:cubicBezTo>
                      <a:pt x="586" y="252"/>
                      <a:pt x="586" y="252"/>
                      <a:pt x="586" y="252"/>
                    </a:cubicBezTo>
                    <a:cubicBezTo>
                      <a:pt x="601" y="252"/>
                      <a:pt x="612" y="263"/>
                      <a:pt x="612" y="278"/>
                    </a:cubicBezTo>
                    <a:lnTo>
                      <a:pt x="612" y="762"/>
                    </a:lnTo>
                    <a:close/>
                    <a:moveTo>
                      <a:pt x="64" y="68"/>
                    </a:move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164"/>
                      <a:pt x="300" y="164"/>
                      <a:pt x="300" y="164"/>
                    </a:cubicBezTo>
                    <a:cubicBezTo>
                      <a:pt x="64" y="164"/>
                      <a:pt x="64" y="164"/>
                      <a:pt x="64" y="164"/>
                    </a:cubicBezTo>
                    <a:lnTo>
                      <a:pt x="64" y="68"/>
                    </a:lnTo>
                    <a:close/>
                    <a:moveTo>
                      <a:pt x="105" y="114"/>
                    </a:moveTo>
                    <a:cubicBezTo>
                      <a:pt x="105" y="117"/>
                      <a:pt x="108" y="120"/>
                      <a:pt x="111" y="120"/>
                    </a:cubicBezTo>
                    <a:cubicBezTo>
                      <a:pt x="254" y="120"/>
                      <a:pt x="254" y="120"/>
                      <a:pt x="254" y="120"/>
                    </a:cubicBezTo>
                    <a:cubicBezTo>
                      <a:pt x="257" y="120"/>
                      <a:pt x="260" y="117"/>
                      <a:pt x="260" y="114"/>
                    </a:cubicBezTo>
                    <a:cubicBezTo>
                      <a:pt x="260" y="111"/>
                      <a:pt x="257" y="108"/>
                      <a:pt x="25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08" y="108"/>
                      <a:pt x="105" y="111"/>
                      <a:pt x="105" y="114"/>
                    </a:cubicBezTo>
                    <a:close/>
                    <a:moveTo>
                      <a:pt x="612" y="219"/>
                    </a:moveTo>
                    <a:cubicBezTo>
                      <a:pt x="612" y="228"/>
                      <a:pt x="604" y="236"/>
                      <a:pt x="595" y="236"/>
                    </a:cubicBezTo>
                    <a:cubicBezTo>
                      <a:pt x="17" y="236"/>
                      <a:pt x="17" y="236"/>
                      <a:pt x="17" y="236"/>
                    </a:cubicBezTo>
                    <a:cubicBezTo>
                      <a:pt x="8" y="236"/>
                      <a:pt x="0" y="228"/>
                      <a:pt x="0" y="2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4" y="0"/>
                      <a:pt x="612" y="8"/>
                      <a:pt x="612" y="17"/>
                    </a:cubicBezTo>
                    <a:lnTo>
                      <a:pt x="612" y="219"/>
                    </a:lnTo>
                    <a:close/>
                    <a:moveTo>
                      <a:pt x="312" y="62"/>
                    </a:moveTo>
                    <a:cubicBezTo>
                      <a:pt x="312" y="59"/>
                      <a:pt x="309" y="56"/>
                      <a:pt x="306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5" y="56"/>
                      <a:pt x="52" y="59"/>
                      <a:pt x="52" y="62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2" y="173"/>
                      <a:pt x="55" y="176"/>
                      <a:pt x="58" y="176"/>
                    </a:cubicBezTo>
                    <a:cubicBezTo>
                      <a:pt x="306" y="176"/>
                      <a:pt x="306" y="176"/>
                      <a:pt x="306" y="176"/>
                    </a:cubicBezTo>
                    <a:cubicBezTo>
                      <a:pt x="309" y="176"/>
                      <a:pt x="312" y="173"/>
                      <a:pt x="312" y="170"/>
                    </a:cubicBezTo>
                    <a:lnTo>
                      <a:pt x="312" y="6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676767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59" name="TextBox 758"/>
              <p:cNvSpPr txBox="1"/>
              <p:nvPr/>
            </p:nvSpPr>
            <p:spPr>
              <a:xfrm>
                <a:off x="10838383" y="6742812"/>
                <a:ext cx="353805" cy="1284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FFFFFF"/>
                    </a:solidFill>
                    <a:latin typeface="+mn-ea"/>
                    <a:ea typeface="+mn-ea"/>
                    <a:cs typeface="Meiryo" charset="-128"/>
                  </a:rPr>
                  <a:t>Apps</a:t>
                </a:r>
              </a:p>
            </p:txBody>
          </p:sp>
        </p:grpSp>
        <p:grpSp>
          <p:nvGrpSpPr>
            <p:cNvPr id="766" name="Group 765"/>
            <p:cNvGrpSpPr/>
            <p:nvPr/>
          </p:nvGrpSpPr>
          <p:grpSpPr>
            <a:xfrm>
              <a:off x="1560106" y="2436974"/>
              <a:ext cx="1053584" cy="645225"/>
              <a:chOff x="7939459" y="3239569"/>
              <a:chExt cx="965417" cy="591231"/>
            </a:xfrm>
          </p:grpSpPr>
          <p:sp>
            <p:nvSpPr>
              <p:cNvPr id="767" name="Freeform 766"/>
              <p:cNvSpPr/>
              <p:nvPr/>
            </p:nvSpPr>
            <p:spPr>
              <a:xfrm>
                <a:off x="7939459" y="3239569"/>
                <a:ext cx="944204" cy="571819"/>
              </a:xfrm>
              <a:custGeom>
                <a:avLst/>
                <a:gdLst>
                  <a:gd name="connsiteX0" fmla="*/ 1101629 w 1866359"/>
                  <a:gd name="connsiteY0" fmla="*/ 0 h 1130284"/>
                  <a:gd name="connsiteX1" fmla="*/ 1532594 w 1866359"/>
                  <a:gd name="connsiteY1" fmla="*/ 430965 h 1130284"/>
                  <a:gd name="connsiteX2" fmla="*/ 1530369 w 1866359"/>
                  <a:gd name="connsiteY2" fmla="*/ 475028 h 1130284"/>
                  <a:gd name="connsiteX3" fmla="*/ 1527196 w 1866359"/>
                  <a:gd name="connsiteY3" fmla="*/ 495820 h 1130284"/>
                  <a:gd name="connsiteX4" fmla="*/ 1552503 w 1866359"/>
                  <a:gd name="connsiteY4" fmla="*/ 498371 h 1130284"/>
                  <a:gd name="connsiteX5" fmla="*/ 1662350 w 1866359"/>
                  <a:gd name="connsiteY5" fmla="*/ 633149 h 1130284"/>
                  <a:gd name="connsiteX6" fmla="*/ 1660989 w 1866359"/>
                  <a:gd name="connsiteY6" fmla="*/ 646645 h 1130284"/>
                  <a:gd name="connsiteX7" fmla="*/ 1671731 w 1866359"/>
                  <a:gd name="connsiteY7" fmla="*/ 647728 h 1130284"/>
                  <a:gd name="connsiteX8" fmla="*/ 1866359 w 1866359"/>
                  <a:gd name="connsiteY8" fmla="*/ 886530 h 1130284"/>
                  <a:gd name="connsiteX9" fmla="*/ 1671731 w 1866359"/>
                  <a:gd name="connsiteY9" fmla="*/ 1125332 h 1130284"/>
                  <a:gd name="connsiteX10" fmla="*/ 1633400 w 1866359"/>
                  <a:gd name="connsiteY10" fmla="*/ 1129196 h 1130284"/>
                  <a:gd name="connsiteX11" fmla="*/ 1633672 w 1866359"/>
                  <a:gd name="connsiteY11" fmla="*/ 1130284 h 1130284"/>
                  <a:gd name="connsiteX12" fmla="*/ 1622605 w 1866359"/>
                  <a:gd name="connsiteY12" fmla="*/ 1130284 h 1130284"/>
                  <a:gd name="connsiteX13" fmla="*/ 328298 w 1866359"/>
                  <a:gd name="connsiteY13" fmla="*/ 1130284 h 1130284"/>
                  <a:gd name="connsiteX14" fmla="*/ 328500 w 1866359"/>
                  <a:gd name="connsiteY14" fmla="*/ 1129476 h 1130284"/>
                  <a:gd name="connsiteX15" fmla="*/ 320481 w 1866359"/>
                  <a:gd name="connsiteY15" fmla="*/ 1130284 h 1130284"/>
                  <a:gd name="connsiteX16" fmla="*/ 0 w 1866359"/>
                  <a:gd name="connsiteY16" fmla="*/ 809802 h 1130284"/>
                  <a:gd name="connsiteX17" fmla="*/ 320481 w 1866359"/>
                  <a:gd name="connsiteY17" fmla="*/ 489321 h 1130284"/>
                  <a:gd name="connsiteX18" fmla="*/ 333765 w 1866359"/>
                  <a:gd name="connsiteY18" fmla="*/ 490660 h 1130284"/>
                  <a:gd name="connsiteX19" fmla="*/ 331424 w 1866359"/>
                  <a:gd name="connsiteY19" fmla="*/ 467434 h 1130284"/>
                  <a:gd name="connsiteX20" fmla="*/ 559669 w 1866359"/>
                  <a:gd name="connsiteY20" fmla="*/ 239189 h 1130284"/>
                  <a:gd name="connsiteX21" fmla="*/ 687284 w 1866359"/>
                  <a:gd name="connsiteY21" fmla="*/ 278169 h 1130284"/>
                  <a:gd name="connsiteX22" fmla="*/ 697320 w 1866359"/>
                  <a:gd name="connsiteY22" fmla="*/ 286449 h 1130284"/>
                  <a:gd name="connsiteX23" fmla="*/ 704532 w 1866359"/>
                  <a:gd name="connsiteY23" fmla="*/ 263214 h 1130284"/>
                  <a:gd name="connsiteX24" fmla="*/ 1101629 w 1866359"/>
                  <a:gd name="connsiteY24" fmla="*/ 0 h 113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6359" h="1130284">
                    <a:moveTo>
                      <a:pt x="1101629" y="0"/>
                    </a:moveTo>
                    <a:cubicBezTo>
                      <a:pt x="1339644" y="0"/>
                      <a:pt x="1532594" y="192949"/>
                      <a:pt x="1532594" y="430965"/>
                    </a:cubicBezTo>
                    <a:cubicBezTo>
                      <a:pt x="1532594" y="445841"/>
                      <a:pt x="1531840" y="460540"/>
                      <a:pt x="1530369" y="475028"/>
                    </a:cubicBezTo>
                    <a:lnTo>
                      <a:pt x="1527196" y="495820"/>
                    </a:lnTo>
                    <a:lnTo>
                      <a:pt x="1552503" y="498371"/>
                    </a:lnTo>
                    <a:cubicBezTo>
                      <a:pt x="1615192" y="511199"/>
                      <a:pt x="1662350" y="566667"/>
                      <a:pt x="1662350" y="633149"/>
                    </a:cubicBezTo>
                    <a:lnTo>
                      <a:pt x="1660989" y="646645"/>
                    </a:lnTo>
                    <a:lnTo>
                      <a:pt x="1671731" y="647728"/>
                    </a:lnTo>
                    <a:cubicBezTo>
                      <a:pt x="1782805" y="670457"/>
                      <a:pt x="1866359" y="768736"/>
                      <a:pt x="1866359" y="886530"/>
                    </a:cubicBezTo>
                    <a:cubicBezTo>
                      <a:pt x="1866359" y="1004324"/>
                      <a:pt x="1782805" y="1102603"/>
                      <a:pt x="1671731" y="1125332"/>
                    </a:cubicBezTo>
                    <a:lnTo>
                      <a:pt x="1633400" y="1129196"/>
                    </a:lnTo>
                    <a:lnTo>
                      <a:pt x="1633672" y="1130284"/>
                    </a:lnTo>
                    <a:lnTo>
                      <a:pt x="1622605" y="1130284"/>
                    </a:lnTo>
                    <a:lnTo>
                      <a:pt x="328298" y="1130284"/>
                    </a:lnTo>
                    <a:lnTo>
                      <a:pt x="328500" y="1129476"/>
                    </a:lnTo>
                    <a:lnTo>
                      <a:pt x="320481" y="1130284"/>
                    </a:lnTo>
                    <a:cubicBezTo>
                      <a:pt x="143484" y="1130284"/>
                      <a:pt x="0" y="986799"/>
                      <a:pt x="0" y="809802"/>
                    </a:cubicBezTo>
                    <a:cubicBezTo>
                      <a:pt x="0" y="632805"/>
                      <a:pt x="143484" y="489321"/>
                      <a:pt x="320481" y="489321"/>
                    </a:cubicBezTo>
                    <a:lnTo>
                      <a:pt x="333765" y="490660"/>
                    </a:lnTo>
                    <a:lnTo>
                      <a:pt x="331424" y="467434"/>
                    </a:lnTo>
                    <a:cubicBezTo>
                      <a:pt x="331424" y="341377"/>
                      <a:pt x="433613" y="239189"/>
                      <a:pt x="559669" y="239189"/>
                    </a:cubicBezTo>
                    <a:cubicBezTo>
                      <a:pt x="606941" y="239189"/>
                      <a:pt x="650855" y="253559"/>
                      <a:pt x="687284" y="278169"/>
                    </a:cubicBezTo>
                    <a:lnTo>
                      <a:pt x="697320" y="286449"/>
                    </a:lnTo>
                    <a:lnTo>
                      <a:pt x="704532" y="263214"/>
                    </a:lnTo>
                    <a:cubicBezTo>
                      <a:pt x="769956" y="108534"/>
                      <a:pt x="923118" y="0"/>
                      <a:pt x="110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>
                <a:solidFill>
                  <a:schemeClr val="tx2"/>
                </a:solidFill>
              </a:ln>
              <a:effectLst/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  <a:latin typeface="+mn-ea"/>
                  <a:ea typeface="+mn-ea"/>
                  <a:cs typeface="Meiryo" charset="-128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8427965" y="3573974"/>
                <a:ext cx="476911" cy="25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676767">
                        <a:lumMod val="75000"/>
                      </a:srgbClr>
                    </a:solidFill>
                    <a:latin typeface="+mn-ea"/>
                    <a:ea typeface="+mn-ea"/>
                    <a:cs typeface="Meiryo" charset="-128"/>
                  </a:rPr>
                  <a:t>SP</a:t>
                </a:r>
              </a:p>
            </p:txBody>
          </p:sp>
        </p:grpSp>
        <p:sp>
          <p:nvSpPr>
            <p:cNvPr id="572" name="Rectangle 571"/>
            <p:cNvSpPr/>
            <p:nvPr/>
          </p:nvSpPr>
          <p:spPr>
            <a:xfrm>
              <a:off x="2249898" y="2571976"/>
              <a:ext cx="452811" cy="1842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WAN </a:t>
              </a:r>
              <a:r>
                <a:rPr lang="en-US" sz="700" b="1" dirty="0" err="1">
                  <a:solidFill>
                    <a:srgbClr val="FFFFFF"/>
                  </a:solidFill>
                  <a:latin typeface="+mn-ea"/>
                  <a:cs typeface="Meiryo" charset="-128"/>
                </a:rPr>
                <a:t>Agg</a:t>
              </a:r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 </a:t>
              </a:r>
            </a:p>
          </p:txBody>
        </p:sp>
        <p:sp>
          <p:nvSpPr>
            <p:cNvPr id="573" name="Rounded Rectangle 572"/>
            <p:cNvSpPr/>
            <p:nvPr/>
          </p:nvSpPr>
          <p:spPr>
            <a:xfrm>
              <a:off x="1198478" y="2533555"/>
              <a:ext cx="434231" cy="184214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Branch</a:t>
              </a:r>
            </a:p>
          </p:txBody>
        </p:sp>
        <p:sp>
          <p:nvSpPr>
            <p:cNvPr id="574" name="Rounded Rectangle 573"/>
            <p:cNvSpPr/>
            <p:nvPr/>
          </p:nvSpPr>
          <p:spPr>
            <a:xfrm>
              <a:off x="1196405" y="2845972"/>
              <a:ext cx="434231" cy="185389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Branch</a:t>
              </a:r>
            </a:p>
          </p:txBody>
        </p:sp>
        <p:sp>
          <p:nvSpPr>
            <p:cNvPr id="407" name="Oval 17"/>
            <p:cNvSpPr/>
            <p:nvPr/>
          </p:nvSpPr>
          <p:spPr>
            <a:xfrm>
              <a:off x="6516303" y="3302055"/>
              <a:ext cx="299264" cy="29926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423" name="Rounded Rectangle 160"/>
            <p:cNvSpPr/>
            <p:nvPr/>
          </p:nvSpPr>
          <p:spPr>
            <a:xfrm>
              <a:off x="559177" y="3472363"/>
              <a:ext cx="228374" cy="73616"/>
            </a:xfrm>
            <a:custGeom>
              <a:avLst/>
              <a:gdLst/>
              <a:ahLst/>
              <a:cxnLst/>
              <a:rect l="l" t="t" r="r" b="b"/>
              <a:pathLst>
                <a:path w="1714069" h="552526">
                  <a:moveTo>
                    <a:pt x="1371649" y="165237"/>
                  </a:moveTo>
                  <a:cubicBezTo>
                    <a:pt x="1378593" y="165198"/>
                    <a:pt x="1385488" y="165820"/>
                    <a:pt x="1392232" y="167103"/>
                  </a:cubicBezTo>
                  <a:cubicBezTo>
                    <a:pt x="1398975" y="168385"/>
                    <a:pt x="1405568" y="170330"/>
                    <a:pt x="1411904" y="172935"/>
                  </a:cubicBezTo>
                  <a:cubicBezTo>
                    <a:pt x="1418241" y="175541"/>
                    <a:pt x="1424324" y="178808"/>
                    <a:pt x="1430048" y="182737"/>
                  </a:cubicBezTo>
                  <a:cubicBezTo>
                    <a:pt x="1435772" y="186666"/>
                    <a:pt x="1441139" y="191258"/>
                    <a:pt x="1446046" y="196512"/>
                  </a:cubicBezTo>
                  <a:lnTo>
                    <a:pt x="1446049" y="196516"/>
                  </a:lnTo>
                  <a:lnTo>
                    <a:pt x="1517115" y="272624"/>
                  </a:lnTo>
                  <a:lnTo>
                    <a:pt x="1434687" y="349591"/>
                  </a:lnTo>
                  <a:lnTo>
                    <a:pt x="1434683" y="349595"/>
                  </a:lnTo>
                  <a:cubicBezTo>
                    <a:pt x="1411920" y="370850"/>
                    <a:pt x="1383358" y="381573"/>
                    <a:pt x="1355580" y="381727"/>
                  </a:cubicBezTo>
                  <a:lnTo>
                    <a:pt x="1355579" y="381728"/>
                  </a:lnTo>
                  <a:lnTo>
                    <a:pt x="1355579" y="381727"/>
                  </a:lnTo>
                  <a:cubicBezTo>
                    <a:pt x="1327800" y="381882"/>
                    <a:pt x="1300807" y="371470"/>
                    <a:pt x="1281182" y="350453"/>
                  </a:cubicBezTo>
                  <a:lnTo>
                    <a:pt x="1281178" y="350448"/>
                  </a:lnTo>
                  <a:lnTo>
                    <a:pt x="1210113" y="274340"/>
                  </a:lnTo>
                  <a:lnTo>
                    <a:pt x="1292541" y="197374"/>
                  </a:lnTo>
                  <a:lnTo>
                    <a:pt x="1292544" y="197370"/>
                  </a:lnTo>
                  <a:lnTo>
                    <a:pt x="1292544" y="197371"/>
                  </a:lnTo>
                  <a:cubicBezTo>
                    <a:pt x="1298235" y="192057"/>
                    <a:pt x="1304288" y="187401"/>
                    <a:pt x="1310601" y="183404"/>
                  </a:cubicBezTo>
                  <a:cubicBezTo>
                    <a:pt x="1316914" y="179408"/>
                    <a:pt x="1323487" y="176070"/>
                    <a:pt x="1330215" y="173391"/>
                  </a:cubicBezTo>
                  <a:cubicBezTo>
                    <a:pt x="1336945" y="170713"/>
                    <a:pt x="1343830" y="168694"/>
                    <a:pt x="1350770" y="167334"/>
                  </a:cubicBezTo>
                  <a:cubicBezTo>
                    <a:pt x="1357710" y="165975"/>
                    <a:pt x="1364704" y="165275"/>
                    <a:pt x="1371649" y="165237"/>
                  </a:cubicBezTo>
                  <a:close/>
                  <a:moveTo>
                    <a:pt x="1026780" y="158114"/>
                  </a:moveTo>
                  <a:cubicBezTo>
                    <a:pt x="1033725" y="158075"/>
                    <a:pt x="1040621" y="158697"/>
                    <a:pt x="1047364" y="159980"/>
                  </a:cubicBezTo>
                  <a:cubicBezTo>
                    <a:pt x="1054108" y="161262"/>
                    <a:pt x="1060699" y="163207"/>
                    <a:pt x="1067036" y="165812"/>
                  </a:cubicBezTo>
                  <a:cubicBezTo>
                    <a:pt x="1073373" y="168418"/>
                    <a:pt x="1079455" y="171685"/>
                    <a:pt x="1085180" y="175614"/>
                  </a:cubicBezTo>
                  <a:cubicBezTo>
                    <a:pt x="1090904" y="179543"/>
                    <a:pt x="1096271" y="184135"/>
                    <a:pt x="1101178" y="189390"/>
                  </a:cubicBezTo>
                  <a:lnTo>
                    <a:pt x="1101179" y="189389"/>
                  </a:lnTo>
                  <a:lnTo>
                    <a:pt x="1101181" y="189393"/>
                  </a:lnTo>
                  <a:lnTo>
                    <a:pt x="1172247" y="265502"/>
                  </a:lnTo>
                  <a:lnTo>
                    <a:pt x="1089819" y="342468"/>
                  </a:lnTo>
                  <a:lnTo>
                    <a:pt x="1089815" y="342472"/>
                  </a:lnTo>
                  <a:cubicBezTo>
                    <a:pt x="1067053" y="363726"/>
                    <a:pt x="1038490" y="374450"/>
                    <a:pt x="1010712" y="374604"/>
                  </a:cubicBezTo>
                  <a:lnTo>
                    <a:pt x="1010711" y="374605"/>
                  </a:lnTo>
                  <a:cubicBezTo>
                    <a:pt x="982933" y="374760"/>
                    <a:pt x="955939" y="364347"/>
                    <a:pt x="936313" y="343330"/>
                  </a:cubicBezTo>
                  <a:lnTo>
                    <a:pt x="936310" y="343325"/>
                  </a:lnTo>
                  <a:lnTo>
                    <a:pt x="865245" y="267217"/>
                  </a:lnTo>
                  <a:lnTo>
                    <a:pt x="947673" y="190251"/>
                  </a:lnTo>
                  <a:lnTo>
                    <a:pt x="947676" y="190247"/>
                  </a:lnTo>
                  <a:lnTo>
                    <a:pt x="947677" y="190247"/>
                  </a:lnTo>
                  <a:cubicBezTo>
                    <a:pt x="953367" y="184934"/>
                    <a:pt x="959420" y="180278"/>
                    <a:pt x="965733" y="176281"/>
                  </a:cubicBezTo>
                  <a:cubicBezTo>
                    <a:pt x="972046" y="172285"/>
                    <a:pt x="978618" y="168947"/>
                    <a:pt x="985348" y="166269"/>
                  </a:cubicBezTo>
                  <a:cubicBezTo>
                    <a:pt x="992076" y="163590"/>
                    <a:pt x="998963" y="161570"/>
                    <a:pt x="1005903" y="160211"/>
                  </a:cubicBezTo>
                  <a:cubicBezTo>
                    <a:pt x="1012842" y="158852"/>
                    <a:pt x="1019836" y="158152"/>
                    <a:pt x="1026780" y="158114"/>
                  </a:cubicBezTo>
                  <a:close/>
                  <a:moveTo>
                    <a:pt x="694059" y="151241"/>
                  </a:moveTo>
                  <a:cubicBezTo>
                    <a:pt x="701002" y="151203"/>
                    <a:pt x="707898" y="151824"/>
                    <a:pt x="714642" y="153108"/>
                  </a:cubicBezTo>
                  <a:cubicBezTo>
                    <a:pt x="721385" y="154390"/>
                    <a:pt x="727977" y="156334"/>
                    <a:pt x="734314" y="158939"/>
                  </a:cubicBezTo>
                  <a:cubicBezTo>
                    <a:pt x="740651" y="161545"/>
                    <a:pt x="746733" y="164813"/>
                    <a:pt x="752458" y="168742"/>
                  </a:cubicBezTo>
                  <a:cubicBezTo>
                    <a:pt x="758182" y="172671"/>
                    <a:pt x="763549" y="177262"/>
                    <a:pt x="768456" y="182517"/>
                  </a:cubicBezTo>
                  <a:lnTo>
                    <a:pt x="768459" y="182521"/>
                  </a:lnTo>
                  <a:lnTo>
                    <a:pt x="839524" y="258629"/>
                  </a:lnTo>
                  <a:lnTo>
                    <a:pt x="757097" y="335596"/>
                  </a:lnTo>
                  <a:lnTo>
                    <a:pt x="757093" y="335599"/>
                  </a:lnTo>
                  <a:cubicBezTo>
                    <a:pt x="734330" y="356854"/>
                    <a:pt x="705768" y="367577"/>
                    <a:pt x="677989" y="367733"/>
                  </a:cubicBezTo>
                  <a:lnTo>
                    <a:pt x="677989" y="367732"/>
                  </a:lnTo>
                  <a:cubicBezTo>
                    <a:pt x="650210" y="367888"/>
                    <a:pt x="623217" y="357475"/>
                    <a:pt x="603592" y="336458"/>
                  </a:cubicBezTo>
                  <a:lnTo>
                    <a:pt x="603588" y="336453"/>
                  </a:lnTo>
                  <a:lnTo>
                    <a:pt x="532523" y="260345"/>
                  </a:lnTo>
                  <a:lnTo>
                    <a:pt x="614950" y="183378"/>
                  </a:lnTo>
                  <a:lnTo>
                    <a:pt x="614954" y="183375"/>
                  </a:lnTo>
                  <a:lnTo>
                    <a:pt x="614954" y="183375"/>
                  </a:lnTo>
                  <a:cubicBezTo>
                    <a:pt x="620645" y="178062"/>
                    <a:pt x="626698" y="173406"/>
                    <a:pt x="633011" y="169409"/>
                  </a:cubicBezTo>
                  <a:cubicBezTo>
                    <a:pt x="639324" y="165413"/>
                    <a:pt x="645897" y="162075"/>
                    <a:pt x="652625" y="159396"/>
                  </a:cubicBezTo>
                  <a:cubicBezTo>
                    <a:pt x="659355" y="156718"/>
                    <a:pt x="666240" y="154698"/>
                    <a:pt x="673180" y="153339"/>
                  </a:cubicBezTo>
                  <a:cubicBezTo>
                    <a:pt x="680120" y="151979"/>
                    <a:pt x="687114" y="151280"/>
                    <a:pt x="694059" y="151241"/>
                  </a:cubicBezTo>
                  <a:close/>
                  <a:moveTo>
                    <a:pt x="351293" y="144162"/>
                  </a:moveTo>
                  <a:cubicBezTo>
                    <a:pt x="358238" y="144123"/>
                    <a:pt x="365134" y="144745"/>
                    <a:pt x="371877" y="146028"/>
                  </a:cubicBezTo>
                  <a:cubicBezTo>
                    <a:pt x="378620" y="147310"/>
                    <a:pt x="385212" y="149254"/>
                    <a:pt x="391549" y="151860"/>
                  </a:cubicBezTo>
                  <a:cubicBezTo>
                    <a:pt x="397886" y="154466"/>
                    <a:pt x="403968" y="157733"/>
                    <a:pt x="409693" y="161662"/>
                  </a:cubicBezTo>
                  <a:cubicBezTo>
                    <a:pt x="415418" y="165591"/>
                    <a:pt x="420784" y="170183"/>
                    <a:pt x="425691" y="175438"/>
                  </a:cubicBezTo>
                  <a:lnTo>
                    <a:pt x="425691" y="175437"/>
                  </a:lnTo>
                  <a:lnTo>
                    <a:pt x="425694" y="175441"/>
                  </a:lnTo>
                  <a:lnTo>
                    <a:pt x="496760" y="251550"/>
                  </a:lnTo>
                  <a:lnTo>
                    <a:pt x="414332" y="328516"/>
                  </a:lnTo>
                  <a:lnTo>
                    <a:pt x="414328" y="328520"/>
                  </a:lnTo>
                  <a:cubicBezTo>
                    <a:pt x="391565" y="349774"/>
                    <a:pt x="363002" y="360498"/>
                    <a:pt x="335224" y="360652"/>
                  </a:cubicBezTo>
                  <a:lnTo>
                    <a:pt x="335224" y="360653"/>
                  </a:lnTo>
                  <a:cubicBezTo>
                    <a:pt x="307445" y="360808"/>
                    <a:pt x="280452" y="350395"/>
                    <a:pt x="260826" y="329378"/>
                  </a:cubicBezTo>
                  <a:lnTo>
                    <a:pt x="260823" y="329374"/>
                  </a:lnTo>
                  <a:lnTo>
                    <a:pt x="189758" y="253265"/>
                  </a:lnTo>
                  <a:lnTo>
                    <a:pt x="272186" y="176299"/>
                  </a:lnTo>
                  <a:lnTo>
                    <a:pt x="272189" y="176295"/>
                  </a:lnTo>
                  <a:lnTo>
                    <a:pt x="272189" y="176295"/>
                  </a:lnTo>
                  <a:cubicBezTo>
                    <a:pt x="277880" y="170981"/>
                    <a:pt x="283933" y="166326"/>
                    <a:pt x="290246" y="162329"/>
                  </a:cubicBezTo>
                  <a:cubicBezTo>
                    <a:pt x="296559" y="158333"/>
                    <a:pt x="303131" y="154995"/>
                    <a:pt x="309861" y="152316"/>
                  </a:cubicBezTo>
                  <a:cubicBezTo>
                    <a:pt x="316589" y="149638"/>
                    <a:pt x="323476" y="147619"/>
                    <a:pt x="330415" y="146259"/>
                  </a:cubicBezTo>
                  <a:cubicBezTo>
                    <a:pt x="337355" y="144900"/>
                    <a:pt x="344348" y="144200"/>
                    <a:pt x="351293" y="144162"/>
                  </a:cubicBezTo>
                  <a:close/>
                  <a:moveTo>
                    <a:pt x="358625" y="102874"/>
                  </a:moveTo>
                  <a:cubicBezTo>
                    <a:pt x="348688" y="102669"/>
                    <a:pt x="338705" y="103410"/>
                    <a:pt x="328825" y="105102"/>
                  </a:cubicBezTo>
                  <a:cubicBezTo>
                    <a:pt x="318944" y="106793"/>
                    <a:pt x="309166" y="109435"/>
                    <a:pt x="299637" y="113029"/>
                  </a:cubicBezTo>
                  <a:cubicBezTo>
                    <a:pt x="290108" y="116624"/>
                    <a:pt x="280827" y="121171"/>
                    <a:pt x="271942" y="126674"/>
                  </a:cubicBezTo>
                  <a:cubicBezTo>
                    <a:pt x="263059" y="132176"/>
                    <a:pt x="254571" y="138636"/>
                    <a:pt x="246627" y="146053"/>
                  </a:cubicBezTo>
                  <a:lnTo>
                    <a:pt x="246626" y="146053"/>
                  </a:lnTo>
                  <a:lnTo>
                    <a:pt x="246621" y="146058"/>
                  </a:lnTo>
                  <a:lnTo>
                    <a:pt x="131551" y="253505"/>
                  </a:lnTo>
                  <a:lnTo>
                    <a:pt x="236113" y="365486"/>
                  </a:lnTo>
                  <a:lnTo>
                    <a:pt x="236118" y="365493"/>
                  </a:lnTo>
                  <a:cubicBezTo>
                    <a:pt x="264993" y="396417"/>
                    <a:pt x="304016" y="412387"/>
                    <a:pt x="343764" y="413207"/>
                  </a:cubicBezTo>
                  <a:lnTo>
                    <a:pt x="343765" y="413208"/>
                  </a:lnTo>
                  <a:lnTo>
                    <a:pt x="343765" y="413207"/>
                  </a:lnTo>
                  <a:cubicBezTo>
                    <a:pt x="383512" y="414029"/>
                    <a:pt x="423986" y="399701"/>
                    <a:pt x="455763" y="370029"/>
                  </a:cubicBezTo>
                  <a:lnTo>
                    <a:pt x="455768" y="370024"/>
                  </a:lnTo>
                  <a:lnTo>
                    <a:pt x="517367" y="312506"/>
                  </a:lnTo>
                  <a:lnTo>
                    <a:pt x="573341" y="372451"/>
                  </a:lnTo>
                  <a:lnTo>
                    <a:pt x="573345" y="372457"/>
                  </a:lnTo>
                  <a:cubicBezTo>
                    <a:pt x="602221" y="403381"/>
                    <a:pt x="641243" y="419351"/>
                    <a:pt x="680991" y="420172"/>
                  </a:cubicBezTo>
                  <a:lnTo>
                    <a:pt x="680991" y="420173"/>
                  </a:lnTo>
                  <a:lnTo>
                    <a:pt x="680992" y="420172"/>
                  </a:lnTo>
                  <a:cubicBezTo>
                    <a:pt x="720740" y="420994"/>
                    <a:pt x="761213" y="406665"/>
                    <a:pt x="792991" y="376993"/>
                  </a:cubicBezTo>
                  <a:lnTo>
                    <a:pt x="792995" y="376988"/>
                  </a:lnTo>
                  <a:lnTo>
                    <a:pt x="854594" y="319471"/>
                  </a:lnTo>
                  <a:lnTo>
                    <a:pt x="910567" y="379416"/>
                  </a:lnTo>
                  <a:lnTo>
                    <a:pt x="910572" y="379422"/>
                  </a:lnTo>
                  <a:cubicBezTo>
                    <a:pt x="939448" y="410346"/>
                    <a:pt x="978469" y="426316"/>
                    <a:pt x="1018218" y="427137"/>
                  </a:cubicBezTo>
                  <a:lnTo>
                    <a:pt x="1018219" y="427138"/>
                  </a:lnTo>
                  <a:lnTo>
                    <a:pt x="1018219" y="427137"/>
                  </a:lnTo>
                  <a:cubicBezTo>
                    <a:pt x="1057967" y="427958"/>
                    <a:pt x="1098440" y="413630"/>
                    <a:pt x="1130217" y="383959"/>
                  </a:cubicBezTo>
                  <a:lnTo>
                    <a:pt x="1130222" y="383953"/>
                  </a:lnTo>
                  <a:lnTo>
                    <a:pt x="1191820" y="326436"/>
                  </a:lnTo>
                  <a:lnTo>
                    <a:pt x="1247793" y="386381"/>
                  </a:lnTo>
                  <a:lnTo>
                    <a:pt x="1247799" y="386388"/>
                  </a:lnTo>
                  <a:cubicBezTo>
                    <a:pt x="1276674" y="417312"/>
                    <a:pt x="1315696" y="433282"/>
                    <a:pt x="1355444" y="434102"/>
                  </a:cubicBezTo>
                  <a:lnTo>
                    <a:pt x="1355445" y="434103"/>
                  </a:lnTo>
                  <a:lnTo>
                    <a:pt x="1355445" y="434102"/>
                  </a:lnTo>
                  <a:cubicBezTo>
                    <a:pt x="1395193" y="434924"/>
                    <a:pt x="1435666" y="420596"/>
                    <a:pt x="1467443" y="390924"/>
                  </a:cubicBezTo>
                  <a:lnTo>
                    <a:pt x="1467448" y="390919"/>
                  </a:lnTo>
                  <a:lnTo>
                    <a:pt x="1582518" y="283473"/>
                  </a:lnTo>
                  <a:lnTo>
                    <a:pt x="1477955" y="171491"/>
                  </a:lnTo>
                  <a:lnTo>
                    <a:pt x="1477952" y="171486"/>
                  </a:lnTo>
                  <a:lnTo>
                    <a:pt x="1477951" y="171486"/>
                  </a:lnTo>
                  <a:cubicBezTo>
                    <a:pt x="1470732" y="163754"/>
                    <a:pt x="1462878" y="156957"/>
                    <a:pt x="1454540" y="151099"/>
                  </a:cubicBezTo>
                  <a:cubicBezTo>
                    <a:pt x="1446198" y="145240"/>
                    <a:pt x="1437372" y="140319"/>
                    <a:pt x="1428205" y="136339"/>
                  </a:cubicBezTo>
                  <a:cubicBezTo>
                    <a:pt x="1419039" y="132359"/>
                    <a:pt x="1409532" y="129318"/>
                    <a:pt x="1399833" y="127222"/>
                  </a:cubicBezTo>
                  <a:cubicBezTo>
                    <a:pt x="1390133" y="125126"/>
                    <a:pt x="1380242" y="123974"/>
                    <a:pt x="1370305" y="123769"/>
                  </a:cubicBezTo>
                  <a:cubicBezTo>
                    <a:pt x="1360368" y="123564"/>
                    <a:pt x="1350386" y="124306"/>
                    <a:pt x="1340506" y="125998"/>
                  </a:cubicBezTo>
                  <a:cubicBezTo>
                    <a:pt x="1330625" y="127688"/>
                    <a:pt x="1320846" y="130330"/>
                    <a:pt x="1311317" y="133923"/>
                  </a:cubicBezTo>
                  <a:cubicBezTo>
                    <a:pt x="1301788" y="137518"/>
                    <a:pt x="1292507" y="142066"/>
                    <a:pt x="1283623" y="147569"/>
                  </a:cubicBezTo>
                  <a:cubicBezTo>
                    <a:pt x="1274739" y="153071"/>
                    <a:pt x="1266251" y="159530"/>
                    <a:pt x="1258307" y="166948"/>
                  </a:cubicBezTo>
                  <a:lnTo>
                    <a:pt x="1258306" y="166948"/>
                  </a:lnTo>
                  <a:lnTo>
                    <a:pt x="1258302" y="166953"/>
                  </a:lnTo>
                  <a:lnTo>
                    <a:pt x="1196703" y="224471"/>
                  </a:lnTo>
                  <a:lnTo>
                    <a:pt x="1140729" y="164525"/>
                  </a:lnTo>
                  <a:lnTo>
                    <a:pt x="1140725" y="164520"/>
                  </a:lnTo>
                  <a:lnTo>
                    <a:pt x="1140724" y="164520"/>
                  </a:lnTo>
                  <a:cubicBezTo>
                    <a:pt x="1133506" y="156789"/>
                    <a:pt x="1125652" y="149991"/>
                    <a:pt x="1117313" y="144133"/>
                  </a:cubicBezTo>
                  <a:cubicBezTo>
                    <a:pt x="1108972" y="138275"/>
                    <a:pt x="1100145" y="133354"/>
                    <a:pt x="1090978" y="129373"/>
                  </a:cubicBezTo>
                  <a:cubicBezTo>
                    <a:pt x="1081812" y="125393"/>
                    <a:pt x="1072305" y="122353"/>
                    <a:pt x="1062606" y="120257"/>
                  </a:cubicBezTo>
                  <a:cubicBezTo>
                    <a:pt x="1052907" y="118160"/>
                    <a:pt x="1043015" y="117009"/>
                    <a:pt x="1033078" y="116803"/>
                  </a:cubicBezTo>
                  <a:cubicBezTo>
                    <a:pt x="1023142" y="116599"/>
                    <a:pt x="1013159" y="117340"/>
                    <a:pt x="1003280" y="119032"/>
                  </a:cubicBezTo>
                  <a:cubicBezTo>
                    <a:pt x="993399" y="120724"/>
                    <a:pt x="983620" y="123365"/>
                    <a:pt x="974090" y="126958"/>
                  </a:cubicBezTo>
                  <a:cubicBezTo>
                    <a:pt x="964562" y="130553"/>
                    <a:pt x="955281" y="135100"/>
                    <a:pt x="946397" y="140603"/>
                  </a:cubicBezTo>
                  <a:cubicBezTo>
                    <a:pt x="937512" y="146106"/>
                    <a:pt x="929025" y="152565"/>
                    <a:pt x="921080" y="159983"/>
                  </a:cubicBezTo>
                  <a:lnTo>
                    <a:pt x="921080" y="159983"/>
                  </a:lnTo>
                  <a:lnTo>
                    <a:pt x="921075" y="159988"/>
                  </a:lnTo>
                  <a:lnTo>
                    <a:pt x="859476" y="217506"/>
                  </a:lnTo>
                  <a:lnTo>
                    <a:pt x="803503" y="157560"/>
                  </a:lnTo>
                  <a:lnTo>
                    <a:pt x="803498" y="157554"/>
                  </a:lnTo>
                  <a:lnTo>
                    <a:pt x="803497" y="157555"/>
                  </a:lnTo>
                  <a:cubicBezTo>
                    <a:pt x="796278" y="149824"/>
                    <a:pt x="788425" y="143027"/>
                    <a:pt x="780086" y="137169"/>
                  </a:cubicBezTo>
                  <a:cubicBezTo>
                    <a:pt x="771746" y="131309"/>
                    <a:pt x="762919" y="126388"/>
                    <a:pt x="753751" y="122408"/>
                  </a:cubicBezTo>
                  <a:cubicBezTo>
                    <a:pt x="744585" y="118428"/>
                    <a:pt x="735079" y="115388"/>
                    <a:pt x="725379" y="113292"/>
                  </a:cubicBezTo>
                  <a:cubicBezTo>
                    <a:pt x="715680" y="111197"/>
                    <a:pt x="705789" y="110044"/>
                    <a:pt x="695853" y="109838"/>
                  </a:cubicBezTo>
                  <a:cubicBezTo>
                    <a:pt x="685915" y="109633"/>
                    <a:pt x="675933" y="110375"/>
                    <a:pt x="666052" y="112067"/>
                  </a:cubicBezTo>
                  <a:cubicBezTo>
                    <a:pt x="656172" y="113758"/>
                    <a:pt x="646393" y="116400"/>
                    <a:pt x="636864" y="119993"/>
                  </a:cubicBezTo>
                  <a:cubicBezTo>
                    <a:pt x="627335" y="123588"/>
                    <a:pt x="618054" y="128135"/>
                    <a:pt x="609170" y="133638"/>
                  </a:cubicBezTo>
                  <a:cubicBezTo>
                    <a:pt x="600286" y="139140"/>
                    <a:pt x="591798" y="145600"/>
                    <a:pt x="583854" y="153018"/>
                  </a:cubicBezTo>
                  <a:lnTo>
                    <a:pt x="583853" y="153018"/>
                  </a:lnTo>
                  <a:lnTo>
                    <a:pt x="583848" y="153022"/>
                  </a:lnTo>
                  <a:lnTo>
                    <a:pt x="522249" y="210541"/>
                  </a:lnTo>
                  <a:lnTo>
                    <a:pt x="466275" y="150596"/>
                  </a:lnTo>
                  <a:lnTo>
                    <a:pt x="466271" y="150590"/>
                  </a:lnTo>
                  <a:lnTo>
                    <a:pt x="466270" y="150590"/>
                  </a:lnTo>
                  <a:cubicBezTo>
                    <a:pt x="459051" y="142859"/>
                    <a:pt x="451198" y="136062"/>
                    <a:pt x="442858" y="130204"/>
                  </a:cubicBezTo>
                  <a:cubicBezTo>
                    <a:pt x="434518" y="124345"/>
                    <a:pt x="425691" y="119424"/>
                    <a:pt x="416524" y="115443"/>
                  </a:cubicBezTo>
                  <a:cubicBezTo>
                    <a:pt x="407358" y="111463"/>
                    <a:pt x="397851" y="108423"/>
                    <a:pt x="388152" y="106327"/>
                  </a:cubicBezTo>
                  <a:cubicBezTo>
                    <a:pt x="378453" y="104231"/>
                    <a:pt x="368561" y="103079"/>
                    <a:pt x="358625" y="102874"/>
                  </a:cubicBezTo>
                  <a:close/>
                  <a:moveTo>
                    <a:pt x="68386" y="0"/>
                  </a:moveTo>
                  <a:lnTo>
                    <a:pt x="1645683" y="0"/>
                  </a:lnTo>
                  <a:cubicBezTo>
                    <a:pt x="1683452" y="0"/>
                    <a:pt x="1714069" y="30617"/>
                    <a:pt x="1714069" y="68386"/>
                  </a:cubicBezTo>
                  <a:lnTo>
                    <a:pt x="1714069" y="484140"/>
                  </a:lnTo>
                  <a:cubicBezTo>
                    <a:pt x="1714069" y="521909"/>
                    <a:pt x="1683452" y="552526"/>
                    <a:pt x="1645683" y="552526"/>
                  </a:cubicBezTo>
                  <a:lnTo>
                    <a:pt x="68386" y="552526"/>
                  </a:lnTo>
                  <a:cubicBezTo>
                    <a:pt x="30617" y="552526"/>
                    <a:pt x="0" y="521909"/>
                    <a:pt x="0" y="484140"/>
                  </a:cubicBezTo>
                  <a:lnTo>
                    <a:pt x="0" y="68386"/>
                  </a:lnTo>
                  <a:cubicBezTo>
                    <a:pt x="0" y="30617"/>
                    <a:pt x="30617" y="0"/>
                    <a:pt x="6838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424" name="Oval 11"/>
            <p:cNvSpPr>
              <a:spLocks noChangeAspect="1"/>
            </p:cNvSpPr>
            <p:nvPr/>
          </p:nvSpPr>
          <p:spPr>
            <a:xfrm rot="16200000">
              <a:off x="460949" y="3474206"/>
              <a:ext cx="94428" cy="75366"/>
            </a:xfrm>
            <a:custGeom>
              <a:avLst/>
              <a:gdLst/>
              <a:ahLst/>
              <a:cxnLst/>
              <a:rect l="l" t="t" r="r" b="b"/>
              <a:pathLst>
                <a:path w="2875460" h="2363048">
                  <a:moveTo>
                    <a:pt x="1437731" y="1911666"/>
                  </a:moveTo>
                  <a:cubicBezTo>
                    <a:pt x="1562377" y="1911666"/>
                    <a:pt x="1663422" y="2012711"/>
                    <a:pt x="1663422" y="2137357"/>
                  </a:cubicBezTo>
                  <a:cubicBezTo>
                    <a:pt x="1663422" y="2262003"/>
                    <a:pt x="1562377" y="2363048"/>
                    <a:pt x="1437731" y="2363048"/>
                  </a:cubicBezTo>
                  <a:cubicBezTo>
                    <a:pt x="1313085" y="2363048"/>
                    <a:pt x="1212040" y="2262003"/>
                    <a:pt x="1212040" y="2137357"/>
                  </a:cubicBezTo>
                  <a:cubicBezTo>
                    <a:pt x="1212040" y="2012711"/>
                    <a:pt x="1313085" y="1911666"/>
                    <a:pt x="1437731" y="1911666"/>
                  </a:cubicBezTo>
                  <a:close/>
                  <a:moveTo>
                    <a:pt x="1437304" y="1321731"/>
                  </a:moveTo>
                  <a:cubicBezTo>
                    <a:pt x="1593169" y="1321731"/>
                    <a:pt x="1737967" y="1367369"/>
                    <a:pt x="1858079" y="1445527"/>
                  </a:cubicBezTo>
                  <a:lnTo>
                    <a:pt x="1932081" y="1504336"/>
                  </a:lnTo>
                  <a:lnTo>
                    <a:pt x="1951328" y="1517312"/>
                  </a:lnTo>
                  <a:lnTo>
                    <a:pt x="1954695" y="1522308"/>
                  </a:lnTo>
                  <a:lnTo>
                    <a:pt x="1969459" y="1534040"/>
                  </a:lnTo>
                  <a:lnTo>
                    <a:pt x="1971894" y="1536883"/>
                  </a:lnTo>
                  <a:lnTo>
                    <a:pt x="1967725" y="1541632"/>
                  </a:lnTo>
                  <a:lnTo>
                    <a:pt x="1988045" y="1571772"/>
                  </a:lnTo>
                  <a:cubicBezTo>
                    <a:pt x="1996715" y="1592269"/>
                    <a:pt x="2001509" y="1614805"/>
                    <a:pt x="2001509" y="1638461"/>
                  </a:cubicBezTo>
                  <a:cubicBezTo>
                    <a:pt x="2001509" y="1733084"/>
                    <a:pt x="1924802" y="1809791"/>
                    <a:pt x="1830179" y="1809791"/>
                  </a:cubicBezTo>
                  <a:cubicBezTo>
                    <a:pt x="1806523" y="1809791"/>
                    <a:pt x="1783987" y="1804997"/>
                    <a:pt x="1763490" y="1796327"/>
                  </a:cubicBezTo>
                  <a:lnTo>
                    <a:pt x="1751325" y="1788126"/>
                  </a:lnTo>
                  <a:lnTo>
                    <a:pt x="1748124" y="1791772"/>
                  </a:lnTo>
                  <a:lnTo>
                    <a:pt x="1729979" y="1773733"/>
                  </a:lnTo>
                  <a:lnTo>
                    <a:pt x="1709030" y="1759610"/>
                  </a:lnTo>
                  <a:lnTo>
                    <a:pt x="1707617" y="1757513"/>
                  </a:lnTo>
                  <a:lnTo>
                    <a:pt x="1659501" y="1724190"/>
                  </a:lnTo>
                  <a:cubicBezTo>
                    <a:pt x="1588430" y="1682927"/>
                    <a:pt x="1508738" y="1659803"/>
                    <a:pt x="1424565" y="1659803"/>
                  </a:cubicBezTo>
                  <a:cubicBezTo>
                    <a:pt x="1340392" y="1659803"/>
                    <a:pt x="1260701" y="1682927"/>
                    <a:pt x="1189629" y="1724190"/>
                  </a:cubicBezTo>
                  <a:lnTo>
                    <a:pt x="1163855" y="1742040"/>
                  </a:lnTo>
                  <a:lnTo>
                    <a:pt x="1158626" y="1749795"/>
                  </a:lnTo>
                  <a:cubicBezTo>
                    <a:pt x="1128449" y="1779973"/>
                    <a:pt x="1086759" y="1798638"/>
                    <a:pt x="1040710" y="1798638"/>
                  </a:cubicBezTo>
                  <a:cubicBezTo>
                    <a:pt x="948612" y="1798638"/>
                    <a:pt x="873951" y="1723977"/>
                    <a:pt x="873951" y="1631879"/>
                  </a:cubicBezTo>
                  <a:cubicBezTo>
                    <a:pt x="873951" y="1608855"/>
                    <a:pt x="878617" y="1586920"/>
                    <a:pt x="887056" y="1566969"/>
                  </a:cubicBezTo>
                  <a:lnTo>
                    <a:pt x="905331" y="1539863"/>
                  </a:lnTo>
                  <a:lnTo>
                    <a:pt x="902714" y="1536882"/>
                  </a:lnTo>
                  <a:lnTo>
                    <a:pt x="905149" y="1534040"/>
                  </a:lnTo>
                  <a:lnTo>
                    <a:pt x="913999" y="1527007"/>
                  </a:lnTo>
                  <a:lnTo>
                    <a:pt x="922794" y="1513963"/>
                  </a:lnTo>
                  <a:lnTo>
                    <a:pt x="973055" y="1480076"/>
                  </a:lnTo>
                  <a:lnTo>
                    <a:pt x="1016529" y="1445527"/>
                  </a:lnTo>
                  <a:cubicBezTo>
                    <a:pt x="1136642" y="1367369"/>
                    <a:pt x="1281440" y="1321731"/>
                    <a:pt x="1437304" y="1321731"/>
                  </a:cubicBezTo>
                  <a:close/>
                  <a:moveTo>
                    <a:pt x="1435082" y="644087"/>
                  </a:moveTo>
                  <a:cubicBezTo>
                    <a:pt x="1829027" y="644087"/>
                    <a:pt x="2176354" y="789596"/>
                    <a:pt x="2381450" y="1010911"/>
                  </a:cubicBezTo>
                  <a:lnTo>
                    <a:pt x="2405654" y="1039955"/>
                  </a:lnTo>
                  <a:lnTo>
                    <a:pt x="2403428" y="1042491"/>
                  </a:lnTo>
                  <a:lnTo>
                    <a:pt x="2430056" y="1081985"/>
                  </a:lnTo>
                  <a:cubicBezTo>
                    <a:pt x="2438858" y="1102795"/>
                    <a:pt x="2443725" y="1125674"/>
                    <a:pt x="2443725" y="1149690"/>
                  </a:cubicBezTo>
                  <a:cubicBezTo>
                    <a:pt x="2443725" y="1245754"/>
                    <a:pt x="2365849" y="1323630"/>
                    <a:pt x="2269785" y="1323630"/>
                  </a:cubicBezTo>
                  <a:cubicBezTo>
                    <a:pt x="2245769" y="1323630"/>
                    <a:pt x="2222890" y="1318763"/>
                    <a:pt x="2202080" y="1309961"/>
                  </a:cubicBezTo>
                  <a:lnTo>
                    <a:pt x="2181057" y="1295787"/>
                  </a:lnTo>
                  <a:lnTo>
                    <a:pt x="2177839" y="1299453"/>
                  </a:lnTo>
                  <a:lnTo>
                    <a:pt x="2159686" y="1281378"/>
                  </a:lnTo>
                  <a:lnTo>
                    <a:pt x="2146791" y="1272684"/>
                  </a:lnTo>
                  <a:lnTo>
                    <a:pt x="2138288" y="1260072"/>
                  </a:lnTo>
                  <a:lnTo>
                    <a:pt x="2113060" y="1234953"/>
                  </a:lnTo>
                  <a:cubicBezTo>
                    <a:pt x="1939551" y="1092411"/>
                    <a:pt x="1699850" y="1004247"/>
                    <a:pt x="1435083" y="1004247"/>
                  </a:cubicBezTo>
                  <a:cubicBezTo>
                    <a:pt x="1170317" y="1004247"/>
                    <a:pt x="930616" y="1092411"/>
                    <a:pt x="757106" y="1234953"/>
                  </a:cubicBezTo>
                  <a:lnTo>
                    <a:pt x="733906" y="1258053"/>
                  </a:lnTo>
                  <a:lnTo>
                    <a:pt x="728670" y="1265819"/>
                  </a:lnTo>
                  <a:lnTo>
                    <a:pt x="720730" y="1271172"/>
                  </a:lnTo>
                  <a:lnTo>
                    <a:pt x="692327" y="1299453"/>
                  </a:lnTo>
                  <a:lnTo>
                    <a:pt x="687292" y="1293717"/>
                  </a:lnTo>
                  <a:lnTo>
                    <a:pt x="673381" y="1303096"/>
                  </a:lnTo>
                  <a:cubicBezTo>
                    <a:pt x="652571" y="1311898"/>
                    <a:pt x="629692" y="1316765"/>
                    <a:pt x="605676" y="1316765"/>
                  </a:cubicBezTo>
                  <a:cubicBezTo>
                    <a:pt x="509612" y="1316765"/>
                    <a:pt x="431736" y="1238889"/>
                    <a:pt x="431736" y="1142825"/>
                  </a:cubicBezTo>
                  <a:cubicBezTo>
                    <a:pt x="431736" y="1118809"/>
                    <a:pt x="436603" y="1095930"/>
                    <a:pt x="445405" y="1075120"/>
                  </a:cubicBezTo>
                  <a:lnTo>
                    <a:pt x="467115" y="1042921"/>
                  </a:lnTo>
                  <a:lnTo>
                    <a:pt x="464511" y="1039955"/>
                  </a:lnTo>
                  <a:lnTo>
                    <a:pt x="488714" y="1010911"/>
                  </a:lnTo>
                  <a:cubicBezTo>
                    <a:pt x="693810" y="789596"/>
                    <a:pt x="1041137" y="644087"/>
                    <a:pt x="1435082" y="644087"/>
                  </a:cubicBezTo>
                  <a:close/>
                  <a:moveTo>
                    <a:pt x="1438120" y="0"/>
                  </a:moveTo>
                  <a:cubicBezTo>
                    <a:pt x="1995832" y="0"/>
                    <a:pt x="2487546" y="193764"/>
                    <a:pt x="2777903" y="488474"/>
                  </a:cubicBezTo>
                  <a:lnTo>
                    <a:pt x="2824346" y="540895"/>
                  </a:lnTo>
                  <a:lnTo>
                    <a:pt x="2825853" y="541911"/>
                  </a:lnTo>
                  <a:lnTo>
                    <a:pt x="2827786" y="544777"/>
                  </a:lnTo>
                  <a:lnTo>
                    <a:pt x="2835773" y="553793"/>
                  </a:lnTo>
                  <a:lnTo>
                    <a:pt x="2834693" y="555023"/>
                  </a:lnTo>
                  <a:lnTo>
                    <a:pt x="2862150" y="595747"/>
                  </a:lnTo>
                  <a:cubicBezTo>
                    <a:pt x="2870721" y="616010"/>
                    <a:pt x="2875460" y="638288"/>
                    <a:pt x="2875460" y="661673"/>
                  </a:cubicBezTo>
                  <a:cubicBezTo>
                    <a:pt x="2875460" y="755213"/>
                    <a:pt x="2799631" y="831042"/>
                    <a:pt x="2706091" y="831042"/>
                  </a:cubicBezTo>
                  <a:cubicBezTo>
                    <a:pt x="2682706" y="831042"/>
                    <a:pt x="2660428" y="826303"/>
                    <a:pt x="2640165" y="817732"/>
                  </a:cubicBezTo>
                  <a:lnTo>
                    <a:pt x="2617484" y="802440"/>
                  </a:lnTo>
                  <a:lnTo>
                    <a:pt x="2614276" y="806094"/>
                  </a:lnTo>
                  <a:lnTo>
                    <a:pt x="2595569" y="787665"/>
                  </a:lnTo>
                  <a:lnTo>
                    <a:pt x="2586329" y="781435"/>
                  </a:lnTo>
                  <a:lnTo>
                    <a:pt x="2580560" y="772879"/>
                  </a:lnTo>
                  <a:lnTo>
                    <a:pt x="2536799" y="729767"/>
                  </a:lnTo>
                  <a:cubicBezTo>
                    <a:pt x="2275651" y="496652"/>
                    <a:pt x="1880439" y="348065"/>
                    <a:pt x="1438119" y="348065"/>
                  </a:cubicBezTo>
                  <a:cubicBezTo>
                    <a:pt x="995799" y="348065"/>
                    <a:pt x="600587" y="496652"/>
                    <a:pt x="339440" y="729767"/>
                  </a:cubicBezTo>
                  <a:lnTo>
                    <a:pt x="298917" y="769689"/>
                  </a:lnTo>
                  <a:lnTo>
                    <a:pt x="289131" y="784203"/>
                  </a:lnTo>
                  <a:lnTo>
                    <a:pt x="273456" y="794771"/>
                  </a:lnTo>
                  <a:lnTo>
                    <a:pt x="261964" y="806093"/>
                  </a:lnTo>
                  <a:lnTo>
                    <a:pt x="259993" y="803848"/>
                  </a:lnTo>
                  <a:lnTo>
                    <a:pt x="235295" y="820500"/>
                  </a:lnTo>
                  <a:cubicBezTo>
                    <a:pt x="215032" y="829071"/>
                    <a:pt x="192754" y="833810"/>
                    <a:pt x="169369" y="833810"/>
                  </a:cubicBezTo>
                  <a:cubicBezTo>
                    <a:pt x="75829" y="833810"/>
                    <a:pt x="0" y="757981"/>
                    <a:pt x="0" y="664441"/>
                  </a:cubicBezTo>
                  <a:cubicBezTo>
                    <a:pt x="0" y="641056"/>
                    <a:pt x="4739" y="618778"/>
                    <a:pt x="13310" y="598515"/>
                  </a:cubicBezTo>
                  <a:lnTo>
                    <a:pt x="42161" y="555723"/>
                  </a:lnTo>
                  <a:lnTo>
                    <a:pt x="40467" y="553793"/>
                  </a:lnTo>
                  <a:lnTo>
                    <a:pt x="98337" y="488474"/>
                  </a:lnTo>
                  <a:cubicBezTo>
                    <a:pt x="388694" y="193764"/>
                    <a:pt x="880408" y="0"/>
                    <a:pt x="143812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</p:grpSp>
      <p:sp>
        <p:nvSpPr>
          <p:cNvPr id="649" name="Rounded Rectangle 648"/>
          <p:cNvSpPr/>
          <p:nvPr/>
        </p:nvSpPr>
        <p:spPr>
          <a:xfrm>
            <a:off x="1201399" y="2266340"/>
            <a:ext cx="5012568" cy="141246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0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Enterprise Fabric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6645" y="3664592"/>
            <a:ext cx="4508167" cy="405467"/>
            <a:chOff x="1496645" y="3664592"/>
            <a:chExt cx="4508167" cy="405467"/>
          </a:xfrm>
        </p:grpSpPr>
        <p:cxnSp>
          <p:nvCxnSpPr>
            <p:cNvPr id="199" name="Straight Connector 198"/>
            <p:cNvCxnSpPr/>
            <p:nvPr/>
          </p:nvCxnSpPr>
          <p:spPr>
            <a:xfrm flipV="1">
              <a:off x="1496645" y="3671480"/>
              <a:ext cx="0" cy="397435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3178773" y="3671480"/>
              <a:ext cx="0" cy="39857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4923304" y="3671480"/>
              <a:ext cx="0" cy="39857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6004812" y="3664592"/>
              <a:ext cx="0" cy="40333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V="1">
              <a:off x="2454873" y="3671480"/>
              <a:ext cx="0" cy="398579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" name="Rounded Rectangle 500"/>
          <p:cNvSpPr/>
          <p:nvPr/>
        </p:nvSpPr>
        <p:spPr>
          <a:xfrm>
            <a:off x="1209376" y="3854697"/>
            <a:ext cx="6632133" cy="73983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80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1600" b="1" dirty="0">
                <a:solidFill>
                  <a:srgbClr val="676767">
                    <a:lumMod val="75000"/>
                  </a:srgbClr>
                </a:solidFill>
                <a:latin typeface="+mn-ea"/>
                <a:cs typeface="Meiryo" charset="-128"/>
              </a:rPr>
              <a:t>Network Function Virtualization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8845" y="751979"/>
            <a:ext cx="6282993" cy="387043"/>
            <a:chOff x="1218845" y="751979"/>
            <a:chExt cx="6282993" cy="387043"/>
          </a:xfrm>
        </p:grpSpPr>
        <p:sp>
          <p:nvSpPr>
            <p:cNvPr id="212" name="Rounded Rectangle 211"/>
            <p:cNvSpPr/>
            <p:nvPr/>
          </p:nvSpPr>
          <p:spPr>
            <a:xfrm>
              <a:off x="1218845" y="770931"/>
              <a:ext cx="423005" cy="21829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GUI</a:t>
              </a:r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1718924" y="913720"/>
              <a:ext cx="618079" cy="21829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規定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>
              <a:off x="6833170" y="751979"/>
              <a:ext cx="668668" cy="21829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カスタマイズ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>
              <a:off x="6224294" y="920727"/>
              <a:ext cx="561486" cy="218295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モデル化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22021" y="1436295"/>
            <a:ext cx="6810728" cy="760805"/>
            <a:chOff x="1222021" y="1436295"/>
            <a:chExt cx="6810728" cy="760805"/>
          </a:xfrm>
        </p:grpSpPr>
        <p:sp>
          <p:nvSpPr>
            <p:cNvPr id="206" name="Rounded Rectangle 205"/>
            <p:cNvSpPr/>
            <p:nvPr/>
          </p:nvSpPr>
          <p:spPr>
            <a:xfrm>
              <a:off x="1757727" y="1735511"/>
              <a:ext cx="537626" cy="209042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トポロジ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2337003" y="1552746"/>
              <a:ext cx="466529" cy="209042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Easy </a:t>
              </a:r>
              <a:r>
                <a:rPr lang="en-US" sz="700" b="1" dirty="0" err="1">
                  <a:solidFill>
                    <a:srgbClr val="FFFFFF"/>
                  </a:solidFill>
                  <a:latin typeface="+mn-ea"/>
                  <a:cs typeface="Meiryo" charset="-128"/>
                </a:rPr>
                <a:t>QoS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08" name="Rounded Rectangle 207"/>
            <p:cNvSpPr/>
            <p:nvPr/>
          </p:nvSpPr>
          <p:spPr>
            <a:xfrm>
              <a:off x="5898687" y="1530125"/>
              <a:ext cx="728310" cy="206873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プラグ </a:t>
              </a:r>
              <a:r>
                <a:rPr lang="en-US" altLang="ja-JP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&amp; </a:t>
              </a:r>
              <a:r>
                <a:rPr lang="ja-JP" altLang="en-US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プレイ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09" name="Rounded Rectangle 208"/>
            <p:cNvSpPr/>
            <p:nvPr/>
          </p:nvSpPr>
          <p:spPr>
            <a:xfrm>
              <a:off x="6822573" y="1443420"/>
              <a:ext cx="676153" cy="239084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経路最適化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10" name="Rounded Rectangle 209"/>
            <p:cNvSpPr/>
            <p:nvPr/>
          </p:nvSpPr>
          <p:spPr>
            <a:xfrm>
              <a:off x="1222021" y="1436295"/>
              <a:ext cx="676170" cy="257964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サービス追加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11" name="Rounded Rectangle 210"/>
            <p:cNvSpPr/>
            <p:nvPr/>
          </p:nvSpPr>
          <p:spPr>
            <a:xfrm>
              <a:off x="6686157" y="1731888"/>
              <a:ext cx="470910" cy="209042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700" b="1" dirty="0">
                  <a:solidFill>
                    <a:srgbClr val="FFFFFF"/>
                  </a:solidFill>
                  <a:latin typeface="+mn-ea"/>
                  <a:cs typeface="Meiryo" charset="-128"/>
                </a:rPr>
                <a:t>分析</a:t>
              </a:r>
              <a:endParaRPr lang="en-US" sz="7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7157066" y="1835150"/>
              <a:ext cx="875683" cy="361950"/>
            </a:xfrm>
            <a:custGeom>
              <a:avLst/>
              <a:gdLst>
                <a:gd name="connsiteX0" fmla="*/ 0 w 1035050"/>
                <a:gd name="connsiteY0" fmla="*/ 0 h 361950"/>
                <a:gd name="connsiteX1" fmla="*/ 1035050 w 1035050"/>
                <a:gd name="connsiteY1" fmla="*/ 0 h 361950"/>
                <a:gd name="connsiteX2" fmla="*/ 1035050 w 1035050"/>
                <a:gd name="connsiteY2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5050" h="361950">
                  <a:moveTo>
                    <a:pt x="0" y="0"/>
                  </a:moveTo>
                  <a:lnTo>
                    <a:pt x="1035050" y="0"/>
                  </a:lnTo>
                  <a:lnTo>
                    <a:pt x="1035050" y="361950"/>
                  </a:lnTo>
                </a:path>
              </a:pathLst>
            </a:custGeom>
            <a:ln w="15875" cmpd="sng">
              <a:solidFill>
                <a:schemeClr val="tx1">
                  <a:lumMod val="75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76767"/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2552" y="3147295"/>
            <a:ext cx="4904311" cy="455449"/>
            <a:chOff x="1258902" y="3140945"/>
            <a:chExt cx="4904311" cy="455449"/>
          </a:xfrm>
        </p:grpSpPr>
        <p:sp>
          <p:nvSpPr>
            <p:cNvPr id="8" name="Rectangle 7"/>
            <p:cNvSpPr/>
            <p:nvPr/>
          </p:nvSpPr>
          <p:spPr>
            <a:xfrm>
              <a:off x="1258902" y="3140945"/>
              <a:ext cx="4904311" cy="140478"/>
            </a:xfrm>
            <a:prstGeom prst="rect">
              <a:avLst/>
            </a:prstGeom>
            <a:gradFill>
              <a:gsLst>
                <a:gs pos="0">
                  <a:srgbClr val="6C94B0"/>
                </a:gs>
                <a:gs pos="100000">
                  <a:srgbClr val="8EBCDC"/>
                </a:gs>
              </a:gsLst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700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セグメント</a:t>
              </a:r>
              <a:r>
                <a:rPr lang="en-US" sz="700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1</a:t>
              </a:r>
              <a:endParaRPr lang="en-US" sz="700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258902" y="3298431"/>
              <a:ext cx="4904311" cy="140478"/>
            </a:xfrm>
            <a:prstGeom prst="rect">
              <a:avLst/>
            </a:prstGeom>
            <a:gradFill>
              <a:gsLst>
                <a:gs pos="0">
                  <a:srgbClr val="153680"/>
                </a:gs>
                <a:gs pos="100000">
                  <a:schemeClr val="accent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700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セグメント</a:t>
              </a:r>
              <a:r>
                <a:rPr lang="en-US" sz="700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2</a:t>
              </a:r>
              <a:endParaRPr lang="en-US" sz="700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258902" y="3455916"/>
              <a:ext cx="4904311" cy="140478"/>
            </a:xfrm>
            <a:prstGeom prst="rect">
              <a:avLst/>
            </a:prstGeom>
            <a:gradFill>
              <a:gsLst>
                <a:gs pos="0">
                  <a:srgbClr val="007B86"/>
                </a:gs>
                <a:gs pos="100000">
                  <a:srgbClr val="009BAE"/>
                </a:gs>
              </a:gsLst>
            </a:gra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700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セグメント</a:t>
              </a:r>
              <a:r>
                <a:rPr lang="en-US" sz="700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3</a:t>
              </a:r>
              <a:endParaRPr lang="en-US" sz="700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9893" y="4367218"/>
            <a:ext cx="7697186" cy="253950"/>
            <a:chOff x="119893" y="4367218"/>
            <a:chExt cx="7697186" cy="253950"/>
          </a:xfrm>
        </p:grpSpPr>
        <p:sp>
          <p:nvSpPr>
            <p:cNvPr id="17" name="Freeform 16"/>
            <p:cNvSpPr/>
            <p:nvPr/>
          </p:nvSpPr>
          <p:spPr>
            <a:xfrm>
              <a:off x="1139820" y="4468951"/>
              <a:ext cx="6677259" cy="116705"/>
            </a:xfrm>
            <a:custGeom>
              <a:avLst/>
              <a:gdLst>
                <a:gd name="connsiteX0" fmla="*/ 0 w 6598920"/>
                <a:gd name="connsiteY0" fmla="*/ 22860 h 198120"/>
                <a:gd name="connsiteX1" fmla="*/ 807720 w 6598920"/>
                <a:gd name="connsiteY1" fmla="*/ 190500 h 198120"/>
                <a:gd name="connsiteX2" fmla="*/ 1638300 w 6598920"/>
                <a:gd name="connsiteY2" fmla="*/ 22860 h 198120"/>
                <a:gd name="connsiteX3" fmla="*/ 2453640 w 6598920"/>
                <a:gd name="connsiteY3" fmla="*/ 198120 h 198120"/>
                <a:gd name="connsiteX4" fmla="*/ 3299460 w 6598920"/>
                <a:gd name="connsiteY4" fmla="*/ 22860 h 198120"/>
                <a:gd name="connsiteX5" fmla="*/ 4099560 w 6598920"/>
                <a:gd name="connsiteY5" fmla="*/ 190500 h 198120"/>
                <a:gd name="connsiteX6" fmla="*/ 4945380 w 6598920"/>
                <a:gd name="connsiteY6" fmla="*/ 22860 h 198120"/>
                <a:gd name="connsiteX7" fmla="*/ 5753100 w 6598920"/>
                <a:gd name="connsiteY7" fmla="*/ 182880 h 198120"/>
                <a:gd name="connsiteX8" fmla="*/ 6598920 w 6598920"/>
                <a:gd name="connsiteY8" fmla="*/ 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8920" h="198120">
                  <a:moveTo>
                    <a:pt x="0" y="22860"/>
                  </a:moveTo>
                  <a:cubicBezTo>
                    <a:pt x="267335" y="106680"/>
                    <a:pt x="534670" y="190500"/>
                    <a:pt x="807720" y="190500"/>
                  </a:cubicBezTo>
                  <a:cubicBezTo>
                    <a:pt x="1080770" y="190500"/>
                    <a:pt x="1363980" y="21590"/>
                    <a:pt x="1638300" y="22860"/>
                  </a:cubicBezTo>
                  <a:cubicBezTo>
                    <a:pt x="1912620" y="24130"/>
                    <a:pt x="2176780" y="198120"/>
                    <a:pt x="2453640" y="198120"/>
                  </a:cubicBezTo>
                  <a:cubicBezTo>
                    <a:pt x="2730500" y="198120"/>
                    <a:pt x="3025140" y="24130"/>
                    <a:pt x="3299460" y="22860"/>
                  </a:cubicBezTo>
                  <a:cubicBezTo>
                    <a:pt x="3573780" y="21590"/>
                    <a:pt x="3825240" y="190500"/>
                    <a:pt x="4099560" y="190500"/>
                  </a:cubicBezTo>
                  <a:cubicBezTo>
                    <a:pt x="4373880" y="190500"/>
                    <a:pt x="4669790" y="24130"/>
                    <a:pt x="4945380" y="22860"/>
                  </a:cubicBezTo>
                  <a:cubicBezTo>
                    <a:pt x="5220970" y="21590"/>
                    <a:pt x="5477510" y="186690"/>
                    <a:pt x="5753100" y="182880"/>
                  </a:cubicBezTo>
                  <a:cubicBezTo>
                    <a:pt x="6028690" y="179070"/>
                    <a:pt x="6313805" y="89535"/>
                    <a:pt x="6598920" y="0"/>
                  </a:cubicBezTo>
                </a:path>
              </a:pathLst>
            </a:custGeom>
            <a:noFill/>
            <a:ln cap="rnd">
              <a:solidFill>
                <a:schemeClr val="accent4"/>
              </a:solidFill>
              <a:tailEnd type="non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19893" y="4367218"/>
              <a:ext cx="1022890" cy="253950"/>
            </a:xfrm>
            <a:prstGeom prst="rect">
              <a:avLst/>
            </a:prstGeom>
            <a:gradFill>
              <a:gsLst>
                <a:gs pos="0">
                  <a:srgbClr val="449640"/>
                </a:gs>
                <a:gs pos="100000">
                  <a:schemeClr val="accent4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800" b="1" dirty="0" smtClean="0">
                  <a:solidFill>
                    <a:srgbClr val="FFFFFF"/>
                  </a:solidFill>
                  <a:latin typeface="+mn-ea"/>
                  <a:cs typeface="Meiryo" charset="-128"/>
                </a:rPr>
                <a:t>サービスチェイニング</a:t>
              </a:r>
              <a:endParaRPr lang="en-US" sz="800" b="1" dirty="0">
                <a:solidFill>
                  <a:srgbClr val="FFFFFF"/>
                </a:solidFill>
                <a:latin typeface="+mn-ea"/>
                <a:cs typeface="Meiryo" charset="-128"/>
              </a:endParaRPr>
            </a:p>
          </p:txBody>
        </p:sp>
      </p:grpSp>
      <p:sp>
        <p:nvSpPr>
          <p:cNvPr id="220" name="Title 5"/>
          <p:cNvSpPr>
            <a:spLocks noGrp="1"/>
          </p:cNvSpPr>
          <p:nvPr>
            <p:ph type="title"/>
          </p:nvPr>
        </p:nvSpPr>
        <p:spPr>
          <a:xfrm>
            <a:off x="437766" y="137584"/>
            <a:ext cx="8345488" cy="731837"/>
          </a:xfrm>
        </p:spPr>
        <p:txBody>
          <a:bodyPr anchor="t"/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Digital Network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Architecture</a:t>
            </a:r>
            <a:r>
              <a:rPr lang="ja-JP" altLang="en-US" sz="2800" dirty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– </a:t>
            </a:r>
            <a:r>
              <a:rPr lang="ja-JP" altLang="en-US" sz="2800" dirty="0" smtClean="0">
                <a:solidFill>
                  <a:schemeClr val="tx1">
                    <a:lumMod val="75000"/>
                  </a:schemeClr>
                </a:solidFill>
                <a:latin typeface="+mn-ea"/>
                <a:ea typeface="+mn-ea"/>
                <a:cs typeface="Meiryo" charset="-128"/>
              </a:rPr>
              <a:t>ビジョン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+mn-ea"/>
              <a:ea typeface="+mn-ea"/>
              <a:cs typeface="Meiryo" charset="-128"/>
            </a:endParaRPr>
          </a:p>
        </p:txBody>
      </p:sp>
      <p:pic>
        <p:nvPicPr>
          <p:cNvPr id="222" name="図 221" descr="スクリーンショット 2016-03-23 17.05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07" y="3320337"/>
            <a:ext cx="312686" cy="294156"/>
          </a:xfrm>
          <a:prstGeom prst="rect">
            <a:avLst/>
          </a:prstGeom>
        </p:spPr>
      </p:pic>
      <p:pic>
        <p:nvPicPr>
          <p:cNvPr id="223" name="図 2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754" y="3574750"/>
            <a:ext cx="222578" cy="222578"/>
          </a:xfrm>
          <a:prstGeom prst="rect">
            <a:avLst/>
          </a:prstGeom>
        </p:spPr>
      </p:pic>
      <p:pic>
        <p:nvPicPr>
          <p:cNvPr id="224" name="図 2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68" y="3109283"/>
            <a:ext cx="291125" cy="291125"/>
          </a:xfrm>
          <a:prstGeom prst="rect">
            <a:avLst/>
          </a:prstGeom>
        </p:spPr>
      </p:pic>
      <p:pic>
        <p:nvPicPr>
          <p:cNvPr id="225" name="図 2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313" y="3381382"/>
            <a:ext cx="253607" cy="204901"/>
          </a:xfrm>
          <a:prstGeom prst="rect">
            <a:avLst/>
          </a:prstGeom>
        </p:spPr>
      </p:pic>
      <p:grpSp>
        <p:nvGrpSpPr>
          <p:cNvPr id="216" name="グループ化 215"/>
          <p:cNvGrpSpPr/>
          <p:nvPr/>
        </p:nvGrpSpPr>
        <p:grpSpPr>
          <a:xfrm>
            <a:off x="92528" y="2034381"/>
            <a:ext cx="390317" cy="1986565"/>
            <a:chOff x="92528" y="2034381"/>
            <a:chExt cx="390317" cy="1986565"/>
          </a:xfrm>
        </p:grpSpPr>
        <p:pic>
          <p:nvPicPr>
            <p:cNvPr id="217" name="図 2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528" y="3773771"/>
              <a:ext cx="124592" cy="2204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</p:pic>
        <p:pic>
          <p:nvPicPr>
            <p:cNvPr id="218" name="図 217"/>
            <p:cNvPicPr>
              <a:picLocks noChangeAspect="1"/>
            </p:cNvPicPr>
            <p:nvPr/>
          </p:nvPicPr>
          <p:blipFill rotWithShape="1">
            <a:blip r:embed="rId10"/>
            <a:srcRect l="9961" r="9458"/>
            <a:stretch/>
          </p:blipFill>
          <p:spPr>
            <a:xfrm>
              <a:off x="256533" y="3740095"/>
              <a:ext cx="226312" cy="280851"/>
            </a:xfrm>
            <a:prstGeom prst="rect">
              <a:avLst/>
            </a:prstGeom>
            <a:solidFill>
              <a:schemeClr val="tx2"/>
            </a:solidFill>
          </p:spPr>
        </p:pic>
        <p:pic>
          <p:nvPicPr>
            <p:cNvPr id="226" name="Picture 20" descr="C:\Users\ecoffey\AppData\Local\Temp\Rar$DRa0.235\30084_Device_telepresence500_unknown_64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46" y="2437627"/>
              <a:ext cx="333772" cy="33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367" descr="security_camera.png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418" y="2034381"/>
              <a:ext cx="293876" cy="29387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957431" y="623945"/>
            <a:ext cx="6884078" cy="584248"/>
          </a:xfrm>
          <a:prstGeom prst="roundRect">
            <a:avLst/>
          </a:prstGeom>
          <a:solidFill>
            <a:schemeClr val="lt1">
              <a:alpha val="94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クラウド・サービスの管理 </a:t>
            </a:r>
            <a:r>
              <a:rPr lang="en-US" altLang="ja-JP" dirty="0" smtClean="0"/>
              <a:t>(</a:t>
            </a:r>
            <a:r>
              <a:rPr lang="ja-JP" altLang="en-US" dirty="0" smtClean="0"/>
              <a:t>オーケストレーション</a:t>
            </a:r>
            <a:r>
              <a:rPr lang="en-US" altLang="ja-JP" dirty="0" smtClean="0"/>
              <a:t>)</a:t>
            </a:r>
            <a:endParaRPr lang="en-US" dirty="0" smtClean="0"/>
          </a:p>
        </p:txBody>
      </p:sp>
      <p:sp>
        <p:nvSpPr>
          <p:cNvPr id="228" name="Rounded Rectangle 227"/>
          <p:cNvSpPr/>
          <p:nvPr/>
        </p:nvSpPr>
        <p:spPr>
          <a:xfrm>
            <a:off x="917446" y="1368187"/>
            <a:ext cx="6884078" cy="584248"/>
          </a:xfrm>
          <a:prstGeom prst="roundRect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自動化 </a:t>
            </a:r>
            <a:r>
              <a:rPr lang="en-US" altLang="ja-JP" dirty="0" smtClean="0"/>
              <a:t>(APIC-EM</a:t>
            </a:r>
            <a:r>
              <a:rPr lang="ja-JP" altLang="en-US" dirty="0" smtClean="0"/>
              <a:t> </a:t>
            </a:r>
            <a:r>
              <a:rPr lang="en-US" altLang="ja-JP" dirty="0" smtClean="0"/>
              <a:t>–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Plug&amp;Play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EasyQoS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PathTrace</a:t>
            </a:r>
            <a:r>
              <a:rPr lang="en-US" altLang="ja-JP" dirty="0" smtClean="0"/>
              <a:t>)</a:t>
            </a:r>
            <a:endParaRPr lang="en-US" dirty="0" smtClean="0"/>
          </a:p>
        </p:txBody>
      </p:sp>
      <p:sp>
        <p:nvSpPr>
          <p:cNvPr id="229" name="Rounded Rectangle 228"/>
          <p:cNvSpPr/>
          <p:nvPr/>
        </p:nvSpPr>
        <p:spPr>
          <a:xfrm>
            <a:off x="930357" y="2089916"/>
            <a:ext cx="5772605" cy="2740268"/>
          </a:xfrm>
          <a:prstGeom prst="roundRect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仮想化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(LAN</a:t>
            </a:r>
            <a:r>
              <a:rPr lang="ja-JP" altLang="en-US" sz="2000" dirty="0" smtClean="0"/>
              <a:t>、</a:t>
            </a:r>
            <a:r>
              <a:rPr lang="en-US" altLang="ja-JP" sz="2000" dirty="0" smtClean="0"/>
              <a:t>WLC</a:t>
            </a:r>
            <a:r>
              <a:rPr lang="ja-JP" altLang="en-US" sz="2000" dirty="0" smtClean="0"/>
              <a:t>、</a:t>
            </a:r>
            <a:r>
              <a:rPr lang="en-US" altLang="ja-JP" sz="2000" dirty="0" smtClean="0"/>
              <a:t>CMX)</a:t>
            </a:r>
            <a:endParaRPr lang="en-US" sz="2000" dirty="0" smtClean="0"/>
          </a:p>
        </p:txBody>
      </p:sp>
      <p:sp>
        <p:nvSpPr>
          <p:cNvPr id="230" name="Rounded Rectangle 229"/>
          <p:cNvSpPr/>
          <p:nvPr/>
        </p:nvSpPr>
        <p:spPr>
          <a:xfrm>
            <a:off x="5847754" y="3478217"/>
            <a:ext cx="2717653" cy="1577956"/>
          </a:xfrm>
          <a:prstGeom prst="roundRect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アナリティクス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(CMX</a:t>
            </a:r>
            <a:r>
              <a:rPr lang="ja-JP" altLang="en-US" sz="2000" dirty="0" smtClean="0"/>
              <a:t>、</a:t>
            </a:r>
            <a:r>
              <a:rPr lang="en-US" altLang="ja-JP" sz="2000" dirty="0" err="1" smtClean="0"/>
              <a:t>Stealthwatch</a:t>
            </a:r>
            <a:r>
              <a:rPr lang="en-US" altLang="ja-JP" sz="2000" dirty="0" smtClean="0"/>
              <a:t>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500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6" grpId="0" animBg="1"/>
      <p:bldP spid="228" grpId="0" animBg="1"/>
      <p:bldP spid="229" grpId="0" animBg="1"/>
      <p:bldP spid="2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isco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isco" id="{F979157E-DED5-714B-9894-2EA1B2928081}" vid="{1EB753F6-6FC5-1C40-9FF6-323D7BAC6FF9}"/>
    </a:ext>
  </a:extLst>
</a:theme>
</file>

<file path=ppt/theme/theme3.xml><?xml version="1.0" encoding="utf-8"?>
<a:theme xmlns:a="http://schemas.openxmlformats.org/drawingml/2006/main" name="Theme1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EB8DCBBB-90D7-5148-8F6C-3D89D184D3F4}" vid="{2D48D5B0-28FB-C04E-BCE6-472D2BCAC016}"/>
    </a:ext>
  </a:extLst>
</a:theme>
</file>

<file path=ppt/theme/theme4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5.xml><?xml version="1.0" encoding="utf-8"?>
<a:theme xmlns:a="http://schemas.openxmlformats.org/drawingml/2006/main" name="1_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 16x9</Template>
  <TotalTime>96657</TotalTime>
  <Words>2972</Words>
  <Application>Microsoft Macintosh PowerPoint</Application>
  <PresentationFormat>On-screen Show (16:9)</PresentationFormat>
  <Paragraphs>796</Paragraphs>
  <Slides>49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7" baseType="lpstr">
      <vt:lpstr>Broadway</vt:lpstr>
      <vt:lpstr>Calibri</vt:lpstr>
      <vt:lpstr>Ciscolight</vt:lpstr>
      <vt:lpstr>CiscoSans</vt:lpstr>
      <vt:lpstr>CiscoSans ExtraLight</vt:lpstr>
      <vt:lpstr>CiscoSans Thin</vt:lpstr>
      <vt:lpstr>Courier New</vt:lpstr>
      <vt:lpstr>Gill Sans Light</vt:lpstr>
      <vt:lpstr>Meiryo</vt:lpstr>
      <vt:lpstr>MS PGothic</vt:lpstr>
      <vt:lpstr>ＭＳ Ｐゴシック</vt:lpstr>
      <vt:lpstr>Wingdings</vt:lpstr>
      <vt:lpstr>Arial</vt:lpstr>
      <vt:lpstr>Blue theme 2014 16x9</vt:lpstr>
      <vt:lpstr>Cisco</vt:lpstr>
      <vt:lpstr>Theme1</vt:lpstr>
      <vt:lpstr>Blue theme 2016 16x9</vt:lpstr>
      <vt:lpstr>1_Blue theme 2016 16x9</vt:lpstr>
      <vt:lpstr>Digital Network Architecture(DNA)  for Wireless</vt:lpstr>
      <vt:lpstr>はじめに</vt:lpstr>
      <vt:lpstr>Agenda</vt:lpstr>
      <vt:lpstr>Digital Network Architecture for Wireless</vt:lpstr>
      <vt:lpstr>全世界のモバイルデータトラフィック量 2015-2020</vt:lpstr>
      <vt:lpstr>デジタル化の加速に求められる要件</vt:lpstr>
      <vt:lpstr>PowerPoint Presentation</vt:lpstr>
      <vt:lpstr>Digital Network Architecture – ビジョン</vt:lpstr>
      <vt:lpstr>Digital Network Architecture – ビジョン</vt:lpstr>
      <vt:lpstr>Cisco Digital Network Architecture </vt:lpstr>
      <vt:lpstr>Cisco DNA for Wireless</vt:lpstr>
      <vt:lpstr>APIC-EMのWireless対応 EasyQoS</vt:lpstr>
      <vt:lpstr>APIC-EMのWireless対応 PathTrace</vt:lpstr>
      <vt:lpstr>CMX Cloud</vt:lpstr>
      <vt:lpstr>CMX Cloud とは？</vt:lpstr>
      <vt:lpstr>CMX機能群のうち CMX Cloud の提供範囲 2016/July 現在</vt:lpstr>
      <vt:lpstr>プレゼンス アナリティクス: インサイト</vt:lpstr>
      <vt:lpstr>コネクト:  ロケーションベースのゲストアクセスの提供</vt:lpstr>
      <vt:lpstr>CMX Cloud の利点</vt:lpstr>
      <vt:lpstr>CMX 構築モデル：  オンプレミスとクラウドマネージド</vt:lpstr>
      <vt:lpstr>CMX Cloud  with WLC 8.3 </vt:lpstr>
      <vt:lpstr>CMX Proxyとは ?</vt:lpstr>
      <vt:lpstr>CMX Cloudへどんなデータが送られているのか？</vt:lpstr>
      <vt:lpstr>CMX Cloud FAQ</vt:lpstr>
      <vt:lpstr>CMX Cloud ポータルサイト</vt:lpstr>
      <vt:lpstr>無料トライアルにサインアップ①</vt:lpstr>
      <vt:lpstr>無料トライアルにサインアップ②</vt:lpstr>
      <vt:lpstr>無料トライアルにサインアップ③</vt:lpstr>
      <vt:lpstr>無料トライアルにサインアップ④</vt:lpstr>
      <vt:lpstr>無料トライアルにサインアップ⑤</vt:lpstr>
      <vt:lpstr>Roadmap:  CMX Cloud はオーダー可能！</vt:lpstr>
      <vt:lpstr>CMX Cloud 参考資料</vt:lpstr>
      <vt:lpstr>Wireless Service Assurance</vt:lpstr>
      <vt:lpstr>What key use-cases are we trying to solve ?</vt:lpstr>
      <vt:lpstr>PowerPoint Presentation</vt:lpstr>
      <vt:lpstr>エクスペリエンスの考察：「クライアント重視」アプローチ </vt:lpstr>
      <vt:lpstr>Wireless Service Assurance</vt:lpstr>
      <vt:lpstr>Wireless Assurance:  ワイヤレスの投資を最大限に活用</vt:lpstr>
      <vt:lpstr>PowerPoint Presentation</vt:lpstr>
      <vt:lpstr>Cisco ONE ソフトウェア アップデート</vt:lpstr>
      <vt:lpstr>Cisco ONE で追加される Cisco DNA ライセンス</vt:lpstr>
      <vt:lpstr>Cisco ONE Softwareとは よりバリューがあり柔軟な、シスコソフトウェアを購入する方法</vt:lpstr>
      <vt:lpstr>従来のアクセスワイヤレス向け Cisco ONE</vt:lpstr>
      <vt:lpstr>PowerPoint Presentation</vt:lpstr>
      <vt:lpstr>CCW 機能拡張</vt:lpstr>
      <vt:lpstr>C1 BOM 変換 &amp; TCO インテグレーション</vt:lpstr>
      <vt:lpstr>Key Takeaway</vt:lpstr>
      <vt:lpstr>Key takeaway</vt:lpstr>
      <vt:lpstr>PowerPoint Presentation</vt:lpstr>
    </vt:vector>
  </TitlesOfParts>
  <Company>Cisco Systems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latest and greatest</dc:title>
  <dc:creator>Kirsten Lemmons</dc:creator>
  <cp:lastModifiedBy>Microsoft Office User</cp:lastModifiedBy>
  <cp:revision>671</cp:revision>
  <cp:lastPrinted>2016-07-07T10:12:10Z</cp:lastPrinted>
  <dcterms:created xsi:type="dcterms:W3CDTF">2014-12-11T18:27:23Z</dcterms:created>
  <dcterms:modified xsi:type="dcterms:W3CDTF">2016-07-08T02:17:50Z</dcterms:modified>
</cp:coreProperties>
</file>