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107"/>
  </p:notesMasterIdLst>
  <p:handoutMasterIdLst>
    <p:handoutMasterId r:id="rId108"/>
  </p:handoutMasterIdLst>
  <p:sldIdLst>
    <p:sldId id="829" r:id="rId2"/>
    <p:sldId id="830" r:id="rId3"/>
    <p:sldId id="831" r:id="rId4"/>
    <p:sldId id="832" r:id="rId5"/>
    <p:sldId id="833" r:id="rId6"/>
    <p:sldId id="834" r:id="rId7"/>
    <p:sldId id="835" r:id="rId8"/>
    <p:sldId id="497" r:id="rId9"/>
    <p:sldId id="714" r:id="rId10"/>
    <p:sldId id="669" r:id="rId11"/>
    <p:sldId id="670" r:id="rId12"/>
    <p:sldId id="693" r:id="rId13"/>
    <p:sldId id="671" r:id="rId14"/>
    <p:sldId id="660" r:id="rId15"/>
    <p:sldId id="812" r:id="rId16"/>
    <p:sldId id="813" r:id="rId17"/>
    <p:sldId id="823" r:id="rId18"/>
    <p:sldId id="827" r:id="rId19"/>
    <p:sldId id="824" r:id="rId20"/>
    <p:sldId id="825" r:id="rId21"/>
    <p:sldId id="814" r:id="rId22"/>
    <p:sldId id="819" r:id="rId23"/>
    <p:sldId id="721" r:id="rId24"/>
    <p:sldId id="722" r:id="rId25"/>
    <p:sldId id="828" r:id="rId26"/>
    <p:sldId id="820" r:id="rId27"/>
    <p:sldId id="821" r:id="rId28"/>
    <p:sldId id="731" r:id="rId29"/>
    <p:sldId id="816" r:id="rId30"/>
    <p:sldId id="817" r:id="rId31"/>
    <p:sldId id="818" r:id="rId32"/>
    <p:sldId id="730" r:id="rId33"/>
    <p:sldId id="729" r:id="rId34"/>
    <p:sldId id="822" r:id="rId35"/>
    <p:sldId id="723" r:id="rId36"/>
    <p:sldId id="726" r:id="rId37"/>
    <p:sldId id="727" r:id="rId38"/>
    <p:sldId id="728" r:id="rId39"/>
    <p:sldId id="826" r:id="rId40"/>
    <p:sldId id="697" r:id="rId41"/>
    <p:sldId id="795" r:id="rId42"/>
    <p:sldId id="796" r:id="rId43"/>
    <p:sldId id="798" r:id="rId44"/>
    <p:sldId id="800" r:id="rId45"/>
    <p:sldId id="802" r:id="rId46"/>
    <p:sldId id="804" r:id="rId47"/>
    <p:sldId id="806" r:id="rId48"/>
    <p:sldId id="808" r:id="rId49"/>
    <p:sldId id="810" r:id="rId50"/>
    <p:sldId id="811" r:id="rId51"/>
    <p:sldId id="698" r:id="rId52"/>
    <p:sldId id="680" r:id="rId53"/>
    <p:sldId id="681" r:id="rId54"/>
    <p:sldId id="682" r:id="rId55"/>
    <p:sldId id="683" r:id="rId56"/>
    <p:sldId id="684" r:id="rId57"/>
    <p:sldId id="666" r:id="rId58"/>
    <p:sldId id="702" r:id="rId59"/>
    <p:sldId id="716" r:id="rId60"/>
    <p:sldId id="705" r:id="rId61"/>
    <p:sldId id="706" r:id="rId62"/>
    <p:sldId id="707" r:id="rId63"/>
    <p:sldId id="708" r:id="rId64"/>
    <p:sldId id="709" r:id="rId65"/>
    <p:sldId id="710" r:id="rId66"/>
    <p:sldId id="711" r:id="rId67"/>
    <p:sldId id="712" r:id="rId68"/>
    <p:sldId id="713" r:id="rId69"/>
    <p:sldId id="732" r:id="rId70"/>
    <p:sldId id="733" r:id="rId71"/>
    <p:sldId id="735" r:id="rId72"/>
    <p:sldId id="737" r:id="rId73"/>
    <p:sldId id="740" r:id="rId74"/>
    <p:sldId id="741" r:id="rId75"/>
    <p:sldId id="742" r:id="rId76"/>
    <p:sldId id="743" r:id="rId77"/>
    <p:sldId id="744" r:id="rId78"/>
    <p:sldId id="746" r:id="rId79"/>
    <p:sldId id="747" r:id="rId80"/>
    <p:sldId id="749" r:id="rId81"/>
    <p:sldId id="750" r:id="rId82"/>
    <p:sldId id="751" r:id="rId83"/>
    <p:sldId id="752" r:id="rId84"/>
    <p:sldId id="753" r:id="rId85"/>
    <p:sldId id="754" r:id="rId86"/>
    <p:sldId id="755" r:id="rId87"/>
    <p:sldId id="756" r:id="rId88"/>
    <p:sldId id="757" r:id="rId89"/>
    <p:sldId id="758" r:id="rId90"/>
    <p:sldId id="759" r:id="rId91"/>
    <p:sldId id="760" r:id="rId92"/>
    <p:sldId id="761" r:id="rId93"/>
    <p:sldId id="762" r:id="rId94"/>
    <p:sldId id="763" r:id="rId95"/>
    <p:sldId id="764" r:id="rId96"/>
    <p:sldId id="765" r:id="rId97"/>
    <p:sldId id="766" r:id="rId98"/>
    <p:sldId id="767" r:id="rId99"/>
    <p:sldId id="768" r:id="rId100"/>
    <p:sldId id="769" r:id="rId101"/>
    <p:sldId id="770" r:id="rId102"/>
    <p:sldId id="771" r:id="rId103"/>
    <p:sldId id="772" r:id="rId104"/>
    <p:sldId id="773" r:id="rId105"/>
    <p:sldId id="774" r:id="rId106"/>
  </p:sldIdLst>
  <p:sldSz cx="9144000" cy="5143500" type="screen16x9"/>
  <p:notesSz cx="6797675" cy="9928225"/>
  <p:custDataLst>
    <p:tags r:id="rId110"/>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1883">
          <p15:clr>
            <a:srgbClr val="A4A3A4"/>
          </p15:clr>
        </p15:guide>
        <p15:guide id="2" orient="horz" pos="3004">
          <p15:clr>
            <a:srgbClr val="A4A3A4"/>
          </p15:clr>
        </p15:guide>
        <p15:guide id="3" orient="horz" pos="686">
          <p15:clr>
            <a:srgbClr val="A4A3A4"/>
          </p15:clr>
        </p15:guide>
        <p15:guide id="4" orient="horz" pos="1671">
          <p15:clr>
            <a:srgbClr val="A4A3A4"/>
          </p15:clr>
        </p15:guide>
        <p15:guide id="5" pos="343">
          <p15:clr>
            <a:srgbClr val="A4A3A4"/>
          </p15:clr>
        </p15:guide>
        <p15:guide id="6" pos="5417">
          <p15:clr>
            <a:srgbClr val="A4A3A4"/>
          </p15:clr>
        </p15:guide>
        <p15:guide id="7" orient="horz" pos="608">
          <p15:clr>
            <a:srgbClr val="A4A3A4"/>
          </p15:clr>
        </p15:guide>
        <p15:guide id="8" orient="horz" pos="516">
          <p15:clr>
            <a:srgbClr val="A4A3A4"/>
          </p15:clr>
        </p15:guide>
        <p15:guide id="9" orient="horz" pos="439">
          <p15:clr>
            <a:srgbClr val="A4A3A4"/>
          </p15:clr>
        </p15:guide>
        <p15:guide id="10" orient="horz" pos="852">
          <p15:clr>
            <a:srgbClr val="A4A3A4"/>
          </p15:clr>
        </p15:guide>
        <p15:guide id="11" pos="5590">
          <p15:clr>
            <a:srgbClr val="A4A3A4"/>
          </p15:clr>
        </p15:guide>
        <p15:guide id="12" pos="175">
          <p15:clr>
            <a:srgbClr val="A4A3A4"/>
          </p15:clr>
        </p15:guide>
        <p15:guide id="13" pos="2399">
          <p15:clr>
            <a:srgbClr val="A4A3A4"/>
          </p15:clr>
        </p15:guide>
        <p15:guide id="14" pos="540">
          <p15:clr>
            <a:srgbClr val="A4A3A4"/>
          </p15:clr>
        </p15:guide>
      </p15:sldGuideLst>
    </p:ext>
    <p:ext uri="{2D200454-40CA-4A62-9FC3-DE9A4176ACB9}">
      <p15:notesGuideLst xmlns=""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7" name="Judith Ziajka" initials="jz" lastIdx="3" clrIdx="7"/>
  <p:cmAuthor id="1" name="Jeffrey Baskin" initials="" lastIdx="2" clrIdx="1"/>
  <p:cmAuthor id="8" name="Kirk McNeill" initials="" lastIdx="13" clrIdx="8"/>
  <p:cmAuthor id="2" name="Bonnie Hupton -X (bohupton - EDITCETERA at Cisco)" initials="BH-(-EaC" lastIdx="3" clrIdx="2"/>
  <p:cmAuthor id="3" name="RR Donnelley" initials="RD" lastIdx="3" clrIdx="3"/>
  <p:cmAuthor id="4" name="Virginia Runion -X (vrunion - EDITCETERA at Cisco)" initials="VR-(-EaC" lastIdx="4" clrIdx="4"/>
  <p:cmAuthor id="5" name="james Alfieri" initials="" lastIdx="3" clrIdx="5"/>
  <p:cmAuthor id="6" name="Shanaz Sarlak" initials="SS" lastIdx="6"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BE5E"/>
    <a:srgbClr val="97D391"/>
    <a:srgbClr val="7BC773"/>
    <a:srgbClr val="81C979"/>
    <a:srgbClr val="8ED5EE"/>
    <a:srgbClr val="77CBE9"/>
    <a:srgbClr val="4FBCE3"/>
    <a:srgbClr val="31B1DF"/>
    <a:srgbClr val="1F9BC7"/>
    <a:srgbClr val="18799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87" autoAdjust="0"/>
    <p:restoredTop sz="95161" autoAdjust="0"/>
  </p:normalViewPr>
  <p:slideViewPr>
    <p:cSldViewPr snapToGrid="0" showGuides="1">
      <p:cViewPr>
        <p:scale>
          <a:sx n="150" d="100"/>
          <a:sy n="150" d="100"/>
        </p:scale>
        <p:origin x="-288" y="-128"/>
      </p:cViewPr>
      <p:guideLst>
        <p:guide orient="horz" pos="1883"/>
        <p:guide orient="horz" pos="3004"/>
        <p:guide orient="horz" pos="1508"/>
        <p:guide orient="horz" pos="1671"/>
        <p:guide orient="horz" pos="608"/>
        <p:guide orient="horz" pos="516"/>
        <p:guide orient="horz" pos="439"/>
        <p:guide orient="horz" pos="852"/>
        <p:guide pos="343"/>
        <p:guide pos="5417"/>
        <p:guide pos="5568"/>
        <p:guide pos="175"/>
        <p:guide pos="2399"/>
        <p:guide pos="540"/>
      </p:guideLst>
    </p:cSldViewPr>
  </p:slideViewPr>
  <p:notesTextViewPr>
    <p:cViewPr>
      <p:scale>
        <a:sx n="75" d="100"/>
        <a:sy n="75" d="100"/>
      </p:scale>
      <p:origin x="0" y="0"/>
    </p:cViewPr>
  </p:notesTextViewPr>
  <p:sorterViewPr>
    <p:cViewPr>
      <p:scale>
        <a:sx n="66" d="100"/>
        <a:sy n="66" d="100"/>
      </p:scale>
      <p:origin x="0" y="0"/>
    </p:cViewPr>
  </p:sorterViewPr>
  <p:notesViewPr>
    <p:cSldViewPr snapToGrid="0" showGuides="1">
      <p:cViewPr>
        <p:scale>
          <a:sx n="150" d="100"/>
          <a:sy n="150" d="100"/>
        </p:scale>
        <p:origin x="-2056" y="2504"/>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handoutMaster" Target="handoutMasters/handoutMaster1.xml"/><Relationship Id="rId109"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tags" Target="tags/tag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commentAuthors" Target="commentAuthors.xml"/><Relationship Id="rId112" Type="http://schemas.openxmlformats.org/officeDocument/2006/relationships/presProps" Target="presProps.xml"/><Relationship Id="rId113" Type="http://schemas.openxmlformats.org/officeDocument/2006/relationships/viewProps" Target="viewProps.xml"/><Relationship Id="rId114" Type="http://schemas.openxmlformats.org/officeDocument/2006/relationships/theme" Target="theme/theme1.xml"/><Relationship Id="rId11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7.emf"/><Relationship Id="rId2" Type="http://schemas.openxmlformats.org/officeDocument/2006/relationships/image" Target="../media/image58.emf"/><Relationship Id="rId3" Type="http://schemas.openxmlformats.org/officeDocument/2006/relationships/image" Target="../media/image5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16/02/24</a:t>
            </a:fld>
            <a:endParaRPr lang="en-US" dirty="0"/>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dirty="0"/>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a:latin typeface="Arial" pitchFamily="34" charset="0"/>
                <a:ea typeface="+mn-ea"/>
                <a:cs typeface="Arial" pitchFamily="34" charset="0"/>
              </a:defRPr>
            </a:lvl1pPr>
          </a:lstStyle>
          <a:p>
            <a:pPr>
              <a:defRPr/>
            </a:pPr>
            <a:endParaRPr lang="en-US" dirty="0"/>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fontAlgn="auto">
              <a:spcBef>
                <a:spcPts val="0"/>
              </a:spcBef>
              <a:spcAft>
                <a:spcPts val="0"/>
              </a:spcAft>
              <a:defRPr sz="1200">
                <a:latin typeface="Arial" pitchFamily="34" charset="0"/>
                <a:ea typeface="+mn-ea"/>
                <a:cs typeface="Arial" pitchFamily="34" charset="0"/>
              </a:defRPr>
            </a:lvl1pPr>
          </a:lstStyle>
          <a:p>
            <a:pPr>
              <a:defRPr/>
            </a:pPr>
            <a:fld id="{2A637A29-4E7E-A24B-BAB1-D48C888F91E4}" type="datetimeFigureOut">
              <a:rPr lang="en-US" smtClean="0"/>
              <a:pPr>
                <a:defRPr/>
              </a:pPr>
              <a:t>16/02/24</a:t>
            </a:fld>
            <a:endParaRPr lang="en-US"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US" noProof="0" dirty="0"/>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Arial" pitchFamily="34" charset="0"/>
                <a:ea typeface="+mn-ea"/>
                <a:cs typeface="Arial" pitchFamily="34" charset="0"/>
              </a:defRPr>
            </a:lvl1pPr>
          </a:lstStyle>
          <a:p>
            <a:pPr>
              <a:defRPr/>
            </a:pPr>
            <a:endParaRPr lang="en-US" dirty="0"/>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fontAlgn="auto">
              <a:spcBef>
                <a:spcPts val="0"/>
              </a:spcBef>
              <a:spcAft>
                <a:spcPts val="0"/>
              </a:spcAft>
              <a:defRPr sz="1200">
                <a:latin typeface="Arial" pitchFamily="34" charset="0"/>
                <a:ea typeface="+mn-ea"/>
                <a:cs typeface="Arial" pitchFamily="34" charset="0"/>
              </a:defRPr>
            </a:lvl1pPr>
          </a:lstStyle>
          <a:p>
            <a:pPr>
              <a:defRPr/>
            </a:pPr>
            <a:fld id="{F97A1FA6-25DE-9E4E-A34D-CF67DE7DBDC7}" type="slidenum">
              <a:rPr lang="en-US" smtClean="0"/>
              <a:pPr>
                <a:defRPr/>
              </a:pPr>
              <a:t>‹#›</a:t>
            </a:fld>
            <a:endParaRPr lang="en-US" dirty="0"/>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Arial" pitchFamily="34" charset="0"/>
        <a:ea typeface="ＭＳ Ｐゴシック" charset="0"/>
        <a:cs typeface="Arial" pitchFamily="34"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4</a:t>
            </a:fld>
            <a:endParaRPr lang="en-US"/>
          </a:p>
        </p:txBody>
      </p:sp>
    </p:spTree>
    <p:extLst>
      <p:ext uri="{BB962C8B-B14F-4D97-AF65-F5344CB8AC3E}">
        <p14:creationId xmlns:p14="http://schemas.microsoft.com/office/powerpoint/2010/main" val="102452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799" y="4715907"/>
            <a:ext cx="6366933" cy="4467701"/>
          </a:xfrm>
        </p:spPr>
        <p:txBody>
          <a:bodyPr/>
          <a:lstStyle/>
          <a:p>
            <a:pPr marL="171450" indent="-171450">
              <a:buFont typeface="Arial"/>
              <a:buChar char="•"/>
            </a:pPr>
            <a:endParaRPr lang="en-US" sz="7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pitchFamily="34" charset="0"/>
                <a:cs typeface="Arial" pitchFamily="34" charset="0"/>
              </a:rPr>
              <a:pPr>
                <a:defRPr/>
              </a:pPr>
              <a:t>15</a:t>
            </a:fld>
            <a:endParaRPr lang="en-US" dirty="0">
              <a:latin typeface="Arial" pitchFamily="34" charset="0"/>
              <a:cs typeface="Arial" pitchFamily="34" charset="0"/>
            </a:endParaRPr>
          </a:p>
        </p:txBody>
      </p:sp>
    </p:spTree>
    <p:extLst>
      <p:ext uri="{BB962C8B-B14F-4D97-AF65-F5344CB8AC3E}">
        <p14:creationId xmlns:p14="http://schemas.microsoft.com/office/powerpoint/2010/main" val="3045639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5467" y="4538107"/>
            <a:ext cx="6544733" cy="4467701"/>
          </a:xfrm>
        </p:spPr>
        <p:txBody>
          <a:bodyPr/>
          <a:lstStyle/>
          <a:p>
            <a:endParaRPr lang="en-US" sz="700" b="1"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pitchFamily="34" charset="0"/>
                <a:cs typeface="Arial" pitchFamily="34" charset="0"/>
              </a:rPr>
              <a:pPr>
                <a:defRPr/>
              </a:pPr>
              <a:t>16</a:t>
            </a:fld>
            <a:endParaRPr lang="en-US" dirty="0">
              <a:latin typeface="Arial" pitchFamily="34" charset="0"/>
              <a:cs typeface="Arial" pitchFamily="34" charset="0"/>
            </a:endParaRPr>
          </a:p>
        </p:txBody>
      </p:sp>
    </p:spTree>
    <p:extLst>
      <p:ext uri="{BB962C8B-B14F-4D97-AF65-F5344CB8AC3E}">
        <p14:creationId xmlns:p14="http://schemas.microsoft.com/office/powerpoint/2010/main" val="3045639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pitchFamily="34" charset="0"/>
                <a:cs typeface="Arial" pitchFamily="34" charset="0"/>
              </a:rPr>
              <a:pPr>
                <a:defRPr/>
              </a:pPr>
              <a:t>17</a:t>
            </a:fld>
            <a:endParaRPr lang="en-US" dirty="0">
              <a:latin typeface="Arial" pitchFamily="34" charset="0"/>
              <a:cs typeface="Arial" pitchFamily="34" charset="0"/>
            </a:endParaRPr>
          </a:p>
        </p:txBody>
      </p:sp>
    </p:spTree>
    <p:extLst>
      <p:ext uri="{BB962C8B-B14F-4D97-AF65-F5344CB8AC3E}">
        <p14:creationId xmlns:p14="http://schemas.microsoft.com/office/powerpoint/2010/main" val="4024468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pitchFamily="34" charset="0"/>
                <a:cs typeface="Arial" pitchFamily="34" charset="0"/>
              </a:rPr>
              <a:pPr>
                <a:defRPr/>
              </a:pPr>
              <a:t>18</a:t>
            </a:fld>
            <a:endParaRPr lang="en-US" dirty="0">
              <a:latin typeface="Arial" pitchFamily="34" charset="0"/>
              <a:cs typeface="Arial" pitchFamily="34" charset="0"/>
            </a:endParaRPr>
          </a:p>
        </p:txBody>
      </p:sp>
    </p:spTree>
    <p:extLst>
      <p:ext uri="{BB962C8B-B14F-4D97-AF65-F5344CB8AC3E}">
        <p14:creationId xmlns:p14="http://schemas.microsoft.com/office/powerpoint/2010/main" val="3941624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pitchFamily="34" charset="0"/>
                <a:cs typeface="Arial" pitchFamily="34" charset="0"/>
              </a:rPr>
              <a:pPr>
                <a:defRPr/>
              </a:pPr>
              <a:t>19</a:t>
            </a:fld>
            <a:endParaRPr lang="en-US" dirty="0">
              <a:latin typeface="Arial" pitchFamily="34" charset="0"/>
              <a:cs typeface="Arial" pitchFamily="34" charset="0"/>
            </a:endParaRPr>
          </a:p>
        </p:txBody>
      </p:sp>
    </p:spTree>
    <p:extLst>
      <p:ext uri="{BB962C8B-B14F-4D97-AF65-F5344CB8AC3E}">
        <p14:creationId xmlns:p14="http://schemas.microsoft.com/office/powerpoint/2010/main" val="3941624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B2FCB79-2C0C-F84D-A224-30C295992FCE}" type="slidenum">
              <a:rPr lang="en-US" smtClean="0"/>
              <a:pPr/>
              <a:t>20</a:t>
            </a:fld>
            <a:endParaRPr lang="en-US" dirty="0"/>
          </a:p>
        </p:txBody>
      </p:sp>
    </p:spTree>
    <p:extLst>
      <p:ext uri="{BB962C8B-B14F-4D97-AF65-F5344CB8AC3E}">
        <p14:creationId xmlns:p14="http://schemas.microsoft.com/office/powerpoint/2010/main" val="2716206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bwMode="auto">
          <a:solidFill>
            <a:srgbClr val="FFFFFF"/>
          </a:solidFill>
          <a:ln>
            <a:miter lim="800000"/>
            <a:headEnd/>
            <a:tailEnd/>
          </a:ln>
        </p:spPr>
      </p:sp>
      <p:sp>
        <p:nvSpPr>
          <p:cNvPr id="92163" name="Rectangle 2"/>
          <p:cNvSpPr>
            <a:spLocks noGrp="1" noChangeArrowheads="1"/>
          </p:cNvSpPr>
          <p:nvPr>
            <p:ph type="body" idx="1"/>
          </p:nvPr>
        </p:nvSpPr>
        <p:spPr bwMode="auto">
          <a:xfrm>
            <a:off x="679768" y="4715907"/>
            <a:ext cx="5438140" cy="4467701"/>
          </a:xfrm>
          <a:noFill/>
        </p:spPr>
        <p:txBody>
          <a:bodyPr wrap="square" lIns="91430" tIns="45715" rIns="91430" bIns="45715" numCol="1" anchor="t" anchorCtr="0" compatLnSpc="1">
            <a:prstTxWarp prst="textNoShape">
              <a:avLst/>
            </a:prstTxWarp>
          </a:bodyPr>
          <a:lstStyle/>
          <a:p>
            <a:pPr marL="36513" indent="-36513" defTabSz="877888"/>
            <a:endParaRPr lang="ja-JP" altLang="ja-JP" sz="2500">
              <a:latin typeface="Lucida Grande"/>
              <a:sym typeface="Lucida Grande"/>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p>
        </p:txBody>
      </p:sp>
      <p:sp>
        <p:nvSpPr>
          <p:cNvPr id="4" name="スライド番号プレースホルダ 3"/>
          <p:cNvSpPr>
            <a:spLocks noGrp="1"/>
          </p:cNvSpPr>
          <p:nvPr>
            <p:ph type="sldNum" sz="quarter" idx="10"/>
          </p:nvPr>
        </p:nvSpPr>
        <p:spPr/>
        <p:txBody>
          <a:bodyPr/>
          <a:lstStyle/>
          <a:p>
            <a:fld id="{AF90141A-C68C-4D5D-8199-9D0E2E6EFB40}" type="slidenum">
              <a:rPr kumimoji="1" lang="ja-JP" altLang="en-US" smtClean="0"/>
              <a:pPr/>
              <a:t>24</a:t>
            </a:fld>
            <a:endParaRPr kumimoji="1"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8AD65AE4-C2F5-408F-9197-66C721D48B2D}" type="slidenum">
              <a:rPr kumimoji="1" lang="ja-JP" altLang="en-US" smtClean="0"/>
              <a:pPr/>
              <a:t>33</a:t>
            </a:fld>
            <a:endParaRPr kumimoji="1"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0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pitchFamily="34" charset="0"/>
                <a:cs typeface="Arial" pitchFamily="34" charset="0"/>
              </a:rPr>
              <a:pPr>
                <a:defRPr/>
              </a:pPr>
              <a:t>40</a:t>
            </a:fld>
            <a:endParaRPr lang="en-US" dirty="0">
              <a:latin typeface="Arial" pitchFamily="34" charset="0"/>
              <a:cs typeface="Arial" pitchFamily="34" charset="0"/>
            </a:endParaRPr>
          </a:p>
        </p:txBody>
      </p:sp>
    </p:spTree>
    <p:extLst>
      <p:ext uri="{BB962C8B-B14F-4D97-AF65-F5344CB8AC3E}">
        <p14:creationId xmlns:p14="http://schemas.microsoft.com/office/powerpoint/2010/main" val="2979142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5</a:t>
            </a:fld>
            <a:endParaRPr lang="en-US"/>
          </a:p>
        </p:txBody>
      </p:sp>
    </p:spTree>
    <p:extLst>
      <p:ext uri="{BB962C8B-B14F-4D97-AF65-F5344CB8AC3E}">
        <p14:creationId xmlns:p14="http://schemas.microsoft.com/office/powerpoint/2010/main" val="102452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0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pitchFamily="34" charset="0"/>
                <a:cs typeface="Arial" pitchFamily="34" charset="0"/>
              </a:rPr>
              <a:pPr>
                <a:defRPr/>
              </a:pPr>
              <a:t>41</a:t>
            </a:fld>
            <a:endParaRPr lang="en-US" dirty="0">
              <a:latin typeface="Arial" pitchFamily="34" charset="0"/>
              <a:cs typeface="Arial" pitchFamily="34" charset="0"/>
            </a:endParaRPr>
          </a:p>
        </p:txBody>
      </p:sp>
    </p:spTree>
    <p:extLst>
      <p:ext uri="{BB962C8B-B14F-4D97-AF65-F5344CB8AC3E}">
        <p14:creationId xmlns:p14="http://schemas.microsoft.com/office/powerpoint/2010/main" val="1167830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4733" y="4715907"/>
            <a:ext cx="6468534" cy="4467701"/>
          </a:xfrm>
        </p:spPr>
        <p:txBody>
          <a:bodyPr/>
          <a:lstStyle/>
          <a:p>
            <a:endParaRPr lang="en-US" sz="800" kern="1200" dirty="0" smtClean="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pitchFamily="34" charset="0"/>
                <a:cs typeface="Arial" pitchFamily="34" charset="0"/>
              </a:rPr>
              <a:pPr>
                <a:defRPr/>
              </a:pPr>
              <a:t>42</a:t>
            </a:fld>
            <a:endParaRPr lang="en-US" dirty="0">
              <a:latin typeface="Arial" pitchFamily="34" charset="0"/>
              <a:cs typeface="Arial" pitchFamily="34" charset="0"/>
            </a:endParaRPr>
          </a:p>
        </p:txBody>
      </p:sp>
    </p:spTree>
    <p:extLst>
      <p:ext uri="{BB962C8B-B14F-4D97-AF65-F5344CB8AC3E}">
        <p14:creationId xmlns:p14="http://schemas.microsoft.com/office/powerpoint/2010/main" val="3045639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pitchFamily="34" charset="0"/>
                <a:cs typeface="Arial" pitchFamily="34" charset="0"/>
              </a:rPr>
              <a:pPr>
                <a:defRPr/>
              </a:pPr>
              <a:t>43</a:t>
            </a:fld>
            <a:endParaRPr lang="en-US" dirty="0">
              <a:latin typeface="Arial" pitchFamily="34" charset="0"/>
              <a:cs typeface="Arial" pitchFamily="34" charset="0"/>
            </a:endParaRPr>
          </a:p>
        </p:txBody>
      </p:sp>
    </p:spTree>
    <p:extLst>
      <p:ext uri="{BB962C8B-B14F-4D97-AF65-F5344CB8AC3E}">
        <p14:creationId xmlns:p14="http://schemas.microsoft.com/office/powerpoint/2010/main" val="3045639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399" y="4715907"/>
            <a:ext cx="6493933" cy="4467701"/>
          </a:xfrm>
        </p:spPr>
        <p:txBody>
          <a:bodyPr/>
          <a:lstStyle/>
          <a:p>
            <a:endParaRPr lang="en-US" sz="900" b="1" kern="1200" dirty="0" smtClean="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pitchFamily="34" charset="0"/>
                <a:cs typeface="Arial" pitchFamily="34" charset="0"/>
              </a:rPr>
              <a:pPr>
                <a:defRPr/>
              </a:pPr>
              <a:t>44</a:t>
            </a:fld>
            <a:endParaRPr lang="en-US" dirty="0">
              <a:latin typeface="Arial" pitchFamily="34" charset="0"/>
              <a:cs typeface="Arial" pitchFamily="34" charset="0"/>
            </a:endParaRPr>
          </a:p>
        </p:txBody>
      </p:sp>
    </p:spTree>
    <p:extLst>
      <p:ext uri="{BB962C8B-B14F-4D97-AF65-F5344CB8AC3E}">
        <p14:creationId xmlns:p14="http://schemas.microsoft.com/office/powerpoint/2010/main" val="3045639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799" y="4715907"/>
            <a:ext cx="6366933" cy="4467701"/>
          </a:xfrm>
        </p:spPr>
        <p:txBody>
          <a:bodyPr/>
          <a:lstStyle/>
          <a:p>
            <a:pPr marL="171450" indent="-171450">
              <a:buFont typeface="Arial"/>
              <a:buChar char="•"/>
            </a:pPr>
            <a:endParaRPr lang="en-US" sz="7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pitchFamily="34" charset="0"/>
                <a:cs typeface="Arial" pitchFamily="34" charset="0"/>
              </a:rPr>
              <a:pPr>
                <a:defRPr/>
              </a:pPr>
              <a:t>45</a:t>
            </a:fld>
            <a:endParaRPr lang="en-US" dirty="0">
              <a:latin typeface="Arial" pitchFamily="34" charset="0"/>
              <a:cs typeface="Arial" pitchFamily="34" charset="0"/>
            </a:endParaRPr>
          </a:p>
        </p:txBody>
      </p:sp>
    </p:spTree>
    <p:extLst>
      <p:ext uri="{BB962C8B-B14F-4D97-AF65-F5344CB8AC3E}">
        <p14:creationId xmlns:p14="http://schemas.microsoft.com/office/powerpoint/2010/main" val="3045639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3933" y="4555041"/>
            <a:ext cx="6544734" cy="4467701"/>
          </a:xfrm>
        </p:spPr>
        <p:txBody>
          <a:bodyPr/>
          <a:lstStyle/>
          <a:p>
            <a:endParaRPr lang="en-US" sz="6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pitchFamily="34" charset="0"/>
                <a:cs typeface="Arial" pitchFamily="34" charset="0"/>
              </a:rPr>
              <a:pPr>
                <a:defRPr/>
              </a:pPr>
              <a:t>46</a:t>
            </a:fld>
            <a:endParaRPr lang="en-US" dirty="0">
              <a:latin typeface="Arial" pitchFamily="34" charset="0"/>
              <a:cs typeface="Arial" pitchFamily="34" charset="0"/>
            </a:endParaRPr>
          </a:p>
        </p:txBody>
      </p:sp>
    </p:spTree>
    <p:extLst>
      <p:ext uri="{BB962C8B-B14F-4D97-AF65-F5344CB8AC3E}">
        <p14:creationId xmlns:p14="http://schemas.microsoft.com/office/powerpoint/2010/main" val="30456397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3933" y="4555067"/>
            <a:ext cx="6544734" cy="4628541"/>
          </a:xfrm>
        </p:spPr>
        <p:txBody>
          <a:bodyPr/>
          <a:lstStyle/>
          <a:p>
            <a:endParaRPr lang="en-US" sz="700" b="1"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pitchFamily="34" charset="0"/>
                <a:cs typeface="Arial" pitchFamily="34" charset="0"/>
              </a:rPr>
              <a:pPr>
                <a:defRPr/>
              </a:pPr>
              <a:t>47</a:t>
            </a:fld>
            <a:endParaRPr lang="en-US" dirty="0">
              <a:latin typeface="Arial" pitchFamily="34" charset="0"/>
              <a:cs typeface="Arial" pitchFamily="34" charset="0"/>
            </a:endParaRPr>
          </a:p>
        </p:txBody>
      </p:sp>
    </p:spTree>
    <p:extLst>
      <p:ext uri="{BB962C8B-B14F-4D97-AF65-F5344CB8AC3E}">
        <p14:creationId xmlns:p14="http://schemas.microsoft.com/office/powerpoint/2010/main" val="3045639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5467" y="4538107"/>
            <a:ext cx="6544733" cy="4467701"/>
          </a:xfrm>
        </p:spPr>
        <p:txBody>
          <a:bodyPr/>
          <a:lstStyle/>
          <a:p>
            <a:endParaRPr lang="en-US" sz="700" b="1"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pitchFamily="34" charset="0"/>
                <a:cs typeface="Arial" pitchFamily="34" charset="0"/>
              </a:rPr>
              <a:pPr>
                <a:defRPr/>
              </a:pPr>
              <a:t>48</a:t>
            </a:fld>
            <a:endParaRPr lang="en-US" dirty="0">
              <a:latin typeface="Arial" pitchFamily="34" charset="0"/>
              <a:cs typeface="Arial" pitchFamily="34" charset="0"/>
            </a:endParaRPr>
          </a:p>
        </p:txBody>
      </p:sp>
    </p:spTree>
    <p:extLst>
      <p:ext uri="{BB962C8B-B14F-4D97-AF65-F5344CB8AC3E}">
        <p14:creationId xmlns:p14="http://schemas.microsoft.com/office/powerpoint/2010/main" val="30456397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endParaRPr lang="en-US" sz="1000" dirty="0">
              <a:latin typeface="Arial"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pitchFamily="34" charset="0"/>
                <a:cs typeface="Arial" pitchFamily="34" charset="0"/>
              </a:rPr>
              <a:pPr>
                <a:defRPr/>
              </a:pPr>
              <a:t>49</a:t>
            </a:fld>
            <a:endParaRPr lang="en-US" dirty="0">
              <a:latin typeface="Arial" pitchFamily="34" charset="0"/>
              <a:cs typeface="Arial" pitchFamily="34" charset="0"/>
            </a:endParaRPr>
          </a:p>
        </p:txBody>
      </p:sp>
    </p:spTree>
    <p:extLst>
      <p:ext uri="{BB962C8B-B14F-4D97-AF65-F5344CB8AC3E}">
        <p14:creationId xmlns:p14="http://schemas.microsoft.com/office/powerpoint/2010/main" val="30456397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endParaRPr lang="en-US" sz="1000" dirty="0">
              <a:latin typeface="Arial"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pitchFamily="34" charset="0"/>
                <a:cs typeface="Arial" pitchFamily="34" charset="0"/>
              </a:rPr>
              <a:pPr>
                <a:defRPr/>
              </a:pPr>
              <a:t>50</a:t>
            </a:fld>
            <a:endParaRPr lang="en-US" dirty="0">
              <a:latin typeface="Arial" pitchFamily="34" charset="0"/>
              <a:cs typeface="Arial" pitchFamily="34" charset="0"/>
            </a:endParaRPr>
          </a:p>
        </p:txBody>
      </p:sp>
    </p:spTree>
    <p:extLst>
      <p:ext uri="{BB962C8B-B14F-4D97-AF65-F5344CB8AC3E}">
        <p14:creationId xmlns:p14="http://schemas.microsoft.com/office/powerpoint/2010/main" val="3045639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24B3E29-E3C6-465A-BA15-E131EAE22360}" type="slidenum">
              <a:rPr lang="en-US" smtClean="0">
                <a:latin typeface="Arial" pitchFamily="34" charset="0"/>
                <a:cs typeface="Arial" pitchFamily="34" charset="0"/>
              </a:rPr>
              <a:pPr/>
              <a:t>8</a:t>
            </a:fld>
            <a:endParaRPr lang="en-US" dirty="0">
              <a:latin typeface="Arial" pitchFamily="34" charset="0"/>
              <a:cs typeface="Arial" pitchFamily="34" charset="0"/>
            </a:endParaRPr>
          </a:p>
        </p:txBody>
      </p:sp>
    </p:spTree>
    <p:extLst>
      <p:ext uri="{BB962C8B-B14F-4D97-AF65-F5344CB8AC3E}">
        <p14:creationId xmlns:p14="http://schemas.microsoft.com/office/powerpoint/2010/main" val="580413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0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pitchFamily="34" charset="0"/>
                <a:cs typeface="Arial" pitchFamily="34" charset="0"/>
              </a:rPr>
              <a:pPr>
                <a:defRPr/>
              </a:pPr>
              <a:t>51</a:t>
            </a:fld>
            <a:endParaRPr lang="en-US" dirty="0">
              <a:latin typeface="Arial" pitchFamily="34" charset="0"/>
              <a:cs typeface="Arial" pitchFamily="34" charset="0"/>
            </a:endParaRPr>
          </a:p>
        </p:txBody>
      </p:sp>
    </p:spTree>
    <p:extLst>
      <p:ext uri="{BB962C8B-B14F-4D97-AF65-F5344CB8AC3E}">
        <p14:creationId xmlns:p14="http://schemas.microsoft.com/office/powerpoint/2010/main" val="11678302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pitchFamily="34" charset="0"/>
                <a:cs typeface="Arial" pitchFamily="34" charset="0"/>
              </a:rPr>
              <a:pPr>
                <a:defRPr/>
              </a:pPr>
              <a:t>52</a:t>
            </a:fld>
            <a:endParaRPr lang="en-US" dirty="0">
              <a:latin typeface="Arial" pitchFamily="34" charset="0"/>
              <a:cs typeface="Arial" pitchFamily="34" charset="0"/>
            </a:endParaRPr>
          </a:p>
        </p:txBody>
      </p:sp>
    </p:spTree>
    <p:extLst>
      <p:ext uri="{BB962C8B-B14F-4D97-AF65-F5344CB8AC3E}">
        <p14:creationId xmlns:p14="http://schemas.microsoft.com/office/powerpoint/2010/main" val="15571649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0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pitchFamily="34" charset="0"/>
                <a:cs typeface="Arial" pitchFamily="34" charset="0"/>
              </a:rPr>
              <a:pPr>
                <a:defRPr/>
              </a:pPr>
              <a:t>53</a:t>
            </a:fld>
            <a:endParaRPr lang="en-US" dirty="0">
              <a:latin typeface="Arial" pitchFamily="34" charset="0"/>
              <a:cs typeface="Arial" pitchFamily="34" charset="0"/>
            </a:endParaRPr>
          </a:p>
        </p:txBody>
      </p:sp>
    </p:spTree>
    <p:extLst>
      <p:ext uri="{BB962C8B-B14F-4D97-AF65-F5344CB8AC3E}">
        <p14:creationId xmlns:p14="http://schemas.microsoft.com/office/powerpoint/2010/main" val="21691803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pitchFamily="34" charset="0"/>
                <a:cs typeface="Arial" pitchFamily="34" charset="0"/>
              </a:rPr>
              <a:pPr>
                <a:defRPr/>
              </a:pPr>
              <a:t>54</a:t>
            </a:fld>
            <a:endParaRPr lang="en-US" dirty="0">
              <a:latin typeface="Arial" pitchFamily="34" charset="0"/>
              <a:cs typeface="Arial" pitchFamily="34" charset="0"/>
            </a:endParaRPr>
          </a:p>
        </p:txBody>
      </p:sp>
    </p:spTree>
    <p:extLst>
      <p:ext uri="{BB962C8B-B14F-4D97-AF65-F5344CB8AC3E}">
        <p14:creationId xmlns:p14="http://schemas.microsoft.com/office/powerpoint/2010/main" val="27991577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pitchFamily="34" charset="0"/>
                <a:cs typeface="Arial" pitchFamily="34" charset="0"/>
              </a:rPr>
              <a:pPr>
                <a:defRPr/>
              </a:pPr>
              <a:t>55</a:t>
            </a:fld>
            <a:endParaRPr lang="en-US" dirty="0">
              <a:latin typeface="Arial" pitchFamily="34" charset="0"/>
              <a:cs typeface="Arial" pitchFamily="34" charset="0"/>
            </a:endParaRPr>
          </a:p>
        </p:txBody>
      </p:sp>
    </p:spTree>
    <p:extLst>
      <p:ext uri="{BB962C8B-B14F-4D97-AF65-F5344CB8AC3E}">
        <p14:creationId xmlns:p14="http://schemas.microsoft.com/office/powerpoint/2010/main" val="18485086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0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pitchFamily="34" charset="0"/>
                <a:cs typeface="Arial" pitchFamily="34" charset="0"/>
              </a:rPr>
              <a:pPr>
                <a:defRPr/>
              </a:pPr>
              <a:t>56</a:t>
            </a:fld>
            <a:endParaRPr lang="en-US" dirty="0">
              <a:latin typeface="Arial" pitchFamily="34" charset="0"/>
              <a:cs typeface="Arial" pitchFamily="34" charset="0"/>
            </a:endParaRPr>
          </a:p>
        </p:txBody>
      </p:sp>
    </p:spTree>
    <p:extLst>
      <p:ext uri="{BB962C8B-B14F-4D97-AF65-F5344CB8AC3E}">
        <p14:creationId xmlns:p14="http://schemas.microsoft.com/office/powerpoint/2010/main" val="11696080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57</a:t>
            </a:fld>
            <a:endParaRPr lang="en-US" dirty="0"/>
          </a:p>
        </p:txBody>
      </p:sp>
    </p:spTree>
    <p:extLst>
      <p:ext uri="{BB962C8B-B14F-4D97-AF65-F5344CB8AC3E}">
        <p14:creationId xmlns:p14="http://schemas.microsoft.com/office/powerpoint/2010/main" val="607859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4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1498B6BE-4CEE-1741-9133-C0D884EE6AD1}" type="slidenum">
              <a:rPr lang="en-US" smtClean="0">
                <a:solidFill>
                  <a:prstClr val="black"/>
                </a:solidFill>
              </a:rPr>
              <a:pPr>
                <a:defRPr/>
              </a:pPr>
              <a:t>58</a:t>
            </a:fld>
            <a:endParaRPr lang="en-US" dirty="0">
              <a:solidFill>
                <a:prstClr val="black"/>
              </a:solidFill>
            </a:endParaRPr>
          </a:p>
        </p:txBody>
      </p:sp>
    </p:spTree>
    <p:extLst>
      <p:ext uri="{BB962C8B-B14F-4D97-AF65-F5344CB8AC3E}">
        <p14:creationId xmlns:p14="http://schemas.microsoft.com/office/powerpoint/2010/main" val="24518490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4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1498B6BE-4CEE-1741-9133-C0D884EE6AD1}" type="slidenum">
              <a:rPr lang="en-US" smtClean="0">
                <a:solidFill>
                  <a:prstClr val="black"/>
                </a:solidFill>
              </a:rPr>
              <a:pPr>
                <a:defRPr/>
              </a:pPr>
              <a:t>59</a:t>
            </a:fld>
            <a:endParaRPr lang="en-US" dirty="0">
              <a:solidFill>
                <a:prstClr val="black"/>
              </a:solidFill>
            </a:endParaRPr>
          </a:p>
        </p:txBody>
      </p:sp>
    </p:spTree>
    <p:extLst>
      <p:ext uri="{BB962C8B-B14F-4D97-AF65-F5344CB8AC3E}">
        <p14:creationId xmlns:p14="http://schemas.microsoft.com/office/powerpoint/2010/main" val="24518490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6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64C88FD8-20D0-1047-801B-16100BB52EE7}" type="slidenum">
              <a:rPr lang="en-US" smtClean="0">
                <a:solidFill>
                  <a:prstClr val="black"/>
                </a:solidFill>
              </a:rPr>
              <a:pPr>
                <a:defRPr/>
              </a:pPr>
              <a:t>60</a:t>
            </a:fld>
            <a:endParaRPr lang="en-US" dirty="0">
              <a:solidFill>
                <a:prstClr val="black"/>
              </a:solidFill>
            </a:endParaRPr>
          </a:p>
        </p:txBody>
      </p:sp>
    </p:spTree>
    <p:extLst>
      <p:ext uri="{BB962C8B-B14F-4D97-AF65-F5344CB8AC3E}">
        <p14:creationId xmlns:p14="http://schemas.microsoft.com/office/powerpoint/2010/main" val="2803725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00" kern="1200" dirty="0" smtClean="0">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7B2FCB79-2C0C-F84D-A224-30C295992FCE}" type="slidenum">
              <a:rPr lang="en-US" smtClean="0"/>
              <a:pPr/>
              <a:t>9</a:t>
            </a:fld>
            <a:endParaRPr lang="en-US" dirty="0"/>
          </a:p>
        </p:txBody>
      </p:sp>
    </p:spTree>
    <p:extLst>
      <p:ext uri="{BB962C8B-B14F-4D97-AF65-F5344CB8AC3E}">
        <p14:creationId xmlns:p14="http://schemas.microsoft.com/office/powerpoint/2010/main" val="10479960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4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1498B6BE-4CEE-1741-9133-C0D884EE6AD1}" type="slidenum">
              <a:rPr lang="en-US" smtClean="0">
                <a:solidFill>
                  <a:prstClr val="black"/>
                </a:solidFill>
              </a:rPr>
              <a:pPr>
                <a:defRPr/>
              </a:pPr>
              <a:t>61</a:t>
            </a:fld>
            <a:endParaRPr lang="en-US" dirty="0">
              <a:solidFill>
                <a:prstClr val="black"/>
              </a:solidFill>
            </a:endParaRPr>
          </a:p>
        </p:txBody>
      </p:sp>
    </p:spTree>
    <p:extLst>
      <p:ext uri="{BB962C8B-B14F-4D97-AF65-F5344CB8AC3E}">
        <p14:creationId xmlns:p14="http://schemas.microsoft.com/office/powerpoint/2010/main" val="24518490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4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1498B6BE-4CEE-1741-9133-C0D884EE6AD1}" type="slidenum">
              <a:rPr lang="en-US" smtClean="0">
                <a:solidFill>
                  <a:prstClr val="black"/>
                </a:solidFill>
              </a:rPr>
              <a:pPr>
                <a:defRPr/>
              </a:pPr>
              <a:t>62</a:t>
            </a:fld>
            <a:endParaRPr lang="en-US" dirty="0">
              <a:solidFill>
                <a:prstClr val="black"/>
              </a:solidFill>
            </a:endParaRPr>
          </a:p>
        </p:txBody>
      </p:sp>
    </p:spTree>
    <p:extLst>
      <p:ext uri="{BB962C8B-B14F-4D97-AF65-F5344CB8AC3E}">
        <p14:creationId xmlns:p14="http://schemas.microsoft.com/office/powerpoint/2010/main" val="24518490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6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64C88FD8-20D0-1047-801B-16100BB52EE7}" type="slidenum">
              <a:rPr lang="en-US" smtClean="0">
                <a:solidFill>
                  <a:prstClr val="black"/>
                </a:solidFill>
              </a:rPr>
              <a:pPr>
                <a:defRPr/>
              </a:pPr>
              <a:t>63</a:t>
            </a:fld>
            <a:endParaRPr lang="en-US" dirty="0">
              <a:solidFill>
                <a:prstClr val="black"/>
              </a:solidFill>
            </a:endParaRPr>
          </a:p>
        </p:txBody>
      </p:sp>
    </p:spTree>
    <p:extLst>
      <p:ext uri="{BB962C8B-B14F-4D97-AF65-F5344CB8AC3E}">
        <p14:creationId xmlns:p14="http://schemas.microsoft.com/office/powerpoint/2010/main" val="28037257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2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B107250-365F-9F4D-8EF6-3B0346D1752D}" type="slidenum">
              <a:rPr lang="en-US" smtClean="0">
                <a:solidFill>
                  <a:prstClr val="black"/>
                </a:solidFill>
              </a:rPr>
              <a:pPr>
                <a:defRPr/>
              </a:pPr>
              <a:t>64</a:t>
            </a:fld>
            <a:endParaRPr lang="en-US" dirty="0">
              <a:solidFill>
                <a:prstClr val="black"/>
              </a:solidFill>
            </a:endParaRPr>
          </a:p>
        </p:txBody>
      </p:sp>
    </p:spTree>
    <p:extLst>
      <p:ext uri="{BB962C8B-B14F-4D97-AF65-F5344CB8AC3E}">
        <p14:creationId xmlns:p14="http://schemas.microsoft.com/office/powerpoint/2010/main" val="32669399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2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B107250-365F-9F4D-8EF6-3B0346D1752D}" type="slidenum">
              <a:rPr lang="en-US" smtClean="0">
                <a:solidFill>
                  <a:prstClr val="black"/>
                </a:solidFill>
              </a:rPr>
              <a:pPr>
                <a:defRPr/>
              </a:pPr>
              <a:t>65</a:t>
            </a:fld>
            <a:endParaRPr lang="en-US" dirty="0">
              <a:solidFill>
                <a:prstClr val="black"/>
              </a:solidFill>
            </a:endParaRPr>
          </a:p>
        </p:txBody>
      </p:sp>
    </p:spTree>
    <p:extLst>
      <p:ext uri="{BB962C8B-B14F-4D97-AF65-F5344CB8AC3E}">
        <p14:creationId xmlns:p14="http://schemas.microsoft.com/office/powerpoint/2010/main" val="32669399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2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B107250-365F-9F4D-8EF6-3B0346D1752D}" type="slidenum">
              <a:rPr lang="en-US" smtClean="0">
                <a:solidFill>
                  <a:prstClr val="black"/>
                </a:solidFill>
              </a:rPr>
              <a:pPr>
                <a:defRPr/>
              </a:pPr>
              <a:t>66</a:t>
            </a:fld>
            <a:endParaRPr lang="en-US" dirty="0">
              <a:solidFill>
                <a:prstClr val="black"/>
              </a:solidFill>
            </a:endParaRPr>
          </a:p>
        </p:txBody>
      </p:sp>
    </p:spTree>
    <p:extLst>
      <p:ext uri="{BB962C8B-B14F-4D97-AF65-F5344CB8AC3E}">
        <p14:creationId xmlns:p14="http://schemas.microsoft.com/office/powerpoint/2010/main" val="32669399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2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B107250-365F-9F4D-8EF6-3B0346D1752D}" type="slidenum">
              <a:rPr lang="en-US" smtClean="0">
                <a:solidFill>
                  <a:prstClr val="black"/>
                </a:solidFill>
              </a:rPr>
              <a:pPr>
                <a:defRPr/>
              </a:pPr>
              <a:t>67</a:t>
            </a:fld>
            <a:endParaRPr lang="en-US" dirty="0">
              <a:solidFill>
                <a:prstClr val="black"/>
              </a:solidFill>
            </a:endParaRPr>
          </a:p>
        </p:txBody>
      </p:sp>
    </p:spTree>
    <p:extLst>
      <p:ext uri="{BB962C8B-B14F-4D97-AF65-F5344CB8AC3E}">
        <p14:creationId xmlns:p14="http://schemas.microsoft.com/office/powerpoint/2010/main" val="32669399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68</a:t>
            </a:fld>
            <a:endParaRPr lang="en-US" dirty="0"/>
          </a:p>
        </p:txBody>
      </p:sp>
    </p:spTree>
    <p:extLst>
      <p:ext uri="{BB962C8B-B14F-4D97-AF65-F5344CB8AC3E}">
        <p14:creationId xmlns:p14="http://schemas.microsoft.com/office/powerpoint/2010/main" val="38092967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p>
        </p:txBody>
      </p:sp>
      <p:sp>
        <p:nvSpPr>
          <p:cNvPr id="4" name="スライド番号プレースホルダ 3"/>
          <p:cNvSpPr>
            <a:spLocks noGrp="1"/>
          </p:cNvSpPr>
          <p:nvPr>
            <p:ph type="sldNum" sz="quarter" idx="10"/>
          </p:nvPr>
        </p:nvSpPr>
        <p:spPr/>
        <p:txBody>
          <a:bodyPr/>
          <a:lstStyle/>
          <a:p>
            <a:fld id="{AF90141A-C68C-4D5D-8199-9D0E2E6EFB40}" type="slidenum">
              <a:rPr kumimoji="1" lang="ja-JP" altLang="en-US" smtClean="0"/>
              <a:pPr/>
              <a:t>74</a:t>
            </a:fld>
            <a:endParaRPr kumimoji="1" lang="ja-JP"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bwMode="auto">
          <a:noFill/>
          <a:ln>
            <a:miter lim="800000"/>
            <a:headEnd/>
            <a:tailEnd/>
          </a:ln>
        </p:spPr>
        <p:txBody>
          <a:bodyPr/>
          <a:lstStyle/>
          <a:p>
            <a:fld id="{83028834-001F-4D8A-B3EC-447EA68F021D}" type="slidenum">
              <a:rPr lang="en-US" altLang="ja-JP" smtClean="0"/>
              <a:pPr/>
              <a:t>75</a:t>
            </a:fld>
            <a:endParaRPr lang="en-US" altLang="ja-JP" smtClean="0"/>
          </a:p>
        </p:txBody>
      </p:sp>
      <p:sp>
        <p:nvSpPr>
          <p:cNvPr id="112643" name="Rectangle 2"/>
          <p:cNvSpPr>
            <a:spLocks noGrp="1" noRot="1" noChangeAspect="1" noChangeArrowheads="1" noTextEdit="1"/>
          </p:cNvSpPr>
          <p:nvPr>
            <p:ph type="sldImg"/>
          </p:nvPr>
        </p:nvSpPr>
        <p:spPr bwMode="auto">
          <a:noFill/>
          <a:ln>
            <a:miter lim="800000"/>
            <a:headEnd/>
            <a:tailEnd/>
          </a:ln>
        </p:spPr>
      </p:sp>
      <p:sp>
        <p:nvSpPr>
          <p:cNvPr id="1126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GB" altLang="ja-JP" smtClean="0">
              <a:ea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kern="1200" dirty="0" smtClean="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pitchFamily="34" charset="0"/>
                <a:cs typeface="Arial" pitchFamily="34" charset="0"/>
              </a:rPr>
              <a:pPr>
                <a:defRPr/>
              </a:pPr>
              <a:t>10</a:t>
            </a:fld>
            <a:endParaRPr lang="en-US" dirty="0">
              <a:latin typeface="Arial" pitchFamily="34" charset="0"/>
              <a:cs typeface="Arial" pitchFamily="34" charset="0"/>
            </a:endParaRPr>
          </a:p>
        </p:txBody>
      </p:sp>
    </p:spTree>
    <p:extLst>
      <p:ext uri="{BB962C8B-B14F-4D97-AF65-F5344CB8AC3E}">
        <p14:creationId xmlns:p14="http://schemas.microsoft.com/office/powerpoint/2010/main" val="20578423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2602EA00-9499-463C-80DF-2608C91CB634}" type="slidenum">
              <a:rPr lang="en-US" altLang="ja-JP"/>
              <a:pPr/>
              <a:t>77</a:t>
            </a:fld>
            <a:endParaRPr lang="en-US" altLang="ja-JP"/>
          </a:p>
        </p:txBody>
      </p:sp>
      <p:sp>
        <p:nvSpPr>
          <p:cNvPr id="48131" name="Rectangle 2"/>
          <p:cNvSpPr>
            <a:spLocks noGrp="1" noRot="1" noChangeAspect="1" noChangeArrowheads="1" noTextEdit="1"/>
          </p:cNvSpPr>
          <p:nvPr>
            <p:ph type="sldImg"/>
          </p:nvPr>
        </p:nvSpPr>
        <p:spPr>
          <a:xfrm>
            <a:off x="-358775" y="261938"/>
            <a:ext cx="7572375" cy="4260850"/>
          </a:xfrm>
          <a:ln/>
        </p:spPr>
      </p:sp>
      <p:sp>
        <p:nvSpPr>
          <p:cNvPr id="48132" name="Rectangle 3"/>
          <p:cNvSpPr>
            <a:spLocks noGrp="1" noChangeArrowheads="1"/>
          </p:cNvSpPr>
          <p:nvPr>
            <p:ph type="body" idx="1"/>
          </p:nvPr>
        </p:nvSpPr>
        <p:spPr>
          <a:xfrm>
            <a:off x="391814" y="4676264"/>
            <a:ext cx="5936950" cy="4540095"/>
          </a:xfrm>
          <a:noFill/>
          <a:ln/>
        </p:spPr>
        <p:txBody>
          <a:bodyPr/>
          <a:lstStyle/>
          <a:p>
            <a:pPr eaLnBrk="1" hangingPunct="1"/>
            <a:endParaRPr lang="ja-JP" altLang="ja-JP"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p>
        </p:txBody>
      </p:sp>
      <p:sp>
        <p:nvSpPr>
          <p:cNvPr id="4" name="スライド番号プレースホルダ 3"/>
          <p:cNvSpPr>
            <a:spLocks noGrp="1"/>
          </p:cNvSpPr>
          <p:nvPr>
            <p:ph type="sldNum" sz="quarter" idx="10"/>
          </p:nvPr>
        </p:nvSpPr>
        <p:spPr/>
        <p:txBody>
          <a:bodyPr/>
          <a:lstStyle/>
          <a:p>
            <a:fld id="{AF90141A-C68C-4D5D-8199-9D0E2E6EFB40}" type="slidenum">
              <a:rPr kumimoji="1" lang="ja-JP" altLang="en-US" smtClean="0"/>
              <a:pPr/>
              <a:t>99</a:t>
            </a:fld>
            <a:endParaRPr kumimoji="1" lang="ja-JP"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p>
        </p:txBody>
      </p:sp>
      <p:sp>
        <p:nvSpPr>
          <p:cNvPr id="4" name="スライド番号プレースホルダ 3"/>
          <p:cNvSpPr>
            <a:spLocks noGrp="1"/>
          </p:cNvSpPr>
          <p:nvPr>
            <p:ph type="sldNum" sz="quarter" idx="10"/>
          </p:nvPr>
        </p:nvSpPr>
        <p:spPr/>
        <p:txBody>
          <a:bodyPr/>
          <a:lstStyle/>
          <a:p>
            <a:fld id="{AF90141A-C68C-4D5D-8199-9D0E2E6EFB40}" type="slidenum">
              <a:rPr kumimoji="1" lang="ja-JP" altLang="en-US" smtClean="0"/>
              <a:pPr/>
              <a:t>100</a:t>
            </a:fld>
            <a:endParaRPr kumimoji="1" lang="ja-JP"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p>
        </p:txBody>
      </p:sp>
      <p:sp>
        <p:nvSpPr>
          <p:cNvPr id="4" name="スライド番号プレースホルダ 3"/>
          <p:cNvSpPr>
            <a:spLocks noGrp="1"/>
          </p:cNvSpPr>
          <p:nvPr>
            <p:ph type="sldNum" sz="quarter" idx="10"/>
          </p:nvPr>
        </p:nvSpPr>
        <p:spPr/>
        <p:txBody>
          <a:bodyPr/>
          <a:lstStyle/>
          <a:p>
            <a:fld id="{AF90141A-C68C-4D5D-8199-9D0E2E6EFB40}" type="slidenum">
              <a:rPr kumimoji="1" lang="ja-JP" altLang="en-US" smtClean="0"/>
              <a:pPr/>
              <a:t>101</a:t>
            </a:fld>
            <a:endParaRPr kumimoji="1" lang="ja-JP"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p>
        </p:txBody>
      </p:sp>
      <p:sp>
        <p:nvSpPr>
          <p:cNvPr id="4" name="スライド番号プレースホルダ 3"/>
          <p:cNvSpPr>
            <a:spLocks noGrp="1"/>
          </p:cNvSpPr>
          <p:nvPr>
            <p:ph type="sldNum" sz="quarter" idx="10"/>
          </p:nvPr>
        </p:nvSpPr>
        <p:spPr/>
        <p:txBody>
          <a:bodyPr/>
          <a:lstStyle/>
          <a:p>
            <a:fld id="{AF90141A-C68C-4D5D-8199-9D0E2E6EFB40}" type="slidenum">
              <a:rPr kumimoji="1" lang="ja-JP" altLang="en-US" smtClean="0"/>
              <a:pPr/>
              <a:t>102</a:t>
            </a:fld>
            <a:endParaRPr kumimoji="1" lang="ja-JP"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p>
        </p:txBody>
      </p:sp>
      <p:sp>
        <p:nvSpPr>
          <p:cNvPr id="4" name="スライド番号プレースホルダ 3"/>
          <p:cNvSpPr>
            <a:spLocks noGrp="1"/>
          </p:cNvSpPr>
          <p:nvPr>
            <p:ph type="sldNum" sz="quarter" idx="10"/>
          </p:nvPr>
        </p:nvSpPr>
        <p:spPr/>
        <p:txBody>
          <a:bodyPr/>
          <a:lstStyle/>
          <a:p>
            <a:fld id="{AF90141A-C68C-4D5D-8199-9D0E2E6EFB40}" type="slidenum">
              <a:rPr kumimoji="1" lang="ja-JP" altLang="en-US" smtClean="0"/>
              <a:pPr/>
              <a:t>103</a:t>
            </a:fld>
            <a:endParaRPr kumimoji="1" lang="ja-JP"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p>
        </p:txBody>
      </p:sp>
      <p:sp>
        <p:nvSpPr>
          <p:cNvPr id="4" name="スライド番号プレースホルダ 3"/>
          <p:cNvSpPr>
            <a:spLocks noGrp="1"/>
          </p:cNvSpPr>
          <p:nvPr>
            <p:ph type="sldNum" sz="quarter" idx="10"/>
          </p:nvPr>
        </p:nvSpPr>
        <p:spPr/>
        <p:txBody>
          <a:bodyPr/>
          <a:lstStyle/>
          <a:p>
            <a:fld id="{AF90141A-C68C-4D5D-8199-9D0E2E6EFB40}" type="slidenum">
              <a:rPr kumimoji="1" lang="ja-JP" altLang="en-US" smtClean="0"/>
              <a:pPr/>
              <a:t>104</a:t>
            </a:fld>
            <a:endParaRPr kumimoji="1" lang="ja-JP"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p>
        </p:txBody>
      </p:sp>
      <p:sp>
        <p:nvSpPr>
          <p:cNvPr id="4" name="スライド番号プレースホルダ 3"/>
          <p:cNvSpPr>
            <a:spLocks noGrp="1"/>
          </p:cNvSpPr>
          <p:nvPr>
            <p:ph type="sldNum" sz="quarter" idx="10"/>
          </p:nvPr>
        </p:nvSpPr>
        <p:spPr/>
        <p:txBody>
          <a:bodyPr/>
          <a:lstStyle/>
          <a:p>
            <a:fld id="{AF90141A-C68C-4D5D-8199-9D0E2E6EFB40}" type="slidenum">
              <a:rPr kumimoji="1" lang="ja-JP" altLang="en-US" smtClean="0"/>
              <a:pPr/>
              <a:t>105</a:t>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pitchFamily="34" charset="0"/>
                <a:cs typeface="Arial" pitchFamily="34" charset="0"/>
              </a:rPr>
              <a:pPr>
                <a:defRPr/>
              </a:pPr>
              <a:t>11</a:t>
            </a:fld>
            <a:endParaRPr lang="en-US" dirty="0">
              <a:latin typeface="Arial" pitchFamily="34" charset="0"/>
              <a:cs typeface="Arial" pitchFamily="34" charset="0"/>
            </a:endParaRPr>
          </a:p>
        </p:txBody>
      </p:sp>
    </p:spTree>
    <p:extLst>
      <p:ext uri="{BB962C8B-B14F-4D97-AF65-F5344CB8AC3E}">
        <p14:creationId xmlns:p14="http://schemas.microsoft.com/office/powerpoint/2010/main" val="2057842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47133" y="4715907"/>
            <a:ext cx="6223000" cy="4467701"/>
          </a:xfrm>
        </p:spPr>
        <p:txBody>
          <a:bodyPr/>
          <a:lstStyle/>
          <a:p>
            <a:pPr lvl="0"/>
            <a:endParaRPr lang="en-US" sz="1000" kern="1200" dirty="0" smtClean="0">
              <a:effectLst/>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pitchFamily="34" charset="0"/>
                <a:cs typeface="Arial" pitchFamily="34" charset="0"/>
              </a:rPr>
              <a:pPr>
                <a:defRPr/>
              </a:pPr>
              <a:t>12</a:t>
            </a:fld>
            <a:endParaRPr lang="en-US" dirty="0">
              <a:latin typeface="Arial" pitchFamily="34" charset="0"/>
              <a:cs typeface="Arial" pitchFamily="34" charset="0"/>
            </a:endParaRPr>
          </a:p>
        </p:txBody>
      </p:sp>
    </p:spTree>
    <p:extLst>
      <p:ext uri="{BB962C8B-B14F-4D97-AF65-F5344CB8AC3E}">
        <p14:creationId xmlns:p14="http://schemas.microsoft.com/office/powerpoint/2010/main" val="2057842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54000" y="4715907"/>
            <a:ext cx="6324600" cy="4467701"/>
          </a:xfrm>
        </p:spPr>
        <p:txBody>
          <a:bodyPr/>
          <a:lstStyle/>
          <a:p>
            <a:endParaRPr lang="en-US" sz="800" kern="1200" dirty="0" smtClean="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pitchFamily="34" charset="0"/>
                <a:cs typeface="Arial" pitchFamily="34" charset="0"/>
              </a:rPr>
              <a:pPr>
                <a:defRPr/>
              </a:pPr>
              <a:t>13</a:t>
            </a:fld>
            <a:endParaRPr lang="en-US" dirty="0">
              <a:latin typeface="Arial" pitchFamily="34" charset="0"/>
              <a:cs typeface="Arial" pitchFamily="34" charset="0"/>
            </a:endParaRPr>
          </a:p>
        </p:txBody>
      </p:sp>
    </p:spTree>
    <p:extLst>
      <p:ext uri="{BB962C8B-B14F-4D97-AF65-F5344CB8AC3E}">
        <p14:creationId xmlns:p14="http://schemas.microsoft.com/office/powerpoint/2010/main" val="2057842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79399" y="4715907"/>
            <a:ext cx="6256867" cy="4467701"/>
          </a:xfrm>
        </p:spPr>
        <p:txBody>
          <a:bodyPr/>
          <a:lstStyle/>
          <a:p>
            <a:endParaRPr lang="en-US" sz="800" kern="1200" dirty="0" smtClean="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14</a:t>
            </a:fld>
            <a:endParaRPr lang="en-US" dirty="0"/>
          </a:p>
        </p:txBody>
      </p:sp>
    </p:spTree>
    <p:extLst>
      <p:ext uri="{BB962C8B-B14F-4D97-AF65-F5344CB8AC3E}">
        <p14:creationId xmlns:p14="http://schemas.microsoft.com/office/powerpoint/2010/main" val="3045639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_Photo">
    <p:spTree>
      <p:nvGrpSpPr>
        <p:cNvPr id="1" name=""/>
        <p:cNvGrpSpPr/>
        <p:nvPr/>
      </p:nvGrpSpPr>
      <p:grpSpPr>
        <a:xfrm>
          <a:off x="0" y="0"/>
          <a:ext cx="0" cy="0"/>
          <a:chOff x="0" y="0"/>
          <a:chExt cx="0" cy="0"/>
        </a:xfrm>
      </p:grpSpPr>
      <p:pic>
        <p:nvPicPr>
          <p:cNvPr id="11" name="Picture 2" descr="C:\Users\ssarlak\Desktop\Documents\PPT PROJECTS\Q3FY15\Collaboration\kirk -IP Phone\IP Phone Photos\Brochure Cover - Main Image.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2461260" y="-19046"/>
            <a:ext cx="6706565" cy="516254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rot="5400000">
            <a:off x="1991880" y="-2009777"/>
            <a:ext cx="5162551" cy="9144002"/>
          </a:xfrm>
          <a:prstGeom prst="rect">
            <a:avLst/>
          </a:prstGeom>
          <a:gradFill flip="none" rotWithShape="1">
            <a:gsLst>
              <a:gs pos="32000">
                <a:schemeClr val="bg1"/>
              </a:gs>
              <a:gs pos="71000">
                <a:schemeClr val="bg1">
                  <a:alpha val="0"/>
                </a:schemeClr>
              </a:gs>
            </a:gsLst>
            <a:lin ang="156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dirty="0" smtClean="0">
              <a:solidFill>
                <a:srgbClr val="FFFFFF"/>
              </a:solidFill>
            </a:endParaRPr>
          </a:p>
        </p:txBody>
      </p:sp>
      <p:pic>
        <p:nvPicPr>
          <p:cNvPr id="15" name="Picture 14" descr="logo_black.ai"/>
          <p:cNvPicPr>
            <a:picLocks noChangeAspect="1"/>
          </p:cNvPicPr>
          <p:nvPr userDrawn="1"/>
        </p:nvPicPr>
        <p:blipFill>
          <a:blip r:embed="rId3" cstate="print">
            <a:alphaModFix amt="82000"/>
            <a:extLst>
              <a:ext uri="{28A0092B-C50C-407E-A947-70E740481C1C}">
                <a14:useLocalDpi xmlns:a14="http://schemas.microsoft.com/office/drawing/2010/main"/>
              </a:ext>
            </a:extLst>
          </a:blip>
          <a:srcRect/>
          <a:stretch>
            <a:fillRect/>
          </a:stretch>
        </p:blipFill>
        <p:spPr bwMode="auto">
          <a:xfrm>
            <a:off x="429767" y="320039"/>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j-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j-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23"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j-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Tree>
    <p:extLst>
      <p:ext uri="{BB962C8B-B14F-4D97-AF65-F5344CB8AC3E}">
        <p14:creationId xmlns:p14="http://schemas.microsoft.com/office/powerpoint/2010/main" val="392981896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6"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411040712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7413717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31644334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72"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15532668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3"/>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34" y="302508"/>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70"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3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70"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404760000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3"/>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3"/>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9" y="228321"/>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34" y="227841"/>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9" y="220481"/>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414725828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81"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dirty="0">
              <a:latin typeface="+mj-l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8"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72"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08147761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89672446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Bullet_Diragram">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grpSp>
        <p:nvGrpSpPr>
          <p:cNvPr id="4" name="Group 13"/>
          <p:cNvGrpSpPr/>
          <p:nvPr userDrawn="1"/>
        </p:nvGrpSpPr>
        <p:grpSpPr>
          <a:xfrm>
            <a:off x="277813" y="1076325"/>
            <a:ext cx="8596313" cy="3716338"/>
            <a:chOff x="565517" y="1076325"/>
            <a:chExt cx="8018857" cy="3716338"/>
          </a:xfrm>
        </p:grpSpPr>
        <p:sp>
          <p:nvSpPr>
            <p:cNvPr id="5" name="Rectangle 4"/>
            <p:cNvSpPr/>
            <p:nvPr/>
          </p:nvSpPr>
          <p:spPr>
            <a:xfrm rot="10800000">
              <a:off x="3918003" y="1076325"/>
              <a:ext cx="4666371" cy="3716338"/>
            </a:xfrm>
            <a:prstGeom prst="rect">
              <a:avLst/>
            </a:prstGeom>
            <a:gradFill flip="none" rotWithShape="1">
              <a:gsLst>
                <a:gs pos="0">
                  <a:srgbClr val="EBF3FB"/>
                </a:gs>
                <a:gs pos="100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219456" rIns="91440" bIns="0" rtlCol="0" anchor="t"/>
            <a:lstStyle/>
            <a:p>
              <a:pPr marL="228600" indent="-228600">
                <a:spcBef>
                  <a:spcPts val="0"/>
                </a:spcBef>
                <a:spcAft>
                  <a:spcPts val="300"/>
                </a:spcAft>
                <a:buClr>
                  <a:schemeClr val="tx2"/>
                </a:buClr>
                <a:buFont typeface="Wingdings" panose="05000000000000000000" pitchFamily="2" charset="2"/>
                <a:buChar char="§"/>
              </a:pPr>
              <a:endParaRPr lang="en-US" sz="1400" dirty="0">
                <a:solidFill>
                  <a:schemeClr val="tx1"/>
                </a:solidFill>
              </a:endParaRPr>
            </a:p>
          </p:txBody>
        </p:sp>
        <p:sp>
          <p:nvSpPr>
            <p:cNvPr id="6" name="Rectangle 5"/>
            <p:cNvSpPr/>
            <p:nvPr/>
          </p:nvSpPr>
          <p:spPr>
            <a:xfrm>
              <a:off x="565517" y="1076325"/>
              <a:ext cx="4666371" cy="3716338"/>
            </a:xfrm>
            <a:prstGeom prst="rect">
              <a:avLst/>
            </a:prstGeom>
            <a:gradFill flip="none" rotWithShape="1">
              <a:gsLst>
                <a:gs pos="0">
                  <a:srgbClr val="EBF3FB"/>
                </a:gs>
                <a:gs pos="100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219456" rIns="91440" bIns="0" rtlCol="0" anchor="t"/>
            <a:lstStyle/>
            <a:p>
              <a:pPr marL="228600" indent="-228600">
                <a:spcBef>
                  <a:spcPts val="0"/>
                </a:spcBef>
                <a:spcAft>
                  <a:spcPts val="300"/>
                </a:spcAft>
                <a:buClr>
                  <a:schemeClr val="tx2"/>
                </a:buClr>
                <a:buFont typeface="Wingdings" panose="05000000000000000000" pitchFamily="2" charset="2"/>
                <a:buChar char="§"/>
              </a:pPr>
              <a:endParaRPr lang="en-US" sz="1400" dirty="0">
                <a:solidFill>
                  <a:schemeClr val="tx1"/>
                </a:solidFill>
              </a:endParaRPr>
            </a:p>
          </p:txBody>
        </p:sp>
      </p:grpSp>
      <p:sp>
        <p:nvSpPr>
          <p:cNvPr id="7" name="Rectangle 6"/>
          <p:cNvSpPr/>
          <p:nvPr userDrawn="1"/>
        </p:nvSpPr>
        <p:spPr>
          <a:xfrm rot="16200000">
            <a:off x="4549140" y="-3195320"/>
            <a:ext cx="45720" cy="859536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Right Triangle 7"/>
          <p:cNvSpPr/>
          <p:nvPr userDrawn="1"/>
        </p:nvSpPr>
        <p:spPr>
          <a:xfrm rot="18896425">
            <a:off x="4480560" y="1011545"/>
            <a:ext cx="182880" cy="182880"/>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189672446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4"/>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21291401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userDrawn="1"/>
        </p:nvPicPr>
        <p:blipFill>
          <a:blip r:embed="rId2" cstate="print">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212294239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3"/>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3"/>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296139975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90"/>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dirty="0" smtClean="0"/>
              <a:t>Click icon to add table</a:t>
            </a:r>
            <a:endParaRPr lang="en-GB" noProof="0" dirty="0"/>
          </a:p>
        </p:txBody>
      </p:sp>
      <p:sp>
        <p:nvSpPr>
          <p:cNvPr id="6" name="Text Placeholder 9"/>
          <p:cNvSpPr>
            <a:spLocks noGrp="1"/>
          </p:cNvSpPr>
          <p:nvPr>
            <p:ph type="body" sz="quarter" idx="11" hasCustomPrompt="1"/>
          </p:nvPr>
        </p:nvSpPr>
        <p:spPr>
          <a:xfrm>
            <a:off x="437767" y="4148223"/>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93950320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6"/>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smtClean="0"/>
              <a:t>Click icon to add chart</a:t>
            </a:r>
            <a:endParaRPr lang="en-US" noProof="0" dirty="0"/>
          </a:p>
        </p:txBody>
      </p:sp>
      <p:sp>
        <p:nvSpPr>
          <p:cNvPr id="7" name="Text Placeholder 9"/>
          <p:cNvSpPr>
            <a:spLocks noGrp="1"/>
          </p:cNvSpPr>
          <p:nvPr>
            <p:ph type="body" sz="quarter" idx="11" hasCustomPrompt="1"/>
          </p:nvPr>
        </p:nvSpPr>
        <p:spPr>
          <a:xfrm>
            <a:off x="437767" y="4148223"/>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70256367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72"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7"/>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dirty="0" smtClean="0"/>
              <a:t>Click icon to add chart</a:t>
            </a:r>
            <a:endParaRPr lang="en-US" noProof="0" dirty="0"/>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68129543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9"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smtClean="0"/>
              <a:t>Click icon to add picture</a:t>
            </a:r>
            <a:endParaRPr lang="en-US" noProof="0" dirty="0"/>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56983574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17" name="Text Placeholder 17"/>
          <p:cNvSpPr>
            <a:spLocks noGrp="1"/>
          </p:cNvSpPr>
          <p:nvPr>
            <p:ph type="body" sz="quarter" idx="11" hasCustomPrompt="1"/>
          </p:nvPr>
        </p:nvSpPr>
        <p:spPr>
          <a:xfrm>
            <a:off x="777485" y="280014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8"/>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8"/>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137882026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7"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44" name="Oval 43"/>
          <p:cNvSpPr/>
          <p:nvPr userDrawn="1"/>
        </p:nvSpPr>
        <p:spPr>
          <a:xfrm>
            <a:off x="3422848"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45" name="Oval 44"/>
          <p:cNvSpPr/>
          <p:nvPr userDrawn="1"/>
        </p:nvSpPr>
        <p:spPr>
          <a:xfrm>
            <a:off x="6087365"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3"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4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4"/>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4"/>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251962953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0819" y="4629153"/>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dirty="0" smtClean="0"/>
              <a:t>Click icon to add picture</a:t>
            </a:r>
            <a:endParaRPr lang="en-US" noProof="0" dirty="0"/>
          </a:p>
        </p:txBody>
      </p:sp>
      <p:sp>
        <p:nvSpPr>
          <p:cNvPr id="6" name="Text Placeholder 2"/>
          <p:cNvSpPr>
            <a:spLocks noGrp="1"/>
          </p:cNvSpPr>
          <p:nvPr>
            <p:ph type="body" sz="quarter" idx="11" hasCustomPrompt="1"/>
          </p:nvPr>
        </p:nvSpPr>
        <p:spPr bwMode="auto">
          <a:xfrm>
            <a:off x="500063" y="3476649"/>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117249282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40"/>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dirty="0" smtClean="0"/>
              <a:t>Click icon to add picture</a:t>
            </a:r>
            <a:endParaRPr lang="en-US" noProof="0" dirty="0"/>
          </a:p>
        </p:txBody>
      </p:sp>
      <p:sp>
        <p:nvSpPr>
          <p:cNvPr id="4" name="Text Placeholder 3"/>
          <p:cNvSpPr>
            <a:spLocks noGrp="1"/>
          </p:cNvSpPr>
          <p:nvPr>
            <p:ph type="body" sz="quarter" idx="11" hasCustomPrompt="1"/>
          </p:nvPr>
        </p:nvSpPr>
        <p:spPr>
          <a:xfrm>
            <a:off x="448785" y="3054521"/>
            <a:ext cx="8364236" cy="560153"/>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347307139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0819" y="4629153"/>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171212470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dirty="0"/>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dirty="0"/>
          </a:p>
        </p:txBody>
      </p:sp>
      <p:sp>
        <p:nvSpPr>
          <p:cNvPr id="3" name="Subtitle 2"/>
          <p:cNvSpPr>
            <a:spLocks noGrp="1"/>
          </p:cNvSpPr>
          <p:nvPr>
            <p:ph type="subTitle" idx="1" hasCustomPrompt="1"/>
          </p:nvPr>
        </p:nvSpPr>
        <p:spPr>
          <a:xfrm>
            <a:off x="499921" y="3209553"/>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31" y="2462028"/>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7"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88500548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3"/>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427897133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1"/>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latin typeface="+mj-lt"/>
            </a:endParaRPr>
          </a:p>
        </p:txBody>
      </p:sp>
      <p:sp>
        <p:nvSpPr>
          <p:cNvPr id="5" name="Rectangle 4"/>
          <p:cNvSpPr/>
          <p:nvPr/>
        </p:nvSpPr>
        <p:spPr>
          <a:xfrm>
            <a:off x="1892300" y="3595689"/>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dirty="0" smtClean="0"/>
              <a:t>Click icon to add picture</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4218626708"/>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6" y="233366"/>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dirty="0" smtClean="0"/>
              <a:t>Click icon to add picture</a:t>
            </a:r>
            <a:endParaRPr lang="en-US" noProof="0" dirty="0"/>
          </a:p>
        </p:txBody>
      </p:sp>
      <p:sp>
        <p:nvSpPr>
          <p:cNvPr id="9" name="Title 8"/>
          <p:cNvSpPr>
            <a:spLocks noGrp="1"/>
          </p:cNvSpPr>
          <p:nvPr>
            <p:ph type="title" hasCustomPrompt="1"/>
          </p:nvPr>
        </p:nvSpPr>
        <p:spPr>
          <a:xfrm>
            <a:off x="430941" y="2480696"/>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1525520392"/>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9"/>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latin typeface="+mj-lt"/>
            </a:endParaRPr>
          </a:p>
        </p:txBody>
      </p:sp>
      <p:sp>
        <p:nvSpPr>
          <p:cNvPr id="26" name="Picture Placeholder 25"/>
          <p:cNvSpPr>
            <a:spLocks noGrp="1"/>
          </p:cNvSpPr>
          <p:nvPr>
            <p:ph type="pic" sz="quarter" idx="10"/>
          </p:nvPr>
        </p:nvSpPr>
        <p:spPr>
          <a:xfrm>
            <a:off x="4992624" y="546735"/>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dirty="0" smtClean="0"/>
              <a:t>Click icon to add picture</a:t>
            </a:r>
            <a:endParaRPr lang="en-US" noProof="0" dirty="0"/>
          </a:p>
        </p:txBody>
      </p:sp>
      <p:sp>
        <p:nvSpPr>
          <p:cNvPr id="9" name="Title 8"/>
          <p:cNvSpPr>
            <a:spLocks noGrp="1"/>
          </p:cNvSpPr>
          <p:nvPr>
            <p:ph type="title" hasCustomPrompt="1"/>
          </p:nvPr>
        </p:nvSpPr>
        <p:spPr>
          <a:xfrm>
            <a:off x="437669" y="546737"/>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3528887019"/>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6"/>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10" name="Rectangle 9"/>
          <p:cNvSpPr/>
          <p:nvPr/>
        </p:nvSpPr>
        <p:spPr>
          <a:xfrm>
            <a:off x="334963" y="233366"/>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11" name="Rectangle 10"/>
          <p:cNvSpPr/>
          <p:nvPr/>
        </p:nvSpPr>
        <p:spPr>
          <a:xfrm>
            <a:off x="6980244"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12" name="Rectangle 11"/>
          <p:cNvSpPr/>
          <p:nvPr/>
        </p:nvSpPr>
        <p:spPr>
          <a:xfrm>
            <a:off x="334966" y="2271716"/>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13" name="Rectangle 12"/>
          <p:cNvSpPr/>
          <p:nvPr/>
        </p:nvSpPr>
        <p:spPr>
          <a:xfrm>
            <a:off x="2911475" y="2271716"/>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14" name="Rectangle 13"/>
          <p:cNvSpPr/>
          <p:nvPr/>
        </p:nvSpPr>
        <p:spPr>
          <a:xfrm>
            <a:off x="6980244"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15" name="Rectangle 14"/>
          <p:cNvSpPr/>
          <p:nvPr/>
        </p:nvSpPr>
        <p:spPr>
          <a:xfrm>
            <a:off x="6980244"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49" name="Picture Placeholder 25"/>
          <p:cNvSpPr>
            <a:spLocks noGrp="1"/>
          </p:cNvSpPr>
          <p:nvPr>
            <p:ph type="pic" sz="quarter" idx="11"/>
          </p:nvPr>
        </p:nvSpPr>
        <p:spPr>
          <a:xfrm>
            <a:off x="3669001"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26" name="Picture Placeholder 25"/>
          <p:cNvSpPr>
            <a:spLocks noGrp="1"/>
          </p:cNvSpPr>
          <p:nvPr>
            <p:ph type="pic" sz="quarter" idx="10"/>
          </p:nvPr>
        </p:nvSpPr>
        <p:spPr>
          <a:xfrm>
            <a:off x="320831"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3" name="Picture Placeholder 25"/>
          <p:cNvSpPr>
            <a:spLocks noGrp="1"/>
          </p:cNvSpPr>
          <p:nvPr>
            <p:ph type="pic" sz="quarter" idx="13"/>
          </p:nvPr>
        </p:nvSpPr>
        <p:spPr>
          <a:xfrm>
            <a:off x="320824" y="2271721"/>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5" name="Picture Placeholder 25"/>
          <p:cNvSpPr>
            <a:spLocks noGrp="1"/>
          </p:cNvSpPr>
          <p:nvPr>
            <p:ph type="pic" sz="quarter" idx="14"/>
          </p:nvPr>
        </p:nvSpPr>
        <p:spPr>
          <a:xfrm>
            <a:off x="2908334" y="2271721"/>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1602761312"/>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686166"/>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44"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dirty="0" smtClean="0"/>
              <a:t>Click icon to add media</a:t>
            </a:r>
            <a:endParaRPr lang="en-US" noProof="0" dirty="0"/>
          </a:p>
        </p:txBody>
      </p:sp>
    </p:spTree>
    <p:extLst>
      <p:ext uri="{BB962C8B-B14F-4D97-AF65-F5344CB8AC3E}">
        <p14:creationId xmlns:p14="http://schemas.microsoft.com/office/powerpoint/2010/main" val="1682704720"/>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dirty="0" smtClean="0"/>
              <a:t>Click icon to add media</a:t>
            </a:r>
            <a:endParaRPr lang="en-US" noProof="0" dirty="0"/>
          </a:p>
        </p:txBody>
      </p:sp>
    </p:spTree>
    <p:extLst>
      <p:ext uri="{BB962C8B-B14F-4D97-AF65-F5344CB8AC3E}">
        <p14:creationId xmlns:p14="http://schemas.microsoft.com/office/powerpoint/2010/main" val="531989282"/>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9"/>
          <p:cNvSpPr>
            <a:spLocks noEditPoints="1"/>
          </p:cNvSpPr>
          <p:nvPr userDrawn="1"/>
        </p:nvSpPr>
        <p:spPr bwMode="auto">
          <a:xfrm>
            <a:off x="3763010" y="2126933"/>
            <a:ext cx="1643689" cy="871537"/>
          </a:xfrm>
          <a:custGeom>
            <a:avLst/>
            <a:gdLst>
              <a:gd name="T0" fmla="*/ 939 w 960"/>
              <a:gd name="T1" fmla="*/ 136 h 506"/>
              <a:gd name="T2" fmla="*/ 939 w 960"/>
              <a:gd name="T3" fmla="*/ 221 h 506"/>
              <a:gd name="T4" fmla="*/ 845 w 960"/>
              <a:gd name="T5" fmla="*/ 99 h 506"/>
              <a:gd name="T6" fmla="*/ 803 w 960"/>
              <a:gd name="T7" fmla="*/ 99 h 506"/>
              <a:gd name="T8" fmla="*/ 845 w 960"/>
              <a:gd name="T9" fmla="*/ 201 h 506"/>
              <a:gd name="T10" fmla="*/ 730 w 960"/>
              <a:gd name="T11" fmla="*/ 21 h 506"/>
              <a:gd name="T12" fmla="*/ 689 w 960"/>
              <a:gd name="T13" fmla="*/ 242 h 506"/>
              <a:gd name="T14" fmla="*/ 730 w 960"/>
              <a:gd name="T15" fmla="*/ 21 h 506"/>
              <a:gd name="T16" fmla="*/ 595 w 960"/>
              <a:gd name="T17" fmla="*/ 78 h 506"/>
              <a:gd name="T18" fmla="*/ 595 w 960"/>
              <a:gd name="T19" fmla="*/ 221 h 506"/>
              <a:gd name="T20" fmla="*/ 501 w 960"/>
              <a:gd name="T21" fmla="*/ 157 h 506"/>
              <a:gd name="T22" fmla="*/ 459 w 960"/>
              <a:gd name="T23" fmla="*/ 157 h 506"/>
              <a:gd name="T24" fmla="*/ 501 w 960"/>
              <a:gd name="T25" fmla="*/ 201 h 506"/>
              <a:gd name="T26" fmla="*/ 386 w 960"/>
              <a:gd name="T27" fmla="*/ 99 h 506"/>
              <a:gd name="T28" fmla="*/ 344 w 960"/>
              <a:gd name="T29" fmla="*/ 201 h 506"/>
              <a:gd name="T30" fmla="*/ 386 w 960"/>
              <a:gd name="T31" fmla="*/ 99 h 506"/>
              <a:gd name="T32" fmla="*/ 250 w 960"/>
              <a:gd name="T33" fmla="*/ 0 h 506"/>
              <a:gd name="T34" fmla="*/ 250 w 960"/>
              <a:gd name="T35" fmla="*/ 263 h 506"/>
              <a:gd name="T36" fmla="*/ 157 w 960"/>
              <a:gd name="T37" fmla="*/ 99 h 506"/>
              <a:gd name="T38" fmla="*/ 115 w 960"/>
              <a:gd name="T39" fmla="*/ 99 h 506"/>
              <a:gd name="T40" fmla="*/ 157 w 960"/>
              <a:gd name="T41" fmla="*/ 201 h 506"/>
              <a:gd name="T42" fmla="*/ 42 w 960"/>
              <a:gd name="T43" fmla="*/ 157 h 506"/>
              <a:gd name="T44" fmla="*/ 0 w 960"/>
              <a:gd name="T45" fmla="*/ 201 h 506"/>
              <a:gd name="T46" fmla="*/ 42 w 960"/>
              <a:gd name="T47" fmla="*/ 157 h 506"/>
              <a:gd name="T48" fmla="*/ 432 w 960"/>
              <a:gd name="T49" fmla="*/ 333 h 506"/>
              <a:gd name="T50" fmla="*/ 422 w 960"/>
              <a:gd name="T51" fmla="*/ 437 h 506"/>
              <a:gd name="T52" fmla="*/ 370 w 960"/>
              <a:gd name="T53" fmla="*/ 463 h 506"/>
              <a:gd name="T54" fmla="*/ 485 w 960"/>
              <a:gd name="T55" fmla="*/ 450 h 506"/>
              <a:gd name="T56" fmla="*/ 414 w 960"/>
              <a:gd name="T57" fmla="*/ 382 h 506"/>
              <a:gd name="T58" fmla="*/ 473 w 960"/>
              <a:gd name="T59" fmla="*/ 338 h 506"/>
              <a:gd name="T60" fmla="*/ 785 w 960"/>
              <a:gd name="T61" fmla="*/ 333 h 506"/>
              <a:gd name="T62" fmla="*/ 874 w 960"/>
              <a:gd name="T63" fmla="*/ 419 h 506"/>
              <a:gd name="T64" fmla="*/ 829 w 960"/>
              <a:gd name="T65" fmla="*/ 419 h 506"/>
              <a:gd name="T66" fmla="*/ 785 w 960"/>
              <a:gd name="T67" fmla="*/ 376 h 506"/>
              <a:gd name="T68" fmla="*/ 175 w 960"/>
              <a:gd name="T69" fmla="*/ 333 h 506"/>
              <a:gd name="T70" fmla="*/ 214 w 960"/>
              <a:gd name="T71" fmla="*/ 500 h 506"/>
              <a:gd name="T72" fmla="*/ 132 w 960"/>
              <a:gd name="T73" fmla="*/ 419 h 506"/>
              <a:gd name="T74" fmla="*/ 214 w 960"/>
              <a:gd name="T75" fmla="*/ 339 h 506"/>
              <a:gd name="T76" fmla="*/ 615 w 960"/>
              <a:gd name="T77" fmla="*/ 333 h 506"/>
              <a:gd name="T78" fmla="*/ 653 w 960"/>
              <a:gd name="T79" fmla="*/ 500 h 506"/>
              <a:gd name="T80" fmla="*/ 571 w 960"/>
              <a:gd name="T81" fmla="*/ 419 h 506"/>
              <a:gd name="T82" fmla="*/ 653 w 960"/>
              <a:gd name="T83" fmla="*/ 339 h 506"/>
              <a:gd name="T84" fmla="*/ 271 w 960"/>
              <a:gd name="T85" fmla="*/ 503 h 506"/>
              <a:gd name="T86" fmla="*/ 314 w 960"/>
              <a:gd name="T87" fmla="*/ 50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0" h="506">
                <a:moveTo>
                  <a:pt x="960" y="157"/>
                </a:moveTo>
                <a:lnTo>
                  <a:pt x="960" y="157"/>
                </a:lnTo>
                <a:cubicBezTo>
                  <a:pt x="960" y="145"/>
                  <a:pt x="951" y="136"/>
                  <a:pt x="939" y="136"/>
                </a:cubicBezTo>
                <a:cubicBezTo>
                  <a:pt x="928" y="136"/>
                  <a:pt x="918" y="145"/>
                  <a:pt x="918" y="157"/>
                </a:cubicBezTo>
                <a:lnTo>
                  <a:pt x="918" y="201"/>
                </a:lnTo>
                <a:cubicBezTo>
                  <a:pt x="918" y="212"/>
                  <a:pt x="928" y="221"/>
                  <a:pt x="939" y="221"/>
                </a:cubicBezTo>
                <a:cubicBezTo>
                  <a:pt x="951" y="221"/>
                  <a:pt x="960" y="212"/>
                  <a:pt x="960" y="201"/>
                </a:cubicBezTo>
                <a:lnTo>
                  <a:pt x="960" y="157"/>
                </a:lnTo>
                <a:close/>
                <a:moveTo>
                  <a:pt x="845" y="99"/>
                </a:moveTo>
                <a:lnTo>
                  <a:pt x="845" y="99"/>
                </a:lnTo>
                <a:cubicBezTo>
                  <a:pt x="845" y="88"/>
                  <a:pt x="836" y="78"/>
                  <a:pt x="824" y="78"/>
                </a:cubicBezTo>
                <a:cubicBezTo>
                  <a:pt x="813" y="78"/>
                  <a:pt x="803" y="88"/>
                  <a:pt x="803" y="99"/>
                </a:cubicBezTo>
                <a:lnTo>
                  <a:pt x="803" y="201"/>
                </a:lnTo>
                <a:cubicBezTo>
                  <a:pt x="803" y="212"/>
                  <a:pt x="813" y="221"/>
                  <a:pt x="824" y="221"/>
                </a:cubicBezTo>
                <a:cubicBezTo>
                  <a:pt x="836" y="221"/>
                  <a:pt x="845" y="212"/>
                  <a:pt x="845" y="201"/>
                </a:cubicBezTo>
                <a:lnTo>
                  <a:pt x="845" y="99"/>
                </a:lnTo>
                <a:close/>
                <a:moveTo>
                  <a:pt x="730" y="21"/>
                </a:moveTo>
                <a:lnTo>
                  <a:pt x="730" y="21"/>
                </a:lnTo>
                <a:cubicBezTo>
                  <a:pt x="730" y="9"/>
                  <a:pt x="721" y="0"/>
                  <a:pt x="710" y="0"/>
                </a:cubicBezTo>
                <a:cubicBezTo>
                  <a:pt x="698" y="0"/>
                  <a:pt x="689" y="9"/>
                  <a:pt x="689" y="21"/>
                </a:cubicBezTo>
                <a:lnTo>
                  <a:pt x="689" y="242"/>
                </a:lnTo>
                <a:cubicBezTo>
                  <a:pt x="689" y="254"/>
                  <a:pt x="698" y="263"/>
                  <a:pt x="710" y="263"/>
                </a:cubicBezTo>
                <a:cubicBezTo>
                  <a:pt x="721" y="263"/>
                  <a:pt x="730" y="254"/>
                  <a:pt x="730" y="242"/>
                </a:cubicBezTo>
                <a:lnTo>
                  <a:pt x="730" y="21"/>
                </a:lnTo>
                <a:close/>
                <a:moveTo>
                  <a:pt x="616" y="99"/>
                </a:moveTo>
                <a:lnTo>
                  <a:pt x="616" y="99"/>
                </a:lnTo>
                <a:cubicBezTo>
                  <a:pt x="616" y="88"/>
                  <a:pt x="606" y="78"/>
                  <a:pt x="595" y="78"/>
                </a:cubicBezTo>
                <a:cubicBezTo>
                  <a:pt x="583" y="78"/>
                  <a:pt x="574" y="88"/>
                  <a:pt x="574" y="99"/>
                </a:cubicBezTo>
                <a:lnTo>
                  <a:pt x="574" y="201"/>
                </a:lnTo>
                <a:cubicBezTo>
                  <a:pt x="574" y="212"/>
                  <a:pt x="583" y="221"/>
                  <a:pt x="595" y="221"/>
                </a:cubicBezTo>
                <a:cubicBezTo>
                  <a:pt x="606" y="221"/>
                  <a:pt x="616" y="212"/>
                  <a:pt x="616" y="201"/>
                </a:cubicBezTo>
                <a:lnTo>
                  <a:pt x="616" y="99"/>
                </a:lnTo>
                <a:close/>
                <a:moveTo>
                  <a:pt x="501" y="157"/>
                </a:moveTo>
                <a:lnTo>
                  <a:pt x="501" y="157"/>
                </a:lnTo>
                <a:cubicBezTo>
                  <a:pt x="501" y="145"/>
                  <a:pt x="491" y="136"/>
                  <a:pt x="480" y="136"/>
                </a:cubicBezTo>
                <a:cubicBezTo>
                  <a:pt x="469" y="136"/>
                  <a:pt x="459" y="145"/>
                  <a:pt x="459" y="157"/>
                </a:cubicBezTo>
                <a:lnTo>
                  <a:pt x="459" y="201"/>
                </a:lnTo>
                <a:cubicBezTo>
                  <a:pt x="459" y="212"/>
                  <a:pt x="469" y="221"/>
                  <a:pt x="480" y="221"/>
                </a:cubicBezTo>
                <a:cubicBezTo>
                  <a:pt x="491" y="221"/>
                  <a:pt x="501" y="212"/>
                  <a:pt x="501" y="201"/>
                </a:cubicBezTo>
                <a:lnTo>
                  <a:pt x="501" y="157"/>
                </a:lnTo>
                <a:close/>
                <a:moveTo>
                  <a:pt x="386" y="99"/>
                </a:moveTo>
                <a:lnTo>
                  <a:pt x="386" y="99"/>
                </a:lnTo>
                <a:cubicBezTo>
                  <a:pt x="386" y="88"/>
                  <a:pt x="377" y="78"/>
                  <a:pt x="365" y="78"/>
                </a:cubicBezTo>
                <a:cubicBezTo>
                  <a:pt x="354" y="78"/>
                  <a:pt x="344" y="88"/>
                  <a:pt x="344" y="99"/>
                </a:cubicBezTo>
                <a:lnTo>
                  <a:pt x="344" y="201"/>
                </a:lnTo>
                <a:cubicBezTo>
                  <a:pt x="344" y="212"/>
                  <a:pt x="354" y="221"/>
                  <a:pt x="365" y="221"/>
                </a:cubicBezTo>
                <a:cubicBezTo>
                  <a:pt x="377" y="221"/>
                  <a:pt x="386" y="212"/>
                  <a:pt x="386" y="201"/>
                </a:cubicBezTo>
                <a:lnTo>
                  <a:pt x="386" y="99"/>
                </a:lnTo>
                <a:close/>
                <a:moveTo>
                  <a:pt x="271" y="21"/>
                </a:moveTo>
                <a:lnTo>
                  <a:pt x="271" y="21"/>
                </a:lnTo>
                <a:cubicBezTo>
                  <a:pt x="271" y="9"/>
                  <a:pt x="262" y="0"/>
                  <a:pt x="250" y="0"/>
                </a:cubicBezTo>
                <a:cubicBezTo>
                  <a:pt x="239" y="0"/>
                  <a:pt x="230" y="9"/>
                  <a:pt x="230" y="21"/>
                </a:cubicBezTo>
                <a:lnTo>
                  <a:pt x="230" y="242"/>
                </a:lnTo>
                <a:cubicBezTo>
                  <a:pt x="230" y="254"/>
                  <a:pt x="239" y="263"/>
                  <a:pt x="250" y="263"/>
                </a:cubicBezTo>
                <a:cubicBezTo>
                  <a:pt x="262" y="263"/>
                  <a:pt x="271" y="254"/>
                  <a:pt x="271" y="242"/>
                </a:cubicBezTo>
                <a:lnTo>
                  <a:pt x="271" y="21"/>
                </a:lnTo>
                <a:close/>
                <a:moveTo>
                  <a:pt x="157" y="99"/>
                </a:moveTo>
                <a:lnTo>
                  <a:pt x="157" y="99"/>
                </a:lnTo>
                <a:cubicBezTo>
                  <a:pt x="157" y="88"/>
                  <a:pt x="147" y="78"/>
                  <a:pt x="136" y="78"/>
                </a:cubicBezTo>
                <a:cubicBezTo>
                  <a:pt x="124" y="78"/>
                  <a:pt x="115" y="88"/>
                  <a:pt x="115" y="99"/>
                </a:cubicBezTo>
                <a:lnTo>
                  <a:pt x="115" y="201"/>
                </a:lnTo>
                <a:cubicBezTo>
                  <a:pt x="115" y="212"/>
                  <a:pt x="124" y="221"/>
                  <a:pt x="136" y="221"/>
                </a:cubicBezTo>
                <a:cubicBezTo>
                  <a:pt x="147" y="221"/>
                  <a:pt x="157" y="212"/>
                  <a:pt x="157" y="201"/>
                </a:cubicBezTo>
                <a:lnTo>
                  <a:pt x="157" y="99"/>
                </a:lnTo>
                <a:close/>
                <a:moveTo>
                  <a:pt x="42" y="157"/>
                </a:moveTo>
                <a:lnTo>
                  <a:pt x="42" y="157"/>
                </a:lnTo>
                <a:cubicBezTo>
                  <a:pt x="42" y="145"/>
                  <a:pt x="32" y="136"/>
                  <a:pt x="21" y="136"/>
                </a:cubicBezTo>
                <a:cubicBezTo>
                  <a:pt x="9" y="136"/>
                  <a:pt x="0" y="145"/>
                  <a:pt x="0" y="157"/>
                </a:cubicBezTo>
                <a:lnTo>
                  <a:pt x="0" y="201"/>
                </a:lnTo>
                <a:cubicBezTo>
                  <a:pt x="0" y="212"/>
                  <a:pt x="9" y="221"/>
                  <a:pt x="21" y="221"/>
                </a:cubicBezTo>
                <a:cubicBezTo>
                  <a:pt x="32" y="221"/>
                  <a:pt x="42" y="212"/>
                  <a:pt x="42" y="201"/>
                </a:cubicBezTo>
                <a:lnTo>
                  <a:pt x="42" y="157"/>
                </a:lnTo>
                <a:close/>
                <a:moveTo>
                  <a:pt x="473" y="338"/>
                </a:moveTo>
                <a:lnTo>
                  <a:pt x="473" y="338"/>
                </a:lnTo>
                <a:cubicBezTo>
                  <a:pt x="472" y="338"/>
                  <a:pt x="453" y="333"/>
                  <a:pt x="432" y="333"/>
                </a:cubicBezTo>
                <a:cubicBezTo>
                  <a:pt x="393" y="333"/>
                  <a:pt x="370" y="354"/>
                  <a:pt x="370" y="385"/>
                </a:cubicBezTo>
                <a:cubicBezTo>
                  <a:pt x="370" y="413"/>
                  <a:pt x="390" y="426"/>
                  <a:pt x="413" y="434"/>
                </a:cubicBezTo>
                <a:cubicBezTo>
                  <a:pt x="416" y="435"/>
                  <a:pt x="419" y="436"/>
                  <a:pt x="422" y="437"/>
                </a:cubicBezTo>
                <a:cubicBezTo>
                  <a:pt x="432" y="440"/>
                  <a:pt x="441" y="445"/>
                  <a:pt x="441" y="453"/>
                </a:cubicBezTo>
                <a:cubicBezTo>
                  <a:pt x="441" y="463"/>
                  <a:pt x="431" y="469"/>
                  <a:pt x="410" y="469"/>
                </a:cubicBezTo>
                <a:cubicBezTo>
                  <a:pt x="392" y="469"/>
                  <a:pt x="374" y="464"/>
                  <a:pt x="370" y="463"/>
                </a:cubicBezTo>
                <a:lnTo>
                  <a:pt x="370" y="501"/>
                </a:lnTo>
                <a:cubicBezTo>
                  <a:pt x="373" y="502"/>
                  <a:pt x="393" y="506"/>
                  <a:pt x="416" y="506"/>
                </a:cubicBezTo>
                <a:cubicBezTo>
                  <a:pt x="448" y="506"/>
                  <a:pt x="485" y="492"/>
                  <a:pt x="485" y="450"/>
                </a:cubicBezTo>
                <a:cubicBezTo>
                  <a:pt x="485" y="429"/>
                  <a:pt x="472" y="411"/>
                  <a:pt x="445" y="402"/>
                </a:cubicBezTo>
                <a:lnTo>
                  <a:pt x="434" y="398"/>
                </a:lnTo>
                <a:cubicBezTo>
                  <a:pt x="427" y="396"/>
                  <a:pt x="414" y="393"/>
                  <a:pt x="414" y="382"/>
                </a:cubicBezTo>
                <a:cubicBezTo>
                  <a:pt x="414" y="374"/>
                  <a:pt x="423" y="369"/>
                  <a:pt x="440" y="369"/>
                </a:cubicBezTo>
                <a:cubicBezTo>
                  <a:pt x="455" y="369"/>
                  <a:pt x="473" y="374"/>
                  <a:pt x="473" y="374"/>
                </a:cubicBezTo>
                <a:lnTo>
                  <a:pt x="473" y="338"/>
                </a:lnTo>
                <a:close/>
                <a:moveTo>
                  <a:pt x="874" y="419"/>
                </a:moveTo>
                <a:lnTo>
                  <a:pt x="874" y="419"/>
                </a:lnTo>
                <a:cubicBezTo>
                  <a:pt x="874" y="372"/>
                  <a:pt x="837" y="333"/>
                  <a:pt x="785" y="333"/>
                </a:cubicBezTo>
                <a:cubicBezTo>
                  <a:pt x="734" y="333"/>
                  <a:pt x="697" y="372"/>
                  <a:pt x="697" y="419"/>
                </a:cubicBezTo>
                <a:cubicBezTo>
                  <a:pt x="697" y="467"/>
                  <a:pt x="734" y="506"/>
                  <a:pt x="785" y="506"/>
                </a:cubicBezTo>
                <a:cubicBezTo>
                  <a:pt x="837" y="506"/>
                  <a:pt x="874" y="467"/>
                  <a:pt x="874" y="419"/>
                </a:cubicBezTo>
                <a:close/>
                <a:moveTo>
                  <a:pt x="785" y="376"/>
                </a:moveTo>
                <a:lnTo>
                  <a:pt x="785" y="376"/>
                </a:lnTo>
                <a:cubicBezTo>
                  <a:pt x="810" y="376"/>
                  <a:pt x="829" y="395"/>
                  <a:pt x="829" y="419"/>
                </a:cubicBezTo>
                <a:cubicBezTo>
                  <a:pt x="829" y="444"/>
                  <a:pt x="810" y="463"/>
                  <a:pt x="785" y="463"/>
                </a:cubicBezTo>
                <a:cubicBezTo>
                  <a:pt x="760" y="463"/>
                  <a:pt x="742" y="444"/>
                  <a:pt x="742" y="419"/>
                </a:cubicBezTo>
                <a:cubicBezTo>
                  <a:pt x="742" y="395"/>
                  <a:pt x="760" y="376"/>
                  <a:pt x="785" y="376"/>
                </a:cubicBezTo>
                <a:close/>
                <a:moveTo>
                  <a:pt x="214" y="339"/>
                </a:moveTo>
                <a:lnTo>
                  <a:pt x="214" y="339"/>
                </a:lnTo>
                <a:cubicBezTo>
                  <a:pt x="210" y="338"/>
                  <a:pt x="195" y="333"/>
                  <a:pt x="175" y="333"/>
                </a:cubicBezTo>
                <a:cubicBezTo>
                  <a:pt x="124" y="333"/>
                  <a:pt x="86" y="370"/>
                  <a:pt x="86" y="419"/>
                </a:cubicBezTo>
                <a:cubicBezTo>
                  <a:pt x="86" y="473"/>
                  <a:pt x="128" y="506"/>
                  <a:pt x="175" y="506"/>
                </a:cubicBezTo>
                <a:cubicBezTo>
                  <a:pt x="194" y="506"/>
                  <a:pt x="208" y="501"/>
                  <a:pt x="214" y="500"/>
                </a:cubicBezTo>
                <a:lnTo>
                  <a:pt x="214" y="455"/>
                </a:lnTo>
                <a:cubicBezTo>
                  <a:pt x="212" y="456"/>
                  <a:pt x="198" y="464"/>
                  <a:pt x="178" y="464"/>
                </a:cubicBezTo>
                <a:cubicBezTo>
                  <a:pt x="150" y="464"/>
                  <a:pt x="132" y="444"/>
                  <a:pt x="132" y="419"/>
                </a:cubicBezTo>
                <a:cubicBezTo>
                  <a:pt x="132" y="394"/>
                  <a:pt x="151" y="375"/>
                  <a:pt x="178" y="375"/>
                </a:cubicBezTo>
                <a:cubicBezTo>
                  <a:pt x="198" y="375"/>
                  <a:pt x="212" y="383"/>
                  <a:pt x="214" y="384"/>
                </a:cubicBezTo>
                <a:lnTo>
                  <a:pt x="214" y="339"/>
                </a:lnTo>
                <a:close/>
                <a:moveTo>
                  <a:pt x="653" y="339"/>
                </a:moveTo>
                <a:lnTo>
                  <a:pt x="653" y="339"/>
                </a:lnTo>
                <a:cubicBezTo>
                  <a:pt x="649" y="338"/>
                  <a:pt x="634" y="333"/>
                  <a:pt x="615" y="333"/>
                </a:cubicBezTo>
                <a:cubicBezTo>
                  <a:pt x="563" y="333"/>
                  <a:pt x="526" y="370"/>
                  <a:pt x="526" y="419"/>
                </a:cubicBezTo>
                <a:cubicBezTo>
                  <a:pt x="526" y="473"/>
                  <a:pt x="567" y="506"/>
                  <a:pt x="615" y="506"/>
                </a:cubicBezTo>
                <a:cubicBezTo>
                  <a:pt x="633" y="506"/>
                  <a:pt x="648" y="501"/>
                  <a:pt x="653" y="500"/>
                </a:cubicBezTo>
                <a:lnTo>
                  <a:pt x="653" y="455"/>
                </a:lnTo>
                <a:cubicBezTo>
                  <a:pt x="651" y="456"/>
                  <a:pt x="637" y="464"/>
                  <a:pt x="618" y="464"/>
                </a:cubicBezTo>
                <a:cubicBezTo>
                  <a:pt x="590" y="464"/>
                  <a:pt x="571" y="444"/>
                  <a:pt x="571" y="419"/>
                </a:cubicBezTo>
                <a:cubicBezTo>
                  <a:pt x="571" y="394"/>
                  <a:pt x="590" y="375"/>
                  <a:pt x="618" y="375"/>
                </a:cubicBezTo>
                <a:cubicBezTo>
                  <a:pt x="638" y="375"/>
                  <a:pt x="651" y="383"/>
                  <a:pt x="653" y="384"/>
                </a:cubicBezTo>
                <a:lnTo>
                  <a:pt x="653" y="339"/>
                </a:lnTo>
                <a:close/>
                <a:moveTo>
                  <a:pt x="314" y="503"/>
                </a:moveTo>
                <a:lnTo>
                  <a:pt x="314" y="503"/>
                </a:lnTo>
                <a:lnTo>
                  <a:pt x="271" y="503"/>
                </a:lnTo>
                <a:lnTo>
                  <a:pt x="271" y="336"/>
                </a:lnTo>
                <a:lnTo>
                  <a:pt x="314" y="336"/>
                </a:lnTo>
                <a:lnTo>
                  <a:pt x="314" y="50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5426017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16" y="-2571"/>
            <a:ext cx="9150431" cy="5148643"/>
          </a:xfrm>
          <a:prstGeom prst="rect">
            <a:avLst/>
          </a:prstGeom>
        </p:spPr>
      </p:pic>
      <p:sp>
        <p:nvSpPr>
          <p:cNvPr id="5" name="Freeform 9"/>
          <p:cNvSpPr>
            <a:spLocks noEditPoints="1"/>
          </p:cNvSpPr>
          <p:nvPr userDrawn="1"/>
        </p:nvSpPr>
        <p:spPr bwMode="auto">
          <a:xfrm>
            <a:off x="3763010" y="2126933"/>
            <a:ext cx="1643689" cy="871537"/>
          </a:xfrm>
          <a:custGeom>
            <a:avLst/>
            <a:gdLst>
              <a:gd name="T0" fmla="*/ 939 w 960"/>
              <a:gd name="T1" fmla="*/ 136 h 506"/>
              <a:gd name="T2" fmla="*/ 939 w 960"/>
              <a:gd name="T3" fmla="*/ 221 h 506"/>
              <a:gd name="T4" fmla="*/ 845 w 960"/>
              <a:gd name="T5" fmla="*/ 99 h 506"/>
              <a:gd name="T6" fmla="*/ 803 w 960"/>
              <a:gd name="T7" fmla="*/ 99 h 506"/>
              <a:gd name="T8" fmla="*/ 845 w 960"/>
              <a:gd name="T9" fmla="*/ 201 h 506"/>
              <a:gd name="T10" fmla="*/ 730 w 960"/>
              <a:gd name="T11" fmla="*/ 21 h 506"/>
              <a:gd name="T12" fmla="*/ 689 w 960"/>
              <a:gd name="T13" fmla="*/ 242 h 506"/>
              <a:gd name="T14" fmla="*/ 730 w 960"/>
              <a:gd name="T15" fmla="*/ 21 h 506"/>
              <a:gd name="T16" fmla="*/ 595 w 960"/>
              <a:gd name="T17" fmla="*/ 78 h 506"/>
              <a:gd name="T18" fmla="*/ 595 w 960"/>
              <a:gd name="T19" fmla="*/ 221 h 506"/>
              <a:gd name="T20" fmla="*/ 501 w 960"/>
              <a:gd name="T21" fmla="*/ 157 h 506"/>
              <a:gd name="T22" fmla="*/ 459 w 960"/>
              <a:gd name="T23" fmla="*/ 157 h 506"/>
              <a:gd name="T24" fmla="*/ 501 w 960"/>
              <a:gd name="T25" fmla="*/ 201 h 506"/>
              <a:gd name="T26" fmla="*/ 386 w 960"/>
              <a:gd name="T27" fmla="*/ 99 h 506"/>
              <a:gd name="T28" fmla="*/ 344 w 960"/>
              <a:gd name="T29" fmla="*/ 201 h 506"/>
              <a:gd name="T30" fmla="*/ 386 w 960"/>
              <a:gd name="T31" fmla="*/ 99 h 506"/>
              <a:gd name="T32" fmla="*/ 250 w 960"/>
              <a:gd name="T33" fmla="*/ 0 h 506"/>
              <a:gd name="T34" fmla="*/ 250 w 960"/>
              <a:gd name="T35" fmla="*/ 263 h 506"/>
              <a:gd name="T36" fmla="*/ 157 w 960"/>
              <a:gd name="T37" fmla="*/ 99 h 506"/>
              <a:gd name="T38" fmla="*/ 115 w 960"/>
              <a:gd name="T39" fmla="*/ 99 h 506"/>
              <a:gd name="T40" fmla="*/ 157 w 960"/>
              <a:gd name="T41" fmla="*/ 201 h 506"/>
              <a:gd name="T42" fmla="*/ 42 w 960"/>
              <a:gd name="T43" fmla="*/ 157 h 506"/>
              <a:gd name="T44" fmla="*/ 0 w 960"/>
              <a:gd name="T45" fmla="*/ 201 h 506"/>
              <a:gd name="T46" fmla="*/ 42 w 960"/>
              <a:gd name="T47" fmla="*/ 157 h 506"/>
              <a:gd name="T48" fmla="*/ 432 w 960"/>
              <a:gd name="T49" fmla="*/ 333 h 506"/>
              <a:gd name="T50" fmla="*/ 422 w 960"/>
              <a:gd name="T51" fmla="*/ 437 h 506"/>
              <a:gd name="T52" fmla="*/ 370 w 960"/>
              <a:gd name="T53" fmla="*/ 463 h 506"/>
              <a:gd name="T54" fmla="*/ 485 w 960"/>
              <a:gd name="T55" fmla="*/ 450 h 506"/>
              <a:gd name="T56" fmla="*/ 414 w 960"/>
              <a:gd name="T57" fmla="*/ 382 h 506"/>
              <a:gd name="T58" fmla="*/ 473 w 960"/>
              <a:gd name="T59" fmla="*/ 338 h 506"/>
              <a:gd name="T60" fmla="*/ 785 w 960"/>
              <a:gd name="T61" fmla="*/ 333 h 506"/>
              <a:gd name="T62" fmla="*/ 874 w 960"/>
              <a:gd name="T63" fmla="*/ 419 h 506"/>
              <a:gd name="T64" fmla="*/ 829 w 960"/>
              <a:gd name="T65" fmla="*/ 419 h 506"/>
              <a:gd name="T66" fmla="*/ 785 w 960"/>
              <a:gd name="T67" fmla="*/ 376 h 506"/>
              <a:gd name="T68" fmla="*/ 175 w 960"/>
              <a:gd name="T69" fmla="*/ 333 h 506"/>
              <a:gd name="T70" fmla="*/ 214 w 960"/>
              <a:gd name="T71" fmla="*/ 500 h 506"/>
              <a:gd name="T72" fmla="*/ 132 w 960"/>
              <a:gd name="T73" fmla="*/ 419 h 506"/>
              <a:gd name="T74" fmla="*/ 214 w 960"/>
              <a:gd name="T75" fmla="*/ 339 h 506"/>
              <a:gd name="T76" fmla="*/ 615 w 960"/>
              <a:gd name="T77" fmla="*/ 333 h 506"/>
              <a:gd name="T78" fmla="*/ 653 w 960"/>
              <a:gd name="T79" fmla="*/ 500 h 506"/>
              <a:gd name="T80" fmla="*/ 571 w 960"/>
              <a:gd name="T81" fmla="*/ 419 h 506"/>
              <a:gd name="T82" fmla="*/ 653 w 960"/>
              <a:gd name="T83" fmla="*/ 339 h 506"/>
              <a:gd name="T84" fmla="*/ 271 w 960"/>
              <a:gd name="T85" fmla="*/ 503 h 506"/>
              <a:gd name="T86" fmla="*/ 314 w 960"/>
              <a:gd name="T87" fmla="*/ 50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0" h="506">
                <a:moveTo>
                  <a:pt x="960" y="157"/>
                </a:moveTo>
                <a:lnTo>
                  <a:pt x="960" y="157"/>
                </a:lnTo>
                <a:cubicBezTo>
                  <a:pt x="960" y="145"/>
                  <a:pt x="951" y="136"/>
                  <a:pt x="939" y="136"/>
                </a:cubicBezTo>
                <a:cubicBezTo>
                  <a:pt x="928" y="136"/>
                  <a:pt x="918" y="145"/>
                  <a:pt x="918" y="157"/>
                </a:cubicBezTo>
                <a:lnTo>
                  <a:pt x="918" y="201"/>
                </a:lnTo>
                <a:cubicBezTo>
                  <a:pt x="918" y="212"/>
                  <a:pt x="928" y="221"/>
                  <a:pt x="939" y="221"/>
                </a:cubicBezTo>
                <a:cubicBezTo>
                  <a:pt x="951" y="221"/>
                  <a:pt x="960" y="212"/>
                  <a:pt x="960" y="201"/>
                </a:cubicBezTo>
                <a:lnTo>
                  <a:pt x="960" y="157"/>
                </a:lnTo>
                <a:close/>
                <a:moveTo>
                  <a:pt x="845" y="99"/>
                </a:moveTo>
                <a:lnTo>
                  <a:pt x="845" y="99"/>
                </a:lnTo>
                <a:cubicBezTo>
                  <a:pt x="845" y="88"/>
                  <a:pt x="836" y="78"/>
                  <a:pt x="824" y="78"/>
                </a:cubicBezTo>
                <a:cubicBezTo>
                  <a:pt x="813" y="78"/>
                  <a:pt x="803" y="88"/>
                  <a:pt x="803" y="99"/>
                </a:cubicBezTo>
                <a:lnTo>
                  <a:pt x="803" y="201"/>
                </a:lnTo>
                <a:cubicBezTo>
                  <a:pt x="803" y="212"/>
                  <a:pt x="813" y="221"/>
                  <a:pt x="824" y="221"/>
                </a:cubicBezTo>
                <a:cubicBezTo>
                  <a:pt x="836" y="221"/>
                  <a:pt x="845" y="212"/>
                  <a:pt x="845" y="201"/>
                </a:cubicBezTo>
                <a:lnTo>
                  <a:pt x="845" y="99"/>
                </a:lnTo>
                <a:close/>
                <a:moveTo>
                  <a:pt x="730" y="21"/>
                </a:moveTo>
                <a:lnTo>
                  <a:pt x="730" y="21"/>
                </a:lnTo>
                <a:cubicBezTo>
                  <a:pt x="730" y="9"/>
                  <a:pt x="721" y="0"/>
                  <a:pt x="710" y="0"/>
                </a:cubicBezTo>
                <a:cubicBezTo>
                  <a:pt x="698" y="0"/>
                  <a:pt x="689" y="9"/>
                  <a:pt x="689" y="21"/>
                </a:cubicBezTo>
                <a:lnTo>
                  <a:pt x="689" y="242"/>
                </a:lnTo>
                <a:cubicBezTo>
                  <a:pt x="689" y="254"/>
                  <a:pt x="698" y="263"/>
                  <a:pt x="710" y="263"/>
                </a:cubicBezTo>
                <a:cubicBezTo>
                  <a:pt x="721" y="263"/>
                  <a:pt x="730" y="254"/>
                  <a:pt x="730" y="242"/>
                </a:cubicBezTo>
                <a:lnTo>
                  <a:pt x="730" y="21"/>
                </a:lnTo>
                <a:close/>
                <a:moveTo>
                  <a:pt x="616" y="99"/>
                </a:moveTo>
                <a:lnTo>
                  <a:pt x="616" y="99"/>
                </a:lnTo>
                <a:cubicBezTo>
                  <a:pt x="616" y="88"/>
                  <a:pt x="606" y="78"/>
                  <a:pt x="595" y="78"/>
                </a:cubicBezTo>
                <a:cubicBezTo>
                  <a:pt x="583" y="78"/>
                  <a:pt x="574" y="88"/>
                  <a:pt x="574" y="99"/>
                </a:cubicBezTo>
                <a:lnTo>
                  <a:pt x="574" y="201"/>
                </a:lnTo>
                <a:cubicBezTo>
                  <a:pt x="574" y="212"/>
                  <a:pt x="583" y="221"/>
                  <a:pt x="595" y="221"/>
                </a:cubicBezTo>
                <a:cubicBezTo>
                  <a:pt x="606" y="221"/>
                  <a:pt x="616" y="212"/>
                  <a:pt x="616" y="201"/>
                </a:cubicBezTo>
                <a:lnTo>
                  <a:pt x="616" y="99"/>
                </a:lnTo>
                <a:close/>
                <a:moveTo>
                  <a:pt x="501" y="157"/>
                </a:moveTo>
                <a:lnTo>
                  <a:pt x="501" y="157"/>
                </a:lnTo>
                <a:cubicBezTo>
                  <a:pt x="501" y="145"/>
                  <a:pt x="491" y="136"/>
                  <a:pt x="480" y="136"/>
                </a:cubicBezTo>
                <a:cubicBezTo>
                  <a:pt x="469" y="136"/>
                  <a:pt x="459" y="145"/>
                  <a:pt x="459" y="157"/>
                </a:cubicBezTo>
                <a:lnTo>
                  <a:pt x="459" y="201"/>
                </a:lnTo>
                <a:cubicBezTo>
                  <a:pt x="459" y="212"/>
                  <a:pt x="469" y="221"/>
                  <a:pt x="480" y="221"/>
                </a:cubicBezTo>
                <a:cubicBezTo>
                  <a:pt x="491" y="221"/>
                  <a:pt x="501" y="212"/>
                  <a:pt x="501" y="201"/>
                </a:cubicBezTo>
                <a:lnTo>
                  <a:pt x="501" y="157"/>
                </a:lnTo>
                <a:close/>
                <a:moveTo>
                  <a:pt x="386" y="99"/>
                </a:moveTo>
                <a:lnTo>
                  <a:pt x="386" y="99"/>
                </a:lnTo>
                <a:cubicBezTo>
                  <a:pt x="386" y="88"/>
                  <a:pt x="377" y="78"/>
                  <a:pt x="365" y="78"/>
                </a:cubicBezTo>
                <a:cubicBezTo>
                  <a:pt x="354" y="78"/>
                  <a:pt x="344" y="88"/>
                  <a:pt x="344" y="99"/>
                </a:cubicBezTo>
                <a:lnTo>
                  <a:pt x="344" y="201"/>
                </a:lnTo>
                <a:cubicBezTo>
                  <a:pt x="344" y="212"/>
                  <a:pt x="354" y="221"/>
                  <a:pt x="365" y="221"/>
                </a:cubicBezTo>
                <a:cubicBezTo>
                  <a:pt x="377" y="221"/>
                  <a:pt x="386" y="212"/>
                  <a:pt x="386" y="201"/>
                </a:cubicBezTo>
                <a:lnTo>
                  <a:pt x="386" y="99"/>
                </a:lnTo>
                <a:close/>
                <a:moveTo>
                  <a:pt x="271" y="21"/>
                </a:moveTo>
                <a:lnTo>
                  <a:pt x="271" y="21"/>
                </a:lnTo>
                <a:cubicBezTo>
                  <a:pt x="271" y="9"/>
                  <a:pt x="262" y="0"/>
                  <a:pt x="250" y="0"/>
                </a:cubicBezTo>
                <a:cubicBezTo>
                  <a:pt x="239" y="0"/>
                  <a:pt x="230" y="9"/>
                  <a:pt x="230" y="21"/>
                </a:cubicBezTo>
                <a:lnTo>
                  <a:pt x="230" y="242"/>
                </a:lnTo>
                <a:cubicBezTo>
                  <a:pt x="230" y="254"/>
                  <a:pt x="239" y="263"/>
                  <a:pt x="250" y="263"/>
                </a:cubicBezTo>
                <a:cubicBezTo>
                  <a:pt x="262" y="263"/>
                  <a:pt x="271" y="254"/>
                  <a:pt x="271" y="242"/>
                </a:cubicBezTo>
                <a:lnTo>
                  <a:pt x="271" y="21"/>
                </a:lnTo>
                <a:close/>
                <a:moveTo>
                  <a:pt x="157" y="99"/>
                </a:moveTo>
                <a:lnTo>
                  <a:pt x="157" y="99"/>
                </a:lnTo>
                <a:cubicBezTo>
                  <a:pt x="157" y="88"/>
                  <a:pt x="147" y="78"/>
                  <a:pt x="136" y="78"/>
                </a:cubicBezTo>
                <a:cubicBezTo>
                  <a:pt x="124" y="78"/>
                  <a:pt x="115" y="88"/>
                  <a:pt x="115" y="99"/>
                </a:cubicBezTo>
                <a:lnTo>
                  <a:pt x="115" y="201"/>
                </a:lnTo>
                <a:cubicBezTo>
                  <a:pt x="115" y="212"/>
                  <a:pt x="124" y="221"/>
                  <a:pt x="136" y="221"/>
                </a:cubicBezTo>
                <a:cubicBezTo>
                  <a:pt x="147" y="221"/>
                  <a:pt x="157" y="212"/>
                  <a:pt x="157" y="201"/>
                </a:cubicBezTo>
                <a:lnTo>
                  <a:pt x="157" y="99"/>
                </a:lnTo>
                <a:close/>
                <a:moveTo>
                  <a:pt x="42" y="157"/>
                </a:moveTo>
                <a:lnTo>
                  <a:pt x="42" y="157"/>
                </a:lnTo>
                <a:cubicBezTo>
                  <a:pt x="42" y="145"/>
                  <a:pt x="32" y="136"/>
                  <a:pt x="21" y="136"/>
                </a:cubicBezTo>
                <a:cubicBezTo>
                  <a:pt x="9" y="136"/>
                  <a:pt x="0" y="145"/>
                  <a:pt x="0" y="157"/>
                </a:cubicBezTo>
                <a:lnTo>
                  <a:pt x="0" y="201"/>
                </a:lnTo>
                <a:cubicBezTo>
                  <a:pt x="0" y="212"/>
                  <a:pt x="9" y="221"/>
                  <a:pt x="21" y="221"/>
                </a:cubicBezTo>
                <a:cubicBezTo>
                  <a:pt x="32" y="221"/>
                  <a:pt x="42" y="212"/>
                  <a:pt x="42" y="201"/>
                </a:cubicBezTo>
                <a:lnTo>
                  <a:pt x="42" y="157"/>
                </a:lnTo>
                <a:close/>
                <a:moveTo>
                  <a:pt x="473" y="338"/>
                </a:moveTo>
                <a:lnTo>
                  <a:pt x="473" y="338"/>
                </a:lnTo>
                <a:cubicBezTo>
                  <a:pt x="472" y="338"/>
                  <a:pt x="453" y="333"/>
                  <a:pt x="432" y="333"/>
                </a:cubicBezTo>
                <a:cubicBezTo>
                  <a:pt x="393" y="333"/>
                  <a:pt x="370" y="354"/>
                  <a:pt x="370" y="385"/>
                </a:cubicBezTo>
                <a:cubicBezTo>
                  <a:pt x="370" y="413"/>
                  <a:pt x="390" y="426"/>
                  <a:pt x="413" y="434"/>
                </a:cubicBezTo>
                <a:cubicBezTo>
                  <a:pt x="416" y="435"/>
                  <a:pt x="419" y="436"/>
                  <a:pt x="422" y="437"/>
                </a:cubicBezTo>
                <a:cubicBezTo>
                  <a:pt x="432" y="440"/>
                  <a:pt x="441" y="445"/>
                  <a:pt x="441" y="453"/>
                </a:cubicBezTo>
                <a:cubicBezTo>
                  <a:pt x="441" y="463"/>
                  <a:pt x="431" y="469"/>
                  <a:pt x="410" y="469"/>
                </a:cubicBezTo>
                <a:cubicBezTo>
                  <a:pt x="392" y="469"/>
                  <a:pt x="374" y="464"/>
                  <a:pt x="370" y="463"/>
                </a:cubicBezTo>
                <a:lnTo>
                  <a:pt x="370" y="501"/>
                </a:lnTo>
                <a:cubicBezTo>
                  <a:pt x="373" y="502"/>
                  <a:pt x="393" y="506"/>
                  <a:pt x="416" y="506"/>
                </a:cubicBezTo>
                <a:cubicBezTo>
                  <a:pt x="448" y="506"/>
                  <a:pt x="485" y="492"/>
                  <a:pt x="485" y="450"/>
                </a:cubicBezTo>
                <a:cubicBezTo>
                  <a:pt x="485" y="429"/>
                  <a:pt x="472" y="411"/>
                  <a:pt x="445" y="402"/>
                </a:cubicBezTo>
                <a:lnTo>
                  <a:pt x="434" y="398"/>
                </a:lnTo>
                <a:cubicBezTo>
                  <a:pt x="427" y="396"/>
                  <a:pt x="414" y="393"/>
                  <a:pt x="414" y="382"/>
                </a:cubicBezTo>
                <a:cubicBezTo>
                  <a:pt x="414" y="374"/>
                  <a:pt x="423" y="369"/>
                  <a:pt x="440" y="369"/>
                </a:cubicBezTo>
                <a:cubicBezTo>
                  <a:pt x="455" y="369"/>
                  <a:pt x="473" y="374"/>
                  <a:pt x="473" y="374"/>
                </a:cubicBezTo>
                <a:lnTo>
                  <a:pt x="473" y="338"/>
                </a:lnTo>
                <a:close/>
                <a:moveTo>
                  <a:pt x="874" y="419"/>
                </a:moveTo>
                <a:lnTo>
                  <a:pt x="874" y="419"/>
                </a:lnTo>
                <a:cubicBezTo>
                  <a:pt x="874" y="372"/>
                  <a:pt x="837" y="333"/>
                  <a:pt x="785" y="333"/>
                </a:cubicBezTo>
                <a:cubicBezTo>
                  <a:pt x="734" y="333"/>
                  <a:pt x="697" y="372"/>
                  <a:pt x="697" y="419"/>
                </a:cubicBezTo>
                <a:cubicBezTo>
                  <a:pt x="697" y="467"/>
                  <a:pt x="734" y="506"/>
                  <a:pt x="785" y="506"/>
                </a:cubicBezTo>
                <a:cubicBezTo>
                  <a:pt x="837" y="506"/>
                  <a:pt x="874" y="467"/>
                  <a:pt x="874" y="419"/>
                </a:cubicBezTo>
                <a:close/>
                <a:moveTo>
                  <a:pt x="785" y="376"/>
                </a:moveTo>
                <a:lnTo>
                  <a:pt x="785" y="376"/>
                </a:lnTo>
                <a:cubicBezTo>
                  <a:pt x="810" y="376"/>
                  <a:pt x="829" y="395"/>
                  <a:pt x="829" y="419"/>
                </a:cubicBezTo>
                <a:cubicBezTo>
                  <a:pt x="829" y="444"/>
                  <a:pt x="810" y="463"/>
                  <a:pt x="785" y="463"/>
                </a:cubicBezTo>
                <a:cubicBezTo>
                  <a:pt x="760" y="463"/>
                  <a:pt x="742" y="444"/>
                  <a:pt x="742" y="419"/>
                </a:cubicBezTo>
                <a:cubicBezTo>
                  <a:pt x="742" y="395"/>
                  <a:pt x="760" y="376"/>
                  <a:pt x="785" y="376"/>
                </a:cubicBezTo>
                <a:close/>
                <a:moveTo>
                  <a:pt x="214" y="339"/>
                </a:moveTo>
                <a:lnTo>
                  <a:pt x="214" y="339"/>
                </a:lnTo>
                <a:cubicBezTo>
                  <a:pt x="210" y="338"/>
                  <a:pt x="195" y="333"/>
                  <a:pt x="175" y="333"/>
                </a:cubicBezTo>
                <a:cubicBezTo>
                  <a:pt x="124" y="333"/>
                  <a:pt x="86" y="370"/>
                  <a:pt x="86" y="419"/>
                </a:cubicBezTo>
                <a:cubicBezTo>
                  <a:pt x="86" y="473"/>
                  <a:pt x="128" y="506"/>
                  <a:pt x="175" y="506"/>
                </a:cubicBezTo>
                <a:cubicBezTo>
                  <a:pt x="194" y="506"/>
                  <a:pt x="208" y="501"/>
                  <a:pt x="214" y="500"/>
                </a:cubicBezTo>
                <a:lnTo>
                  <a:pt x="214" y="455"/>
                </a:lnTo>
                <a:cubicBezTo>
                  <a:pt x="212" y="456"/>
                  <a:pt x="198" y="464"/>
                  <a:pt x="178" y="464"/>
                </a:cubicBezTo>
                <a:cubicBezTo>
                  <a:pt x="150" y="464"/>
                  <a:pt x="132" y="444"/>
                  <a:pt x="132" y="419"/>
                </a:cubicBezTo>
                <a:cubicBezTo>
                  <a:pt x="132" y="394"/>
                  <a:pt x="151" y="375"/>
                  <a:pt x="178" y="375"/>
                </a:cubicBezTo>
                <a:cubicBezTo>
                  <a:pt x="198" y="375"/>
                  <a:pt x="212" y="383"/>
                  <a:pt x="214" y="384"/>
                </a:cubicBezTo>
                <a:lnTo>
                  <a:pt x="214" y="339"/>
                </a:lnTo>
                <a:close/>
                <a:moveTo>
                  <a:pt x="653" y="339"/>
                </a:moveTo>
                <a:lnTo>
                  <a:pt x="653" y="339"/>
                </a:lnTo>
                <a:cubicBezTo>
                  <a:pt x="649" y="338"/>
                  <a:pt x="634" y="333"/>
                  <a:pt x="615" y="333"/>
                </a:cubicBezTo>
                <a:cubicBezTo>
                  <a:pt x="563" y="333"/>
                  <a:pt x="526" y="370"/>
                  <a:pt x="526" y="419"/>
                </a:cubicBezTo>
                <a:cubicBezTo>
                  <a:pt x="526" y="473"/>
                  <a:pt x="567" y="506"/>
                  <a:pt x="615" y="506"/>
                </a:cubicBezTo>
                <a:cubicBezTo>
                  <a:pt x="633" y="506"/>
                  <a:pt x="648" y="501"/>
                  <a:pt x="653" y="500"/>
                </a:cubicBezTo>
                <a:lnTo>
                  <a:pt x="653" y="455"/>
                </a:lnTo>
                <a:cubicBezTo>
                  <a:pt x="651" y="456"/>
                  <a:pt x="637" y="464"/>
                  <a:pt x="618" y="464"/>
                </a:cubicBezTo>
                <a:cubicBezTo>
                  <a:pt x="590" y="464"/>
                  <a:pt x="571" y="444"/>
                  <a:pt x="571" y="419"/>
                </a:cubicBezTo>
                <a:cubicBezTo>
                  <a:pt x="571" y="394"/>
                  <a:pt x="590" y="375"/>
                  <a:pt x="618" y="375"/>
                </a:cubicBezTo>
                <a:cubicBezTo>
                  <a:pt x="638" y="375"/>
                  <a:pt x="651" y="383"/>
                  <a:pt x="653" y="384"/>
                </a:cubicBezTo>
                <a:lnTo>
                  <a:pt x="653" y="339"/>
                </a:lnTo>
                <a:close/>
                <a:moveTo>
                  <a:pt x="314" y="503"/>
                </a:moveTo>
                <a:lnTo>
                  <a:pt x="314" y="503"/>
                </a:lnTo>
                <a:lnTo>
                  <a:pt x="271" y="503"/>
                </a:lnTo>
                <a:lnTo>
                  <a:pt x="271" y="336"/>
                </a:lnTo>
                <a:lnTo>
                  <a:pt x="314" y="336"/>
                </a:lnTo>
                <a:lnTo>
                  <a:pt x="314" y="503"/>
                </a:lnTo>
                <a:close/>
              </a:path>
            </a:pathLst>
          </a:custGeom>
          <a:solidFill>
            <a:srgbClr val="565C60"/>
          </a:solidFill>
          <a:ln w="0">
            <a:noFill/>
            <a:prstDash val="solid"/>
            <a:round/>
            <a:headEnd/>
            <a:tailEnd/>
          </a:ln>
        </p:spPr>
        <p:txBody>
          <a:bodyPr vert="horz" wrap="square" lIns="91440" tIns="45720" rIns="91440" bIns="45720" numCol="1" anchor="t" anchorCtr="0" compatLnSpc="1">
            <a:prstTxWarp prst="textNoShape">
              <a:avLst/>
            </a:prstTxWarp>
          </a:bodyPr>
          <a:lstStyle/>
          <a:p>
            <a:pPr lvl="0"/>
            <a:endParaRPr lang="en-US"/>
          </a:p>
        </p:txBody>
      </p:sp>
    </p:spTree>
    <p:extLst>
      <p:ext uri="{BB962C8B-B14F-4D97-AF65-F5344CB8AC3E}">
        <p14:creationId xmlns:p14="http://schemas.microsoft.com/office/powerpoint/2010/main" val="300184814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defTabSz="684213" rtl="0" eaLnBrk="1" fontAlgn="base" hangingPunct="1">
              <a:lnSpc>
                <a:spcPct val="90000"/>
              </a:lnSpc>
              <a:spcBef>
                <a:spcPct val="0"/>
              </a:spcBef>
              <a:spcAft>
                <a:spcPct val="0"/>
              </a:spcAft>
              <a:buFont typeface="Arial" panose="020B0604020202020204" pitchFamily="34" charset="0"/>
              <a:buNone/>
              <a:defRPr lang="en-US" sz="4600" b="0" i="0" kern="1200" spc="0" baseline="0" dirty="0">
                <a:solidFill>
                  <a:schemeClr val="bg1"/>
                </a:solidFill>
                <a:effectLst>
                  <a:outerShdw blurRad="38100" dist="38100" dir="2700000" algn="tl">
                    <a:srgbClr val="000000">
                      <a:alpha val="43137"/>
                    </a:srgbClr>
                  </a:outerShdw>
                </a:effectLst>
                <a:latin typeface="+mj-lt"/>
                <a:ea typeface="ＭＳ Ｐゴシック" charset="0"/>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169" y="4908007"/>
            <a:ext cx="218952"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pic>
        <p:nvPicPr>
          <p:cNvPr id="10" name="Picture 2" descr="C:\Users\spius\Pictures\cisco logo blue gradient.png"/>
          <p:cNvPicPr>
            <a:picLocks noChangeAspect="1" noChangeArrowheads="1"/>
          </p:cNvPicPr>
          <p:nvPr userDrawn="1"/>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74175" y="47908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p:cNvSpPr>
            <a:spLocks noChangeArrowheads="1"/>
          </p:cNvSpPr>
          <p:nvPr userDrawn="1"/>
        </p:nvSpPr>
        <p:spPr bwMode="ltGray">
          <a:xfrm>
            <a:off x="5254752" y="4906753"/>
            <a:ext cx="3270774"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dirty="0" smtClean="0">
                <a:solidFill>
                  <a:schemeClr val="bg1">
                    <a:alpha val="60000"/>
                  </a:schemeClr>
                </a:solidFill>
                <a:latin typeface="+mn-lt"/>
                <a:ea typeface="+mn-ea"/>
                <a:cs typeface="CiscoSans Thin"/>
              </a:rPr>
              <a:t>C97-731855-03 © 2015  Cisco and/or its affiliates. All rights reserved.   Cisco Confidential</a:t>
            </a:r>
            <a:endParaRPr lang="en-US" sz="600" kern="1200" dirty="0">
              <a:solidFill>
                <a:schemeClr val="bg1">
                  <a:alpha val="60000"/>
                </a:schemeClr>
              </a:solidFill>
              <a:latin typeface="+mn-lt"/>
              <a:ea typeface="+mn-ea"/>
              <a:cs typeface="CiscoSans Thin"/>
            </a:endParaRPr>
          </a:p>
        </p:txBody>
      </p:sp>
    </p:spTree>
    <p:extLst>
      <p:ext uri="{BB962C8B-B14F-4D97-AF65-F5344CB8AC3E}">
        <p14:creationId xmlns:p14="http://schemas.microsoft.com/office/powerpoint/2010/main" val="243105922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9702" y="1004809"/>
            <a:ext cx="8551441" cy="372427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1408017"/>
      </p:ext>
    </p:extLst>
  </p:cSld>
  <p:clrMapOvr>
    <a:masterClrMapping/>
  </p:clrMapOvr>
  <p:transition xmlns:p14="http://schemas.microsoft.com/office/powerpoint/2010/main">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Title and 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93751" y="1200151"/>
            <a:ext cx="3549649" cy="3394472"/>
          </a:xfrm>
          <a:prstGeom prst="rect">
            <a:avLst/>
          </a:prstGeom>
        </p:spPr>
        <p:txBody>
          <a:bodyPr>
            <a:normAutofit/>
          </a:bodyPr>
          <a:lstStyle>
            <a:lvl1pPr>
              <a:defRPr sz="2400"/>
            </a:lvl1pPr>
            <a:lvl2pPr>
              <a:defRPr sz="2000"/>
            </a:lvl2pPr>
            <a:lvl3pPr>
              <a:defRPr sz="16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79952" y="1200151"/>
            <a:ext cx="3549649" cy="3394472"/>
          </a:xfrm>
          <a:prstGeom prst="rect">
            <a:avLst/>
          </a:prstGeom>
        </p:spPr>
        <p:txBody>
          <a:bodyPr>
            <a:normAutofit/>
          </a:bodyPr>
          <a:lstStyle>
            <a:lvl1pPr>
              <a:defRPr sz="2400"/>
            </a:lvl1pPr>
            <a:lvl2pPr>
              <a:defRPr sz="2000"/>
            </a:lvl2pPr>
            <a:lvl3pPr>
              <a:defRPr sz="16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793752" y="889907"/>
            <a:ext cx="7435849" cy="285750"/>
          </a:xfrm>
          <a:prstGeom prst="rect">
            <a:avLst/>
          </a:prstGeo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smtClean="0"/>
              <a:t>Click to edit Master text styles</a:t>
            </a:r>
          </a:p>
        </p:txBody>
      </p:sp>
      <p:sp>
        <p:nvSpPr>
          <p:cNvPr id="9" name="Text Placeholder 9"/>
          <p:cNvSpPr>
            <a:spLocks noGrp="1"/>
          </p:cNvSpPr>
          <p:nvPr>
            <p:ph type="body" sz="quarter" idx="11"/>
          </p:nvPr>
        </p:nvSpPr>
        <p:spPr>
          <a:xfrm>
            <a:off x="793750" y="4702374"/>
            <a:ext cx="7461250" cy="307777"/>
          </a:xfrm>
          <a:prstGeom prst="rect">
            <a:avLst/>
          </a:prstGeo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extLst>
      <p:ext uri="{BB962C8B-B14F-4D97-AF65-F5344CB8AC3E}">
        <p14:creationId xmlns:p14="http://schemas.microsoft.com/office/powerpoint/2010/main" val="957164343"/>
      </p:ext>
    </p:extLst>
  </p:cSld>
  <p:clrMapOvr>
    <a:masterClrMapping/>
  </p:clrMapOvr>
  <p:transition xmlns:p14="http://schemas.microsoft.com/office/powerpoint/2010/main">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タイトルとコンテンツ">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3752" y="228600"/>
            <a:ext cx="7435849" cy="628650"/>
          </a:xfrm>
        </p:spPr>
        <p:txBody>
          <a:bodyPr/>
          <a:lstStyle/>
          <a:p>
            <a:r>
              <a:rPr lang="en-US" dirty="0" smtClean="0"/>
              <a:t>Slide Title Goes Here</a:t>
            </a:r>
            <a:endParaRPr lang="en-US" dirty="0"/>
          </a:p>
        </p:txBody>
      </p:sp>
      <p:sp>
        <p:nvSpPr>
          <p:cNvPr id="3" name="Content Placeholder 2"/>
          <p:cNvSpPr>
            <a:spLocks noGrp="1"/>
          </p:cNvSpPr>
          <p:nvPr>
            <p:ph idx="1" hasCustomPrompt="1"/>
          </p:nvPr>
        </p:nvSpPr>
        <p:spPr>
          <a:xfrm>
            <a:off x="793752" y="1200151"/>
            <a:ext cx="7435849" cy="3394472"/>
          </a:xfrm>
          <a:prstGeom prst="rect">
            <a:avLst/>
          </a:prstGeom>
        </p:spPr>
        <p:txBody>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0" hasCustomPrompt="1"/>
          </p:nvPr>
        </p:nvSpPr>
        <p:spPr>
          <a:xfrm>
            <a:off x="793752" y="889907"/>
            <a:ext cx="7435849" cy="285750"/>
          </a:xfrm>
          <a:prstGeom prst="rect">
            <a:avLst/>
          </a:prstGeom>
        </p:spPr>
        <p:txBody>
          <a:bodyPr anchor="ctr" anchorCtr="0">
            <a:noAutofit/>
          </a:bodyPr>
          <a:lstStyle>
            <a:lvl1pPr>
              <a:buFontTx/>
              <a:buNone/>
              <a:defRPr sz="2400"/>
            </a:lvl1pPr>
            <a:lvl2pPr>
              <a:defRPr sz="2400"/>
            </a:lvl2pPr>
            <a:lvl3pPr>
              <a:defRPr sz="2400"/>
            </a:lvl3pPr>
            <a:lvl4pPr>
              <a:defRPr sz="2400"/>
            </a:lvl4pPr>
            <a:lvl5pPr>
              <a:defRPr sz="2400"/>
            </a:lvl5pPr>
          </a:lstStyle>
          <a:p>
            <a:pPr lvl="0"/>
            <a:r>
              <a:rPr lang="en-US" dirty="0" smtClean="0"/>
              <a:t>Subtitle Goes Here</a:t>
            </a:r>
            <a:endParaRPr lang="en-US" dirty="0"/>
          </a:p>
        </p:txBody>
      </p:sp>
      <p:sp>
        <p:nvSpPr>
          <p:cNvPr id="10" name="Text Placeholder 9"/>
          <p:cNvSpPr>
            <a:spLocks noGrp="1"/>
          </p:cNvSpPr>
          <p:nvPr>
            <p:ph type="body" sz="quarter" idx="11" hasCustomPrompt="1"/>
          </p:nvPr>
        </p:nvSpPr>
        <p:spPr>
          <a:xfrm>
            <a:off x="793750" y="4702374"/>
            <a:ext cx="7461250" cy="307777"/>
          </a:xfrm>
          <a:prstGeom prst="rect">
            <a:avLst/>
          </a:prstGeom>
        </p:spPr>
        <p:txBody>
          <a:bodyPr wrap="square" anchor="b" anchorCtr="0">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14 Points</a:t>
            </a:r>
          </a:p>
        </p:txBody>
      </p:sp>
    </p:spTree>
    <p:extLst>
      <p:ext uri="{BB962C8B-B14F-4D97-AF65-F5344CB8AC3E}">
        <p14:creationId xmlns:p14="http://schemas.microsoft.com/office/powerpoint/2010/main" val="1906447468"/>
      </p:ext>
    </p:extLst>
  </p:cSld>
  <p:clrMapOvr>
    <a:masterClrMapping/>
  </p:clrMapOvr>
  <p:transition xmlns:p14="http://schemas.microsoft.com/office/powerpoint/2010/main">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494568"/>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3602872780"/>
      </p:ext>
    </p:extLst>
  </p:cSld>
  <p:clrMapOvr>
    <a:masterClrMapping/>
  </p:clrMapOvr>
  <p:transition xmlns:p14="http://schemas.microsoft.com/office/powerpoint/2010/main">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2_Segue">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56" y="562609"/>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7813257" y="4745973"/>
            <a:ext cx="762394" cy="154530"/>
          </a:xfrm>
          <a:prstGeom prst="rect">
            <a:avLst/>
          </a:prstGeom>
          <a:noFill/>
          <a:ln w="9525">
            <a:noFill/>
            <a:miter lim="800000"/>
            <a:headEnd/>
            <a:tailEnd/>
          </a:ln>
          <a:effectLst/>
        </p:spPr>
        <p:txBody>
          <a:bodyPr wrap="none" lIns="61598" tIns="30798" rIns="61598" bIns="30798" anchor="b">
            <a:spAutoFit/>
          </a:bodyPr>
          <a:lstStyle/>
          <a:p>
            <a:pPr algn="r" defTabSz="610846">
              <a:lnSpc>
                <a:spcPct val="100000"/>
              </a:lnSpc>
            </a:pPr>
            <a:r>
              <a:rPr lang="en-US" sz="600" b="0" i="0" dirty="0">
                <a:solidFill>
                  <a:srgbClr val="FFFFFF"/>
                </a:solidFill>
                <a:latin typeface="+mn-lt"/>
                <a:cs typeface="CiscoSans Thin"/>
              </a:rPr>
              <a:t>Cisco Confidential</a:t>
            </a:r>
          </a:p>
        </p:txBody>
      </p:sp>
      <p:sp>
        <p:nvSpPr>
          <p:cNvPr id="7" name="Rectangle 7"/>
          <p:cNvSpPr>
            <a:spLocks noChangeArrowheads="1"/>
          </p:cNvSpPr>
          <p:nvPr userDrawn="1"/>
        </p:nvSpPr>
        <p:spPr bwMode="ltGray">
          <a:xfrm>
            <a:off x="8665598" y="4742895"/>
            <a:ext cx="215771" cy="154530"/>
          </a:xfrm>
          <a:prstGeom prst="rect">
            <a:avLst/>
          </a:prstGeom>
          <a:noFill/>
          <a:ln w="9525" algn="ctr">
            <a:noFill/>
            <a:miter lim="800000"/>
            <a:headEnd/>
            <a:tailEnd/>
          </a:ln>
          <a:effectLst/>
        </p:spPr>
        <p:txBody>
          <a:bodyPr wrap="none" lIns="61598" tIns="30798" rIns="61598" bIns="30798" anchor="b">
            <a:spAutoFit/>
          </a:bodyPr>
          <a:lstStyle/>
          <a:p>
            <a:pPr algn="r" defTabSz="610846">
              <a:lnSpc>
                <a:spcPct val="100000"/>
              </a:lnSpc>
            </a:pPr>
            <a:fld id="{DFCF27A5-1A5B-48D3-A060-2758FFBB1ADD}" type="slidenum">
              <a:rPr lang="en-US" sz="600" b="0" i="0">
                <a:solidFill>
                  <a:srgbClr val="FFFFFF"/>
                </a:solidFill>
                <a:latin typeface="+mn-lt"/>
                <a:cs typeface="CiscoSans Thin"/>
              </a:rPr>
              <a:pPr algn="r" defTabSz="610846">
                <a:lnSpc>
                  <a:spcPct val="100000"/>
                </a:lnSpc>
              </a:pPr>
              <a:t>‹#›</a:t>
            </a:fld>
            <a:endParaRPr lang="en-US" sz="600" b="0" i="0" dirty="0">
              <a:solidFill>
                <a:srgbClr val="FFFFFF"/>
              </a:solidFill>
              <a:latin typeface="+mn-lt"/>
              <a:cs typeface="CiscoSans Thin"/>
            </a:endParaRPr>
          </a:p>
        </p:txBody>
      </p:sp>
      <p:sp>
        <p:nvSpPr>
          <p:cNvPr id="10" name="Rectangle 4"/>
          <p:cNvSpPr>
            <a:spLocks noChangeArrowheads="1"/>
          </p:cNvSpPr>
          <p:nvPr userDrawn="1"/>
        </p:nvSpPr>
        <p:spPr bwMode="ltGray">
          <a:xfrm>
            <a:off x="292043"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algn="l" defTabSz="610846">
              <a:lnSpc>
                <a:spcPct val="100000"/>
              </a:lnSpc>
            </a:pPr>
            <a:r>
              <a:rPr lang="en-US" sz="600" b="0" i="0" dirty="0" smtClean="0">
                <a:solidFill>
                  <a:srgbClr val="FFFFFF"/>
                </a:solidFill>
                <a:latin typeface="+mn-lt"/>
                <a:cs typeface="CiscoSans Thin"/>
              </a:rPr>
              <a:t>© 2013-2014  Cisco and/or its affiliates. All rights reserved.</a:t>
            </a:r>
            <a:endParaRPr lang="en-US" sz="600" b="0" i="0" dirty="0">
              <a:solidFill>
                <a:srgbClr val="FFFFFF"/>
              </a:solidFill>
              <a:latin typeface="+mn-lt"/>
              <a:cs typeface="CiscoSans Thin"/>
            </a:endParaRPr>
          </a:p>
        </p:txBody>
      </p:sp>
      <p:cxnSp>
        <p:nvCxnSpPr>
          <p:cNvPr id="8" name="Straight Connector 7"/>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463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a:xfrm>
            <a:off x="457200" y="4767263"/>
            <a:ext cx="2133600" cy="273844"/>
          </a:xfrm>
          <a:prstGeom prst="rect">
            <a:avLst/>
          </a:prstGeom>
        </p:spPr>
        <p:txBody>
          <a:bodyPr/>
          <a:lstStyle/>
          <a:p>
            <a:fld id="{D12E0BD2-A119-AE46-A09D-F00F739B4443}" type="datetimeFigureOut">
              <a:rPr kumimoji="1" lang="ja-JP" altLang="en-US" smtClean="0"/>
              <a:t>16/02/24</a:t>
            </a:fld>
            <a:endParaRPr kumimoji="1" lang="ja-JP" altLang="en-US"/>
          </a:p>
        </p:txBody>
      </p:sp>
      <p:sp>
        <p:nvSpPr>
          <p:cNvPr id="5" name="フッター プレースホルダー 4"/>
          <p:cNvSpPr>
            <a:spLocks noGrp="1"/>
          </p:cNvSpPr>
          <p:nvPr>
            <p:ph type="ftr" sz="quarter" idx="11"/>
          </p:nvPr>
        </p:nvSpPr>
        <p:spPr>
          <a:xfrm>
            <a:off x="3124200" y="4767263"/>
            <a:ext cx="2895600" cy="273844"/>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6553200" y="4767263"/>
            <a:ext cx="2133600" cy="273844"/>
          </a:xfrm>
          <a:prstGeom prst="rect">
            <a:avLst/>
          </a:prstGeom>
        </p:spPr>
        <p:txBody>
          <a:bodyPr/>
          <a:lstStyle/>
          <a:p>
            <a:fld id="{64AC0824-37C3-FE4E-90ED-53DCA3CAF37E}" type="slidenum">
              <a:rPr kumimoji="1" lang="ja-JP" altLang="en-US" smtClean="0"/>
              <a:t>‹#›</a:t>
            </a:fld>
            <a:endParaRPr kumimoji="1" lang="ja-JP" altLang="en-US"/>
          </a:p>
        </p:txBody>
      </p:sp>
    </p:spTree>
    <p:extLst>
      <p:ext uri="{BB962C8B-B14F-4D97-AF65-F5344CB8AC3E}">
        <p14:creationId xmlns:p14="http://schemas.microsoft.com/office/powerpoint/2010/main" val="124779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5" name="Rectangle 7"/>
          <p:cNvSpPr>
            <a:spLocks noChangeArrowheads="1"/>
          </p:cNvSpPr>
          <p:nvPr userDrawn="1"/>
        </p:nvSpPr>
        <p:spPr bwMode="ltGray">
          <a:xfrm>
            <a:off x="8515169" y="4920708"/>
            <a:ext cx="218952" cy="154518"/>
          </a:xfrm>
          <a:prstGeom prst="rect">
            <a:avLst/>
          </a:prstGeom>
          <a:noFill/>
          <a:ln w="9525" algn="ctr">
            <a:noFill/>
            <a:miter lim="800000"/>
            <a:headEnd/>
            <a:tailEnd/>
          </a:ln>
          <a:effectLst/>
        </p:spPr>
        <p:txBody>
          <a:bodyPr wrap="none" lIns="61586" tIns="30792" rIns="61586" bIns="30792" anchor="b">
            <a:spAutoFit/>
          </a:bodyPr>
          <a:lstStyle/>
          <a:p>
            <a:pPr algn="r" defTabSz="610744" rtl="0" fontAlgn="auto">
              <a:spcBef>
                <a:spcPts val="0"/>
              </a:spcBef>
              <a:spcAft>
                <a:spcPts val="0"/>
              </a:spcAft>
              <a:defRPr/>
            </a:pPr>
            <a:fld id="{4ABDCABE-3F10-B64C-92F1-862014417034}" type="slidenum">
              <a:rPr lang="en-US" sz="600" kern="1200">
                <a:solidFill>
                  <a:schemeClr val="bg1">
                    <a:alpha val="60000"/>
                  </a:schemeClr>
                </a:solidFill>
                <a:latin typeface="+mn-lt"/>
                <a:ea typeface="+mn-ea"/>
                <a:cs typeface="CiscoSans Thin"/>
              </a:rPr>
              <a:pPr algn="r" defTabSz="610744" rtl="0" fontAlgn="auto">
                <a:spcBef>
                  <a:spcPts val="0"/>
                </a:spcBef>
                <a:spcAft>
                  <a:spcPts val="0"/>
                </a:spcAft>
                <a:defRPr/>
              </a:pPr>
              <a:t>‹#›</a:t>
            </a:fld>
            <a:endParaRPr lang="en-US" sz="600" kern="1200" dirty="0">
              <a:solidFill>
                <a:schemeClr val="bg1">
                  <a:alpha val="60000"/>
                </a:schemeClr>
              </a:solidFill>
              <a:latin typeface="+mn-lt"/>
              <a:ea typeface="+mn-ea"/>
              <a:cs typeface="CiscoSans Thin"/>
            </a:endParaRPr>
          </a:p>
        </p:txBody>
      </p:sp>
      <p:sp>
        <p:nvSpPr>
          <p:cNvPr id="6" name="Rectangle 4"/>
          <p:cNvSpPr>
            <a:spLocks noChangeArrowheads="1"/>
          </p:cNvSpPr>
          <p:nvPr userDrawn="1"/>
        </p:nvSpPr>
        <p:spPr bwMode="ltGray">
          <a:xfrm>
            <a:off x="5254752" y="4919454"/>
            <a:ext cx="3270774"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dirty="0" smtClean="0">
                <a:solidFill>
                  <a:schemeClr val="bg1">
                    <a:alpha val="60000"/>
                  </a:schemeClr>
                </a:solidFill>
                <a:latin typeface="+mn-lt"/>
                <a:ea typeface="+mn-ea"/>
                <a:cs typeface="CiscoSans Thin"/>
              </a:rPr>
              <a:t>C97-731855-03 © 2015  Cisco and/or its affiliates. All rights reserved.   Cisco Confidential</a:t>
            </a:r>
            <a:endParaRPr lang="en-US" sz="600" kern="1200" dirty="0">
              <a:solidFill>
                <a:schemeClr val="bg1">
                  <a:alpha val="60000"/>
                </a:schemeClr>
              </a:solidFill>
              <a:latin typeface="+mn-lt"/>
              <a:ea typeface="+mn-ea"/>
              <a:cs typeface="CiscoSans Thin"/>
            </a:endParaRPr>
          </a:p>
        </p:txBody>
      </p:sp>
      <p:pic>
        <p:nvPicPr>
          <p:cNvPr id="8" name="Picture 2" descr="C:\Users\spius\Pictures\cisco logo blue gradient.png"/>
          <p:cNvPicPr>
            <a:picLocks noChangeAspect="1" noChangeArrowheads="1"/>
          </p:cNvPicPr>
          <p:nvPr userDrawn="1"/>
        </p:nvPicPr>
        <p:blipFill>
          <a:blip r:embed="rId2" cstate="screen">
            <a:alphaModFix amt="60000"/>
            <a:biLevel thresh="25000"/>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05922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dirty="0"/>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dirty="0"/>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371219151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7" y="1347790"/>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dirty="0" smtClean="0"/>
              <a:t>Click to edit Master title style</a:t>
            </a:r>
            <a:endParaRPr lang="en-GB" dirty="0"/>
          </a:p>
        </p:txBody>
      </p:sp>
    </p:spTree>
    <p:extLst>
      <p:ext uri="{BB962C8B-B14F-4D97-AF65-F5344CB8AC3E}">
        <p14:creationId xmlns:p14="http://schemas.microsoft.com/office/powerpoint/2010/main" val="374916705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dirty="0" smtClean="0"/>
              <a:t>Click to edit Master title style</a:t>
            </a:r>
            <a:endParaRPr lang="en-GB" dirty="0"/>
          </a:p>
        </p:txBody>
      </p:sp>
    </p:spTree>
    <p:extLst>
      <p:ext uri="{BB962C8B-B14F-4D97-AF65-F5344CB8AC3E}">
        <p14:creationId xmlns:p14="http://schemas.microsoft.com/office/powerpoint/2010/main" val="7830112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91442556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46" Type="http://schemas.openxmlformats.org/officeDocument/2006/relationships/slideLayout" Target="../slideLayouts/slideLayout46.xml"/><Relationship Id="rId47" Type="http://schemas.openxmlformats.org/officeDocument/2006/relationships/theme" Target="../theme/theme1.xml"/><Relationship Id="rId48" Type="http://schemas.openxmlformats.org/officeDocument/2006/relationships/image" Target="../media/image1.png"/><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69" y="4920708"/>
            <a:ext cx="218952"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254752" y="4919454"/>
            <a:ext cx="3270774"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dirty="0" smtClean="0">
                <a:solidFill>
                  <a:srgbClr val="000000">
                    <a:alpha val="25000"/>
                  </a:srgbClr>
                </a:solidFill>
                <a:latin typeface="+mn-lt"/>
                <a:ea typeface="+mn-ea"/>
                <a:cs typeface="CiscoSans Thin"/>
              </a:rPr>
              <a:t>C97-731855-03 © 2015  Cisco and/or its affiliates. All rights reserved.   Cisco Confidential</a:t>
            </a:r>
            <a:endParaRPr lang="en-US" sz="600" dirty="0">
              <a:solidFill>
                <a:srgbClr val="000000">
                  <a:alpha val="25000"/>
                </a:srgbClr>
              </a:solidFill>
              <a:latin typeface="+mn-lt"/>
              <a:ea typeface="+mn-ea"/>
              <a:cs typeface="CiscoSans Thin"/>
            </a:endParaRPr>
          </a:p>
        </p:txBody>
      </p:sp>
      <p:pic>
        <p:nvPicPr>
          <p:cNvPr id="7" name="Picture 2" descr="C:\Users\spius\Pictures\cisco logo blue gradient.png"/>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923" r:id="rId1"/>
    <p:sldLayoutId id="2147483925" r:id="rId2"/>
    <p:sldLayoutId id="2147483875" r:id="rId3"/>
    <p:sldLayoutId id="2147483877" r:id="rId4"/>
    <p:sldLayoutId id="2147483922" r:id="rId5"/>
    <p:sldLayoutId id="2147483876" r:id="rId6"/>
    <p:sldLayoutId id="2147483878" r:id="rId7"/>
    <p:sldLayoutId id="2147483881" r:id="rId8"/>
    <p:sldLayoutId id="2147483880" r:id="rId9"/>
    <p:sldLayoutId id="2147483905" r:id="rId10"/>
    <p:sldLayoutId id="2147483906" r:id="rId11"/>
    <p:sldLayoutId id="2147483879" r:id="rId12"/>
    <p:sldLayoutId id="2147483883" r:id="rId13"/>
    <p:sldLayoutId id="2147483886" r:id="rId14"/>
    <p:sldLayoutId id="2147483887" r:id="rId15"/>
    <p:sldLayoutId id="2147483884" r:id="rId16"/>
    <p:sldLayoutId id="2147483885" r:id="rId17"/>
    <p:sldLayoutId id="2147483928" r:id="rId18"/>
    <p:sldLayoutId id="2147483907" r:id="rId19"/>
    <p:sldLayoutId id="2147483889" r:id="rId20"/>
    <p:sldLayoutId id="2147483890" r:id="rId21"/>
    <p:sldLayoutId id="2147483891" r:id="rId22"/>
    <p:sldLayoutId id="2147483892" r:id="rId23"/>
    <p:sldLayoutId id="2147483893" r:id="rId24"/>
    <p:sldLayoutId id="2147483917" r:id="rId25"/>
    <p:sldLayoutId id="2147483918" r:id="rId26"/>
    <p:sldLayoutId id="2147483895" r:id="rId27"/>
    <p:sldLayoutId id="2147483871" r:id="rId28"/>
    <p:sldLayoutId id="2147483898" r:id="rId29"/>
    <p:sldLayoutId id="2147483908" r:id="rId30"/>
    <p:sldLayoutId id="2147483909" r:id="rId31"/>
    <p:sldLayoutId id="2147483910" r:id="rId32"/>
    <p:sldLayoutId id="2147483911" r:id="rId33"/>
    <p:sldLayoutId id="2147483914" r:id="rId34"/>
    <p:sldLayoutId id="2147483896" r:id="rId35"/>
    <p:sldLayoutId id="2147483912" r:id="rId36"/>
    <p:sldLayoutId id="2147483913" r:id="rId37"/>
    <p:sldLayoutId id="2147483929" r:id="rId38"/>
    <p:sldLayoutId id="2147483930" r:id="rId39"/>
    <p:sldLayoutId id="2147483931" r:id="rId40"/>
    <p:sldLayoutId id="2147483932" r:id="rId41"/>
    <p:sldLayoutId id="2147483933" r:id="rId42"/>
    <p:sldLayoutId id="2147483934" r:id="rId43"/>
    <p:sldLayoutId id="2147483935" r:id="rId44"/>
    <p:sldLayoutId id="2147483936" r:id="rId45"/>
    <p:sldLayoutId id="2147483938" r:id="rId46"/>
  </p:sldLayoutIdLst>
  <p:transition xmlns:p14="http://schemas.microsoft.com/office/powerpoint/2010/main" spd="slow">
    <p:wipe/>
  </p:transition>
  <p:timing>
    <p:tnLst>
      <p:par>
        <p:cTn xmlns:p14="http://schemas.microsoft.com/office/powerpoint/2010/main" id="1" dur="indefinite" restart="never" nodeType="tmRoot"/>
      </p:par>
    </p:tnLst>
  </p:timing>
  <p:txStyles>
    <p:titleStyle>
      <a:lvl1pPr algn="l" defTabSz="684213" rtl="0" eaLnBrk="1" fontAlgn="base" hangingPunct="1">
        <a:lnSpc>
          <a:spcPct val="80000"/>
        </a:lnSpc>
        <a:spcBef>
          <a:spcPct val="0"/>
        </a:spcBef>
        <a:spcAft>
          <a:spcPct val="0"/>
        </a:spcAft>
        <a:defRPr lang="en-US" sz="28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100.xml.rels><?xml version="1.0" encoding="UTF-8" standalone="yes"?>
<Relationships xmlns="http://schemas.openxmlformats.org/package/2006/relationships"><Relationship Id="rId3" Type="http://schemas.openxmlformats.org/officeDocument/2006/relationships/image" Target="../media/image130.wmf"/><Relationship Id="rId4" Type="http://schemas.openxmlformats.org/officeDocument/2006/relationships/image" Target="../media/image131.png"/><Relationship Id="rId5" Type="http://schemas.openxmlformats.org/officeDocument/2006/relationships/image" Target="../media/image132.wmf"/><Relationship Id="rId1" Type="http://schemas.openxmlformats.org/officeDocument/2006/relationships/slideLayout" Target="../slideLayouts/slideLayout40.xml"/><Relationship Id="rId2" Type="http://schemas.openxmlformats.org/officeDocument/2006/relationships/notesSlide" Target="../notesSlides/notesSlide5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4.xml"/><Relationship Id="rId3" Type="http://schemas.openxmlformats.org/officeDocument/2006/relationships/image" Target="../media/image133.png"/></Relationships>
</file>

<file path=ppt/slides/_rels/slide103.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1" Type="http://schemas.openxmlformats.org/officeDocument/2006/relationships/slideLayout" Target="../slideLayouts/slideLayout40.xml"/><Relationship Id="rId2" Type="http://schemas.openxmlformats.org/officeDocument/2006/relationships/notesSlide" Target="../notesSlides/notesSlide5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6.xml"/><Relationship Id="rId3" Type="http://schemas.openxmlformats.org/officeDocument/2006/relationships/image" Target="../media/image136.png"/></Relationships>
</file>

<file path=ppt/slides/_rels/slide105.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1" Type="http://schemas.openxmlformats.org/officeDocument/2006/relationships/slideLayout" Target="../slideLayouts/slideLayout40.xml"/><Relationship Id="rId2" Type="http://schemas.openxmlformats.org/officeDocument/2006/relationships/notesSlide" Target="../notesSlides/notesSlide5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7.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eg"/><Relationship Id="rId8" Type="http://schemas.openxmlformats.org/officeDocument/2006/relationships/image" Target="../media/image21.jpeg"/><Relationship Id="rId9" Type="http://schemas.openxmlformats.org/officeDocument/2006/relationships/image" Target="../media/image22.jpeg"/><Relationship Id="rId10" Type="http://schemas.openxmlformats.org/officeDocument/2006/relationships/image" Target="../media/image23.jpeg"/><Relationship Id="rId11" Type="http://schemas.openxmlformats.org/officeDocument/2006/relationships/image" Target="../media/image24.jpeg"/><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hyperlink" Target="http://www.cisco.com/c/en/us/products/collateral/collaboration-endpoints/unified-ip-phone-7940g/eos-eol-notice-c51-730097.html" TargetMode="External"/><Relationship Id="rId4" Type="http://schemas.openxmlformats.org/officeDocument/2006/relationships/hyperlink" Target="http://www.cisco.com/c/en/us/products/collateral/collaboration-endpoints/unified-ip-phone-7940g/end_of_life_notice_c51-729487.html" TargetMode="External"/><Relationship Id="rId5" Type="http://schemas.openxmlformats.org/officeDocument/2006/relationships/hyperlink" Target="http://www.cisco.com/c/en/us/products/collateral/collaboration-endpoints/unified-ip-phone-7941g/end_of_life_notice_c51-520685.html" TargetMode="External"/><Relationship Id="rId6" Type="http://schemas.openxmlformats.org/officeDocument/2006/relationships/hyperlink" Target="http://www.cisco.com/c/en/us/products/collateral/collaboration-endpoints/unified-ip-phone-7971g-ge/end_of_life_notice_c51-452068.html" TargetMode="External"/><Relationship Id="rId1" Type="http://schemas.openxmlformats.org/officeDocument/2006/relationships/slideLayout" Target="../slideLayouts/slideLayout17.xml"/><Relationship Id="rId2" Type="http://schemas.openxmlformats.org/officeDocument/2006/relationships/hyperlink" Target="http://www.cisco.com/c/en/us/products/collateral/collaboration-endpoints/unified-ip-phone-7900-series/end_of_life_notice_c51-683624.html"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5.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5.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40.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wmf"/><Relationship Id="rId6" Type="http://schemas.openxmlformats.org/officeDocument/2006/relationships/image" Target="../media/image33.wmf"/><Relationship Id="rId1" Type="http://schemas.openxmlformats.org/officeDocument/2006/relationships/slideLayout" Target="../slideLayouts/slideLayout41.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hyperlink" Target="http://gblogs.cisco.com/jp/2014/08/j4w-pickup/" TargetMode="External"/><Relationship Id="rId4" Type="http://schemas.openxmlformats.org/officeDocument/2006/relationships/image" Target="../media/image31.png"/><Relationship Id="rId5" Type="http://schemas.openxmlformats.org/officeDocument/2006/relationships/image" Target="../media/image33.wmf"/><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44.xml"/><Relationship Id="rId2"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5.xml"/><Relationship Id="rId2"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png"/><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www.cisco.com/c/en/us/products/collateral/collaboration-endpoints/unified-ip-phone-7900-series/eos-eol-notice-c51-735570.html"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png"/><Relationship Id="rId3"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png"/><Relationship Id="rId3"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wmf"/><Relationship Id="rId5" Type="http://schemas.openxmlformats.org/officeDocument/2006/relationships/image" Target="../media/image33.wmf"/><Relationship Id="rId6" Type="http://schemas.openxmlformats.org/officeDocument/2006/relationships/image" Target="../media/image46.png"/><Relationship Id="rId1" Type="http://schemas.openxmlformats.org/officeDocument/2006/relationships/slideLayout" Target="../slideLayouts/slideLayout42.xml"/><Relationship Id="rId2" Type="http://schemas.openxmlformats.org/officeDocument/2006/relationships/notesSlide" Target="../notesSlides/notesSlide18.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5.xml"/><Relationship Id="rId2"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2.xml"/><Relationship Id="rId2"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12.xml"/><Relationship Id="rId2"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3.png"/><Relationship Id="rId3"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5.png"/><Relationship Id="rId3"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7.emf"/><Relationship Id="rId5" Type="http://schemas.openxmlformats.org/officeDocument/2006/relationships/image" Target="../media/image60.png"/><Relationship Id="rId6" Type="http://schemas.openxmlformats.org/officeDocument/2006/relationships/oleObject" Target="../embeddings/oleObject2.bin"/><Relationship Id="rId7" Type="http://schemas.openxmlformats.org/officeDocument/2006/relationships/image" Target="../media/image58.emf"/><Relationship Id="rId8" Type="http://schemas.openxmlformats.org/officeDocument/2006/relationships/oleObject" Target="../embeddings/oleObject3.bin"/><Relationship Id="rId9" Type="http://schemas.openxmlformats.org/officeDocument/2006/relationships/image" Target="../media/image59.emf"/><Relationship Id="rId10" Type="http://schemas.openxmlformats.org/officeDocument/2006/relationships/image" Target="../media/image14.png"/><Relationship Id="rId1" Type="http://schemas.openxmlformats.org/officeDocument/2006/relationships/vmlDrawing" Target="../drawings/vmlDrawing1.vml"/><Relationship Id="rId2"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 Id="rId3" Type="http://schemas.openxmlformats.org/officeDocument/2006/relationships/hyperlink" Target="http://www.cisco.com/c/en/us/products/collateral/collaboration-endpoints/unified-wireless-ip-phone-7921g/end_of_life_notice_c51-682734.html"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6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6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17.xml"/><Relationship Id="rId2" Type="http://schemas.openxmlformats.org/officeDocument/2006/relationships/notesSlide" Target="../notesSlides/notesSlide25.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5.png"/><Relationship Id="rId1" Type="http://schemas.openxmlformats.org/officeDocument/2006/relationships/slideLayout" Target="../slideLayouts/slideLayout17.xml"/><Relationship Id="rId2" Type="http://schemas.openxmlformats.org/officeDocument/2006/relationships/notesSlide" Target="../notesSlides/notesSlide2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 Id="rId3" Type="http://schemas.openxmlformats.org/officeDocument/2006/relationships/image" Target="../media/image15.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17.xml"/><Relationship Id="rId2" Type="http://schemas.openxmlformats.org/officeDocument/2006/relationships/notesSlide" Target="../notesSlides/notesSlide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hyperlink" Target="mailto:http://www.cisco.com/c/en/us/products/collateral/collaboration-endpoints/unified-ip-phone-6900-series/eos-eol-notice-c51-730096.html"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13.png"/><Relationship Id="rId1" Type="http://schemas.openxmlformats.org/officeDocument/2006/relationships/slideLayout" Target="../slideLayouts/slideLayout17.xml"/><Relationship Id="rId2" Type="http://schemas.openxmlformats.org/officeDocument/2006/relationships/notesSlide" Target="../notesSlides/notesSlide2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17.xml"/><Relationship Id="rId2" Type="http://schemas.openxmlformats.org/officeDocument/2006/relationships/notesSlide" Target="../notesSlides/notesSlide31.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2.png"/><Relationship Id="rId1" Type="http://schemas.openxmlformats.org/officeDocument/2006/relationships/slideLayout" Target="../slideLayouts/slideLayout17.xml"/><Relationship Id="rId2" Type="http://schemas.openxmlformats.org/officeDocument/2006/relationships/notesSlide" Target="../notesSlides/notesSlide32.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0.png"/><Relationship Id="rId1" Type="http://schemas.openxmlformats.org/officeDocument/2006/relationships/slideLayout" Target="../slideLayouts/slideLayout17.xml"/><Relationship Id="rId2" Type="http://schemas.openxmlformats.org/officeDocument/2006/relationships/notesSlide" Target="../notesSlides/notesSlide33.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0.png"/><Relationship Id="rId5" Type="http://schemas.openxmlformats.org/officeDocument/2006/relationships/image" Target="../media/image74.png"/><Relationship Id="rId1" Type="http://schemas.openxmlformats.org/officeDocument/2006/relationships/slideLayout" Target="../slideLayouts/slideLayout17.xml"/><Relationship Id="rId2" Type="http://schemas.openxmlformats.org/officeDocument/2006/relationships/notesSlide" Target="../notesSlides/notesSlide34.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jpeg"/><Relationship Id="rId5" Type="http://schemas.openxmlformats.org/officeDocument/2006/relationships/image" Target="../media/image77.jpeg"/><Relationship Id="rId6" Type="http://schemas.openxmlformats.org/officeDocument/2006/relationships/image" Target="../media/image78.png"/><Relationship Id="rId7" Type="http://schemas.openxmlformats.org/officeDocument/2006/relationships/image" Target="../media/image79.png"/><Relationship Id="rId1" Type="http://schemas.openxmlformats.org/officeDocument/2006/relationships/slideLayout" Target="../slideLayouts/slideLayout17.xml"/><Relationship Id="rId2" Type="http://schemas.openxmlformats.org/officeDocument/2006/relationships/notesSlide" Target="../notesSlides/notesSlide35.xml"/></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png"/><Relationship Id="rId5" Type="http://schemas.openxmlformats.org/officeDocument/2006/relationships/image" Target="../media/image82.jpeg"/><Relationship Id="rId6" Type="http://schemas.openxmlformats.org/officeDocument/2006/relationships/image" Target="../media/image83.png"/><Relationship Id="rId7" Type="http://schemas.openxmlformats.org/officeDocument/2006/relationships/image" Target="../media/image84.jpeg"/><Relationship Id="rId8" Type="http://schemas.openxmlformats.org/officeDocument/2006/relationships/image" Target="../media/image85.jpeg"/><Relationship Id="rId9" Type="http://schemas.openxmlformats.org/officeDocument/2006/relationships/image" Target="../media/image86.png"/><Relationship Id="rId10" Type="http://schemas.openxmlformats.org/officeDocument/2006/relationships/image" Target="../media/image87.png"/><Relationship Id="rId1" Type="http://schemas.openxmlformats.org/officeDocument/2006/relationships/slideLayout" Target="../slideLayouts/slideLayout17.xml"/><Relationship Id="rId2" Type="http://schemas.openxmlformats.org/officeDocument/2006/relationships/notesSlide" Target="../notesSlides/notesSlide3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7.xml"/><Relationship Id="rId3" Type="http://schemas.openxmlformats.org/officeDocument/2006/relationships/image" Target="../media/image8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8.xml"/><Relationship Id="rId3"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hyperlink" Target="http://www.cisco.com/c/en/us/products/collateral/collaboration-endpoints/unified-ip-phone-8900-series/eos-eol-notice-c51-735927.html" TargetMode="External"/><Relationship Id="rId4" Type="http://schemas.openxmlformats.org/officeDocument/2006/relationships/hyperlink" Target="http://www.cisco.com/c/en/us/products/collateral/collaboration-endpoints/unified-ip-phone-8961/eos-eol-notice-c51-733631.html" TargetMode="External"/><Relationship Id="rId1" Type="http://schemas.openxmlformats.org/officeDocument/2006/relationships/slideLayout" Target="../slideLayouts/slideLayout17.xml"/><Relationship Id="rId2" Type="http://schemas.openxmlformats.org/officeDocument/2006/relationships/hyperlink" Target="http://www.cisco.com/c/en/us/products/collateral/collaboration-endpoints/unified-ip-phone-8900-series/eos-eol-notice-c51-730420.html"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9.xml"/><Relationship Id="rId3" Type="http://schemas.openxmlformats.org/officeDocument/2006/relationships/image" Target="../media/image9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0.xml"/><Relationship Id="rId3" Type="http://schemas.openxmlformats.org/officeDocument/2006/relationships/image" Target="../media/image9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1.xml"/><Relationship Id="rId3" Type="http://schemas.openxmlformats.org/officeDocument/2006/relationships/image" Target="../media/image9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2.xml"/><Relationship Id="rId3" Type="http://schemas.openxmlformats.org/officeDocument/2006/relationships/image" Target="../media/image9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3.xml"/><Relationship Id="rId3" Type="http://schemas.openxmlformats.org/officeDocument/2006/relationships/image" Target="../media/image9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4.xml"/><Relationship Id="rId3" Type="http://schemas.openxmlformats.org/officeDocument/2006/relationships/image" Target="../media/image9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5.xml"/><Relationship Id="rId3" Type="http://schemas.openxmlformats.org/officeDocument/2006/relationships/image" Target="../media/image9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6.xml"/><Relationship Id="rId3" Type="http://schemas.openxmlformats.org/officeDocument/2006/relationships/image" Target="../media/image9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www.cisco.com/c/en/us/products/collateral/collaboration-endpoints/unified-ip-phones-9900-series/eos-eol-notice-c51-736489.html" TargetMode="External"/><Relationship Id="rId4" Type="http://schemas.openxmlformats.org/officeDocument/2006/relationships/hyperlink" Target="http://www.cisco.com/c/en/us/products/collateral/collaboration-endpoints/unified-ip-phones-9900-series/eos-eol-notice-c51-736490.html" TargetMode="External"/><Relationship Id="rId1" Type="http://schemas.openxmlformats.org/officeDocument/2006/relationships/slideLayout" Target="../slideLayouts/slideLayout17.xml"/><Relationship Id="rId2" Type="http://schemas.openxmlformats.org/officeDocument/2006/relationships/hyperlink" Target="http://www.cisco.com/c/en/us/products/collateral/collaboration-endpoints/unified-ip-phones-9900-series/eos-eol-notice-c51-736488.html"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6.png"/><Relationship Id="rId3" Type="http://schemas.openxmlformats.org/officeDocument/2006/relationships/image" Target="../media/image9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8.png"/><Relationship Id="rId3" Type="http://schemas.openxmlformats.org/officeDocument/2006/relationships/image" Target="../media/image99.png"/></Relationships>
</file>

<file path=ppt/slides/_rels/slide74.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1" Type="http://schemas.openxmlformats.org/officeDocument/2006/relationships/slideLayout" Target="../slideLayouts/slideLayout40.xml"/><Relationship Id="rId2" Type="http://schemas.openxmlformats.org/officeDocument/2006/relationships/notesSlide" Target="../notesSlides/notesSlide48.xml"/></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1" Type="http://schemas.openxmlformats.org/officeDocument/2006/relationships/slideLayout" Target="../slideLayouts/slideLayout44.xml"/><Relationship Id="rId2" Type="http://schemas.openxmlformats.org/officeDocument/2006/relationships/notesSlide" Target="../notesSlides/notesSlide4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106.png"/></Relationships>
</file>

<file path=ppt/slides/_rels/slide77.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1" Type="http://schemas.openxmlformats.org/officeDocument/2006/relationships/slideLayout" Target="../slideLayouts/slideLayout40.xml"/><Relationship Id="rId2" Type="http://schemas.openxmlformats.org/officeDocument/2006/relationships/notesSlide" Target="../notesSlides/notesSlide5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12.png"/></Relationships>
</file>

<file path=ppt/slides/_rels/slide83.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1" Type="http://schemas.openxmlformats.org/officeDocument/2006/relationships/slideLayout" Target="../slideLayouts/slideLayout12.xml"/><Relationship Id="rId2" Type="http://schemas.openxmlformats.org/officeDocument/2006/relationships/image" Target="../media/image11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11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117.png"/><Relationship Id="rId3" Type="http://schemas.openxmlformats.org/officeDocument/2006/relationships/image" Target="../media/image11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11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11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0.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hyperlink" Target="http://www.cisco.com/c/dam/en/us/products/collateral/unified-communications/unified-communications-manager-callmanager/collaboration_technologies_to_desk.pdf" TargetMode="External"/><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png"/><Relationship Id="rId3" Type="http://schemas.openxmlformats.org/officeDocument/2006/relationships/image" Target="../media/image4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png"/><Relationship Id="rId3" Type="http://schemas.openxmlformats.org/officeDocument/2006/relationships/image" Target="../media/image4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4.png"/><Relationship Id="rId3" Type="http://schemas.openxmlformats.org/officeDocument/2006/relationships/image" Target="../media/image125.png"/></Relationships>
</file>

<file path=ppt/slides/_rels/slide98.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5" Type="http://schemas.openxmlformats.org/officeDocument/2006/relationships/image" Target="../media/image129.png"/><Relationship Id="rId1" Type="http://schemas.openxmlformats.org/officeDocument/2006/relationships/slideLayout" Target="../slideLayouts/slideLayout44.xml"/><Relationship Id="rId2" Type="http://schemas.openxmlformats.org/officeDocument/2006/relationships/image" Target="../media/image12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p:cNvSpPr>
            <a:spLocks noGrp="1"/>
          </p:cNvSpPr>
          <p:nvPr>
            <p:ph type="body" sz="quarter" idx="13"/>
          </p:nvPr>
        </p:nvSpPr>
        <p:spPr/>
        <p:txBody>
          <a:bodyPr/>
          <a:lstStyle/>
          <a:p>
            <a:endParaRPr kumimoji="1" lang="ja-JP" altLang="en-US"/>
          </a:p>
        </p:txBody>
      </p:sp>
      <p:sp>
        <p:nvSpPr>
          <p:cNvPr id="6" name="タイトル 5"/>
          <p:cNvSpPr>
            <a:spLocks noGrp="1"/>
          </p:cNvSpPr>
          <p:nvPr>
            <p:ph type="ctrTitle"/>
          </p:nvPr>
        </p:nvSpPr>
        <p:spPr/>
        <p:txBody>
          <a:bodyPr/>
          <a:lstStyle/>
          <a:p>
            <a:r>
              <a:rPr kumimoji="1" lang="en-US" altLang="ja-JP" dirty="0" smtClean="0"/>
              <a:t>End Of Sales </a:t>
            </a:r>
            <a:br>
              <a:rPr kumimoji="1" lang="en-US" altLang="ja-JP" dirty="0" smtClean="0"/>
            </a:br>
            <a:r>
              <a:rPr kumimoji="1" lang="en-US" altLang="ja-JP" dirty="0" smtClean="0"/>
              <a:t>Cisco IP Phone</a:t>
            </a:r>
            <a:r>
              <a:rPr kumimoji="1" lang="ja-JP" altLang="en-US" dirty="0" smtClean="0"/>
              <a:t>状況</a:t>
            </a:r>
            <a:endParaRPr kumimoji="1" lang="ja-JP" altLang="en-US" dirty="0"/>
          </a:p>
        </p:txBody>
      </p:sp>
      <p:sp>
        <p:nvSpPr>
          <p:cNvPr id="7" name="Subtitle 17"/>
          <p:cNvSpPr>
            <a:spLocks noGrp="1"/>
          </p:cNvSpPr>
          <p:nvPr>
            <p:ph type="subTitle" idx="1"/>
          </p:nvPr>
        </p:nvSpPr>
        <p:spPr>
          <a:xfrm>
            <a:off x="478461" y="4056434"/>
            <a:ext cx="6360795" cy="290238"/>
          </a:xfrm>
        </p:spPr>
        <p:txBody>
          <a:bodyPr/>
          <a:lstStyle/>
          <a:p>
            <a:r>
              <a:rPr lang="ja-JP" altLang="en-US" sz="1200" dirty="0" smtClean="0"/>
              <a:t>シスコシステムズ合同会社</a:t>
            </a:r>
            <a:endParaRPr lang="en-US" altLang="ja-JP" sz="1200" dirty="0" smtClean="0"/>
          </a:p>
          <a:p>
            <a:r>
              <a:rPr lang="ja-JP" altLang="en-US" sz="1200" dirty="0" smtClean="0"/>
              <a:t>コラボレーションアーキテクチャ事業</a:t>
            </a:r>
            <a:endParaRPr lang="en-US" sz="1200" dirty="0"/>
          </a:p>
        </p:txBody>
      </p:sp>
      <p:sp>
        <p:nvSpPr>
          <p:cNvPr id="8" name="Text Placeholder 12"/>
          <p:cNvSpPr>
            <a:spLocks noGrp="1"/>
          </p:cNvSpPr>
          <p:nvPr>
            <p:ph type="body" sz="quarter" idx="11"/>
          </p:nvPr>
        </p:nvSpPr>
        <p:spPr>
          <a:xfrm>
            <a:off x="469496" y="4323325"/>
            <a:ext cx="6360795" cy="290238"/>
          </a:xfrm>
        </p:spPr>
        <p:txBody>
          <a:bodyPr/>
          <a:lstStyle/>
          <a:p>
            <a:r>
              <a:rPr lang="ja-JP" altLang="en-US" sz="1200" dirty="0" smtClean="0"/>
              <a:t>岩岸　優希</a:t>
            </a:r>
            <a:endParaRPr lang="en-US" sz="1200" dirty="0"/>
          </a:p>
        </p:txBody>
      </p:sp>
      <p:sp>
        <p:nvSpPr>
          <p:cNvPr id="9" name="Text Placeholder 13"/>
          <p:cNvSpPr>
            <a:spLocks noGrp="1"/>
          </p:cNvSpPr>
          <p:nvPr>
            <p:ph type="body" sz="quarter" idx="12"/>
          </p:nvPr>
        </p:nvSpPr>
        <p:spPr>
          <a:xfrm>
            <a:off x="469496" y="4635040"/>
            <a:ext cx="8296421" cy="288131"/>
          </a:xfrm>
        </p:spPr>
        <p:txBody>
          <a:bodyPr/>
          <a:lstStyle/>
          <a:p>
            <a:r>
              <a:rPr lang="en-US" altLang="ja-JP" sz="1200" dirty="0" smtClean="0"/>
              <a:t>2016</a:t>
            </a:r>
            <a:r>
              <a:rPr lang="ja-JP" altLang="en-US" sz="1200" dirty="0" smtClean="0"/>
              <a:t>年</a:t>
            </a:r>
            <a:r>
              <a:rPr lang="en-US" altLang="ja-JP" sz="1200" dirty="0" smtClean="0"/>
              <a:t>2</a:t>
            </a:r>
            <a:r>
              <a:rPr lang="ja-JP" altLang="en-US" sz="1200" dirty="0" smtClean="0"/>
              <a:t>月</a:t>
            </a:r>
            <a:r>
              <a:rPr lang="en-US" altLang="ja-JP" sz="1200" dirty="0" smtClean="0"/>
              <a:t>24</a:t>
            </a:r>
            <a:r>
              <a:rPr lang="ja-JP" altLang="en-US" sz="1200" dirty="0" smtClean="0"/>
              <a:t>日</a:t>
            </a:r>
            <a:endParaRPr lang="en-US" altLang="ja-JP" sz="1200" dirty="0" smtClean="0"/>
          </a:p>
          <a:p>
            <a:endParaRPr lang="en-US" sz="1200" dirty="0"/>
          </a:p>
        </p:txBody>
      </p:sp>
    </p:spTree>
    <p:extLst>
      <p:ext uri="{BB962C8B-B14F-4D97-AF65-F5344CB8AC3E}">
        <p14:creationId xmlns:p14="http://schemas.microsoft.com/office/powerpoint/2010/main" val="386875915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73152"/>
            <a:ext cx="8584248" cy="3729035"/>
          </a:xfrm>
          <a:prstGeom prst="rect">
            <a:avLst/>
          </a:prstGeom>
          <a:solidFill>
            <a:schemeClr val="accent5">
              <a:lumMod val="20000"/>
              <a:lumOff val="80000"/>
              <a:alpha val="2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rIns="2468880" rtlCol="0" anchor="ctr"/>
          <a:lstStyle/>
          <a:p>
            <a:endParaRPr lang="en-US" sz="1200" dirty="0">
              <a:solidFill>
                <a:schemeClr val="tx1"/>
              </a:solidFill>
            </a:endParaRPr>
          </a:p>
        </p:txBody>
      </p:sp>
      <p:pic>
        <p:nvPicPr>
          <p:cNvPr id="14" name="Picture 1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44513" y="1079500"/>
            <a:ext cx="3006408" cy="372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投資のチャレンジ</a:t>
            </a:r>
            <a:r>
              <a:rPr dirty="0" smtClean="0"/>
              <a:t/>
            </a:r>
            <a:br>
              <a:rPr dirty="0" smtClean="0"/>
            </a:br>
            <a:r>
              <a:rPr lang="en-US" sz="2000" dirty="0" smtClean="0"/>
              <a:t>デスク</a:t>
            </a:r>
            <a:r>
              <a:rPr lang="en-US" sz="2000" dirty="0" smtClean="0"/>
              <a:t>ワーカー</a:t>
            </a:r>
            <a:r>
              <a:rPr lang="ja-JP" altLang="en-US" sz="2000" dirty="0" smtClean="0"/>
              <a:t>に対して</a:t>
            </a:r>
            <a:endParaRPr lang="en-US" dirty="0"/>
          </a:p>
        </p:txBody>
      </p:sp>
      <p:sp>
        <p:nvSpPr>
          <p:cNvPr id="6" name="Rectangle 5"/>
          <p:cNvSpPr/>
          <p:nvPr/>
        </p:nvSpPr>
        <p:spPr>
          <a:xfrm>
            <a:off x="3552609" y="1073152"/>
            <a:ext cx="1041055" cy="3729035"/>
          </a:xfrm>
          <a:prstGeom prst="rect">
            <a:avLst/>
          </a:prstGeom>
          <a:gradFill>
            <a:gsLst>
              <a:gs pos="0">
                <a:schemeClr val="accent5">
                  <a:lumMod val="20000"/>
                  <a:lumOff val="80000"/>
                </a:schemeClr>
              </a:gs>
              <a:gs pos="100000">
                <a:schemeClr val="accent1">
                  <a:tint val="23500"/>
                  <a:satMod val="16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rIns="2468880" rtlCol="0" anchor="ctr"/>
          <a:lstStyle/>
          <a:p>
            <a:endParaRPr lang="en-US" sz="1200" dirty="0">
              <a:solidFill>
                <a:schemeClr val="tx1"/>
              </a:solidFill>
            </a:endParaRPr>
          </a:p>
        </p:txBody>
      </p:sp>
      <p:sp>
        <p:nvSpPr>
          <p:cNvPr id="7" name="Isosceles Triangle 6"/>
          <p:cNvSpPr/>
          <p:nvPr/>
        </p:nvSpPr>
        <p:spPr>
          <a:xfrm rot="16200000">
            <a:off x="3343059" y="1235078"/>
            <a:ext cx="314325" cy="104775"/>
          </a:xfrm>
          <a:prstGeom prst="triangle">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Rectangle 7"/>
          <p:cNvSpPr/>
          <p:nvPr/>
        </p:nvSpPr>
        <p:spPr>
          <a:xfrm>
            <a:off x="8553768" y="1073150"/>
            <a:ext cx="45720" cy="3716338"/>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3695671" y="1922007"/>
            <a:ext cx="4828533" cy="2031325"/>
          </a:xfrm>
          <a:prstGeom prst="rect">
            <a:avLst/>
          </a:prstGeom>
        </p:spPr>
        <p:txBody>
          <a:bodyPr wrap="square" anchor="ctr" anchorCtr="0">
            <a:noAutofit/>
          </a:bodyPr>
          <a:lstStyle/>
          <a:p>
            <a:pPr marL="227013" indent="-227013">
              <a:spcAft>
                <a:spcPts val="300"/>
              </a:spcAft>
              <a:buFont typeface="Wingdings" panose="05000000000000000000" pitchFamily="2" charset="2"/>
              <a:buChar char="§"/>
            </a:pPr>
            <a:r>
              <a:rPr lang="ja-JP" altLang="en-US" sz="1600" dirty="0" smtClean="0">
                <a:solidFill>
                  <a:schemeClr val="tx2"/>
                </a:solidFill>
              </a:rPr>
              <a:t>たくさんの</a:t>
            </a:r>
            <a:r>
              <a:rPr lang="ja-JP" altLang="en-US" sz="1600" dirty="0" smtClean="0">
                <a:solidFill>
                  <a:schemeClr val="tx2"/>
                </a:solidFill>
              </a:rPr>
              <a:t>優先度</a:t>
            </a:r>
            <a:r>
              <a:rPr lang="ja-JP" altLang="en-US" sz="1600" dirty="0" smtClean="0">
                <a:solidFill>
                  <a:schemeClr val="tx2"/>
                </a:solidFill>
              </a:rPr>
              <a:t>高</a:t>
            </a:r>
            <a:endParaRPr lang="en-US" sz="1600" dirty="0" smtClean="0">
              <a:solidFill>
                <a:schemeClr val="tx2"/>
              </a:solidFill>
            </a:endParaRPr>
          </a:p>
          <a:p>
            <a:pPr marL="457200" indent="-230188">
              <a:spcAft>
                <a:spcPts val="900"/>
              </a:spcAft>
              <a:buFont typeface="Arial" panose="020B0604020202020204" pitchFamily="34" charset="0"/>
              <a:buChar char="−"/>
            </a:pPr>
            <a:r>
              <a:rPr lang="ja-JP" altLang="en-US" sz="1400" dirty="0" smtClean="0"/>
              <a:t>モビリティとビジネスアプリケーション</a:t>
            </a:r>
            <a:endParaRPr lang="en-US" sz="1400" dirty="0" smtClean="0"/>
          </a:p>
          <a:p>
            <a:pPr marL="227013" indent="-227013">
              <a:spcBef>
                <a:spcPts val="600"/>
              </a:spcBef>
              <a:spcAft>
                <a:spcPts val="900"/>
              </a:spcAft>
              <a:buFont typeface="Wingdings" panose="05000000000000000000" pitchFamily="2" charset="2"/>
              <a:buChar char="§"/>
            </a:pPr>
            <a:r>
              <a:rPr lang="ja-JP" altLang="en-US" sz="1600" dirty="0" smtClean="0">
                <a:solidFill>
                  <a:schemeClr val="tx2"/>
                </a:solidFill>
              </a:rPr>
              <a:t>厳しい予算</a:t>
            </a:r>
            <a:endParaRPr lang="en-US" sz="1600" dirty="0" smtClean="0">
              <a:solidFill>
                <a:schemeClr val="tx2"/>
              </a:solidFill>
            </a:endParaRPr>
          </a:p>
          <a:p>
            <a:pPr marL="227013" indent="-227013">
              <a:spcBef>
                <a:spcPts val="600"/>
              </a:spcBef>
              <a:spcAft>
                <a:spcPts val="300"/>
              </a:spcAft>
              <a:buFont typeface="Wingdings" panose="05000000000000000000" pitchFamily="2" charset="2"/>
              <a:buChar char="§"/>
            </a:pPr>
            <a:r>
              <a:rPr lang="ja-JP" altLang="en-US" sz="1600" dirty="0" smtClean="0">
                <a:solidFill>
                  <a:schemeClr val="tx2"/>
                </a:solidFill>
              </a:rPr>
              <a:t>現状動いている電話機はそのままで。。。。</a:t>
            </a:r>
            <a:endParaRPr lang="en-US" sz="1600" dirty="0" smtClean="0">
              <a:solidFill>
                <a:schemeClr val="tx2"/>
              </a:solidFill>
            </a:endParaRPr>
          </a:p>
          <a:p>
            <a:pPr marL="457200" indent="-230188">
              <a:spcAft>
                <a:spcPts val="300"/>
              </a:spcAft>
              <a:buFont typeface="Arial" panose="020B0604020202020204" pitchFamily="34" charset="0"/>
              <a:buChar char="−"/>
            </a:pPr>
            <a:r>
              <a:rPr lang="en-US" sz="1400" dirty="0" smtClean="0"/>
              <a:t>“</a:t>
            </a:r>
            <a:r>
              <a:rPr lang="ja-JP" altLang="en-US" sz="1400" dirty="0" smtClean="0"/>
              <a:t>今動いているのであれば、治す必要なし</a:t>
            </a:r>
            <a:r>
              <a:rPr lang="en-US" sz="1400" dirty="0" smtClean="0"/>
              <a:t>”</a:t>
            </a:r>
          </a:p>
        </p:txBody>
      </p:sp>
    </p:spTree>
    <p:extLst>
      <p:ext uri="{BB962C8B-B14F-4D97-AF65-F5344CB8AC3E}">
        <p14:creationId xmlns:p14="http://schemas.microsoft.com/office/powerpoint/2010/main" val="105254006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p:cNvSpPr>
            <a:spLocks noGrp="1"/>
          </p:cNvSpPr>
          <p:nvPr>
            <p:ph type="title"/>
          </p:nvPr>
        </p:nvSpPr>
        <p:spPr/>
        <p:txBody>
          <a:bodyPr/>
          <a:lstStyle/>
          <a:p>
            <a:pPr eaLnBrk="1" hangingPunct="1"/>
            <a:r>
              <a:rPr lang="ja-JP" altLang="en-US" smtClean="0">
                <a:latin typeface="ＭＳ Ｐゴシック" charset="-128"/>
              </a:rPr>
              <a:t>スクリーンショット生成の仕組み</a:t>
            </a:r>
          </a:p>
        </p:txBody>
      </p:sp>
      <p:sp>
        <p:nvSpPr>
          <p:cNvPr id="18435" name="コンテンツ プレースホルダ 2"/>
          <p:cNvSpPr>
            <a:spLocks noGrp="1"/>
          </p:cNvSpPr>
          <p:nvPr>
            <p:ph idx="1"/>
          </p:nvPr>
        </p:nvSpPr>
        <p:spPr/>
        <p:txBody>
          <a:bodyPr/>
          <a:lstStyle/>
          <a:p>
            <a:pPr eaLnBrk="1" hangingPunct="1"/>
            <a:r>
              <a:rPr lang="ja-JP" altLang="en-US" dirty="0" smtClean="0"/>
              <a:t>ブラウザから</a:t>
            </a:r>
            <a:r>
              <a:rPr lang="en-US" altLang="ja-JP" dirty="0" smtClean="0"/>
              <a:t>Cisco Unified IP Phone</a:t>
            </a:r>
            <a:r>
              <a:rPr lang="ja-JP" altLang="en-US" dirty="0" smtClean="0"/>
              <a:t>に</a:t>
            </a:r>
            <a:r>
              <a:rPr lang="en-US" altLang="ja-JP" dirty="0" smtClean="0"/>
              <a:t>URL</a:t>
            </a:r>
            <a:r>
              <a:rPr lang="ja-JP" altLang="en-US" dirty="0" smtClean="0"/>
              <a:t>　　　　　　　　　　</a:t>
            </a:r>
            <a:endParaRPr lang="en-US" altLang="ja-JP" dirty="0" smtClean="0"/>
          </a:p>
          <a:p>
            <a:pPr marL="0" indent="0" eaLnBrk="1" hangingPunct="1">
              <a:buNone/>
            </a:pPr>
            <a:r>
              <a:rPr lang="en-US" altLang="ja-JP" dirty="0" smtClean="0"/>
              <a:t>http://&lt;</a:t>
            </a:r>
            <a:r>
              <a:rPr lang="en-US" altLang="ja-JP" dirty="0" err="1" smtClean="0"/>
              <a:t>ipaddress</a:t>
            </a:r>
            <a:r>
              <a:rPr lang="en-US" altLang="ja-JP" dirty="0" smtClean="0"/>
              <a:t>&gt;/CGI/Screenshot</a:t>
            </a:r>
            <a:r>
              <a:rPr lang="ja-JP" altLang="en-US" dirty="0" smtClean="0"/>
              <a:t>　でアクセス</a:t>
            </a:r>
            <a:endParaRPr lang="en-US" altLang="ja-JP" dirty="0" smtClean="0"/>
          </a:p>
          <a:p>
            <a:pPr eaLnBrk="1" hangingPunct="1"/>
            <a:r>
              <a:rPr lang="en-US" altLang="ja-JP" dirty="0" smtClean="0"/>
              <a:t>IP Phone</a:t>
            </a:r>
            <a:r>
              <a:rPr lang="ja-JP" altLang="en-US" dirty="0" smtClean="0"/>
              <a:t>は認証情報を</a:t>
            </a:r>
            <a:r>
              <a:rPr lang="en-US" altLang="ja-JP" dirty="0" smtClean="0"/>
              <a:t>Authentication Server (</a:t>
            </a:r>
            <a:r>
              <a:rPr lang="ja-JP" altLang="en-US" dirty="0" smtClean="0"/>
              <a:t>通常は</a:t>
            </a:r>
            <a:r>
              <a:rPr lang="en-US" altLang="ja-JP" dirty="0" smtClean="0"/>
              <a:t>Cisco Unified Communications Manager)</a:t>
            </a:r>
            <a:r>
              <a:rPr lang="ja-JP" altLang="en-US" dirty="0" smtClean="0"/>
              <a:t>に要求</a:t>
            </a:r>
            <a:endParaRPr lang="en-US" altLang="ja-JP" dirty="0" smtClean="0"/>
          </a:p>
          <a:p>
            <a:pPr eaLnBrk="1" hangingPunct="1"/>
            <a:r>
              <a:rPr lang="ja-JP" altLang="en-US" dirty="0" smtClean="0"/>
              <a:t>認証情報を入力すると、</a:t>
            </a:r>
            <a:r>
              <a:rPr lang="en-US" altLang="ja-JP" dirty="0" smtClean="0"/>
              <a:t>IP Phone</a:t>
            </a:r>
            <a:r>
              <a:rPr lang="ja-JP" altLang="en-US" dirty="0" smtClean="0"/>
              <a:t>はその情報を認証サーバに確認</a:t>
            </a:r>
            <a:endParaRPr lang="en-US" altLang="ja-JP" dirty="0" smtClean="0"/>
          </a:p>
          <a:p>
            <a:pPr eaLnBrk="1" hangingPunct="1"/>
            <a:r>
              <a:rPr lang="ja-JP" altLang="en-US" dirty="0" smtClean="0"/>
              <a:t>ユーザ名、パスワードが正しければ</a:t>
            </a:r>
            <a:r>
              <a:rPr lang="en-US" altLang="ja-JP" dirty="0" smtClean="0"/>
              <a:t>IP Phone</a:t>
            </a:r>
            <a:r>
              <a:rPr lang="ja-JP" altLang="en-US" dirty="0" smtClean="0"/>
              <a:t>はスクリーンショットをビットマップ形式で生成</a:t>
            </a:r>
            <a:endParaRPr lang="en-US" altLang="ja-JP" dirty="0" smtClean="0"/>
          </a:p>
        </p:txBody>
      </p:sp>
      <p:pic>
        <p:nvPicPr>
          <p:cNvPr id="18436" name="Picture 6"/>
          <p:cNvPicPr>
            <a:picLocks noChangeAspect="1" noChangeArrowheads="1"/>
          </p:cNvPicPr>
          <p:nvPr/>
        </p:nvPicPr>
        <p:blipFill>
          <a:blip r:embed="rId3" cstate="print"/>
          <a:srcRect/>
          <a:stretch>
            <a:fillRect/>
          </a:stretch>
        </p:blipFill>
        <p:spPr bwMode="auto">
          <a:xfrm>
            <a:off x="6113463" y="3849291"/>
            <a:ext cx="792162" cy="394097"/>
          </a:xfrm>
          <a:prstGeom prst="rect">
            <a:avLst/>
          </a:prstGeom>
          <a:noFill/>
          <a:ln w="9525">
            <a:noFill/>
            <a:miter lim="800000"/>
            <a:headEnd/>
            <a:tailEnd/>
          </a:ln>
        </p:spPr>
      </p:pic>
      <p:pic>
        <p:nvPicPr>
          <p:cNvPr id="18437" name="Picture 77" descr="ipphone0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94138" y="3849291"/>
            <a:ext cx="781050" cy="585788"/>
          </a:xfrm>
          <a:prstGeom prst="rect">
            <a:avLst/>
          </a:prstGeom>
          <a:noFill/>
          <a:ln w="9525">
            <a:noFill/>
            <a:miter lim="800000"/>
            <a:headEnd/>
            <a:tailEnd/>
          </a:ln>
        </p:spPr>
      </p:pic>
      <p:pic>
        <p:nvPicPr>
          <p:cNvPr id="18438" name="Picture 22"/>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87513" y="3849291"/>
            <a:ext cx="914400" cy="556022"/>
          </a:xfrm>
          <a:prstGeom prst="rect">
            <a:avLst/>
          </a:prstGeom>
          <a:noFill/>
          <a:ln w="9525">
            <a:noFill/>
            <a:miter lim="800000"/>
            <a:headEnd/>
            <a:tailEnd/>
          </a:ln>
        </p:spPr>
      </p:pic>
      <p:cxnSp>
        <p:nvCxnSpPr>
          <p:cNvPr id="18439" name="Straight Arrow Connector 8"/>
          <p:cNvCxnSpPr>
            <a:cxnSpLocks noChangeShapeType="1"/>
          </p:cNvCxnSpPr>
          <p:nvPr/>
        </p:nvCxnSpPr>
        <p:spPr bwMode="auto">
          <a:xfrm>
            <a:off x="2774950" y="3998119"/>
            <a:ext cx="1119188" cy="1191"/>
          </a:xfrm>
          <a:prstGeom prst="straightConnector1">
            <a:avLst/>
          </a:prstGeom>
          <a:noFill/>
          <a:ln w="9525">
            <a:solidFill>
              <a:schemeClr val="tx2"/>
            </a:solidFill>
            <a:round/>
            <a:headEnd/>
            <a:tailEnd type="arrow" w="med" len="med"/>
          </a:ln>
        </p:spPr>
      </p:cxnSp>
      <p:cxnSp>
        <p:nvCxnSpPr>
          <p:cNvPr id="18440" name="Straight Arrow Connector 10"/>
          <p:cNvCxnSpPr>
            <a:cxnSpLocks noChangeShapeType="1"/>
          </p:cNvCxnSpPr>
          <p:nvPr/>
        </p:nvCxnSpPr>
        <p:spPr bwMode="auto">
          <a:xfrm>
            <a:off x="4845050" y="3996929"/>
            <a:ext cx="1119188" cy="1190"/>
          </a:xfrm>
          <a:prstGeom prst="straightConnector1">
            <a:avLst/>
          </a:prstGeom>
          <a:noFill/>
          <a:ln w="9525">
            <a:solidFill>
              <a:schemeClr val="tx2"/>
            </a:solidFill>
            <a:round/>
            <a:headEnd/>
            <a:tailEnd type="arrow" w="med" len="med"/>
          </a:ln>
        </p:spPr>
      </p:cxnSp>
    </p:spTree>
    <p:extLst>
      <p:ext uri="{BB962C8B-B14F-4D97-AF65-F5344CB8AC3E}">
        <p14:creationId xmlns:p14="http://schemas.microsoft.com/office/powerpoint/2010/main" val="292980026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タイトル 1"/>
          <p:cNvSpPr>
            <a:spLocks noGrp="1"/>
          </p:cNvSpPr>
          <p:nvPr>
            <p:ph type="title"/>
          </p:nvPr>
        </p:nvSpPr>
        <p:spPr/>
        <p:txBody>
          <a:bodyPr/>
          <a:lstStyle/>
          <a:p>
            <a:pPr eaLnBrk="1" hangingPunct="1"/>
            <a:r>
              <a:rPr lang="en-US" altLang="ja-JP" smtClean="0"/>
              <a:t>Cisco Unified IP Phone</a:t>
            </a:r>
            <a:br>
              <a:rPr lang="en-US" altLang="ja-JP" smtClean="0"/>
            </a:br>
            <a:r>
              <a:rPr lang="ja-JP" altLang="en-US" smtClean="0">
                <a:latin typeface="ＭＳ Ｐゴシック" charset="-128"/>
              </a:rPr>
              <a:t>スクリーンショット取得のための設定</a:t>
            </a:r>
          </a:p>
        </p:txBody>
      </p:sp>
      <p:sp>
        <p:nvSpPr>
          <p:cNvPr id="3" name="コンテンツ プレースホルダ 2"/>
          <p:cNvSpPr>
            <a:spLocks noGrp="1"/>
          </p:cNvSpPr>
          <p:nvPr>
            <p:ph idx="1"/>
          </p:nvPr>
        </p:nvSpPr>
        <p:spPr/>
        <p:txBody>
          <a:bodyPr/>
          <a:lstStyle/>
          <a:p>
            <a:pPr marL="457200" indent="-457200" eaLnBrk="1" hangingPunct="1">
              <a:buFont typeface="Arial" charset="0"/>
              <a:buAutoNum type="arabicPeriod"/>
            </a:pPr>
            <a:r>
              <a:rPr lang="en-US" altLang="ja-JP" smtClean="0"/>
              <a:t>Enterprise Parameter</a:t>
            </a:r>
            <a:r>
              <a:rPr lang="ja-JP" altLang="en-US" smtClean="0"/>
              <a:t> </a:t>
            </a:r>
            <a:r>
              <a:rPr lang="en-US" altLang="ja-JP" smtClean="0"/>
              <a:t>URL Authentication</a:t>
            </a:r>
            <a:r>
              <a:rPr lang="ja-JP" altLang="en-US" smtClean="0">
                <a:latin typeface="ＭＳ Ｐゴシック" charset="-128"/>
              </a:rPr>
              <a:t>の確認</a:t>
            </a:r>
            <a:endParaRPr lang="en-US" altLang="ja-JP" smtClean="0">
              <a:latin typeface="ＭＳ Ｐゴシック" charset="-128"/>
            </a:endParaRPr>
          </a:p>
          <a:p>
            <a:pPr marL="457200" indent="-457200" eaLnBrk="1" hangingPunct="1">
              <a:buFont typeface="Arial" charset="0"/>
              <a:buAutoNum type="arabicPeriod"/>
            </a:pPr>
            <a:r>
              <a:rPr lang="en-US" altLang="ja-JP" smtClean="0"/>
              <a:t>User</a:t>
            </a:r>
            <a:r>
              <a:rPr lang="ja-JP" altLang="en-US" smtClean="0">
                <a:latin typeface="ＭＳ Ｐゴシック" charset="-128"/>
              </a:rPr>
              <a:t>の作成　および電話機への関連付け</a:t>
            </a:r>
            <a:endParaRPr lang="en-US" altLang="ja-JP" smtClean="0">
              <a:latin typeface="ＭＳ Ｐゴシック" charset="-128"/>
            </a:endParaRPr>
          </a:p>
          <a:p>
            <a:pPr marL="457200" indent="-457200" eaLnBrk="1" hangingPunct="1">
              <a:buFont typeface="Arial" charset="0"/>
              <a:buAutoNum type="arabicPeriod"/>
            </a:pPr>
            <a:r>
              <a:rPr lang="en-US" altLang="ja-JP" smtClean="0"/>
              <a:t>IP Phone Web</a:t>
            </a:r>
            <a:r>
              <a:rPr lang="ja-JP" altLang="en-US" smtClean="0">
                <a:latin typeface="ＭＳ Ｐゴシック" charset="-128"/>
              </a:rPr>
              <a:t>サービスの確認</a:t>
            </a:r>
            <a:endParaRPr lang="en-US" altLang="ja-JP" smtClean="0">
              <a:latin typeface="ＭＳ Ｐゴシック" charset="-128"/>
            </a:endParaRPr>
          </a:p>
          <a:p>
            <a:pPr marL="457200" indent="-457200" eaLnBrk="1" hangingPunct="1">
              <a:buFont typeface="Arial" charset="0"/>
              <a:buAutoNum type="arabicPeriod"/>
            </a:pPr>
            <a:r>
              <a:rPr lang="en-US" altLang="ja-JP" smtClean="0"/>
              <a:t>IP Phone IP</a:t>
            </a:r>
            <a:r>
              <a:rPr lang="ja-JP" altLang="en-US" smtClean="0">
                <a:latin typeface="ＭＳ Ｐゴシック" charset="-128"/>
              </a:rPr>
              <a:t>アドレスの確認</a:t>
            </a:r>
            <a:endParaRPr lang="en-US" altLang="ja-JP" smtClean="0">
              <a:latin typeface="ＭＳ Ｐゴシック" charset="-128"/>
            </a:endParaRPr>
          </a:p>
          <a:p>
            <a:pPr marL="457200" indent="-457200" eaLnBrk="1" hangingPunct="1">
              <a:buFont typeface="Arial" charset="0"/>
              <a:buAutoNum type="arabicPeriod"/>
            </a:pPr>
            <a:r>
              <a:rPr lang="ja-JP" altLang="en-US" smtClean="0">
                <a:latin typeface="ＭＳ Ｐゴシック" charset="-128"/>
              </a:rPr>
              <a:t>スクリーンショットの取得</a:t>
            </a:r>
          </a:p>
        </p:txBody>
      </p:sp>
    </p:spTree>
    <p:extLst>
      <p:ext uri="{BB962C8B-B14F-4D97-AF65-F5344CB8AC3E}">
        <p14:creationId xmlns:p14="http://schemas.microsoft.com/office/powerpoint/2010/main" val="271363747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1"/>
          <p:cNvSpPr>
            <a:spLocks noGrp="1"/>
          </p:cNvSpPr>
          <p:nvPr>
            <p:ph type="title"/>
          </p:nvPr>
        </p:nvSpPr>
        <p:spPr/>
        <p:txBody>
          <a:bodyPr/>
          <a:lstStyle/>
          <a:p>
            <a:pPr eaLnBrk="1" hangingPunct="1"/>
            <a:r>
              <a:rPr lang="en-US" altLang="ja-JP" smtClean="0"/>
              <a:t>URL Authentication</a:t>
            </a:r>
            <a:r>
              <a:rPr lang="ja-JP" altLang="en-US" smtClean="0">
                <a:latin typeface="ＭＳ Ｐゴシック" charset="-128"/>
              </a:rPr>
              <a:t>の確認</a:t>
            </a:r>
          </a:p>
        </p:txBody>
      </p:sp>
      <p:sp>
        <p:nvSpPr>
          <p:cNvPr id="21507" name="コンテンツ プレースホルダ 2"/>
          <p:cNvSpPr>
            <a:spLocks noGrp="1"/>
          </p:cNvSpPr>
          <p:nvPr>
            <p:ph idx="1"/>
          </p:nvPr>
        </p:nvSpPr>
        <p:spPr/>
        <p:txBody>
          <a:bodyPr/>
          <a:lstStyle/>
          <a:p>
            <a:pPr eaLnBrk="1" hangingPunct="1"/>
            <a:r>
              <a:rPr lang="ja-JP" altLang="en-US" dirty="0" smtClean="0">
                <a:latin typeface="ＭＳ Ｐゴシック" charset="-128"/>
              </a:rPr>
              <a:t>システム </a:t>
            </a:r>
            <a:r>
              <a:rPr lang="en-US" altLang="ja-JP" dirty="0" smtClean="0">
                <a:latin typeface="ＭＳ Ｐゴシック" charset="-128"/>
              </a:rPr>
              <a:t>– </a:t>
            </a:r>
            <a:r>
              <a:rPr lang="ja-JP" altLang="en-US" dirty="0" smtClean="0">
                <a:latin typeface="ＭＳ Ｐゴシック" charset="-128"/>
              </a:rPr>
              <a:t>エンタープライズパラメータ</a:t>
            </a:r>
            <a:endParaRPr lang="en-US" altLang="ja-JP" dirty="0" smtClean="0">
              <a:latin typeface="ＭＳ Ｐゴシック" charset="-128"/>
            </a:endParaRPr>
          </a:p>
          <a:p>
            <a:pPr eaLnBrk="1" hangingPunct="1"/>
            <a:r>
              <a:rPr lang="en-US" altLang="ja-JP" dirty="0" smtClean="0">
                <a:latin typeface="ＭＳ Ｐゴシック" charset="-128"/>
              </a:rPr>
              <a:t>URL Authentication</a:t>
            </a:r>
            <a:r>
              <a:rPr lang="ja-JP" altLang="en-US" dirty="0" smtClean="0">
                <a:latin typeface="ＭＳ Ｐゴシック" charset="-128"/>
              </a:rPr>
              <a:t>を</a:t>
            </a:r>
            <a:r>
              <a:rPr lang="en-US" altLang="ja-JP" dirty="0" err="1" smtClean="0">
                <a:latin typeface="ＭＳ Ｐゴシック" charset="-128"/>
              </a:rPr>
              <a:t>CUCM</a:t>
            </a:r>
            <a:r>
              <a:rPr lang="ja-JP" altLang="en-US" dirty="0" smtClean="0">
                <a:latin typeface="ＭＳ Ｐゴシック" charset="-128"/>
              </a:rPr>
              <a:t>の</a:t>
            </a:r>
            <a:r>
              <a:rPr lang="en-US" altLang="ja-JP" dirty="0" smtClean="0">
                <a:latin typeface="ＭＳ Ｐゴシック" charset="-128"/>
              </a:rPr>
              <a:t>IP</a:t>
            </a:r>
            <a:r>
              <a:rPr lang="ja-JP" altLang="en-US" dirty="0" smtClean="0">
                <a:latin typeface="ＭＳ Ｐゴシック" charset="-128"/>
              </a:rPr>
              <a:t>アドレスに変更</a:t>
            </a:r>
            <a:r>
              <a:rPr lang="en-US" altLang="ja-JP" dirty="0" smtClean="0">
                <a:latin typeface="ＭＳ Ｐゴシック" charset="-128"/>
              </a:rPr>
              <a:t>(IP Phone</a:t>
            </a:r>
            <a:r>
              <a:rPr lang="ja-JP" altLang="en-US" dirty="0" smtClean="0">
                <a:latin typeface="ＭＳ Ｐゴシック" charset="-128"/>
              </a:rPr>
              <a:t>から名前引きができない場合</a:t>
            </a:r>
            <a:r>
              <a:rPr lang="en-US" altLang="ja-JP" dirty="0" smtClean="0">
                <a:latin typeface="ＭＳ Ｐゴシック" charset="-128"/>
              </a:rPr>
              <a:t>)</a:t>
            </a:r>
            <a:endParaRPr lang="ja-JP" altLang="en-US" dirty="0" smtClean="0">
              <a:latin typeface="ＭＳ Ｐゴシック" charset="-128"/>
            </a:endParaRPr>
          </a:p>
        </p:txBody>
      </p:sp>
      <p:sp>
        <p:nvSpPr>
          <p:cNvPr id="21509" name="テキスト ボックス 4"/>
          <p:cNvSpPr txBox="1">
            <a:spLocks noChangeArrowheads="1"/>
          </p:cNvSpPr>
          <p:nvPr/>
        </p:nvSpPr>
        <p:spPr bwMode="auto">
          <a:xfrm>
            <a:off x="1228726" y="4250531"/>
            <a:ext cx="4939273" cy="844847"/>
          </a:xfrm>
          <a:prstGeom prst="rect">
            <a:avLst/>
          </a:prstGeom>
          <a:noFill/>
          <a:ln w="9525">
            <a:noFill/>
            <a:miter lim="800000"/>
            <a:headEnd/>
            <a:tailEnd/>
          </a:ln>
        </p:spPr>
        <p:txBody>
          <a:bodyPr wrap="none">
            <a:spAutoFit/>
          </a:bodyPr>
          <a:lstStyle/>
          <a:p>
            <a:pPr eaLnBrk="0" hangingPunct="0">
              <a:lnSpc>
                <a:spcPct val="90000"/>
              </a:lnSpc>
            </a:pPr>
            <a:r>
              <a:rPr kumimoji="1" lang="en-US" altLang="ja-JP" b="0" dirty="0">
                <a:latin typeface="ＭＳ Ｐゴシック" charset="-128"/>
              </a:rPr>
              <a:t>Cisco Unified Communications Manager</a:t>
            </a:r>
            <a:r>
              <a:rPr lang="ja-JP" altLang="en-US" b="0" dirty="0">
                <a:latin typeface="ＭＳ Ｐゴシック" charset="-128"/>
              </a:rPr>
              <a:t>は</a:t>
            </a:r>
            <a:endParaRPr lang="en-US" altLang="ja-JP" b="0" dirty="0">
              <a:latin typeface="ＭＳ Ｐゴシック" charset="-128"/>
            </a:endParaRPr>
          </a:p>
          <a:p>
            <a:pPr eaLnBrk="0" hangingPunct="0">
              <a:lnSpc>
                <a:spcPct val="90000"/>
              </a:lnSpc>
            </a:pPr>
            <a:r>
              <a:rPr lang="ja-JP" altLang="en-US" b="0" dirty="0">
                <a:latin typeface="ＭＳ Ｐゴシック" charset="-128"/>
              </a:rPr>
              <a:t>デフォルトで</a:t>
            </a:r>
            <a:r>
              <a:rPr lang="en-US" altLang="ja-JP" b="0" dirty="0">
                <a:latin typeface="ＭＳ Ｐゴシック" charset="-128"/>
              </a:rPr>
              <a:t>URL Authentication</a:t>
            </a:r>
            <a:r>
              <a:rPr lang="ja-JP" altLang="en-US" b="0" dirty="0">
                <a:latin typeface="ＭＳ Ｐゴシック" charset="-128"/>
              </a:rPr>
              <a:t>に</a:t>
            </a:r>
            <a:r>
              <a:rPr lang="ja-JP" altLang="en-US" b="0" dirty="0" smtClean="0">
                <a:latin typeface="ＭＳ Ｐゴシック" charset="-128"/>
              </a:rPr>
              <a:t>ホスト名を利用</a:t>
            </a:r>
            <a:endParaRPr kumimoji="1" lang="en-US" altLang="ja-JP" b="0" dirty="0">
              <a:latin typeface="ＭＳ Ｐゴシック" charset="-128"/>
            </a:endParaRPr>
          </a:p>
          <a:p>
            <a:pPr eaLnBrk="0" hangingPunct="0">
              <a:lnSpc>
                <a:spcPct val="90000"/>
              </a:lnSpc>
            </a:pPr>
            <a:endParaRPr kumimoji="1" lang="ja-JP" altLang="en-US" b="0" dirty="0"/>
          </a:p>
        </p:txBody>
      </p:sp>
      <p:pic>
        <p:nvPicPr>
          <p:cNvPr id="2" name="図 1"/>
          <p:cNvPicPr>
            <a:picLocks noChangeAspect="1"/>
          </p:cNvPicPr>
          <p:nvPr/>
        </p:nvPicPr>
        <p:blipFill>
          <a:blip r:embed="rId3"/>
          <a:stretch>
            <a:fillRect/>
          </a:stretch>
        </p:blipFill>
        <p:spPr>
          <a:xfrm>
            <a:off x="1686560" y="1705236"/>
            <a:ext cx="4439920" cy="2483224"/>
          </a:xfrm>
          <a:prstGeom prst="rect">
            <a:avLst/>
          </a:prstGeom>
        </p:spPr>
      </p:pic>
    </p:spTree>
    <p:extLst>
      <p:ext uri="{BB962C8B-B14F-4D97-AF65-F5344CB8AC3E}">
        <p14:creationId xmlns:p14="http://schemas.microsoft.com/office/powerpoint/2010/main" val="247104547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ja-JP" altLang="en-US" smtClean="0">
                <a:latin typeface="ＭＳ Ｐゴシック" charset="-128"/>
              </a:rPr>
              <a:t>エンドユーザの設定</a:t>
            </a:r>
          </a:p>
        </p:txBody>
      </p:sp>
      <p:sp>
        <p:nvSpPr>
          <p:cNvPr id="22531" name="Content Placeholder 2"/>
          <p:cNvSpPr>
            <a:spLocks noGrp="1"/>
          </p:cNvSpPr>
          <p:nvPr>
            <p:ph idx="1"/>
          </p:nvPr>
        </p:nvSpPr>
        <p:spPr/>
        <p:txBody>
          <a:bodyPr/>
          <a:lstStyle/>
          <a:p>
            <a:pPr eaLnBrk="1" hangingPunct="1"/>
            <a:r>
              <a:rPr lang="ja-JP" altLang="en-US" smtClean="0">
                <a:latin typeface="ＭＳ Ｐゴシック" charset="-128"/>
              </a:rPr>
              <a:t>ユーザ管理</a:t>
            </a:r>
            <a:r>
              <a:rPr lang="en-US" altLang="ja-JP" smtClean="0">
                <a:latin typeface="ＭＳ Ｐゴシック" charset="-128"/>
              </a:rPr>
              <a:t>-</a:t>
            </a:r>
            <a:r>
              <a:rPr lang="ja-JP" altLang="en-US" smtClean="0">
                <a:latin typeface="ＭＳ Ｐゴシック" charset="-128"/>
              </a:rPr>
              <a:t>エンドユーザ</a:t>
            </a:r>
            <a:r>
              <a:rPr lang="en-US" altLang="ja-JP" smtClean="0">
                <a:latin typeface="ＭＳ Ｐゴシック" charset="-128"/>
              </a:rPr>
              <a:t>-</a:t>
            </a:r>
            <a:r>
              <a:rPr lang="ja-JP" altLang="en-US" smtClean="0">
                <a:latin typeface="ＭＳ Ｐゴシック" charset="-128"/>
              </a:rPr>
              <a:t>新規作成</a:t>
            </a:r>
            <a:endParaRPr lang="en-US" altLang="ja-JP" smtClean="0">
              <a:latin typeface="ＭＳ Ｐゴシック" charset="-128"/>
            </a:endParaRPr>
          </a:p>
          <a:p>
            <a:pPr eaLnBrk="1" hangingPunct="1"/>
            <a:endParaRPr lang="en-US" altLang="ja-JP" smtClean="0">
              <a:latin typeface="ＭＳ Ｐゴシック" charset="-128"/>
            </a:endParaRPr>
          </a:p>
          <a:p>
            <a:pPr eaLnBrk="1" hangingPunct="1"/>
            <a:endParaRPr lang="en-US" altLang="ja-JP" smtClean="0">
              <a:latin typeface="ＭＳ Ｐゴシック" charset="-128"/>
            </a:endParaRPr>
          </a:p>
          <a:p>
            <a:pPr eaLnBrk="1" hangingPunct="1"/>
            <a:endParaRPr lang="en-US" altLang="ja-JP" smtClean="0">
              <a:latin typeface="ＭＳ Ｐゴシック" charset="-128"/>
            </a:endParaRPr>
          </a:p>
          <a:p>
            <a:pPr eaLnBrk="1" hangingPunct="1">
              <a:buFont typeface="Wingdings" pitchFamily="2" charset="2"/>
              <a:buNone/>
            </a:pPr>
            <a:endParaRPr lang="en-US" altLang="ja-JP" smtClean="0">
              <a:latin typeface="ＭＳ Ｐゴシック" charset="-128"/>
            </a:endParaRPr>
          </a:p>
          <a:p>
            <a:pPr eaLnBrk="1" hangingPunct="1"/>
            <a:r>
              <a:rPr lang="en-US" altLang="ja-JP" smtClean="0">
                <a:latin typeface="ＭＳ Ｐゴシック" charset="-128"/>
              </a:rPr>
              <a:t>[</a:t>
            </a:r>
            <a:r>
              <a:rPr lang="ja-JP" altLang="en-US" smtClean="0">
                <a:latin typeface="ＭＳ Ｐゴシック" charset="-128"/>
              </a:rPr>
              <a:t>保存</a:t>
            </a:r>
            <a:r>
              <a:rPr lang="en-US" altLang="ja-JP" smtClean="0">
                <a:latin typeface="ＭＳ Ｐゴシック" charset="-128"/>
              </a:rPr>
              <a:t>]</a:t>
            </a:r>
            <a:r>
              <a:rPr lang="ja-JP" altLang="en-US" smtClean="0">
                <a:latin typeface="ＭＳ Ｐゴシック" charset="-128"/>
              </a:rPr>
              <a:t>をクリック後、</a:t>
            </a:r>
            <a:r>
              <a:rPr lang="en-US" altLang="ja-JP" smtClean="0">
                <a:latin typeface="ＭＳ Ｐゴシック" charset="-128"/>
              </a:rPr>
              <a:t>[</a:t>
            </a:r>
            <a:r>
              <a:rPr lang="ja-JP" altLang="en-US" smtClean="0">
                <a:latin typeface="ＭＳ Ｐゴシック" charset="-128"/>
              </a:rPr>
              <a:t>デバイスの割り当て</a:t>
            </a:r>
            <a:r>
              <a:rPr lang="en-US" altLang="ja-JP" smtClean="0">
                <a:latin typeface="ＭＳ Ｐゴシック" charset="-128"/>
              </a:rPr>
              <a:t>]</a:t>
            </a:r>
            <a:r>
              <a:rPr lang="ja-JP" altLang="en-US" smtClean="0">
                <a:latin typeface="ＭＳ Ｐゴシック" charset="-128"/>
              </a:rPr>
              <a:t>で</a:t>
            </a:r>
            <a:r>
              <a:rPr lang="en-US" altLang="ja-JP" smtClean="0">
                <a:latin typeface="ＭＳ Ｐゴシック" charset="-128"/>
              </a:rPr>
              <a:t>IP Phone</a:t>
            </a:r>
            <a:r>
              <a:rPr lang="ja-JP" altLang="en-US" smtClean="0">
                <a:latin typeface="ＭＳ Ｐゴシック" charset="-128"/>
              </a:rPr>
              <a:t>を選択し、ユーザを保存</a:t>
            </a:r>
            <a:endParaRPr lang="en-US" altLang="ja-JP" smtClean="0">
              <a:latin typeface="ＭＳ Ｐゴシック" charset="-128"/>
            </a:endParaRPr>
          </a:p>
        </p:txBody>
      </p:sp>
      <p:pic>
        <p:nvPicPr>
          <p:cNvPr id="22532" name="Picture 4" descr="スクリーンショット（2010-02-21 1.18.05）.png"/>
          <p:cNvPicPr>
            <a:picLocks noChangeAspect="1"/>
          </p:cNvPicPr>
          <p:nvPr/>
        </p:nvPicPr>
        <p:blipFill>
          <a:blip r:embed="rId3" cstate="print"/>
          <a:srcRect/>
          <a:stretch>
            <a:fillRect/>
          </a:stretch>
        </p:blipFill>
        <p:spPr bwMode="auto">
          <a:xfrm>
            <a:off x="82550" y="1431131"/>
            <a:ext cx="8978900" cy="1619250"/>
          </a:xfrm>
          <a:prstGeom prst="rect">
            <a:avLst/>
          </a:prstGeom>
          <a:noFill/>
          <a:ln w="9525">
            <a:noFill/>
            <a:miter lim="800000"/>
            <a:headEnd/>
            <a:tailEnd/>
          </a:ln>
        </p:spPr>
      </p:pic>
      <p:pic>
        <p:nvPicPr>
          <p:cNvPr id="22533" name="Picture 5" descr="スクリーンショット（2010-02-21 1.52.49）.png"/>
          <p:cNvPicPr>
            <a:picLocks noChangeAspect="1"/>
          </p:cNvPicPr>
          <p:nvPr/>
        </p:nvPicPr>
        <p:blipFill>
          <a:blip r:embed="rId4" cstate="print"/>
          <a:srcRect/>
          <a:stretch>
            <a:fillRect/>
          </a:stretch>
        </p:blipFill>
        <p:spPr bwMode="auto">
          <a:xfrm>
            <a:off x="0" y="3819525"/>
            <a:ext cx="9144000" cy="919163"/>
          </a:xfrm>
          <a:prstGeom prst="rect">
            <a:avLst/>
          </a:prstGeom>
          <a:noFill/>
          <a:ln w="9525">
            <a:noFill/>
            <a:miter lim="800000"/>
            <a:headEnd/>
            <a:tailEnd/>
          </a:ln>
        </p:spPr>
      </p:pic>
    </p:spTree>
    <p:extLst>
      <p:ext uri="{BB962C8B-B14F-4D97-AF65-F5344CB8AC3E}">
        <p14:creationId xmlns:p14="http://schemas.microsoft.com/office/powerpoint/2010/main" val="323895062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ja-JP" altLang="en-US" smtClean="0">
                <a:latin typeface="ＭＳ Ｐゴシック" charset="-128"/>
              </a:rPr>
              <a:t>電話の設定</a:t>
            </a:r>
          </a:p>
        </p:txBody>
      </p:sp>
      <p:sp>
        <p:nvSpPr>
          <p:cNvPr id="23555" name="Content Placeholder 2"/>
          <p:cNvSpPr>
            <a:spLocks noGrp="1"/>
          </p:cNvSpPr>
          <p:nvPr>
            <p:ph idx="1"/>
          </p:nvPr>
        </p:nvSpPr>
        <p:spPr/>
        <p:txBody>
          <a:bodyPr/>
          <a:lstStyle/>
          <a:p>
            <a:pPr eaLnBrk="1" hangingPunct="1"/>
            <a:r>
              <a:rPr lang="ja-JP" altLang="en-US" smtClean="0">
                <a:latin typeface="ＭＳ Ｐゴシック" charset="-128"/>
              </a:rPr>
              <a:t>デバイス</a:t>
            </a:r>
            <a:r>
              <a:rPr lang="en-US" altLang="ja-JP" smtClean="0">
                <a:latin typeface="ＭＳ Ｐゴシック" charset="-128"/>
              </a:rPr>
              <a:t>-</a:t>
            </a:r>
            <a:r>
              <a:rPr lang="ja-JP" altLang="en-US" smtClean="0">
                <a:latin typeface="ＭＳ Ｐゴシック" charset="-128"/>
              </a:rPr>
              <a:t>電話から</a:t>
            </a:r>
            <a:r>
              <a:rPr lang="en-US" altLang="ja-JP" smtClean="0">
                <a:latin typeface="ＭＳ Ｐゴシック" charset="-128"/>
              </a:rPr>
              <a:t>IP Phone</a:t>
            </a:r>
            <a:r>
              <a:rPr lang="ja-JP" altLang="en-US" smtClean="0">
                <a:latin typeface="ＭＳ Ｐゴシック" charset="-128"/>
              </a:rPr>
              <a:t>を選択</a:t>
            </a:r>
            <a:endParaRPr lang="en-US" altLang="ja-JP" smtClean="0">
              <a:latin typeface="ＭＳ Ｐゴシック" charset="-128"/>
            </a:endParaRPr>
          </a:p>
          <a:p>
            <a:pPr lvl="1" indent="0" eaLnBrk="1" hangingPunct="1"/>
            <a:r>
              <a:rPr lang="ja-JP" altLang="en-US" smtClean="0">
                <a:latin typeface="ＭＳ Ｐゴシック" charset="-128"/>
              </a:rPr>
              <a:t>プロダクト固有の設定から</a:t>
            </a:r>
            <a:r>
              <a:rPr lang="en-US" altLang="ja-JP" smtClean="0">
                <a:latin typeface="ＭＳ Ｐゴシック" charset="-128"/>
              </a:rPr>
              <a:t>Web Access</a:t>
            </a:r>
            <a:r>
              <a:rPr lang="ja-JP" altLang="en-US" smtClean="0">
                <a:latin typeface="ＭＳ Ｐゴシック" charset="-128"/>
              </a:rPr>
              <a:t>が</a:t>
            </a:r>
            <a:r>
              <a:rPr lang="en-US" altLang="ja-JP" smtClean="0">
                <a:latin typeface="ＭＳ Ｐゴシック" charset="-128"/>
              </a:rPr>
              <a:t>Enabled</a:t>
            </a:r>
            <a:r>
              <a:rPr lang="ja-JP" altLang="en-US" smtClean="0">
                <a:latin typeface="ＭＳ Ｐゴシック" charset="-128"/>
              </a:rPr>
              <a:t>になっていることを確認</a:t>
            </a:r>
            <a:endParaRPr lang="en-US" altLang="ja-JP" smtClean="0">
              <a:latin typeface="ＭＳ Ｐゴシック" charset="-128"/>
            </a:endParaRPr>
          </a:p>
          <a:p>
            <a:pPr lvl="1" indent="0" eaLnBrk="1" hangingPunct="1"/>
            <a:r>
              <a:rPr lang="en-US" altLang="ja-JP" smtClean="0">
                <a:latin typeface="ＭＳ Ｐゴシック" charset="-128"/>
              </a:rPr>
              <a:t>Disabled</a:t>
            </a:r>
            <a:r>
              <a:rPr lang="ja-JP" altLang="en-US" smtClean="0">
                <a:latin typeface="ＭＳ Ｐゴシック" charset="-128"/>
              </a:rPr>
              <a:t>の場合は</a:t>
            </a:r>
            <a:r>
              <a:rPr lang="en-US" altLang="ja-JP" smtClean="0">
                <a:latin typeface="ＭＳ Ｐゴシック" charset="-128"/>
              </a:rPr>
              <a:t>Enabled</a:t>
            </a:r>
            <a:r>
              <a:rPr lang="ja-JP" altLang="en-US" smtClean="0">
                <a:latin typeface="ＭＳ Ｐゴシック" charset="-128"/>
              </a:rPr>
              <a:t>に変更</a:t>
            </a:r>
            <a:endParaRPr lang="en-US" altLang="ja-JP" smtClean="0">
              <a:latin typeface="ＭＳ Ｐゴシック" charset="-128"/>
            </a:endParaRPr>
          </a:p>
          <a:p>
            <a:pPr lvl="1" indent="0" eaLnBrk="1" hangingPunct="1"/>
            <a:r>
              <a:rPr lang="ja-JP" altLang="en-US" smtClean="0">
                <a:latin typeface="ＭＳ Ｐゴシック" charset="-128"/>
              </a:rPr>
              <a:t>リセットをクリックし、設定を反映</a:t>
            </a:r>
            <a:endParaRPr lang="en-US" altLang="ja-JP" smtClean="0">
              <a:latin typeface="ＭＳ Ｐゴシック" charset="-128"/>
            </a:endParaRPr>
          </a:p>
          <a:p>
            <a:pPr eaLnBrk="1" hangingPunct="1"/>
            <a:endParaRPr lang="en-US" altLang="ja-JP" smtClean="0">
              <a:latin typeface="ＭＳ Ｐゴシック" charset="-128"/>
            </a:endParaRPr>
          </a:p>
          <a:p>
            <a:pPr eaLnBrk="1" hangingPunct="1"/>
            <a:r>
              <a:rPr lang="ja-JP" altLang="en-US" smtClean="0">
                <a:latin typeface="ＭＳ Ｐゴシック" charset="-128"/>
              </a:rPr>
              <a:t>デバイス情報から</a:t>
            </a:r>
            <a:r>
              <a:rPr lang="en-US" altLang="ja-JP" smtClean="0">
                <a:latin typeface="ＭＳ Ｐゴシック" charset="-128"/>
              </a:rPr>
              <a:t>IP </a:t>
            </a:r>
            <a:r>
              <a:rPr lang="ja-JP" altLang="en-US" smtClean="0">
                <a:latin typeface="ＭＳ Ｐゴシック" charset="-128"/>
              </a:rPr>
              <a:t>アドレスのリンクをクリック</a:t>
            </a:r>
            <a:endParaRPr lang="en-US" altLang="ja-JP" smtClean="0">
              <a:latin typeface="ＭＳ Ｐゴシック" charset="-128"/>
            </a:endParaRPr>
          </a:p>
          <a:p>
            <a:pPr lvl="1" indent="0" eaLnBrk="1" hangingPunct="1"/>
            <a:r>
              <a:rPr lang="en-US" altLang="ja-JP" smtClean="0">
                <a:latin typeface="ＭＳ Ｐゴシック" charset="-128"/>
              </a:rPr>
              <a:t>Web Access</a:t>
            </a:r>
            <a:r>
              <a:rPr lang="ja-JP" altLang="en-US" smtClean="0">
                <a:latin typeface="ＭＳ Ｐゴシック" charset="-128"/>
              </a:rPr>
              <a:t>が有効であることを確認</a:t>
            </a:r>
            <a:endParaRPr lang="en-US" altLang="ja-JP" smtClean="0">
              <a:latin typeface="ＭＳ Ｐゴシック" charset="-128"/>
            </a:endParaRPr>
          </a:p>
          <a:p>
            <a:pPr eaLnBrk="1" hangingPunct="1"/>
            <a:endParaRPr lang="en-US" altLang="ja-JP" smtClean="0">
              <a:latin typeface="ＭＳ Ｐゴシック" charset="-128"/>
            </a:endParaRPr>
          </a:p>
          <a:p>
            <a:pPr eaLnBrk="1" hangingPunct="1"/>
            <a:endParaRPr lang="ja-JP" altLang="en-US" smtClean="0">
              <a:latin typeface="ＭＳ Ｐゴシック" charset="-128"/>
            </a:endParaRPr>
          </a:p>
        </p:txBody>
      </p:sp>
      <p:pic>
        <p:nvPicPr>
          <p:cNvPr id="23556" name="Picture 3" descr="スクリーンショット（2010-02-21 1.59.53）.png"/>
          <p:cNvPicPr>
            <a:picLocks noChangeAspect="1"/>
          </p:cNvPicPr>
          <p:nvPr/>
        </p:nvPicPr>
        <p:blipFill>
          <a:blip r:embed="rId3" cstate="print"/>
          <a:srcRect/>
          <a:stretch>
            <a:fillRect/>
          </a:stretch>
        </p:blipFill>
        <p:spPr bwMode="auto">
          <a:xfrm>
            <a:off x="565150" y="2571750"/>
            <a:ext cx="8013700" cy="276225"/>
          </a:xfrm>
          <a:prstGeom prst="rect">
            <a:avLst/>
          </a:prstGeom>
          <a:noFill/>
          <a:ln w="9525">
            <a:noFill/>
            <a:miter lim="800000"/>
            <a:headEnd/>
            <a:tailEnd/>
          </a:ln>
        </p:spPr>
      </p:pic>
    </p:spTree>
    <p:extLst>
      <p:ext uri="{BB962C8B-B14F-4D97-AF65-F5344CB8AC3E}">
        <p14:creationId xmlns:p14="http://schemas.microsoft.com/office/powerpoint/2010/main" val="178358310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ja-JP" altLang="en-US" smtClean="0">
                <a:latin typeface="ＭＳ Ｐゴシック" charset="-128"/>
              </a:rPr>
              <a:t>スクリーンショットの取得</a:t>
            </a:r>
          </a:p>
        </p:txBody>
      </p:sp>
      <p:sp>
        <p:nvSpPr>
          <p:cNvPr id="24579" name="Content Placeholder 2"/>
          <p:cNvSpPr>
            <a:spLocks noGrp="1"/>
          </p:cNvSpPr>
          <p:nvPr>
            <p:ph idx="1"/>
          </p:nvPr>
        </p:nvSpPr>
        <p:spPr/>
        <p:txBody>
          <a:bodyPr/>
          <a:lstStyle/>
          <a:p>
            <a:pPr eaLnBrk="1" hangingPunct="1"/>
            <a:r>
              <a:rPr lang="en-US" altLang="ja-JP" smtClean="0">
                <a:latin typeface="ＭＳ Ｐゴシック" charset="-128"/>
              </a:rPr>
              <a:t>http://ip address/CGI/Screenshot</a:t>
            </a:r>
            <a:r>
              <a:rPr lang="ja-JP" altLang="en-US" smtClean="0">
                <a:latin typeface="ＭＳ Ｐゴシック" charset="-128"/>
              </a:rPr>
              <a:t>　にアクセス</a:t>
            </a:r>
            <a:endParaRPr lang="en-US" altLang="ja-JP" smtClean="0">
              <a:latin typeface="ＭＳ Ｐゴシック" charset="-128"/>
            </a:endParaRPr>
          </a:p>
          <a:p>
            <a:pPr eaLnBrk="1" hangingPunct="1"/>
            <a:r>
              <a:rPr lang="ja-JP" altLang="en-US" smtClean="0">
                <a:latin typeface="ＭＳ Ｐゴシック" charset="-128"/>
              </a:rPr>
              <a:t>認証情報にエンドユーザで作成したユーザ名、パスワードを入力</a:t>
            </a:r>
            <a:endParaRPr lang="en-US" altLang="ja-JP" smtClean="0">
              <a:latin typeface="ＭＳ Ｐゴシック" charset="-128"/>
            </a:endParaRPr>
          </a:p>
          <a:p>
            <a:pPr eaLnBrk="1" hangingPunct="1"/>
            <a:endParaRPr lang="ja-JP" altLang="en-US" smtClean="0">
              <a:latin typeface="ＭＳ Ｐゴシック" charset="-128"/>
            </a:endParaRPr>
          </a:p>
        </p:txBody>
      </p:sp>
      <p:pic>
        <p:nvPicPr>
          <p:cNvPr id="24580" name="Picture 3" descr="スクリーンショット（2010-02-21 2.13.11）.png"/>
          <p:cNvPicPr>
            <a:picLocks noChangeAspect="1"/>
          </p:cNvPicPr>
          <p:nvPr/>
        </p:nvPicPr>
        <p:blipFill>
          <a:blip r:embed="rId3" cstate="print"/>
          <a:srcRect/>
          <a:stretch>
            <a:fillRect/>
          </a:stretch>
        </p:blipFill>
        <p:spPr bwMode="auto">
          <a:xfrm>
            <a:off x="1173164" y="2825353"/>
            <a:ext cx="2898775" cy="1384697"/>
          </a:xfrm>
          <a:prstGeom prst="rect">
            <a:avLst/>
          </a:prstGeom>
          <a:noFill/>
          <a:ln w="9525">
            <a:noFill/>
            <a:miter lim="800000"/>
            <a:headEnd/>
            <a:tailEnd/>
          </a:ln>
        </p:spPr>
      </p:pic>
      <p:pic>
        <p:nvPicPr>
          <p:cNvPr id="24581" name="Content Placeholder 6" descr="スクリーンショット（2010-02-21 2.26.42）.png"/>
          <p:cNvPicPr>
            <a:picLocks noChangeAspect="1"/>
          </p:cNvPicPr>
          <p:nvPr/>
        </p:nvPicPr>
        <p:blipFill>
          <a:blip r:embed="rId4" cstate="screen">
            <a:extLst>
              <a:ext uri="{28A0092B-C50C-407E-A947-70E740481C1C}">
                <a14:useLocalDpi xmlns:a14="http://schemas.microsoft.com/office/drawing/2010/main"/>
              </a:ext>
            </a:extLst>
          </a:blip>
          <a:srcRect l="-25418" r="-25418"/>
          <a:stretch>
            <a:fillRect/>
          </a:stretch>
        </p:blipFill>
        <p:spPr bwMode="auto">
          <a:xfrm>
            <a:off x="4071938" y="2559844"/>
            <a:ext cx="5283200" cy="1843088"/>
          </a:xfrm>
          <a:prstGeom prst="rect">
            <a:avLst/>
          </a:prstGeom>
          <a:noFill/>
          <a:ln w="9525">
            <a:noFill/>
            <a:miter lim="800000"/>
            <a:headEnd/>
            <a:tailEnd/>
          </a:ln>
        </p:spPr>
      </p:pic>
    </p:spTree>
    <p:extLst>
      <p:ext uri="{BB962C8B-B14F-4D97-AF65-F5344CB8AC3E}">
        <p14:creationId xmlns:p14="http://schemas.microsoft.com/office/powerpoint/2010/main" val="229139261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73152"/>
            <a:ext cx="8584248" cy="3729035"/>
          </a:xfrm>
          <a:prstGeom prst="rect">
            <a:avLst/>
          </a:prstGeom>
          <a:solidFill>
            <a:schemeClr val="accent5">
              <a:lumMod val="20000"/>
              <a:lumOff val="80000"/>
              <a:alpha val="2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rIns="2468880" rtlCol="0" anchor="ctr"/>
          <a:lstStyle/>
          <a:p>
            <a:endParaRPr lang="en-US" sz="1200" dirty="0">
              <a:solidFill>
                <a:schemeClr val="tx1"/>
              </a:solidFill>
            </a:endParaRPr>
          </a:p>
        </p:txBody>
      </p:sp>
      <p:pic>
        <p:nvPicPr>
          <p:cNvPr id="12" name="Picture 2" descr="C:\Users\radilli\Desktop\Stock\HAJ08153.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36956" t="11705" r="15348"/>
          <a:stretch/>
        </p:blipFill>
        <p:spPr bwMode="auto">
          <a:xfrm>
            <a:off x="546100" y="1079500"/>
            <a:ext cx="3008096" cy="37124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ja-JP" altLang="en-US" dirty="0" smtClean="0"/>
              <a:t>既存電話環境をそのままにしていると</a:t>
            </a:r>
            <a:r>
              <a:rPr dirty="0" smtClean="0"/>
              <a:t/>
            </a:r>
            <a:br>
              <a:rPr dirty="0" smtClean="0"/>
            </a:br>
            <a:r>
              <a:rPr lang="ja-JP" altLang="en-US" sz="2000" dirty="0" smtClean="0"/>
              <a:t>レガシー電話の体験と新しい電話の体験</a:t>
            </a:r>
            <a:endParaRPr lang="en-US" sz="2000" dirty="0"/>
          </a:p>
        </p:txBody>
      </p:sp>
      <p:sp>
        <p:nvSpPr>
          <p:cNvPr id="6" name="Rectangle 5"/>
          <p:cNvSpPr/>
          <p:nvPr/>
        </p:nvSpPr>
        <p:spPr>
          <a:xfrm>
            <a:off x="3552609" y="1073152"/>
            <a:ext cx="1041055" cy="3729035"/>
          </a:xfrm>
          <a:prstGeom prst="rect">
            <a:avLst/>
          </a:prstGeom>
          <a:gradFill>
            <a:gsLst>
              <a:gs pos="0">
                <a:schemeClr val="accent5">
                  <a:lumMod val="20000"/>
                  <a:lumOff val="80000"/>
                </a:schemeClr>
              </a:gs>
              <a:gs pos="100000">
                <a:schemeClr val="accent1">
                  <a:tint val="23500"/>
                  <a:satMod val="16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rIns="2468880" rtlCol="0" anchor="ctr"/>
          <a:lstStyle/>
          <a:p>
            <a:endParaRPr lang="en-US" sz="1200" dirty="0">
              <a:solidFill>
                <a:schemeClr val="tx1"/>
              </a:solidFill>
            </a:endParaRPr>
          </a:p>
        </p:txBody>
      </p:sp>
      <p:sp>
        <p:nvSpPr>
          <p:cNvPr id="7" name="Isosceles Triangle 6"/>
          <p:cNvSpPr/>
          <p:nvPr/>
        </p:nvSpPr>
        <p:spPr>
          <a:xfrm rot="16200000">
            <a:off x="3343059" y="1235078"/>
            <a:ext cx="314325" cy="104775"/>
          </a:xfrm>
          <a:prstGeom prst="triangle">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Rectangle 7"/>
          <p:cNvSpPr/>
          <p:nvPr/>
        </p:nvSpPr>
        <p:spPr>
          <a:xfrm>
            <a:off x="8553768" y="1073150"/>
            <a:ext cx="45720" cy="3716338"/>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695671" y="1825826"/>
            <a:ext cx="4828533" cy="2223686"/>
          </a:xfrm>
          <a:prstGeom prst="rect">
            <a:avLst/>
          </a:prstGeom>
        </p:spPr>
        <p:txBody>
          <a:bodyPr wrap="square" anchor="ctr" anchorCtr="0">
            <a:noAutofit/>
          </a:bodyPr>
          <a:lstStyle/>
          <a:p>
            <a:pPr marL="227013" indent="-227013">
              <a:spcAft>
                <a:spcPts val="300"/>
              </a:spcAft>
              <a:buFont typeface="Wingdings" panose="05000000000000000000" pitchFamily="2" charset="2"/>
              <a:buChar char="§"/>
            </a:pPr>
            <a:r>
              <a:rPr lang="ja-JP" altLang="en-US" sz="1600" dirty="0" smtClean="0">
                <a:solidFill>
                  <a:schemeClr val="tx2"/>
                </a:solidFill>
              </a:rPr>
              <a:t>体験の向上がないと・・・</a:t>
            </a:r>
            <a:endParaRPr lang="en-US" sz="1600" dirty="0" smtClean="0">
              <a:solidFill>
                <a:schemeClr val="tx2"/>
              </a:solidFill>
            </a:endParaRPr>
          </a:p>
          <a:p>
            <a:pPr marL="457200" indent="-230188">
              <a:spcAft>
                <a:spcPts val="300"/>
              </a:spcAft>
              <a:buFont typeface="Arial" panose="020B0604020202020204" pitchFamily="34" charset="0"/>
              <a:buChar char="−"/>
            </a:pPr>
            <a:r>
              <a:rPr lang="ja-JP" altLang="en-US" sz="1400" dirty="0" smtClean="0"/>
              <a:t>音声品質</a:t>
            </a:r>
            <a:r>
              <a:rPr lang="en-US" altLang="ja-JP" sz="1400" dirty="0" smtClean="0"/>
              <a:t> (G.711?)</a:t>
            </a:r>
            <a:endParaRPr lang="en-US" sz="1400" dirty="0" smtClean="0"/>
          </a:p>
          <a:p>
            <a:pPr marL="457200" indent="-230188">
              <a:spcAft>
                <a:spcPts val="300"/>
              </a:spcAft>
              <a:buFont typeface="Arial" panose="020B0604020202020204" pitchFamily="34" charset="0"/>
              <a:buChar char="−"/>
            </a:pPr>
            <a:r>
              <a:rPr lang="ja-JP" altLang="en-US" sz="1400" dirty="0" smtClean="0"/>
              <a:t>利用者の無駄な</a:t>
            </a:r>
            <a:r>
              <a:rPr lang="ja-JP" altLang="en-US" sz="1400" dirty="0" smtClean="0"/>
              <a:t>操作</a:t>
            </a:r>
            <a:endParaRPr lang="en-US" altLang="ja-JP" sz="1400" dirty="0" smtClean="0"/>
          </a:p>
          <a:p>
            <a:pPr marL="457200" indent="-230188">
              <a:spcAft>
                <a:spcPts val="300"/>
              </a:spcAft>
              <a:buFont typeface="Arial" panose="020B0604020202020204" pitchFamily="34" charset="0"/>
              <a:buChar char="−"/>
            </a:pPr>
            <a:endParaRPr lang="en-US" sz="1400" dirty="0" smtClean="0"/>
          </a:p>
          <a:p>
            <a:pPr marL="227013" indent="-227013">
              <a:spcAft>
                <a:spcPts val="300"/>
              </a:spcAft>
              <a:buFont typeface="Wingdings" panose="05000000000000000000" pitchFamily="2" charset="2"/>
              <a:buChar char="§"/>
            </a:pPr>
            <a:r>
              <a:rPr lang="ja-JP" altLang="en-US" sz="1600" dirty="0" smtClean="0">
                <a:solidFill>
                  <a:schemeClr val="tx2"/>
                </a:solidFill>
              </a:rPr>
              <a:t>新しい</a:t>
            </a:r>
            <a:r>
              <a:rPr lang="ja-JP" altLang="en-US" sz="1600" dirty="0" smtClean="0">
                <a:solidFill>
                  <a:schemeClr val="tx2"/>
                </a:solidFill>
              </a:rPr>
              <a:t>機能を実現していかないと。。。。</a:t>
            </a:r>
            <a:endParaRPr lang="en-US" sz="1600" dirty="0" smtClean="0">
              <a:solidFill>
                <a:schemeClr val="tx2"/>
              </a:solidFill>
            </a:endParaRPr>
          </a:p>
          <a:p>
            <a:pPr marL="457200" indent="-230188">
              <a:spcAft>
                <a:spcPts val="300"/>
              </a:spcAft>
              <a:buFont typeface="Arial" panose="020B0604020202020204" pitchFamily="34" charset="0"/>
              <a:buChar char="−"/>
            </a:pPr>
            <a:r>
              <a:rPr lang="ja-JP" altLang="en-US" sz="1400" dirty="0" smtClean="0"/>
              <a:t>働き手が「働きたい」と思う環境にならない</a:t>
            </a:r>
            <a:endParaRPr lang="en-US" sz="1400" dirty="0" smtClean="0"/>
          </a:p>
          <a:p>
            <a:pPr marL="914400" lvl="1" indent="-230188">
              <a:spcAft>
                <a:spcPts val="300"/>
              </a:spcAft>
              <a:buFont typeface="Arial" panose="020B0604020202020204" pitchFamily="34" charset="0"/>
              <a:buChar char="−"/>
            </a:pPr>
            <a:r>
              <a:rPr lang="en-US" sz="1400" dirty="0" smtClean="0"/>
              <a:t>USB, Bluetooth, BYOD </a:t>
            </a:r>
          </a:p>
          <a:p>
            <a:pPr marL="457200" indent="-230188">
              <a:spcAft>
                <a:spcPts val="300"/>
              </a:spcAft>
              <a:buFont typeface="Arial" panose="020B0604020202020204" pitchFamily="34" charset="0"/>
              <a:buChar char="−"/>
            </a:pPr>
            <a:r>
              <a:rPr lang="ja-JP" altLang="en-US" sz="1400" dirty="0" smtClean="0"/>
              <a:t>ビデオ会議、</a:t>
            </a:r>
            <a:r>
              <a:rPr lang="en-US" altLang="ja-JP" sz="1400" dirty="0" smtClean="0"/>
              <a:t>Web</a:t>
            </a:r>
            <a:r>
              <a:rPr lang="ja-JP" altLang="en-US" sz="1400" dirty="0" smtClean="0"/>
              <a:t>会議</a:t>
            </a:r>
            <a:endParaRPr lang="en-US" sz="1400" dirty="0" smtClean="0"/>
          </a:p>
        </p:txBody>
      </p:sp>
    </p:spTree>
    <p:extLst>
      <p:ext uri="{BB962C8B-B14F-4D97-AF65-F5344CB8AC3E}">
        <p14:creationId xmlns:p14="http://schemas.microsoft.com/office/powerpoint/2010/main" val="366859533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73152"/>
            <a:ext cx="8584248" cy="3729035"/>
          </a:xfrm>
          <a:prstGeom prst="rect">
            <a:avLst/>
          </a:prstGeom>
          <a:solidFill>
            <a:schemeClr val="accent5">
              <a:lumMod val="20000"/>
              <a:lumOff val="80000"/>
              <a:alpha val="2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rIns="2468880" rtlCol="0" anchor="ctr"/>
          <a:lstStyle/>
          <a:p>
            <a:endParaRPr lang="en-US" sz="1200" dirty="0">
              <a:solidFill>
                <a:schemeClr val="tx1"/>
              </a:solidFill>
            </a:endParaRPr>
          </a:p>
        </p:txBody>
      </p:sp>
      <p:pic>
        <p:nvPicPr>
          <p:cNvPr id="9" name="Picture 3" descr="Y:\Production\Cisco Projects\C97 Presentation (PPT-PDF)\C97-731855-03\Supporting Files\AL79776_LR.jpg"/>
          <p:cNvPicPr>
            <a:picLocks noChangeAspect="1" noChangeArrowheads="1"/>
          </p:cNvPicPr>
          <p:nvPr/>
        </p:nvPicPr>
        <p:blipFill>
          <a:blip r:embed="rId3"/>
          <a:srcRect l="8539" t="9132" r="19961" b="11483"/>
          <a:stretch>
            <a:fillRect/>
          </a:stretch>
        </p:blipFill>
        <p:spPr bwMode="auto">
          <a:xfrm>
            <a:off x="544513" y="1085850"/>
            <a:ext cx="3008096" cy="3683000"/>
          </a:xfrm>
          <a:prstGeom prst="rect">
            <a:avLst/>
          </a:prstGeom>
          <a:noFill/>
        </p:spPr>
      </p:pic>
      <p:sp>
        <p:nvSpPr>
          <p:cNvPr id="2" name="Title 1"/>
          <p:cNvSpPr>
            <a:spLocks noGrp="1"/>
          </p:cNvSpPr>
          <p:nvPr>
            <p:ph type="title"/>
          </p:nvPr>
        </p:nvSpPr>
        <p:spPr/>
        <p:txBody>
          <a:bodyPr/>
          <a:lstStyle/>
          <a:p>
            <a:r>
              <a:rPr lang="ja-JP" altLang="en-US" dirty="0"/>
              <a:t>既存電話環境をそのままにしている</a:t>
            </a:r>
            <a:r>
              <a:rPr lang="ja-JP" altLang="en-US" dirty="0" smtClean="0"/>
              <a:t>と</a:t>
            </a:r>
            <a:r>
              <a:rPr dirty="0" smtClean="0"/>
              <a:t/>
            </a:r>
            <a:br>
              <a:rPr dirty="0" smtClean="0"/>
            </a:br>
            <a:r>
              <a:rPr lang="ja-JP" altLang="en-US" sz="2000" dirty="0" smtClean="0"/>
              <a:t>管理者から見たレガシー電話</a:t>
            </a:r>
            <a:endParaRPr lang="en-US" sz="2000" dirty="0"/>
          </a:p>
        </p:txBody>
      </p:sp>
      <p:sp>
        <p:nvSpPr>
          <p:cNvPr id="6" name="Rectangle 5"/>
          <p:cNvSpPr/>
          <p:nvPr/>
        </p:nvSpPr>
        <p:spPr>
          <a:xfrm>
            <a:off x="3552609" y="1073152"/>
            <a:ext cx="1041055" cy="3729035"/>
          </a:xfrm>
          <a:prstGeom prst="rect">
            <a:avLst/>
          </a:prstGeom>
          <a:gradFill>
            <a:gsLst>
              <a:gs pos="0">
                <a:schemeClr val="accent5">
                  <a:lumMod val="20000"/>
                  <a:lumOff val="80000"/>
                </a:schemeClr>
              </a:gs>
              <a:gs pos="100000">
                <a:schemeClr val="accent1">
                  <a:tint val="23500"/>
                  <a:satMod val="16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rIns="2468880" rtlCol="0" anchor="ctr"/>
          <a:lstStyle/>
          <a:p>
            <a:endParaRPr lang="en-US" sz="1200" dirty="0">
              <a:solidFill>
                <a:schemeClr val="tx1"/>
              </a:solidFill>
            </a:endParaRPr>
          </a:p>
        </p:txBody>
      </p:sp>
      <p:sp>
        <p:nvSpPr>
          <p:cNvPr id="7" name="Isosceles Triangle 6"/>
          <p:cNvSpPr/>
          <p:nvPr/>
        </p:nvSpPr>
        <p:spPr>
          <a:xfrm rot="16200000">
            <a:off x="3343059" y="1235078"/>
            <a:ext cx="314325" cy="104775"/>
          </a:xfrm>
          <a:prstGeom prst="triangle">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Rectangle 7"/>
          <p:cNvSpPr/>
          <p:nvPr/>
        </p:nvSpPr>
        <p:spPr>
          <a:xfrm>
            <a:off x="8553768" y="1073150"/>
            <a:ext cx="45720" cy="3716338"/>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3695671" y="2206700"/>
            <a:ext cx="4828533" cy="1461939"/>
          </a:xfrm>
          <a:prstGeom prst="rect">
            <a:avLst/>
          </a:prstGeom>
        </p:spPr>
        <p:txBody>
          <a:bodyPr wrap="square" anchor="ctr" anchorCtr="0">
            <a:noAutofit/>
          </a:bodyPr>
          <a:lstStyle/>
          <a:p>
            <a:pPr marL="457200" indent="-230188">
              <a:spcAft>
                <a:spcPts val="900"/>
              </a:spcAft>
              <a:buFont typeface="Arial" panose="020B0604020202020204" pitchFamily="34" charset="0"/>
              <a:buChar char="−"/>
            </a:pPr>
            <a:endParaRPr lang="en-US" sz="1400" dirty="0" smtClean="0"/>
          </a:p>
          <a:p>
            <a:pPr marL="227013" indent="-227013">
              <a:spcAft>
                <a:spcPts val="300"/>
              </a:spcAft>
              <a:buFont typeface="Wingdings" panose="05000000000000000000" pitchFamily="2" charset="2"/>
              <a:buChar char="§"/>
            </a:pPr>
            <a:r>
              <a:rPr lang="ja-JP" altLang="en-US" sz="1600" dirty="0" smtClean="0">
                <a:solidFill>
                  <a:schemeClr val="tx2"/>
                </a:solidFill>
              </a:rPr>
              <a:t>コスト</a:t>
            </a:r>
            <a:r>
              <a:rPr lang="ja-JP" altLang="en-US" sz="1600" dirty="0" smtClean="0">
                <a:solidFill>
                  <a:schemeClr val="tx2"/>
                </a:solidFill>
              </a:rPr>
              <a:t>の増大</a:t>
            </a:r>
            <a:endParaRPr lang="en-US" sz="1600" dirty="0" smtClean="0">
              <a:solidFill>
                <a:schemeClr val="tx2"/>
              </a:solidFill>
            </a:endParaRPr>
          </a:p>
          <a:p>
            <a:pPr marL="457200" indent="-230188">
              <a:spcAft>
                <a:spcPts val="300"/>
              </a:spcAft>
              <a:buFont typeface="Arial" panose="020B0604020202020204" pitchFamily="34" charset="0"/>
              <a:buChar char="−"/>
            </a:pPr>
            <a:r>
              <a:rPr lang="ja-JP" altLang="en-US" sz="1400" dirty="0"/>
              <a:t>利用機種数の</a:t>
            </a:r>
            <a:r>
              <a:rPr lang="ja-JP" altLang="en-US" sz="1400" dirty="0" smtClean="0"/>
              <a:t>増大</a:t>
            </a:r>
            <a:endParaRPr lang="en-US" altLang="ja-JP" sz="1400" dirty="0" smtClean="0"/>
          </a:p>
          <a:p>
            <a:pPr marL="914400" lvl="1" indent="-230188">
              <a:spcAft>
                <a:spcPts val="300"/>
              </a:spcAft>
              <a:buFont typeface="Arial" panose="020B0604020202020204" pitchFamily="34" charset="0"/>
              <a:buChar char="−"/>
            </a:pPr>
            <a:r>
              <a:rPr lang="en-US" altLang="ja-JP" sz="1400" dirty="0" smtClean="0"/>
              <a:t>7900/6900/8900/9900</a:t>
            </a:r>
            <a:r>
              <a:rPr lang="is-IS" altLang="ja-JP" sz="1400" dirty="0" smtClean="0"/>
              <a:t>…...</a:t>
            </a:r>
          </a:p>
          <a:p>
            <a:pPr marL="914400" lvl="1" indent="-230188">
              <a:spcAft>
                <a:spcPts val="300"/>
              </a:spcAft>
              <a:buFont typeface="Arial" panose="020B0604020202020204" pitchFamily="34" charset="0"/>
              <a:buChar char="−"/>
            </a:pPr>
            <a:endParaRPr lang="en-US" altLang="ja-JP" sz="1400" dirty="0" smtClean="0"/>
          </a:p>
          <a:p>
            <a:pPr marL="457200" indent="-230188">
              <a:spcAft>
                <a:spcPts val="300"/>
              </a:spcAft>
              <a:buFont typeface="Arial" panose="020B0604020202020204" pitchFamily="34" charset="0"/>
              <a:buChar char="−"/>
            </a:pPr>
            <a:r>
              <a:rPr lang="ja-JP" altLang="en-US" sz="1400" dirty="0" smtClean="0"/>
              <a:t>ファームウェア</a:t>
            </a:r>
            <a:r>
              <a:rPr lang="ja-JP" altLang="en-US" sz="1400" dirty="0" smtClean="0"/>
              <a:t>管理</a:t>
            </a:r>
            <a:endParaRPr lang="en-US" sz="1400" dirty="0" smtClean="0"/>
          </a:p>
          <a:p>
            <a:pPr marL="914400" lvl="1" indent="-230188">
              <a:spcAft>
                <a:spcPts val="900"/>
              </a:spcAft>
              <a:buFont typeface="Arial" panose="020B0604020202020204" pitchFamily="34" charset="0"/>
              <a:buChar char="−"/>
            </a:pPr>
            <a:r>
              <a:rPr lang="ja-JP" altLang="en-US" sz="1400" dirty="0" smtClean="0"/>
              <a:t>バックグラウンドソフトウェアアップデート</a:t>
            </a:r>
            <a:endParaRPr lang="en-US" sz="1400" dirty="0" smtClean="0"/>
          </a:p>
          <a:p>
            <a:pPr marL="914400" lvl="1" indent="-230188">
              <a:lnSpc>
                <a:spcPct val="70000"/>
              </a:lnSpc>
              <a:spcAft>
                <a:spcPts val="900"/>
              </a:spcAft>
              <a:buFont typeface="Arial" panose="020B0604020202020204" pitchFamily="34" charset="0"/>
              <a:buChar char="−"/>
            </a:pPr>
            <a:r>
              <a:rPr lang="ja-JP" altLang="en-US" sz="1400" dirty="0" smtClean="0"/>
              <a:t>共通の</a:t>
            </a:r>
            <a:r>
              <a:rPr lang="ja-JP" altLang="en-US" sz="1400" dirty="0" smtClean="0"/>
              <a:t>ファームウェアアーキテクチャ</a:t>
            </a:r>
            <a:endParaRPr lang="en-US" sz="1400" dirty="0" smtClean="0"/>
          </a:p>
          <a:p>
            <a:pPr marL="457200" indent="-230188">
              <a:spcAft>
                <a:spcPts val="900"/>
              </a:spcAft>
              <a:buFont typeface="Arial" panose="020B0604020202020204" pitchFamily="34" charset="0"/>
              <a:buChar char="−"/>
            </a:pPr>
            <a:endParaRPr lang="en-US" sz="1400" dirty="0" smtClean="0"/>
          </a:p>
        </p:txBody>
      </p:sp>
    </p:spTree>
    <p:extLst>
      <p:ext uri="{BB962C8B-B14F-4D97-AF65-F5344CB8AC3E}">
        <p14:creationId xmlns:p14="http://schemas.microsoft.com/office/powerpoint/2010/main" val="366859533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73152"/>
            <a:ext cx="8584248" cy="3729035"/>
          </a:xfrm>
          <a:prstGeom prst="rect">
            <a:avLst/>
          </a:prstGeom>
          <a:solidFill>
            <a:schemeClr val="accent5">
              <a:lumMod val="20000"/>
              <a:lumOff val="80000"/>
              <a:alpha val="2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rIns="2468880" rtlCol="0" anchor="ctr"/>
          <a:lstStyle/>
          <a:p>
            <a:endParaRPr lang="en-US" sz="1200" dirty="0">
              <a:solidFill>
                <a:schemeClr val="tx1"/>
              </a:solidFill>
              <a:latin typeface="+mj-lt"/>
            </a:endParaRPr>
          </a:p>
        </p:txBody>
      </p:sp>
      <p:pic>
        <p:nvPicPr>
          <p:cNvPr id="9" name="Picture 8" descr="HAQ92842_rev4.png"/>
          <p:cNvPicPr>
            <a:picLocks noChangeAspect="1"/>
          </p:cNvPicPr>
          <p:nvPr/>
        </p:nvPicPr>
        <p:blipFill rotWithShape="1">
          <a:blip r:embed="rId3" cstate="print">
            <a:extLst>
              <a:ext uri="{28A0092B-C50C-407E-A947-70E740481C1C}">
                <a14:useLocalDpi xmlns:a14="http://schemas.microsoft.com/office/drawing/2010/main" val="0"/>
              </a:ext>
            </a:extLst>
          </a:blip>
          <a:srcRect l="29332" t="-1" r="16880" b="350"/>
          <a:stretch/>
        </p:blipFill>
        <p:spPr>
          <a:xfrm>
            <a:off x="544513" y="1076325"/>
            <a:ext cx="3011487" cy="3716338"/>
          </a:xfrm>
          <a:prstGeom prst="rect">
            <a:avLst/>
          </a:prstGeom>
          <a:noFill/>
          <a:ln>
            <a:noFill/>
          </a:ln>
        </p:spPr>
      </p:pic>
      <p:sp>
        <p:nvSpPr>
          <p:cNvPr id="2" name="Title 1"/>
          <p:cNvSpPr>
            <a:spLocks noGrp="1"/>
          </p:cNvSpPr>
          <p:nvPr>
            <p:ph type="title"/>
          </p:nvPr>
        </p:nvSpPr>
        <p:spPr/>
        <p:txBody>
          <a:bodyPr/>
          <a:lstStyle/>
          <a:p>
            <a:r>
              <a:rPr dirty="0" smtClean="0"/>
              <a:t>Cisco IP Phone 8800 Series</a:t>
            </a:r>
            <a:br>
              <a:rPr dirty="0" smtClean="0"/>
            </a:br>
            <a:r>
              <a:rPr lang="ja-JP" altLang="en-US" sz="2000" dirty="0" smtClean="0"/>
              <a:t>次世代の音声・ビデオ環境</a:t>
            </a:r>
            <a:endParaRPr lang="en-US" dirty="0"/>
          </a:p>
        </p:txBody>
      </p:sp>
      <p:sp>
        <p:nvSpPr>
          <p:cNvPr id="6" name="Rectangle 5"/>
          <p:cNvSpPr/>
          <p:nvPr/>
        </p:nvSpPr>
        <p:spPr>
          <a:xfrm>
            <a:off x="3552609" y="1073152"/>
            <a:ext cx="1041055" cy="3729035"/>
          </a:xfrm>
          <a:prstGeom prst="rect">
            <a:avLst/>
          </a:prstGeom>
          <a:gradFill>
            <a:gsLst>
              <a:gs pos="0">
                <a:schemeClr val="accent5">
                  <a:lumMod val="20000"/>
                  <a:lumOff val="80000"/>
                </a:schemeClr>
              </a:gs>
              <a:gs pos="100000">
                <a:schemeClr val="accent1">
                  <a:tint val="23500"/>
                  <a:satMod val="16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rIns="2468880" rtlCol="0" anchor="ctr"/>
          <a:lstStyle/>
          <a:p>
            <a:endParaRPr lang="en-US" sz="1200" dirty="0">
              <a:solidFill>
                <a:schemeClr val="tx1"/>
              </a:solidFill>
              <a:latin typeface="+mj-lt"/>
            </a:endParaRPr>
          </a:p>
        </p:txBody>
      </p:sp>
      <p:sp>
        <p:nvSpPr>
          <p:cNvPr id="7" name="Isosceles Triangle 6"/>
          <p:cNvSpPr/>
          <p:nvPr/>
        </p:nvSpPr>
        <p:spPr>
          <a:xfrm rot="16200000">
            <a:off x="3343059" y="1235078"/>
            <a:ext cx="314325" cy="104775"/>
          </a:xfrm>
          <a:prstGeom prst="triangle">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8" name="Rectangle 7"/>
          <p:cNvSpPr/>
          <p:nvPr/>
        </p:nvSpPr>
        <p:spPr>
          <a:xfrm>
            <a:off x="8553768" y="1073150"/>
            <a:ext cx="45720" cy="3716338"/>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 name="Rectangle 21"/>
          <p:cNvSpPr/>
          <p:nvPr/>
        </p:nvSpPr>
        <p:spPr>
          <a:xfrm>
            <a:off x="3695671" y="1645008"/>
            <a:ext cx="4828533" cy="2585323"/>
          </a:xfrm>
          <a:prstGeom prst="rect">
            <a:avLst/>
          </a:prstGeom>
        </p:spPr>
        <p:txBody>
          <a:bodyPr wrap="square" anchor="ctr" anchorCtr="0">
            <a:noAutofit/>
          </a:bodyPr>
          <a:lstStyle/>
          <a:p>
            <a:pPr marL="227013" indent="-227013">
              <a:spcAft>
                <a:spcPts val="300"/>
              </a:spcAft>
              <a:buFont typeface="Wingdings" panose="05000000000000000000" pitchFamily="2" charset="2"/>
              <a:buChar char="§"/>
            </a:pPr>
            <a:r>
              <a:rPr lang="ja-JP" altLang="en-US" sz="1600" dirty="0" smtClean="0">
                <a:solidFill>
                  <a:schemeClr val="tx2"/>
                </a:solidFill>
                <a:latin typeface="+mj-lt"/>
              </a:rPr>
              <a:t>操作性の向上</a:t>
            </a:r>
            <a:endParaRPr lang="en-US" altLang="ja-JP" sz="1600" dirty="0" smtClean="0">
              <a:solidFill>
                <a:schemeClr val="tx2"/>
              </a:solidFill>
              <a:latin typeface="+mj-lt"/>
            </a:endParaRPr>
          </a:p>
          <a:p>
            <a:pPr marL="457200" indent="-230188">
              <a:spcAft>
                <a:spcPts val="300"/>
              </a:spcAft>
              <a:buFont typeface="Arial" panose="020B0604020202020204" pitchFamily="34" charset="0"/>
              <a:buChar char="−"/>
            </a:pPr>
            <a:r>
              <a:rPr lang="ja-JP" altLang="en-US" sz="1600" dirty="0"/>
              <a:t>最高品質の音声・ビデオ</a:t>
            </a:r>
            <a:r>
              <a:rPr lang="en-US" altLang="ja-JP" sz="1600" dirty="0"/>
              <a:t> (G.722 / H.264 720p)</a:t>
            </a:r>
          </a:p>
          <a:p>
            <a:pPr marL="457200" indent="-230188">
              <a:spcAft>
                <a:spcPts val="300"/>
              </a:spcAft>
              <a:buFont typeface="Arial" panose="020B0604020202020204" pitchFamily="34" charset="0"/>
              <a:buChar char="−"/>
            </a:pPr>
            <a:r>
              <a:rPr lang="ja-JP" altLang="en-US" sz="1600" dirty="0"/>
              <a:t>最適化された操作体験</a:t>
            </a:r>
            <a:endParaRPr lang="en-US" altLang="ja-JP" sz="1600" dirty="0"/>
          </a:p>
          <a:p>
            <a:pPr marL="227013" indent="-227013">
              <a:spcAft>
                <a:spcPts val="300"/>
              </a:spcAft>
              <a:buFont typeface="Wingdings" panose="05000000000000000000" pitchFamily="2" charset="2"/>
              <a:buChar char="§"/>
            </a:pPr>
            <a:endParaRPr lang="en-US" altLang="ja-JP" sz="1600" dirty="0" smtClean="0">
              <a:solidFill>
                <a:schemeClr val="tx2"/>
              </a:solidFill>
              <a:latin typeface="+mj-lt"/>
            </a:endParaRPr>
          </a:p>
          <a:p>
            <a:pPr marL="227013" indent="-227013">
              <a:spcAft>
                <a:spcPts val="300"/>
              </a:spcAft>
              <a:buFont typeface="Wingdings" panose="05000000000000000000" pitchFamily="2" charset="2"/>
              <a:buChar char="§"/>
            </a:pPr>
            <a:r>
              <a:rPr lang="ja-JP" altLang="en-US" sz="1600" dirty="0" smtClean="0">
                <a:solidFill>
                  <a:schemeClr val="tx2"/>
                </a:solidFill>
                <a:latin typeface="+mj-lt"/>
              </a:rPr>
              <a:t>環境に合わせたカスタマイズ</a:t>
            </a:r>
            <a:endParaRPr lang="en-US" altLang="ja-JP" sz="1400" dirty="0" smtClean="0">
              <a:latin typeface="+mj-lt"/>
            </a:endParaRPr>
          </a:p>
          <a:p>
            <a:pPr marL="457200" indent="-230188">
              <a:spcAft>
                <a:spcPts val="900"/>
              </a:spcAft>
              <a:buFont typeface="Arial" panose="020B0604020202020204" pitchFamily="34" charset="0"/>
              <a:buChar char="−"/>
            </a:pPr>
            <a:r>
              <a:rPr lang="ja-JP" altLang="en-US" sz="1400" dirty="0" smtClean="0">
                <a:latin typeface="+mj-lt"/>
              </a:rPr>
              <a:t>ハードウェアカラー</a:t>
            </a:r>
            <a:endParaRPr lang="en-US" altLang="ja-JP" sz="1400" dirty="0" smtClean="0">
              <a:latin typeface="+mj-lt"/>
            </a:endParaRPr>
          </a:p>
          <a:p>
            <a:pPr marL="457200" indent="-230188">
              <a:spcAft>
                <a:spcPts val="900"/>
              </a:spcAft>
              <a:buFont typeface="Arial" panose="020B0604020202020204" pitchFamily="34" charset="0"/>
              <a:buChar char="−"/>
            </a:pPr>
            <a:r>
              <a:rPr lang="ja-JP" altLang="en-US" sz="1400" dirty="0" smtClean="0">
                <a:latin typeface="+mj-lt"/>
              </a:rPr>
              <a:t>壁紙</a:t>
            </a:r>
            <a:endParaRPr lang="en-US" altLang="ja-JP" sz="1400" dirty="0" smtClean="0">
              <a:latin typeface="+mj-lt"/>
            </a:endParaRPr>
          </a:p>
          <a:p>
            <a:pPr marL="457200" indent="-230188">
              <a:spcAft>
                <a:spcPts val="900"/>
              </a:spcAft>
              <a:buFont typeface="Arial" panose="020B0604020202020204" pitchFamily="34" charset="0"/>
              <a:buChar char="−"/>
            </a:pPr>
            <a:r>
              <a:rPr lang="ja-JP" altLang="en-US" sz="1400" dirty="0" smtClean="0">
                <a:latin typeface="+mj-lt"/>
              </a:rPr>
              <a:t>高音質着信音</a:t>
            </a:r>
            <a:endParaRPr lang="en-US" sz="1400" dirty="0" smtClean="0">
              <a:latin typeface="+mj-lt"/>
            </a:endParaRPr>
          </a:p>
          <a:p>
            <a:pPr marL="227013" indent="-227013">
              <a:spcAft>
                <a:spcPts val="300"/>
              </a:spcAft>
              <a:buFont typeface="Wingdings" panose="05000000000000000000" pitchFamily="2" charset="2"/>
              <a:buChar char="§"/>
            </a:pPr>
            <a:r>
              <a:rPr lang="ja-JP" altLang="en-US" sz="1600" dirty="0" smtClean="0">
                <a:solidFill>
                  <a:schemeClr val="tx2"/>
                </a:solidFill>
                <a:latin typeface="+mj-lt"/>
              </a:rPr>
              <a:t>先進機能</a:t>
            </a:r>
            <a:endParaRPr lang="en-US" altLang="ja-JP" sz="1600" dirty="0" smtClean="0">
              <a:solidFill>
                <a:schemeClr val="tx2"/>
              </a:solidFill>
              <a:latin typeface="+mj-lt"/>
            </a:endParaRPr>
          </a:p>
          <a:p>
            <a:pPr marL="457200" indent="-230188">
              <a:spcAft>
                <a:spcPts val="300"/>
              </a:spcAft>
              <a:buFont typeface="Arial" panose="020B0604020202020204" pitchFamily="34" charset="0"/>
              <a:buChar char="−"/>
            </a:pPr>
            <a:r>
              <a:rPr lang="en-US" sz="1400" dirty="0" smtClean="0">
                <a:latin typeface="+mj-lt"/>
              </a:rPr>
              <a:t>Cisco</a:t>
            </a:r>
            <a:r>
              <a:rPr lang="en-US" sz="1400" baseline="30000" dirty="0" smtClean="0">
                <a:latin typeface="+mj-lt"/>
              </a:rPr>
              <a:t>®</a:t>
            </a:r>
            <a:r>
              <a:rPr lang="en-US" sz="1400" dirty="0" smtClean="0">
                <a:latin typeface="+mj-lt"/>
              </a:rPr>
              <a:t> Intelligent Proximity </a:t>
            </a:r>
          </a:p>
          <a:p>
            <a:pPr marL="457200" indent="-230188">
              <a:spcAft>
                <a:spcPts val="900"/>
              </a:spcAft>
              <a:buFont typeface="Arial" panose="020B0604020202020204" pitchFamily="34" charset="0"/>
              <a:buChar char="−"/>
            </a:pPr>
            <a:r>
              <a:rPr lang="en-US" sz="1400" dirty="0" smtClean="0">
                <a:latin typeface="+mj-lt"/>
              </a:rPr>
              <a:t>USB</a:t>
            </a:r>
            <a:r>
              <a:rPr lang="ja-JP" altLang="en-US" sz="1400" dirty="0" smtClean="0">
                <a:latin typeface="+mj-lt"/>
              </a:rPr>
              <a:t>によるモバイルデバイス</a:t>
            </a:r>
            <a:r>
              <a:rPr lang="ja-JP" altLang="en-US" sz="1400" dirty="0" smtClean="0">
                <a:latin typeface="+mj-lt"/>
              </a:rPr>
              <a:t>充電</a:t>
            </a:r>
            <a:endParaRPr lang="en-US" altLang="ja-JP" sz="1400" dirty="0" smtClean="0">
              <a:latin typeface="+mj-lt"/>
            </a:endParaRPr>
          </a:p>
          <a:p>
            <a:pPr marL="457200" indent="-230188">
              <a:spcAft>
                <a:spcPts val="900"/>
              </a:spcAft>
              <a:buFont typeface="Arial" panose="020B0604020202020204" pitchFamily="34" charset="0"/>
              <a:buChar char="−"/>
            </a:pPr>
            <a:r>
              <a:rPr lang="en-US" sz="1400" dirty="0" smtClean="0">
                <a:latin typeface="+mj-lt"/>
              </a:rPr>
              <a:t>Cisco Expressway </a:t>
            </a:r>
            <a:endParaRPr lang="en-US" sz="1400" dirty="0" smtClean="0">
              <a:latin typeface="+mj-lt"/>
            </a:endParaRPr>
          </a:p>
        </p:txBody>
      </p:sp>
      <p:sp>
        <p:nvSpPr>
          <p:cNvPr id="10" name="角丸四角形 9"/>
          <p:cNvSpPr/>
          <p:nvPr/>
        </p:nvSpPr>
        <p:spPr>
          <a:xfrm>
            <a:off x="5371221" y="200769"/>
            <a:ext cx="3708433" cy="5908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smtClean="0">
                <a:latin typeface="ＭＳ Ｐゴシック" pitchFamily="50" charset="-128"/>
                <a:ea typeface="ＭＳ Ｐゴシック" pitchFamily="50" charset="-128"/>
              </a:rPr>
              <a:t>Cisco Jabber </a:t>
            </a:r>
            <a:r>
              <a:rPr kumimoji="1" lang="ja-JP" altLang="en-US" dirty="0" smtClean="0">
                <a:latin typeface="ＭＳ Ｐゴシック" pitchFamily="50" charset="-128"/>
                <a:ea typeface="ＭＳ Ｐゴシック" pitchFamily="50" charset="-128"/>
              </a:rPr>
              <a:t>共通：</a:t>
            </a:r>
            <a:endParaRPr kumimoji="1" lang="en-US" altLang="ja-JP" dirty="0" smtClean="0">
              <a:latin typeface="ＭＳ Ｐゴシック" pitchFamily="50" charset="-128"/>
              <a:ea typeface="ＭＳ Ｐゴシック" pitchFamily="50" charset="-128"/>
            </a:endParaRPr>
          </a:p>
          <a:p>
            <a:pPr algn="ctr"/>
            <a:r>
              <a:rPr kumimoji="1" lang="en-US" altLang="ja-JP" dirty="0" smtClean="0">
                <a:latin typeface="ＭＳ Ｐゴシック" pitchFamily="50" charset="-128"/>
                <a:ea typeface="ＭＳ Ｐゴシック" pitchFamily="50" charset="-128"/>
              </a:rPr>
              <a:t>G.722/H.264</a:t>
            </a:r>
            <a:endParaRPr kumimoji="1" lang="ja-JP" altLang="en-US" dirty="0">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113928379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ja-JP" dirty="0"/>
              <a:t>Cisco </a:t>
            </a:r>
            <a:r>
              <a:rPr dirty="0" smtClean="0"/>
              <a:t>IP </a:t>
            </a:r>
            <a:r>
              <a:rPr dirty="0" smtClean="0"/>
              <a:t>Phone 8800 Series</a:t>
            </a:r>
            <a:br>
              <a:rPr dirty="0" smtClean="0"/>
            </a:br>
            <a:r>
              <a:rPr lang="ja-JP" altLang="en-US" sz="2000" dirty="0"/>
              <a:t>次世代の音声・ビデオ環境</a:t>
            </a:r>
            <a:endParaRPr lang="en-US" sz="2000" dirty="0"/>
          </a:p>
        </p:txBody>
      </p:sp>
      <p:sp>
        <p:nvSpPr>
          <p:cNvPr id="4" name="Rectangle 3"/>
          <p:cNvSpPr/>
          <p:nvPr/>
        </p:nvSpPr>
        <p:spPr>
          <a:xfrm>
            <a:off x="5385299" y="1073150"/>
            <a:ext cx="3214189" cy="3719513"/>
          </a:xfrm>
          <a:prstGeom prst="rect">
            <a:avLst/>
          </a:prstGeom>
          <a:gradFill flip="none" rotWithShape="1">
            <a:gsLst>
              <a:gs pos="92000">
                <a:srgbClr val="F2F2F2"/>
              </a:gs>
              <a:gs pos="8000">
                <a:schemeClr val="bg1">
                  <a:lumMod val="95000"/>
                </a:schemeClr>
              </a:gs>
              <a:gs pos="100000">
                <a:schemeClr val="bg1">
                  <a:lumMod val="95000"/>
                  <a:alpha val="0"/>
                </a:schemeClr>
              </a:gs>
              <a:gs pos="0">
                <a:schemeClr val="bg1">
                  <a:lumMod val="95000"/>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5" name="Rectangle 4"/>
          <p:cNvSpPr/>
          <p:nvPr/>
        </p:nvSpPr>
        <p:spPr>
          <a:xfrm>
            <a:off x="565517" y="1076325"/>
            <a:ext cx="4666371" cy="3716338"/>
          </a:xfrm>
          <a:prstGeom prst="rect">
            <a:avLst/>
          </a:prstGeom>
          <a:gradFill flip="none" rotWithShape="1">
            <a:gsLst>
              <a:gs pos="0">
                <a:srgbClr val="EBF3FB"/>
              </a:gs>
              <a:gs pos="100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219456" rIns="91440" bIns="0" rtlCol="0" anchor="t"/>
          <a:lstStyle/>
          <a:p>
            <a:pPr marL="228600" indent="-228600">
              <a:spcBef>
                <a:spcPts val="0"/>
              </a:spcBef>
              <a:spcAft>
                <a:spcPts val="300"/>
              </a:spcAft>
              <a:buClr>
                <a:schemeClr val="tx2"/>
              </a:buClr>
              <a:buFont typeface="Wingdings" panose="05000000000000000000" pitchFamily="2" charset="2"/>
              <a:buChar char="§"/>
            </a:pPr>
            <a:r>
              <a:rPr lang="ja-JP" altLang="en-US" sz="1400" dirty="0" smtClean="0">
                <a:solidFill>
                  <a:schemeClr val="tx1"/>
                </a:solidFill>
                <a:latin typeface="+mj-lt"/>
              </a:rPr>
              <a:t>柔軟性のある展開とオプション</a:t>
            </a:r>
            <a:endParaRPr lang="en-US" sz="1400" dirty="0" smtClean="0">
              <a:solidFill>
                <a:schemeClr val="tx1"/>
              </a:solidFill>
              <a:latin typeface="+mj-lt"/>
            </a:endParaRPr>
          </a:p>
          <a:p>
            <a:pPr marL="460375" indent="-233363">
              <a:spcBef>
                <a:spcPts val="0"/>
              </a:spcBef>
              <a:spcAft>
                <a:spcPts val="600"/>
              </a:spcAft>
              <a:buClr>
                <a:schemeClr val="tx1"/>
              </a:buClr>
              <a:buFont typeface="Arial" panose="020B0604020202020204" pitchFamily="34" charset="0"/>
              <a:buChar char="−"/>
            </a:pPr>
            <a:r>
              <a:rPr lang="en-US" sz="1200" dirty="0" smtClean="0">
                <a:solidFill>
                  <a:schemeClr val="tx1"/>
                </a:solidFill>
                <a:latin typeface="+mj-lt"/>
              </a:rPr>
              <a:t>USB / Bluetooth 3.0</a:t>
            </a:r>
          </a:p>
          <a:p>
            <a:pPr marL="460375" indent="-233363">
              <a:spcBef>
                <a:spcPts val="0"/>
              </a:spcBef>
              <a:spcAft>
                <a:spcPts val="600"/>
              </a:spcAft>
              <a:buClr>
                <a:schemeClr val="tx1"/>
              </a:buClr>
              <a:buFont typeface="Arial" panose="020B0604020202020204" pitchFamily="34" charset="0"/>
              <a:buChar char="−"/>
            </a:pPr>
            <a:r>
              <a:rPr lang="en-US" sz="1200" dirty="0" smtClean="0">
                <a:solidFill>
                  <a:schemeClr val="tx1"/>
                </a:solidFill>
                <a:latin typeface="+mj-lt"/>
              </a:rPr>
              <a:t>キー拡張</a:t>
            </a:r>
            <a:r>
              <a:rPr lang="en-US" sz="1200" dirty="0" smtClean="0">
                <a:solidFill>
                  <a:schemeClr val="tx1"/>
                </a:solidFill>
                <a:latin typeface="+mj-lt"/>
              </a:rPr>
              <a:t>モジュール</a:t>
            </a:r>
          </a:p>
          <a:p>
            <a:pPr marL="460375" indent="-233363">
              <a:spcBef>
                <a:spcPts val="0"/>
              </a:spcBef>
              <a:spcAft>
                <a:spcPts val="600"/>
              </a:spcAft>
              <a:buClr>
                <a:schemeClr val="tx1"/>
              </a:buClr>
              <a:buFont typeface="Arial" panose="020B0604020202020204" pitchFamily="34" charset="0"/>
              <a:buChar char="−"/>
            </a:pPr>
            <a:endParaRPr lang="en-US" sz="1200" dirty="0" smtClean="0">
              <a:solidFill>
                <a:schemeClr val="tx1"/>
              </a:solidFill>
              <a:latin typeface="+mj-lt"/>
            </a:endParaRPr>
          </a:p>
          <a:p>
            <a:pPr marL="228600" indent="-228600">
              <a:spcBef>
                <a:spcPts val="0"/>
              </a:spcBef>
              <a:spcAft>
                <a:spcPts val="300"/>
              </a:spcAft>
              <a:buClr>
                <a:schemeClr val="tx2"/>
              </a:buClr>
              <a:buFont typeface="Wingdings" panose="05000000000000000000" pitchFamily="2" charset="2"/>
              <a:buChar char="§"/>
            </a:pPr>
            <a:r>
              <a:rPr lang="ja-JP" altLang="en-US" sz="1400" dirty="0" smtClean="0">
                <a:solidFill>
                  <a:schemeClr val="tx1"/>
                </a:solidFill>
                <a:latin typeface="+mj-lt"/>
              </a:rPr>
              <a:t>ファームウェア</a:t>
            </a:r>
            <a:r>
              <a:rPr lang="ja-JP" altLang="en-US" sz="1400" dirty="0" smtClean="0">
                <a:solidFill>
                  <a:schemeClr val="tx1"/>
                </a:solidFill>
                <a:latin typeface="+mj-lt"/>
              </a:rPr>
              <a:t>管理</a:t>
            </a:r>
            <a:endParaRPr lang="en-US" altLang="ja-JP" sz="1400" dirty="0" smtClean="0">
              <a:solidFill>
                <a:schemeClr val="tx1"/>
              </a:solidFill>
              <a:latin typeface="+mj-lt"/>
            </a:endParaRPr>
          </a:p>
          <a:p>
            <a:pPr marL="460375" indent="-233363">
              <a:spcBef>
                <a:spcPts val="0"/>
              </a:spcBef>
              <a:spcAft>
                <a:spcPts val="600"/>
              </a:spcAft>
              <a:buClr>
                <a:schemeClr val="tx1"/>
              </a:buClr>
              <a:buFont typeface="Arial" panose="020B0604020202020204" pitchFamily="34" charset="0"/>
              <a:buChar char="−"/>
            </a:pPr>
            <a:r>
              <a:rPr lang="ja-JP" altLang="en-US" sz="1400" dirty="0">
                <a:solidFill>
                  <a:schemeClr val="tx1"/>
                </a:solidFill>
              </a:rPr>
              <a:t>バックグラウンドダウンロード</a:t>
            </a:r>
            <a:endParaRPr lang="en-US" altLang="ja-JP" sz="1400" dirty="0">
              <a:solidFill>
                <a:schemeClr val="tx1"/>
              </a:solidFill>
            </a:endParaRPr>
          </a:p>
          <a:p>
            <a:pPr marL="460375" indent="-233363">
              <a:spcBef>
                <a:spcPts val="0"/>
              </a:spcBef>
              <a:spcAft>
                <a:spcPts val="600"/>
              </a:spcAft>
              <a:buClr>
                <a:schemeClr val="tx1"/>
              </a:buClr>
              <a:buFont typeface="Arial" panose="020B0604020202020204" pitchFamily="34" charset="0"/>
              <a:buChar char="−"/>
            </a:pPr>
            <a:r>
              <a:rPr lang="ja-JP" altLang="en-US" sz="1400" dirty="0">
                <a:solidFill>
                  <a:schemeClr val="tx1"/>
                </a:solidFill>
              </a:rPr>
              <a:t>共通</a:t>
            </a:r>
            <a:r>
              <a:rPr lang="ja-JP" altLang="en-US" sz="1400" dirty="0" smtClean="0">
                <a:solidFill>
                  <a:schemeClr val="tx1"/>
                </a:solidFill>
              </a:rPr>
              <a:t>ファームウェア</a:t>
            </a:r>
            <a:r>
              <a:rPr lang="ja-JP" altLang="en-US" sz="1400" dirty="0" smtClean="0">
                <a:solidFill>
                  <a:schemeClr val="tx1"/>
                </a:solidFill>
              </a:rPr>
              <a:t>アーキテクチャ</a:t>
            </a:r>
            <a:endParaRPr lang="en-US" altLang="ja-JP" sz="1400" dirty="0">
              <a:solidFill>
                <a:schemeClr val="tx1"/>
              </a:solidFill>
            </a:endParaRPr>
          </a:p>
          <a:p>
            <a:pPr marL="228600" indent="-228600">
              <a:spcBef>
                <a:spcPts val="0"/>
              </a:spcBef>
              <a:spcAft>
                <a:spcPts val="300"/>
              </a:spcAft>
              <a:buClr>
                <a:schemeClr val="tx2"/>
              </a:buClr>
              <a:buFont typeface="Wingdings" panose="05000000000000000000" pitchFamily="2" charset="2"/>
              <a:buChar char="§"/>
            </a:pPr>
            <a:endParaRPr lang="en-US" altLang="ja-JP" sz="1400" dirty="0" smtClean="0">
              <a:solidFill>
                <a:schemeClr val="tx1"/>
              </a:solidFill>
              <a:latin typeface="+mj-lt"/>
            </a:endParaRPr>
          </a:p>
          <a:p>
            <a:pPr marL="228600" indent="-228600">
              <a:spcBef>
                <a:spcPts val="0"/>
              </a:spcBef>
              <a:spcAft>
                <a:spcPts val="300"/>
              </a:spcAft>
              <a:buClr>
                <a:schemeClr val="tx2"/>
              </a:buClr>
              <a:buFont typeface="Wingdings" panose="05000000000000000000" pitchFamily="2" charset="2"/>
              <a:buChar char="§"/>
            </a:pPr>
            <a:r>
              <a:rPr lang="ja-JP" altLang="en-US" sz="1400" dirty="0" smtClean="0">
                <a:solidFill>
                  <a:schemeClr val="tx1"/>
                </a:solidFill>
              </a:rPr>
              <a:t>イーサネット</a:t>
            </a:r>
            <a:endParaRPr lang="en-US" altLang="ja-JP" sz="1400" dirty="0">
              <a:solidFill>
                <a:schemeClr val="tx1"/>
              </a:solidFill>
            </a:endParaRPr>
          </a:p>
          <a:p>
            <a:pPr marL="460375" indent="-233363">
              <a:spcBef>
                <a:spcPts val="0"/>
              </a:spcBef>
              <a:spcAft>
                <a:spcPts val="600"/>
              </a:spcAft>
              <a:buClr>
                <a:schemeClr val="tx1"/>
              </a:buClr>
              <a:buFont typeface="Arial" panose="020B0604020202020204" pitchFamily="34" charset="0"/>
              <a:buChar char="−"/>
            </a:pPr>
            <a:r>
              <a:rPr lang="en-US" sz="1400" dirty="0" smtClean="0">
                <a:solidFill>
                  <a:schemeClr val="tx1"/>
                </a:solidFill>
                <a:latin typeface="+mj-lt"/>
              </a:rPr>
              <a:t>Gigabit Ethernet</a:t>
            </a:r>
          </a:p>
          <a:p>
            <a:pPr marL="460375" indent="-233363">
              <a:spcBef>
                <a:spcPts val="0"/>
              </a:spcBef>
              <a:spcAft>
                <a:spcPts val="600"/>
              </a:spcAft>
              <a:buClr>
                <a:schemeClr val="tx1"/>
              </a:buClr>
              <a:buFont typeface="Arial" panose="020B0604020202020204" pitchFamily="34" charset="0"/>
              <a:buChar char="−"/>
            </a:pPr>
            <a:r>
              <a:rPr lang="en-US" sz="1400" dirty="0" smtClean="0">
                <a:solidFill>
                  <a:schemeClr val="tx1"/>
                </a:solidFill>
                <a:latin typeface="+mj-lt"/>
              </a:rPr>
              <a:t>Power Over Ethernet/</a:t>
            </a:r>
            <a:r>
              <a:rPr lang="en-US" sz="1400" dirty="0" err="1" smtClean="0">
                <a:solidFill>
                  <a:schemeClr val="tx1"/>
                </a:solidFill>
                <a:latin typeface="+mj-lt"/>
              </a:rPr>
              <a:t>EnergyWise</a:t>
            </a:r>
            <a:endParaRPr lang="en-US" sz="1400" dirty="0" smtClean="0">
              <a:solidFill>
                <a:schemeClr val="tx1"/>
              </a:solidFill>
              <a:latin typeface="+mj-lt"/>
            </a:endParaRPr>
          </a:p>
          <a:p>
            <a:pPr marL="460375" indent="-233363">
              <a:spcBef>
                <a:spcPts val="0"/>
              </a:spcBef>
              <a:spcAft>
                <a:spcPts val="600"/>
              </a:spcAft>
              <a:buClr>
                <a:schemeClr val="tx1"/>
              </a:buClr>
              <a:buFont typeface="Arial" panose="020B0604020202020204" pitchFamily="34" charset="0"/>
              <a:buChar char="−"/>
            </a:pPr>
            <a:r>
              <a:rPr lang="en-US" sz="1400" dirty="0" smtClean="0">
                <a:solidFill>
                  <a:schemeClr val="tx1"/>
                </a:solidFill>
                <a:latin typeface="+mj-lt"/>
              </a:rPr>
              <a:t>Catalyst Voice VLAN </a:t>
            </a:r>
            <a:endParaRPr lang="en-US" sz="1400" dirty="0" smtClean="0">
              <a:solidFill>
                <a:schemeClr val="tx1"/>
              </a:solidFill>
              <a:latin typeface="+mj-lt"/>
            </a:endParaRPr>
          </a:p>
        </p:txBody>
      </p:sp>
      <p:sp>
        <p:nvSpPr>
          <p:cNvPr id="6" name="Rectangle 5"/>
          <p:cNvSpPr/>
          <p:nvPr/>
        </p:nvSpPr>
        <p:spPr>
          <a:xfrm>
            <a:off x="542658" y="1073150"/>
            <a:ext cx="45720" cy="37163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7" name="Right Triangle 6"/>
          <p:cNvSpPr/>
          <p:nvPr/>
        </p:nvSpPr>
        <p:spPr>
          <a:xfrm rot="13496425">
            <a:off x="496937" y="1328546"/>
            <a:ext cx="182880" cy="182880"/>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pic>
        <p:nvPicPr>
          <p:cNvPr id="78" name="Picture 77" descr="AT05915lg.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05422" y="1545933"/>
            <a:ext cx="3173942" cy="1125217"/>
          </a:xfrm>
          <a:prstGeom prst="rect">
            <a:avLst/>
          </a:prstGeom>
        </p:spPr>
      </p:pic>
      <p:pic>
        <p:nvPicPr>
          <p:cNvPr id="2" name="Picture 1" descr="AT05917l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0763" y="2107449"/>
            <a:ext cx="2743200" cy="2057400"/>
          </a:xfrm>
          <a:prstGeom prst="rect">
            <a:avLst/>
          </a:prstGeom>
        </p:spPr>
      </p:pic>
    </p:spTree>
    <p:extLst>
      <p:ext uri="{BB962C8B-B14F-4D97-AF65-F5344CB8AC3E}">
        <p14:creationId xmlns:p14="http://schemas.microsoft.com/office/powerpoint/2010/main" val="390006609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dirty="0" smtClean="0"/>
              <a:t>Cisco IP Phone 8845</a:t>
            </a:r>
            <a:r>
              <a:rPr sz="3000" dirty="0" smtClean="0"/>
              <a:t/>
            </a:r>
            <a:br>
              <a:rPr sz="3000" dirty="0" smtClean="0"/>
            </a:br>
            <a:r>
              <a:rPr lang="ja-JP" altLang="en-US" sz="2000" dirty="0" smtClean="0"/>
              <a:t>フェイストゥーフェイス</a:t>
            </a:r>
            <a:r>
              <a:rPr lang="ja-JP" altLang="en-US" sz="2000" dirty="0" smtClean="0"/>
              <a:t>　</a:t>
            </a:r>
            <a:r>
              <a:rPr lang="en-US" altLang="ja-JP" sz="2000" dirty="0" smtClean="0"/>
              <a:t>HD </a:t>
            </a:r>
            <a:r>
              <a:rPr lang="ja-JP" altLang="en-US" sz="2000" dirty="0" smtClean="0"/>
              <a:t>ビデオ</a:t>
            </a:r>
            <a:r>
              <a:rPr lang="ja-JP" altLang="en-US" sz="2000" dirty="0" smtClean="0"/>
              <a:t>コミュニケーション</a:t>
            </a:r>
            <a:endParaRPr lang="en-US" sz="2000" dirty="0"/>
          </a:p>
        </p:txBody>
      </p:sp>
      <p:sp>
        <p:nvSpPr>
          <p:cNvPr id="4" name="Rectangle 3"/>
          <p:cNvSpPr/>
          <p:nvPr/>
        </p:nvSpPr>
        <p:spPr>
          <a:xfrm>
            <a:off x="5385299" y="1073150"/>
            <a:ext cx="3214189" cy="3719513"/>
          </a:xfrm>
          <a:prstGeom prst="rect">
            <a:avLst/>
          </a:prstGeom>
          <a:gradFill flip="none" rotWithShape="1">
            <a:gsLst>
              <a:gs pos="92000">
                <a:srgbClr val="F2F2F2"/>
              </a:gs>
              <a:gs pos="8000">
                <a:schemeClr val="bg1">
                  <a:lumMod val="95000"/>
                </a:schemeClr>
              </a:gs>
              <a:gs pos="100000">
                <a:schemeClr val="bg1">
                  <a:lumMod val="95000"/>
                  <a:alpha val="0"/>
                </a:schemeClr>
              </a:gs>
              <a:gs pos="0">
                <a:schemeClr val="bg1">
                  <a:lumMod val="95000"/>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5" name="Rectangle 4"/>
          <p:cNvSpPr/>
          <p:nvPr/>
        </p:nvSpPr>
        <p:spPr>
          <a:xfrm>
            <a:off x="565517" y="1076325"/>
            <a:ext cx="4666371" cy="3716338"/>
          </a:xfrm>
          <a:prstGeom prst="rect">
            <a:avLst/>
          </a:prstGeom>
          <a:gradFill flip="none" rotWithShape="1">
            <a:gsLst>
              <a:gs pos="0">
                <a:srgbClr val="EBF3FB"/>
              </a:gs>
              <a:gs pos="100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219456" rIns="91440" bIns="0" rtlCol="0" anchor="t"/>
          <a:lstStyle/>
          <a:p>
            <a:pPr marL="228600" indent="-228600">
              <a:spcBef>
                <a:spcPts val="0"/>
              </a:spcBef>
              <a:spcAft>
                <a:spcPts val="300"/>
              </a:spcAft>
              <a:buClr>
                <a:schemeClr val="tx2"/>
              </a:buClr>
              <a:buFont typeface="Wingdings" panose="05000000000000000000" pitchFamily="2" charset="2"/>
              <a:buChar char="§"/>
            </a:pPr>
            <a:r>
              <a:rPr lang="ja-JP" altLang="en-US" sz="1600" dirty="0">
                <a:solidFill>
                  <a:schemeClr val="tx1"/>
                </a:solidFill>
              </a:rPr>
              <a:t>ナレッジワーカー向けに</a:t>
            </a:r>
            <a:endParaRPr lang="en-US" altLang="ja-JP" sz="1600" dirty="0">
              <a:solidFill>
                <a:schemeClr val="tx1"/>
              </a:solidFill>
            </a:endParaRPr>
          </a:p>
          <a:p>
            <a:pPr marL="460375" indent="-233363">
              <a:spcBef>
                <a:spcPts val="0"/>
              </a:spcBef>
              <a:spcAft>
                <a:spcPts val="300"/>
              </a:spcAft>
              <a:buClr>
                <a:schemeClr val="tx1"/>
              </a:buClr>
              <a:buFont typeface="Arial" panose="020B0604020202020204" pitchFamily="34" charset="0"/>
              <a:buChar char="−"/>
            </a:pPr>
            <a:r>
              <a:rPr lang="ja-JP" altLang="en-US" sz="1400" dirty="0">
                <a:solidFill>
                  <a:schemeClr val="tx1"/>
                </a:solidFill>
              </a:rPr>
              <a:t>オフィスでも・テレワーカーでも</a:t>
            </a:r>
            <a:endParaRPr lang="en-US" altLang="ja-JP" sz="1400" dirty="0">
              <a:solidFill>
                <a:schemeClr val="tx1"/>
              </a:solidFill>
            </a:endParaRPr>
          </a:p>
          <a:p>
            <a:pPr marL="228600" indent="-228600">
              <a:spcBef>
                <a:spcPts val="0"/>
              </a:spcBef>
              <a:spcAft>
                <a:spcPts val="300"/>
              </a:spcAft>
              <a:buClr>
                <a:schemeClr val="tx2"/>
              </a:buClr>
              <a:buFont typeface="Wingdings" panose="05000000000000000000" pitchFamily="2" charset="2"/>
              <a:buChar char="§"/>
            </a:pPr>
            <a:r>
              <a:rPr lang="ja-JP" altLang="en-US" sz="1400" dirty="0" smtClean="0">
                <a:solidFill>
                  <a:schemeClr val="tx1"/>
                </a:solidFill>
                <a:latin typeface="+mj-lt"/>
              </a:rPr>
              <a:t>高品質</a:t>
            </a:r>
            <a:r>
              <a:rPr lang="en-US" sz="1400" dirty="0" smtClean="0">
                <a:solidFill>
                  <a:schemeClr val="tx1"/>
                </a:solidFill>
                <a:latin typeface="+mj-lt"/>
              </a:rPr>
              <a:t> 720p HD </a:t>
            </a:r>
            <a:r>
              <a:rPr lang="ja-JP" altLang="en-US" sz="1400" dirty="0" smtClean="0">
                <a:solidFill>
                  <a:schemeClr val="tx1"/>
                </a:solidFill>
                <a:latin typeface="+mj-lt"/>
              </a:rPr>
              <a:t>ビデオ　高品質音声</a:t>
            </a:r>
            <a:r>
              <a:rPr lang="en-US" altLang="ja-JP" sz="1400" dirty="0" smtClean="0">
                <a:solidFill>
                  <a:schemeClr val="tx1"/>
                </a:solidFill>
                <a:latin typeface="+mj-lt"/>
              </a:rPr>
              <a:t> (G.722)</a:t>
            </a:r>
            <a:endParaRPr lang="en-US" sz="1400" dirty="0" smtClean="0">
              <a:solidFill>
                <a:schemeClr val="tx1"/>
              </a:solidFill>
              <a:latin typeface="+mj-lt"/>
            </a:endParaRPr>
          </a:p>
          <a:p>
            <a:pPr marL="228600" indent="-228600">
              <a:spcBef>
                <a:spcPts val="0"/>
              </a:spcBef>
              <a:spcAft>
                <a:spcPts val="300"/>
              </a:spcAft>
              <a:buClr>
                <a:schemeClr val="tx2"/>
              </a:buClr>
              <a:buFont typeface="Wingdings" panose="05000000000000000000" pitchFamily="2" charset="2"/>
              <a:buChar char="§"/>
            </a:pPr>
            <a:r>
              <a:rPr lang="ja-JP" altLang="en-US" sz="1400" dirty="0" smtClean="0">
                <a:solidFill>
                  <a:schemeClr val="tx1"/>
                </a:solidFill>
                <a:latin typeface="+mj-lt"/>
              </a:rPr>
              <a:t>モバイルデバイスとの連携</a:t>
            </a:r>
            <a:endParaRPr lang="en-US" sz="1400" dirty="0" smtClean="0">
              <a:solidFill>
                <a:schemeClr val="tx1"/>
              </a:solidFill>
              <a:latin typeface="+mj-lt"/>
            </a:endParaRPr>
          </a:p>
          <a:p>
            <a:pPr marL="460375" indent="-233363">
              <a:spcBef>
                <a:spcPts val="0"/>
              </a:spcBef>
              <a:spcAft>
                <a:spcPts val="300"/>
              </a:spcAft>
              <a:buClr>
                <a:schemeClr val="tx1"/>
              </a:buClr>
              <a:buFont typeface="Arial" panose="020B0604020202020204" pitchFamily="34" charset="0"/>
              <a:buChar char="−"/>
            </a:pPr>
            <a:r>
              <a:rPr lang="en-US" sz="1200" dirty="0" smtClean="0">
                <a:solidFill>
                  <a:schemeClr val="tx1"/>
                </a:solidFill>
                <a:latin typeface="+mj-lt"/>
              </a:rPr>
              <a:t>Cisco</a:t>
            </a:r>
            <a:r>
              <a:rPr lang="en-US" sz="1200" baseline="30000" dirty="0" smtClean="0">
                <a:solidFill>
                  <a:schemeClr val="tx1"/>
                </a:solidFill>
                <a:latin typeface="+mj-lt"/>
              </a:rPr>
              <a:t>®</a:t>
            </a:r>
            <a:r>
              <a:rPr lang="en-US" sz="1200" dirty="0" smtClean="0">
                <a:solidFill>
                  <a:schemeClr val="tx1"/>
                </a:solidFill>
                <a:latin typeface="+mj-lt"/>
              </a:rPr>
              <a:t> Intelligent Proximity </a:t>
            </a:r>
          </a:p>
          <a:p>
            <a:pPr marL="627063" indent="-165100">
              <a:spcBef>
                <a:spcPts val="0"/>
              </a:spcBef>
              <a:spcAft>
                <a:spcPts val="300"/>
              </a:spcAft>
              <a:buClr>
                <a:schemeClr val="tx1"/>
              </a:buClr>
              <a:buFont typeface="Arial" panose="020B0604020202020204" pitchFamily="34" charset="0"/>
              <a:buChar char="−"/>
            </a:pPr>
            <a:r>
              <a:rPr lang="ja-JP" altLang="en-US" sz="1100" dirty="0" smtClean="0">
                <a:solidFill>
                  <a:schemeClr val="tx1"/>
                </a:solidFill>
                <a:latin typeface="+mj-lt"/>
              </a:rPr>
              <a:t>モバイル機器からの連絡先・通話履歴のインポート</a:t>
            </a:r>
            <a:endParaRPr lang="en-US" sz="1100" dirty="0" smtClean="0">
              <a:solidFill>
                <a:schemeClr val="tx1"/>
              </a:solidFill>
              <a:latin typeface="+mj-lt"/>
            </a:endParaRPr>
          </a:p>
          <a:p>
            <a:pPr marL="627063" indent="-165100">
              <a:spcBef>
                <a:spcPts val="0"/>
              </a:spcBef>
              <a:spcAft>
                <a:spcPts val="300"/>
              </a:spcAft>
              <a:buClr>
                <a:schemeClr val="tx1"/>
              </a:buClr>
              <a:buFont typeface="Arial" panose="020B0604020202020204" pitchFamily="34" charset="0"/>
              <a:buChar char="−"/>
            </a:pPr>
            <a:r>
              <a:rPr lang="ja-JP" altLang="en-US" sz="1100" dirty="0" smtClean="0">
                <a:solidFill>
                  <a:schemeClr val="tx1"/>
                </a:solidFill>
                <a:latin typeface="+mj-lt"/>
              </a:rPr>
              <a:t>モバイルでの通話を</a:t>
            </a:r>
            <a:r>
              <a:rPr lang="en-US" sz="1100" dirty="0" smtClean="0">
                <a:solidFill>
                  <a:schemeClr val="tx1"/>
                </a:solidFill>
                <a:latin typeface="+mj-lt"/>
              </a:rPr>
              <a:t>8845</a:t>
            </a:r>
            <a:r>
              <a:rPr lang="ja-JP" altLang="en-US" sz="1100" dirty="0" smtClean="0">
                <a:solidFill>
                  <a:schemeClr val="tx1"/>
                </a:solidFill>
                <a:latin typeface="+mj-lt"/>
              </a:rPr>
              <a:t>に「移動」</a:t>
            </a:r>
            <a:endParaRPr lang="en-US" sz="1100" dirty="0" smtClean="0">
              <a:solidFill>
                <a:schemeClr val="tx1"/>
              </a:solidFill>
              <a:latin typeface="+mj-lt"/>
            </a:endParaRPr>
          </a:p>
          <a:p>
            <a:pPr marL="228600" indent="-228600">
              <a:spcBef>
                <a:spcPts val="0"/>
              </a:spcBef>
              <a:spcAft>
                <a:spcPts val="300"/>
              </a:spcAft>
              <a:buClr>
                <a:schemeClr val="tx2"/>
              </a:buClr>
              <a:buFont typeface="Wingdings" panose="05000000000000000000" pitchFamily="2" charset="2"/>
              <a:buChar char="§"/>
            </a:pPr>
            <a:r>
              <a:rPr lang="en-US" altLang="ja-JP" sz="1400" dirty="0">
                <a:solidFill>
                  <a:schemeClr val="tx1"/>
                </a:solidFill>
              </a:rPr>
              <a:t>Ease of use</a:t>
            </a:r>
          </a:p>
          <a:p>
            <a:pPr marL="460375" indent="-233363">
              <a:spcBef>
                <a:spcPts val="0"/>
              </a:spcBef>
              <a:spcAft>
                <a:spcPts val="300"/>
              </a:spcAft>
              <a:buClr>
                <a:schemeClr val="tx1"/>
              </a:buClr>
              <a:buFont typeface="Arial" panose="020B0604020202020204" pitchFamily="34" charset="0"/>
              <a:buChar char="−"/>
            </a:pPr>
            <a:r>
              <a:rPr lang="ja-JP" altLang="en-US" sz="1200" dirty="0">
                <a:solidFill>
                  <a:schemeClr val="tx1"/>
                </a:solidFill>
              </a:rPr>
              <a:t>高解像度</a:t>
            </a:r>
            <a:r>
              <a:rPr lang="en-US" altLang="ja-JP" sz="1200" dirty="0">
                <a:solidFill>
                  <a:schemeClr val="tx1"/>
                </a:solidFill>
              </a:rPr>
              <a:t>, </a:t>
            </a:r>
            <a:r>
              <a:rPr lang="ja-JP" altLang="en-US" sz="1200" dirty="0">
                <a:solidFill>
                  <a:schemeClr val="tx1"/>
                </a:solidFill>
              </a:rPr>
              <a:t>ワイドスクリーン</a:t>
            </a:r>
            <a:r>
              <a:rPr lang="en-US" altLang="ja-JP" sz="1200" dirty="0">
                <a:solidFill>
                  <a:schemeClr val="tx1"/>
                </a:solidFill>
              </a:rPr>
              <a:t>, </a:t>
            </a:r>
            <a:r>
              <a:rPr lang="ja-JP" altLang="en-US" sz="1200" dirty="0">
                <a:solidFill>
                  <a:schemeClr val="tx1"/>
                </a:solidFill>
              </a:rPr>
              <a:t>バックライト付きカラー</a:t>
            </a:r>
            <a:endParaRPr lang="en-US" altLang="ja-JP" sz="1200" dirty="0">
              <a:solidFill>
                <a:schemeClr val="tx1"/>
              </a:solidFill>
            </a:endParaRPr>
          </a:p>
          <a:p>
            <a:pPr marL="627063" indent="-165100">
              <a:spcBef>
                <a:spcPts val="0"/>
              </a:spcBef>
              <a:spcAft>
                <a:spcPts val="300"/>
              </a:spcAft>
              <a:buClr>
                <a:schemeClr val="tx1"/>
              </a:buClr>
              <a:buFont typeface="Arial" panose="020B0604020202020204" pitchFamily="34" charset="0"/>
              <a:buChar char="−"/>
            </a:pPr>
            <a:r>
              <a:rPr lang="en-US" altLang="ja-JP" sz="1100" dirty="0">
                <a:solidFill>
                  <a:schemeClr val="tx1"/>
                </a:solidFill>
              </a:rPr>
              <a:t>800 x 480 pixels</a:t>
            </a:r>
          </a:p>
          <a:p>
            <a:pPr marL="460375" indent="-233363">
              <a:spcBef>
                <a:spcPts val="0"/>
              </a:spcBef>
              <a:spcAft>
                <a:spcPts val="300"/>
              </a:spcAft>
              <a:buClr>
                <a:schemeClr val="tx1"/>
              </a:buClr>
              <a:buFont typeface="Arial" panose="020B0604020202020204" pitchFamily="34" charset="0"/>
              <a:buChar char="−"/>
            </a:pPr>
            <a:r>
              <a:rPr lang="ja-JP" altLang="en-US" sz="1200" dirty="0">
                <a:solidFill>
                  <a:schemeClr val="tx1"/>
                </a:solidFill>
              </a:rPr>
              <a:t>５方向ナビゲーションキー・</a:t>
            </a:r>
            <a:r>
              <a:rPr lang="en-US" altLang="ja-JP" sz="1200" dirty="0">
                <a:solidFill>
                  <a:schemeClr val="tx1"/>
                </a:solidFill>
              </a:rPr>
              <a:t>4</a:t>
            </a:r>
            <a:r>
              <a:rPr lang="ja-JP" altLang="en-US" sz="1200" dirty="0">
                <a:solidFill>
                  <a:schemeClr val="tx1"/>
                </a:solidFill>
              </a:rPr>
              <a:t>つのソフトキー</a:t>
            </a:r>
            <a:endParaRPr lang="en-US" altLang="ja-JP" sz="1200" dirty="0">
              <a:solidFill>
                <a:schemeClr val="tx1"/>
              </a:solidFill>
            </a:endParaRPr>
          </a:p>
          <a:p>
            <a:pPr marL="228600" indent="-228600">
              <a:spcBef>
                <a:spcPts val="0"/>
              </a:spcBef>
              <a:spcAft>
                <a:spcPts val="300"/>
              </a:spcAft>
              <a:buClr>
                <a:schemeClr val="tx2"/>
              </a:buClr>
              <a:buFont typeface="Wingdings" panose="05000000000000000000" pitchFamily="2" charset="2"/>
              <a:buChar char="§"/>
            </a:pPr>
            <a:r>
              <a:rPr lang="en-US" altLang="ja-JP" sz="1400" dirty="0">
                <a:solidFill>
                  <a:schemeClr val="tx1"/>
                </a:solidFill>
              </a:rPr>
              <a:t>Gigabit Ethernet</a:t>
            </a:r>
          </a:p>
          <a:p>
            <a:pPr marL="228600" indent="-228600">
              <a:spcBef>
                <a:spcPts val="0"/>
              </a:spcBef>
              <a:spcAft>
                <a:spcPts val="300"/>
              </a:spcAft>
              <a:buClr>
                <a:schemeClr val="tx2"/>
              </a:buClr>
              <a:buFont typeface="Wingdings" panose="05000000000000000000" pitchFamily="2" charset="2"/>
              <a:buChar char="§"/>
            </a:pPr>
            <a:r>
              <a:rPr lang="ja-JP" altLang="en-US" sz="1400" dirty="0">
                <a:solidFill>
                  <a:schemeClr val="tx1"/>
                </a:solidFill>
              </a:rPr>
              <a:t>壁掛けキット・シルバーベゼルオプション</a:t>
            </a:r>
            <a:endParaRPr lang="en-US" altLang="ja-JP" sz="1400" dirty="0">
              <a:solidFill>
                <a:schemeClr val="tx1"/>
              </a:solidFill>
            </a:endParaRPr>
          </a:p>
          <a:p>
            <a:pPr marL="228600" indent="-228600">
              <a:spcBef>
                <a:spcPts val="0"/>
              </a:spcBef>
              <a:spcAft>
                <a:spcPts val="600"/>
              </a:spcAft>
              <a:buClr>
                <a:schemeClr val="tx2"/>
              </a:buClr>
              <a:buFont typeface="Wingdings" panose="05000000000000000000" pitchFamily="2" charset="2"/>
              <a:buChar char="§"/>
            </a:pPr>
            <a:r>
              <a:rPr lang="en-US" altLang="ja-JP" sz="1400" dirty="0">
                <a:solidFill>
                  <a:schemeClr val="tx1"/>
                </a:solidFill>
              </a:rPr>
              <a:t>Cisco Expressway </a:t>
            </a:r>
            <a:r>
              <a:rPr lang="ja-JP" altLang="en-US" sz="1400" dirty="0">
                <a:solidFill>
                  <a:schemeClr val="tx1"/>
                </a:solidFill>
              </a:rPr>
              <a:t>による</a:t>
            </a:r>
            <a:r>
              <a:rPr lang="en-US" altLang="ja-JP" sz="1400" dirty="0">
                <a:solidFill>
                  <a:schemeClr val="tx1"/>
                </a:solidFill>
              </a:rPr>
              <a:t>“VPN-less client”</a:t>
            </a:r>
          </a:p>
        </p:txBody>
      </p:sp>
      <p:sp>
        <p:nvSpPr>
          <p:cNvPr id="6" name="Rectangle 5"/>
          <p:cNvSpPr/>
          <p:nvPr/>
        </p:nvSpPr>
        <p:spPr>
          <a:xfrm>
            <a:off x="542658" y="1073150"/>
            <a:ext cx="45720" cy="37163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7" name="Right Triangle 6"/>
          <p:cNvSpPr/>
          <p:nvPr/>
        </p:nvSpPr>
        <p:spPr>
          <a:xfrm rot="13496425">
            <a:off x="496937" y="1328546"/>
            <a:ext cx="182880" cy="182880"/>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pic>
        <p:nvPicPr>
          <p:cNvPr id="9" name="Picture 8" descr="AT04513lg.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2898" y="1419986"/>
            <a:ext cx="3506302" cy="2634680"/>
          </a:xfrm>
          <a:prstGeom prst="rect">
            <a:avLst/>
          </a:prstGeom>
        </p:spPr>
      </p:pic>
      <p:sp>
        <p:nvSpPr>
          <p:cNvPr id="8" name="12-Point Star 7"/>
          <p:cNvSpPr/>
          <p:nvPr/>
        </p:nvSpPr>
        <p:spPr>
          <a:xfrm>
            <a:off x="8049149" y="627342"/>
            <a:ext cx="824976" cy="762000"/>
          </a:xfrm>
          <a:prstGeom prst="star12">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0" name="TextBox 9"/>
          <p:cNvSpPr txBox="1"/>
          <p:nvPr/>
        </p:nvSpPr>
        <p:spPr>
          <a:xfrm>
            <a:off x="8153554" y="810028"/>
            <a:ext cx="659155" cy="369332"/>
          </a:xfrm>
          <a:prstGeom prst="rect">
            <a:avLst/>
          </a:prstGeom>
          <a:noFill/>
        </p:spPr>
        <p:txBody>
          <a:bodyPr wrap="none" rtlCol="0">
            <a:spAutoFit/>
          </a:bodyPr>
          <a:lstStyle/>
          <a:p>
            <a:r>
              <a:rPr lang="en-US" b="1" dirty="0" smtClean="0">
                <a:solidFill>
                  <a:schemeClr val="bg1"/>
                </a:solidFill>
                <a:latin typeface="+mj-lt"/>
              </a:rPr>
              <a:t>New</a:t>
            </a:r>
            <a:endParaRPr lang="en-US" b="1" dirty="0">
              <a:solidFill>
                <a:schemeClr val="bg1"/>
              </a:solidFill>
              <a:latin typeface="+mj-lt"/>
            </a:endParaRPr>
          </a:p>
        </p:txBody>
      </p:sp>
    </p:spTree>
    <p:extLst>
      <p:ext uri="{BB962C8B-B14F-4D97-AF65-F5344CB8AC3E}">
        <p14:creationId xmlns:p14="http://schemas.microsoft.com/office/powerpoint/2010/main" val="205230629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Cisco IP Phone 8865</a:t>
            </a:r>
            <a:r>
              <a:rPr sz="3000" dirty="0" smtClean="0"/>
              <a:t/>
            </a:r>
            <a:br>
              <a:rPr sz="3000" dirty="0" smtClean="0"/>
            </a:br>
            <a:r>
              <a:rPr lang="ja-JP" altLang="en-US" sz="2000" dirty="0"/>
              <a:t>フェイストゥーフェイス　</a:t>
            </a:r>
            <a:r>
              <a:rPr lang="en-US" altLang="ja-JP" sz="2000" dirty="0"/>
              <a:t>HD </a:t>
            </a:r>
            <a:r>
              <a:rPr lang="ja-JP" altLang="en-US" sz="2000" dirty="0"/>
              <a:t>ビデオコミュニケーション</a:t>
            </a:r>
            <a:endParaRPr lang="en-US" sz="2000" dirty="0"/>
          </a:p>
        </p:txBody>
      </p:sp>
      <p:sp>
        <p:nvSpPr>
          <p:cNvPr id="4" name="Rectangle 3"/>
          <p:cNvSpPr/>
          <p:nvPr/>
        </p:nvSpPr>
        <p:spPr>
          <a:xfrm>
            <a:off x="5385299" y="1073150"/>
            <a:ext cx="3214189" cy="3719513"/>
          </a:xfrm>
          <a:prstGeom prst="rect">
            <a:avLst/>
          </a:prstGeom>
          <a:gradFill flip="none" rotWithShape="1">
            <a:gsLst>
              <a:gs pos="92000">
                <a:srgbClr val="F2F2F2"/>
              </a:gs>
              <a:gs pos="8000">
                <a:schemeClr val="bg1">
                  <a:lumMod val="95000"/>
                </a:schemeClr>
              </a:gs>
              <a:gs pos="100000">
                <a:schemeClr val="bg1">
                  <a:lumMod val="95000"/>
                  <a:alpha val="0"/>
                </a:schemeClr>
              </a:gs>
              <a:gs pos="0">
                <a:schemeClr val="bg1">
                  <a:lumMod val="95000"/>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5" name="Rectangle 4"/>
          <p:cNvSpPr/>
          <p:nvPr/>
        </p:nvSpPr>
        <p:spPr>
          <a:xfrm>
            <a:off x="565517" y="1076325"/>
            <a:ext cx="4901519" cy="3787932"/>
          </a:xfrm>
          <a:prstGeom prst="rect">
            <a:avLst/>
          </a:prstGeom>
          <a:gradFill flip="none" rotWithShape="1">
            <a:gsLst>
              <a:gs pos="0">
                <a:srgbClr val="EBF3FB"/>
              </a:gs>
              <a:gs pos="100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219456" rIns="91440" bIns="0" rtlCol="0" anchor="t"/>
          <a:lstStyle/>
          <a:p>
            <a:pPr marL="228600" indent="-228600">
              <a:spcBef>
                <a:spcPts val="0"/>
              </a:spcBef>
              <a:spcAft>
                <a:spcPts val="300"/>
              </a:spcAft>
              <a:buClr>
                <a:schemeClr val="tx2"/>
              </a:buClr>
              <a:buFont typeface="Wingdings" panose="05000000000000000000" pitchFamily="2" charset="2"/>
              <a:buChar char="§"/>
            </a:pPr>
            <a:r>
              <a:rPr lang="ja-JP" altLang="en-US" sz="1600" dirty="0">
                <a:solidFill>
                  <a:schemeClr val="tx1"/>
                </a:solidFill>
              </a:rPr>
              <a:t>ナレッジワーカー向けに</a:t>
            </a:r>
            <a:endParaRPr lang="en-US" altLang="ja-JP" sz="1600" dirty="0">
              <a:solidFill>
                <a:schemeClr val="tx1"/>
              </a:solidFill>
            </a:endParaRPr>
          </a:p>
          <a:p>
            <a:pPr marL="460375" indent="-233363">
              <a:spcBef>
                <a:spcPts val="0"/>
              </a:spcBef>
              <a:spcAft>
                <a:spcPts val="300"/>
              </a:spcAft>
              <a:buClr>
                <a:schemeClr val="tx1"/>
              </a:buClr>
              <a:buFont typeface="Arial" panose="020B0604020202020204" pitchFamily="34" charset="0"/>
              <a:buChar char="−"/>
            </a:pPr>
            <a:r>
              <a:rPr lang="ja-JP" altLang="en-US" sz="1400" dirty="0">
                <a:solidFill>
                  <a:schemeClr val="tx1"/>
                </a:solidFill>
              </a:rPr>
              <a:t>オフィスでも・テレワーカーでも</a:t>
            </a:r>
            <a:endParaRPr lang="en-US" altLang="ja-JP" sz="1400" dirty="0">
              <a:solidFill>
                <a:schemeClr val="tx1"/>
              </a:solidFill>
            </a:endParaRPr>
          </a:p>
          <a:p>
            <a:pPr marL="228600" indent="-228600">
              <a:spcBef>
                <a:spcPts val="0"/>
              </a:spcBef>
              <a:spcAft>
                <a:spcPts val="300"/>
              </a:spcAft>
              <a:buClr>
                <a:schemeClr val="tx2"/>
              </a:buClr>
              <a:buFont typeface="Wingdings" panose="05000000000000000000" pitchFamily="2" charset="2"/>
              <a:buChar char="§"/>
            </a:pPr>
            <a:r>
              <a:rPr lang="ja-JP" altLang="en-US" sz="1400" dirty="0">
                <a:solidFill>
                  <a:schemeClr val="tx1"/>
                </a:solidFill>
              </a:rPr>
              <a:t>高品質</a:t>
            </a:r>
            <a:r>
              <a:rPr lang="en-US" altLang="ja-JP" sz="1400" dirty="0">
                <a:solidFill>
                  <a:schemeClr val="tx1"/>
                </a:solidFill>
              </a:rPr>
              <a:t> 720p HD </a:t>
            </a:r>
            <a:r>
              <a:rPr lang="ja-JP" altLang="en-US" sz="1400" dirty="0">
                <a:solidFill>
                  <a:schemeClr val="tx1"/>
                </a:solidFill>
              </a:rPr>
              <a:t>ビデオ　高品質音声</a:t>
            </a:r>
            <a:r>
              <a:rPr lang="en-US" altLang="ja-JP" sz="1400" dirty="0">
                <a:solidFill>
                  <a:schemeClr val="tx1"/>
                </a:solidFill>
              </a:rPr>
              <a:t> (G.722)</a:t>
            </a:r>
          </a:p>
          <a:p>
            <a:pPr marL="228600" indent="-228600">
              <a:spcBef>
                <a:spcPts val="0"/>
              </a:spcBef>
              <a:spcAft>
                <a:spcPts val="300"/>
              </a:spcAft>
              <a:buClr>
                <a:schemeClr val="tx2"/>
              </a:buClr>
              <a:buFont typeface="Wingdings" panose="05000000000000000000" pitchFamily="2" charset="2"/>
              <a:buChar char="§"/>
            </a:pPr>
            <a:r>
              <a:rPr lang="ja-JP" altLang="en-US" sz="1400" dirty="0">
                <a:solidFill>
                  <a:schemeClr val="tx1"/>
                </a:solidFill>
              </a:rPr>
              <a:t>モバイルデバイスとの連携</a:t>
            </a:r>
            <a:endParaRPr lang="en-US" altLang="ja-JP" sz="1400" dirty="0">
              <a:solidFill>
                <a:schemeClr val="tx1"/>
              </a:solidFill>
            </a:endParaRPr>
          </a:p>
          <a:p>
            <a:pPr marL="460375" indent="-233363">
              <a:spcBef>
                <a:spcPts val="0"/>
              </a:spcBef>
              <a:spcAft>
                <a:spcPts val="300"/>
              </a:spcAft>
              <a:buClr>
                <a:schemeClr val="tx1"/>
              </a:buClr>
              <a:buFont typeface="Arial" panose="020B0604020202020204" pitchFamily="34" charset="0"/>
              <a:buChar char="−"/>
            </a:pPr>
            <a:r>
              <a:rPr lang="en-US" altLang="ja-JP" sz="1200" dirty="0">
                <a:solidFill>
                  <a:schemeClr val="tx1"/>
                </a:solidFill>
              </a:rPr>
              <a:t>Cisco</a:t>
            </a:r>
            <a:r>
              <a:rPr lang="en-US" altLang="ja-JP" sz="1200" baseline="30000" dirty="0">
                <a:solidFill>
                  <a:schemeClr val="tx1"/>
                </a:solidFill>
              </a:rPr>
              <a:t>®</a:t>
            </a:r>
            <a:r>
              <a:rPr lang="en-US" altLang="ja-JP" sz="1200" dirty="0">
                <a:solidFill>
                  <a:schemeClr val="tx1"/>
                </a:solidFill>
              </a:rPr>
              <a:t> Intelligent Proximity </a:t>
            </a:r>
          </a:p>
          <a:p>
            <a:pPr marL="627063" indent="-165100">
              <a:spcBef>
                <a:spcPts val="0"/>
              </a:spcBef>
              <a:spcAft>
                <a:spcPts val="300"/>
              </a:spcAft>
              <a:buClr>
                <a:schemeClr val="tx1"/>
              </a:buClr>
              <a:buFont typeface="Arial" panose="020B0604020202020204" pitchFamily="34" charset="0"/>
              <a:buChar char="−"/>
            </a:pPr>
            <a:r>
              <a:rPr lang="ja-JP" altLang="en-US" sz="1100" dirty="0">
                <a:solidFill>
                  <a:schemeClr val="tx1"/>
                </a:solidFill>
              </a:rPr>
              <a:t>モバイル機器からの連絡先・通話履歴のインポート</a:t>
            </a:r>
            <a:endParaRPr lang="en-US" altLang="ja-JP" sz="1100" dirty="0">
              <a:solidFill>
                <a:schemeClr val="tx1"/>
              </a:solidFill>
            </a:endParaRPr>
          </a:p>
          <a:p>
            <a:pPr marL="627063" indent="-165100">
              <a:spcBef>
                <a:spcPts val="0"/>
              </a:spcBef>
              <a:spcAft>
                <a:spcPts val="300"/>
              </a:spcAft>
              <a:buClr>
                <a:schemeClr val="tx1"/>
              </a:buClr>
              <a:buFont typeface="Arial" panose="020B0604020202020204" pitchFamily="34" charset="0"/>
              <a:buChar char="−"/>
            </a:pPr>
            <a:r>
              <a:rPr lang="ja-JP" altLang="en-US" sz="1100" dirty="0">
                <a:solidFill>
                  <a:schemeClr val="tx1"/>
                </a:solidFill>
              </a:rPr>
              <a:t>モバイルでの通話を</a:t>
            </a:r>
            <a:r>
              <a:rPr lang="en-US" altLang="ja-JP" sz="1100" dirty="0" smtClean="0">
                <a:solidFill>
                  <a:schemeClr val="tx1"/>
                </a:solidFill>
              </a:rPr>
              <a:t>8865</a:t>
            </a:r>
            <a:r>
              <a:rPr lang="ja-JP" altLang="en-US" sz="1100" dirty="0">
                <a:solidFill>
                  <a:schemeClr val="tx1"/>
                </a:solidFill>
              </a:rPr>
              <a:t>に「移動」</a:t>
            </a:r>
            <a:endParaRPr lang="en-US" altLang="ja-JP" sz="1100" dirty="0">
              <a:solidFill>
                <a:schemeClr val="tx1"/>
              </a:solidFill>
            </a:endParaRPr>
          </a:p>
          <a:p>
            <a:pPr marL="227013" indent="-227013">
              <a:spcBef>
                <a:spcPts val="0"/>
              </a:spcBef>
              <a:spcAft>
                <a:spcPts val="300"/>
              </a:spcAft>
              <a:buClr>
                <a:schemeClr val="tx2"/>
              </a:buClr>
              <a:buFont typeface="Wingdings" panose="05000000000000000000" pitchFamily="2" charset="2"/>
              <a:buChar char="§"/>
              <a:tabLst>
                <a:tab pos="400050" algn="l"/>
              </a:tabLst>
            </a:pPr>
            <a:r>
              <a:rPr lang="en-US" altLang="ja-JP" sz="1400" u="sng" dirty="0">
                <a:solidFill>
                  <a:schemeClr val="tx1"/>
                </a:solidFill>
              </a:rPr>
              <a:t>USB </a:t>
            </a:r>
            <a:r>
              <a:rPr lang="ja-JP" altLang="en-US" sz="1400" u="sng" dirty="0">
                <a:solidFill>
                  <a:schemeClr val="tx1"/>
                </a:solidFill>
              </a:rPr>
              <a:t>ポートによるスマートフォン・タブレット充電</a:t>
            </a:r>
            <a:endParaRPr lang="en-US" altLang="ja-JP" sz="1400" u="sng" dirty="0">
              <a:solidFill>
                <a:schemeClr val="tx1"/>
              </a:solidFill>
            </a:endParaRPr>
          </a:p>
          <a:p>
            <a:pPr marL="227013" indent="-227013">
              <a:spcBef>
                <a:spcPts val="300"/>
              </a:spcBef>
              <a:spcAft>
                <a:spcPts val="300"/>
              </a:spcAft>
              <a:buClr>
                <a:schemeClr val="tx2"/>
              </a:buClr>
              <a:buFont typeface="Wingdings" panose="05000000000000000000" pitchFamily="2" charset="2"/>
              <a:buChar char="§"/>
              <a:tabLst>
                <a:tab pos="400050" algn="l"/>
              </a:tabLst>
            </a:pPr>
            <a:r>
              <a:rPr lang="en-US" altLang="ja-JP" sz="1400" u="sng" dirty="0">
                <a:solidFill>
                  <a:schemeClr val="tx1"/>
                </a:solidFill>
              </a:rPr>
              <a:t>802.11a/b/g/n/ac </a:t>
            </a:r>
            <a:r>
              <a:rPr lang="ja-JP" altLang="en-US" sz="1400" u="sng" dirty="0">
                <a:solidFill>
                  <a:schemeClr val="tx1"/>
                </a:solidFill>
              </a:rPr>
              <a:t>無線</a:t>
            </a:r>
            <a:r>
              <a:rPr lang="en-US" altLang="ja-JP" sz="1400" u="sng" dirty="0">
                <a:solidFill>
                  <a:schemeClr val="tx1"/>
                </a:solidFill>
              </a:rPr>
              <a:t>LAN </a:t>
            </a:r>
            <a:r>
              <a:rPr lang="en-US" altLang="ja-JP" sz="1400" dirty="0">
                <a:solidFill>
                  <a:schemeClr val="tx1"/>
                </a:solidFill>
              </a:rPr>
              <a:t>と Gigabit </a:t>
            </a:r>
            <a:r>
              <a:rPr lang="en-US" altLang="ja-JP" sz="1400" dirty="0" smtClean="0">
                <a:solidFill>
                  <a:schemeClr val="tx1"/>
                </a:solidFill>
              </a:rPr>
              <a:t>Ethernet</a:t>
            </a:r>
          </a:p>
          <a:p>
            <a:pPr marL="228600" indent="-228600">
              <a:spcBef>
                <a:spcPts val="0"/>
              </a:spcBef>
              <a:spcAft>
                <a:spcPts val="300"/>
              </a:spcAft>
              <a:buClr>
                <a:schemeClr val="tx2"/>
              </a:buClr>
              <a:buFont typeface="Wingdings" panose="05000000000000000000" pitchFamily="2" charset="2"/>
              <a:buChar char="§"/>
            </a:pPr>
            <a:r>
              <a:rPr lang="en-US" altLang="ja-JP" sz="1400" dirty="0" smtClean="0">
                <a:solidFill>
                  <a:schemeClr val="tx1"/>
                </a:solidFill>
              </a:rPr>
              <a:t>Ease </a:t>
            </a:r>
            <a:r>
              <a:rPr lang="en-US" altLang="ja-JP" sz="1400" dirty="0">
                <a:solidFill>
                  <a:schemeClr val="tx1"/>
                </a:solidFill>
              </a:rPr>
              <a:t>of use</a:t>
            </a:r>
          </a:p>
          <a:p>
            <a:pPr marL="460375" indent="-233363">
              <a:spcBef>
                <a:spcPts val="0"/>
              </a:spcBef>
              <a:spcAft>
                <a:spcPts val="300"/>
              </a:spcAft>
              <a:buClr>
                <a:schemeClr val="tx1"/>
              </a:buClr>
              <a:buFont typeface="Arial" panose="020B0604020202020204" pitchFamily="34" charset="0"/>
              <a:buChar char="−"/>
            </a:pPr>
            <a:r>
              <a:rPr lang="ja-JP" altLang="en-US" sz="1200" dirty="0">
                <a:solidFill>
                  <a:schemeClr val="tx1"/>
                </a:solidFill>
              </a:rPr>
              <a:t>高解像度</a:t>
            </a:r>
            <a:r>
              <a:rPr lang="en-US" altLang="ja-JP" sz="1200" dirty="0">
                <a:solidFill>
                  <a:schemeClr val="tx1"/>
                </a:solidFill>
              </a:rPr>
              <a:t>, </a:t>
            </a:r>
            <a:r>
              <a:rPr lang="ja-JP" altLang="en-US" sz="1200" dirty="0">
                <a:solidFill>
                  <a:schemeClr val="tx1"/>
                </a:solidFill>
              </a:rPr>
              <a:t>ワイドスクリーン</a:t>
            </a:r>
            <a:r>
              <a:rPr lang="en-US" altLang="ja-JP" sz="1200" dirty="0">
                <a:solidFill>
                  <a:schemeClr val="tx1"/>
                </a:solidFill>
              </a:rPr>
              <a:t>, </a:t>
            </a:r>
            <a:r>
              <a:rPr lang="ja-JP" altLang="en-US" sz="1200" dirty="0">
                <a:solidFill>
                  <a:schemeClr val="tx1"/>
                </a:solidFill>
              </a:rPr>
              <a:t>バックライト付きカラー</a:t>
            </a:r>
            <a:endParaRPr lang="en-US" altLang="ja-JP" sz="1200" dirty="0">
              <a:solidFill>
                <a:schemeClr val="tx1"/>
              </a:solidFill>
            </a:endParaRPr>
          </a:p>
          <a:p>
            <a:pPr marL="627063" indent="-165100">
              <a:spcBef>
                <a:spcPts val="0"/>
              </a:spcBef>
              <a:spcAft>
                <a:spcPts val="300"/>
              </a:spcAft>
              <a:buClr>
                <a:schemeClr val="tx1"/>
              </a:buClr>
              <a:buFont typeface="Arial" panose="020B0604020202020204" pitchFamily="34" charset="0"/>
              <a:buChar char="−"/>
            </a:pPr>
            <a:r>
              <a:rPr lang="en-US" altLang="ja-JP" sz="1100" dirty="0">
                <a:solidFill>
                  <a:schemeClr val="tx1"/>
                </a:solidFill>
              </a:rPr>
              <a:t>800 x 480 pixels</a:t>
            </a:r>
          </a:p>
          <a:p>
            <a:pPr marL="460375" indent="-233363">
              <a:spcBef>
                <a:spcPts val="0"/>
              </a:spcBef>
              <a:spcAft>
                <a:spcPts val="300"/>
              </a:spcAft>
              <a:buClr>
                <a:schemeClr val="tx1"/>
              </a:buClr>
              <a:buFont typeface="Arial" panose="020B0604020202020204" pitchFamily="34" charset="0"/>
              <a:buChar char="−"/>
            </a:pPr>
            <a:r>
              <a:rPr lang="ja-JP" altLang="en-US" sz="1200" dirty="0">
                <a:solidFill>
                  <a:schemeClr val="tx1"/>
                </a:solidFill>
              </a:rPr>
              <a:t>５方向ナビゲーションキー・</a:t>
            </a:r>
            <a:r>
              <a:rPr lang="en-US" altLang="ja-JP" sz="1200" dirty="0">
                <a:solidFill>
                  <a:schemeClr val="tx1"/>
                </a:solidFill>
              </a:rPr>
              <a:t>4</a:t>
            </a:r>
            <a:r>
              <a:rPr lang="ja-JP" altLang="en-US" sz="1200" dirty="0">
                <a:solidFill>
                  <a:schemeClr val="tx1"/>
                </a:solidFill>
              </a:rPr>
              <a:t>つのソフトキー</a:t>
            </a:r>
            <a:endParaRPr lang="en-US" altLang="ja-JP" sz="1200" dirty="0">
              <a:solidFill>
                <a:schemeClr val="tx1"/>
              </a:solidFill>
            </a:endParaRPr>
          </a:p>
          <a:p>
            <a:pPr marL="228600" indent="-228600">
              <a:spcBef>
                <a:spcPts val="0"/>
              </a:spcBef>
              <a:spcAft>
                <a:spcPts val="300"/>
              </a:spcAft>
              <a:buClr>
                <a:schemeClr val="tx2"/>
              </a:buClr>
              <a:buFont typeface="Wingdings" panose="05000000000000000000" pitchFamily="2" charset="2"/>
              <a:buChar char="§"/>
            </a:pPr>
            <a:r>
              <a:rPr lang="en-US" altLang="ja-JP" sz="1400" dirty="0">
                <a:solidFill>
                  <a:schemeClr val="tx1"/>
                </a:solidFill>
              </a:rPr>
              <a:t>Gigabit Ethernet</a:t>
            </a:r>
          </a:p>
          <a:p>
            <a:pPr marL="228600" indent="-228600">
              <a:spcBef>
                <a:spcPts val="0"/>
              </a:spcBef>
              <a:spcAft>
                <a:spcPts val="300"/>
              </a:spcAft>
              <a:buClr>
                <a:schemeClr val="tx2"/>
              </a:buClr>
              <a:buFont typeface="Wingdings" panose="05000000000000000000" pitchFamily="2" charset="2"/>
              <a:buChar char="§"/>
            </a:pPr>
            <a:r>
              <a:rPr lang="ja-JP" altLang="en-US" sz="1400" dirty="0">
                <a:solidFill>
                  <a:schemeClr val="tx1"/>
                </a:solidFill>
              </a:rPr>
              <a:t>壁掛けキット・シルバーベゼルオプション</a:t>
            </a:r>
            <a:endParaRPr lang="en-US" altLang="ja-JP" sz="1400" dirty="0">
              <a:solidFill>
                <a:schemeClr val="tx1"/>
              </a:solidFill>
            </a:endParaRPr>
          </a:p>
          <a:p>
            <a:pPr marL="228600" indent="-228600">
              <a:spcBef>
                <a:spcPts val="0"/>
              </a:spcBef>
              <a:spcAft>
                <a:spcPts val="600"/>
              </a:spcAft>
              <a:buClr>
                <a:schemeClr val="tx2"/>
              </a:buClr>
              <a:buFont typeface="Wingdings" panose="05000000000000000000" pitchFamily="2" charset="2"/>
              <a:buChar char="§"/>
            </a:pPr>
            <a:r>
              <a:rPr lang="en-US" altLang="ja-JP" sz="1400" dirty="0">
                <a:solidFill>
                  <a:schemeClr val="tx1"/>
                </a:solidFill>
              </a:rPr>
              <a:t>Cisco Expressway </a:t>
            </a:r>
            <a:r>
              <a:rPr lang="ja-JP" altLang="en-US" sz="1400" dirty="0">
                <a:solidFill>
                  <a:schemeClr val="tx1"/>
                </a:solidFill>
              </a:rPr>
              <a:t>による</a:t>
            </a:r>
            <a:r>
              <a:rPr lang="en-US" altLang="ja-JP" sz="1400" dirty="0">
                <a:solidFill>
                  <a:schemeClr val="tx1"/>
                </a:solidFill>
              </a:rPr>
              <a:t>“VPN-less client”</a:t>
            </a:r>
          </a:p>
        </p:txBody>
      </p:sp>
      <p:sp>
        <p:nvSpPr>
          <p:cNvPr id="6" name="Rectangle 5"/>
          <p:cNvSpPr/>
          <p:nvPr/>
        </p:nvSpPr>
        <p:spPr>
          <a:xfrm>
            <a:off x="542658" y="1073150"/>
            <a:ext cx="45720" cy="37163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7" name="Right Triangle 6"/>
          <p:cNvSpPr/>
          <p:nvPr/>
        </p:nvSpPr>
        <p:spPr>
          <a:xfrm rot="13496425">
            <a:off x="496937" y="1328546"/>
            <a:ext cx="182880" cy="182880"/>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9" name="12-Point Star 18"/>
          <p:cNvSpPr/>
          <p:nvPr/>
        </p:nvSpPr>
        <p:spPr>
          <a:xfrm>
            <a:off x="8049149" y="627342"/>
            <a:ext cx="824976" cy="762000"/>
          </a:xfrm>
          <a:prstGeom prst="star12">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23" name="TextBox 22"/>
          <p:cNvSpPr txBox="1"/>
          <p:nvPr/>
        </p:nvSpPr>
        <p:spPr>
          <a:xfrm>
            <a:off x="8153554" y="810028"/>
            <a:ext cx="659155" cy="369332"/>
          </a:xfrm>
          <a:prstGeom prst="rect">
            <a:avLst/>
          </a:prstGeom>
          <a:noFill/>
        </p:spPr>
        <p:txBody>
          <a:bodyPr wrap="none" rtlCol="0">
            <a:spAutoFit/>
          </a:bodyPr>
          <a:lstStyle/>
          <a:p>
            <a:r>
              <a:rPr lang="en-US" b="1" dirty="0" smtClean="0">
                <a:solidFill>
                  <a:schemeClr val="bg1"/>
                </a:solidFill>
                <a:latin typeface="+mj-lt"/>
              </a:rPr>
              <a:t>New</a:t>
            </a:r>
            <a:endParaRPr lang="en-US" b="1" dirty="0">
              <a:solidFill>
                <a:schemeClr val="bg1"/>
              </a:solidFill>
              <a:latin typeface="+mj-lt"/>
            </a:endParaRPr>
          </a:p>
        </p:txBody>
      </p:sp>
      <p:pic>
        <p:nvPicPr>
          <p:cNvPr id="10" name="Picture 9" descr="AT05921lg.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56665" y="1419986"/>
            <a:ext cx="4163536" cy="3122652"/>
          </a:xfrm>
          <a:prstGeom prst="rect">
            <a:avLst/>
          </a:prstGeom>
        </p:spPr>
      </p:pic>
    </p:spTree>
    <p:extLst>
      <p:ext uri="{BB962C8B-B14F-4D97-AF65-F5344CB8AC3E}">
        <p14:creationId xmlns:p14="http://schemas.microsoft.com/office/powerpoint/2010/main" val="235883745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t>Cisco IP Phone 8800 Series</a:t>
            </a:r>
            <a:br>
              <a:rPr dirty="0" smtClean="0"/>
            </a:br>
            <a:r>
              <a:rPr lang="ja-JP" altLang="en-US" sz="2000" dirty="0" smtClean="0"/>
              <a:t>利用シーン</a:t>
            </a:r>
            <a:endParaRPr lang="en-US" sz="2000" dirty="0"/>
          </a:p>
        </p:txBody>
      </p:sp>
      <p:sp>
        <p:nvSpPr>
          <p:cNvPr id="55" name="Rectangle 54"/>
          <p:cNvSpPr/>
          <p:nvPr/>
        </p:nvSpPr>
        <p:spPr>
          <a:xfrm>
            <a:off x="542861" y="1073151"/>
            <a:ext cx="1535321" cy="18288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097280" bIns="182880" rtlCol="0" anchor="t" anchorCtr="0"/>
          <a:lstStyle/>
          <a:p>
            <a:pPr algn="ctr"/>
            <a:r>
              <a:rPr lang="ja-JP" altLang="en-US" sz="1000" b="1" dirty="0" smtClean="0">
                <a:latin typeface="+mj-lt"/>
              </a:rPr>
              <a:t>一般業務</a:t>
            </a:r>
            <a:r>
              <a:rPr lang="en-US" sz="1000" b="1" dirty="0" smtClean="0">
                <a:latin typeface="+mj-lt"/>
              </a:rPr>
              <a:t> </a:t>
            </a:r>
          </a:p>
          <a:p>
            <a:pPr algn="ctr"/>
            <a:r>
              <a:rPr lang="en-US" sz="1000" dirty="0" smtClean="0">
                <a:latin typeface="+mj-lt"/>
              </a:rPr>
              <a:t>(8811, 8841 8845, 8851, 8861, 8865)</a:t>
            </a:r>
            <a:endParaRPr lang="en-US" sz="1000" dirty="0">
              <a:latin typeface="+mj-lt"/>
            </a:endParaRPr>
          </a:p>
        </p:txBody>
      </p:sp>
      <p:sp>
        <p:nvSpPr>
          <p:cNvPr id="78" name="Rectangle 77"/>
          <p:cNvSpPr/>
          <p:nvPr/>
        </p:nvSpPr>
        <p:spPr>
          <a:xfrm>
            <a:off x="2173289" y="1073151"/>
            <a:ext cx="1535321" cy="18288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097280" bIns="182880" rtlCol="0" anchor="t" anchorCtr="0"/>
          <a:lstStyle/>
          <a:p>
            <a:pPr algn="ctr" defTabSz="609468">
              <a:lnSpc>
                <a:spcPts val="1200"/>
              </a:lnSpc>
            </a:pPr>
            <a:r>
              <a:rPr lang="ja-JP" altLang="en-US" sz="1000" dirty="0" smtClean="0">
                <a:solidFill>
                  <a:schemeClr val="bg1"/>
                </a:solidFill>
                <a:latin typeface="+mj-lt"/>
                <a:ea typeface="CiscoSansTT"/>
                <a:cs typeface="CiscoSansTT ExtraLight"/>
              </a:rPr>
              <a:t>役員・管理職</a:t>
            </a:r>
            <a:endParaRPr lang="en-US" altLang="ja-JP" sz="1000" dirty="0" smtClean="0">
              <a:solidFill>
                <a:schemeClr val="bg1"/>
              </a:solidFill>
              <a:latin typeface="+mj-lt"/>
              <a:ea typeface="CiscoSansTT"/>
              <a:cs typeface="CiscoSansTT ExtraLight"/>
            </a:endParaRPr>
          </a:p>
          <a:p>
            <a:pPr algn="ctr" defTabSz="609468">
              <a:lnSpc>
                <a:spcPts val="1200"/>
              </a:lnSpc>
            </a:pPr>
            <a:r>
              <a:rPr lang="en-US" sz="1000" dirty="0" smtClean="0">
                <a:solidFill>
                  <a:schemeClr val="bg1"/>
                </a:solidFill>
                <a:latin typeface="+mj-lt"/>
                <a:ea typeface="CiscoSansTT"/>
                <a:cs typeface="CiscoSansTT ExtraLight"/>
              </a:rPr>
              <a:t>(8841, 8845, 8851, 8861, 8865)</a:t>
            </a:r>
            <a:endParaRPr lang="en-US" sz="1000" dirty="0">
              <a:solidFill>
                <a:schemeClr val="bg1"/>
              </a:solidFill>
              <a:latin typeface="+mj-lt"/>
              <a:ea typeface="CiscoSansTT"/>
              <a:cs typeface="CiscoSansTT ExtraLight"/>
            </a:endParaRPr>
          </a:p>
        </p:txBody>
      </p:sp>
      <p:sp>
        <p:nvSpPr>
          <p:cNvPr id="81" name="Rectangle 80"/>
          <p:cNvSpPr/>
          <p:nvPr/>
        </p:nvSpPr>
        <p:spPr>
          <a:xfrm>
            <a:off x="3803717" y="1073151"/>
            <a:ext cx="1535321" cy="18288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097280" bIns="182880" rtlCol="0" anchor="t" anchorCtr="0"/>
          <a:lstStyle/>
          <a:p>
            <a:pPr algn="ctr" defTabSz="609468">
              <a:lnSpc>
                <a:spcPts val="1200"/>
              </a:lnSpc>
            </a:pPr>
            <a:r>
              <a:rPr lang="ja-JP" altLang="en-US" sz="1000" b="1" dirty="0" smtClean="0">
                <a:solidFill>
                  <a:schemeClr val="bg1"/>
                </a:solidFill>
                <a:latin typeface="+mj-lt"/>
                <a:ea typeface="CiscoSansTT"/>
                <a:cs typeface="CiscoSansTT ExtraLight"/>
              </a:rPr>
              <a:t>テレワーカー</a:t>
            </a:r>
            <a:endParaRPr lang="en-US" sz="1000" b="1" dirty="0">
              <a:solidFill>
                <a:schemeClr val="bg1"/>
              </a:solidFill>
              <a:latin typeface="+mj-lt"/>
              <a:ea typeface="CiscoSansTT"/>
              <a:cs typeface="CiscoSansTT ExtraLight"/>
            </a:endParaRPr>
          </a:p>
          <a:p>
            <a:pPr algn="ctr" defTabSz="609468">
              <a:lnSpc>
                <a:spcPts val="1200"/>
              </a:lnSpc>
            </a:pPr>
            <a:r>
              <a:rPr lang="en-US" sz="1000" dirty="0" smtClean="0">
                <a:solidFill>
                  <a:schemeClr val="bg1"/>
                </a:solidFill>
                <a:latin typeface="+mj-lt"/>
                <a:ea typeface="CiscoSansTT"/>
                <a:cs typeface="CiscoSansTT ExtraLight"/>
              </a:rPr>
              <a:t>(8811, 8841, 8845, 8851, 8861, 8865)</a:t>
            </a:r>
          </a:p>
        </p:txBody>
      </p:sp>
      <p:sp>
        <p:nvSpPr>
          <p:cNvPr id="84" name="Rectangle 83"/>
          <p:cNvSpPr/>
          <p:nvPr/>
        </p:nvSpPr>
        <p:spPr>
          <a:xfrm>
            <a:off x="5434145" y="1073151"/>
            <a:ext cx="1535321" cy="18288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097280" bIns="182880" rtlCol="0" anchor="t" anchorCtr="0"/>
          <a:lstStyle/>
          <a:p>
            <a:pPr algn="ctr" defTabSz="609468">
              <a:lnSpc>
                <a:spcPts val="1200"/>
              </a:lnSpc>
            </a:pPr>
            <a:r>
              <a:rPr lang="ja-JP" altLang="en-US" sz="1000" dirty="0" smtClean="0">
                <a:solidFill>
                  <a:schemeClr val="bg1"/>
                </a:solidFill>
                <a:latin typeface="+mj-lt"/>
                <a:ea typeface="CiscoSansTT"/>
                <a:cs typeface="CiscoSansTT ExtraLight"/>
              </a:rPr>
              <a:t>デスク無しワーカー</a:t>
            </a:r>
            <a:r>
              <a:rPr lang="en-US" sz="1000" dirty="0" smtClean="0">
                <a:solidFill>
                  <a:schemeClr val="bg1"/>
                </a:solidFill>
                <a:latin typeface="+mj-lt"/>
                <a:ea typeface="CiscoSansTT"/>
                <a:cs typeface="CiscoSansTT ExtraLight"/>
              </a:rPr>
              <a:t>(8811, 8845, 8851, 8861, 8865)</a:t>
            </a:r>
            <a:endParaRPr lang="en-US" sz="1000" dirty="0">
              <a:solidFill>
                <a:schemeClr val="bg1"/>
              </a:solidFill>
              <a:latin typeface="+mj-lt"/>
              <a:ea typeface="CiscoSansTT"/>
              <a:cs typeface="CiscoSansTT ExtraLight"/>
            </a:endParaRPr>
          </a:p>
        </p:txBody>
      </p:sp>
      <p:sp>
        <p:nvSpPr>
          <p:cNvPr id="87" name="Rectangle 86"/>
          <p:cNvSpPr/>
          <p:nvPr/>
        </p:nvSpPr>
        <p:spPr>
          <a:xfrm>
            <a:off x="7064572" y="1073151"/>
            <a:ext cx="1535321" cy="18288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097280" bIns="182880" rtlCol="0" anchor="t" anchorCtr="0"/>
          <a:lstStyle/>
          <a:p>
            <a:pPr algn="ctr" defTabSz="609468">
              <a:lnSpc>
                <a:spcPts val="1200"/>
              </a:lnSpc>
            </a:pPr>
            <a:r>
              <a:rPr lang="ja-JP" altLang="en-US" sz="1000" dirty="0" smtClean="0">
                <a:solidFill>
                  <a:schemeClr val="bg1"/>
                </a:solidFill>
                <a:latin typeface="+mj-lt"/>
                <a:ea typeface="CiscoSansTT"/>
                <a:cs typeface="CiscoSansTT ExtraLight"/>
              </a:rPr>
              <a:t>カスタマーケア</a:t>
            </a:r>
            <a:endParaRPr lang="en-US" altLang="ja-JP" sz="1000" dirty="0" smtClean="0">
              <a:solidFill>
                <a:schemeClr val="bg1"/>
              </a:solidFill>
              <a:latin typeface="+mj-lt"/>
              <a:ea typeface="CiscoSansTT"/>
              <a:cs typeface="CiscoSansTT ExtraLight"/>
            </a:endParaRPr>
          </a:p>
          <a:p>
            <a:pPr algn="ctr" defTabSz="609468">
              <a:lnSpc>
                <a:spcPts val="1200"/>
              </a:lnSpc>
            </a:pPr>
            <a:r>
              <a:rPr lang="en-US" sz="1000" dirty="0" smtClean="0">
                <a:solidFill>
                  <a:schemeClr val="bg1"/>
                </a:solidFill>
                <a:latin typeface="+mj-lt"/>
                <a:ea typeface="CiscoSansTT"/>
                <a:cs typeface="CiscoSansTT ExtraLight"/>
              </a:rPr>
              <a:t>(8841, 8845, 8851, 8861, 8865)</a:t>
            </a:r>
            <a:endParaRPr lang="en-US" sz="1000" dirty="0">
              <a:solidFill>
                <a:schemeClr val="bg1"/>
              </a:solidFill>
              <a:latin typeface="+mj-lt"/>
              <a:ea typeface="CiscoSansTT"/>
              <a:cs typeface="CiscoSansTT ExtraLight"/>
            </a:endParaRPr>
          </a:p>
        </p:txBody>
      </p:sp>
      <p:sp>
        <p:nvSpPr>
          <p:cNvPr id="90" name="Rectangle 89"/>
          <p:cNvSpPr/>
          <p:nvPr/>
        </p:nvSpPr>
        <p:spPr>
          <a:xfrm>
            <a:off x="1359019" y="2973388"/>
            <a:ext cx="1535321" cy="18288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097280" bIns="182880" rtlCol="0" anchor="t" anchorCtr="0"/>
          <a:lstStyle/>
          <a:p>
            <a:pPr algn="ctr" defTabSz="609468">
              <a:lnSpc>
                <a:spcPts val="1200"/>
              </a:lnSpc>
            </a:pPr>
            <a:r>
              <a:rPr lang="ja-JP" altLang="en-US" sz="1000" b="1" dirty="0" smtClean="0">
                <a:solidFill>
                  <a:schemeClr val="bg1"/>
                </a:solidFill>
                <a:latin typeface="+mj-lt"/>
                <a:ea typeface="CiscoSansTT"/>
                <a:cs typeface="CiscoSansTT ExtraLight"/>
              </a:rPr>
              <a:t>流通</a:t>
            </a:r>
            <a:endParaRPr lang="en-US" sz="1000" b="1" dirty="0">
              <a:solidFill>
                <a:schemeClr val="bg1"/>
              </a:solidFill>
              <a:latin typeface="+mj-lt"/>
              <a:ea typeface="CiscoSansTT"/>
              <a:cs typeface="CiscoSansTT ExtraLight"/>
            </a:endParaRPr>
          </a:p>
          <a:p>
            <a:pPr algn="ctr" defTabSz="609468"/>
            <a:r>
              <a:rPr lang="en-US" sz="1000" dirty="0" smtClean="0">
                <a:solidFill>
                  <a:schemeClr val="bg1"/>
                </a:solidFill>
                <a:latin typeface="+mj-lt"/>
                <a:ea typeface="CiscoSansTT"/>
                <a:cs typeface="CiscoSansTT ExtraLight"/>
              </a:rPr>
              <a:t>(</a:t>
            </a:r>
            <a:r>
              <a:rPr lang="ja-JP" altLang="en-US" sz="1000" dirty="0" smtClean="0">
                <a:solidFill>
                  <a:schemeClr val="bg1"/>
                </a:solidFill>
                <a:latin typeface="+mj-lt"/>
                <a:ea typeface="CiscoSansTT"/>
                <a:cs typeface="CiscoSansTT ExtraLight"/>
              </a:rPr>
              <a:t>本社・ヘルプデスク</a:t>
            </a:r>
            <a:r>
              <a:rPr lang="en-US" sz="1000" dirty="0" smtClean="0">
                <a:solidFill>
                  <a:schemeClr val="bg1"/>
                </a:solidFill>
                <a:latin typeface="+mj-lt"/>
                <a:ea typeface="CiscoSansTT"/>
                <a:cs typeface="CiscoSansTT ExtraLight"/>
              </a:rPr>
              <a:t>) </a:t>
            </a:r>
            <a:endParaRPr lang="en-US" sz="1000" dirty="0">
              <a:solidFill>
                <a:schemeClr val="bg1"/>
              </a:solidFill>
              <a:latin typeface="+mj-lt"/>
              <a:ea typeface="CiscoSansTT"/>
              <a:cs typeface="CiscoSansTT ExtraLight"/>
            </a:endParaRPr>
          </a:p>
        </p:txBody>
      </p:sp>
      <p:sp>
        <p:nvSpPr>
          <p:cNvPr id="93" name="Rectangle 92"/>
          <p:cNvSpPr/>
          <p:nvPr/>
        </p:nvSpPr>
        <p:spPr>
          <a:xfrm>
            <a:off x="2989447" y="2973388"/>
            <a:ext cx="1535321" cy="18288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097280" bIns="182880" rtlCol="0" anchor="t" anchorCtr="0"/>
          <a:lstStyle/>
          <a:p>
            <a:pPr algn="ctr" defTabSz="609468"/>
            <a:r>
              <a:rPr lang="ja-JP" altLang="en-US" sz="1000" b="1" dirty="0" smtClean="0">
                <a:solidFill>
                  <a:schemeClr val="bg1"/>
                </a:solidFill>
                <a:latin typeface="+mj-lt"/>
                <a:ea typeface="CiscoSansTT"/>
                <a:cs typeface="CiscoSansTT ExtraLight"/>
              </a:rPr>
              <a:t>ヘルスケア</a:t>
            </a:r>
            <a:endParaRPr lang="en-US" sz="1000" b="1" dirty="0">
              <a:solidFill>
                <a:schemeClr val="bg1"/>
              </a:solidFill>
              <a:latin typeface="+mj-lt"/>
              <a:ea typeface="CiscoSansTT"/>
              <a:cs typeface="CiscoSansTT ExtraLight"/>
            </a:endParaRPr>
          </a:p>
          <a:p>
            <a:pPr algn="ctr" defTabSz="609468"/>
            <a:r>
              <a:rPr lang="en-US" sz="1000" dirty="0" smtClean="0">
                <a:solidFill>
                  <a:schemeClr val="bg1"/>
                </a:solidFill>
                <a:latin typeface="+mj-lt"/>
                <a:ea typeface="CiscoSansTT"/>
                <a:cs typeface="CiscoSansTT ExtraLight"/>
              </a:rPr>
              <a:t>(</a:t>
            </a:r>
            <a:r>
              <a:rPr lang="ja-JP" altLang="en-US" sz="1000" dirty="0" smtClean="0">
                <a:solidFill>
                  <a:schemeClr val="bg1"/>
                </a:solidFill>
                <a:latin typeface="+mj-lt"/>
                <a:ea typeface="CiscoSansTT"/>
                <a:cs typeface="CiscoSansTT ExtraLight"/>
              </a:rPr>
              <a:t>ドクターオフィス</a:t>
            </a:r>
            <a:r>
              <a:rPr lang="en-US" sz="1000" dirty="0" smtClean="0">
                <a:solidFill>
                  <a:schemeClr val="bg1"/>
                </a:solidFill>
                <a:latin typeface="+mj-lt"/>
                <a:ea typeface="CiscoSansTT"/>
                <a:cs typeface="CiscoSansTT ExtraLight"/>
              </a:rPr>
              <a:t>, </a:t>
            </a:r>
            <a:r>
              <a:rPr lang="ja-JP" altLang="en-US" sz="1000" dirty="0" smtClean="0">
                <a:solidFill>
                  <a:schemeClr val="bg1"/>
                </a:solidFill>
                <a:latin typeface="+mj-lt"/>
                <a:ea typeface="CiscoSansTT"/>
                <a:cs typeface="CiscoSansTT ExtraLight"/>
              </a:rPr>
              <a:t>　病院管理業務</a:t>
            </a:r>
            <a:r>
              <a:rPr lang="en-US" sz="1000" dirty="0" smtClean="0">
                <a:solidFill>
                  <a:schemeClr val="bg1"/>
                </a:solidFill>
                <a:latin typeface="+mj-lt"/>
                <a:ea typeface="CiscoSansTT"/>
                <a:cs typeface="CiscoSansTT ExtraLight"/>
              </a:rPr>
              <a:t>)</a:t>
            </a:r>
            <a:endParaRPr lang="en-US" sz="1000" b="1" dirty="0">
              <a:solidFill>
                <a:schemeClr val="bg1"/>
              </a:solidFill>
              <a:latin typeface="+mj-lt"/>
              <a:ea typeface="CiscoSansTT"/>
              <a:cs typeface="CiscoSansTT ExtraLight"/>
            </a:endParaRPr>
          </a:p>
        </p:txBody>
      </p:sp>
      <p:sp>
        <p:nvSpPr>
          <p:cNvPr id="96" name="Rectangle 95"/>
          <p:cNvSpPr/>
          <p:nvPr/>
        </p:nvSpPr>
        <p:spPr>
          <a:xfrm>
            <a:off x="4619875" y="2973388"/>
            <a:ext cx="1535321" cy="18288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097280" bIns="182880" rtlCol="0" anchor="t" anchorCtr="0"/>
          <a:lstStyle/>
          <a:p>
            <a:pPr algn="ctr" defTabSz="609468">
              <a:lnSpc>
                <a:spcPts val="1200"/>
              </a:lnSpc>
            </a:pPr>
            <a:r>
              <a:rPr lang="ja-JP" altLang="en-US" sz="1000" b="1" dirty="0" smtClean="0">
                <a:solidFill>
                  <a:schemeClr val="bg1"/>
                </a:solidFill>
                <a:latin typeface="+mj-lt"/>
                <a:ea typeface="CiscoSansTT"/>
                <a:cs typeface="CiscoSansTT ExtraLight"/>
              </a:rPr>
              <a:t>ホスピタリティ</a:t>
            </a:r>
            <a:endParaRPr lang="en-US" sz="1000" b="1" dirty="0">
              <a:solidFill>
                <a:schemeClr val="bg1"/>
              </a:solidFill>
              <a:latin typeface="+mj-lt"/>
              <a:ea typeface="CiscoSansTT"/>
              <a:cs typeface="CiscoSansTT ExtraLight"/>
            </a:endParaRPr>
          </a:p>
          <a:p>
            <a:pPr algn="ctr" defTabSz="609468"/>
            <a:r>
              <a:rPr lang="en-US" sz="1000" dirty="0" smtClean="0">
                <a:solidFill>
                  <a:schemeClr val="bg1"/>
                </a:solidFill>
                <a:latin typeface="+mj-lt"/>
                <a:ea typeface="CiscoSansTT"/>
                <a:cs typeface="CiscoSansTT ExtraLight"/>
              </a:rPr>
              <a:t>(</a:t>
            </a:r>
            <a:r>
              <a:rPr lang="ja-JP" altLang="en-US" sz="1000" dirty="0" smtClean="0">
                <a:solidFill>
                  <a:schemeClr val="bg1"/>
                </a:solidFill>
                <a:latin typeface="+mj-lt"/>
                <a:ea typeface="CiscoSansTT"/>
                <a:cs typeface="CiscoSansTT ExtraLight"/>
              </a:rPr>
              <a:t>ゲストルーム</a:t>
            </a:r>
            <a:endParaRPr lang="en-US" sz="1000" dirty="0">
              <a:solidFill>
                <a:schemeClr val="bg1"/>
              </a:solidFill>
              <a:latin typeface="+mj-lt"/>
              <a:ea typeface="CiscoSansTT"/>
              <a:cs typeface="CiscoSansTT ExtraLight"/>
            </a:endParaRPr>
          </a:p>
          <a:p>
            <a:pPr algn="ctr" defTabSz="609468"/>
            <a:r>
              <a:rPr lang="ja-JP" altLang="en-US" sz="1000" dirty="0" smtClean="0">
                <a:solidFill>
                  <a:schemeClr val="bg1"/>
                </a:solidFill>
                <a:latin typeface="+mj-lt"/>
                <a:ea typeface="CiscoSansTT"/>
                <a:cs typeface="CiscoSansTT ExtraLight"/>
              </a:rPr>
              <a:t>フロント</a:t>
            </a:r>
            <a:r>
              <a:rPr lang="en-US" sz="1000" dirty="0" smtClean="0">
                <a:solidFill>
                  <a:schemeClr val="bg1"/>
                </a:solidFill>
                <a:latin typeface="+mj-lt"/>
                <a:ea typeface="CiscoSansTT"/>
                <a:cs typeface="CiscoSansTT ExtraLight"/>
              </a:rPr>
              <a:t>)</a:t>
            </a:r>
            <a:endParaRPr lang="en-US" sz="1000" b="1" dirty="0">
              <a:solidFill>
                <a:schemeClr val="bg1"/>
              </a:solidFill>
              <a:latin typeface="+mj-lt"/>
              <a:ea typeface="CiscoSansTT"/>
              <a:cs typeface="CiscoSansTT ExtraLight"/>
            </a:endParaRPr>
          </a:p>
        </p:txBody>
      </p:sp>
      <p:sp>
        <p:nvSpPr>
          <p:cNvPr id="99" name="Rectangle 98"/>
          <p:cNvSpPr/>
          <p:nvPr/>
        </p:nvSpPr>
        <p:spPr>
          <a:xfrm>
            <a:off x="6250303" y="2973388"/>
            <a:ext cx="1535321" cy="18288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097280" bIns="182880" rtlCol="0" anchor="t" anchorCtr="0"/>
          <a:lstStyle/>
          <a:p>
            <a:pPr algn="ctr" defTabSz="609468"/>
            <a:r>
              <a:rPr lang="ja-JP" altLang="en-US" sz="1000" dirty="0" smtClean="0">
                <a:solidFill>
                  <a:schemeClr val="bg1"/>
                </a:solidFill>
                <a:latin typeface="+mj-lt"/>
                <a:ea typeface="CiscoSansTT"/>
                <a:cs typeface="CiscoSansTT ExtraLight"/>
              </a:rPr>
              <a:t>金融</a:t>
            </a:r>
            <a:endParaRPr lang="en-US" altLang="ja-JP" sz="1000" dirty="0" smtClean="0">
              <a:solidFill>
                <a:schemeClr val="bg1"/>
              </a:solidFill>
              <a:latin typeface="+mj-lt"/>
              <a:ea typeface="CiscoSansTT"/>
              <a:cs typeface="CiscoSansTT ExtraLight"/>
            </a:endParaRPr>
          </a:p>
          <a:p>
            <a:pPr algn="ctr" defTabSz="609468"/>
            <a:r>
              <a:rPr lang="en-US" sz="1000" dirty="0" smtClean="0">
                <a:solidFill>
                  <a:schemeClr val="bg1"/>
                </a:solidFill>
                <a:latin typeface="+mj-lt"/>
                <a:ea typeface="CiscoSansTT"/>
                <a:cs typeface="CiscoSansTT ExtraLight"/>
              </a:rPr>
              <a:t>(</a:t>
            </a:r>
            <a:r>
              <a:rPr lang="ja-JP" altLang="en-US" sz="1000" dirty="0" smtClean="0">
                <a:solidFill>
                  <a:schemeClr val="bg1"/>
                </a:solidFill>
                <a:latin typeface="+mj-lt"/>
                <a:ea typeface="CiscoSansTT"/>
                <a:cs typeface="CiscoSansTT ExtraLight"/>
              </a:rPr>
              <a:t>本社・支社・営業</a:t>
            </a:r>
            <a:r>
              <a:rPr lang="en-US" sz="1000" dirty="0" smtClean="0">
                <a:solidFill>
                  <a:schemeClr val="bg1"/>
                </a:solidFill>
                <a:latin typeface="+mj-lt"/>
                <a:ea typeface="CiscoSansTT"/>
                <a:cs typeface="CiscoSansTT ExtraLight"/>
              </a:rPr>
              <a:t>)</a:t>
            </a:r>
            <a:endParaRPr lang="en-US" sz="1000" dirty="0">
              <a:solidFill>
                <a:schemeClr val="bg1"/>
              </a:solidFill>
              <a:latin typeface="+mj-lt"/>
              <a:ea typeface="CiscoSansTT"/>
              <a:cs typeface="CiscoSansTT ExtraLight"/>
            </a:endParaRPr>
          </a:p>
        </p:txBody>
      </p:sp>
      <p:pic>
        <p:nvPicPr>
          <p:cNvPr id="122" name="Picture 7" descr="Y:\Production\Cisco Projects\C97 Presentation (PPT-PDF)\C97-731669-00\Supported files\AN32395.jpg"/>
          <p:cNvPicPr>
            <a:picLocks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279957" y="1176528"/>
            <a:ext cx="1326356" cy="874670"/>
          </a:xfrm>
          <a:prstGeom prst="rect">
            <a:avLst/>
          </a:prstGeom>
          <a:noFill/>
          <a:ln w="15875">
            <a:solidFill>
              <a:schemeClr val="bg1"/>
            </a:solidFill>
          </a:ln>
        </p:spPr>
      </p:pic>
      <p:pic>
        <p:nvPicPr>
          <p:cNvPr id="125" name="Picture 124" descr="HAE17663.jpg"/>
          <p:cNvPicPr>
            <a:picLocks/>
          </p:cNvPicPr>
          <p:nvPr/>
        </p:nvPicPr>
        <p:blipFill rotWithShape="1">
          <a:blip r:embed="rId4" cstate="print">
            <a:extLst>
              <a:ext uri="{28A0092B-C50C-407E-A947-70E740481C1C}">
                <a14:useLocalDpi xmlns:a14="http://schemas.microsoft.com/office/drawing/2010/main"/>
              </a:ext>
            </a:extLst>
          </a:blip>
          <a:srcRect r="-1"/>
          <a:stretch/>
        </p:blipFill>
        <p:spPr>
          <a:xfrm>
            <a:off x="7171240" y="1179496"/>
            <a:ext cx="1327589" cy="882667"/>
          </a:xfrm>
          <a:prstGeom prst="rect">
            <a:avLst/>
          </a:prstGeom>
          <a:noFill/>
          <a:ln w="15875">
            <a:solidFill>
              <a:schemeClr val="bg1"/>
            </a:solidFill>
          </a:ln>
        </p:spPr>
      </p:pic>
      <p:pic>
        <p:nvPicPr>
          <p:cNvPr id="152" name="Picture 151" descr="HAL29473.jpg"/>
          <p:cNvPicPr>
            <a:picLocks/>
          </p:cNvPicPr>
          <p:nvPr/>
        </p:nvPicPr>
        <p:blipFill rotWithShape="1">
          <a:blip r:embed="rId5" cstate="screen">
            <a:extLst>
              <a:ext uri="{28A0092B-C50C-407E-A947-70E740481C1C}">
                <a14:useLocalDpi xmlns:a14="http://schemas.microsoft.com/office/drawing/2010/main"/>
              </a:ext>
            </a:extLst>
          </a:blip>
          <a:stretch/>
        </p:blipFill>
        <p:spPr>
          <a:xfrm>
            <a:off x="1465687" y="3079733"/>
            <a:ext cx="1325880" cy="868480"/>
          </a:xfrm>
          <a:prstGeom prst="rect">
            <a:avLst/>
          </a:prstGeom>
          <a:noFill/>
          <a:ln w="15875">
            <a:solidFill>
              <a:schemeClr val="bg1"/>
            </a:solidFill>
          </a:ln>
        </p:spPr>
      </p:pic>
      <p:pic>
        <p:nvPicPr>
          <p:cNvPr id="153" name="Picture 152" descr="HAG55170.JPG"/>
          <p:cNvPicPr>
            <a:picLocks/>
          </p:cNvPicPr>
          <p:nvPr/>
        </p:nvPicPr>
        <p:blipFill>
          <a:blip r:embed="rId6" cstate="screen">
            <a:extLst>
              <a:ext uri="{28A0092B-C50C-407E-A947-70E740481C1C}">
                <a14:useLocalDpi xmlns:a14="http://schemas.microsoft.com/office/drawing/2010/main"/>
              </a:ext>
            </a:extLst>
          </a:blip>
          <a:stretch>
            <a:fillRect/>
          </a:stretch>
        </p:blipFill>
        <p:spPr>
          <a:xfrm>
            <a:off x="3096115" y="3079733"/>
            <a:ext cx="1325880" cy="868480"/>
          </a:xfrm>
          <a:prstGeom prst="rect">
            <a:avLst/>
          </a:prstGeom>
          <a:noFill/>
          <a:ln w="15875">
            <a:solidFill>
              <a:schemeClr val="bg1"/>
            </a:solidFill>
          </a:ln>
        </p:spPr>
      </p:pic>
      <p:pic>
        <p:nvPicPr>
          <p:cNvPr id="154" name="Picture 153" descr="HAH42402.jpg"/>
          <p:cNvPicPr>
            <a:picLocks/>
          </p:cNvPicPr>
          <p:nvPr/>
        </p:nvPicPr>
        <p:blipFill>
          <a:blip r:embed="rId7" cstate="screen">
            <a:extLst>
              <a:ext uri="{28A0092B-C50C-407E-A947-70E740481C1C}">
                <a14:useLocalDpi xmlns:a14="http://schemas.microsoft.com/office/drawing/2010/main"/>
              </a:ext>
            </a:extLst>
          </a:blip>
          <a:stretch>
            <a:fillRect/>
          </a:stretch>
        </p:blipFill>
        <p:spPr>
          <a:xfrm>
            <a:off x="6356971" y="3079733"/>
            <a:ext cx="1325880" cy="870469"/>
          </a:xfrm>
          <a:prstGeom prst="rect">
            <a:avLst/>
          </a:prstGeom>
          <a:noFill/>
          <a:ln w="15875">
            <a:solidFill>
              <a:schemeClr val="bg1"/>
            </a:solidFill>
          </a:ln>
        </p:spPr>
      </p:pic>
      <p:pic>
        <p:nvPicPr>
          <p:cNvPr id="24" name="Picture 3" descr="C:\Users\balajkum\Desktop\Giri\731669\AL97766.jpg"/>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649529" y="1165860"/>
            <a:ext cx="1320241" cy="874396"/>
          </a:xfrm>
          <a:prstGeom prst="rect">
            <a:avLst/>
          </a:prstGeom>
          <a:noFill/>
          <a:ln w="15875">
            <a:solidFill>
              <a:schemeClr val="bg1"/>
            </a:solidFill>
          </a:ln>
          <a:extLst>
            <a:ext uri="{909E8E84-426E-40dd-AFC4-6F175D3DCCD1}">
              <a14:hiddenFill xmlns:a14="http://schemas.microsoft.com/office/drawing/2010/main">
                <a:solidFill>
                  <a:srgbClr val="FFFFFF"/>
                </a:solidFill>
              </a14:hiddenFill>
            </a:ext>
          </a:extLst>
        </p:spPr>
      </p:pic>
      <p:pic>
        <p:nvPicPr>
          <p:cNvPr id="25" name="Picture 5" descr="C:\Users\balajkum\Desktop\Giri\731669\HAJ04078.jp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910013" y="1169988"/>
            <a:ext cx="1322545" cy="881697"/>
          </a:xfrm>
          <a:prstGeom prst="rect">
            <a:avLst/>
          </a:prstGeom>
          <a:noFill/>
          <a:ln w="15875">
            <a:solidFill>
              <a:schemeClr val="bg1"/>
            </a:solidFill>
          </a:ln>
          <a:extLst>
            <a:ext uri="{909E8E84-426E-40dd-AFC4-6F175D3DCCD1}">
              <a14:hiddenFill xmlns:a14="http://schemas.microsoft.com/office/drawing/2010/main">
                <a:solidFill>
                  <a:srgbClr val="FFFFFF"/>
                </a:solidFill>
              </a14:hiddenFill>
            </a:ext>
          </a:extLst>
        </p:spPr>
      </p:pic>
      <p:pic>
        <p:nvPicPr>
          <p:cNvPr id="22" name="Picture 21" descr="AQ20317.jpg"/>
          <p:cNvPicPr>
            <a:picLocks noChangeAspect="1"/>
          </p:cNvPicPr>
          <p:nvPr/>
        </p:nvPicPr>
        <p:blipFill rotWithShape="1">
          <a:blip r:embed="rId10" cstate="print">
            <a:extLst>
              <a:ext uri="{28A0092B-C50C-407E-A947-70E740481C1C}">
                <a14:useLocalDpi xmlns:a14="http://schemas.microsoft.com/office/drawing/2010/main" val="0"/>
              </a:ext>
            </a:extLst>
          </a:blip>
          <a:srcRect b="4326"/>
          <a:stretch/>
        </p:blipFill>
        <p:spPr>
          <a:xfrm>
            <a:off x="5538865" y="1169988"/>
            <a:ext cx="1325880" cy="892175"/>
          </a:xfrm>
          <a:prstGeom prst="rect">
            <a:avLst/>
          </a:prstGeom>
          <a:noFill/>
          <a:ln w="15875">
            <a:solidFill>
              <a:schemeClr val="bg1"/>
            </a:solidFill>
          </a:ln>
        </p:spPr>
      </p:pic>
      <p:pic>
        <p:nvPicPr>
          <p:cNvPr id="23" name="Picture 22" descr="HAH42428.jpg"/>
          <p:cNvPicPr>
            <a:picLocks noChangeAspect="1"/>
          </p:cNvPicPr>
          <p:nvPr/>
        </p:nvPicPr>
        <p:blipFill>
          <a:blip r:embed="rId11" cstate="print">
            <a:extLst>
              <a:ext uri="{28A0092B-C50C-407E-A947-70E740481C1C}">
                <a14:useLocalDpi xmlns:a14="http://schemas.microsoft.com/office/drawing/2010/main" val="0"/>
              </a:ext>
            </a:extLst>
          </a:blip>
          <a:srcRect t="4805" r="3296"/>
          <a:stretch>
            <a:fillRect/>
          </a:stretch>
        </p:blipFill>
        <p:spPr>
          <a:xfrm>
            <a:off x="4724330" y="3079733"/>
            <a:ext cx="1326410" cy="870469"/>
          </a:xfrm>
          <a:prstGeom prst="rect">
            <a:avLst/>
          </a:prstGeom>
          <a:noFill/>
          <a:ln w="15875">
            <a:solidFill>
              <a:schemeClr val="bg1"/>
            </a:solidFill>
          </a:ln>
        </p:spPr>
      </p:pic>
    </p:spTree>
    <p:extLst>
      <p:ext uri="{BB962C8B-B14F-4D97-AF65-F5344CB8AC3E}">
        <p14:creationId xmlns:p14="http://schemas.microsoft.com/office/powerpoint/2010/main" val="189402800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341316"/>
            <a:ext cx="8345488" cy="731837"/>
          </a:xfrm>
        </p:spPr>
        <p:txBody>
          <a:bodyPr/>
          <a:lstStyle/>
          <a:p>
            <a:r>
              <a:rPr lang="en-US" dirty="0" smtClean="0"/>
              <a:t>Cisco</a:t>
            </a:r>
            <a:r>
              <a:rPr lang="en-US" dirty="0"/>
              <a:t> </a:t>
            </a:r>
            <a:r>
              <a:rPr lang="en-US" altLang="ja-JP" dirty="0" smtClean="0"/>
              <a:t>IP Phone 8800 Series</a:t>
            </a:r>
            <a:br>
              <a:rPr lang="en-US" altLang="ja-JP" dirty="0" smtClean="0"/>
            </a:br>
            <a:r>
              <a:rPr lang="en-US" altLang="ja-JP" sz="2000" dirty="0" smtClean="0"/>
              <a:t>-  </a:t>
            </a:r>
            <a:r>
              <a:rPr lang="ja-JP" altLang="en-US" sz="2000" dirty="0" smtClean="0"/>
              <a:t>比較表</a:t>
            </a:r>
            <a:endParaRPr lang="en-US" sz="2000" dirty="0"/>
          </a:p>
        </p:txBody>
      </p:sp>
      <p:graphicFrame>
        <p:nvGraphicFramePr>
          <p:cNvPr id="8" name="Table 7"/>
          <p:cNvGraphicFramePr>
            <a:graphicFrameLocks noGrp="1"/>
          </p:cNvGraphicFramePr>
          <p:nvPr>
            <p:extLst>
              <p:ext uri="{D42A27DB-BD31-4B8C-83A1-F6EECF244321}">
                <p14:modId xmlns:p14="http://schemas.microsoft.com/office/powerpoint/2010/main" val="3442112454"/>
              </p:ext>
            </p:extLst>
          </p:nvPr>
        </p:nvGraphicFramePr>
        <p:xfrm>
          <a:off x="277815" y="1079502"/>
          <a:ext cx="8603721" cy="3817521"/>
        </p:xfrm>
        <a:graphic>
          <a:graphicData uri="http://schemas.openxmlformats.org/drawingml/2006/table">
            <a:tbl>
              <a:tblPr firstRow="1" bandRow="1">
                <a:tableStyleId>{BC89EF96-8CEA-46FF-86C4-4CE0E7609802}</a:tableStyleId>
              </a:tblPr>
              <a:tblGrid>
                <a:gridCol w="1699821"/>
                <a:gridCol w="1150650"/>
                <a:gridCol w="1150650"/>
                <a:gridCol w="1150650"/>
                <a:gridCol w="1150650"/>
                <a:gridCol w="1150650"/>
                <a:gridCol w="1150650"/>
              </a:tblGrid>
              <a:tr h="227378">
                <a:tc>
                  <a:txBody>
                    <a:bodyPr/>
                    <a:lstStyle/>
                    <a:p>
                      <a:pPr algn="l" fontAlgn="b"/>
                      <a:endParaRPr lang="en-US" sz="1100" b="0" i="0" u="none" strike="noStrike" dirty="0">
                        <a:solidFill>
                          <a:schemeClr val="bg2"/>
                        </a:solidFill>
                        <a:latin typeface="+mj-lt"/>
                      </a:endParaRPr>
                    </a:p>
                  </a:txBody>
                  <a:tcPr marL="41585" marR="41585" marT="24950" marB="24950" anchor="ctr">
                    <a:lnR w="952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solidFill>
                  </a:tcPr>
                </a:tc>
                <a:tc>
                  <a:txBody>
                    <a:bodyPr/>
                    <a:lstStyle/>
                    <a:p>
                      <a:pPr algn="ctr" fontAlgn="b"/>
                      <a:r>
                        <a:rPr lang="en-US" sz="1100" u="none" strike="noStrike" dirty="0">
                          <a:solidFill>
                            <a:schemeClr val="bg2"/>
                          </a:solidFill>
                        </a:rPr>
                        <a:t>8811</a:t>
                      </a:r>
                      <a:endParaRPr lang="en-US" sz="1100" b="0" i="0" u="none" strike="noStrike" dirty="0">
                        <a:solidFill>
                          <a:schemeClr val="bg2"/>
                        </a:solidFill>
                        <a:latin typeface="+mj-lt"/>
                      </a:endParaRPr>
                    </a:p>
                  </a:txBody>
                  <a:tcPr marL="41585" marR="41585" marT="24950" marB="2495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6"/>
                    </a:solidFill>
                  </a:tcPr>
                </a:tc>
                <a:tc>
                  <a:txBody>
                    <a:bodyPr/>
                    <a:lstStyle/>
                    <a:p>
                      <a:pPr algn="ctr" fontAlgn="b"/>
                      <a:r>
                        <a:rPr lang="en-US" sz="1100" u="none" strike="noStrike" dirty="0">
                          <a:solidFill>
                            <a:schemeClr val="bg2"/>
                          </a:solidFill>
                        </a:rPr>
                        <a:t>8841</a:t>
                      </a:r>
                      <a:endParaRPr lang="en-US" sz="1100" b="0" i="0" u="none" strike="noStrike" dirty="0">
                        <a:solidFill>
                          <a:schemeClr val="bg2"/>
                        </a:solidFill>
                        <a:latin typeface="+mj-lt"/>
                      </a:endParaRPr>
                    </a:p>
                  </a:txBody>
                  <a:tcPr marL="41585" marR="41585" marT="24950" marB="2495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6"/>
                    </a:solidFill>
                  </a:tcPr>
                </a:tc>
                <a:tc>
                  <a:txBody>
                    <a:bodyPr/>
                    <a:lstStyle/>
                    <a:p>
                      <a:pPr algn="ctr" fontAlgn="b"/>
                      <a:r>
                        <a:rPr lang="en-US" sz="1100" u="none" strike="noStrike" dirty="0">
                          <a:solidFill>
                            <a:schemeClr val="bg2"/>
                          </a:solidFill>
                        </a:rPr>
                        <a:t>8851</a:t>
                      </a:r>
                      <a:endParaRPr lang="en-US" sz="1100" b="0" i="0" u="none" strike="noStrike" dirty="0">
                        <a:solidFill>
                          <a:schemeClr val="bg2"/>
                        </a:solidFill>
                        <a:latin typeface="+mj-lt"/>
                      </a:endParaRPr>
                    </a:p>
                  </a:txBody>
                  <a:tcPr marL="41585" marR="41585" marT="24950" marB="2495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6"/>
                    </a:solidFill>
                  </a:tcPr>
                </a:tc>
                <a:tc>
                  <a:txBody>
                    <a:bodyPr/>
                    <a:lstStyle/>
                    <a:p>
                      <a:pPr algn="ctr" fontAlgn="b"/>
                      <a:r>
                        <a:rPr lang="en-US" sz="1100" u="none" strike="noStrike" dirty="0">
                          <a:solidFill>
                            <a:schemeClr val="bg2"/>
                          </a:solidFill>
                        </a:rPr>
                        <a:t>8861</a:t>
                      </a:r>
                      <a:endParaRPr lang="en-US" sz="1100" b="0" i="0" u="none" strike="noStrike" dirty="0">
                        <a:solidFill>
                          <a:schemeClr val="bg2"/>
                        </a:solidFill>
                        <a:latin typeface="+mj-lt"/>
                      </a:endParaRPr>
                    </a:p>
                  </a:txBody>
                  <a:tcPr marL="41585" marR="41585" marT="24950" marB="2495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6"/>
                    </a:solidFill>
                  </a:tcPr>
                </a:tc>
                <a:tc>
                  <a:txBody>
                    <a:bodyPr/>
                    <a:lstStyle/>
                    <a:p>
                      <a:pPr algn="ctr" fontAlgn="b"/>
                      <a:r>
                        <a:rPr lang="en-US" sz="1100" u="none" strike="noStrike" dirty="0" smtClean="0">
                          <a:solidFill>
                            <a:schemeClr val="bg1"/>
                          </a:solidFill>
                        </a:rPr>
                        <a:t>8845</a:t>
                      </a:r>
                      <a:endParaRPr lang="en-US" sz="1100" b="0" i="0" u="none" strike="noStrike" dirty="0">
                        <a:solidFill>
                          <a:schemeClr val="bg1"/>
                        </a:solidFill>
                        <a:latin typeface="+mj-lt"/>
                      </a:endParaRPr>
                    </a:p>
                  </a:txBody>
                  <a:tcPr marL="37344" marR="37344" marT="22406" marB="22406"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6"/>
                    </a:solidFill>
                  </a:tcPr>
                </a:tc>
                <a:tc>
                  <a:txBody>
                    <a:bodyPr/>
                    <a:lstStyle/>
                    <a:p>
                      <a:pPr algn="ctr" fontAlgn="b"/>
                      <a:r>
                        <a:rPr lang="en-US" sz="1100" u="none" strike="noStrike" dirty="0" smtClean="0">
                          <a:solidFill>
                            <a:schemeClr val="bg1"/>
                          </a:solidFill>
                        </a:rPr>
                        <a:t>8865</a:t>
                      </a:r>
                      <a:endParaRPr lang="en-US" sz="1100" b="0" i="0" u="none" strike="noStrike" dirty="0">
                        <a:solidFill>
                          <a:schemeClr val="bg1"/>
                        </a:solidFill>
                        <a:latin typeface="+mj-lt"/>
                      </a:endParaRPr>
                    </a:p>
                  </a:txBody>
                  <a:tcPr marL="37344" marR="37344" marT="22406" marB="22406"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6"/>
                    </a:solidFill>
                  </a:tcPr>
                </a:tc>
              </a:tr>
              <a:tr h="197061">
                <a:tc>
                  <a:txBody>
                    <a:bodyPr/>
                    <a:lstStyle/>
                    <a:p>
                      <a:pPr algn="l" fontAlgn="b"/>
                      <a:r>
                        <a:rPr lang="ja-JP" altLang="en-US" sz="800" b="1" i="0" u="none" strike="noStrike" dirty="0" smtClean="0">
                          <a:solidFill>
                            <a:schemeClr val="tx1"/>
                          </a:solidFill>
                          <a:latin typeface="+mn-lt"/>
                          <a:cs typeface="+mn-cs"/>
                        </a:rPr>
                        <a:t>ラインボタン数</a:t>
                      </a:r>
                      <a:endParaRPr lang="en-US" sz="800" b="1" i="0" u="none" strike="noStrike" dirty="0">
                        <a:solidFill>
                          <a:schemeClr val="tx1"/>
                        </a:solidFill>
                        <a:latin typeface="Arial" pitchFamily="34" charset="0"/>
                        <a:cs typeface="Arial" pitchFamily="34" charset="0"/>
                      </a:endParaRPr>
                    </a:p>
                  </a:txBody>
                  <a:tcPr marL="41585" marR="41585" marT="33268" marB="33268" anchor="ctr">
                    <a:lnR w="952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pPr algn="ctr" fontAlgn="b"/>
                      <a:r>
                        <a:rPr lang="en-US" sz="700" b="1" u="none" strike="noStrike" dirty="0">
                          <a:solidFill>
                            <a:schemeClr val="bg1"/>
                          </a:solidFill>
                        </a:rPr>
                        <a:t>5</a:t>
                      </a:r>
                      <a:endParaRPr lang="en-US" sz="700" b="1" i="0" u="none" strike="noStrike" dirty="0">
                        <a:solidFill>
                          <a:schemeClr val="bg1"/>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algn="ctr" defTabSz="685777" rtl="0" eaLnBrk="1" fontAlgn="b" latinLnBrk="0" hangingPunct="1"/>
                      <a:r>
                        <a:rPr lang="en-US" sz="700" b="1" u="none" strike="noStrike" kern="1200" dirty="0">
                          <a:solidFill>
                            <a:schemeClr val="bg1"/>
                          </a:solidFill>
                          <a:latin typeface="+mn-lt"/>
                          <a:ea typeface="+mn-ea"/>
                          <a:cs typeface="+mn-cs"/>
                        </a:rPr>
                        <a:t>5</a:t>
                      </a: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US" sz="700" b="1" u="none" strike="noStrike" dirty="0">
                          <a:solidFill>
                            <a:srgbClr val="FFFFFF"/>
                          </a:solidFill>
                        </a:rPr>
                        <a:t>5</a:t>
                      </a:r>
                      <a:endParaRPr lang="en-US" sz="700" b="1" i="0" u="none" strike="noStrike" dirty="0">
                        <a:solidFill>
                          <a:srgbClr val="FFFFFF"/>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US" sz="700" b="1" u="none" strike="noStrike" dirty="0">
                          <a:solidFill>
                            <a:srgbClr val="FFFFFF"/>
                          </a:solidFill>
                        </a:rPr>
                        <a:t>5</a:t>
                      </a:r>
                      <a:endParaRPr lang="en-US" sz="700" b="1" i="0" u="none" strike="noStrike" dirty="0">
                        <a:solidFill>
                          <a:srgbClr val="FFFFFF"/>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US" sz="700" b="1" u="none" strike="noStrike" dirty="0">
                          <a:solidFill>
                            <a:srgbClr val="FFFFFF"/>
                          </a:solidFill>
                        </a:rPr>
                        <a:t>5</a:t>
                      </a:r>
                      <a:endParaRPr lang="en-US" sz="700" b="1" i="0" u="none" strike="noStrike" dirty="0">
                        <a:solidFill>
                          <a:srgbClr val="FFFFFF"/>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US" sz="700" b="1" u="none" strike="noStrike" dirty="0">
                          <a:solidFill>
                            <a:srgbClr val="FFFFFF"/>
                          </a:solidFill>
                        </a:rPr>
                        <a:t>5</a:t>
                      </a:r>
                      <a:endParaRPr lang="en-US" sz="700" b="1" i="0" u="none" strike="noStrike" dirty="0">
                        <a:solidFill>
                          <a:srgbClr val="FFFFFF"/>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r>
              <a:tr h="387616">
                <a:tc>
                  <a:txBody>
                    <a:bodyPr/>
                    <a:lstStyle/>
                    <a:p>
                      <a:pPr algn="l" fontAlgn="b"/>
                      <a:r>
                        <a:rPr lang="ja-JP" altLang="en-US" sz="800" b="1" i="0" u="none" strike="noStrike" dirty="0" smtClean="0">
                          <a:solidFill>
                            <a:srgbClr val="000000"/>
                          </a:solidFill>
                          <a:latin typeface="Arial" pitchFamily="34" charset="0"/>
                          <a:cs typeface="Arial" pitchFamily="34" charset="0"/>
                        </a:rPr>
                        <a:t>ビデオ</a:t>
                      </a:r>
                      <a:endParaRPr lang="en-US" sz="800" b="1" i="0" u="none" strike="noStrike" dirty="0">
                        <a:solidFill>
                          <a:srgbClr val="000000"/>
                        </a:solidFill>
                        <a:latin typeface="Arial" pitchFamily="34" charset="0"/>
                        <a:cs typeface="Arial" pitchFamily="34" charset="0"/>
                      </a:endParaRPr>
                    </a:p>
                  </a:txBody>
                  <a:tcPr marL="41585" marR="41585" marT="33268" marB="33268"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solidFill>
                  </a:tcPr>
                </a:tc>
                <a:tc>
                  <a:txBody>
                    <a:bodyPr/>
                    <a:lstStyle/>
                    <a:p>
                      <a:pPr algn="ctr" fontAlgn="b"/>
                      <a:endParaRPr lang="en-US" sz="700" b="1" i="0" u="none" strike="noStrike" dirty="0">
                        <a:solidFill>
                          <a:schemeClr val="bg1"/>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marL="0" algn="ctr" defTabSz="685777" rtl="0" eaLnBrk="1" fontAlgn="b" latinLnBrk="0" hangingPunct="1"/>
                      <a:endParaRPr lang="en-US" sz="700" b="1" u="none" strike="noStrike" kern="1200" dirty="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marL="0" algn="ctr" defTabSz="685777" rtl="0" eaLnBrk="1" fontAlgn="b" latinLnBrk="0" hangingPunct="1"/>
                      <a:endParaRPr lang="en-US" sz="700" b="1" u="none" strike="noStrike" kern="1200" dirty="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marL="0" algn="ctr" defTabSz="685777" rtl="0" eaLnBrk="1" fontAlgn="b" latinLnBrk="0" hangingPunct="1"/>
                      <a:endParaRPr lang="en-US" sz="700" b="1" u="none" strike="noStrike" kern="1200" dirty="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0" u="none" strike="noStrike" kern="1200" dirty="0" smtClean="0">
                          <a:solidFill>
                            <a:schemeClr val="bg1"/>
                          </a:solidFill>
                          <a:latin typeface="+mn-lt"/>
                          <a:ea typeface="+mn-ea"/>
                          <a:cs typeface="+mn-cs"/>
                        </a:rPr>
                        <a:t>対応</a:t>
                      </a:r>
                      <a:endParaRPr lang="en-US" altLang="ja-JP" sz="700" b="0" u="none" strike="noStrike" kern="1200" dirty="0" smtClean="0">
                        <a:solidFill>
                          <a:schemeClr val="bg1"/>
                        </a:solidFill>
                        <a:latin typeface="+mn-lt"/>
                        <a:ea typeface="+mn-ea"/>
                        <a:cs typeface="+mn-cs"/>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algn="ctr" defTabSz="685777" rtl="0" eaLnBrk="1" fontAlgn="b" latinLnBrk="0" hangingPunct="1"/>
                      <a:r>
                        <a:rPr lang="ja-JP" altLang="en-US" sz="700" b="0" u="none" strike="noStrike" kern="1200" dirty="0" smtClean="0">
                          <a:solidFill>
                            <a:schemeClr val="bg1"/>
                          </a:solidFill>
                          <a:latin typeface="+mn-lt"/>
                          <a:ea typeface="+mn-ea"/>
                          <a:cs typeface="+mn-cs"/>
                        </a:rPr>
                        <a:t>対応</a:t>
                      </a:r>
                      <a:endParaRPr lang="en-US" sz="700" b="0" u="none" strike="noStrike" kern="1200" dirty="0" smtClean="0">
                        <a:solidFill>
                          <a:schemeClr val="bg1"/>
                        </a:solidFill>
                        <a:latin typeface="+mn-lt"/>
                        <a:ea typeface="+mn-ea"/>
                        <a:cs typeface="+mn-cs"/>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r>
              <a:tr h="387616">
                <a:tc>
                  <a:txBody>
                    <a:bodyPr/>
                    <a:lstStyle/>
                    <a:p>
                      <a:pPr algn="l" fontAlgn="b"/>
                      <a:r>
                        <a:rPr lang="ja-JP" altLang="en-US" sz="800" b="1" i="0" u="none" strike="noStrike" dirty="0" smtClean="0">
                          <a:solidFill>
                            <a:srgbClr val="000000"/>
                          </a:solidFill>
                          <a:latin typeface="Arial" pitchFamily="34" charset="0"/>
                          <a:cs typeface="Arial" pitchFamily="34" charset="0"/>
                        </a:rPr>
                        <a:t>音声品質</a:t>
                      </a:r>
                      <a:endParaRPr lang="en-US" sz="800" b="1" i="0" u="none" strike="noStrike" dirty="0">
                        <a:solidFill>
                          <a:srgbClr val="000000"/>
                        </a:solidFill>
                        <a:latin typeface="Arial" pitchFamily="34" charset="0"/>
                        <a:cs typeface="Arial" pitchFamily="34" charset="0"/>
                      </a:endParaRPr>
                    </a:p>
                  </a:txBody>
                  <a:tcPr marL="41585" marR="41585" marT="33268" marB="33268"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solidFill>
                  </a:tcPr>
                </a:tc>
                <a:tc>
                  <a:txBody>
                    <a:bodyPr/>
                    <a:lstStyle/>
                    <a:p>
                      <a:pPr algn="ctr" fontAlgn="b"/>
                      <a:r>
                        <a:rPr lang="en-US" sz="700" b="1" u="none" strike="noStrike" dirty="0" smtClean="0">
                          <a:solidFill>
                            <a:schemeClr val="bg1"/>
                          </a:solidFill>
                        </a:rPr>
                        <a:t>Wideband + (</a:t>
                      </a:r>
                      <a:r>
                        <a:rPr lang="en-US" sz="700" b="1" u="none" strike="noStrike" dirty="0">
                          <a:solidFill>
                            <a:schemeClr val="bg1"/>
                          </a:solidFill>
                        </a:rPr>
                        <a:t>ETSI) </a:t>
                      </a:r>
                      <a:r>
                        <a:rPr lang="en-US" sz="700" b="1" u="none" strike="noStrike" dirty="0" smtClean="0">
                          <a:solidFill>
                            <a:schemeClr val="bg1"/>
                          </a:solidFill>
                        </a:rPr>
                        <a:t>echo and v</a:t>
                      </a:r>
                      <a:r>
                        <a:rPr lang="en-US" sz="700" b="1" u="none" strike="noStrike" baseline="0" dirty="0" smtClean="0">
                          <a:solidFill>
                            <a:schemeClr val="bg1"/>
                          </a:solidFill>
                        </a:rPr>
                        <a:t>ibration</a:t>
                      </a:r>
                      <a:endParaRPr lang="en-US" sz="700" b="1" i="0" u="none" strike="noStrike" dirty="0">
                        <a:solidFill>
                          <a:schemeClr val="bg1"/>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algn="ctr" defTabSz="685777" rtl="0" eaLnBrk="1" fontAlgn="b" latinLnBrk="0" hangingPunct="1"/>
                      <a:r>
                        <a:rPr lang="en-US" sz="700" b="1" u="none" strike="noStrike" kern="1200" dirty="0" smtClean="0">
                          <a:solidFill>
                            <a:schemeClr val="bg1"/>
                          </a:solidFill>
                          <a:latin typeface="+mn-lt"/>
                          <a:ea typeface="+mn-ea"/>
                          <a:cs typeface="+mn-cs"/>
                        </a:rPr>
                        <a:t>Wideband + (</a:t>
                      </a:r>
                      <a:r>
                        <a:rPr lang="en-US" sz="700" b="1" u="none" strike="noStrike" kern="1200" dirty="0">
                          <a:solidFill>
                            <a:schemeClr val="bg1"/>
                          </a:solidFill>
                          <a:latin typeface="+mn-lt"/>
                          <a:ea typeface="+mn-ea"/>
                          <a:cs typeface="+mn-cs"/>
                        </a:rPr>
                        <a:t>ETSI) </a:t>
                      </a:r>
                      <a:r>
                        <a:rPr lang="en-US" sz="700" b="1" u="none" strike="noStrike" kern="1200" dirty="0" smtClean="0">
                          <a:solidFill>
                            <a:schemeClr val="bg1"/>
                          </a:solidFill>
                          <a:latin typeface="+mn-lt"/>
                          <a:ea typeface="+mn-ea"/>
                          <a:cs typeface="+mn-cs"/>
                        </a:rPr>
                        <a:t>echo and vibration</a:t>
                      </a:r>
                      <a:endParaRPr lang="en-US" sz="700" b="1" u="none" strike="noStrike" kern="1200" dirty="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algn="ctr" defTabSz="685777" rtl="0" eaLnBrk="1" fontAlgn="b" latinLnBrk="0" hangingPunct="1"/>
                      <a:r>
                        <a:rPr lang="en-US" sz="700" b="1" u="none" strike="noStrike" kern="1200" dirty="0" smtClean="0">
                          <a:solidFill>
                            <a:schemeClr val="bg1"/>
                          </a:solidFill>
                          <a:latin typeface="+mn-lt"/>
                          <a:ea typeface="+mn-ea"/>
                          <a:cs typeface="+mn-cs"/>
                        </a:rPr>
                        <a:t>Wideband + (</a:t>
                      </a:r>
                      <a:r>
                        <a:rPr lang="en-US" sz="700" b="1" u="none" strike="noStrike" kern="1200" dirty="0">
                          <a:solidFill>
                            <a:schemeClr val="bg1"/>
                          </a:solidFill>
                          <a:latin typeface="+mn-lt"/>
                          <a:ea typeface="+mn-ea"/>
                          <a:cs typeface="+mn-cs"/>
                        </a:rPr>
                        <a:t>ETSI) </a:t>
                      </a:r>
                      <a:r>
                        <a:rPr lang="en-US" sz="700" b="1" u="none" strike="noStrike" kern="1200" dirty="0" smtClean="0">
                          <a:solidFill>
                            <a:schemeClr val="bg1"/>
                          </a:solidFill>
                          <a:latin typeface="+mn-lt"/>
                          <a:ea typeface="+mn-ea"/>
                          <a:cs typeface="+mn-cs"/>
                        </a:rPr>
                        <a:t>echo and vibration</a:t>
                      </a:r>
                      <a:endParaRPr lang="en-US" sz="700" b="1" u="none" strike="noStrike" kern="1200" dirty="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algn="ctr" defTabSz="685777" rtl="0" eaLnBrk="1" fontAlgn="b" latinLnBrk="0" hangingPunct="1"/>
                      <a:r>
                        <a:rPr lang="en-US" sz="700" b="1" u="none" strike="noStrike" kern="1200" dirty="0" smtClean="0">
                          <a:solidFill>
                            <a:schemeClr val="bg1"/>
                          </a:solidFill>
                          <a:latin typeface="+mn-lt"/>
                          <a:ea typeface="+mn-ea"/>
                          <a:cs typeface="+mn-cs"/>
                        </a:rPr>
                        <a:t>Wideband + (</a:t>
                      </a:r>
                      <a:r>
                        <a:rPr lang="en-US" sz="700" b="1" u="none" strike="noStrike" kern="1200" dirty="0">
                          <a:solidFill>
                            <a:schemeClr val="bg1"/>
                          </a:solidFill>
                          <a:latin typeface="+mn-lt"/>
                          <a:ea typeface="+mn-ea"/>
                          <a:cs typeface="+mn-cs"/>
                        </a:rPr>
                        <a:t>ETSI) </a:t>
                      </a:r>
                      <a:r>
                        <a:rPr lang="en-US" sz="700" b="1" u="none" strike="noStrike" kern="1200" dirty="0" smtClean="0">
                          <a:solidFill>
                            <a:schemeClr val="bg1"/>
                          </a:solidFill>
                          <a:latin typeface="+mn-lt"/>
                          <a:ea typeface="+mn-ea"/>
                          <a:cs typeface="+mn-cs"/>
                        </a:rPr>
                        <a:t>echo and vibration</a:t>
                      </a:r>
                      <a:endParaRPr lang="en-US" sz="700" b="1" u="none" strike="noStrike" kern="1200" dirty="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algn="ctr" defTabSz="685777" rtl="0" eaLnBrk="1" fontAlgn="b" latinLnBrk="0" hangingPunct="1"/>
                      <a:r>
                        <a:rPr lang="en-US" sz="700" b="1" u="none" strike="noStrike" kern="1200" dirty="0" smtClean="0">
                          <a:solidFill>
                            <a:schemeClr val="bg1"/>
                          </a:solidFill>
                          <a:latin typeface="+mn-lt"/>
                          <a:ea typeface="+mn-ea"/>
                          <a:cs typeface="+mn-cs"/>
                        </a:rPr>
                        <a:t>Wideband + ETSI echo and vibration</a:t>
                      </a:r>
                      <a:endParaRPr lang="en-US" sz="700" b="1" u="none" strike="noStrike" kern="1200" dirty="0">
                        <a:solidFill>
                          <a:schemeClr val="bg1"/>
                        </a:solidFill>
                        <a:latin typeface="+mn-lt"/>
                        <a:ea typeface="+mn-ea"/>
                        <a:cs typeface="+mn-cs"/>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algn="ctr" defTabSz="685777" rtl="0" eaLnBrk="1" fontAlgn="b" latinLnBrk="0" hangingPunct="1"/>
                      <a:r>
                        <a:rPr lang="en-US" sz="700" b="1" u="none" strike="noStrike" kern="1200" dirty="0" smtClean="0">
                          <a:solidFill>
                            <a:schemeClr val="bg1"/>
                          </a:solidFill>
                          <a:latin typeface="+mn-lt"/>
                          <a:ea typeface="+mn-ea"/>
                          <a:cs typeface="+mn-cs"/>
                        </a:rPr>
                        <a:t>Wideband + ETSI echo and vibration</a:t>
                      </a:r>
                      <a:endParaRPr lang="en-US" sz="700" b="1" u="none" strike="noStrike" kern="1200" dirty="0">
                        <a:solidFill>
                          <a:schemeClr val="bg1"/>
                        </a:solidFill>
                        <a:latin typeface="+mn-lt"/>
                        <a:ea typeface="+mn-ea"/>
                        <a:cs typeface="+mn-cs"/>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r>
              <a:tr h="197061">
                <a:tc>
                  <a:txBody>
                    <a:bodyPr/>
                    <a:lstStyle/>
                    <a:p>
                      <a:pPr algn="l" fontAlgn="b"/>
                      <a:r>
                        <a:rPr lang="ja-JP" altLang="en-US" sz="800" b="1" i="0" u="none" strike="noStrike" dirty="0" smtClean="0">
                          <a:solidFill>
                            <a:srgbClr val="000000"/>
                          </a:solidFill>
                          <a:latin typeface="Arial" pitchFamily="34" charset="0"/>
                          <a:cs typeface="Arial" pitchFamily="34" charset="0"/>
                        </a:rPr>
                        <a:t>電力クラス　</a:t>
                      </a:r>
                      <a:r>
                        <a:rPr lang="en-US" altLang="ja-JP" sz="800" b="1" i="0" u="none" strike="noStrike" dirty="0" smtClean="0">
                          <a:solidFill>
                            <a:srgbClr val="000000"/>
                          </a:solidFill>
                          <a:latin typeface="Arial" pitchFamily="34" charset="0"/>
                          <a:cs typeface="Arial" pitchFamily="34" charset="0"/>
                        </a:rPr>
                        <a:t>(802.3af/at)</a:t>
                      </a:r>
                      <a:endParaRPr lang="en-US" sz="800" b="1" i="0" u="none" strike="noStrike" dirty="0">
                        <a:solidFill>
                          <a:srgbClr val="000000"/>
                        </a:solidFill>
                        <a:latin typeface="Arial" pitchFamily="34" charset="0"/>
                        <a:cs typeface="Arial" pitchFamily="34" charset="0"/>
                      </a:endParaRPr>
                    </a:p>
                  </a:txBody>
                  <a:tcPr marL="41585" marR="41585" marT="33268" marB="33268"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n-US" sz="700" b="1" u="none" strike="noStrike" dirty="0">
                          <a:solidFill>
                            <a:srgbClr val="FFFFFF"/>
                          </a:solidFill>
                        </a:rPr>
                        <a:t>2</a:t>
                      </a:r>
                      <a:endParaRPr lang="en-US" sz="700" b="1" i="0" u="none" strike="noStrike" dirty="0">
                        <a:solidFill>
                          <a:srgbClr val="FFFFFF"/>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57B74E"/>
                    </a:solidFill>
                  </a:tcPr>
                </a:tc>
                <a:tc>
                  <a:txBody>
                    <a:bodyPr/>
                    <a:lstStyle/>
                    <a:p>
                      <a:pPr marL="0" algn="ctr" defTabSz="685777" rtl="0" eaLnBrk="1" fontAlgn="b" latinLnBrk="0" hangingPunct="1"/>
                      <a:r>
                        <a:rPr lang="en-US" sz="700" b="1" u="none" strike="noStrike" kern="1200" dirty="0">
                          <a:solidFill>
                            <a:srgbClr val="FFFFFF"/>
                          </a:solidFill>
                          <a:latin typeface="+mn-lt"/>
                          <a:ea typeface="+mn-ea"/>
                          <a:cs typeface="+mn-cs"/>
                        </a:rPr>
                        <a:t>2</a:t>
                      </a: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57B74E"/>
                    </a:solidFill>
                  </a:tcPr>
                </a:tc>
                <a:tc>
                  <a:txBody>
                    <a:bodyPr/>
                    <a:lstStyle/>
                    <a:p>
                      <a:pPr algn="ctr" fontAlgn="b"/>
                      <a:r>
                        <a:rPr lang="en-US" sz="700" b="1" u="none" strike="noStrike" dirty="0">
                          <a:solidFill>
                            <a:srgbClr val="FFFFFF"/>
                          </a:solidFill>
                        </a:rPr>
                        <a:t>3</a:t>
                      </a:r>
                      <a:endParaRPr lang="en-US" sz="700" b="1" i="0" u="none" strike="noStrike" dirty="0">
                        <a:solidFill>
                          <a:srgbClr val="FFFFFF"/>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57B74E"/>
                    </a:solidFill>
                  </a:tcPr>
                </a:tc>
                <a:tc>
                  <a:txBody>
                    <a:bodyPr/>
                    <a:lstStyle/>
                    <a:p>
                      <a:pPr algn="ctr" fontAlgn="b"/>
                      <a:r>
                        <a:rPr lang="en-US" sz="700" b="1" u="none" strike="noStrike" dirty="0">
                          <a:solidFill>
                            <a:srgbClr val="FFFFFF"/>
                          </a:solidFill>
                        </a:rPr>
                        <a:t>4</a:t>
                      </a:r>
                      <a:endParaRPr lang="en-US" sz="700" b="1" i="0" u="none" strike="noStrike" dirty="0">
                        <a:solidFill>
                          <a:srgbClr val="FFFFFF"/>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57B74E"/>
                    </a:solidFill>
                  </a:tcPr>
                </a:tc>
                <a:tc>
                  <a:txBody>
                    <a:bodyPr/>
                    <a:lstStyle/>
                    <a:p>
                      <a:pPr algn="ctr" fontAlgn="b"/>
                      <a:r>
                        <a:rPr lang="en-US" sz="700" b="1" u="none" strike="noStrike" dirty="0" smtClean="0">
                          <a:solidFill>
                            <a:srgbClr val="FFFFFF"/>
                          </a:solidFill>
                        </a:rPr>
                        <a:t>3</a:t>
                      </a:r>
                      <a:endParaRPr lang="en-US" sz="700" b="1" i="0" u="none" strike="noStrike" dirty="0">
                        <a:solidFill>
                          <a:srgbClr val="FFFFFF"/>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57B74E"/>
                    </a:solidFill>
                  </a:tcPr>
                </a:tc>
                <a:tc>
                  <a:txBody>
                    <a:bodyPr/>
                    <a:lstStyle/>
                    <a:p>
                      <a:pPr algn="ctr" fontAlgn="b"/>
                      <a:r>
                        <a:rPr lang="en-US" sz="700" b="1" u="none" strike="noStrike" dirty="0">
                          <a:solidFill>
                            <a:srgbClr val="FFFFFF"/>
                          </a:solidFill>
                        </a:rPr>
                        <a:t>4</a:t>
                      </a:r>
                      <a:endParaRPr lang="en-US" sz="700" b="1" i="0" u="none" strike="noStrike" dirty="0">
                        <a:solidFill>
                          <a:srgbClr val="FFFFFF"/>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57B74E"/>
                    </a:solidFill>
                  </a:tcPr>
                </a:tc>
              </a:tr>
              <a:tr h="494583">
                <a:tc>
                  <a:txBody>
                    <a:bodyPr/>
                    <a:lstStyle/>
                    <a:p>
                      <a:pPr algn="l" fontAlgn="b"/>
                      <a:r>
                        <a:rPr lang="ja-JP" altLang="en-US" sz="800" b="1" i="0" u="none" strike="noStrike" dirty="0" smtClean="0">
                          <a:solidFill>
                            <a:srgbClr val="000000"/>
                          </a:solidFill>
                          <a:latin typeface="Arial" pitchFamily="34" charset="0"/>
                          <a:cs typeface="Arial" pitchFamily="34" charset="0"/>
                        </a:rPr>
                        <a:t>ディスプレイ</a:t>
                      </a:r>
                      <a:endParaRPr lang="en-US" sz="800" b="1" i="0" u="none" strike="noStrike" dirty="0">
                        <a:solidFill>
                          <a:srgbClr val="000000"/>
                        </a:solidFill>
                        <a:latin typeface="Arial" pitchFamily="34" charset="0"/>
                        <a:cs typeface="Arial" pitchFamily="34" charset="0"/>
                      </a:endParaRPr>
                    </a:p>
                  </a:txBody>
                  <a:tcPr marL="41585" marR="41585" marT="33268" marB="33268"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685777" rtl="0" eaLnBrk="1" fontAlgn="b" latinLnBrk="0" hangingPunct="1"/>
                      <a:r>
                        <a:rPr lang="en-US" sz="700" b="1" u="none" strike="noStrike" kern="1200" dirty="0" smtClean="0">
                          <a:solidFill>
                            <a:schemeClr val="bg1"/>
                          </a:solidFill>
                          <a:latin typeface="+mn-lt"/>
                          <a:ea typeface="+mn-ea"/>
                          <a:cs typeface="+mn-cs"/>
                        </a:rPr>
                        <a:t>5.0 in. (12.7 cm) widescreen VGA </a:t>
                      </a:r>
                      <a:r>
                        <a:rPr lang="ja-JP" altLang="en-US" sz="700" b="1" u="sng" strike="noStrike" kern="1200" dirty="0" smtClean="0">
                          <a:solidFill>
                            <a:schemeClr val="bg1"/>
                          </a:solidFill>
                          <a:latin typeface="+mn-lt"/>
                          <a:ea typeface="+mn-ea"/>
                          <a:cs typeface="+mn-cs"/>
                        </a:rPr>
                        <a:t>グレースケール</a:t>
                      </a:r>
                      <a:r>
                        <a:rPr lang="en-US" sz="700" b="1" u="none" strike="noStrike" kern="1200" dirty="0" smtClean="0">
                          <a:solidFill>
                            <a:schemeClr val="bg1"/>
                          </a:solidFill>
                          <a:latin typeface="+mn-lt"/>
                          <a:ea typeface="+mn-ea"/>
                          <a:cs typeface="+mn-cs"/>
                        </a:rPr>
                        <a:t>/</a:t>
                      </a:r>
                      <a:r>
                        <a:rPr lang="en-US" sz="700" b="1" u="none" strike="noStrike" kern="1200" dirty="0" smtClean="0">
                          <a:solidFill>
                            <a:schemeClr val="bg1"/>
                          </a:solidFill>
                          <a:latin typeface="+mn-lt"/>
                          <a:ea typeface="+mn-ea"/>
                          <a:cs typeface="+mn-cs"/>
                        </a:rPr>
                        <a:t/>
                      </a:r>
                      <a:br>
                        <a:rPr lang="en-US" sz="700" b="1" u="none" strike="noStrike" kern="1200" dirty="0" smtClean="0">
                          <a:solidFill>
                            <a:schemeClr val="bg1"/>
                          </a:solidFill>
                          <a:latin typeface="+mn-lt"/>
                          <a:ea typeface="+mn-ea"/>
                          <a:cs typeface="+mn-cs"/>
                        </a:rPr>
                      </a:br>
                      <a:r>
                        <a:rPr lang="en-US" sz="700" b="1" u="none" strike="noStrike" kern="1200" dirty="0" smtClean="0">
                          <a:solidFill>
                            <a:schemeClr val="bg1"/>
                          </a:solidFill>
                          <a:latin typeface="+mn-lt"/>
                          <a:ea typeface="+mn-ea"/>
                          <a:cs typeface="+mn-cs"/>
                        </a:rPr>
                        <a:t>800 </a:t>
                      </a:r>
                      <a:r>
                        <a:rPr lang="en-US" sz="700" b="1" u="none" strike="noStrike" kern="1200" dirty="0">
                          <a:solidFill>
                            <a:schemeClr val="bg1"/>
                          </a:solidFill>
                          <a:latin typeface="+mn-lt"/>
                          <a:ea typeface="+mn-ea"/>
                          <a:cs typeface="+mn-cs"/>
                        </a:rPr>
                        <a:t>x 480</a:t>
                      </a: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algn="ctr" defTabSz="685777" rtl="0" eaLnBrk="1" fontAlgn="b" latinLnBrk="0" hangingPunct="1"/>
                      <a:r>
                        <a:rPr lang="en-US" sz="700" b="1" u="none" strike="noStrike" kern="1200" dirty="0" smtClean="0">
                          <a:solidFill>
                            <a:schemeClr val="bg1"/>
                          </a:solidFill>
                          <a:latin typeface="+mn-lt"/>
                          <a:ea typeface="+mn-ea"/>
                          <a:cs typeface="+mn-cs"/>
                        </a:rPr>
                        <a:t>5.0 in. (12.7 cm) widescreen VGA color/800 </a:t>
                      </a:r>
                      <a:r>
                        <a:rPr lang="en-US" sz="700" b="1" u="none" strike="noStrike" kern="1200" dirty="0">
                          <a:solidFill>
                            <a:schemeClr val="bg1"/>
                          </a:solidFill>
                          <a:latin typeface="+mn-lt"/>
                          <a:ea typeface="+mn-ea"/>
                          <a:cs typeface="+mn-cs"/>
                        </a:rPr>
                        <a:t>x 480</a:t>
                      </a: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algn="ctr" defTabSz="685777" rtl="0" eaLnBrk="1" fontAlgn="b" latinLnBrk="0" hangingPunct="1"/>
                      <a:r>
                        <a:rPr lang="en-US" sz="700" b="1" u="none" strike="noStrike" kern="1200" dirty="0" smtClean="0">
                          <a:solidFill>
                            <a:schemeClr val="bg1"/>
                          </a:solidFill>
                          <a:latin typeface="+mn-lt"/>
                          <a:ea typeface="+mn-ea"/>
                          <a:cs typeface="+mn-cs"/>
                        </a:rPr>
                        <a:t>5.0 in. (12.7 cm) widescreen VGA color/800 x 480</a:t>
                      </a:r>
                      <a:endParaRPr lang="en-US" sz="700" b="1" u="none" strike="noStrike" kern="1200" dirty="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algn="ctr" defTabSz="685777" rtl="0" eaLnBrk="1" fontAlgn="b" latinLnBrk="0" hangingPunct="1"/>
                      <a:r>
                        <a:rPr lang="en-US" sz="700" b="1" u="none" strike="noStrike" kern="1200" dirty="0" smtClean="0">
                          <a:solidFill>
                            <a:schemeClr val="bg1"/>
                          </a:solidFill>
                          <a:latin typeface="+mn-lt"/>
                          <a:ea typeface="+mn-ea"/>
                          <a:cs typeface="+mn-cs"/>
                        </a:rPr>
                        <a:t>5.0 in. (12.7 cm) widescreen VGA color/800 x 480</a:t>
                      </a:r>
                      <a:endParaRPr lang="en-US" sz="700" b="1" u="none" strike="noStrike" kern="1200" dirty="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1" u="none" strike="noStrike" kern="1200" dirty="0" smtClean="0">
                          <a:solidFill>
                            <a:schemeClr val="bg1"/>
                          </a:solidFill>
                          <a:latin typeface="+mn-lt"/>
                          <a:ea typeface="+mn-ea"/>
                          <a:cs typeface="+mn-cs"/>
                        </a:rPr>
                        <a:t>5.0 in. (12.7 cm), color, 720p HD widescreen VGA (800 x 480 pixel)</a:t>
                      </a:r>
                    </a:p>
                    <a:p>
                      <a:pPr algn="ctr"/>
                      <a:endParaRPr lang="ja-JP" altLang="en-US" sz="700" dirty="0"/>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1" u="none" strike="noStrike" kern="1200" dirty="0" smtClean="0">
                          <a:solidFill>
                            <a:schemeClr val="bg1"/>
                          </a:solidFill>
                          <a:latin typeface="+mn-lt"/>
                          <a:ea typeface="+mn-ea"/>
                          <a:cs typeface="+mn-cs"/>
                        </a:rPr>
                        <a:t>5.0 in. (12.7 cm), color, 720p HD widescreen VGA (800 x 480 pixel)</a:t>
                      </a:r>
                    </a:p>
                    <a:p>
                      <a:endParaRPr lang="ja-JP" altLang="en-US" sz="700" dirty="0"/>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r>
              <a:tr h="197061">
                <a:tc>
                  <a:txBody>
                    <a:bodyPr/>
                    <a:lstStyle/>
                    <a:p>
                      <a:pPr algn="l" fontAlgn="b"/>
                      <a:r>
                        <a:rPr lang="en-US" sz="800" b="1" u="sng" strike="noStrike" dirty="0"/>
                        <a:t>USB </a:t>
                      </a:r>
                      <a:r>
                        <a:rPr lang="ja-JP" altLang="en-US" sz="800" b="1" u="sng" strike="noStrike" dirty="0" smtClean="0"/>
                        <a:t>ポート</a:t>
                      </a:r>
                      <a:endParaRPr lang="en-US" sz="800" b="1" i="0" u="sng" strike="noStrike" dirty="0">
                        <a:solidFill>
                          <a:srgbClr val="000000"/>
                        </a:solidFill>
                        <a:latin typeface="Arial" pitchFamily="34" charset="0"/>
                        <a:cs typeface="Arial" pitchFamily="34" charset="0"/>
                      </a:endParaRPr>
                    </a:p>
                  </a:txBody>
                  <a:tcPr marL="41585" marR="41585" marT="33268" marB="33268"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ja-JP" altLang="en-US" dirty="0"/>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2E4F1"/>
                    </a:solidFill>
                  </a:tcPr>
                </a:tc>
                <a:tc>
                  <a:txBody>
                    <a:bodyPr/>
                    <a:lstStyle/>
                    <a:p>
                      <a:endParaRPr lang="ja-JP" altLang="en-US" dirty="0"/>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2E4F1"/>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r>
                        <a:rPr lang="en-US" sz="700" b="1" u="none" strike="noStrike" kern="1200" dirty="0" smtClean="0">
                          <a:solidFill>
                            <a:schemeClr val="bg1"/>
                          </a:solidFill>
                          <a:latin typeface="+mn-lt"/>
                          <a:ea typeface="+mn-ea"/>
                          <a:cs typeface="+mn-cs"/>
                        </a:rPr>
                        <a:t> </a:t>
                      </a:r>
                      <a:r>
                        <a:rPr lang="en-US" sz="700" b="1" u="none" strike="noStrike" kern="1200" dirty="0" smtClean="0">
                          <a:solidFill>
                            <a:schemeClr val="bg1"/>
                          </a:solidFill>
                          <a:latin typeface="+mn-lt"/>
                          <a:ea typeface="+mn-ea"/>
                          <a:cs typeface="+mn-cs"/>
                        </a:rPr>
                        <a:t>(1); </a:t>
                      </a:r>
                      <a:r>
                        <a:rPr lang="ja-JP" altLang="en-US" sz="700" b="1" u="none" strike="noStrike" kern="1200" dirty="0" smtClean="0">
                          <a:solidFill>
                            <a:schemeClr val="bg1"/>
                          </a:solidFill>
                          <a:latin typeface="+mn-lt"/>
                          <a:ea typeface="+mn-ea"/>
                          <a:cs typeface="+mn-cs"/>
                        </a:rPr>
                        <a:t>スマートフォン</a:t>
                      </a:r>
                      <a:r>
                        <a:rPr lang="ja-JP" altLang="en-US" sz="700" b="1" u="none" strike="noStrike" kern="1200" baseline="0" dirty="0" smtClean="0">
                          <a:solidFill>
                            <a:schemeClr val="bg1"/>
                          </a:solidFill>
                          <a:latin typeface="+mn-lt"/>
                          <a:ea typeface="+mn-ea"/>
                          <a:cs typeface="+mn-cs"/>
                        </a:rPr>
                        <a:t>充電</a:t>
                      </a:r>
                      <a:endParaRPr lang="en-US" sz="700" b="1" u="none" strike="noStrike" kern="1200" dirty="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r>
                        <a:rPr lang="en-US" sz="700" b="1" u="none" strike="noStrike" kern="1200" dirty="0" smtClean="0">
                          <a:solidFill>
                            <a:schemeClr val="bg1"/>
                          </a:solidFill>
                          <a:latin typeface="+mn-lt"/>
                          <a:ea typeface="+mn-ea"/>
                          <a:cs typeface="+mn-cs"/>
                        </a:rPr>
                        <a:t>(</a:t>
                      </a:r>
                      <a:r>
                        <a:rPr lang="en-US" sz="700" b="1" u="none" strike="noStrike" kern="1200" dirty="0">
                          <a:solidFill>
                            <a:schemeClr val="bg1"/>
                          </a:solidFill>
                          <a:latin typeface="+mn-lt"/>
                          <a:ea typeface="+mn-ea"/>
                          <a:cs typeface="+mn-cs"/>
                        </a:rPr>
                        <a:t>2</a:t>
                      </a:r>
                      <a:r>
                        <a:rPr lang="en-US" sz="700" b="1" u="none" strike="noStrike" kern="1200" dirty="0" smtClean="0">
                          <a:solidFill>
                            <a:schemeClr val="bg1"/>
                          </a:solidFill>
                          <a:latin typeface="+mn-lt"/>
                          <a:ea typeface="+mn-ea"/>
                          <a:cs typeface="+mn-cs"/>
                        </a:rPr>
                        <a:t>)</a:t>
                      </a:r>
                      <a:r>
                        <a:rPr lang="en-US" sz="700" b="1" u="none" strike="noStrike" kern="1200" dirty="0" smtClean="0">
                          <a:solidFill>
                            <a:schemeClr val="bg1"/>
                          </a:solidFill>
                          <a:latin typeface="+mn-lt"/>
                          <a:ea typeface="+mn-ea"/>
                          <a:cs typeface="+mn-cs"/>
                        </a:rPr>
                        <a:t>;</a:t>
                      </a:r>
                      <a:r>
                        <a:rPr lang="ja-JP" altLang="en-US" sz="700" b="1" u="none" strike="noStrike" kern="1200" dirty="0" smtClean="0">
                          <a:solidFill>
                            <a:schemeClr val="bg1"/>
                          </a:solidFill>
                          <a:latin typeface="+mn-lt"/>
                          <a:ea typeface="+mn-ea"/>
                          <a:cs typeface="+mn-cs"/>
                        </a:rPr>
                        <a:t>スマートフォン</a:t>
                      </a:r>
                      <a:r>
                        <a:rPr lang="ja-JP" altLang="en-US" sz="700" b="1" u="none" strike="noStrike" kern="1200" baseline="0" dirty="0" smtClean="0">
                          <a:solidFill>
                            <a:schemeClr val="bg1"/>
                          </a:solidFill>
                          <a:latin typeface="+mn-lt"/>
                          <a:ea typeface="+mn-ea"/>
                          <a:cs typeface="+mn-cs"/>
                        </a:rPr>
                        <a:t>充電</a:t>
                      </a:r>
                      <a:endParaRPr lang="en-US" altLang="ja-JP" sz="700" b="1" u="none" strike="noStrike" kern="1200" dirty="0" smtClean="0">
                        <a:solidFill>
                          <a:schemeClr val="bg1"/>
                        </a:solidFill>
                        <a:latin typeface="+mn-lt"/>
                        <a:ea typeface="+mn-ea"/>
                        <a:cs typeface="+mn-cs"/>
                      </a:endParaRPr>
                    </a:p>
                    <a:p>
                      <a:pPr marL="0" marR="0" indent="0" algn="ctr" defTabSz="685777" rtl="0" eaLnBrk="1" fontAlgn="b" latinLnBrk="0" hangingPunct="1">
                        <a:lnSpc>
                          <a:spcPct val="100000"/>
                        </a:lnSpc>
                        <a:spcBef>
                          <a:spcPts val="0"/>
                        </a:spcBef>
                        <a:spcAft>
                          <a:spcPts val="0"/>
                        </a:spcAft>
                        <a:buClrTx/>
                        <a:buSzTx/>
                        <a:buFontTx/>
                        <a:buNone/>
                        <a:tabLst/>
                        <a:defRPr/>
                      </a:pPr>
                      <a:r>
                        <a:rPr lang="en-US" sz="700" b="1" u="none" strike="noStrike" kern="1200" dirty="0" smtClean="0">
                          <a:solidFill>
                            <a:schemeClr val="bg1"/>
                          </a:solidFill>
                          <a:latin typeface="+mn-lt"/>
                          <a:ea typeface="+mn-ea"/>
                          <a:cs typeface="+mn-cs"/>
                        </a:rPr>
                        <a:t>&amp;</a:t>
                      </a:r>
                      <a:r>
                        <a:rPr lang="en-US" sz="700" b="1" u="none" strike="noStrike" kern="1200" baseline="0" dirty="0" smtClean="0">
                          <a:solidFill>
                            <a:schemeClr val="bg1"/>
                          </a:solidFill>
                          <a:latin typeface="+mn-lt"/>
                          <a:ea typeface="+mn-ea"/>
                          <a:cs typeface="+mn-cs"/>
                        </a:rPr>
                        <a:t> </a:t>
                      </a:r>
                      <a:r>
                        <a:rPr lang="ja-JP" altLang="en-US" sz="700" b="1" u="none" strike="noStrike" kern="1200" baseline="0" dirty="0" smtClean="0">
                          <a:solidFill>
                            <a:schemeClr val="bg1"/>
                          </a:solidFill>
                          <a:latin typeface="+mn-lt"/>
                          <a:ea typeface="+mn-ea"/>
                          <a:cs typeface="+mn-cs"/>
                        </a:rPr>
                        <a:t>タブレット充電</a:t>
                      </a:r>
                      <a:endParaRPr lang="en-US" sz="700" b="1" u="none" strike="noStrike" kern="1200" dirty="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algn="ctr" fontAlgn="b"/>
                      <a:endParaRPr lang="en-US" sz="700" b="1" i="0" u="none" strike="noStrike" dirty="0">
                        <a:solidFill>
                          <a:srgbClr val="000000"/>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2E4F1"/>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r>
                        <a:rPr lang="en-US" altLang="ja-JP" sz="700" b="1" u="none" strike="noStrike" kern="1200" dirty="0" smtClean="0">
                          <a:solidFill>
                            <a:schemeClr val="bg1"/>
                          </a:solidFill>
                          <a:latin typeface="+mn-lt"/>
                          <a:ea typeface="+mn-ea"/>
                          <a:cs typeface="+mn-cs"/>
                        </a:rPr>
                        <a:t>(2);</a:t>
                      </a:r>
                      <a:r>
                        <a:rPr lang="ja-JP" altLang="en-US" sz="700" b="1" u="none" strike="noStrike" kern="1200" dirty="0" smtClean="0">
                          <a:solidFill>
                            <a:schemeClr val="bg1"/>
                          </a:solidFill>
                          <a:latin typeface="+mn-lt"/>
                          <a:ea typeface="+mn-ea"/>
                          <a:cs typeface="+mn-cs"/>
                        </a:rPr>
                        <a:t>スマートフォン</a:t>
                      </a:r>
                      <a:r>
                        <a:rPr lang="ja-JP" altLang="en-US" sz="700" b="1" u="none" strike="noStrike" kern="1200" baseline="0" dirty="0" smtClean="0">
                          <a:solidFill>
                            <a:schemeClr val="bg1"/>
                          </a:solidFill>
                          <a:latin typeface="+mn-lt"/>
                          <a:ea typeface="+mn-ea"/>
                          <a:cs typeface="+mn-cs"/>
                        </a:rPr>
                        <a:t>充電</a:t>
                      </a:r>
                      <a:endParaRPr lang="en-US" altLang="ja-JP" sz="700" b="1" u="none" strike="noStrike" kern="1200" dirty="0" smtClean="0">
                        <a:solidFill>
                          <a:schemeClr val="bg1"/>
                        </a:solidFill>
                        <a:latin typeface="+mn-lt"/>
                        <a:ea typeface="+mn-ea"/>
                        <a:cs typeface="+mn-cs"/>
                      </a:endParaRPr>
                    </a:p>
                    <a:p>
                      <a:pPr marL="0" marR="0" indent="0" algn="ctr" defTabSz="685777" rtl="0" eaLnBrk="1" fontAlgn="b" latinLnBrk="0" hangingPunct="1">
                        <a:lnSpc>
                          <a:spcPct val="100000"/>
                        </a:lnSpc>
                        <a:spcBef>
                          <a:spcPts val="0"/>
                        </a:spcBef>
                        <a:spcAft>
                          <a:spcPts val="0"/>
                        </a:spcAft>
                        <a:buClrTx/>
                        <a:buSzTx/>
                        <a:buFontTx/>
                        <a:buNone/>
                        <a:tabLst/>
                        <a:defRPr/>
                      </a:pPr>
                      <a:r>
                        <a:rPr lang="en-US" altLang="ja-JP" sz="700" b="1" u="none" strike="noStrike" kern="1200" dirty="0" smtClean="0">
                          <a:solidFill>
                            <a:schemeClr val="bg1"/>
                          </a:solidFill>
                          <a:latin typeface="+mn-lt"/>
                          <a:ea typeface="+mn-ea"/>
                          <a:cs typeface="+mn-cs"/>
                        </a:rPr>
                        <a:t>&amp;</a:t>
                      </a:r>
                      <a:r>
                        <a:rPr lang="en-US" altLang="ja-JP" sz="700" b="1" u="none" strike="noStrike" kern="1200" baseline="0" dirty="0" smtClean="0">
                          <a:solidFill>
                            <a:schemeClr val="bg1"/>
                          </a:solidFill>
                          <a:latin typeface="+mn-lt"/>
                          <a:ea typeface="+mn-ea"/>
                          <a:cs typeface="+mn-cs"/>
                        </a:rPr>
                        <a:t> </a:t>
                      </a:r>
                      <a:r>
                        <a:rPr lang="ja-JP" altLang="en-US" sz="700" b="1" u="none" strike="noStrike" kern="1200" baseline="0" dirty="0" smtClean="0">
                          <a:solidFill>
                            <a:schemeClr val="bg1"/>
                          </a:solidFill>
                          <a:latin typeface="+mn-lt"/>
                          <a:ea typeface="+mn-ea"/>
                          <a:cs typeface="+mn-cs"/>
                        </a:rPr>
                        <a:t>タブレット充電</a:t>
                      </a:r>
                      <a:endParaRPr lang="en-US" altLang="ja-JP" sz="700" b="1" u="none" strike="noStrike" kern="1200" dirty="0">
                        <a:solidFill>
                          <a:schemeClr val="bg1"/>
                        </a:solidFill>
                        <a:latin typeface="+mn-lt"/>
                        <a:ea typeface="+mn-ea"/>
                        <a:cs typeface="+mn-cs"/>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r>
              <a:tr h="197061">
                <a:tc>
                  <a:txBody>
                    <a:bodyPr/>
                    <a:lstStyle/>
                    <a:p>
                      <a:pPr algn="l" fontAlgn="b"/>
                      <a:r>
                        <a:rPr lang="en-US" sz="800" b="1" u="sng" strike="noStrike" dirty="0"/>
                        <a:t>Bluetooth</a:t>
                      </a:r>
                      <a:endParaRPr lang="en-US" sz="800" b="1" i="0" u="sng" strike="noStrike" dirty="0">
                        <a:solidFill>
                          <a:srgbClr val="000000"/>
                        </a:solidFill>
                        <a:latin typeface="Arial" pitchFamily="34" charset="0"/>
                        <a:cs typeface="Arial" pitchFamily="34" charset="0"/>
                      </a:endParaRPr>
                    </a:p>
                  </a:txBody>
                  <a:tcPr marL="41585" marR="41585" marT="33268" marB="33268"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ja-JP" altLang="en-US" dirty="0"/>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2E4F1"/>
                    </a:solidFill>
                  </a:tcPr>
                </a:tc>
                <a:tc>
                  <a:txBody>
                    <a:bodyPr/>
                    <a:lstStyle/>
                    <a:p>
                      <a:endParaRPr lang="ja-JP" altLang="en-US"/>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2E4F1"/>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algn="ctr" defTabSz="685777" rtl="0" eaLnBrk="1" fontAlgn="b" latinLnBrk="0" hangingPunct="1"/>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rgbClr val="FFFFFF"/>
                          </a:solidFill>
                          <a:latin typeface="+mn-lt"/>
                          <a:ea typeface="+mn-ea"/>
                          <a:cs typeface="+mn-cs"/>
                        </a:rPr>
                        <a:t>対応</a:t>
                      </a:r>
                      <a:endParaRPr lang="en-US" altLang="ja-JP" sz="700" b="1" u="none" strike="noStrike" kern="1200" dirty="0" smtClean="0">
                        <a:solidFill>
                          <a:srgbClr val="FFFFFF"/>
                        </a:solidFill>
                        <a:latin typeface="+mn-lt"/>
                        <a:ea typeface="+mn-ea"/>
                        <a:cs typeface="+mn-cs"/>
                      </a:endParaRPr>
                    </a:p>
                    <a:p>
                      <a:pPr algn="ctr" fontAlgn="b"/>
                      <a:r>
                        <a:rPr lang="en-US" sz="700" b="1" u="none" strike="noStrike" dirty="0" smtClean="0">
                          <a:solidFill>
                            <a:srgbClr val="FFFFFF"/>
                          </a:solidFill>
                        </a:rPr>
                        <a:t>(</a:t>
                      </a:r>
                      <a:r>
                        <a:rPr lang="en-US" sz="700" b="1" u="none" strike="noStrike" dirty="0" err="1" smtClean="0">
                          <a:solidFill>
                            <a:srgbClr val="FFFFFF"/>
                          </a:solidFill>
                        </a:rPr>
                        <a:t>ver</a:t>
                      </a:r>
                      <a:r>
                        <a:rPr lang="en-US" sz="700" b="1" u="none" strike="noStrike" dirty="0" smtClean="0">
                          <a:solidFill>
                            <a:srgbClr val="FFFFFF"/>
                          </a:solidFill>
                        </a:rPr>
                        <a:t> 3.0)</a:t>
                      </a: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p>
                      <a:pPr marL="0" algn="ctr" defTabSz="685777" rtl="0" eaLnBrk="1" fontAlgn="b" latinLnBrk="0" hangingPunct="1"/>
                      <a:r>
                        <a:rPr lang="en-US" sz="700" b="1" u="none" strike="noStrike" kern="1200" dirty="0" smtClean="0">
                          <a:solidFill>
                            <a:schemeClr val="bg1"/>
                          </a:solidFill>
                          <a:latin typeface="+mn-lt"/>
                          <a:ea typeface="+mn-ea"/>
                          <a:cs typeface="+mn-cs"/>
                        </a:rPr>
                        <a:t>(</a:t>
                      </a:r>
                      <a:r>
                        <a:rPr lang="en-US" sz="700" b="1" u="none" strike="noStrike" kern="1200" dirty="0" err="1" smtClean="0">
                          <a:solidFill>
                            <a:schemeClr val="bg1"/>
                          </a:solidFill>
                          <a:latin typeface="+mn-lt"/>
                          <a:ea typeface="+mn-ea"/>
                          <a:cs typeface="+mn-cs"/>
                        </a:rPr>
                        <a:t>ver</a:t>
                      </a:r>
                      <a:r>
                        <a:rPr lang="en-US" sz="700" b="1" u="none" strike="noStrike" kern="1200" dirty="0" smtClean="0">
                          <a:solidFill>
                            <a:schemeClr val="bg1"/>
                          </a:solidFill>
                          <a:latin typeface="+mn-lt"/>
                          <a:ea typeface="+mn-ea"/>
                          <a:cs typeface="+mn-cs"/>
                        </a:rPr>
                        <a:t> 3.0)</a:t>
                      </a: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r>
              <a:tr h="387616">
                <a:tc>
                  <a:txBody>
                    <a:bodyPr/>
                    <a:lstStyle/>
                    <a:p>
                      <a:pPr algn="l" fontAlgn="b"/>
                      <a:r>
                        <a:rPr lang="en-US" sz="800" b="1" u="sng" strike="noStrike" dirty="0" smtClean="0"/>
                        <a:t>802.11 </a:t>
                      </a:r>
                      <a:r>
                        <a:rPr lang="en-US" sz="800" b="1" u="sng" strike="noStrike" dirty="0"/>
                        <a:t>Wi-Fi</a:t>
                      </a:r>
                      <a:endParaRPr lang="en-US" sz="800" b="1" i="0" u="sng" strike="noStrike" dirty="0">
                        <a:solidFill>
                          <a:srgbClr val="000000"/>
                        </a:solidFill>
                        <a:latin typeface="Arial" pitchFamily="34" charset="0"/>
                        <a:cs typeface="Arial" pitchFamily="34" charset="0"/>
                      </a:endParaRPr>
                    </a:p>
                  </a:txBody>
                  <a:tcPr marL="41585" marR="41585" marT="33268" marB="33268"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ja-JP" altLang="en-US"/>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2E4F1"/>
                    </a:solidFill>
                  </a:tcPr>
                </a:tc>
                <a:tc>
                  <a:txBody>
                    <a:bodyPr/>
                    <a:lstStyle/>
                    <a:p>
                      <a:endParaRPr lang="ja-JP" altLang="en-US" dirty="0"/>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2E4F1"/>
                    </a:solidFill>
                  </a:tcPr>
                </a:tc>
                <a:tc>
                  <a:txBody>
                    <a:bodyPr/>
                    <a:lstStyle/>
                    <a:p>
                      <a:pPr algn="ctr" fontAlgn="b"/>
                      <a:endParaRPr lang="en-US" sz="700" b="1" i="0" u="none" strike="noStrike" dirty="0">
                        <a:solidFill>
                          <a:srgbClr val="000000"/>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2E4F1"/>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p>
                      <a:pPr marL="0" algn="ctr" defTabSz="685777" rtl="0" eaLnBrk="1" fontAlgn="b" latinLnBrk="0" hangingPunct="1"/>
                      <a:r>
                        <a:rPr lang="en-US" sz="700" b="1" u="none" strike="noStrike" kern="1200" dirty="0" smtClean="0">
                          <a:solidFill>
                            <a:schemeClr val="bg1"/>
                          </a:solidFill>
                          <a:latin typeface="+mn-lt"/>
                          <a:ea typeface="+mn-ea"/>
                          <a:cs typeface="+mn-cs"/>
                        </a:rPr>
                        <a:t>(</a:t>
                      </a:r>
                      <a:r>
                        <a:rPr lang="en-US" sz="700" b="1" u="none" strike="noStrike" kern="1200" dirty="0" smtClean="0">
                          <a:solidFill>
                            <a:schemeClr val="bg1"/>
                          </a:solidFill>
                          <a:latin typeface="+mn-lt"/>
                          <a:ea typeface="+mn-ea"/>
                          <a:cs typeface="+mn-cs"/>
                        </a:rPr>
                        <a:t>802.11a/b/g/n </a:t>
                      </a:r>
                      <a:r>
                        <a:rPr lang="en-US" sz="700" b="1" u="none" strike="noStrike" kern="1200" dirty="0">
                          <a:solidFill>
                            <a:schemeClr val="bg1"/>
                          </a:solidFill>
                          <a:latin typeface="+mn-lt"/>
                          <a:ea typeface="+mn-ea"/>
                          <a:cs typeface="+mn-cs"/>
                        </a:rPr>
                        <a:t>and ac)</a:t>
                      </a: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algn="ctr" fontAlgn="b"/>
                      <a:endParaRPr lang="en-US" sz="700" b="1" i="0" u="none" strike="noStrike" dirty="0">
                        <a:solidFill>
                          <a:srgbClr val="FFFFFF"/>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p>
                      <a:pPr marL="0" algn="ctr" defTabSz="685777" rtl="0" eaLnBrk="1" fontAlgn="b" latinLnBrk="0" hangingPunct="1"/>
                      <a:r>
                        <a:rPr lang="en-US" sz="700" b="1" u="none" strike="noStrike" kern="1200" dirty="0" smtClean="0">
                          <a:solidFill>
                            <a:schemeClr val="bg1"/>
                          </a:solidFill>
                          <a:latin typeface="+mn-lt"/>
                          <a:ea typeface="+mn-ea"/>
                          <a:cs typeface="+mn-cs"/>
                        </a:rPr>
                        <a:t>(</a:t>
                      </a:r>
                      <a:r>
                        <a:rPr lang="en-US" sz="700" b="1" u="none" strike="noStrike" kern="1200" dirty="0" smtClean="0">
                          <a:solidFill>
                            <a:schemeClr val="bg1"/>
                          </a:solidFill>
                          <a:latin typeface="+mn-lt"/>
                          <a:ea typeface="+mn-ea"/>
                          <a:cs typeface="+mn-cs"/>
                        </a:rPr>
                        <a:t>802.11a/b/g/n </a:t>
                      </a:r>
                      <a:r>
                        <a:rPr lang="en-US" sz="700" b="1" u="none" strike="noStrike" kern="1200" dirty="0">
                          <a:solidFill>
                            <a:schemeClr val="bg1"/>
                          </a:solidFill>
                          <a:latin typeface="+mn-lt"/>
                          <a:ea typeface="+mn-ea"/>
                          <a:cs typeface="+mn-cs"/>
                        </a:rPr>
                        <a:t>and ac)</a:t>
                      </a: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r>
              <a:tr h="387616">
                <a:tc>
                  <a:txBody>
                    <a:bodyPr/>
                    <a:lstStyle/>
                    <a:p>
                      <a:pPr algn="l" fontAlgn="b"/>
                      <a:r>
                        <a:rPr lang="en-US" sz="800" b="1" u="sng" strike="noStrike" dirty="0" smtClean="0"/>
                        <a:t>Cisco</a:t>
                      </a:r>
                      <a:r>
                        <a:rPr lang="en-US" sz="800" b="1" u="sng" strike="noStrike" baseline="30000" dirty="0" smtClean="0"/>
                        <a:t>®</a:t>
                      </a:r>
                      <a:r>
                        <a:rPr lang="en-US" sz="800" b="1" u="sng" strike="noStrike" dirty="0" smtClean="0"/>
                        <a:t> Intelligent </a:t>
                      </a:r>
                      <a:r>
                        <a:rPr lang="en-US" sz="800" b="1" u="sng" strike="noStrike" dirty="0"/>
                        <a:t>Proximity</a:t>
                      </a:r>
                      <a:endParaRPr lang="en-US" sz="800" b="1" i="0" u="sng" strike="noStrike" dirty="0">
                        <a:solidFill>
                          <a:srgbClr val="000000"/>
                        </a:solidFill>
                        <a:latin typeface="Arial" pitchFamily="34" charset="0"/>
                        <a:cs typeface="Arial" pitchFamily="34" charset="0"/>
                      </a:endParaRPr>
                    </a:p>
                  </a:txBody>
                  <a:tcPr marL="41585" marR="41585" marT="33268" marB="33268"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ja-JP" altLang="en-US"/>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2E4F1"/>
                    </a:solidFill>
                  </a:tcPr>
                </a:tc>
                <a:tc>
                  <a:txBody>
                    <a:bodyPr/>
                    <a:lstStyle/>
                    <a:p>
                      <a:endParaRPr lang="ja-JP" altLang="en-US" dirty="0"/>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2E4F1"/>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p>
                      <a:pPr marL="0" algn="ctr" defTabSz="685777" rtl="0" eaLnBrk="1" fontAlgn="b" latinLnBrk="0" hangingPunct="1"/>
                      <a:r>
                        <a:rPr lang="en-US" sz="700" b="1" u="none" strike="noStrike" kern="1200" dirty="0" smtClean="0">
                          <a:solidFill>
                            <a:schemeClr val="bg1"/>
                          </a:solidFill>
                          <a:latin typeface="+mn-lt"/>
                          <a:ea typeface="+mn-ea"/>
                          <a:cs typeface="+mn-cs"/>
                        </a:rPr>
                        <a:t>(</a:t>
                      </a:r>
                      <a:r>
                        <a:rPr lang="ja-JP" altLang="en-US" sz="700" b="1" u="none" strike="noStrike" kern="1200" dirty="0" smtClean="0">
                          <a:solidFill>
                            <a:schemeClr val="bg1"/>
                          </a:solidFill>
                          <a:latin typeface="+mn-lt"/>
                          <a:ea typeface="+mn-ea"/>
                          <a:cs typeface="+mn-cs"/>
                        </a:rPr>
                        <a:t>スマートフォン・タブレット</a:t>
                      </a:r>
                      <a:r>
                        <a:rPr lang="en-US" sz="700" b="1" u="none" strike="noStrike" kern="1200" dirty="0" smtClean="0">
                          <a:solidFill>
                            <a:schemeClr val="bg1"/>
                          </a:solidFill>
                          <a:latin typeface="+mn-lt"/>
                          <a:ea typeface="+mn-ea"/>
                          <a:cs typeface="+mn-cs"/>
                        </a:rPr>
                        <a:t>)</a:t>
                      </a:r>
                      <a:endParaRPr lang="en-US" sz="700" b="1" u="none" strike="noStrike" kern="1200" dirty="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p>
                      <a:pPr marL="0" algn="ctr" defTabSz="685777" rtl="0" eaLnBrk="1" fontAlgn="b" latinLnBrk="0" hangingPunct="1"/>
                      <a:r>
                        <a:rPr lang="en-US" altLang="ja-JP" sz="700" b="1" u="none" strike="noStrike" kern="1200" dirty="0" smtClean="0">
                          <a:solidFill>
                            <a:schemeClr val="bg1"/>
                          </a:solidFill>
                          <a:latin typeface="+mn-lt"/>
                          <a:ea typeface="+mn-ea"/>
                          <a:cs typeface="+mn-cs"/>
                        </a:rPr>
                        <a:t>(</a:t>
                      </a:r>
                      <a:r>
                        <a:rPr lang="ja-JP" altLang="en-US" sz="700" b="1" u="none" strike="noStrike" kern="1200" dirty="0" smtClean="0">
                          <a:solidFill>
                            <a:schemeClr val="bg1"/>
                          </a:solidFill>
                          <a:latin typeface="+mn-lt"/>
                          <a:ea typeface="+mn-ea"/>
                          <a:cs typeface="+mn-cs"/>
                        </a:rPr>
                        <a:t>スマートフォン・タブレット</a:t>
                      </a:r>
                      <a:r>
                        <a:rPr lang="en-US" altLang="ja-JP" sz="700" b="1" u="none" strike="noStrike" kern="1200" dirty="0" smtClean="0">
                          <a:solidFill>
                            <a:schemeClr val="bg1"/>
                          </a:solidFill>
                          <a:latin typeface="+mn-lt"/>
                          <a:ea typeface="+mn-ea"/>
                          <a:cs typeface="+mn-cs"/>
                        </a:rPr>
                        <a:t>)</a:t>
                      </a:r>
                      <a:endParaRPr lang="en-US" altLang="ja-JP" sz="700" b="1" u="none" strike="noStrike" kern="1200" dirty="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rgbClr val="FFFFFF"/>
                          </a:solidFill>
                          <a:latin typeface="+mn-lt"/>
                          <a:ea typeface="+mn-ea"/>
                          <a:cs typeface="+mn-cs"/>
                        </a:rPr>
                        <a:t>対応</a:t>
                      </a:r>
                      <a:endParaRPr lang="en-US" altLang="ja-JP" sz="700" b="1" u="none" strike="noStrike" kern="1200" dirty="0" smtClean="0">
                        <a:solidFill>
                          <a:srgbClr val="FFFFFF"/>
                        </a:solidFill>
                        <a:latin typeface="+mn-lt"/>
                        <a:ea typeface="+mn-ea"/>
                        <a:cs typeface="+mn-cs"/>
                      </a:endParaRPr>
                    </a:p>
                    <a:p>
                      <a:pPr marL="0" algn="ctr" defTabSz="685777" rtl="0" eaLnBrk="1" fontAlgn="b" latinLnBrk="0" hangingPunct="1"/>
                      <a:r>
                        <a:rPr lang="en-US" altLang="ja-JP" sz="700" b="1" u="none" strike="noStrike" kern="1200" dirty="0" smtClean="0">
                          <a:solidFill>
                            <a:schemeClr val="bg1"/>
                          </a:solidFill>
                          <a:latin typeface="+mn-lt"/>
                          <a:ea typeface="+mn-ea"/>
                          <a:cs typeface="+mn-cs"/>
                        </a:rPr>
                        <a:t>(</a:t>
                      </a:r>
                      <a:r>
                        <a:rPr lang="ja-JP" altLang="en-US" sz="700" b="1" u="none" strike="noStrike" kern="1200" dirty="0" smtClean="0">
                          <a:solidFill>
                            <a:schemeClr val="bg1"/>
                          </a:solidFill>
                          <a:latin typeface="+mn-lt"/>
                          <a:ea typeface="+mn-ea"/>
                          <a:cs typeface="+mn-cs"/>
                        </a:rPr>
                        <a:t>スマートフォン・タブレット</a:t>
                      </a:r>
                      <a:r>
                        <a:rPr lang="en-US" altLang="ja-JP" sz="700" b="1" u="none" strike="noStrike" kern="1200" dirty="0" smtClean="0">
                          <a:solidFill>
                            <a:schemeClr val="bg1"/>
                          </a:solidFill>
                          <a:latin typeface="+mn-lt"/>
                          <a:ea typeface="+mn-ea"/>
                          <a:cs typeface="+mn-cs"/>
                        </a:rPr>
                        <a:t>)</a:t>
                      </a:r>
                      <a:endParaRPr lang="en-US" altLang="ja-JP" sz="700" b="1" u="none" strike="noStrike" kern="1200" dirty="0">
                        <a:solidFill>
                          <a:schemeClr val="bg1"/>
                        </a:solidFill>
                        <a:latin typeface="+mn-lt"/>
                        <a:ea typeface="+mn-ea"/>
                        <a:cs typeface="+mn-cs"/>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p>
                      <a:pPr marL="0" algn="ctr" defTabSz="685777" rtl="0" eaLnBrk="1" fontAlgn="b" latinLnBrk="0" hangingPunct="1"/>
                      <a:r>
                        <a:rPr lang="en-US" altLang="ja-JP" sz="700" b="1" u="none" strike="noStrike" kern="1200" dirty="0" smtClean="0">
                          <a:solidFill>
                            <a:schemeClr val="bg1"/>
                          </a:solidFill>
                          <a:latin typeface="+mn-lt"/>
                          <a:ea typeface="+mn-ea"/>
                          <a:cs typeface="+mn-cs"/>
                        </a:rPr>
                        <a:t>(</a:t>
                      </a:r>
                      <a:r>
                        <a:rPr lang="ja-JP" altLang="en-US" sz="700" b="1" u="none" strike="noStrike" kern="1200" dirty="0" smtClean="0">
                          <a:solidFill>
                            <a:schemeClr val="bg1"/>
                          </a:solidFill>
                          <a:latin typeface="+mn-lt"/>
                          <a:ea typeface="+mn-ea"/>
                          <a:cs typeface="+mn-cs"/>
                        </a:rPr>
                        <a:t>スマートフォン・タブレット</a:t>
                      </a:r>
                      <a:r>
                        <a:rPr lang="en-US" altLang="ja-JP" sz="700" b="1" u="none" strike="noStrike" kern="1200" dirty="0" smtClean="0">
                          <a:solidFill>
                            <a:schemeClr val="bg1"/>
                          </a:solidFill>
                          <a:latin typeface="+mn-lt"/>
                          <a:ea typeface="+mn-ea"/>
                          <a:cs typeface="+mn-cs"/>
                        </a:rPr>
                        <a:t>)</a:t>
                      </a:r>
                      <a:endParaRPr lang="en-US" altLang="ja-JP" sz="700" b="1" u="none" strike="noStrike" kern="1200" dirty="0">
                        <a:solidFill>
                          <a:schemeClr val="bg1"/>
                        </a:solidFill>
                        <a:latin typeface="+mn-lt"/>
                        <a:ea typeface="+mn-ea"/>
                        <a:cs typeface="+mn-cs"/>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r>
              <a:tr h="197061">
                <a:tc>
                  <a:txBody>
                    <a:bodyPr/>
                    <a:lstStyle/>
                    <a:p>
                      <a:pPr algn="l" fontAlgn="b"/>
                      <a:r>
                        <a:rPr lang="ja-JP" altLang="en-US" sz="800" b="1" i="0" u="none" strike="noStrike" dirty="0" smtClean="0">
                          <a:solidFill>
                            <a:srgbClr val="000000"/>
                          </a:solidFill>
                          <a:latin typeface="Arial" pitchFamily="34" charset="0"/>
                          <a:cs typeface="Arial" pitchFamily="34" charset="0"/>
                        </a:rPr>
                        <a:t>スイッチ</a:t>
                      </a:r>
                      <a:endParaRPr lang="en-US" sz="800" b="1" i="0" u="none" strike="noStrike" dirty="0">
                        <a:solidFill>
                          <a:srgbClr val="000000"/>
                        </a:solidFill>
                        <a:latin typeface="Arial" pitchFamily="34" charset="0"/>
                        <a:cs typeface="Arial" pitchFamily="34" charset="0"/>
                      </a:endParaRPr>
                    </a:p>
                  </a:txBody>
                  <a:tcPr marL="41585" marR="41585" marT="33268" marB="33268"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685777" rtl="0" eaLnBrk="1" fontAlgn="b" latinLnBrk="0" hangingPunct="1"/>
                      <a:r>
                        <a:rPr lang="en-US" sz="700" b="1" u="none" strike="noStrike" kern="1200" dirty="0">
                          <a:solidFill>
                            <a:schemeClr val="bg1"/>
                          </a:solidFill>
                          <a:latin typeface="+mn-lt"/>
                          <a:ea typeface="+mn-ea"/>
                          <a:cs typeface="+mn-cs"/>
                        </a:rPr>
                        <a:t>10/100/1000</a:t>
                      </a: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algn="ctr" defTabSz="685777" rtl="0" eaLnBrk="1" fontAlgn="b" latinLnBrk="0" hangingPunct="1"/>
                      <a:r>
                        <a:rPr lang="en-US" sz="700" b="1" u="none" strike="noStrike" kern="1200" dirty="0" smtClean="0">
                          <a:solidFill>
                            <a:schemeClr val="bg1"/>
                          </a:solidFill>
                          <a:latin typeface="+mn-lt"/>
                          <a:ea typeface="+mn-ea"/>
                          <a:cs typeface="+mn-cs"/>
                        </a:rPr>
                        <a:t>10/100/1000</a:t>
                      </a:r>
                      <a:endParaRPr lang="en-US" sz="700" b="1" u="none" strike="noStrike" kern="1200" dirty="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algn="ctr" defTabSz="685777" rtl="0" eaLnBrk="1" fontAlgn="b" latinLnBrk="0" hangingPunct="1"/>
                      <a:r>
                        <a:rPr lang="en-US" sz="700" b="1" u="none" strike="noStrike" kern="1200" dirty="0" smtClean="0">
                          <a:solidFill>
                            <a:schemeClr val="bg1"/>
                          </a:solidFill>
                          <a:latin typeface="+mn-lt"/>
                          <a:ea typeface="+mn-ea"/>
                          <a:cs typeface="+mn-cs"/>
                        </a:rPr>
                        <a:t>10/100/1000</a:t>
                      </a:r>
                      <a:endParaRPr lang="en-US" sz="700" b="1" u="none" strike="noStrike" kern="1200" dirty="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algn="ctr" defTabSz="685777" rtl="0" eaLnBrk="1" fontAlgn="b" latinLnBrk="0" hangingPunct="1"/>
                      <a:r>
                        <a:rPr lang="en-US" sz="700" b="1" u="none" strike="noStrike" kern="1200" dirty="0" smtClean="0">
                          <a:solidFill>
                            <a:schemeClr val="bg1"/>
                          </a:solidFill>
                          <a:latin typeface="+mn-lt"/>
                          <a:ea typeface="+mn-ea"/>
                          <a:cs typeface="+mn-cs"/>
                        </a:rPr>
                        <a:t>10/100/1000</a:t>
                      </a:r>
                      <a:endParaRPr lang="en-US" sz="700" b="1" u="none" strike="noStrike" kern="1200" dirty="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algn="ctr" defTabSz="685777" rtl="0" eaLnBrk="1" fontAlgn="b" latinLnBrk="0" hangingPunct="1"/>
                      <a:r>
                        <a:rPr lang="en-US" sz="700" b="1" u="none" strike="noStrike" kern="1200" dirty="0" smtClean="0">
                          <a:solidFill>
                            <a:schemeClr val="bg1"/>
                          </a:solidFill>
                          <a:latin typeface="+mn-lt"/>
                          <a:ea typeface="+mn-ea"/>
                          <a:cs typeface="+mn-cs"/>
                        </a:rPr>
                        <a:t>10/100/1000</a:t>
                      </a:r>
                      <a:endParaRPr lang="en-US" sz="700" b="1" u="none" strike="noStrike" kern="1200" dirty="0">
                        <a:solidFill>
                          <a:schemeClr val="bg1"/>
                        </a:solidFill>
                        <a:latin typeface="+mn-lt"/>
                        <a:ea typeface="+mn-ea"/>
                        <a:cs typeface="+mn-cs"/>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algn="ctr" defTabSz="685777" rtl="0" eaLnBrk="1" fontAlgn="b" latinLnBrk="0" hangingPunct="1"/>
                      <a:r>
                        <a:rPr lang="en-US" sz="700" b="1" u="none" strike="noStrike" kern="1200" dirty="0" smtClean="0">
                          <a:solidFill>
                            <a:schemeClr val="bg1"/>
                          </a:solidFill>
                          <a:latin typeface="+mn-lt"/>
                          <a:ea typeface="+mn-ea"/>
                          <a:cs typeface="+mn-cs"/>
                        </a:rPr>
                        <a:t>10/100/1000</a:t>
                      </a:r>
                      <a:endParaRPr lang="en-US" sz="700" b="1" u="none" strike="noStrike" kern="1200" dirty="0">
                        <a:solidFill>
                          <a:schemeClr val="bg1"/>
                        </a:solidFill>
                        <a:latin typeface="+mn-lt"/>
                        <a:ea typeface="+mn-ea"/>
                        <a:cs typeface="+mn-cs"/>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r>
              <a:tr h="197061">
                <a:tc>
                  <a:txBody>
                    <a:bodyPr/>
                    <a:lstStyle/>
                    <a:p>
                      <a:pPr algn="l" fontAlgn="b"/>
                      <a:r>
                        <a:rPr lang="ja-JP" altLang="en-US" sz="800" b="1" i="0" u="none" strike="noStrike" dirty="0" smtClean="0">
                          <a:solidFill>
                            <a:schemeClr val="tx1"/>
                          </a:solidFill>
                          <a:latin typeface="+mn-lt"/>
                          <a:cs typeface="+mn-cs"/>
                        </a:rPr>
                        <a:t>壁掛け</a:t>
                      </a:r>
                      <a:endParaRPr lang="en-US" sz="800" b="1" i="0" u="none" strike="noStrike" dirty="0">
                        <a:solidFill>
                          <a:srgbClr val="000000"/>
                        </a:solidFill>
                        <a:latin typeface="Arial" pitchFamily="34" charset="0"/>
                        <a:cs typeface="Arial" pitchFamily="34" charset="0"/>
                      </a:endParaRPr>
                    </a:p>
                  </a:txBody>
                  <a:tcPr marL="41585" marR="41585" marT="33268" marB="33268"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685777" rtl="0" eaLnBrk="1" fontAlgn="b" latinLnBrk="0" hangingPunct="1"/>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r>
              <a:tr h="197061">
                <a:tc>
                  <a:txBody>
                    <a:bodyPr/>
                    <a:lstStyle/>
                    <a:p>
                      <a:pPr algn="l" fontAlgn="b"/>
                      <a:r>
                        <a:rPr lang="ja-JP" altLang="en-US" sz="800" b="1" i="0" u="none" strike="noStrike" dirty="0" smtClean="0">
                          <a:solidFill>
                            <a:schemeClr val="tx1"/>
                          </a:solidFill>
                          <a:latin typeface="+mn-lt"/>
                          <a:cs typeface="+mn-cs"/>
                        </a:rPr>
                        <a:t>ベゼル交換</a:t>
                      </a:r>
                      <a:endParaRPr lang="en-US" sz="800" b="1" i="0" u="none" strike="noStrike" dirty="0">
                        <a:solidFill>
                          <a:srgbClr val="000000"/>
                        </a:solidFill>
                        <a:latin typeface="Arial" pitchFamily="34" charset="0"/>
                        <a:cs typeface="Arial" pitchFamily="34" charset="0"/>
                      </a:endParaRPr>
                    </a:p>
                  </a:txBody>
                  <a:tcPr marL="41585" marR="41585" marT="33268" marB="33268"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r>
            </a:tbl>
          </a:graphicData>
        </a:graphic>
      </p:graphicFrame>
      <p:sp>
        <p:nvSpPr>
          <p:cNvPr id="16" name="角丸四角形 15"/>
          <p:cNvSpPr/>
          <p:nvPr/>
        </p:nvSpPr>
        <p:spPr>
          <a:xfrm>
            <a:off x="5371221" y="200769"/>
            <a:ext cx="3708433" cy="5908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smtClean="0">
                <a:latin typeface="ＭＳ Ｐゴシック" pitchFamily="50" charset="-128"/>
                <a:ea typeface="ＭＳ Ｐゴシック" pitchFamily="50" charset="-128"/>
              </a:rPr>
              <a:t>ラインボタン数は全て共通</a:t>
            </a:r>
            <a:endParaRPr kumimoji="1" lang="en-US" altLang="ja-JP" dirty="0" smtClean="0">
              <a:latin typeface="ＭＳ Ｐゴシック" pitchFamily="50" charset="-128"/>
              <a:ea typeface="ＭＳ Ｐゴシック" pitchFamily="50" charset="-128"/>
            </a:endParaRPr>
          </a:p>
          <a:p>
            <a:pPr algn="ctr"/>
            <a:r>
              <a:rPr kumimoji="1" lang="ja-JP" altLang="en-US" dirty="0" smtClean="0">
                <a:latin typeface="ＭＳ Ｐゴシック" pitchFamily="50" charset="-128"/>
                <a:ea typeface="ＭＳ Ｐゴシック" pitchFamily="50" charset="-128"/>
              </a:rPr>
              <a:t>ソフトウェア機能に差分をつけない</a:t>
            </a:r>
            <a:endParaRPr kumimoji="1" lang="ja-JP" altLang="en-US" dirty="0">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413928980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341316"/>
            <a:ext cx="8345488" cy="731837"/>
          </a:xfrm>
        </p:spPr>
        <p:txBody>
          <a:bodyPr/>
          <a:lstStyle/>
          <a:p>
            <a:r>
              <a:rPr lang="en-US" altLang="ja-JP" dirty="0"/>
              <a:t>Cisco IP Phone 8800 Series</a:t>
            </a:r>
            <a:br>
              <a:rPr lang="en-US" altLang="ja-JP" dirty="0"/>
            </a:br>
            <a:r>
              <a:rPr lang="en-US" altLang="ja-JP" sz="1600" dirty="0"/>
              <a:t>-  </a:t>
            </a:r>
            <a:r>
              <a:rPr lang="en-US" altLang="ja-JP" sz="1600" dirty="0" smtClean="0"/>
              <a:t>Cisco IP Phone 7900 </a:t>
            </a:r>
            <a:r>
              <a:rPr lang="ja-JP" altLang="en-US" sz="1600" dirty="0" smtClean="0"/>
              <a:t>シリーズとの</a:t>
            </a:r>
            <a:r>
              <a:rPr lang="ja-JP" altLang="en-US" sz="1600" dirty="0" smtClean="0"/>
              <a:t>比較表</a:t>
            </a:r>
            <a:endParaRPr lang="en-US" sz="2000" dirty="0"/>
          </a:p>
        </p:txBody>
      </p:sp>
      <p:graphicFrame>
        <p:nvGraphicFramePr>
          <p:cNvPr id="8" name="Table 7"/>
          <p:cNvGraphicFramePr>
            <a:graphicFrameLocks noGrp="1"/>
          </p:cNvGraphicFramePr>
          <p:nvPr>
            <p:extLst>
              <p:ext uri="{D42A27DB-BD31-4B8C-83A1-F6EECF244321}">
                <p14:modId xmlns:p14="http://schemas.microsoft.com/office/powerpoint/2010/main" val="3689056588"/>
              </p:ext>
            </p:extLst>
          </p:nvPr>
        </p:nvGraphicFramePr>
        <p:xfrm>
          <a:off x="277817" y="1079502"/>
          <a:ext cx="8596307" cy="3612634"/>
        </p:xfrm>
        <a:graphic>
          <a:graphicData uri="http://schemas.openxmlformats.org/drawingml/2006/table">
            <a:tbl>
              <a:tblPr firstRow="1" bandRow="1">
                <a:tableStyleId>{BC89EF96-8CEA-46FF-86C4-4CE0E7609802}</a:tableStyleId>
              </a:tblPr>
              <a:tblGrid>
                <a:gridCol w="1212059"/>
                <a:gridCol w="820472"/>
                <a:gridCol w="820472"/>
                <a:gridCol w="820472"/>
                <a:gridCol w="820472"/>
                <a:gridCol w="820472"/>
                <a:gridCol w="820472"/>
                <a:gridCol w="820472"/>
                <a:gridCol w="820472"/>
                <a:gridCol w="820472"/>
              </a:tblGrid>
              <a:tr h="227378">
                <a:tc>
                  <a:txBody>
                    <a:bodyPr/>
                    <a:lstStyle/>
                    <a:p>
                      <a:pPr algn="l" fontAlgn="b"/>
                      <a:endParaRPr lang="en-US" sz="1100" b="0" i="0" u="none" strike="noStrike" dirty="0">
                        <a:solidFill>
                          <a:schemeClr val="bg2"/>
                        </a:solidFill>
                        <a:latin typeface="+mj-lt"/>
                      </a:endParaRPr>
                    </a:p>
                  </a:txBody>
                  <a:tcPr marL="41585" marR="41585" marT="24950" marB="24950" anchor="ctr">
                    <a:lnR w="952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solidFill>
                  </a:tcPr>
                </a:tc>
                <a:tc>
                  <a:txBody>
                    <a:bodyPr/>
                    <a:lstStyle/>
                    <a:p>
                      <a:pPr algn="ctr" fontAlgn="b"/>
                      <a:r>
                        <a:rPr lang="en-US" sz="1100" u="none" strike="noStrike" dirty="0" smtClean="0">
                          <a:solidFill>
                            <a:schemeClr val="bg2"/>
                          </a:solidFill>
                        </a:rPr>
                        <a:t>7942</a:t>
                      </a:r>
                      <a:endParaRPr lang="en-US" sz="1100" b="0" i="0" u="none" strike="noStrike" dirty="0">
                        <a:solidFill>
                          <a:schemeClr val="bg2"/>
                        </a:solidFill>
                        <a:latin typeface="+mj-lt"/>
                      </a:endParaRPr>
                    </a:p>
                  </a:txBody>
                  <a:tcPr marL="41585" marR="41585" marT="24950" marB="2495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solidFill>
                  </a:tcPr>
                </a:tc>
                <a:tc>
                  <a:txBody>
                    <a:bodyPr/>
                    <a:lstStyle/>
                    <a:p>
                      <a:pPr algn="ctr" fontAlgn="b"/>
                      <a:r>
                        <a:rPr lang="en-US" sz="1100" u="none" strike="noStrike" dirty="0">
                          <a:solidFill>
                            <a:schemeClr val="bg2"/>
                          </a:solidFill>
                        </a:rPr>
                        <a:t>8811</a:t>
                      </a:r>
                      <a:endParaRPr lang="en-US" sz="1100" b="0" i="0" u="none" strike="noStrike" dirty="0">
                        <a:solidFill>
                          <a:schemeClr val="bg2"/>
                        </a:solidFill>
                        <a:latin typeface="+mj-lt"/>
                      </a:endParaRPr>
                    </a:p>
                  </a:txBody>
                  <a:tcPr marL="41585" marR="41585" marT="24950" marB="2495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6"/>
                    </a:solidFill>
                  </a:tcPr>
                </a:tc>
                <a:tc>
                  <a:txBody>
                    <a:bodyPr/>
                    <a:lstStyle/>
                    <a:p>
                      <a:pPr algn="ctr" fontAlgn="b"/>
                      <a:r>
                        <a:rPr lang="en-US" sz="1100" u="none" strike="noStrike" dirty="0">
                          <a:solidFill>
                            <a:schemeClr val="bg2"/>
                          </a:solidFill>
                        </a:rPr>
                        <a:t>7945</a:t>
                      </a:r>
                      <a:endParaRPr lang="en-US" sz="1100" b="0" i="0" u="none" strike="noStrike" dirty="0">
                        <a:solidFill>
                          <a:schemeClr val="bg2"/>
                        </a:solidFill>
                        <a:latin typeface="+mj-lt"/>
                      </a:endParaRPr>
                    </a:p>
                  </a:txBody>
                  <a:tcPr marL="41585" marR="41585" marT="24950" marB="2495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solidFill>
                  </a:tcPr>
                </a:tc>
                <a:tc>
                  <a:txBody>
                    <a:bodyPr/>
                    <a:lstStyle/>
                    <a:p>
                      <a:pPr algn="ctr" fontAlgn="b"/>
                      <a:r>
                        <a:rPr lang="en-US" sz="1100" u="none" strike="noStrike" dirty="0">
                          <a:solidFill>
                            <a:schemeClr val="bg2"/>
                          </a:solidFill>
                        </a:rPr>
                        <a:t>8841</a:t>
                      </a:r>
                      <a:endParaRPr lang="en-US" sz="1100" b="0" i="0" u="none" strike="noStrike" dirty="0">
                        <a:solidFill>
                          <a:schemeClr val="bg2"/>
                        </a:solidFill>
                        <a:latin typeface="+mj-lt"/>
                      </a:endParaRPr>
                    </a:p>
                  </a:txBody>
                  <a:tcPr marL="41585" marR="41585" marT="24950" marB="2495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6"/>
                    </a:solidFill>
                  </a:tcPr>
                </a:tc>
                <a:tc>
                  <a:txBody>
                    <a:bodyPr/>
                    <a:lstStyle/>
                    <a:p>
                      <a:pPr algn="ctr" fontAlgn="b"/>
                      <a:r>
                        <a:rPr lang="en-US" sz="1100" u="none" strike="noStrike" dirty="0">
                          <a:solidFill>
                            <a:schemeClr val="bg2"/>
                          </a:solidFill>
                        </a:rPr>
                        <a:t>7962</a:t>
                      </a:r>
                      <a:endParaRPr lang="en-US" sz="1100" b="0" i="0" u="none" strike="noStrike" dirty="0">
                        <a:solidFill>
                          <a:schemeClr val="bg2"/>
                        </a:solidFill>
                        <a:latin typeface="+mj-lt"/>
                      </a:endParaRPr>
                    </a:p>
                  </a:txBody>
                  <a:tcPr marL="41585" marR="41585" marT="24950" marB="2495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solidFill>
                  </a:tcPr>
                </a:tc>
                <a:tc>
                  <a:txBody>
                    <a:bodyPr/>
                    <a:lstStyle/>
                    <a:p>
                      <a:pPr algn="ctr" fontAlgn="b"/>
                      <a:r>
                        <a:rPr lang="en-US" sz="1100" u="none" strike="noStrike" dirty="0">
                          <a:solidFill>
                            <a:schemeClr val="bg2"/>
                          </a:solidFill>
                        </a:rPr>
                        <a:t>7965</a:t>
                      </a:r>
                      <a:endParaRPr lang="en-US" sz="1100" b="0" i="0" u="none" strike="noStrike" dirty="0">
                        <a:solidFill>
                          <a:schemeClr val="bg2"/>
                        </a:solidFill>
                        <a:latin typeface="+mj-lt"/>
                      </a:endParaRPr>
                    </a:p>
                  </a:txBody>
                  <a:tcPr marL="41585" marR="41585" marT="24950" marB="2495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solidFill>
                  </a:tcPr>
                </a:tc>
                <a:tc>
                  <a:txBody>
                    <a:bodyPr/>
                    <a:lstStyle/>
                    <a:p>
                      <a:pPr algn="ctr" fontAlgn="b"/>
                      <a:r>
                        <a:rPr lang="en-US" sz="1100" u="none" strike="noStrike" dirty="0">
                          <a:solidFill>
                            <a:schemeClr val="bg2"/>
                          </a:solidFill>
                        </a:rPr>
                        <a:t>8851</a:t>
                      </a:r>
                      <a:endParaRPr lang="en-US" sz="1100" b="0" i="0" u="none" strike="noStrike" dirty="0">
                        <a:solidFill>
                          <a:schemeClr val="bg2"/>
                        </a:solidFill>
                        <a:latin typeface="+mj-lt"/>
                      </a:endParaRPr>
                    </a:p>
                  </a:txBody>
                  <a:tcPr marL="41585" marR="41585" marT="24950" marB="2495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6"/>
                    </a:solidFill>
                  </a:tcPr>
                </a:tc>
                <a:tc>
                  <a:txBody>
                    <a:bodyPr/>
                    <a:lstStyle/>
                    <a:p>
                      <a:pPr algn="ctr" fontAlgn="b"/>
                      <a:r>
                        <a:rPr lang="en-US" sz="1100" u="none" strike="noStrike" dirty="0">
                          <a:solidFill>
                            <a:schemeClr val="bg2"/>
                          </a:solidFill>
                        </a:rPr>
                        <a:t>7975</a:t>
                      </a:r>
                      <a:endParaRPr lang="en-US" sz="1100" b="0" i="0" u="none" strike="noStrike" dirty="0">
                        <a:solidFill>
                          <a:schemeClr val="bg2"/>
                        </a:solidFill>
                        <a:latin typeface="+mj-lt"/>
                      </a:endParaRPr>
                    </a:p>
                  </a:txBody>
                  <a:tcPr marL="41585" marR="41585" marT="24950" marB="2495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solidFill>
                  </a:tcPr>
                </a:tc>
                <a:tc>
                  <a:txBody>
                    <a:bodyPr/>
                    <a:lstStyle/>
                    <a:p>
                      <a:pPr algn="ctr" fontAlgn="b"/>
                      <a:r>
                        <a:rPr lang="en-US" sz="1100" u="none" strike="noStrike" dirty="0">
                          <a:solidFill>
                            <a:schemeClr val="bg2"/>
                          </a:solidFill>
                        </a:rPr>
                        <a:t>8861</a:t>
                      </a:r>
                      <a:endParaRPr lang="en-US" sz="1100" b="0" i="0" u="none" strike="noStrike" dirty="0">
                        <a:solidFill>
                          <a:schemeClr val="bg2"/>
                        </a:solidFill>
                        <a:latin typeface="+mj-lt"/>
                      </a:endParaRPr>
                    </a:p>
                  </a:txBody>
                  <a:tcPr marL="41585" marR="41585" marT="24950" marB="24950" anchor="ctr">
                    <a:lnL w="952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accent6"/>
                    </a:solidFill>
                  </a:tcPr>
                </a:tc>
              </a:tr>
              <a:tr h="197061">
                <a:tc>
                  <a:txBody>
                    <a:bodyPr/>
                    <a:lstStyle/>
                    <a:p>
                      <a:pPr algn="l" fontAlgn="b"/>
                      <a:r>
                        <a:rPr lang="ja-JP" altLang="en-US" sz="800" b="1" i="0" u="none" strike="noStrike" dirty="0" smtClean="0">
                          <a:solidFill>
                            <a:schemeClr val="tx1"/>
                          </a:solidFill>
                          <a:latin typeface="+mn-lt"/>
                          <a:cs typeface="+mn-cs"/>
                        </a:rPr>
                        <a:t>ラインボタン数</a:t>
                      </a:r>
                      <a:endParaRPr lang="en-US" sz="800" b="1" i="0" u="none" strike="noStrike" dirty="0">
                        <a:solidFill>
                          <a:schemeClr val="tx1"/>
                        </a:solidFill>
                        <a:latin typeface="Arial" pitchFamily="34" charset="0"/>
                        <a:cs typeface="Arial" pitchFamily="34" charset="0"/>
                      </a:endParaRPr>
                    </a:p>
                  </a:txBody>
                  <a:tcPr marL="41585" marR="41585" marT="33268" marB="33268" anchor="ctr">
                    <a:lnR w="952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pPr algn="ctr" fontAlgn="b"/>
                      <a:r>
                        <a:rPr lang="en-US" sz="700" b="1" u="none" strike="noStrike" dirty="0"/>
                        <a:t>2</a:t>
                      </a:r>
                      <a:endParaRPr lang="en-US" sz="700" b="1" i="0" u="none" strike="noStrike" dirty="0">
                        <a:solidFill>
                          <a:srgbClr val="000000"/>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b"/>
                      <a:r>
                        <a:rPr lang="en-US" sz="700" b="1" u="none" strike="noStrike" dirty="0">
                          <a:solidFill>
                            <a:schemeClr val="bg1"/>
                          </a:solidFill>
                        </a:rPr>
                        <a:t>5</a:t>
                      </a:r>
                      <a:endParaRPr lang="en-US" sz="700" b="1" i="0" u="none" strike="noStrike" dirty="0">
                        <a:solidFill>
                          <a:schemeClr val="bg1"/>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US" sz="700" b="1" u="none" strike="noStrike" dirty="0"/>
                        <a:t>4</a:t>
                      </a:r>
                      <a:endParaRPr lang="en-US" sz="700" b="1" i="0" u="none" strike="noStrike" dirty="0">
                        <a:solidFill>
                          <a:srgbClr val="000000"/>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algn="ctr" defTabSz="685777" rtl="0" eaLnBrk="1" fontAlgn="b" latinLnBrk="0" hangingPunct="1"/>
                      <a:r>
                        <a:rPr lang="en-US" sz="700" b="1" u="none" strike="noStrike" kern="1200" dirty="0">
                          <a:solidFill>
                            <a:schemeClr val="bg1"/>
                          </a:solidFill>
                          <a:latin typeface="+mn-lt"/>
                          <a:ea typeface="+mn-ea"/>
                          <a:cs typeface="+mn-cs"/>
                        </a:rPr>
                        <a:t>5</a:t>
                      </a: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algn="ctr" defTabSz="685777" rtl="0" eaLnBrk="1" fontAlgn="b" latinLnBrk="0" hangingPunct="1"/>
                      <a:r>
                        <a:rPr lang="en-US" sz="700" b="1" u="none" strike="noStrike" kern="1200" dirty="0">
                          <a:solidFill>
                            <a:schemeClr val="bg1"/>
                          </a:solidFill>
                          <a:latin typeface="+mn-lt"/>
                          <a:ea typeface="+mn-ea"/>
                          <a:cs typeface="+mn-cs"/>
                        </a:rPr>
                        <a:t>6</a:t>
                      </a: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algn="ctr" defTabSz="685777" rtl="0" eaLnBrk="1" fontAlgn="b" latinLnBrk="0" hangingPunct="1"/>
                      <a:r>
                        <a:rPr lang="en-US" sz="700" b="1" u="none" strike="noStrike" kern="1200" dirty="0">
                          <a:solidFill>
                            <a:schemeClr val="bg1"/>
                          </a:solidFill>
                          <a:latin typeface="+mn-lt"/>
                          <a:ea typeface="+mn-ea"/>
                          <a:cs typeface="+mn-cs"/>
                        </a:rPr>
                        <a:t>6</a:t>
                      </a: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US" sz="700" b="1" u="none" strike="noStrike" dirty="0"/>
                        <a:t>5</a:t>
                      </a:r>
                      <a:endParaRPr lang="en-US" sz="700" b="1" i="0" u="none" strike="noStrike" dirty="0">
                        <a:solidFill>
                          <a:srgbClr val="000000"/>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algn="ctr" defTabSz="685777" rtl="0" eaLnBrk="1" fontAlgn="b" latinLnBrk="0" hangingPunct="1"/>
                      <a:r>
                        <a:rPr lang="en-US" sz="700" b="1" u="none" strike="noStrike" kern="1200" dirty="0">
                          <a:solidFill>
                            <a:schemeClr val="bg1"/>
                          </a:solidFill>
                          <a:latin typeface="+mn-lt"/>
                          <a:ea typeface="+mn-ea"/>
                          <a:cs typeface="+mn-cs"/>
                        </a:rPr>
                        <a:t>8</a:t>
                      </a: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US" sz="700" b="1" u="none" strike="noStrike" dirty="0"/>
                        <a:t>5</a:t>
                      </a:r>
                      <a:endParaRPr lang="en-US" sz="700" b="1" i="0" u="none" strike="noStrike" dirty="0">
                        <a:solidFill>
                          <a:srgbClr val="000000"/>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r>
              <a:tr h="387616">
                <a:tc>
                  <a:txBody>
                    <a:bodyPr/>
                    <a:lstStyle/>
                    <a:p>
                      <a:pPr algn="l" fontAlgn="b"/>
                      <a:r>
                        <a:rPr lang="ja-JP" altLang="en-US" sz="800" b="1" i="0" u="none" strike="noStrike" dirty="0" smtClean="0">
                          <a:solidFill>
                            <a:srgbClr val="000000"/>
                          </a:solidFill>
                          <a:latin typeface="Arial" pitchFamily="34" charset="0"/>
                          <a:cs typeface="Arial" pitchFamily="34" charset="0"/>
                        </a:rPr>
                        <a:t>音声品質</a:t>
                      </a:r>
                      <a:endParaRPr lang="en-US" sz="800" b="1" i="0" u="none" strike="noStrike" dirty="0">
                        <a:solidFill>
                          <a:srgbClr val="000000"/>
                        </a:solidFill>
                        <a:latin typeface="Arial" pitchFamily="34" charset="0"/>
                        <a:cs typeface="Arial" pitchFamily="34" charset="0"/>
                      </a:endParaRPr>
                    </a:p>
                  </a:txBody>
                  <a:tcPr marL="41585" marR="41585" marT="33268" marB="33268"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solidFill>
                  </a:tcPr>
                </a:tc>
                <a:tc>
                  <a:txBody>
                    <a:bodyPr/>
                    <a:lstStyle/>
                    <a:p>
                      <a:pPr algn="ctr" fontAlgn="b"/>
                      <a:r>
                        <a:rPr lang="en-US" sz="700" b="1" u="none" strike="noStrike" dirty="0" smtClean="0"/>
                        <a:t>Wideband</a:t>
                      </a:r>
                      <a:endParaRPr lang="en-US" sz="700" b="1" i="0" u="none" strike="noStrike" dirty="0">
                        <a:solidFill>
                          <a:srgbClr val="000000"/>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b"/>
                      <a:r>
                        <a:rPr lang="en-US" sz="700" b="1" u="none" strike="noStrike" dirty="0" smtClean="0">
                          <a:solidFill>
                            <a:schemeClr val="bg1"/>
                          </a:solidFill>
                        </a:rPr>
                        <a:t>Wideband + (</a:t>
                      </a:r>
                      <a:r>
                        <a:rPr lang="en-US" sz="700" b="1" u="none" strike="noStrike" dirty="0">
                          <a:solidFill>
                            <a:schemeClr val="bg1"/>
                          </a:solidFill>
                        </a:rPr>
                        <a:t>ETSI) </a:t>
                      </a:r>
                      <a:r>
                        <a:rPr lang="en-US" sz="700" b="1" u="none" strike="noStrike" dirty="0" smtClean="0">
                          <a:solidFill>
                            <a:schemeClr val="bg1"/>
                          </a:solidFill>
                        </a:rPr>
                        <a:t>echo and v</a:t>
                      </a:r>
                      <a:r>
                        <a:rPr lang="en-US" sz="700" b="1" u="none" strike="noStrike" baseline="0" dirty="0" smtClean="0">
                          <a:solidFill>
                            <a:schemeClr val="bg1"/>
                          </a:solidFill>
                        </a:rPr>
                        <a:t>ibration</a:t>
                      </a:r>
                      <a:endParaRPr lang="en-US" sz="700" b="1" i="0" u="none" strike="noStrike" dirty="0">
                        <a:solidFill>
                          <a:schemeClr val="bg1"/>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US" sz="700" b="1" u="none" strike="noStrike" dirty="0" smtClean="0"/>
                        <a:t>Wideband</a:t>
                      </a:r>
                      <a:endParaRPr lang="en-US" sz="700" b="1" i="0" u="none" strike="noStrike" dirty="0">
                        <a:solidFill>
                          <a:srgbClr val="000000"/>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algn="ctr" defTabSz="685777" rtl="0" eaLnBrk="1" fontAlgn="b" latinLnBrk="0" hangingPunct="1"/>
                      <a:r>
                        <a:rPr lang="en-US" sz="700" b="1" u="none" strike="noStrike" kern="1200" dirty="0" smtClean="0">
                          <a:solidFill>
                            <a:schemeClr val="bg1"/>
                          </a:solidFill>
                          <a:latin typeface="+mn-lt"/>
                          <a:ea typeface="+mn-ea"/>
                          <a:cs typeface="+mn-cs"/>
                        </a:rPr>
                        <a:t>Wideband + (</a:t>
                      </a:r>
                      <a:r>
                        <a:rPr lang="en-US" sz="700" b="1" u="none" strike="noStrike" kern="1200" dirty="0">
                          <a:solidFill>
                            <a:schemeClr val="bg1"/>
                          </a:solidFill>
                          <a:latin typeface="+mn-lt"/>
                          <a:ea typeface="+mn-ea"/>
                          <a:cs typeface="+mn-cs"/>
                        </a:rPr>
                        <a:t>ETSI) </a:t>
                      </a:r>
                      <a:r>
                        <a:rPr lang="en-US" sz="700" b="1" u="none" strike="noStrike" kern="1200" dirty="0" smtClean="0">
                          <a:solidFill>
                            <a:schemeClr val="bg1"/>
                          </a:solidFill>
                          <a:latin typeface="+mn-lt"/>
                          <a:ea typeface="+mn-ea"/>
                          <a:cs typeface="+mn-cs"/>
                        </a:rPr>
                        <a:t>echo and vibration</a:t>
                      </a:r>
                      <a:endParaRPr lang="en-US" sz="700" b="1" u="none" strike="noStrike" kern="1200" dirty="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algn="ctr"/>
                      <a:r>
                        <a:rPr lang="en-US" altLang="ja-JP" sz="800" b="1" u="none" strike="noStrike" dirty="0" smtClean="0"/>
                        <a:t>Wideband</a:t>
                      </a:r>
                      <a:endParaRPr lang="ja-JP" altLang="en-US" dirty="0"/>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a:r>
                        <a:rPr lang="en-US" altLang="ja-JP" sz="800" b="1" u="none" strike="noStrike" dirty="0" smtClean="0"/>
                        <a:t>Wideband</a:t>
                      </a:r>
                      <a:endParaRPr lang="ja-JP" altLang="en-US" dirty="0"/>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algn="ctr" defTabSz="685777" rtl="0" eaLnBrk="1" fontAlgn="b" latinLnBrk="0" hangingPunct="1"/>
                      <a:r>
                        <a:rPr lang="en-US" sz="700" b="1" u="none" strike="noStrike" kern="1200" dirty="0" smtClean="0">
                          <a:solidFill>
                            <a:schemeClr val="bg1"/>
                          </a:solidFill>
                          <a:latin typeface="+mn-lt"/>
                          <a:ea typeface="+mn-ea"/>
                          <a:cs typeface="+mn-cs"/>
                        </a:rPr>
                        <a:t>Wideband + (</a:t>
                      </a:r>
                      <a:r>
                        <a:rPr lang="en-US" sz="700" b="1" u="none" strike="noStrike" kern="1200" dirty="0">
                          <a:solidFill>
                            <a:schemeClr val="bg1"/>
                          </a:solidFill>
                          <a:latin typeface="+mn-lt"/>
                          <a:ea typeface="+mn-ea"/>
                          <a:cs typeface="+mn-cs"/>
                        </a:rPr>
                        <a:t>ETSI) </a:t>
                      </a:r>
                      <a:r>
                        <a:rPr lang="en-US" sz="700" b="1" u="none" strike="noStrike" kern="1200" dirty="0" smtClean="0">
                          <a:solidFill>
                            <a:schemeClr val="bg1"/>
                          </a:solidFill>
                          <a:latin typeface="+mn-lt"/>
                          <a:ea typeface="+mn-ea"/>
                          <a:cs typeface="+mn-cs"/>
                        </a:rPr>
                        <a:t>echo and vibration</a:t>
                      </a:r>
                      <a:endParaRPr lang="en-US" sz="700" b="1" u="none" strike="noStrike" kern="1200" dirty="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US" altLang="ja-JP" sz="700" b="1" u="none" strike="noStrike" dirty="0" smtClean="0"/>
                        <a:t>Wideband</a:t>
                      </a:r>
                      <a:endParaRPr lang="en-US" sz="700" b="1" i="0" u="none" strike="noStrike" dirty="0">
                        <a:solidFill>
                          <a:srgbClr val="000000"/>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algn="ctr" defTabSz="685777" rtl="0" eaLnBrk="1" fontAlgn="b" latinLnBrk="0" hangingPunct="1"/>
                      <a:r>
                        <a:rPr lang="en-US" sz="700" b="1" u="none" strike="noStrike" kern="1200" dirty="0" smtClean="0">
                          <a:solidFill>
                            <a:schemeClr val="bg1"/>
                          </a:solidFill>
                          <a:latin typeface="+mn-lt"/>
                          <a:ea typeface="+mn-ea"/>
                          <a:cs typeface="+mn-cs"/>
                        </a:rPr>
                        <a:t>Wideband + ETSI echo and vibration</a:t>
                      </a:r>
                      <a:endParaRPr lang="en-US" sz="700" b="1" u="none" strike="noStrike" kern="1200" dirty="0">
                        <a:solidFill>
                          <a:schemeClr val="bg1"/>
                        </a:solidFill>
                        <a:latin typeface="+mn-lt"/>
                        <a:ea typeface="+mn-ea"/>
                        <a:cs typeface="+mn-cs"/>
                      </a:endParaRPr>
                    </a:p>
                  </a:txBody>
                  <a:tcPr marL="29875" marR="29875" marT="29875" marB="29875" anchor="ctr">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r>
              <a:tr h="197061">
                <a:tc>
                  <a:txBody>
                    <a:bodyPr/>
                    <a:lstStyle/>
                    <a:p>
                      <a:pPr algn="l" fontAlgn="b"/>
                      <a:r>
                        <a:rPr lang="ja-JP" altLang="en-US" sz="800" b="1" i="0" u="none" strike="noStrike" dirty="0" smtClean="0">
                          <a:solidFill>
                            <a:srgbClr val="000000"/>
                          </a:solidFill>
                          <a:latin typeface="Arial" pitchFamily="34" charset="0"/>
                          <a:cs typeface="Arial" pitchFamily="34" charset="0"/>
                        </a:rPr>
                        <a:t>電力クラス　</a:t>
                      </a:r>
                      <a:r>
                        <a:rPr lang="en-US" altLang="ja-JP" sz="800" b="1" i="0" u="none" strike="noStrike" dirty="0" smtClean="0">
                          <a:solidFill>
                            <a:srgbClr val="000000"/>
                          </a:solidFill>
                          <a:latin typeface="Arial" pitchFamily="34" charset="0"/>
                          <a:cs typeface="Arial" pitchFamily="34" charset="0"/>
                        </a:rPr>
                        <a:t>(802.3af/at)</a:t>
                      </a:r>
                      <a:endParaRPr lang="en-US" sz="800" b="1" i="0" u="none" strike="noStrike" dirty="0">
                        <a:solidFill>
                          <a:srgbClr val="000000"/>
                        </a:solidFill>
                        <a:latin typeface="Arial" pitchFamily="34" charset="0"/>
                        <a:cs typeface="Arial" pitchFamily="34" charset="0"/>
                      </a:endParaRPr>
                    </a:p>
                  </a:txBody>
                  <a:tcPr marL="41585" marR="41585" marT="33268" marB="33268"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n-US" sz="700" b="1" u="none" strike="noStrike" dirty="0"/>
                        <a:t>2</a:t>
                      </a:r>
                      <a:endParaRPr lang="en-US" sz="700" b="1" i="0" u="none" strike="noStrike" dirty="0">
                        <a:solidFill>
                          <a:srgbClr val="000000"/>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b"/>
                      <a:r>
                        <a:rPr lang="en-US" sz="700" b="1" u="none" strike="noStrike" dirty="0">
                          <a:solidFill>
                            <a:srgbClr val="676767"/>
                          </a:solidFill>
                        </a:rPr>
                        <a:t>2</a:t>
                      </a:r>
                      <a:endParaRPr lang="en-US" sz="700" b="1" i="0" u="none" strike="noStrike" dirty="0">
                        <a:solidFill>
                          <a:srgbClr val="676767"/>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b"/>
                      <a:r>
                        <a:rPr lang="en-US" sz="700" b="1" u="none" strike="noStrike" dirty="0"/>
                        <a:t>3</a:t>
                      </a:r>
                      <a:endParaRPr lang="en-US" sz="700" b="1" i="0" u="none" strike="noStrike" dirty="0">
                        <a:solidFill>
                          <a:srgbClr val="000000"/>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algn="ctr" defTabSz="685777" rtl="0" eaLnBrk="1" fontAlgn="b" latinLnBrk="0" hangingPunct="1"/>
                      <a:r>
                        <a:rPr lang="en-US" sz="700" b="1" u="none" strike="noStrike" kern="1200" dirty="0">
                          <a:solidFill>
                            <a:srgbClr val="FFFFFF"/>
                          </a:solidFill>
                          <a:latin typeface="+mn-lt"/>
                          <a:ea typeface="+mn-ea"/>
                          <a:cs typeface="+mn-cs"/>
                        </a:rPr>
                        <a:t>2</a:t>
                      </a: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algn="ctr" defTabSz="685777" rtl="0" eaLnBrk="1" fontAlgn="b" latinLnBrk="0" hangingPunct="1"/>
                      <a:r>
                        <a:rPr lang="en-US" sz="700" b="1" u="none" strike="noStrike" kern="1200" dirty="0">
                          <a:solidFill>
                            <a:schemeClr val="bg1"/>
                          </a:solidFill>
                          <a:latin typeface="+mn-lt"/>
                          <a:ea typeface="+mn-ea"/>
                          <a:cs typeface="+mn-cs"/>
                        </a:rPr>
                        <a:t>2</a:t>
                      </a: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US" sz="700" b="1" u="none" strike="noStrike" dirty="0"/>
                        <a:t>3</a:t>
                      </a:r>
                      <a:endParaRPr lang="en-US" sz="700" b="1" i="0" u="none" strike="noStrike" dirty="0">
                        <a:solidFill>
                          <a:srgbClr val="000000"/>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b"/>
                      <a:r>
                        <a:rPr lang="en-US" sz="700" b="1" u="none" strike="noStrike" dirty="0">
                          <a:solidFill>
                            <a:srgbClr val="676767"/>
                          </a:solidFill>
                        </a:rPr>
                        <a:t>3</a:t>
                      </a:r>
                      <a:endParaRPr lang="en-US" sz="700" b="1" i="0" u="none" strike="noStrike" dirty="0">
                        <a:solidFill>
                          <a:srgbClr val="676767"/>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b"/>
                      <a:r>
                        <a:rPr lang="en-US" sz="700" b="1" u="none" strike="noStrike" dirty="0"/>
                        <a:t>3</a:t>
                      </a:r>
                      <a:endParaRPr lang="en-US" sz="700" b="1" i="0" u="none" strike="noStrike" dirty="0">
                        <a:solidFill>
                          <a:srgbClr val="000000"/>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b"/>
                      <a:r>
                        <a:rPr lang="en-US" sz="700" b="1" u="none" strike="noStrike" dirty="0">
                          <a:solidFill>
                            <a:srgbClr val="676767"/>
                          </a:solidFill>
                        </a:rPr>
                        <a:t>4</a:t>
                      </a:r>
                      <a:endParaRPr lang="en-US" sz="700" b="1" i="0" u="none" strike="noStrike" dirty="0">
                        <a:solidFill>
                          <a:srgbClr val="676767"/>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r>
              <a:tr h="494583">
                <a:tc>
                  <a:txBody>
                    <a:bodyPr/>
                    <a:lstStyle/>
                    <a:p>
                      <a:pPr algn="l" fontAlgn="b"/>
                      <a:r>
                        <a:rPr lang="ja-JP" altLang="en-US" sz="800" b="1" i="0" u="none" strike="noStrike" dirty="0" smtClean="0">
                          <a:solidFill>
                            <a:srgbClr val="000000"/>
                          </a:solidFill>
                          <a:latin typeface="Arial" pitchFamily="34" charset="0"/>
                          <a:cs typeface="Arial" pitchFamily="34" charset="0"/>
                        </a:rPr>
                        <a:t>ディスプレイ</a:t>
                      </a:r>
                      <a:endParaRPr lang="en-US" sz="800" b="1" i="0" u="none" strike="noStrike" dirty="0">
                        <a:solidFill>
                          <a:srgbClr val="000000"/>
                        </a:solidFill>
                        <a:latin typeface="Arial" pitchFamily="34" charset="0"/>
                        <a:cs typeface="Arial" pitchFamily="34" charset="0"/>
                      </a:endParaRPr>
                    </a:p>
                  </a:txBody>
                  <a:tcPr marL="41585" marR="41585" marT="33268" marB="33268"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n-US" sz="700" b="1" u="none" strike="noStrike" dirty="0" smtClean="0"/>
                        <a:t>5.0</a:t>
                      </a:r>
                      <a:r>
                        <a:rPr lang="en-US" sz="700" b="1" u="none" strike="noStrike" baseline="0" dirty="0" smtClean="0"/>
                        <a:t> in.</a:t>
                      </a:r>
                      <a:r>
                        <a:rPr lang="en-US" sz="700" b="1" u="none" strike="noStrike" dirty="0" smtClean="0"/>
                        <a:t> (12.7 cm) grayscale/320 </a:t>
                      </a:r>
                      <a:r>
                        <a:rPr lang="en-US" sz="700" b="1" u="none" strike="noStrike" dirty="0"/>
                        <a:t>x 222</a:t>
                      </a:r>
                      <a:endParaRPr lang="en-US" sz="700" b="1" i="0" u="none" strike="noStrike" dirty="0">
                        <a:solidFill>
                          <a:srgbClr val="000000"/>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algn="ctr" defTabSz="685777" rtl="0" eaLnBrk="1" fontAlgn="b" latinLnBrk="0" hangingPunct="1"/>
                      <a:r>
                        <a:rPr lang="en-US" sz="700" b="1" u="none" strike="noStrike" kern="1200" dirty="0" smtClean="0">
                          <a:solidFill>
                            <a:schemeClr val="bg1"/>
                          </a:solidFill>
                          <a:latin typeface="+mn-lt"/>
                          <a:ea typeface="+mn-ea"/>
                          <a:cs typeface="+mn-cs"/>
                        </a:rPr>
                        <a:t>5.0 in. (12.7 cm) widescreen VGA </a:t>
                      </a:r>
                      <a:r>
                        <a:rPr lang="ja-JP" altLang="en-US" sz="700" b="1" u="none" strike="noStrike" kern="1200" dirty="0" smtClean="0">
                          <a:solidFill>
                            <a:schemeClr val="bg1"/>
                          </a:solidFill>
                          <a:latin typeface="+mn-lt"/>
                          <a:ea typeface="+mn-ea"/>
                          <a:cs typeface="+mn-cs"/>
                        </a:rPr>
                        <a:t>グレースケール</a:t>
                      </a:r>
                      <a:r>
                        <a:rPr lang="en-US" sz="700" b="1" u="none" strike="noStrike" kern="1200" dirty="0" smtClean="0">
                          <a:solidFill>
                            <a:schemeClr val="bg1"/>
                          </a:solidFill>
                          <a:latin typeface="+mn-lt"/>
                          <a:ea typeface="+mn-ea"/>
                          <a:cs typeface="+mn-cs"/>
                        </a:rPr>
                        <a:t>/</a:t>
                      </a:r>
                      <a:br>
                        <a:rPr lang="en-US" sz="700" b="1" u="none" strike="noStrike" kern="1200" dirty="0" smtClean="0">
                          <a:solidFill>
                            <a:schemeClr val="bg1"/>
                          </a:solidFill>
                          <a:latin typeface="+mn-lt"/>
                          <a:ea typeface="+mn-ea"/>
                          <a:cs typeface="+mn-cs"/>
                        </a:rPr>
                      </a:br>
                      <a:r>
                        <a:rPr lang="en-US" sz="700" b="1" u="none" strike="noStrike" kern="1200" dirty="0" smtClean="0">
                          <a:solidFill>
                            <a:schemeClr val="bg1"/>
                          </a:solidFill>
                          <a:latin typeface="+mn-lt"/>
                          <a:ea typeface="+mn-ea"/>
                          <a:cs typeface="+mn-cs"/>
                        </a:rPr>
                        <a:t>800 </a:t>
                      </a:r>
                      <a:r>
                        <a:rPr lang="en-US" sz="700" b="1" u="none" strike="noStrike" kern="1200" dirty="0">
                          <a:solidFill>
                            <a:schemeClr val="bg1"/>
                          </a:solidFill>
                          <a:latin typeface="+mn-lt"/>
                          <a:ea typeface="+mn-ea"/>
                          <a:cs typeface="+mn-cs"/>
                        </a:rPr>
                        <a:t>x 480</a:t>
                      </a: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US" sz="700" b="1" u="none" strike="noStrike" dirty="0" smtClean="0"/>
                        <a:t>5.0</a:t>
                      </a:r>
                      <a:r>
                        <a:rPr lang="en-US" sz="700" b="1" u="none" strike="noStrike" baseline="0" dirty="0" smtClean="0"/>
                        <a:t> in.</a:t>
                      </a:r>
                      <a:r>
                        <a:rPr lang="en-US" sz="700" b="1" u="none" strike="noStrike" dirty="0" smtClean="0"/>
                        <a:t> (12.7 cm)</a:t>
                      </a:r>
                      <a:r>
                        <a:rPr lang="en-US" sz="700" b="1" u="none" strike="noStrike" baseline="0" dirty="0" smtClean="0"/>
                        <a:t> color</a:t>
                      </a:r>
                      <a:r>
                        <a:rPr lang="en-US" sz="700" b="1" u="none" strike="noStrike" dirty="0" smtClean="0"/>
                        <a:t>/320 </a:t>
                      </a:r>
                      <a:r>
                        <a:rPr lang="en-US" sz="700" b="1" u="none" strike="noStrike" dirty="0"/>
                        <a:t>x 240</a:t>
                      </a:r>
                      <a:endParaRPr lang="en-US" sz="700" b="1" i="0" u="none" strike="noStrike" dirty="0">
                        <a:solidFill>
                          <a:srgbClr val="000000"/>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algn="ctr" defTabSz="685777" rtl="0" eaLnBrk="1" fontAlgn="b" latinLnBrk="0" hangingPunct="1"/>
                      <a:r>
                        <a:rPr lang="en-US" sz="700" b="1" u="none" strike="noStrike" kern="1200" dirty="0" smtClean="0">
                          <a:solidFill>
                            <a:schemeClr val="bg1"/>
                          </a:solidFill>
                          <a:latin typeface="+mn-lt"/>
                          <a:ea typeface="+mn-ea"/>
                          <a:cs typeface="+mn-cs"/>
                        </a:rPr>
                        <a:t>5.0 in. (12.7 cm) widescreen VGA color/800 </a:t>
                      </a:r>
                      <a:r>
                        <a:rPr lang="en-US" sz="700" b="1" u="none" strike="noStrike" kern="1200" dirty="0">
                          <a:solidFill>
                            <a:schemeClr val="bg1"/>
                          </a:solidFill>
                          <a:latin typeface="+mn-lt"/>
                          <a:ea typeface="+mn-ea"/>
                          <a:cs typeface="+mn-cs"/>
                        </a:rPr>
                        <a:t>x 480</a:t>
                      </a: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US" sz="700" b="1" u="none" strike="noStrike" dirty="0" smtClean="0"/>
                        <a:t>5.0 in. (12.7 cm) grayscale/320 </a:t>
                      </a:r>
                      <a:r>
                        <a:rPr lang="en-US" sz="700" b="1" u="none" strike="noStrike" dirty="0"/>
                        <a:t>x 222</a:t>
                      </a:r>
                      <a:endParaRPr lang="en-US" sz="700" b="1" i="0" u="none" strike="noStrike" dirty="0">
                        <a:solidFill>
                          <a:srgbClr val="000000"/>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b"/>
                      <a:r>
                        <a:rPr lang="en-US" sz="700" b="1" u="none" strike="noStrike" dirty="0" smtClean="0"/>
                        <a:t>5.0 in. (12.7 cm) color/320 x 240</a:t>
                      </a: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algn="ctr" defTabSz="685777" rtl="0" eaLnBrk="1" fontAlgn="b" latinLnBrk="0" hangingPunct="1"/>
                      <a:r>
                        <a:rPr lang="en-US" sz="700" b="1" u="none" strike="noStrike" kern="1200" dirty="0" smtClean="0">
                          <a:solidFill>
                            <a:schemeClr val="bg1"/>
                          </a:solidFill>
                          <a:latin typeface="+mn-lt"/>
                          <a:ea typeface="+mn-ea"/>
                          <a:cs typeface="+mn-cs"/>
                        </a:rPr>
                        <a:t>5.0 in. (12.7 cm) widescreen VGA color/800 x 480</a:t>
                      </a:r>
                      <a:endParaRPr lang="en-US" sz="700" b="1" u="none" strike="noStrike" kern="1200" dirty="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US" sz="700" b="1" u="none" strike="noStrike" dirty="0" smtClean="0"/>
                        <a:t>5.6</a:t>
                      </a:r>
                      <a:r>
                        <a:rPr lang="en-US" sz="700" b="1" u="none" strike="noStrike" baseline="0" dirty="0" smtClean="0"/>
                        <a:t> in.</a:t>
                      </a:r>
                      <a:r>
                        <a:rPr lang="en-US" sz="700" b="1" u="none" strike="noStrike" dirty="0" smtClean="0"/>
                        <a:t> color/</a:t>
                      </a:r>
                      <a:br>
                        <a:rPr lang="en-US" sz="700" b="1" u="none" strike="noStrike" dirty="0" smtClean="0"/>
                      </a:br>
                      <a:r>
                        <a:rPr lang="en-US" sz="700" b="1" u="none" strike="noStrike" dirty="0" smtClean="0"/>
                        <a:t>320 </a:t>
                      </a:r>
                      <a:r>
                        <a:rPr lang="en-US" sz="700" b="1" u="none" strike="noStrike" dirty="0"/>
                        <a:t>x 240</a:t>
                      </a:r>
                      <a:endParaRPr lang="en-US" sz="700" b="1" i="0" u="none" strike="noStrike" dirty="0">
                        <a:solidFill>
                          <a:srgbClr val="000000"/>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1" u="none" strike="noStrike" kern="1200" dirty="0" smtClean="0">
                          <a:solidFill>
                            <a:schemeClr val="bg1"/>
                          </a:solidFill>
                          <a:latin typeface="+mn-lt"/>
                          <a:ea typeface="+mn-ea"/>
                          <a:cs typeface="+mn-cs"/>
                        </a:rPr>
                        <a:t>5.0 in. (12.7 cm), color, 720p HD widescreen VGA (800 x 480 pixel)</a:t>
                      </a:r>
                    </a:p>
                  </a:txBody>
                  <a:tcPr marL="29875" marR="29875" marT="29875" marB="29875" anchor="ctr">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r>
              <a:tr h="197061">
                <a:tc>
                  <a:txBody>
                    <a:bodyPr/>
                    <a:lstStyle/>
                    <a:p>
                      <a:pPr algn="l" fontAlgn="b"/>
                      <a:r>
                        <a:rPr lang="en-US" sz="800" b="1" u="sng" strike="noStrike" dirty="0"/>
                        <a:t>USB </a:t>
                      </a:r>
                      <a:r>
                        <a:rPr lang="ja-JP" altLang="en-US" sz="800" b="1" u="sng" strike="noStrike" dirty="0" smtClean="0"/>
                        <a:t>ポート</a:t>
                      </a:r>
                      <a:endParaRPr lang="en-US" sz="800" b="1" i="0" u="sng" strike="noStrike" dirty="0">
                        <a:solidFill>
                          <a:srgbClr val="000000"/>
                        </a:solidFill>
                        <a:latin typeface="Arial" pitchFamily="34" charset="0"/>
                        <a:cs typeface="Arial" pitchFamily="34" charset="0"/>
                      </a:endParaRPr>
                    </a:p>
                  </a:txBody>
                  <a:tcPr marL="41585" marR="41585" marT="33268" marB="33268"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ja-JP" altLang="en-US" dirty="0"/>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endParaRPr lang="ja-JP" altLang="en-US" dirty="0"/>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endParaRPr lang="ja-JP" altLang="en-US"/>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endParaRPr lang="ja-JP" altLang="en-US" dirty="0"/>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endParaRPr lang="ja-JP" altLang="en-US"/>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endParaRPr lang="ja-JP" altLang="en-US"/>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r>
                        <a:rPr lang="en-US" sz="700" b="1" u="none" strike="noStrike" kern="1200" dirty="0" smtClean="0">
                          <a:solidFill>
                            <a:schemeClr val="bg1"/>
                          </a:solidFill>
                          <a:latin typeface="+mn-lt"/>
                          <a:ea typeface="+mn-ea"/>
                          <a:cs typeface="+mn-cs"/>
                        </a:rPr>
                        <a:t> (1); </a:t>
                      </a:r>
                      <a:r>
                        <a:rPr lang="ja-JP" altLang="en-US" sz="700" b="1" u="none" strike="noStrike" kern="1200" dirty="0" smtClean="0">
                          <a:solidFill>
                            <a:schemeClr val="bg1"/>
                          </a:solidFill>
                          <a:latin typeface="+mn-lt"/>
                          <a:ea typeface="+mn-ea"/>
                          <a:cs typeface="+mn-cs"/>
                        </a:rPr>
                        <a:t>スマートフォン</a:t>
                      </a:r>
                      <a:r>
                        <a:rPr lang="ja-JP" altLang="en-US" sz="700" b="1" u="none" strike="noStrike" kern="1200" baseline="0" dirty="0" smtClean="0">
                          <a:solidFill>
                            <a:schemeClr val="bg1"/>
                          </a:solidFill>
                          <a:latin typeface="+mn-lt"/>
                          <a:ea typeface="+mn-ea"/>
                          <a:cs typeface="+mn-cs"/>
                        </a:rPr>
                        <a:t>充電</a:t>
                      </a:r>
                      <a:endParaRPr lang="en-US" sz="700" b="1" u="none" strike="noStrike" kern="1200" dirty="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endParaRPr lang="ja-JP" altLang="en-US" dirty="0"/>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r>
                        <a:rPr lang="en-US" altLang="ja-JP" sz="700" b="1" u="none" strike="noStrike" kern="1200" dirty="0" smtClean="0">
                          <a:solidFill>
                            <a:schemeClr val="bg1"/>
                          </a:solidFill>
                          <a:latin typeface="+mn-lt"/>
                          <a:ea typeface="+mn-ea"/>
                          <a:cs typeface="+mn-cs"/>
                        </a:rPr>
                        <a:t>(2);</a:t>
                      </a:r>
                      <a:r>
                        <a:rPr lang="ja-JP" altLang="en-US" sz="700" b="1" u="none" strike="noStrike" kern="1200" dirty="0" smtClean="0">
                          <a:solidFill>
                            <a:schemeClr val="bg1"/>
                          </a:solidFill>
                          <a:latin typeface="+mn-lt"/>
                          <a:ea typeface="+mn-ea"/>
                          <a:cs typeface="+mn-cs"/>
                        </a:rPr>
                        <a:t>スマートフォン</a:t>
                      </a:r>
                      <a:r>
                        <a:rPr lang="ja-JP" altLang="en-US" sz="700" b="1" u="none" strike="noStrike" kern="1200" baseline="0" dirty="0" smtClean="0">
                          <a:solidFill>
                            <a:schemeClr val="bg1"/>
                          </a:solidFill>
                          <a:latin typeface="+mn-lt"/>
                          <a:ea typeface="+mn-ea"/>
                          <a:cs typeface="+mn-cs"/>
                        </a:rPr>
                        <a:t>充電</a:t>
                      </a:r>
                      <a:endParaRPr lang="en-US" altLang="ja-JP" sz="700" b="1" u="none" strike="noStrike" kern="1200" dirty="0" smtClean="0">
                        <a:solidFill>
                          <a:schemeClr val="bg1"/>
                        </a:solidFill>
                        <a:latin typeface="+mn-lt"/>
                        <a:ea typeface="+mn-ea"/>
                        <a:cs typeface="+mn-cs"/>
                      </a:endParaRPr>
                    </a:p>
                    <a:p>
                      <a:pPr marL="0" marR="0" indent="0" algn="ctr" defTabSz="685777" rtl="0" eaLnBrk="1" fontAlgn="b" latinLnBrk="0" hangingPunct="1">
                        <a:lnSpc>
                          <a:spcPct val="100000"/>
                        </a:lnSpc>
                        <a:spcBef>
                          <a:spcPts val="0"/>
                        </a:spcBef>
                        <a:spcAft>
                          <a:spcPts val="0"/>
                        </a:spcAft>
                        <a:buClrTx/>
                        <a:buSzTx/>
                        <a:buFontTx/>
                        <a:buNone/>
                        <a:tabLst/>
                        <a:defRPr/>
                      </a:pPr>
                      <a:r>
                        <a:rPr lang="en-US" altLang="ja-JP" sz="700" b="1" u="none" strike="noStrike" kern="1200" dirty="0" smtClean="0">
                          <a:solidFill>
                            <a:schemeClr val="bg1"/>
                          </a:solidFill>
                          <a:latin typeface="+mn-lt"/>
                          <a:ea typeface="+mn-ea"/>
                          <a:cs typeface="+mn-cs"/>
                        </a:rPr>
                        <a:t>&amp;</a:t>
                      </a:r>
                      <a:r>
                        <a:rPr lang="en-US" altLang="ja-JP" sz="700" b="1" u="none" strike="noStrike" kern="1200" baseline="0" dirty="0" smtClean="0">
                          <a:solidFill>
                            <a:schemeClr val="bg1"/>
                          </a:solidFill>
                          <a:latin typeface="+mn-lt"/>
                          <a:ea typeface="+mn-ea"/>
                          <a:cs typeface="+mn-cs"/>
                        </a:rPr>
                        <a:t> </a:t>
                      </a:r>
                      <a:r>
                        <a:rPr lang="ja-JP" altLang="en-US" sz="700" b="1" u="none" strike="noStrike" kern="1200" baseline="0" dirty="0" smtClean="0">
                          <a:solidFill>
                            <a:schemeClr val="bg1"/>
                          </a:solidFill>
                          <a:latin typeface="+mn-lt"/>
                          <a:ea typeface="+mn-ea"/>
                          <a:cs typeface="+mn-cs"/>
                        </a:rPr>
                        <a:t>タブレット充電</a:t>
                      </a:r>
                      <a:endParaRPr lang="en-US" altLang="ja-JP" sz="700" b="1" u="none" strike="noStrike" kern="1200" dirty="0">
                        <a:solidFill>
                          <a:schemeClr val="bg1"/>
                        </a:solidFill>
                        <a:latin typeface="+mn-lt"/>
                        <a:ea typeface="+mn-ea"/>
                        <a:cs typeface="+mn-cs"/>
                      </a:endParaRPr>
                    </a:p>
                  </a:txBody>
                  <a:tcPr marL="29875" marR="29875" marT="29875" marB="29875" anchor="ctr">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r>
              <a:tr h="197061">
                <a:tc>
                  <a:txBody>
                    <a:bodyPr/>
                    <a:lstStyle/>
                    <a:p>
                      <a:pPr algn="l" fontAlgn="b"/>
                      <a:r>
                        <a:rPr lang="en-US" sz="800" b="1" u="sng" strike="noStrike" dirty="0"/>
                        <a:t>Bluetooth</a:t>
                      </a:r>
                      <a:endParaRPr lang="en-US" sz="800" b="1" i="0" u="sng" strike="noStrike" dirty="0">
                        <a:solidFill>
                          <a:srgbClr val="000000"/>
                        </a:solidFill>
                        <a:latin typeface="Arial" pitchFamily="34" charset="0"/>
                        <a:cs typeface="Arial" pitchFamily="34" charset="0"/>
                      </a:endParaRPr>
                    </a:p>
                  </a:txBody>
                  <a:tcPr marL="41585" marR="41585" marT="33268" marB="33268"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ja-JP" altLang="en-US"/>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endParaRPr lang="ja-JP" altLang="en-US" dirty="0"/>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endParaRPr lang="ja-JP" altLang="en-US"/>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endParaRPr lang="ja-JP" altLang="en-US"/>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endParaRPr lang="ja-JP" altLang="en-US"/>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endParaRPr lang="ja-JP" altLang="en-US"/>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endParaRPr lang="ja-JP" altLang="en-US"/>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p>
                      <a:pPr marL="0" algn="ctr" defTabSz="685777" rtl="0" eaLnBrk="1" fontAlgn="b" latinLnBrk="0" hangingPunct="1"/>
                      <a:r>
                        <a:rPr lang="en-US" sz="700" b="1" u="none" strike="noStrike" kern="1200" dirty="0" smtClean="0">
                          <a:solidFill>
                            <a:schemeClr val="bg1"/>
                          </a:solidFill>
                          <a:latin typeface="+mn-lt"/>
                          <a:ea typeface="+mn-ea"/>
                          <a:cs typeface="+mn-cs"/>
                        </a:rPr>
                        <a:t>(</a:t>
                      </a:r>
                      <a:r>
                        <a:rPr lang="en-US" sz="700" b="1" u="none" strike="noStrike" kern="1200" dirty="0" err="1" smtClean="0">
                          <a:solidFill>
                            <a:schemeClr val="bg1"/>
                          </a:solidFill>
                          <a:latin typeface="+mn-lt"/>
                          <a:ea typeface="+mn-ea"/>
                          <a:cs typeface="+mn-cs"/>
                        </a:rPr>
                        <a:t>ver</a:t>
                      </a:r>
                      <a:r>
                        <a:rPr lang="en-US" sz="700" b="1" u="none" strike="noStrike" kern="1200" dirty="0" smtClean="0">
                          <a:solidFill>
                            <a:schemeClr val="bg1"/>
                          </a:solidFill>
                          <a:latin typeface="+mn-lt"/>
                          <a:ea typeface="+mn-ea"/>
                          <a:cs typeface="+mn-cs"/>
                        </a:rPr>
                        <a:t> 3.0)</a:t>
                      </a:r>
                    </a:p>
                  </a:txBody>
                  <a:tcPr marL="29875" marR="29875" marT="29875" marB="29875" anchor="ctr">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r>
              <a:tr h="387616">
                <a:tc>
                  <a:txBody>
                    <a:bodyPr/>
                    <a:lstStyle/>
                    <a:p>
                      <a:pPr algn="l" fontAlgn="b"/>
                      <a:r>
                        <a:rPr lang="en-US" sz="800" b="1" u="sng" strike="noStrike" dirty="0" smtClean="0"/>
                        <a:t>802.11 </a:t>
                      </a:r>
                      <a:r>
                        <a:rPr lang="en-US" sz="800" b="1" u="sng" strike="noStrike" dirty="0"/>
                        <a:t>Wi-Fi</a:t>
                      </a:r>
                      <a:endParaRPr lang="en-US" sz="800" b="1" i="0" u="sng" strike="noStrike" dirty="0">
                        <a:solidFill>
                          <a:srgbClr val="000000"/>
                        </a:solidFill>
                        <a:latin typeface="Arial" pitchFamily="34" charset="0"/>
                        <a:cs typeface="Arial" pitchFamily="34" charset="0"/>
                      </a:endParaRPr>
                    </a:p>
                  </a:txBody>
                  <a:tcPr marL="41585" marR="41585" marT="33268" marB="33268"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ja-JP" altLang="en-US"/>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endParaRPr lang="ja-JP" altLang="en-US"/>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endParaRPr lang="ja-JP" altLang="en-US"/>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endParaRPr lang="ja-JP" altLang="en-US" dirty="0"/>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endParaRPr lang="ja-JP" altLang="en-US"/>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endParaRPr lang="ja-JP" altLang="en-US"/>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b"/>
                      <a:endParaRPr lang="en-US" sz="700" b="1" i="0" u="none" strike="noStrike" dirty="0">
                        <a:solidFill>
                          <a:srgbClr val="000000"/>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endParaRPr lang="ja-JP" altLang="en-US"/>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p>
                      <a:pPr marL="0" algn="ctr" defTabSz="685777" rtl="0" eaLnBrk="1" fontAlgn="b" latinLnBrk="0" hangingPunct="1"/>
                      <a:r>
                        <a:rPr lang="en-US" sz="700" b="1" u="none" strike="noStrike" kern="1200" dirty="0" smtClean="0">
                          <a:solidFill>
                            <a:schemeClr val="bg1"/>
                          </a:solidFill>
                          <a:latin typeface="+mn-lt"/>
                          <a:ea typeface="+mn-ea"/>
                          <a:cs typeface="+mn-cs"/>
                        </a:rPr>
                        <a:t>(802.11a/b/g/n </a:t>
                      </a:r>
                      <a:r>
                        <a:rPr lang="en-US" sz="700" b="1" u="none" strike="noStrike" kern="1200" dirty="0">
                          <a:solidFill>
                            <a:schemeClr val="bg1"/>
                          </a:solidFill>
                          <a:latin typeface="+mn-lt"/>
                          <a:ea typeface="+mn-ea"/>
                          <a:cs typeface="+mn-cs"/>
                        </a:rPr>
                        <a:t>and ac)</a:t>
                      </a:r>
                    </a:p>
                  </a:txBody>
                  <a:tcPr marL="29875" marR="29875" marT="29875" marB="29875" anchor="ctr">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r>
              <a:tr h="387616">
                <a:tc>
                  <a:txBody>
                    <a:bodyPr/>
                    <a:lstStyle/>
                    <a:p>
                      <a:pPr algn="l" fontAlgn="b"/>
                      <a:r>
                        <a:rPr lang="en-US" sz="800" b="1" u="sng" strike="noStrike" dirty="0" smtClean="0"/>
                        <a:t>Cisco</a:t>
                      </a:r>
                      <a:r>
                        <a:rPr lang="en-US" sz="800" b="1" u="sng" strike="noStrike" baseline="30000" dirty="0" smtClean="0"/>
                        <a:t>®</a:t>
                      </a:r>
                      <a:r>
                        <a:rPr lang="en-US" sz="800" b="1" u="sng" strike="noStrike" dirty="0" smtClean="0"/>
                        <a:t> Intelligent </a:t>
                      </a:r>
                      <a:r>
                        <a:rPr lang="en-US" sz="800" b="1" u="sng" strike="noStrike" dirty="0"/>
                        <a:t>Proximity</a:t>
                      </a:r>
                      <a:endParaRPr lang="en-US" sz="800" b="1" i="0" u="sng" strike="noStrike" dirty="0">
                        <a:solidFill>
                          <a:srgbClr val="000000"/>
                        </a:solidFill>
                        <a:latin typeface="Arial" pitchFamily="34" charset="0"/>
                        <a:cs typeface="Arial" pitchFamily="34" charset="0"/>
                      </a:endParaRPr>
                    </a:p>
                  </a:txBody>
                  <a:tcPr marL="41585" marR="41585" marT="33268" marB="33268"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ja-JP" altLang="en-US"/>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endParaRPr lang="ja-JP" altLang="en-US"/>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solidFill>
                  </a:tcPr>
                </a:tc>
                <a:tc>
                  <a:txBody>
                    <a:bodyPr/>
                    <a:lstStyle/>
                    <a:p>
                      <a:endParaRPr lang="ja-JP" altLang="en-US"/>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endParaRPr lang="ja-JP" altLang="en-US" dirty="0"/>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endParaRPr lang="ja-JP" altLang="en-US"/>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endParaRPr lang="ja-JP" altLang="en-US" dirty="0"/>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p>
                      <a:pPr marL="0" algn="ctr" defTabSz="685777" rtl="0" eaLnBrk="1" fontAlgn="b" latinLnBrk="0" hangingPunct="1"/>
                      <a:r>
                        <a:rPr lang="en-US" sz="700" b="1" u="none" strike="noStrike" kern="1200" dirty="0" smtClean="0">
                          <a:solidFill>
                            <a:schemeClr val="bg1"/>
                          </a:solidFill>
                          <a:latin typeface="+mn-lt"/>
                          <a:ea typeface="+mn-ea"/>
                          <a:cs typeface="+mn-cs"/>
                        </a:rPr>
                        <a:t>(</a:t>
                      </a:r>
                      <a:r>
                        <a:rPr lang="ja-JP" altLang="en-US" sz="700" b="1" u="none" strike="noStrike" kern="1200" dirty="0" smtClean="0">
                          <a:solidFill>
                            <a:schemeClr val="bg1"/>
                          </a:solidFill>
                          <a:latin typeface="+mn-lt"/>
                          <a:ea typeface="+mn-ea"/>
                          <a:cs typeface="+mn-cs"/>
                        </a:rPr>
                        <a:t>スマートフォン・タブレット</a:t>
                      </a:r>
                      <a:r>
                        <a:rPr lang="en-US" sz="700" b="1" u="none" strike="noStrike" kern="1200" dirty="0" smtClean="0">
                          <a:solidFill>
                            <a:schemeClr val="bg1"/>
                          </a:solidFill>
                          <a:latin typeface="+mn-lt"/>
                          <a:ea typeface="+mn-ea"/>
                          <a:cs typeface="+mn-cs"/>
                        </a:rPr>
                        <a:t>)</a:t>
                      </a:r>
                      <a:endParaRPr lang="en-US" sz="700" b="1" u="none" strike="noStrike" kern="1200" dirty="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endParaRPr lang="ja-JP" altLang="en-US" dirty="0"/>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p>
                      <a:pPr marL="0" algn="ctr" defTabSz="685777" rtl="0" eaLnBrk="1" fontAlgn="b" latinLnBrk="0" hangingPunct="1"/>
                      <a:r>
                        <a:rPr lang="en-US" altLang="ja-JP" sz="700" b="1" u="none" strike="noStrike" kern="1200" dirty="0" smtClean="0">
                          <a:solidFill>
                            <a:schemeClr val="bg1"/>
                          </a:solidFill>
                          <a:latin typeface="+mn-lt"/>
                          <a:ea typeface="+mn-ea"/>
                          <a:cs typeface="+mn-cs"/>
                        </a:rPr>
                        <a:t>(</a:t>
                      </a:r>
                      <a:r>
                        <a:rPr lang="ja-JP" altLang="en-US" sz="700" b="1" u="none" strike="noStrike" kern="1200" dirty="0" smtClean="0">
                          <a:solidFill>
                            <a:schemeClr val="bg1"/>
                          </a:solidFill>
                          <a:latin typeface="+mn-lt"/>
                          <a:ea typeface="+mn-ea"/>
                          <a:cs typeface="+mn-cs"/>
                        </a:rPr>
                        <a:t>スマートフォン・タブレット</a:t>
                      </a:r>
                      <a:r>
                        <a:rPr lang="en-US" altLang="ja-JP" sz="700" b="1" u="none" strike="noStrike" kern="1200" dirty="0" smtClean="0">
                          <a:solidFill>
                            <a:schemeClr val="bg1"/>
                          </a:solidFill>
                          <a:latin typeface="+mn-lt"/>
                          <a:ea typeface="+mn-ea"/>
                          <a:cs typeface="+mn-cs"/>
                        </a:rPr>
                        <a:t>)</a:t>
                      </a:r>
                      <a:endParaRPr lang="en-US" altLang="ja-JP" sz="700" b="1" u="none" strike="noStrike" kern="1200" dirty="0">
                        <a:solidFill>
                          <a:schemeClr val="bg1"/>
                        </a:solidFill>
                        <a:latin typeface="+mn-lt"/>
                        <a:ea typeface="+mn-ea"/>
                        <a:cs typeface="+mn-cs"/>
                      </a:endParaRPr>
                    </a:p>
                  </a:txBody>
                  <a:tcPr marL="29875" marR="29875" marT="29875" marB="29875" anchor="ctr">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r>
              <a:tr h="197061">
                <a:tc>
                  <a:txBody>
                    <a:bodyPr/>
                    <a:lstStyle/>
                    <a:p>
                      <a:pPr algn="l" fontAlgn="b"/>
                      <a:r>
                        <a:rPr lang="ja-JP" altLang="en-US" sz="800" b="1" i="0" u="none" strike="noStrike" dirty="0" smtClean="0">
                          <a:solidFill>
                            <a:srgbClr val="000000"/>
                          </a:solidFill>
                          <a:latin typeface="Arial" pitchFamily="34" charset="0"/>
                          <a:cs typeface="Arial" pitchFamily="34" charset="0"/>
                        </a:rPr>
                        <a:t>スイッチ</a:t>
                      </a:r>
                      <a:endParaRPr lang="en-US" sz="800" b="1" i="0" u="none" strike="noStrike" dirty="0">
                        <a:solidFill>
                          <a:srgbClr val="000000"/>
                        </a:solidFill>
                        <a:latin typeface="Arial" pitchFamily="34" charset="0"/>
                        <a:cs typeface="Arial" pitchFamily="34" charset="0"/>
                      </a:endParaRPr>
                    </a:p>
                  </a:txBody>
                  <a:tcPr marL="41585" marR="41585" marT="33268" marB="33268"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n-US" sz="700" b="1" u="none" strike="noStrike" dirty="0"/>
                        <a:t>10/100</a:t>
                      </a:r>
                      <a:endParaRPr lang="en-US" sz="700" b="1" i="0" u="none" strike="noStrike" dirty="0">
                        <a:solidFill>
                          <a:srgbClr val="000000"/>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algn="ctr" defTabSz="685777" rtl="0" eaLnBrk="1" fontAlgn="b" latinLnBrk="0" hangingPunct="1"/>
                      <a:r>
                        <a:rPr lang="en-US" sz="700" b="1" u="none" strike="noStrike" kern="1200" dirty="0">
                          <a:solidFill>
                            <a:schemeClr val="bg1"/>
                          </a:solidFill>
                          <a:latin typeface="+mn-lt"/>
                          <a:ea typeface="+mn-ea"/>
                          <a:cs typeface="+mn-cs"/>
                        </a:rPr>
                        <a:t>10/100/1000</a:t>
                      </a: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algn="ctr" defTabSz="685777" rtl="0" eaLnBrk="1" fontAlgn="b" latinLnBrk="0" hangingPunct="1"/>
                      <a:r>
                        <a:rPr lang="en-US" sz="700" b="1" u="none" strike="noStrike" kern="1200" dirty="0">
                          <a:solidFill>
                            <a:schemeClr val="bg1"/>
                          </a:solidFill>
                          <a:latin typeface="+mn-lt"/>
                          <a:ea typeface="+mn-ea"/>
                          <a:cs typeface="+mn-cs"/>
                        </a:rPr>
                        <a:t>10/100/1000</a:t>
                      </a: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algn="ctr" defTabSz="685777" rtl="0" eaLnBrk="1" fontAlgn="b" latinLnBrk="0" hangingPunct="1"/>
                      <a:r>
                        <a:rPr lang="en-US" sz="700" b="1" u="none" strike="noStrike" kern="1200" dirty="0" smtClean="0">
                          <a:solidFill>
                            <a:schemeClr val="bg1"/>
                          </a:solidFill>
                          <a:latin typeface="+mn-lt"/>
                          <a:ea typeface="+mn-ea"/>
                          <a:cs typeface="+mn-cs"/>
                        </a:rPr>
                        <a:t>10/100/1000</a:t>
                      </a:r>
                      <a:endParaRPr lang="en-US" sz="700" b="1" u="none" strike="noStrike" kern="1200" dirty="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US" sz="700" b="1" u="none" strike="noStrike" dirty="0"/>
                        <a:t>10/100</a:t>
                      </a:r>
                      <a:endParaRPr lang="en-US" sz="700" b="1" i="0" u="none" strike="noStrike" dirty="0">
                        <a:solidFill>
                          <a:srgbClr val="000000"/>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algn="ctr" defTabSz="685777" rtl="0" eaLnBrk="1" fontAlgn="b" latinLnBrk="0" hangingPunct="1"/>
                      <a:r>
                        <a:rPr lang="en-US" sz="700" b="1" u="none" strike="noStrike" kern="1200" dirty="0" smtClean="0">
                          <a:solidFill>
                            <a:schemeClr val="bg1"/>
                          </a:solidFill>
                          <a:latin typeface="+mn-lt"/>
                          <a:ea typeface="+mn-ea"/>
                          <a:cs typeface="+mn-cs"/>
                        </a:rPr>
                        <a:t>10/100/1000</a:t>
                      </a:r>
                      <a:endParaRPr lang="en-US" sz="700" b="1" u="none" strike="noStrike" kern="1200" dirty="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algn="ctr" defTabSz="685777" rtl="0" eaLnBrk="1" fontAlgn="b" latinLnBrk="0" hangingPunct="1"/>
                      <a:r>
                        <a:rPr lang="en-US" sz="700" b="1" u="none" strike="noStrike" kern="1200" dirty="0" smtClean="0">
                          <a:solidFill>
                            <a:schemeClr val="bg1"/>
                          </a:solidFill>
                          <a:latin typeface="+mn-lt"/>
                          <a:ea typeface="+mn-ea"/>
                          <a:cs typeface="+mn-cs"/>
                        </a:rPr>
                        <a:t>10/100/1000</a:t>
                      </a:r>
                      <a:endParaRPr lang="en-US" sz="700" b="1" u="none" strike="noStrike" kern="1200" dirty="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algn="ctr" defTabSz="685777" rtl="0" eaLnBrk="1" fontAlgn="b" latinLnBrk="0" hangingPunct="1"/>
                      <a:r>
                        <a:rPr lang="en-US" sz="700" b="1" u="none" strike="noStrike" kern="1200" dirty="0" smtClean="0">
                          <a:solidFill>
                            <a:schemeClr val="bg1"/>
                          </a:solidFill>
                          <a:latin typeface="+mn-lt"/>
                          <a:ea typeface="+mn-ea"/>
                          <a:cs typeface="+mn-cs"/>
                        </a:rPr>
                        <a:t>10/100/1000</a:t>
                      </a:r>
                      <a:endParaRPr lang="en-US" sz="700" b="1" u="none" strike="noStrike" kern="1200" dirty="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algn="ctr" defTabSz="685777" rtl="0" eaLnBrk="1" fontAlgn="b" latinLnBrk="0" hangingPunct="1"/>
                      <a:r>
                        <a:rPr lang="en-US" sz="700" b="1" u="none" strike="noStrike" kern="1200" dirty="0" smtClean="0">
                          <a:solidFill>
                            <a:schemeClr val="bg1"/>
                          </a:solidFill>
                          <a:latin typeface="+mn-lt"/>
                          <a:ea typeface="+mn-ea"/>
                          <a:cs typeface="+mn-cs"/>
                        </a:rPr>
                        <a:t>10/100/1000</a:t>
                      </a:r>
                      <a:endParaRPr lang="en-US" sz="700" b="1" u="none" strike="noStrike" kern="1200" dirty="0">
                        <a:solidFill>
                          <a:schemeClr val="bg1"/>
                        </a:solidFill>
                        <a:latin typeface="+mn-lt"/>
                        <a:ea typeface="+mn-ea"/>
                        <a:cs typeface="+mn-cs"/>
                      </a:endParaRPr>
                    </a:p>
                  </a:txBody>
                  <a:tcPr marL="29875" marR="29875" marT="29875" marB="29875" anchor="ctr">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r>
              <a:tr h="197061">
                <a:tc>
                  <a:txBody>
                    <a:bodyPr/>
                    <a:lstStyle/>
                    <a:p>
                      <a:pPr algn="l" fontAlgn="b"/>
                      <a:r>
                        <a:rPr lang="ja-JP" altLang="en-US" sz="800" b="1" i="0" u="none" strike="noStrike" dirty="0" smtClean="0">
                          <a:solidFill>
                            <a:schemeClr val="tx1"/>
                          </a:solidFill>
                          <a:latin typeface="+mn-lt"/>
                          <a:cs typeface="+mn-cs"/>
                        </a:rPr>
                        <a:t>壁掛け</a:t>
                      </a:r>
                      <a:endParaRPr lang="en-US" sz="800" b="1" i="0" u="none" strike="noStrike" dirty="0">
                        <a:solidFill>
                          <a:srgbClr val="000000"/>
                        </a:solidFill>
                        <a:latin typeface="Arial" pitchFamily="34" charset="0"/>
                        <a:cs typeface="Arial" pitchFamily="34" charset="0"/>
                      </a:endParaRPr>
                    </a:p>
                  </a:txBody>
                  <a:tcPr marL="41585" marR="41585" marT="33268" marB="33268"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algn="ctr" defTabSz="685777" rtl="0" eaLnBrk="1" fontAlgn="b" latinLnBrk="0" hangingPunct="1"/>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txBody>
                  <a:tcPr marL="29875" marR="29875" marT="29875" marB="29875" anchor="ctr">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r>
              <a:tr h="197061">
                <a:tc>
                  <a:txBody>
                    <a:bodyPr/>
                    <a:lstStyle/>
                    <a:p>
                      <a:pPr algn="l" fontAlgn="b"/>
                      <a:r>
                        <a:rPr lang="ja-JP" altLang="en-US" sz="800" b="1" i="0" u="none" strike="noStrike" dirty="0" smtClean="0">
                          <a:solidFill>
                            <a:schemeClr val="tx1"/>
                          </a:solidFill>
                          <a:latin typeface="+mn-lt"/>
                          <a:cs typeface="+mn-cs"/>
                        </a:rPr>
                        <a:t>ベゼル交換</a:t>
                      </a:r>
                      <a:endParaRPr lang="en-US" sz="800" b="1" i="0" u="none" strike="noStrike" dirty="0">
                        <a:solidFill>
                          <a:srgbClr val="000000"/>
                        </a:solidFill>
                        <a:latin typeface="Arial" pitchFamily="34" charset="0"/>
                        <a:cs typeface="Arial" pitchFamily="34" charset="0"/>
                      </a:endParaRPr>
                    </a:p>
                  </a:txBody>
                  <a:tcPr marL="41585" marR="41585" marT="33268" marB="33268"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endParaRPr lang="en-US" sz="700" b="1" i="0" u="none" strike="noStrike" dirty="0">
                        <a:solidFill>
                          <a:srgbClr val="000000"/>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algn="ctr" fontAlgn="b"/>
                      <a:endParaRPr lang="en-US" sz="700" b="1" i="0" u="none" strike="noStrike" dirty="0">
                        <a:solidFill>
                          <a:srgbClr val="000000"/>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endParaRPr lang="ja-JP" altLang="en-US" dirty="0"/>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endParaRPr lang="ja-JP" altLang="en-US" dirty="0"/>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algn="ctr" fontAlgn="b"/>
                      <a:endParaRPr lang="en-US" sz="700" b="1" i="0" u="none" strike="noStrike" dirty="0">
                        <a:solidFill>
                          <a:srgbClr val="000000"/>
                        </a:solidFill>
                        <a:latin typeface="Arial" pitchFamily="34" charset="0"/>
                        <a:cs typeface="Arial" pitchFamily="34" charset="0"/>
                      </a:endParaRPr>
                    </a:p>
                  </a:txBody>
                  <a:tcPr marL="33268" marR="33268" marT="33268" marB="3326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txBody>
                  <a:tcPr marL="29875" marR="29875" marT="29875" marB="29875" anchor="ctr">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r>
            </a:tbl>
          </a:graphicData>
        </a:graphic>
      </p:graphicFrame>
      <p:grpSp>
        <p:nvGrpSpPr>
          <p:cNvPr id="2" name="Group 1"/>
          <p:cNvGrpSpPr/>
          <p:nvPr/>
        </p:nvGrpSpPr>
        <p:grpSpPr>
          <a:xfrm>
            <a:off x="2941233" y="1077468"/>
            <a:ext cx="4287800" cy="3703320"/>
            <a:chOff x="2941233" y="1077468"/>
            <a:chExt cx="4287800" cy="3886200"/>
          </a:xfrm>
        </p:grpSpPr>
        <p:grpSp>
          <p:nvGrpSpPr>
            <p:cNvPr id="48" name="Group 47"/>
            <p:cNvGrpSpPr/>
            <p:nvPr/>
          </p:nvGrpSpPr>
          <p:grpSpPr>
            <a:xfrm>
              <a:off x="2941233" y="1077468"/>
              <a:ext cx="191288" cy="3886200"/>
              <a:chOff x="2941233" y="1120140"/>
              <a:chExt cx="191288" cy="3803528"/>
            </a:xfrm>
          </p:grpSpPr>
          <p:cxnSp>
            <p:nvCxnSpPr>
              <p:cNvPr id="13" name="Straight Connector 12"/>
              <p:cNvCxnSpPr/>
              <p:nvPr/>
            </p:nvCxnSpPr>
            <p:spPr>
              <a:xfrm>
                <a:off x="3126740" y="1120140"/>
                <a:ext cx="3576" cy="3638743"/>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flipH="1">
                <a:off x="2941233" y="1131131"/>
                <a:ext cx="191288" cy="3792537"/>
              </a:xfrm>
              <a:prstGeom prst="rect">
                <a:avLst/>
              </a:prstGeom>
              <a:gradFill>
                <a:gsLst>
                  <a:gs pos="0">
                    <a:schemeClr val="accent3">
                      <a:lumMod val="10000"/>
                    </a:schemeClr>
                  </a:gs>
                  <a:gs pos="20000">
                    <a:schemeClr val="accent1">
                      <a:tint val="23500"/>
                      <a:satMod val="160000"/>
                      <a:alpha val="0"/>
                    </a:schemeClr>
                  </a:gs>
                </a:gsLst>
                <a:lin ang="12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rtl="0"/>
                <a:endParaRPr lang="en-US" kern="1200" dirty="0">
                  <a:solidFill>
                    <a:srgbClr val="FFFFFF"/>
                  </a:solidFill>
                  <a:latin typeface="+mj-lt"/>
                  <a:ea typeface="+mn-ea"/>
                  <a:cs typeface="+mn-cs"/>
                </a:endParaRPr>
              </a:p>
            </p:txBody>
          </p:sp>
        </p:grpSp>
        <p:grpSp>
          <p:nvGrpSpPr>
            <p:cNvPr id="49" name="Group 48"/>
            <p:cNvGrpSpPr/>
            <p:nvPr/>
          </p:nvGrpSpPr>
          <p:grpSpPr>
            <a:xfrm>
              <a:off x="4581057" y="1077468"/>
              <a:ext cx="191288" cy="3886200"/>
              <a:chOff x="2941233" y="1120140"/>
              <a:chExt cx="191288" cy="3803528"/>
            </a:xfrm>
          </p:grpSpPr>
          <p:cxnSp>
            <p:nvCxnSpPr>
              <p:cNvPr id="50" name="Straight Connector 49"/>
              <p:cNvCxnSpPr/>
              <p:nvPr/>
            </p:nvCxnSpPr>
            <p:spPr>
              <a:xfrm>
                <a:off x="3126740" y="1120140"/>
                <a:ext cx="3576" cy="3638743"/>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flipH="1">
                <a:off x="2941233" y="1131131"/>
                <a:ext cx="191288" cy="3792537"/>
              </a:xfrm>
              <a:prstGeom prst="rect">
                <a:avLst/>
              </a:prstGeom>
              <a:gradFill>
                <a:gsLst>
                  <a:gs pos="0">
                    <a:schemeClr val="accent3">
                      <a:lumMod val="10000"/>
                    </a:schemeClr>
                  </a:gs>
                  <a:gs pos="20000">
                    <a:schemeClr val="accent1">
                      <a:tint val="23500"/>
                      <a:satMod val="160000"/>
                      <a:alpha val="0"/>
                    </a:schemeClr>
                  </a:gs>
                </a:gsLst>
                <a:lin ang="12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rtl="0"/>
                <a:endParaRPr lang="en-US" kern="1200" dirty="0">
                  <a:solidFill>
                    <a:srgbClr val="FFFFFF"/>
                  </a:solidFill>
                  <a:latin typeface="+mj-lt"/>
                  <a:ea typeface="+mn-ea"/>
                  <a:cs typeface="+mn-cs"/>
                </a:endParaRPr>
              </a:p>
            </p:txBody>
          </p:sp>
        </p:grpSp>
        <p:grpSp>
          <p:nvGrpSpPr>
            <p:cNvPr id="52" name="Group 51"/>
            <p:cNvGrpSpPr/>
            <p:nvPr/>
          </p:nvGrpSpPr>
          <p:grpSpPr>
            <a:xfrm>
              <a:off x="7037745" y="1077468"/>
              <a:ext cx="191288" cy="3886200"/>
              <a:chOff x="2941233" y="1120140"/>
              <a:chExt cx="191288" cy="3803528"/>
            </a:xfrm>
          </p:grpSpPr>
          <p:cxnSp>
            <p:nvCxnSpPr>
              <p:cNvPr id="53" name="Straight Connector 52"/>
              <p:cNvCxnSpPr/>
              <p:nvPr/>
            </p:nvCxnSpPr>
            <p:spPr>
              <a:xfrm>
                <a:off x="3126740" y="1120140"/>
                <a:ext cx="3576" cy="3638743"/>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flipH="1">
                <a:off x="2941233" y="1131131"/>
                <a:ext cx="191288" cy="3792537"/>
              </a:xfrm>
              <a:prstGeom prst="rect">
                <a:avLst/>
              </a:prstGeom>
              <a:gradFill>
                <a:gsLst>
                  <a:gs pos="0">
                    <a:schemeClr val="accent3">
                      <a:lumMod val="10000"/>
                    </a:schemeClr>
                  </a:gs>
                  <a:gs pos="20000">
                    <a:schemeClr val="accent1">
                      <a:tint val="23500"/>
                      <a:satMod val="160000"/>
                      <a:alpha val="0"/>
                    </a:schemeClr>
                  </a:gs>
                </a:gsLst>
                <a:lin ang="12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rtl="0"/>
                <a:endParaRPr lang="en-US" kern="1200" dirty="0">
                  <a:solidFill>
                    <a:srgbClr val="FFFFFF"/>
                  </a:solidFill>
                  <a:latin typeface="+mj-lt"/>
                  <a:ea typeface="+mn-ea"/>
                  <a:cs typeface="+mn-cs"/>
                </a:endParaRPr>
              </a:p>
            </p:txBody>
          </p:sp>
        </p:grpSp>
      </p:grpSp>
      <p:sp>
        <p:nvSpPr>
          <p:cNvPr id="17" name="Rectangle 16"/>
          <p:cNvSpPr/>
          <p:nvPr/>
        </p:nvSpPr>
        <p:spPr>
          <a:xfrm>
            <a:off x="8177597" y="780213"/>
            <a:ext cx="659155" cy="276999"/>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200" b="1" dirty="0" smtClean="0">
                <a:solidFill>
                  <a:schemeClr val="accent4"/>
                </a:solidFill>
                <a:latin typeface="+mj-lt"/>
              </a:rPr>
              <a:t>優位性</a:t>
            </a:r>
            <a:endParaRPr lang="en-US" sz="1200" b="1" dirty="0">
              <a:solidFill>
                <a:schemeClr val="accent4"/>
              </a:solidFill>
              <a:latin typeface="+mj-lt"/>
            </a:endParaRPr>
          </a:p>
        </p:txBody>
      </p:sp>
      <p:sp>
        <p:nvSpPr>
          <p:cNvPr id="19" name="Rectangle 18"/>
          <p:cNvSpPr/>
          <p:nvPr/>
        </p:nvSpPr>
        <p:spPr>
          <a:xfrm>
            <a:off x="7801157" y="851435"/>
            <a:ext cx="390508" cy="12166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dirty="0" smtClean="0">
              <a:latin typeface="+mj-lt"/>
            </a:endParaRPr>
          </a:p>
        </p:txBody>
      </p:sp>
    </p:spTree>
    <p:extLst>
      <p:ext uri="{BB962C8B-B14F-4D97-AF65-F5344CB8AC3E}">
        <p14:creationId xmlns:p14="http://schemas.microsoft.com/office/powerpoint/2010/main" val="188024677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kumimoji="1" lang="en-US" altLang="ja-JP" dirty="0" smtClean="0"/>
              <a:t>7900 Series (1/3)</a:t>
            </a:r>
            <a:endParaRPr kumimoji="1" lang="ja-JP" altLang="en-US" dirty="0"/>
          </a:p>
        </p:txBody>
      </p:sp>
      <p:graphicFrame>
        <p:nvGraphicFramePr>
          <p:cNvPr id="8" name="表 7"/>
          <p:cNvGraphicFramePr>
            <a:graphicFrameLocks noGrp="1"/>
          </p:cNvGraphicFramePr>
          <p:nvPr>
            <p:extLst>
              <p:ext uri="{D42A27DB-BD31-4B8C-83A1-F6EECF244321}">
                <p14:modId xmlns:p14="http://schemas.microsoft.com/office/powerpoint/2010/main" val="2309374714"/>
              </p:ext>
            </p:extLst>
          </p:nvPr>
        </p:nvGraphicFramePr>
        <p:xfrm>
          <a:off x="189271" y="1368022"/>
          <a:ext cx="8370528" cy="2468879"/>
        </p:xfrm>
        <a:graphic>
          <a:graphicData uri="http://schemas.openxmlformats.org/drawingml/2006/table">
            <a:tbl>
              <a:tblPr firstRow="1" bandRow="1">
                <a:tableStyleId>{5C22544A-7EE6-4342-B048-85BDC9FD1C3A}</a:tableStyleId>
              </a:tblPr>
              <a:tblGrid>
                <a:gridCol w="1715681"/>
                <a:gridCol w="1391093"/>
                <a:gridCol w="1689115"/>
                <a:gridCol w="1777025"/>
                <a:gridCol w="1797614"/>
              </a:tblGrid>
              <a:tr h="474897">
                <a:tc>
                  <a:txBody>
                    <a:bodyPr/>
                    <a:lstStyle/>
                    <a:p>
                      <a:endParaRPr kumimoji="1" lang="ja-JP" altLang="en-US" dirty="0"/>
                    </a:p>
                  </a:txBody>
                  <a:tcPr/>
                </a:tc>
                <a:tc>
                  <a:txBody>
                    <a:bodyPr/>
                    <a:lstStyle/>
                    <a:p>
                      <a:r>
                        <a:rPr kumimoji="1" lang="en-US" altLang="ja-JP" dirty="0" smtClean="0"/>
                        <a:t>Protocol</a:t>
                      </a:r>
                      <a:endParaRPr kumimoji="1" lang="ja-JP" altLang="en-US" dirty="0"/>
                    </a:p>
                  </a:txBody>
                  <a:tcPr/>
                </a:tc>
                <a:tc>
                  <a:txBody>
                    <a:bodyPr/>
                    <a:lstStyle/>
                    <a:p>
                      <a:r>
                        <a:rPr kumimoji="1" lang="en-US" altLang="ja-JP" dirty="0" smtClean="0"/>
                        <a:t>End of sales announcement</a:t>
                      </a:r>
                      <a:endParaRPr kumimoji="1" lang="ja-JP" altLang="en-US" dirty="0"/>
                    </a:p>
                  </a:txBody>
                  <a:tcPr/>
                </a:tc>
                <a:tc>
                  <a:txBody>
                    <a:bodyPr/>
                    <a:lstStyle/>
                    <a:p>
                      <a:r>
                        <a:rPr kumimoji="1" lang="en-US" altLang="ja-JP" dirty="0" smtClean="0"/>
                        <a:t>End of Sales Date</a:t>
                      </a:r>
                      <a:endParaRPr kumimoji="1" lang="ja-JP" altLang="en-US" dirty="0"/>
                    </a:p>
                  </a:txBody>
                  <a:tcPr/>
                </a:tc>
                <a:tc>
                  <a:txBody>
                    <a:bodyPr/>
                    <a:lstStyle/>
                    <a:p>
                      <a:r>
                        <a:rPr kumimoji="1" lang="en-US" altLang="ja-JP" dirty="0" smtClean="0"/>
                        <a:t>Last Date of Support  Date(HW)</a:t>
                      </a:r>
                      <a:endParaRPr kumimoji="1" lang="ja-JP" altLang="en-US" dirty="0"/>
                    </a:p>
                  </a:txBody>
                  <a:tcPr/>
                </a:tc>
              </a:tr>
              <a:tr h="288598">
                <a:tc>
                  <a:txBody>
                    <a:bodyPr/>
                    <a:lstStyle/>
                    <a:p>
                      <a:r>
                        <a:rPr kumimoji="1" lang="en-US" altLang="ja-JP" dirty="0" smtClean="0"/>
                        <a:t>7911</a:t>
                      </a:r>
                      <a:endParaRPr kumimoji="1" lang="ja-JP" altLang="en-US" dirty="0"/>
                    </a:p>
                  </a:txBody>
                  <a:tcPr/>
                </a:tc>
                <a:tc>
                  <a:txBody>
                    <a:bodyPr/>
                    <a:lstStyle/>
                    <a:p>
                      <a:r>
                        <a:rPr kumimoji="1" lang="en-US" altLang="ja-JP" dirty="0" smtClean="0"/>
                        <a:t>SIP/SCCP</a:t>
                      </a:r>
                      <a:endParaRPr kumimoji="1" lang="ja-JP" altLang="en-US" dirty="0"/>
                    </a:p>
                  </a:txBody>
                  <a:tcPr/>
                </a:tc>
                <a:tc>
                  <a:txBody>
                    <a:bodyPr/>
                    <a:lstStyle/>
                    <a:p>
                      <a:r>
                        <a:rPr kumimoji="1" lang="is-IS" altLang="ja-JP" dirty="0" smtClean="0">
                          <a:hlinkClick r:id="rId2"/>
                        </a:rPr>
                        <a:t>August 8, 2011 </a:t>
                      </a:r>
                      <a:endParaRPr kumimoji="1" lang="ja-JP" altLang="en-US" dirty="0"/>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dirty="0" smtClean="0"/>
                        <a:t>February 6, 2012 </a:t>
                      </a:r>
                      <a:endParaRPr kumimoji="1" lang="ja-JP" altLang="en-US" dirty="0" smtClean="0"/>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dirty="0" smtClean="0"/>
                        <a:t>February 28, 2017 </a:t>
                      </a:r>
                      <a:endParaRPr kumimoji="1" lang="ja-JP" altLang="en-US" dirty="0" smtClean="0"/>
                    </a:p>
                  </a:txBody>
                  <a:tcPr/>
                </a:tc>
              </a:tr>
              <a:tr h="279987">
                <a:tc>
                  <a:txBody>
                    <a:bodyPr/>
                    <a:lstStyle/>
                    <a:p>
                      <a:r>
                        <a:rPr kumimoji="1" lang="en-US" altLang="ja-JP" dirty="0" smtClean="0"/>
                        <a:t>7931</a:t>
                      </a:r>
                      <a:endParaRPr kumimoji="1" lang="ja-JP" altLang="en-US" dirty="0"/>
                    </a:p>
                  </a:txBody>
                  <a:tcPr/>
                </a:tc>
                <a:tc>
                  <a:txBody>
                    <a:bodyPr/>
                    <a:lstStyle/>
                    <a:p>
                      <a:r>
                        <a:rPr kumimoji="1" lang="en-US" altLang="ja-JP" dirty="0" smtClean="0"/>
                        <a:t>SIP/SCCP</a:t>
                      </a:r>
                      <a:endParaRPr kumimoji="1" lang="ja-JP" altLang="en-US" dirty="0"/>
                    </a:p>
                  </a:txBody>
                  <a:tcPr/>
                </a:tc>
                <a:tc>
                  <a:txBody>
                    <a:bodyPr/>
                    <a:lstStyle/>
                    <a:p>
                      <a:r>
                        <a:rPr kumimoji="1" lang="en-US" altLang="ja-JP" dirty="0" smtClean="0">
                          <a:hlinkClick r:id="rId3"/>
                        </a:rPr>
                        <a:t>October 30, 2013 </a:t>
                      </a:r>
                      <a:endParaRPr kumimoji="1" lang="ja-JP" altLang="en-US" dirty="0"/>
                    </a:p>
                  </a:txBody>
                  <a:tcPr/>
                </a:tc>
                <a:tc>
                  <a:txBody>
                    <a:bodyPr/>
                    <a:lstStyle/>
                    <a:p>
                      <a:r>
                        <a:rPr kumimoji="1" lang="en-US" altLang="ja-JP" dirty="0" smtClean="0"/>
                        <a:t>July 30, 2014 </a:t>
                      </a:r>
                      <a:endParaRPr kumimoji="1" lang="ja-JP" altLang="en-US" dirty="0"/>
                    </a:p>
                  </a:txBody>
                  <a:tcPr/>
                </a:tc>
                <a:tc>
                  <a:txBody>
                    <a:bodyPr/>
                    <a:lstStyle/>
                    <a:p>
                      <a:r>
                        <a:rPr kumimoji="1" lang="en-US" altLang="ja-JP" dirty="0" smtClean="0"/>
                        <a:t>July 31, 2019 </a:t>
                      </a:r>
                      <a:endParaRPr kumimoji="1" lang="ja-JP" altLang="en-US" dirty="0"/>
                    </a:p>
                  </a:txBody>
                  <a:tcPr/>
                </a:tc>
              </a:tr>
              <a:tr h="279987">
                <a:tc>
                  <a:txBody>
                    <a:bodyPr/>
                    <a:lstStyle/>
                    <a:p>
                      <a:r>
                        <a:rPr kumimoji="1" lang="en-US" altLang="ja-JP" dirty="0" smtClean="0"/>
                        <a:t>7937</a:t>
                      </a:r>
                      <a:endParaRPr kumimoji="1" lang="ja-JP" altLang="en-US" dirty="0"/>
                    </a:p>
                  </a:txBody>
                  <a:tcPr/>
                </a:tc>
                <a:tc>
                  <a:txBody>
                    <a:bodyPr/>
                    <a:lstStyle/>
                    <a:p>
                      <a:r>
                        <a:rPr kumimoji="1" lang="en-US" altLang="ja-JP" dirty="0" smtClean="0"/>
                        <a:t>SCCP</a:t>
                      </a:r>
                      <a:endParaRPr kumimoji="1" lang="ja-JP" altLang="en-US" dirty="0"/>
                    </a:p>
                  </a:txBody>
                  <a:tcPr/>
                </a:tc>
                <a:tc>
                  <a:txBody>
                    <a:bodyPr/>
                    <a:lstStyle/>
                    <a:p>
                      <a:r>
                        <a:rPr kumimoji="1" lang="is-IS" altLang="ja-JP" dirty="0" smtClean="0">
                          <a:hlinkClick r:id="rId4"/>
                        </a:rPr>
                        <a:t>September 30, 2013 </a:t>
                      </a:r>
                      <a:endParaRPr kumimoji="1" lang="ja-JP" altLang="en-US" dirty="0"/>
                    </a:p>
                  </a:txBody>
                  <a:tcPr/>
                </a:tc>
                <a:tc>
                  <a:txBody>
                    <a:bodyPr/>
                    <a:lstStyle/>
                    <a:p>
                      <a:r>
                        <a:rPr kumimoji="1" lang="en-US" altLang="ja-JP" dirty="0" smtClean="0"/>
                        <a:t>March 31, 2014 </a:t>
                      </a:r>
                      <a:endParaRPr kumimoji="1" lang="ja-JP" altLang="en-US" dirty="0"/>
                    </a:p>
                  </a:txBody>
                  <a:tcPr/>
                </a:tc>
                <a:tc>
                  <a:txBody>
                    <a:bodyPr/>
                    <a:lstStyle/>
                    <a:p>
                      <a:r>
                        <a:rPr kumimoji="1" lang="en-US" altLang="ja-JP" dirty="0" smtClean="0"/>
                        <a:t>March 31, 2019 </a:t>
                      </a:r>
                      <a:endParaRPr kumimoji="1" lang="ja-JP" altLang="en-US" dirty="0"/>
                    </a:p>
                  </a:txBody>
                  <a:tcPr/>
                </a:tc>
              </a:tr>
              <a:tr h="285172">
                <a:tc>
                  <a:txBody>
                    <a:bodyPr/>
                    <a:lstStyle/>
                    <a:p>
                      <a:r>
                        <a:rPr kumimoji="1" lang="en-US" altLang="ja-JP" dirty="0" smtClean="0"/>
                        <a:t>7941/7961</a:t>
                      </a:r>
                      <a:endParaRPr kumimoji="1" lang="ja-JP" altLang="en-US" dirty="0"/>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dirty="0" smtClean="0"/>
                        <a:t>SIP/SCCP</a:t>
                      </a:r>
                      <a:endParaRPr kumimoji="1" lang="ja-JP" altLang="en-US" dirty="0" smtClean="0"/>
                    </a:p>
                  </a:txBody>
                  <a:tcPr/>
                </a:tc>
                <a:tc>
                  <a:txBody>
                    <a:bodyPr/>
                    <a:lstStyle/>
                    <a:p>
                      <a:r>
                        <a:rPr kumimoji="1" lang="en-US" altLang="ja-JP" dirty="0" smtClean="0">
                          <a:hlinkClick r:id="rId5"/>
                        </a:rPr>
                        <a:t>March 19, 2009 </a:t>
                      </a:r>
                      <a:endParaRPr kumimoji="1" lang="ja-JP" altLang="en-US" dirty="0"/>
                    </a:p>
                  </a:txBody>
                  <a:tcPr/>
                </a:tc>
                <a:tc>
                  <a:txBody>
                    <a:bodyPr/>
                    <a:lstStyle/>
                    <a:p>
                      <a:r>
                        <a:rPr kumimoji="1" lang="en-US" altLang="ja-JP" dirty="0" smtClean="0"/>
                        <a:t>January 19, 2010 </a:t>
                      </a:r>
                      <a:endParaRPr kumimoji="1" lang="ja-JP" altLang="en-US" dirty="0"/>
                    </a:p>
                  </a:txBody>
                  <a:tcPr/>
                </a:tc>
                <a:tc>
                  <a:txBody>
                    <a:bodyPr/>
                    <a:lstStyle/>
                    <a:p>
                      <a:r>
                        <a:rPr kumimoji="1" lang="en-US" altLang="ja-JP" dirty="0" smtClean="0"/>
                        <a:t>January 16, 2015 </a:t>
                      </a:r>
                      <a:endParaRPr kumimoji="1" lang="ja-JP" altLang="en-US" dirty="0"/>
                    </a:p>
                  </a:txBody>
                  <a:tcPr/>
                </a:tc>
              </a:tr>
              <a:tr h="255173">
                <a:tc>
                  <a:txBody>
                    <a:bodyPr/>
                    <a:lstStyle/>
                    <a:p>
                      <a:r>
                        <a:rPr kumimoji="1" lang="en-US" altLang="ja-JP" dirty="0" smtClean="0"/>
                        <a:t>7941GE/7961GE/7970 / 7971GE</a:t>
                      </a:r>
                      <a:endParaRPr kumimoji="1" lang="ja-JP" altLang="en-US" dirty="0"/>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dirty="0" smtClean="0"/>
                        <a:t>SIP/SCCP</a:t>
                      </a:r>
                      <a:endParaRPr kumimoji="1" lang="ja-JP" altLang="en-US" dirty="0" smtClean="0"/>
                    </a:p>
                  </a:txBody>
                  <a:tcPr/>
                </a:tc>
                <a:tc>
                  <a:txBody>
                    <a:bodyPr/>
                    <a:lstStyle/>
                    <a:p>
                      <a:pPr marL="38100" marR="38100" indent="0" algn="l">
                        <a:spcBef>
                          <a:spcPts val="300"/>
                        </a:spcBef>
                        <a:spcAft>
                          <a:spcPts val="300"/>
                        </a:spcAft>
                      </a:pPr>
                      <a:r>
                        <a:rPr lang="en-US" b="0" i="0" u="none" strike="noStrike" dirty="0">
                          <a:effectLst/>
                          <a:hlinkClick r:id="rId6"/>
                        </a:rPr>
                        <a:t>February 1, 2008 </a:t>
                      </a:r>
                      <a:endParaRPr lang="en-US" b="0" i="0" u="none" strike="noStrike" dirty="0">
                        <a:effectLst/>
                      </a:endParaRPr>
                    </a:p>
                  </a:txBody>
                  <a:tcPr marL="76200" marR="76200" marT="76200" marB="76200"/>
                </a:tc>
                <a:tc>
                  <a:txBody>
                    <a:bodyPr/>
                    <a:lstStyle/>
                    <a:p>
                      <a:r>
                        <a:rPr kumimoji="1" lang="is-IS" altLang="ja-JP" dirty="0" smtClean="0"/>
                        <a:t>August 1, 2008 </a:t>
                      </a:r>
                      <a:endParaRPr kumimoji="1" lang="ja-JP" altLang="en-US" dirty="0"/>
                    </a:p>
                  </a:txBody>
                  <a:tcPr/>
                </a:tc>
                <a:tc>
                  <a:txBody>
                    <a:bodyPr/>
                    <a:lstStyle/>
                    <a:p>
                      <a:r>
                        <a:rPr kumimoji="1" lang="en-US" altLang="ja-JP" dirty="0" smtClean="0"/>
                        <a:t>July 31, 2013 </a:t>
                      </a:r>
                      <a:endParaRPr kumimoji="1" lang="ja-JP" altLang="en-US" dirty="0"/>
                    </a:p>
                  </a:txBody>
                  <a:tcPr/>
                </a:tc>
              </a:tr>
            </a:tbl>
          </a:graphicData>
        </a:graphic>
      </p:graphicFrame>
    </p:spTree>
    <p:extLst>
      <p:ext uri="{BB962C8B-B14F-4D97-AF65-F5344CB8AC3E}">
        <p14:creationId xmlns:p14="http://schemas.microsoft.com/office/powerpoint/2010/main" val="426830324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ltLang="ja-JP" dirty="0"/>
              <a:t>Cisco IP Phone 8800 Series</a:t>
            </a:r>
            <a:br>
              <a:rPr lang="en-US" altLang="ja-JP" dirty="0"/>
            </a:br>
            <a:r>
              <a:rPr lang="en-US" altLang="ja-JP" dirty="0"/>
              <a:t>-  </a:t>
            </a:r>
            <a:r>
              <a:rPr lang="en-US" altLang="ja-JP" sz="1800" dirty="0" smtClean="0"/>
              <a:t>Cisco </a:t>
            </a:r>
            <a:r>
              <a:rPr lang="en-US" altLang="ja-JP" sz="1800" dirty="0"/>
              <a:t>IP Phone </a:t>
            </a:r>
            <a:r>
              <a:rPr lang="en-US" altLang="ja-JP" sz="1800" dirty="0" smtClean="0"/>
              <a:t>8900/9900 </a:t>
            </a:r>
            <a:r>
              <a:rPr lang="ja-JP" altLang="en-US" sz="1800" dirty="0"/>
              <a:t>シリーズとの</a:t>
            </a:r>
            <a:r>
              <a:rPr lang="ja-JP" altLang="en-US" sz="1800" dirty="0" smtClean="0"/>
              <a:t>比較表</a:t>
            </a:r>
            <a:r>
              <a:rPr lang="en-US" altLang="ja-JP" sz="1800" dirty="0" smtClean="0"/>
              <a:t>(Video)</a:t>
            </a:r>
            <a:endParaRPr lang="en-US" sz="1800" dirty="0"/>
          </a:p>
        </p:txBody>
      </p:sp>
      <p:graphicFrame>
        <p:nvGraphicFramePr>
          <p:cNvPr id="10" name="Table 9"/>
          <p:cNvGraphicFramePr>
            <a:graphicFrameLocks noGrp="1"/>
          </p:cNvGraphicFramePr>
          <p:nvPr>
            <p:extLst>
              <p:ext uri="{D42A27DB-BD31-4B8C-83A1-F6EECF244321}">
                <p14:modId xmlns:p14="http://schemas.microsoft.com/office/powerpoint/2010/main" val="1394749115"/>
              </p:ext>
            </p:extLst>
          </p:nvPr>
        </p:nvGraphicFramePr>
        <p:xfrm>
          <a:off x="277811" y="1214750"/>
          <a:ext cx="8596313" cy="3238075"/>
        </p:xfrm>
        <a:graphic>
          <a:graphicData uri="http://schemas.openxmlformats.org/drawingml/2006/table">
            <a:tbl>
              <a:tblPr firstRow="1" bandRow="1">
                <a:effectLst/>
                <a:tableStyleId>{284E427A-3D55-4303-BF80-6455036E1DE7}</a:tableStyleId>
              </a:tblPr>
              <a:tblGrid>
                <a:gridCol w="1960563"/>
                <a:gridCol w="1327150"/>
                <a:gridCol w="1327150"/>
                <a:gridCol w="1327150"/>
                <a:gridCol w="1327150"/>
                <a:gridCol w="1327150"/>
              </a:tblGrid>
              <a:tr h="224763">
                <a:tc>
                  <a:txBody>
                    <a:bodyPr/>
                    <a:lstStyle/>
                    <a:p>
                      <a:pPr algn="l" fontAlgn="b"/>
                      <a:endParaRPr lang="en-US" sz="800" b="0" i="0" u="none" strike="noStrike" dirty="0">
                        <a:solidFill>
                          <a:schemeClr val="bg1"/>
                        </a:solidFill>
                        <a:latin typeface="+mj-lt"/>
                      </a:endParaRPr>
                    </a:p>
                  </a:txBody>
                  <a:tcPr marL="37344" marR="37344" marT="22406" marB="22406" anchor="ctr">
                    <a:lnL w="6350" cap="flat" cmpd="sng" algn="ctr">
                      <a:solidFill>
                        <a:schemeClr val="accent1"/>
                      </a:solidFill>
                      <a:prstDash val="solid"/>
                      <a:round/>
                      <a:headEnd type="none" w="med" len="med"/>
                      <a:tailEnd type="none" w="med" len="med"/>
                    </a:lnL>
                    <a:lnT w="6350" cap="flat" cmpd="sng" algn="ctr">
                      <a:solidFill>
                        <a:schemeClr val="accent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solidFill>
                  </a:tcPr>
                </a:tc>
                <a:tc>
                  <a:txBody>
                    <a:bodyPr/>
                    <a:lstStyle/>
                    <a:p>
                      <a:pPr algn="ctr" fontAlgn="b"/>
                      <a:r>
                        <a:rPr lang="en-US" sz="1100" u="none" strike="noStrike" dirty="0" smtClean="0"/>
                        <a:t>8945</a:t>
                      </a:r>
                      <a:endParaRPr lang="en-US" sz="1100" b="0" i="0" u="none" strike="noStrike" dirty="0">
                        <a:solidFill>
                          <a:schemeClr val="bg1"/>
                        </a:solidFill>
                        <a:latin typeface="+mj-lt"/>
                      </a:endParaRPr>
                    </a:p>
                  </a:txBody>
                  <a:tcPr marL="37344" marR="37344" marT="22406" marB="22406" anchor="ctr">
                    <a:lnT w="6350" cap="flat" cmpd="sng" algn="ctr">
                      <a:solidFill>
                        <a:schemeClr val="accent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solidFill>
                  </a:tcPr>
                </a:tc>
                <a:tc>
                  <a:txBody>
                    <a:bodyPr/>
                    <a:lstStyle/>
                    <a:p>
                      <a:pPr algn="ctr" fontAlgn="b"/>
                      <a:r>
                        <a:rPr lang="en-US" sz="1100" u="none" strike="noStrike" dirty="0" smtClean="0"/>
                        <a:t>9951</a:t>
                      </a:r>
                      <a:endParaRPr lang="en-US" sz="1100" b="0" i="0" u="none" strike="noStrike" dirty="0">
                        <a:solidFill>
                          <a:schemeClr val="bg1"/>
                        </a:solidFill>
                        <a:latin typeface="+mj-lt"/>
                      </a:endParaRPr>
                    </a:p>
                  </a:txBody>
                  <a:tcPr marL="37344" marR="37344" marT="22406" marB="22406" anchor="ctr">
                    <a:lnT w="6350" cap="flat" cmpd="sng" algn="ctr">
                      <a:solidFill>
                        <a:schemeClr val="accent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solidFill>
                  </a:tcPr>
                </a:tc>
                <a:tc>
                  <a:txBody>
                    <a:bodyPr/>
                    <a:lstStyle/>
                    <a:p>
                      <a:pPr algn="ctr" fontAlgn="b"/>
                      <a:r>
                        <a:rPr lang="en-US" sz="1100" u="none" strike="noStrike" dirty="0" smtClean="0"/>
                        <a:t>8845</a:t>
                      </a:r>
                      <a:endParaRPr lang="en-US" sz="1100" b="0" i="0" u="none" strike="noStrike" dirty="0">
                        <a:solidFill>
                          <a:schemeClr val="bg1"/>
                        </a:solidFill>
                        <a:latin typeface="+mj-lt"/>
                      </a:endParaRPr>
                    </a:p>
                  </a:txBody>
                  <a:tcPr marL="37344" marR="37344" marT="22406" marB="22406" anchor="ctr">
                    <a:lnT w="6350" cap="flat" cmpd="sng" algn="ctr">
                      <a:solidFill>
                        <a:schemeClr val="accent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solidFill>
                  </a:tcPr>
                </a:tc>
                <a:tc>
                  <a:txBody>
                    <a:bodyPr/>
                    <a:lstStyle/>
                    <a:p>
                      <a:pPr algn="ctr" fontAlgn="b"/>
                      <a:r>
                        <a:rPr lang="en-US" sz="1100" u="none" strike="noStrike" dirty="0" smtClean="0"/>
                        <a:t>9971</a:t>
                      </a:r>
                      <a:endParaRPr lang="en-US" sz="1100" b="0" i="0" u="none" strike="noStrike" dirty="0">
                        <a:solidFill>
                          <a:schemeClr val="bg1"/>
                        </a:solidFill>
                        <a:latin typeface="+mj-lt"/>
                      </a:endParaRPr>
                    </a:p>
                  </a:txBody>
                  <a:tcPr marL="37344" marR="37344" marT="22406" marB="22406" anchor="ctr">
                    <a:lnT w="6350" cap="flat" cmpd="sng" algn="ctr">
                      <a:solidFill>
                        <a:schemeClr val="accent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solidFill>
                  </a:tcPr>
                </a:tc>
                <a:tc>
                  <a:txBody>
                    <a:bodyPr/>
                    <a:lstStyle/>
                    <a:p>
                      <a:pPr algn="ctr" fontAlgn="b"/>
                      <a:r>
                        <a:rPr lang="en-US" sz="1100" u="none" strike="noStrike" dirty="0" smtClean="0"/>
                        <a:t>8865</a:t>
                      </a:r>
                      <a:endParaRPr lang="en-US" sz="1100" b="0" i="0" u="none" strike="noStrike" dirty="0">
                        <a:solidFill>
                          <a:schemeClr val="bg1"/>
                        </a:solidFill>
                        <a:latin typeface="+mj-lt"/>
                      </a:endParaRPr>
                    </a:p>
                  </a:txBody>
                  <a:tcPr marL="37344" marR="37344" marT="22406" marB="22406" anchor="ctr">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solidFill>
                  </a:tcPr>
                </a:tc>
              </a:tr>
              <a:tr h="194794">
                <a:tc>
                  <a:txBody>
                    <a:bodyPr/>
                    <a:lstStyle/>
                    <a:p>
                      <a:pPr algn="l" fontAlgn="b"/>
                      <a:r>
                        <a:rPr lang="ja-JP" altLang="en-US" sz="800" b="1" i="0" u="none" strike="noStrike" dirty="0" smtClean="0">
                          <a:solidFill>
                            <a:schemeClr val="tx1"/>
                          </a:solidFill>
                          <a:latin typeface="+mn-lt"/>
                          <a:cs typeface="+mn-cs"/>
                        </a:rPr>
                        <a:t>ラインボタン数</a:t>
                      </a:r>
                      <a:endParaRPr lang="en-US" sz="800" b="1" i="0" u="none" strike="noStrike" dirty="0">
                        <a:solidFill>
                          <a:schemeClr val="tx1"/>
                        </a:solidFill>
                        <a:latin typeface="Arial" pitchFamily="34" charset="0"/>
                        <a:cs typeface="Arial" pitchFamily="34" charset="0"/>
                      </a:endParaRPr>
                    </a:p>
                  </a:txBody>
                  <a:tcPr marL="41585" marR="41585" marT="33268" marB="33268" anchor="ctr">
                    <a:lnL w="6350" cap="flat" cmpd="sng" algn="ctr">
                      <a:solidFill>
                        <a:schemeClr val="accent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pPr algn="ctr" fontAlgn="b"/>
                      <a:r>
                        <a:rPr lang="en-US" sz="700" b="1" u="none" strike="noStrike" dirty="0" smtClean="0"/>
                        <a:t>4</a:t>
                      </a:r>
                      <a:endParaRPr lang="en-US" sz="700" b="1" i="0" u="none" strike="noStrike" dirty="0">
                        <a:solidFill>
                          <a:srgbClr val="000000"/>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b"/>
                      <a:r>
                        <a:rPr lang="en-US" sz="700" b="1" u="none" strike="noStrike" dirty="0" smtClean="0">
                          <a:solidFill>
                            <a:schemeClr val="bg1"/>
                          </a:solidFill>
                        </a:rPr>
                        <a:t>5</a:t>
                      </a:r>
                      <a:endParaRPr lang="en-US" sz="700" b="1" i="0" u="none" strike="noStrike" dirty="0">
                        <a:solidFill>
                          <a:schemeClr val="bg1"/>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US" sz="700" b="1" u="none" strike="noStrike" dirty="0">
                          <a:solidFill>
                            <a:schemeClr val="bg1"/>
                          </a:solidFill>
                        </a:rPr>
                        <a:t>5</a:t>
                      </a:r>
                      <a:endParaRPr lang="en-US" sz="700" b="1" i="0" u="none" strike="noStrike" dirty="0">
                        <a:solidFill>
                          <a:schemeClr val="bg1"/>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US" sz="700" b="1" u="none" strike="noStrike" dirty="0">
                          <a:solidFill>
                            <a:schemeClr val="bg1"/>
                          </a:solidFill>
                        </a:rPr>
                        <a:t>6</a:t>
                      </a:r>
                      <a:endParaRPr lang="en-US" sz="700" b="1" i="0" u="none" strike="noStrike" dirty="0">
                        <a:solidFill>
                          <a:schemeClr val="bg1"/>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US" sz="700" b="1" u="none" strike="noStrike" dirty="0"/>
                        <a:t>5</a:t>
                      </a:r>
                      <a:endParaRPr lang="en-US" sz="700" b="1" i="0" u="none" strike="noStrike" dirty="0">
                        <a:solidFill>
                          <a:srgbClr val="000000"/>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r>
              <a:tr h="389705">
                <a:tc>
                  <a:txBody>
                    <a:bodyPr/>
                    <a:lstStyle/>
                    <a:p>
                      <a:r>
                        <a:rPr lang="ja-JP" altLang="en-US" sz="800" b="1" i="0" u="none" strike="noStrike" dirty="0" smtClean="0">
                          <a:solidFill>
                            <a:srgbClr val="000000"/>
                          </a:solidFill>
                          <a:latin typeface="Arial" pitchFamily="34" charset="0"/>
                          <a:cs typeface="Arial" pitchFamily="34" charset="0"/>
                        </a:rPr>
                        <a:t>ディスプレイ</a:t>
                      </a:r>
                      <a:endParaRPr lang="ja-JP" altLang="en-US" sz="800" dirty="0"/>
                    </a:p>
                  </a:txBody>
                  <a:tcPr marL="41585" marR="41585" marT="33268" marB="33268" anchor="ctr">
                    <a:lnL w="6350" cap="flat" cmpd="sng" algn="ctr">
                      <a:solidFill>
                        <a:schemeClr val="accent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n-US" sz="700" b="1" u="none" strike="noStrike" dirty="0" smtClean="0"/>
                        <a:t>5</a:t>
                      </a:r>
                      <a:r>
                        <a:rPr lang="en-US" sz="700" b="1" u="none" strike="noStrike" baseline="0" dirty="0" smtClean="0"/>
                        <a:t> in.</a:t>
                      </a:r>
                      <a:r>
                        <a:rPr lang="en-US" sz="700" b="1" u="none" strike="noStrike" dirty="0" smtClean="0"/>
                        <a:t> (12.7 cm),</a:t>
                      </a:r>
                      <a:r>
                        <a:rPr lang="en-US" sz="700" b="1" u="none" strike="noStrike" baseline="0" dirty="0" smtClean="0"/>
                        <a:t> color, SD </a:t>
                      </a:r>
                      <a:r>
                        <a:rPr lang="en-US" sz="700" b="1" u="none" strike="noStrike" dirty="0" smtClean="0"/>
                        <a:t>VGA (640 x 480)</a:t>
                      </a:r>
                      <a:endParaRPr lang="en-US" sz="700" b="1" i="0" u="none" strike="noStrike" dirty="0">
                        <a:solidFill>
                          <a:srgbClr val="000000"/>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b"/>
                      <a:r>
                        <a:rPr lang="en-US" sz="700" b="1" u="none" strike="noStrike" dirty="0" smtClean="0"/>
                        <a:t>5 in. (12.7 cm), color, SD</a:t>
                      </a:r>
                      <a:r>
                        <a:rPr lang="en-US" sz="700" b="1" u="none" strike="noStrike" baseline="0" dirty="0" smtClean="0"/>
                        <a:t> </a:t>
                      </a:r>
                      <a:r>
                        <a:rPr lang="en-US" sz="700" b="1" u="none" strike="noStrike" dirty="0" smtClean="0"/>
                        <a:t>VGA (640 x 480)</a:t>
                      </a:r>
                      <a:endParaRPr lang="en-US" sz="700" b="1" i="0" u="none" strike="noStrike" dirty="0">
                        <a:solidFill>
                          <a:srgbClr val="000000"/>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en-US" altLang="ja-JP" sz="700" b="1" u="none" strike="noStrike" kern="1200" dirty="0" smtClean="0">
                          <a:solidFill>
                            <a:schemeClr val="bg1"/>
                          </a:solidFill>
                          <a:latin typeface="+mn-lt"/>
                          <a:ea typeface="+mn-ea"/>
                          <a:cs typeface="+mn-cs"/>
                        </a:rPr>
                        <a:t>5.0 in. (12.7 cm), color, 720p HD widescreen VGA (800 x 480 pixel)</a:t>
                      </a: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US" sz="700" b="1" u="none" strike="noStrike" dirty="0" smtClean="0"/>
                        <a:t>5.6 in. (14.0</a:t>
                      </a:r>
                      <a:r>
                        <a:rPr lang="en-US" sz="700" b="1" u="none" strike="noStrike" baseline="0" dirty="0" smtClean="0"/>
                        <a:t> cm), color, SD VGA (640 x 480), touchscreen</a:t>
                      </a:r>
                      <a:endParaRPr lang="en-US" sz="700" b="1" i="0" u="none" strike="noStrike" dirty="0">
                        <a:solidFill>
                          <a:srgbClr val="000000"/>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algn="ctr" defTabSz="685777" rtl="0" eaLnBrk="1" fontAlgn="b" latinLnBrk="0" hangingPunct="1"/>
                      <a:r>
                        <a:rPr lang="en-US" sz="700" b="1" u="none" strike="noStrike" kern="1200" dirty="0" smtClean="0">
                          <a:solidFill>
                            <a:schemeClr val="bg1"/>
                          </a:solidFill>
                          <a:latin typeface="+mn-lt"/>
                          <a:ea typeface="+mn-ea"/>
                          <a:cs typeface="+mn-cs"/>
                        </a:rPr>
                        <a:t>Wideband + ETSI echo and vibration</a:t>
                      </a:r>
                      <a:endParaRPr lang="en-US" sz="700" b="1" u="none" strike="noStrike" kern="1200" dirty="0">
                        <a:solidFill>
                          <a:schemeClr val="bg1"/>
                        </a:solidFill>
                        <a:latin typeface="+mn-lt"/>
                        <a:ea typeface="+mn-ea"/>
                        <a:cs typeface="+mn-cs"/>
                      </a:endParaRPr>
                    </a:p>
                  </a:txBody>
                  <a:tcPr marL="29875" marR="29875" marT="29875" marB="29875" anchor="ctr">
                    <a:lnL w="9525" cap="flat" cmpd="sng" algn="ctr">
                      <a:solidFill>
                        <a:schemeClr val="bg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r>
              <a:tr h="280240">
                <a:tc>
                  <a:txBody>
                    <a:bodyPr/>
                    <a:lstStyle/>
                    <a:p>
                      <a:pPr algn="l" fontAlgn="b"/>
                      <a:r>
                        <a:rPr lang="ja-JP" altLang="en-US" sz="800" b="1" i="0" u="none" strike="noStrike" dirty="0" smtClean="0">
                          <a:solidFill>
                            <a:srgbClr val="000000"/>
                          </a:solidFill>
                          <a:latin typeface="Arial" pitchFamily="34" charset="0"/>
                          <a:cs typeface="Arial" pitchFamily="34" charset="0"/>
                        </a:rPr>
                        <a:t>音声品質</a:t>
                      </a:r>
                      <a:endParaRPr lang="en-US" sz="800" b="1" i="0" u="none" strike="noStrike" dirty="0">
                        <a:solidFill>
                          <a:srgbClr val="000000"/>
                        </a:solidFill>
                        <a:latin typeface="Arial" pitchFamily="34" charset="0"/>
                        <a:cs typeface="Arial" pitchFamily="34" charset="0"/>
                      </a:endParaRPr>
                    </a:p>
                  </a:txBody>
                  <a:tcPr marL="41585" marR="41585" marT="33268" marB="33268" anchor="ctr">
                    <a:lnL w="6350" cap="flat" cmpd="sng" algn="ctr">
                      <a:solidFill>
                        <a:schemeClr val="accent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n-US" sz="700" b="1" u="none" strike="noStrike" dirty="0" smtClean="0"/>
                        <a:t>Wideband</a:t>
                      </a:r>
                      <a:endParaRPr lang="en-US" sz="700" b="1" i="0" u="none" strike="noStrike" dirty="0">
                        <a:solidFill>
                          <a:srgbClr val="000000"/>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b"/>
                      <a:r>
                        <a:rPr lang="en-US" sz="700" b="1" u="none" strike="noStrike" dirty="0" smtClean="0"/>
                        <a:t>Wideband</a:t>
                      </a:r>
                      <a:endParaRPr lang="en-US" sz="700" b="1" i="0" u="none" strike="noStrike" dirty="0">
                        <a:solidFill>
                          <a:srgbClr val="000000"/>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en-US" altLang="ja-JP" sz="700" b="1" u="none" strike="noStrike" kern="1200" dirty="0" smtClean="0">
                          <a:solidFill>
                            <a:schemeClr val="bg1"/>
                          </a:solidFill>
                          <a:latin typeface="+mn-lt"/>
                          <a:ea typeface="+mn-ea"/>
                          <a:cs typeface="+mn-cs"/>
                        </a:rPr>
                        <a:t>Wideband + ETSI echo and vibration</a:t>
                      </a:r>
                    </a:p>
                    <a:p>
                      <a:pPr algn="ctr" fontAlgn="b"/>
                      <a:endParaRPr lang="en-US" sz="700" b="1" i="0" u="none" strike="noStrike" dirty="0">
                        <a:solidFill>
                          <a:srgbClr val="FFFFFF"/>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US" sz="700" b="1" u="none" strike="noStrike" dirty="0" smtClean="0"/>
                        <a:t>Wideband</a:t>
                      </a:r>
                      <a:endParaRPr lang="en-US" sz="700" b="1" i="0" u="none" strike="noStrike" dirty="0">
                        <a:solidFill>
                          <a:srgbClr val="000000"/>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en-US" altLang="ja-JP" sz="700" b="1" u="none" strike="noStrike" kern="1200" dirty="0" smtClean="0">
                          <a:solidFill>
                            <a:schemeClr val="bg1"/>
                          </a:solidFill>
                          <a:latin typeface="+mn-lt"/>
                          <a:ea typeface="+mn-ea"/>
                          <a:cs typeface="+mn-cs"/>
                        </a:rPr>
                        <a:t>5.0 in. (12.7 cm), color, 720p HD widescreen VGA (800 x 480 pixel)</a:t>
                      </a:r>
                    </a:p>
                  </a:txBody>
                  <a:tcPr marL="29875" marR="29875" marT="29875" marB="29875" anchor="ctr">
                    <a:lnL w="9525" cap="flat" cmpd="sng" algn="ctr">
                      <a:solidFill>
                        <a:schemeClr val="bg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r>
              <a:tr h="194794">
                <a:tc>
                  <a:txBody>
                    <a:bodyPr/>
                    <a:lstStyle/>
                    <a:p>
                      <a:pPr algn="l" fontAlgn="b"/>
                      <a:r>
                        <a:rPr lang="ja-JP" altLang="en-US" sz="800" b="1" i="0" u="none" strike="noStrike" dirty="0" smtClean="0">
                          <a:solidFill>
                            <a:srgbClr val="000000"/>
                          </a:solidFill>
                          <a:latin typeface="Arial" pitchFamily="34" charset="0"/>
                          <a:cs typeface="Arial" pitchFamily="34" charset="0"/>
                        </a:rPr>
                        <a:t>電力クラス　</a:t>
                      </a:r>
                      <a:r>
                        <a:rPr lang="en-US" altLang="ja-JP" sz="800" b="1" i="0" u="none" strike="noStrike" dirty="0" smtClean="0">
                          <a:solidFill>
                            <a:srgbClr val="000000"/>
                          </a:solidFill>
                          <a:latin typeface="Arial" pitchFamily="34" charset="0"/>
                          <a:cs typeface="Arial" pitchFamily="34" charset="0"/>
                        </a:rPr>
                        <a:t>(802.3af/at)</a:t>
                      </a:r>
                      <a:endParaRPr lang="en-US" sz="800" b="1" i="0" u="none" strike="noStrike" dirty="0">
                        <a:solidFill>
                          <a:srgbClr val="000000"/>
                        </a:solidFill>
                        <a:latin typeface="Arial" pitchFamily="34" charset="0"/>
                        <a:cs typeface="Arial" pitchFamily="34" charset="0"/>
                      </a:endParaRPr>
                    </a:p>
                  </a:txBody>
                  <a:tcPr marL="41585" marR="41585" marT="33268" marB="33268" anchor="ctr">
                    <a:lnL w="6350" cap="flat" cmpd="sng" algn="ctr">
                      <a:solidFill>
                        <a:schemeClr val="accent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pPr algn="ctr" fontAlgn="b"/>
                      <a:r>
                        <a:rPr lang="en-US" sz="700" b="1" u="none" strike="noStrike" dirty="0" smtClean="0"/>
                        <a:t>2</a:t>
                      </a:r>
                      <a:endParaRPr lang="en-US" sz="700" b="1" i="0" u="none" strike="noStrike" dirty="0">
                        <a:solidFill>
                          <a:srgbClr val="000000"/>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fontAlgn="b"/>
                      <a:r>
                        <a:rPr lang="en-US" sz="700" b="1" u="none" strike="noStrike" dirty="0" smtClean="0"/>
                        <a:t> 4</a:t>
                      </a:r>
                      <a:endParaRPr lang="en-US" sz="700" b="1" i="0" u="none" strike="noStrike" dirty="0">
                        <a:solidFill>
                          <a:srgbClr val="000000"/>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1" u="none" strike="noStrike" kern="1200" dirty="0" smtClean="0">
                          <a:solidFill>
                            <a:srgbClr val="676767"/>
                          </a:solidFill>
                          <a:latin typeface="+mn-lt"/>
                          <a:ea typeface="+mn-ea"/>
                          <a:cs typeface="+mn-cs"/>
                        </a:rPr>
                        <a:t>3</a:t>
                      </a:r>
                      <a:endParaRPr lang="en-US" altLang="ja-JP" sz="700" b="1" u="none" strike="noStrike" kern="1200" dirty="0" smtClean="0">
                        <a:solidFill>
                          <a:srgbClr val="676767"/>
                        </a:solidFill>
                        <a:latin typeface="+mn-lt"/>
                        <a:ea typeface="+mn-ea"/>
                        <a:cs typeface="+mn-cs"/>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b"/>
                      <a:r>
                        <a:rPr lang="en-US" sz="700" b="1" u="none" strike="noStrike" dirty="0" smtClean="0"/>
                        <a:t>4</a:t>
                      </a:r>
                      <a:endParaRPr lang="en-US" sz="700" b="1" i="0" u="none" strike="noStrike" dirty="0">
                        <a:solidFill>
                          <a:srgbClr val="000000"/>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1" u="none" strike="noStrike" kern="1200" dirty="0" smtClean="0">
                          <a:solidFill>
                            <a:srgbClr val="676767"/>
                          </a:solidFill>
                          <a:latin typeface="+mn-lt"/>
                          <a:ea typeface="+mn-ea"/>
                          <a:cs typeface="+mn-cs"/>
                        </a:rPr>
                        <a:t>4</a:t>
                      </a:r>
                      <a:endParaRPr lang="en-US" altLang="ja-JP" sz="700" b="1" u="none" strike="noStrike" kern="1200" dirty="0" smtClean="0">
                        <a:solidFill>
                          <a:srgbClr val="676767"/>
                        </a:solidFill>
                        <a:latin typeface="+mn-lt"/>
                        <a:ea typeface="+mn-ea"/>
                        <a:cs typeface="+mn-cs"/>
                      </a:endParaRPr>
                    </a:p>
                  </a:txBody>
                  <a:tcPr marL="29875" marR="29875" marT="29875" marB="29875" anchor="ctr">
                    <a:lnL w="9525" cap="flat" cmpd="sng" algn="ctr">
                      <a:solidFill>
                        <a:schemeClr val="bg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r>
              <a:tr h="361856">
                <a:tc>
                  <a:txBody>
                    <a:bodyPr/>
                    <a:lstStyle/>
                    <a:p>
                      <a:pPr algn="l" fontAlgn="b"/>
                      <a:r>
                        <a:rPr lang="en-US" sz="800" b="1" u="sng" strike="noStrike" dirty="0"/>
                        <a:t>USB </a:t>
                      </a:r>
                      <a:r>
                        <a:rPr lang="ja-JP" altLang="en-US" sz="800" b="1" u="sng" strike="noStrike" dirty="0" smtClean="0"/>
                        <a:t>ポート</a:t>
                      </a:r>
                      <a:endParaRPr lang="en-US" sz="800" b="1" i="0" u="sng" strike="noStrike" dirty="0">
                        <a:solidFill>
                          <a:srgbClr val="000000"/>
                        </a:solidFill>
                        <a:latin typeface="Arial" pitchFamily="34" charset="0"/>
                        <a:cs typeface="Arial" pitchFamily="34" charset="0"/>
                      </a:endParaRPr>
                    </a:p>
                  </a:txBody>
                  <a:tcPr marL="41585" marR="41585" marT="33268" marB="33268" anchor="ctr">
                    <a:lnL w="6350" cap="flat" cmpd="sng" algn="ctr">
                      <a:solidFill>
                        <a:schemeClr val="accent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pPr algn="ctr" fontAlgn="b"/>
                      <a:r>
                        <a:rPr lang="ja-JP" altLang="en-US" sz="700" b="1" u="none" strike="noStrike" dirty="0" smtClean="0"/>
                        <a:t>対応</a:t>
                      </a:r>
                      <a:r>
                        <a:rPr lang="en-US" sz="700" b="1" u="none" strike="noStrike" dirty="0" smtClean="0"/>
                        <a:t>(</a:t>
                      </a:r>
                      <a:r>
                        <a:rPr lang="en-US" sz="700" b="1" u="none" strike="noStrike" dirty="0" smtClean="0"/>
                        <a:t>2)</a:t>
                      </a:r>
                      <a:endParaRPr lang="en-US" sz="700" b="1" i="0" u="none" strike="noStrike" dirty="0">
                        <a:solidFill>
                          <a:srgbClr val="000000"/>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fontAlgn="b"/>
                      <a:r>
                        <a:rPr lang="ja-JP" altLang="en-US" sz="700" b="1" u="none" strike="noStrike" dirty="0" smtClean="0"/>
                        <a:t>対応</a:t>
                      </a:r>
                      <a:r>
                        <a:rPr lang="en-US" sz="700" b="1" u="none" strike="noStrike" dirty="0" smtClean="0"/>
                        <a:t>(</a:t>
                      </a:r>
                      <a:r>
                        <a:rPr lang="en-US" sz="700" b="1" u="none" strike="noStrike" dirty="0" smtClean="0"/>
                        <a:t>2)</a:t>
                      </a:r>
                      <a:endParaRPr lang="en-US" sz="700" b="1" i="0" u="none" strike="noStrike" dirty="0">
                        <a:solidFill>
                          <a:srgbClr val="000000"/>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fontAlgn="b"/>
                      <a:endParaRPr lang="en-US" sz="700" b="1" i="0" u="none" strike="noStrike" dirty="0">
                        <a:solidFill>
                          <a:srgbClr val="000000"/>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b"/>
                      <a:r>
                        <a:rPr lang="ja-JP" altLang="en-US" sz="700" b="1" u="none" strike="noStrike" dirty="0" smtClean="0"/>
                        <a:t>対応</a:t>
                      </a:r>
                      <a:r>
                        <a:rPr lang="en-US" sz="700" b="1" u="none" strike="noStrike" dirty="0" smtClean="0"/>
                        <a:t>(</a:t>
                      </a:r>
                      <a:r>
                        <a:rPr lang="en-US" sz="700" b="1" u="none" strike="noStrike" dirty="0" smtClean="0"/>
                        <a:t>2)</a:t>
                      </a:r>
                      <a:endParaRPr lang="en-US" sz="700" b="1" i="0" u="none" strike="noStrike" dirty="0">
                        <a:solidFill>
                          <a:srgbClr val="000000"/>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r>
                        <a:rPr lang="en-US" altLang="ja-JP" sz="700" b="1" u="none" strike="noStrike" kern="1200" dirty="0" smtClean="0">
                          <a:solidFill>
                            <a:schemeClr val="bg1"/>
                          </a:solidFill>
                          <a:latin typeface="+mn-lt"/>
                          <a:ea typeface="+mn-ea"/>
                          <a:cs typeface="+mn-cs"/>
                        </a:rPr>
                        <a:t>(2);</a:t>
                      </a:r>
                      <a:r>
                        <a:rPr lang="ja-JP" altLang="en-US" sz="700" b="1" u="none" strike="noStrike" kern="1200" dirty="0" smtClean="0">
                          <a:solidFill>
                            <a:schemeClr val="bg1"/>
                          </a:solidFill>
                          <a:latin typeface="+mn-lt"/>
                          <a:ea typeface="+mn-ea"/>
                          <a:cs typeface="+mn-cs"/>
                        </a:rPr>
                        <a:t>スマートフォン</a:t>
                      </a:r>
                      <a:r>
                        <a:rPr lang="ja-JP" altLang="en-US" sz="700" b="1" u="none" strike="noStrike" kern="1200" baseline="0" dirty="0" smtClean="0">
                          <a:solidFill>
                            <a:schemeClr val="bg1"/>
                          </a:solidFill>
                          <a:latin typeface="+mn-lt"/>
                          <a:ea typeface="+mn-ea"/>
                          <a:cs typeface="+mn-cs"/>
                        </a:rPr>
                        <a:t>充電</a:t>
                      </a:r>
                      <a:endParaRPr lang="en-US" altLang="ja-JP" sz="700" b="1" u="none" strike="noStrike" kern="1200" dirty="0" smtClean="0">
                        <a:solidFill>
                          <a:schemeClr val="bg1"/>
                        </a:solidFill>
                        <a:latin typeface="+mn-lt"/>
                        <a:ea typeface="+mn-ea"/>
                        <a:cs typeface="+mn-cs"/>
                      </a:endParaRPr>
                    </a:p>
                    <a:p>
                      <a:pPr marL="0" marR="0" indent="0" algn="ctr" defTabSz="685777" rtl="0" eaLnBrk="1" fontAlgn="b" latinLnBrk="0" hangingPunct="1">
                        <a:lnSpc>
                          <a:spcPct val="100000"/>
                        </a:lnSpc>
                        <a:spcBef>
                          <a:spcPts val="0"/>
                        </a:spcBef>
                        <a:spcAft>
                          <a:spcPts val="0"/>
                        </a:spcAft>
                        <a:buClrTx/>
                        <a:buSzTx/>
                        <a:buFontTx/>
                        <a:buNone/>
                        <a:tabLst/>
                        <a:defRPr/>
                      </a:pPr>
                      <a:r>
                        <a:rPr lang="en-US" altLang="ja-JP" sz="700" b="1" u="none" strike="noStrike" kern="1200" dirty="0" smtClean="0">
                          <a:solidFill>
                            <a:schemeClr val="bg1"/>
                          </a:solidFill>
                          <a:latin typeface="+mn-lt"/>
                          <a:ea typeface="+mn-ea"/>
                          <a:cs typeface="+mn-cs"/>
                        </a:rPr>
                        <a:t>&amp;</a:t>
                      </a:r>
                      <a:r>
                        <a:rPr lang="en-US" altLang="ja-JP" sz="700" b="1" u="none" strike="noStrike" kern="1200" baseline="0" dirty="0" smtClean="0">
                          <a:solidFill>
                            <a:schemeClr val="bg1"/>
                          </a:solidFill>
                          <a:latin typeface="+mn-lt"/>
                          <a:ea typeface="+mn-ea"/>
                          <a:cs typeface="+mn-cs"/>
                        </a:rPr>
                        <a:t> </a:t>
                      </a:r>
                      <a:r>
                        <a:rPr lang="ja-JP" altLang="en-US" sz="700" b="1" u="none" strike="noStrike" kern="1200" baseline="0" dirty="0" smtClean="0">
                          <a:solidFill>
                            <a:schemeClr val="bg1"/>
                          </a:solidFill>
                          <a:latin typeface="+mn-lt"/>
                          <a:ea typeface="+mn-ea"/>
                          <a:cs typeface="+mn-cs"/>
                        </a:rPr>
                        <a:t>タブレット充電</a:t>
                      </a:r>
                      <a:endParaRPr lang="en-US" altLang="ja-JP" sz="700" b="1" u="none" strike="noStrike" kern="1200" dirty="0">
                        <a:solidFill>
                          <a:schemeClr val="bg1"/>
                        </a:solidFill>
                        <a:latin typeface="+mn-lt"/>
                        <a:ea typeface="+mn-ea"/>
                        <a:cs typeface="+mn-cs"/>
                      </a:endParaRPr>
                    </a:p>
                  </a:txBody>
                  <a:tcPr marL="29875" marR="29875" marT="29875" marB="29875" anchor="ctr">
                    <a:lnL w="9525" cap="flat" cmpd="sng" algn="ctr">
                      <a:solidFill>
                        <a:schemeClr val="bg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r>
              <a:tr h="194794">
                <a:tc>
                  <a:txBody>
                    <a:bodyPr/>
                    <a:lstStyle/>
                    <a:p>
                      <a:pPr algn="l" fontAlgn="b"/>
                      <a:r>
                        <a:rPr lang="en-US" sz="800" b="1" u="sng" strike="noStrike" dirty="0"/>
                        <a:t>Bluetooth</a:t>
                      </a:r>
                      <a:endParaRPr lang="en-US" sz="800" b="1" i="0" u="sng" strike="noStrike" dirty="0">
                        <a:solidFill>
                          <a:srgbClr val="000000"/>
                        </a:solidFill>
                        <a:latin typeface="Arial" pitchFamily="34" charset="0"/>
                        <a:cs typeface="Arial" pitchFamily="34" charset="0"/>
                      </a:endParaRPr>
                    </a:p>
                  </a:txBody>
                  <a:tcPr marL="41585" marR="41585" marT="33268" marB="33268" anchor="ctr">
                    <a:lnL w="6350" cap="flat" cmpd="sng" algn="ctr">
                      <a:solidFill>
                        <a:schemeClr val="accent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pPr algn="ctr" fontAlgn="b"/>
                      <a:r>
                        <a:rPr lang="ja-JP" altLang="en-US" sz="700" b="1" u="none" strike="noStrike" dirty="0" smtClean="0"/>
                        <a:t>対応</a:t>
                      </a:r>
                      <a:endParaRPr lang="en-US" sz="700" b="1" i="0" u="none" strike="noStrike" dirty="0">
                        <a:solidFill>
                          <a:srgbClr val="000000"/>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fontAlgn="b"/>
                      <a:r>
                        <a:rPr lang="ja-JP" altLang="en-US" sz="700" b="1" u="none" strike="noStrike" dirty="0" smtClean="0"/>
                        <a:t>対応</a:t>
                      </a:r>
                      <a:endParaRPr lang="en-US" sz="700" b="1" i="0" u="none" strike="noStrike" dirty="0">
                        <a:solidFill>
                          <a:srgbClr val="000000"/>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rgbClr val="676767"/>
                          </a:solidFill>
                          <a:latin typeface="+mn-lt"/>
                          <a:ea typeface="+mn-ea"/>
                          <a:cs typeface="+mn-cs"/>
                        </a:rPr>
                        <a:t>対応</a:t>
                      </a:r>
                      <a:endParaRPr lang="en-US" altLang="ja-JP" sz="700" b="1" u="none" strike="noStrike" kern="1200" dirty="0" smtClean="0">
                        <a:solidFill>
                          <a:srgbClr val="676767"/>
                        </a:solidFill>
                        <a:latin typeface="+mn-lt"/>
                        <a:ea typeface="+mn-ea"/>
                        <a:cs typeface="+mn-cs"/>
                      </a:endParaRPr>
                    </a:p>
                    <a:p>
                      <a:pPr algn="ctr" fontAlgn="b"/>
                      <a:r>
                        <a:rPr lang="en-US" sz="700" b="1" u="none" strike="noStrike" dirty="0" smtClean="0">
                          <a:solidFill>
                            <a:srgbClr val="676767"/>
                          </a:solidFill>
                        </a:rPr>
                        <a:t>(</a:t>
                      </a:r>
                      <a:r>
                        <a:rPr lang="en-US" sz="700" b="1" u="none" strike="noStrike" dirty="0" err="1" smtClean="0">
                          <a:solidFill>
                            <a:srgbClr val="676767"/>
                          </a:solidFill>
                        </a:rPr>
                        <a:t>ver</a:t>
                      </a:r>
                      <a:r>
                        <a:rPr lang="en-US" sz="700" b="1" u="none" strike="noStrike" dirty="0" smtClean="0">
                          <a:solidFill>
                            <a:srgbClr val="676767"/>
                          </a:solidFill>
                        </a:rPr>
                        <a:t> 3.0)</a:t>
                      </a: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endParaRPr lang="ja-JP" altLang="en-US" dirty="0"/>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p>
                      <a:pPr marL="0" algn="ctr" defTabSz="685777" rtl="0" eaLnBrk="1" fontAlgn="b" latinLnBrk="0" hangingPunct="1"/>
                      <a:r>
                        <a:rPr lang="en-US" sz="700" b="1" u="none" strike="noStrike" kern="1200" dirty="0" smtClean="0">
                          <a:solidFill>
                            <a:schemeClr val="bg1"/>
                          </a:solidFill>
                          <a:latin typeface="+mn-lt"/>
                          <a:ea typeface="+mn-ea"/>
                          <a:cs typeface="+mn-cs"/>
                        </a:rPr>
                        <a:t>(</a:t>
                      </a:r>
                      <a:r>
                        <a:rPr lang="en-US" sz="700" b="1" u="none" strike="noStrike" kern="1200" dirty="0" err="1" smtClean="0">
                          <a:solidFill>
                            <a:schemeClr val="bg1"/>
                          </a:solidFill>
                          <a:latin typeface="+mn-lt"/>
                          <a:ea typeface="+mn-ea"/>
                          <a:cs typeface="+mn-cs"/>
                        </a:rPr>
                        <a:t>ver</a:t>
                      </a:r>
                      <a:r>
                        <a:rPr lang="en-US" sz="700" b="1" u="none" strike="noStrike" kern="1200" dirty="0" smtClean="0">
                          <a:solidFill>
                            <a:schemeClr val="bg1"/>
                          </a:solidFill>
                          <a:latin typeface="+mn-lt"/>
                          <a:ea typeface="+mn-ea"/>
                          <a:cs typeface="+mn-cs"/>
                        </a:rPr>
                        <a:t> 3.0)</a:t>
                      </a:r>
                    </a:p>
                  </a:txBody>
                  <a:tcPr marL="29875" marR="29875" marT="29875" marB="29875" anchor="ctr">
                    <a:lnL w="9525" cap="flat" cmpd="sng" algn="ctr">
                      <a:solidFill>
                        <a:schemeClr val="bg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r>
              <a:tr h="261341">
                <a:tc>
                  <a:txBody>
                    <a:bodyPr/>
                    <a:lstStyle/>
                    <a:p>
                      <a:pPr algn="l" fontAlgn="b"/>
                      <a:r>
                        <a:rPr lang="en-US" sz="800" b="1" u="sng" strike="noStrike" dirty="0" smtClean="0"/>
                        <a:t>802.11 </a:t>
                      </a:r>
                      <a:r>
                        <a:rPr lang="en-US" sz="800" b="1" u="sng" strike="noStrike" dirty="0"/>
                        <a:t>Wi-Fi</a:t>
                      </a:r>
                      <a:endParaRPr lang="en-US" sz="800" b="1" i="0" u="sng" strike="noStrike" dirty="0">
                        <a:solidFill>
                          <a:srgbClr val="000000"/>
                        </a:solidFill>
                        <a:latin typeface="Arial" pitchFamily="34" charset="0"/>
                        <a:cs typeface="Arial" pitchFamily="34" charset="0"/>
                      </a:endParaRPr>
                    </a:p>
                  </a:txBody>
                  <a:tcPr marL="41585" marR="41585" marT="33268" marB="33268" anchor="ctr">
                    <a:lnL w="6350" cap="flat" cmpd="sng" algn="ctr">
                      <a:solidFill>
                        <a:schemeClr val="accent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ja-JP" altLang="en-US" dirty="0"/>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endParaRPr lang="ja-JP" altLang="en-US"/>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b"/>
                      <a:endParaRPr lang="en-US" sz="700" b="1" i="0" u="none" strike="noStrike" dirty="0">
                        <a:solidFill>
                          <a:srgbClr val="676767"/>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endParaRPr lang="ja-JP" altLang="en-US"/>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p>
                      <a:pPr marL="0" algn="ctr" defTabSz="685777" rtl="0" eaLnBrk="1" fontAlgn="b" latinLnBrk="0" hangingPunct="1"/>
                      <a:r>
                        <a:rPr lang="en-US" sz="700" b="1" u="none" strike="noStrike" kern="1200" dirty="0" smtClean="0">
                          <a:solidFill>
                            <a:schemeClr val="bg1"/>
                          </a:solidFill>
                          <a:latin typeface="+mn-lt"/>
                          <a:ea typeface="+mn-ea"/>
                          <a:cs typeface="+mn-cs"/>
                        </a:rPr>
                        <a:t>(802.11a/b/g/n </a:t>
                      </a:r>
                      <a:r>
                        <a:rPr lang="en-US" sz="700" b="1" u="none" strike="noStrike" kern="1200" dirty="0">
                          <a:solidFill>
                            <a:schemeClr val="bg1"/>
                          </a:solidFill>
                          <a:latin typeface="+mn-lt"/>
                          <a:ea typeface="+mn-ea"/>
                          <a:cs typeface="+mn-cs"/>
                        </a:rPr>
                        <a:t>and ac)</a:t>
                      </a:r>
                    </a:p>
                  </a:txBody>
                  <a:tcPr marL="29875" marR="29875" marT="29875" marB="29875" anchor="ctr">
                    <a:lnL w="9525" cap="flat" cmpd="sng" algn="ctr">
                      <a:solidFill>
                        <a:schemeClr val="bg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r>
              <a:tr h="361772">
                <a:tc>
                  <a:txBody>
                    <a:bodyPr/>
                    <a:lstStyle/>
                    <a:p>
                      <a:pPr algn="l" fontAlgn="b"/>
                      <a:r>
                        <a:rPr lang="en-US" sz="800" b="1" u="sng" strike="noStrike" dirty="0" smtClean="0"/>
                        <a:t>Cisco</a:t>
                      </a:r>
                      <a:r>
                        <a:rPr lang="en-US" sz="800" b="1" u="sng" strike="noStrike" baseline="30000" dirty="0" smtClean="0"/>
                        <a:t>®</a:t>
                      </a:r>
                      <a:r>
                        <a:rPr lang="en-US" sz="800" b="1" u="sng" strike="noStrike" dirty="0" smtClean="0"/>
                        <a:t> Intelligent </a:t>
                      </a:r>
                      <a:r>
                        <a:rPr lang="en-US" sz="800" b="1" u="sng" strike="noStrike" dirty="0"/>
                        <a:t>Proximity</a:t>
                      </a:r>
                      <a:endParaRPr lang="en-US" sz="800" b="1" i="0" u="sng" strike="noStrike" dirty="0">
                        <a:solidFill>
                          <a:srgbClr val="000000"/>
                        </a:solidFill>
                        <a:latin typeface="Arial" pitchFamily="34" charset="0"/>
                        <a:cs typeface="Arial" pitchFamily="34" charset="0"/>
                      </a:endParaRPr>
                    </a:p>
                  </a:txBody>
                  <a:tcPr marL="41585" marR="41585" marT="33268" marB="33268" anchor="ctr">
                    <a:lnL w="6350" cap="flat" cmpd="sng" algn="ctr">
                      <a:solidFill>
                        <a:schemeClr val="accent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ja-JP" altLang="en-US"/>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endParaRPr lang="ja-JP" altLang="en-US" dirty="0"/>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rgbClr val="676767"/>
                          </a:solidFill>
                          <a:latin typeface="+mn-lt"/>
                          <a:ea typeface="+mn-ea"/>
                          <a:cs typeface="+mn-cs"/>
                        </a:rPr>
                        <a:t>対応</a:t>
                      </a:r>
                      <a:endParaRPr lang="en-US" altLang="ja-JP" sz="700" b="1" u="none" strike="noStrike" kern="1200" dirty="0" smtClean="0">
                        <a:solidFill>
                          <a:srgbClr val="676767"/>
                        </a:solidFill>
                        <a:latin typeface="+mn-lt"/>
                        <a:ea typeface="+mn-ea"/>
                        <a:cs typeface="+mn-cs"/>
                      </a:endParaRPr>
                    </a:p>
                    <a:p>
                      <a:pPr marL="0" algn="ctr" defTabSz="685777" rtl="0" eaLnBrk="1" fontAlgn="b" latinLnBrk="0" hangingPunct="1"/>
                      <a:r>
                        <a:rPr lang="en-US" altLang="ja-JP" sz="700" b="1" u="none" strike="noStrike" kern="1200" dirty="0" smtClean="0">
                          <a:solidFill>
                            <a:srgbClr val="676767"/>
                          </a:solidFill>
                          <a:latin typeface="+mn-lt"/>
                          <a:ea typeface="+mn-ea"/>
                          <a:cs typeface="+mn-cs"/>
                        </a:rPr>
                        <a:t>(</a:t>
                      </a:r>
                      <a:r>
                        <a:rPr lang="ja-JP" altLang="en-US" sz="700" b="1" u="none" strike="noStrike" kern="1200" dirty="0" smtClean="0">
                          <a:solidFill>
                            <a:srgbClr val="676767"/>
                          </a:solidFill>
                          <a:latin typeface="+mn-lt"/>
                          <a:ea typeface="+mn-ea"/>
                          <a:cs typeface="+mn-cs"/>
                        </a:rPr>
                        <a:t>スマートフォン・タブレット</a:t>
                      </a:r>
                      <a:r>
                        <a:rPr lang="en-US" altLang="ja-JP" sz="700" b="1" u="none" strike="noStrike" kern="1200" dirty="0" smtClean="0">
                          <a:solidFill>
                            <a:srgbClr val="676767"/>
                          </a:solidFill>
                          <a:latin typeface="+mn-lt"/>
                          <a:ea typeface="+mn-ea"/>
                          <a:cs typeface="+mn-cs"/>
                        </a:rPr>
                        <a:t>)</a:t>
                      </a:r>
                      <a:endParaRPr lang="en-US" altLang="ja-JP" sz="700" b="1" u="none" strike="noStrike" kern="1200" dirty="0">
                        <a:solidFill>
                          <a:srgbClr val="676767"/>
                        </a:solidFill>
                        <a:latin typeface="+mn-lt"/>
                        <a:ea typeface="+mn-ea"/>
                        <a:cs typeface="+mn-cs"/>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endParaRPr lang="ja-JP" altLang="en-US" dirty="0"/>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p>
                      <a:pPr marL="0" algn="ctr" defTabSz="685777" rtl="0" eaLnBrk="1" fontAlgn="b" latinLnBrk="0" hangingPunct="1"/>
                      <a:r>
                        <a:rPr lang="en-US" altLang="ja-JP" sz="700" b="1" u="none" strike="noStrike" kern="1200" dirty="0" smtClean="0">
                          <a:solidFill>
                            <a:schemeClr val="bg1"/>
                          </a:solidFill>
                          <a:latin typeface="+mn-lt"/>
                          <a:ea typeface="+mn-ea"/>
                          <a:cs typeface="+mn-cs"/>
                        </a:rPr>
                        <a:t>(</a:t>
                      </a:r>
                      <a:r>
                        <a:rPr lang="ja-JP" altLang="en-US" sz="700" b="1" u="none" strike="noStrike" kern="1200" dirty="0" smtClean="0">
                          <a:solidFill>
                            <a:schemeClr val="bg1"/>
                          </a:solidFill>
                          <a:latin typeface="+mn-lt"/>
                          <a:ea typeface="+mn-ea"/>
                          <a:cs typeface="+mn-cs"/>
                        </a:rPr>
                        <a:t>スマートフォン・タブレット</a:t>
                      </a:r>
                      <a:r>
                        <a:rPr lang="en-US" altLang="ja-JP" sz="700" b="1" u="none" strike="noStrike" kern="1200" dirty="0" smtClean="0">
                          <a:solidFill>
                            <a:schemeClr val="bg1"/>
                          </a:solidFill>
                          <a:latin typeface="+mn-lt"/>
                          <a:ea typeface="+mn-ea"/>
                          <a:cs typeface="+mn-cs"/>
                        </a:rPr>
                        <a:t>)</a:t>
                      </a:r>
                      <a:endParaRPr lang="en-US" altLang="ja-JP" sz="700" b="1" u="none" strike="noStrike" kern="1200" dirty="0">
                        <a:solidFill>
                          <a:schemeClr val="bg1"/>
                        </a:solidFill>
                        <a:latin typeface="+mn-lt"/>
                        <a:ea typeface="+mn-ea"/>
                        <a:cs typeface="+mn-cs"/>
                      </a:endParaRPr>
                    </a:p>
                  </a:txBody>
                  <a:tcPr marL="29875" marR="29875" marT="29875" marB="29875" anchor="ctr">
                    <a:lnL w="9525" cap="flat" cmpd="sng" algn="ctr">
                      <a:solidFill>
                        <a:schemeClr val="bg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r>
              <a:tr h="194794">
                <a:tc>
                  <a:txBody>
                    <a:bodyPr/>
                    <a:lstStyle/>
                    <a:p>
                      <a:pPr algn="l" fontAlgn="b"/>
                      <a:r>
                        <a:rPr lang="ja-JP" altLang="en-US" sz="800" b="1" i="0" u="none" strike="noStrike" dirty="0" smtClean="0">
                          <a:solidFill>
                            <a:srgbClr val="000000"/>
                          </a:solidFill>
                          <a:latin typeface="Arial" pitchFamily="34" charset="0"/>
                          <a:cs typeface="Arial" pitchFamily="34" charset="0"/>
                        </a:rPr>
                        <a:t>スイッチ</a:t>
                      </a:r>
                      <a:endParaRPr lang="en-US" sz="800" b="1" i="0" u="none" strike="noStrike" dirty="0">
                        <a:solidFill>
                          <a:srgbClr val="000000"/>
                        </a:solidFill>
                        <a:latin typeface="Arial" pitchFamily="34" charset="0"/>
                        <a:cs typeface="Arial" pitchFamily="34" charset="0"/>
                      </a:endParaRPr>
                    </a:p>
                  </a:txBody>
                  <a:tcPr marL="41585" marR="41585" marT="33268" marB="33268" anchor="ctr">
                    <a:lnL w="6350" cap="flat" cmpd="sng" algn="ctr">
                      <a:solidFill>
                        <a:schemeClr val="accent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n-US" sz="700" b="1" u="none" strike="noStrike" dirty="0"/>
                        <a:t>10/100</a:t>
                      </a:r>
                      <a:endParaRPr lang="en-US" sz="700" b="1" i="0" u="none" strike="noStrike" dirty="0">
                        <a:solidFill>
                          <a:srgbClr val="000000"/>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algn="ctr" defTabSz="685777" rtl="0" eaLnBrk="1" fontAlgn="b" latinLnBrk="0" hangingPunct="1"/>
                      <a:r>
                        <a:rPr lang="en-US" sz="700" b="1" u="none" strike="noStrike" kern="1200" dirty="0">
                          <a:solidFill>
                            <a:schemeClr val="bg1"/>
                          </a:solidFill>
                          <a:latin typeface="+mn-lt"/>
                          <a:ea typeface="+mn-ea"/>
                          <a:cs typeface="+mn-cs"/>
                        </a:rPr>
                        <a:t>10/100/1000</a:t>
                      </a: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algn="ctr" defTabSz="685777" rtl="0" eaLnBrk="1" fontAlgn="b" latinLnBrk="0" hangingPunct="1"/>
                      <a:r>
                        <a:rPr lang="en-US" sz="700" b="1" u="none" strike="noStrike" kern="1200" dirty="0" smtClean="0">
                          <a:solidFill>
                            <a:schemeClr val="bg1"/>
                          </a:solidFill>
                          <a:latin typeface="+mn-lt"/>
                          <a:ea typeface="+mn-ea"/>
                          <a:cs typeface="+mn-cs"/>
                        </a:rPr>
                        <a:t>10/100/1000</a:t>
                      </a:r>
                      <a:endParaRPr lang="en-US" sz="700" b="1" u="none" strike="noStrike" kern="1200" dirty="0">
                        <a:solidFill>
                          <a:schemeClr val="bg1"/>
                        </a:solidFill>
                        <a:latin typeface="+mn-lt"/>
                        <a:ea typeface="+mn-ea"/>
                        <a:cs typeface="+mn-cs"/>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US" sz="700" b="1" u="none" strike="noStrike" dirty="0">
                          <a:solidFill>
                            <a:schemeClr val="bg1"/>
                          </a:solidFill>
                        </a:rPr>
                        <a:t>10/</a:t>
                      </a:r>
                      <a:r>
                        <a:rPr lang="en-US" sz="700" b="1" u="none" strike="noStrike" dirty="0" smtClean="0">
                          <a:solidFill>
                            <a:schemeClr val="bg1"/>
                          </a:solidFill>
                        </a:rPr>
                        <a:t>100/1000</a:t>
                      </a:r>
                      <a:endParaRPr lang="en-US" sz="700" b="1" i="0" u="none" strike="noStrike" dirty="0">
                        <a:solidFill>
                          <a:schemeClr val="bg1"/>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7BE5E"/>
                    </a:solidFill>
                  </a:tcPr>
                </a:tc>
                <a:tc>
                  <a:txBody>
                    <a:bodyPr/>
                    <a:lstStyle/>
                    <a:p>
                      <a:pPr marL="0" algn="ctr" defTabSz="685777" rtl="0" eaLnBrk="1" fontAlgn="b" latinLnBrk="0" hangingPunct="1"/>
                      <a:r>
                        <a:rPr lang="en-US" sz="700" b="1" u="none" strike="noStrike" kern="1200" dirty="0" smtClean="0">
                          <a:solidFill>
                            <a:schemeClr val="bg1"/>
                          </a:solidFill>
                          <a:latin typeface="+mn-lt"/>
                          <a:ea typeface="+mn-ea"/>
                          <a:cs typeface="+mn-cs"/>
                        </a:rPr>
                        <a:t>10/100/1000</a:t>
                      </a:r>
                      <a:endParaRPr lang="en-US" sz="700" b="1" u="none" strike="noStrike" kern="1200" dirty="0">
                        <a:solidFill>
                          <a:schemeClr val="bg1"/>
                        </a:solidFill>
                        <a:latin typeface="+mn-lt"/>
                        <a:ea typeface="+mn-ea"/>
                        <a:cs typeface="+mn-cs"/>
                      </a:endParaRPr>
                    </a:p>
                  </a:txBody>
                  <a:tcPr marL="29875" marR="29875" marT="29875" marB="29875" anchor="ctr">
                    <a:lnL w="9525" cap="flat" cmpd="sng" algn="ctr">
                      <a:solidFill>
                        <a:schemeClr val="bg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r>
              <a:tr h="194794">
                <a:tc>
                  <a:txBody>
                    <a:bodyPr/>
                    <a:lstStyle/>
                    <a:p>
                      <a:pPr algn="l" fontAlgn="b"/>
                      <a:r>
                        <a:rPr lang="ja-JP" altLang="en-US" sz="800" b="1" i="0" u="none" strike="noStrike" dirty="0" smtClean="0">
                          <a:solidFill>
                            <a:schemeClr val="tx1"/>
                          </a:solidFill>
                          <a:latin typeface="+mn-lt"/>
                          <a:cs typeface="+mn-cs"/>
                        </a:rPr>
                        <a:t>壁掛け</a:t>
                      </a:r>
                      <a:endParaRPr lang="en-US" sz="800" b="1" i="0" u="none" strike="noStrike" dirty="0">
                        <a:solidFill>
                          <a:srgbClr val="000000"/>
                        </a:solidFill>
                        <a:latin typeface="Arial" pitchFamily="34" charset="0"/>
                        <a:cs typeface="Arial" pitchFamily="34" charset="0"/>
                      </a:endParaRPr>
                    </a:p>
                  </a:txBody>
                  <a:tcPr marL="41585" marR="41585" marT="33268" marB="33268" anchor="ctr">
                    <a:lnL w="6350" cap="flat" cmpd="sng" algn="ctr">
                      <a:solidFill>
                        <a:schemeClr val="accent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685777" rtl="0" eaLnBrk="1" fontAlgn="b" latinLnBrk="0" hangingPunct="1"/>
                      <a:r>
                        <a:rPr lang="en-US" sz="700" b="1" u="none" strike="noStrike" kern="1200" dirty="0">
                          <a:solidFill>
                            <a:schemeClr val="bg1"/>
                          </a:solidFill>
                          <a:latin typeface="+mn-lt"/>
                          <a:ea typeface="+mn-ea"/>
                          <a:cs typeface="+mn-cs"/>
                        </a:rPr>
                        <a:t>Yes</a:t>
                      </a: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algn="ctr" defTabSz="685777" rtl="0" eaLnBrk="1" fontAlgn="b" latinLnBrk="0" hangingPunct="1"/>
                      <a:r>
                        <a:rPr lang="en-US" sz="700" b="1" u="none" strike="noStrike" kern="1200" dirty="0">
                          <a:solidFill>
                            <a:schemeClr val="bg1"/>
                          </a:solidFill>
                          <a:latin typeface="+mn-lt"/>
                          <a:ea typeface="+mn-ea"/>
                          <a:cs typeface="+mn-cs"/>
                        </a:rPr>
                        <a:t>Yes</a:t>
                      </a: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algn="ctr" defTabSz="685777" rtl="0" eaLnBrk="1" fontAlgn="b" latinLnBrk="0" hangingPunct="1"/>
                      <a:r>
                        <a:rPr lang="en-US" sz="700" b="1" u="none" strike="noStrike" kern="1200" dirty="0">
                          <a:solidFill>
                            <a:schemeClr val="bg1"/>
                          </a:solidFill>
                          <a:latin typeface="+mn-lt"/>
                          <a:ea typeface="+mn-ea"/>
                          <a:cs typeface="+mn-cs"/>
                        </a:rPr>
                        <a:t>Yes</a:t>
                      </a: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txBody>
                  <a:tcPr marL="29875" marR="29875" marT="29875" marB="29875" anchor="ctr">
                    <a:lnL w="9525" cap="flat" cmpd="sng" algn="ctr">
                      <a:solidFill>
                        <a:schemeClr val="bg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r>
              <a:tr h="194794">
                <a:tc>
                  <a:txBody>
                    <a:bodyPr/>
                    <a:lstStyle/>
                    <a:p>
                      <a:pPr algn="l" fontAlgn="b"/>
                      <a:r>
                        <a:rPr lang="ja-JP" altLang="en-US" sz="800" b="1" i="0" u="none" strike="noStrike" dirty="0" smtClean="0">
                          <a:solidFill>
                            <a:schemeClr val="tx1"/>
                          </a:solidFill>
                          <a:latin typeface="+mn-lt"/>
                          <a:cs typeface="+mn-cs"/>
                        </a:rPr>
                        <a:t>ベゼル交換</a:t>
                      </a:r>
                      <a:endParaRPr lang="en-US" sz="800" b="1" i="0" u="none" strike="noStrike" dirty="0">
                        <a:solidFill>
                          <a:srgbClr val="000000"/>
                        </a:solidFill>
                        <a:latin typeface="Arial" pitchFamily="34" charset="0"/>
                        <a:cs typeface="Arial" pitchFamily="34" charset="0"/>
                      </a:endParaRPr>
                    </a:p>
                  </a:txBody>
                  <a:tcPr marL="41585" marR="41585" marT="33268" marB="33268" anchor="ctr">
                    <a:lnL w="6350" cap="flat" cmpd="sng" algn="ctr">
                      <a:solidFill>
                        <a:schemeClr val="accent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pPr algn="ctr" fontAlgn="b"/>
                      <a:r>
                        <a:rPr lang="en-US" sz="700" b="1" u="none" strike="noStrike" dirty="0"/>
                        <a:t>No</a:t>
                      </a:r>
                      <a:endParaRPr lang="en-US" sz="700" b="1" i="0" u="none" strike="noStrike" dirty="0">
                        <a:solidFill>
                          <a:srgbClr val="000000"/>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b"/>
                      <a:r>
                        <a:rPr lang="en-US" sz="700" b="1" u="none" strike="noStrike" dirty="0"/>
                        <a:t>No</a:t>
                      </a:r>
                      <a:endParaRPr lang="en-US" sz="700" b="1" i="0" u="none" strike="noStrike" dirty="0">
                        <a:solidFill>
                          <a:srgbClr val="000000"/>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US" sz="700" b="1" u="none" strike="noStrike" dirty="0"/>
                        <a:t>No</a:t>
                      </a:r>
                      <a:endParaRPr lang="en-US" sz="700" b="1" i="0" u="none" strike="noStrike" dirty="0">
                        <a:solidFill>
                          <a:srgbClr val="000000"/>
                        </a:solidFill>
                        <a:latin typeface="Arial" pitchFamily="34" charset="0"/>
                        <a:cs typeface="Arial" pitchFamily="34" charset="0"/>
                      </a:endParaRPr>
                    </a:p>
                  </a:txBody>
                  <a:tcPr marL="29875" marR="29875" marT="29875" marB="298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700" b="1" u="none" strike="noStrike" kern="1200" dirty="0" smtClean="0">
                          <a:solidFill>
                            <a:schemeClr val="bg1"/>
                          </a:solidFill>
                          <a:latin typeface="+mn-lt"/>
                          <a:ea typeface="+mn-ea"/>
                          <a:cs typeface="+mn-cs"/>
                        </a:rPr>
                        <a:t>対応</a:t>
                      </a:r>
                      <a:endParaRPr lang="en-US" altLang="ja-JP" sz="700" b="1" u="none" strike="noStrike" kern="1200" dirty="0" smtClean="0">
                        <a:solidFill>
                          <a:schemeClr val="bg1"/>
                        </a:solidFill>
                        <a:latin typeface="+mn-lt"/>
                        <a:ea typeface="+mn-ea"/>
                        <a:cs typeface="+mn-cs"/>
                      </a:endParaRPr>
                    </a:p>
                  </a:txBody>
                  <a:tcPr marL="29875" marR="29875" marT="29875" marB="29875" anchor="ctr">
                    <a:lnL w="9525" cap="flat" cmpd="sng" algn="ctr">
                      <a:solidFill>
                        <a:schemeClr val="bg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r>
            </a:tbl>
          </a:graphicData>
        </a:graphic>
      </p:graphicFrame>
      <p:sp>
        <p:nvSpPr>
          <p:cNvPr id="11" name="Rectangle 10"/>
          <p:cNvSpPr/>
          <p:nvPr/>
        </p:nvSpPr>
        <p:spPr>
          <a:xfrm>
            <a:off x="8177597" y="780213"/>
            <a:ext cx="659155" cy="276999"/>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smtClean="0">
                <a:solidFill>
                  <a:schemeClr val="accent4"/>
                </a:solidFill>
                <a:latin typeface="+mj-lt"/>
              </a:rPr>
              <a:t>優位性</a:t>
            </a:r>
            <a:endParaRPr lang="en-US" sz="1200" b="1" dirty="0">
              <a:solidFill>
                <a:schemeClr val="accent4"/>
              </a:solidFill>
              <a:latin typeface="+mj-lt"/>
            </a:endParaRPr>
          </a:p>
        </p:txBody>
      </p:sp>
      <p:sp>
        <p:nvSpPr>
          <p:cNvPr id="12" name="Rectangle 11"/>
          <p:cNvSpPr/>
          <p:nvPr/>
        </p:nvSpPr>
        <p:spPr>
          <a:xfrm>
            <a:off x="7801157" y="851435"/>
            <a:ext cx="390508" cy="12166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dirty="0" smtClean="0">
              <a:latin typeface="+mj-lt"/>
            </a:endParaRPr>
          </a:p>
        </p:txBody>
      </p:sp>
      <p:grpSp>
        <p:nvGrpSpPr>
          <p:cNvPr id="14" name="Group 13"/>
          <p:cNvGrpSpPr/>
          <p:nvPr/>
        </p:nvGrpSpPr>
        <p:grpSpPr>
          <a:xfrm>
            <a:off x="6024449" y="1210948"/>
            <a:ext cx="191288" cy="3584448"/>
            <a:chOff x="2941233" y="1120140"/>
            <a:chExt cx="191288" cy="3803528"/>
          </a:xfrm>
        </p:grpSpPr>
        <p:cxnSp>
          <p:nvCxnSpPr>
            <p:cNvPr id="15" name="Straight Connector 14"/>
            <p:cNvCxnSpPr/>
            <p:nvPr/>
          </p:nvCxnSpPr>
          <p:spPr>
            <a:xfrm>
              <a:off x="3126740" y="1120140"/>
              <a:ext cx="3576" cy="3638743"/>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flipH="1">
              <a:off x="2941233" y="1131131"/>
              <a:ext cx="191288" cy="3792537"/>
            </a:xfrm>
            <a:prstGeom prst="rect">
              <a:avLst/>
            </a:prstGeom>
            <a:gradFill>
              <a:gsLst>
                <a:gs pos="0">
                  <a:schemeClr val="accent3">
                    <a:lumMod val="10000"/>
                  </a:schemeClr>
                </a:gs>
                <a:gs pos="20000">
                  <a:schemeClr val="accent1">
                    <a:tint val="23500"/>
                    <a:satMod val="160000"/>
                    <a:alpha val="0"/>
                  </a:schemeClr>
                </a:gs>
              </a:gsLst>
              <a:lin ang="12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rtl="0"/>
              <a:endParaRPr lang="en-US" kern="1200" dirty="0">
                <a:solidFill>
                  <a:srgbClr val="FFFFFF"/>
                </a:solidFill>
                <a:latin typeface="+mj-lt"/>
                <a:ea typeface="+mn-ea"/>
                <a:cs typeface="+mn-cs"/>
              </a:endParaRPr>
            </a:p>
          </p:txBody>
        </p:sp>
      </p:grpSp>
      <p:sp>
        <p:nvSpPr>
          <p:cNvPr id="17" name="Rectangle 16"/>
          <p:cNvSpPr/>
          <p:nvPr/>
        </p:nvSpPr>
        <p:spPr>
          <a:xfrm>
            <a:off x="4302125" y="4595087"/>
            <a:ext cx="4572000" cy="246221"/>
          </a:xfrm>
          <a:prstGeom prst="rect">
            <a:avLst/>
          </a:prstGeom>
        </p:spPr>
        <p:txBody>
          <a:bodyPr>
            <a:spAutoFit/>
          </a:bodyPr>
          <a:lstStyle/>
          <a:p>
            <a:pPr algn="r"/>
            <a:r>
              <a:rPr lang="en-US" sz="1000" dirty="0">
                <a:solidFill>
                  <a:schemeClr val="tx1">
                    <a:lumMod val="75000"/>
                  </a:schemeClr>
                </a:solidFill>
                <a:latin typeface="+mj-lt"/>
              </a:rPr>
              <a:t>All user licenses are enhanced for all models shown.</a:t>
            </a:r>
          </a:p>
        </p:txBody>
      </p:sp>
    </p:spTree>
    <p:extLst>
      <p:ext uri="{BB962C8B-B14F-4D97-AF65-F5344CB8AC3E}">
        <p14:creationId xmlns:p14="http://schemas.microsoft.com/office/powerpoint/2010/main" val="215769937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smtClean="0"/>
              <a:t>Cisco IP Phone 8800 </a:t>
            </a:r>
            <a:r>
              <a:rPr kumimoji="1" lang="ja-JP" altLang="en-US" dirty="0" smtClean="0"/>
              <a:t>提案のポイント</a:t>
            </a:r>
            <a:endParaRPr kumimoji="1" lang="ja-JP" altLang="en-US" dirty="0"/>
          </a:p>
        </p:txBody>
      </p:sp>
      <p:sp>
        <p:nvSpPr>
          <p:cNvPr id="4" name="テキスト プレースホルダー 3"/>
          <p:cNvSpPr>
            <a:spLocks noGrp="1"/>
          </p:cNvSpPr>
          <p:nvPr>
            <p:ph type="body" sz="quarter" idx="11"/>
          </p:nvPr>
        </p:nvSpPr>
        <p:spPr/>
        <p:txBody>
          <a:bodyPr/>
          <a:lstStyle/>
          <a:p>
            <a:r>
              <a:rPr kumimoji="1" lang="ja-JP" altLang="en-US" dirty="0" smtClean="0"/>
              <a:t>操作性</a:t>
            </a:r>
            <a:endParaRPr kumimoji="1" lang="ja-JP" altLang="en-US" dirty="0"/>
          </a:p>
        </p:txBody>
      </p:sp>
      <p:sp>
        <p:nvSpPr>
          <p:cNvPr id="5" name="テキスト プレースホルダー 4"/>
          <p:cNvSpPr>
            <a:spLocks noGrp="1"/>
          </p:cNvSpPr>
          <p:nvPr>
            <p:ph type="body" sz="quarter" idx="12"/>
          </p:nvPr>
        </p:nvSpPr>
        <p:spPr/>
        <p:txBody>
          <a:bodyPr/>
          <a:lstStyle/>
          <a:p>
            <a:r>
              <a:rPr kumimoji="1" lang="ja-JP" altLang="en-US" dirty="0" smtClean="0"/>
              <a:t>カスタマイズ</a:t>
            </a:r>
            <a:endParaRPr kumimoji="1" lang="ja-JP" altLang="en-US" dirty="0"/>
          </a:p>
        </p:txBody>
      </p:sp>
      <p:sp>
        <p:nvSpPr>
          <p:cNvPr id="6" name="テキスト プレースホルダー 5"/>
          <p:cNvSpPr>
            <a:spLocks noGrp="1"/>
          </p:cNvSpPr>
          <p:nvPr>
            <p:ph type="body" sz="quarter" idx="13"/>
          </p:nvPr>
        </p:nvSpPr>
        <p:spPr/>
        <p:txBody>
          <a:bodyPr/>
          <a:lstStyle/>
          <a:p>
            <a:r>
              <a:rPr kumimoji="1" lang="ja-JP" altLang="en-US" dirty="0" smtClean="0"/>
              <a:t>先進機能</a:t>
            </a:r>
            <a:endParaRPr kumimoji="1" lang="ja-JP" altLang="en-US" dirty="0"/>
          </a:p>
        </p:txBody>
      </p:sp>
      <p:pic>
        <p:nvPicPr>
          <p:cNvPr id="2" name="図プレースホルダー 1" descr="1.png"/>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385" b="385"/>
          <a:stretch>
            <a:fillRect/>
          </a:stretch>
        </p:blipFill>
        <p:spPr bwMode="auto">
          <a:custGeom>
            <a:avLst/>
            <a:gdLst>
              <a:gd name="T0" fmla="*/ 139 w 539"/>
              <a:gd name="T1" fmla="*/ 150 h 800"/>
              <a:gd name="T2" fmla="*/ 223 w 539"/>
              <a:gd name="T3" fmla="*/ 67 h 800"/>
              <a:gd name="T4" fmla="*/ 306 w 539"/>
              <a:gd name="T5" fmla="*/ 150 h 800"/>
              <a:gd name="T6" fmla="*/ 271 w 539"/>
              <a:gd name="T7" fmla="*/ 218 h 800"/>
              <a:gd name="T8" fmla="*/ 268 w 539"/>
              <a:gd name="T9" fmla="*/ 173 h 800"/>
              <a:gd name="T10" fmla="*/ 222 w 539"/>
              <a:gd name="T11" fmla="*/ 126 h 800"/>
              <a:gd name="T12" fmla="*/ 176 w 539"/>
              <a:gd name="T13" fmla="*/ 173 h 800"/>
              <a:gd name="T14" fmla="*/ 173 w 539"/>
              <a:gd name="T15" fmla="*/ 217 h 800"/>
              <a:gd name="T16" fmla="*/ 139 w 539"/>
              <a:gd name="T17" fmla="*/ 150 h 800"/>
              <a:gd name="T18" fmla="*/ 520 w 539"/>
              <a:gd name="T19" fmla="*/ 448 h 800"/>
              <a:gd name="T20" fmla="*/ 283 w 539"/>
              <a:gd name="T21" fmla="*/ 385 h 800"/>
              <a:gd name="T22" fmla="*/ 276 w 539"/>
              <a:gd name="T23" fmla="*/ 290 h 800"/>
              <a:gd name="T24" fmla="*/ 373 w 539"/>
              <a:gd name="T25" fmla="*/ 150 h 800"/>
              <a:gd name="T26" fmla="*/ 223 w 539"/>
              <a:gd name="T27" fmla="*/ 0 h 800"/>
              <a:gd name="T28" fmla="*/ 73 w 539"/>
              <a:gd name="T29" fmla="*/ 150 h 800"/>
              <a:gd name="T30" fmla="*/ 167 w 539"/>
              <a:gd name="T31" fmla="*/ 290 h 800"/>
              <a:gd name="T32" fmla="*/ 150 w 539"/>
              <a:gd name="T33" fmla="*/ 541 h 800"/>
              <a:gd name="T34" fmla="*/ 105 w 539"/>
              <a:gd name="T35" fmla="*/ 459 h 800"/>
              <a:gd name="T36" fmla="*/ 94 w 539"/>
              <a:gd name="T37" fmla="*/ 438 h 800"/>
              <a:gd name="T38" fmla="*/ 33 w 539"/>
              <a:gd name="T39" fmla="*/ 415 h 800"/>
              <a:gd name="T40" fmla="*/ 10 w 539"/>
              <a:gd name="T41" fmla="*/ 478 h 800"/>
              <a:gd name="T42" fmla="*/ 122 w 539"/>
              <a:gd name="T43" fmla="*/ 781 h 800"/>
              <a:gd name="T44" fmla="*/ 150 w 539"/>
              <a:gd name="T45" fmla="*/ 800 h 800"/>
              <a:gd name="T46" fmla="*/ 466 w 539"/>
              <a:gd name="T47" fmla="*/ 800 h 800"/>
              <a:gd name="T48" fmla="*/ 481 w 539"/>
              <a:gd name="T49" fmla="*/ 790 h 800"/>
              <a:gd name="T50" fmla="*/ 481 w 539"/>
              <a:gd name="T51" fmla="*/ 790 h 800"/>
              <a:gd name="T52" fmla="*/ 539 w 539"/>
              <a:gd name="T53" fmla="*/ 472 h 800"/>
              <a:gd name="T54" fmla="*/ 520 w 539"/>
              <a:gd name="T55" fmla="*/ 448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9" h="800">
                <a:moveTo>
                  <a:pt x="139" y="150"/>
                </a:moveTo>
                <a:cubicBezTo>
                  <a:pt x="139" y="104"/>
                  <a:pt x="177" y="67"/>
                  <a:pt x="223" y="67"/>
                </a:cubicBezTo>
                <a:cubicBezTo>
                  <a:pt x="269" y="67"/>
                  <a:pt x="306" y="104"/>
                  <a:pt x="306" y="150"/>
                </a:cubicBezTo>
                <a:cubicBezTo>
                  <a:pt x="306" y="178"/>
                  <a:pt x="292" y="203"/>
                  <a:pt x="271" y="218"/>
                </a:cubicBezTo>
                <a:lnTo>
                  <a:pt x="268" y="173"/>
                </a:lnTo>
                <a:cubicBezTo>
                  <a:pt x="268" y="147"/>
                  <a:pt x="248" y="126"/>
                  <a:pt x="222" y="126"/>
                </a:cubicBezTo>
                <a:cubicBezTo>
                  <a:pt x="197" y="126"/>
                  <a:pt x="176" y="147"/>
                  <a:pt x="176" y="173"/>
                </a:cubicBezTo>
                <a:lnTo>
                  <a:pt x="173" y="217"/>
                </a:lnTo>
                <a:cubicBezTo>
                  <a:pt x="153" y="201"/>
                  <a:pt x="139" y="177"/>
                  <a:pt x="139" y="150"/>
                </a:cubicBezTo>
                <a:moveTo>
                  <a:pt x="520" y="448"/>
                </a:moveTo>
                <a:lnTo>
                  <a:pt x="283" y="385"/>
                </a:lnTo>
                <a:lnTo>
                  <a:pt x="276" y="290"/>
                </a:lnTo>
                <a:cubicBezTo>
                  <a:pt x="333" y="269"/>
                  <a:pt x="373" y="214"/>
                  <a:pt x="373" y="150"/>
                </a:cubicBezTo>
                <a:cubicBezTo>
                  <a:pt x="373" y="67"/>
                  <a:pt x="306" y="0"/>
                  <a:pt x="223" y="0"/>
                </a:cubicBezTo>
                <a:cubicBezTo>
                  <a:pt x="140" y="0"/>
                  <a:pt x="73" y="67"/>
                  <a:pt x="73" y="150"/>
                </a:cubicBezTo>
                <a:cubicBezTo>
                  <a:pt x="73" y="214"/>
                  <a:pt x="112" y="268"/>
                  <a:pt x="167" y="290"/>
                </a:cubicBezTo>
                <a:lnTo>
                  <a:pt x="150" y="541"/>
                </a:lnTo>
                <a:cubicBezTo>
                  <a:pt x="147" y="537"/>
                  <a:pt x="121" y="488"/>
                  <a:pt x="105" y="459"/>
                </a:cubicBezTo>
                <a:cubicBezTo>
                  <a:pt x="99" y="447"/>
                  <a:pt x="94" y="438"/>
                  <a:pt x="94" y="438"/>
                </a:cubicBezTo>
                <a:cubicBezTo>
                  <a:pt x="83" y="415"/>
                  <a:pt x="56" y="404"/>
                  <a:pt x="33" y="415"/>
                </a:cubicBezTo>
                <a:cubicBezTo>
                  <a:pt x="10" y="426"/>
                  <a:pt x="0" y="454"/>
                  <a:pt x="10" y="478"/>
                </a:cubicBezTo>
                <a:lnTo>
                  <a:pt x="122" y="781"/>
                </a:lnTo>
                <a:cubicBezTo>
                  <a:pt x="126" y="791"/>
                  <a:pt x="139" y="800"/>
                  <a:pt x="150" y="800"/>
                </a:cubicBezTo>
                <a:lnTo>
                  <a:pt x="466" y="800"/>
                </a:lnTo>
                <a:cubicBezTo>
                  <a:pt x="473" y="800"/>
                  <a:pt x="478" y="796"/>
                  <a:pt x="481" y="790"/>
                </a:cubicBezTo>
                <a:lnTo>
                  <a:pt x="481" y="790"/>
                </a:lnTo>
                <a:cubicBezTo>
                  <a:pt x="529" y="689"/>
                  <a:pt x="539" y="473"/>
                  <a:pt x="539" y="472"/>
                </a:cubicBezTo>
                <a:cubicBezTo>
                  <a:pt x="539" y="461"/>
                  <a:pt x="530" y="450"/>
                  <a:pt x="520" y="448"/>
                </a:cubicBezTo>
              </a:path>
            </a:pathLst>
          </a:custGeom>
          <a:solidFill>
            <a:srgbClr val="424347"/>
          </a:solidFill>
          <a:ln>
            <a:noFill/>
          </a:ln>
          <a:extLst>
            <a:ext uri="{91240B29-F687-4f45-9708-019B960494DF}">
              <a14:hiddenLine xmlns:a14="http://schemas.microsoft.com/office/drawing/2010/main" w="9525">
                <a:solidFill>
                  <a:srgbClr val="000000"/>
                </a:solidFill>
                <a:round/>
                <a:headEnd/>
                <a:tailEnd/>
              </a14:hiddenLine>
            </a:ext>
          </a:extLst>
        </p:spPr>
      </p:pic>
      <p:pic>
        <p:nvPicPr>
          <p:cNvPr id="7" name="図プレースホルダー 6" descr="2.png"/>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163" r="1163"/>
          <a:stretch>
            <a:fillRect/>
          </a:stretch>
        </p:blipFill>
        <p:spPr bwMode="auto">
          <a:custGeom>
            <a:avLst/>
            <a:gdLst>
              <a:gd name="T0" fmla="*/ 759 w 814"/>
              <a:gd name="T1" fmla="*/ 299 h 687"/>
              <a:gd name="T2" fmla="*/ 789 w 814"/>
              <a:gd name="T3" fmla="*/ 127 h 687"/>
              <a:gd name="T4" fmla="*/ 688 w 814"/>
              <a:gd name="T5" fmla="*/ 231 h 687"/>
              <a:gd name="T6" fmla="*/ 617 w 814"/>
              <a:gd name="T7" fmla="*/ 231 h 687"/>
              <a:gd name="T8" fmla="*/ 617 w 814"/>
              <a:gd name="T9" fmla="*/ 159 h 687"/>
              <a:gd name="T10" fmla="*/ 720 w 814"/>
              <a:gd name="T11" fmla="*/ 53 h 687"/>
              <a:gd name="T12" fmla="*/ 547 w 814"/>
              <a:gd name="T13" fmla="*/ 81 h 687"/>
              <a:gd name="T14" fmla="*/ 524 w 814"/>
              <a:gd name="T15" fmla="*/ 268 h 687"/>
              <a:gd name="T16" fmla="*/ 449 w 814"/>
              <a:gd name="T17" fmla="*/ 347 h 687"/>
              <a:gd name="T18" fmla="*/ 304 w 814"/>
              <a:gd name="T19" fmla="*/ 199 h 687"/>
              <a:gd name="T20" fmla="*/ 435 w 814"/>
              <a:gd name="T21" fmla="*/ 64 h 687"/>
              <a:gd name="T22" fmla="*/ 208 w 814"/>
              <a:gd name="T23" fmla="*/ 64 h 687"/>
              <a:gd name="T24" fmla="*/ 154 w 814"/>
              <a:gd name="T25" fmla="*/ 119 h 687"/>
              <a:gd name="T26" fmla="*/ 132 w 814"/>
              <a:gd name="T27" fmla="*/ 97 h 687"/>
              <a:gd name="T28" fmla="*/ 100 w 814"/>
              <a:gd name="T29" fmla="*/ 97 h 687"/>
              <a:gd name="T30" fmla="*/ 9 w 814"/>
              <a:gd name="T31" fmla="*/ 190 h 687"/>
              <a:gd name="T32" fmla="*/ 9 w 814"/>
              <a:gd name="T33" fmla="*/ 223 h 687"/>
              <a:gd name="T34" fmla="*/ 129 w 814"/>
              <a:gd name="T35" fmla="*/ 345 h 687"/>
              <a:gd name="T36" fmla="*/ 161 w 814"/>
              <a:gd name="T37" fmla="*/ 345 h 687"/>
              <a:gd name="T38" fmla="*/ 249 w 814"/>
              <a:gd name="T39" fmla="*/ 255 h 687"/>
              <a:gd name="T40" fmla="*/ 249 w 814"/>
              <a:gd name="T41" fmla="*/ 255 h 687"/>
              <a:gd name="T42" fmla="*/ 251 w 814"/>
              <a:gd name="T43" fmla="*/ 253 h 687"/>
              <a:gd name="T44" fmla="*/ 396 w 814"/>
              <a:gd name="T45" fmla="*/ 402 h 687"/>
              <a:gd name="T46" fmla="*/ 190 w 814"/>
              <a:gd name="T47" fmla="*/ 617 h 687"/>
              <a:gd name="T48" fmla="*/ 190 w 814"/>
              <a:gd name="T49" fmla="*/ 672 h 687"/>
              <a:gd name="T50" fmla="*/ 243 w 814"/>
              <a:gd name="T51" fmla="*/ 672 h 687"/>
              <a:gd name="T52" fmla="*/ 449 w 814"/>
              <a:gd name="T53" fmla="*/ 456 h 687"/>
              <a:gd name="T54" fmla="*/ 659 w 814"/>
              <a:gd name="T55" fmla="*/ 671 h 687"/>
              <a:gd name="T56" fmla="*/ 712 w 814"/>
              <a:gd name="T57" fmla="*/ 671 h 687"/>
              <a:gd name="T58" fmla="*/ 712 w 814"/>
              <a:gd name="T59" fmla="*/ 617 h 687"/>
              <a:gd name="T60" fmla="*/ 502 w 814"/>
              <a:gd name="T61" fmla="*/ 401 h 687"/>
              <a:gd name="T62" fmla="*/ 577 w 814"/>
              <a:gd name="T63" fmla="*/ 322 h 687"/>
              <a:gd name="T64" fmla="*/ 759 w 814"/>
              <a:gd name="T65" fmla="*/ 29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4" h="687">
                <a:moveTo>
                  <a:pt x="759" y="299"/>
                </a:moveTo>
                <a:cubicBezTo>
                  <a:pt x="804" y="252"/>
                  <a:pt x="814" y="184"/>
                  <a:pt x="789" y="127"/>
                </a:cubicBezTo>
                <a:lnTo>
                  <a:pt x="688" y="231"/>
                </a:lnTo>
                <a:cubicBezTo>
                  <a:pt x="669" y="251"/>
                  <a:pt x="637" y="251"/>
                  <a:pt x="617" y="231"/>
                </a:cubicBezTo>
                <a:cubicBezTo>
                  <a:pt x="598" y="211"/>
                  <a:pt x="598" y="178"/>
                  <a:pt x="617" y="159"/>
                </a:cubicBezTo>
                <a:lnTo>
                  <a:pt x="720" y="53"/>
                </a:lnTo>
                <a:cubicBezTo>
                  <a:pt x="664" y="24"/>
                  <a:pt x="594" y="33"/>
                  <a:pt x="547" y="81"/>
                </a:cubicBezTo>
                <a:cubicBezTo>
                  <a:pt x="498" y="132"/>
                  <a:pt x="490" y="209"/>
                  <a:pt x="524" y="268"/>
                </a:cubicBezTo>
                <a:lnTo>
                  <a:pt x="449" y="347"/>
                </a:lnTo>
                <a:lnTo>
                  <a:pt x="304" y="199"/>
                </a:lnTo>
                <a:lnTo>
                  <a:pt x="435" y="64"/>
                </a:lnTo>
                <a:cubicBezTo>
                  <a:pt x="373" y="0"/>
                  <a:pt x="270" y="0"/>
                  <a:pt x="208" y="64"/>
                </a:cubicBezTo>
                <a:lnTo>
                  <a:pt x="154" y="119"/>
                </a:lnTo>
                <a:lnTo>
                  <a:pt x="132" y="97"/>
                </a:lnTo>
                <a:cubicBezTo>
                  <a:pt x="124" y="88"/>
                  <a:pt x="109" y="88"/>
                  <a:pt x="100" y="97"/>
                </a:cubicBezTo>
                <a:lnTo>
                  <a:pt x="9" y="190"/>
                </a:lnTo>
                <a:cubicBezTo>
                  <a:pt x="0" y="199"/>
                  <a:pt x="0" y="214"/>
                  <a:pt x="9" y="223"/>
                </a:cubicBezTo>
                <a:lnTo>
                  <a:pt x="129" y="345"/>
                </a:lnTo>
                <a:cubicBezTo>
                  <a:pt x="138" y="354"/>
                  <a:pt x="152" y="354"/>
                  <a:pt x="161" y="345"/>
                </a:cubicBezTo>
                <a:lnTo>
                  <a:pt x="249" y="255"/>
                </a:lnTo>
                <a:lnTo>
                  <a:pt x="249" y="255"/>
                </a:lnTo>
                <a:lnTo>
                  <a:pt x="251" y="253"/>
                </a:lnTo>
                <a:lnTo>
                  <a:pt x="396" y="402"/>
                </a:lnTo>
                <a:lnTo>
                  <a:pt x="190" y="617"/>
                </a:lnTo>
                <a:cubicBezTo>
                  <a:pt x="175" y="632"/>
                  <a:pt x="175" y="657"/>
                  <a:pt x="190" y="672"/>
                </a:cubicBezTo>
                <a:cubicBezTo>
                  <a:pt x="205" y="687"/>
                  <a:pt x="228" y="687"/>
                  <a:pt x="243" y="672"/>
                </a:cubicBezTo>
                <a:lnTo>
                  <a:pt x="449" y="456"/>
                </a:lnTo>
                <a:lnTo>
                  <a:pt x="659" y="671"/>
                </a:lnTo>
                <a:cubicBezTo>
                  <a:pt x="674" y="686"/>
                  <a:pt x="698" y="686"/>
                  <a:pt x="712" y="671"/>
                </a:cubicBezTo>
                <a:cubicBezTo>
                  <a:pt x="727" y="656"/>
                  <a:pt x="727" y="632"/>
                  <a:pt x="712" y="617"/>
                </a:cubicBezTo>
                <a:lnTo>
                  <a:pt x="502" y="401"/>
                </a:lnTo>
                <a:lnTo>
                  <a:pt x="577" y="322"/>
                </a:lnTo>
                <a:cubicBezTo>
                  <a:pt x="634" y="357"/>
                  <a:pt x="710" y="349"/>
                  <a:pt x="759" y="299"/>
                </a:cubicBezTo>
              </a:path>
            </a:pathLst>
          </a:custGeom>
          <a:solidFill>
            <a:srgbClr val="424347"/>
          </a:solidFill>
          <a:ln>
            <a:noFill/>
          </a:ln>
          <a:extLst>
            <a:ext uri="{91240B29-F687-4f45-9708-019B960494DF}">
              <a14:hiddenLine xmlns:a14="http://schemas.microsoft.com/office/drawing/2010/main" w="9525">
                <a:solidFill>
                  <a:srgbClr val="000000"/>
                </a:solidFill>
                <a:round/>
                <a:headEnd/>
                <a:tailEnd/>
              </a14:hiddenLine>
            </a:ext>
          </a:extLst>
        </p:spPr>
      </p:pic>
      <p:pic>
        <p:nvPicPr>
          <p:cNvPr id="8" name="図プレースホルダー 7" descr="3.png"/>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a:stretch>
            <a:fillRect/>
          </a:stretch>
        </p:blipFill>
        <p:spPr bwMode="auto">
          <a:custGeom>
            <a:avLst/>
            <a:gdLst>
              <a:gd name="T0" fmla="*/ 500 w 533"/>
              <a:gd name="T1" fmla="*/ 0 h 800"/>
              <a:gd name="T2" fmla="*/ 33 w 533"/>
              <a:gd name="T3" fmla="*/ 0 h 800"/>
              <a:gd name="T4" fmla="*/ 0 w 533"/>
              <a:gd name="T5" fmla="*/ 34 h 800"/>
              <a:gd name="T6" fmla="*/ 0 w 533"/>
              <a:gd name="T7" fmla="*/ 200 h 800"/>
              <a:gd name="T8" fmla="*/ 67 w 533"/>
              <a:gd name="T9" fmla="*/ 200 h 800"/>
              <a:gd name="T10" fmla="*/ 67 w 533"/>
              <a:gd name="T11" fmla="*/ 134 h 800"/>
              <a:gd name="T12" fmla="*/ 467 w 533"/>
              <a:gd name="T13" fmla="*/ 134 h 800"/>
              <a:gd name="T14" fmla="*/ 467 w 533"/>
              <a:gd name="T15" fmla="*/ 667 h 800"/>
              <a:gd name="T16" fmla="*/ 67 w 533"/>
              <a:gd name="T17" fmla="*/ 667 h 800"/>
              <a:gd name="T18" fmla="*/ 67 w 533"/>
              <a:gd name="T19" fmla="*/ 600 h 800"/>
              <a:gd name="T20" fmla="*/ 0 w 533"/>
              <a:gd name="T21" fmla="*/ 600 h 800"/>
              <a:gd name="T22" fmla="*/ 0 w 533"/>
              <a:gd name="T23" fmla="*/ 767 h 800"/>
              <a:gd name="T24" fmla="*/ 33 w 533"/>
              <a:gd name="T25" fmla="*/ 800 h 800"/>
              <a:gd name="T26" fmla="*/ 500 w 533"/>
              <a:gd name="T27" fmla="*/ 800 h 800"/>
              <a:gd name="T28" fmla="*/ 533 w 533"/>
              <a:gd name="T29" fmla="*/ 767 h 800"/>
              <a:gd name="T30" fmla="*/ 533 w 533"/>
              <a:gd name="T31" fmla="*/ 34 h 800"/>
              <a:gd name="T32" fmla="*/ 500 w 533"/>
              <a:gd name="T33" fmla="*/ 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3" h="800">
                <a:moveTo>
                  <a:pt x="500" y="0"/>
                </a:moveTo>
                <a:lnTo>
                  <a:pt x="33" y="0"/>
                </a:lnTo>
                <a:cubicBezTo>
                  <a:pt x="15" y="0"/>
                  <a:pt x="0" y="15"/>
                  <a:pt x="0" y="34"/>
                </a:cubicBezTo>
                <a:lnTo>
                  <a:pt x="0" y="200"/>
                </a:lnTo>
                <a:lnTo>
                  <a:pt x="67" y="200"/>
                </a:lnTo>
                <a:lnTo>
                  <a:pt x="67" y="134"/>
                </a:lnTo>
                <a:lnTo>
                  <a:pt x="467" y="134"/>
                </a:lnTo>
                <a:lnTo>
                  <a:pt x="467" y="667"/>
                </a:lnTo>
                <a:lnTo>
                  <a:pt x="67" y="667"/>
                </a:lnTo>
                <a:lnTo>
                  <a:pt x="67" y="600"/>
                </a:lnTo>
                <a:lnTo>
                  <a:pt x="0" y="600"/>
                </a:lnTo>
                <a:lnTo>
                  <a:pt x="0" y="767"/>
                </a:lnTo>
                <a:cubicBezTo>
                  <a:pt x="0" y="785"/>
                  <a:pt x="15" y="800"/>
                  <a:pt x="33" y="800"/>
                </a:cubicBezTo>
                <a:lnTo>
                  <a:pt x="500" y="800"/>
                </a:lnTo>
                <a:cubicBezTo>
                  <a:pt x="518" y="800"/>
                  <a:pt x="533" y="785"/>
                  <a:pt x="533" y="767"/>
                </a:cubicBezTo>
                <a:lnTo>
                  <a:pt x="533" y="34"/>
                </a:lnTo>
                <a:cubicBezTo>
                  <a:pt x="533" y="15"/>
                  <a:pt x="518" y="0"/>
                  <a:pt x="500" y="0"/>
                </a:cubicBezTo>
              </a:path>
            </a:pathLst>
          </a:custGeom>
          <a:solidFill>
            <a:srgbClr val="424347"/>
          </a:solidFill>
          <a:ln>
            <a:noFill/>
          </a:ln>
          <a:extLs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27704665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smtClean="0"/>
              <a:t>Cisco IP Phone 8800 </a:t>
            </a:r>
            <a:r>
              <a:rPr kumimoji="1" lang="ja-JP" altLang="en-US" dirty="0" smtClean="0"/>
              <a:t>提案のポイント</a:t>
            </a:r>
            <a:endParaRPr kumimoji="1" lang="ja-JP" altLang="en-US" dirty="0"/>
          </a:p>
        </p:txBody>
      </p:sp>
      <p:sp>
        <p:nvSpPr>
          <p:cNvPr id="4" name="テキスト プレースホルダー 3"/>
          <p:cNvSpPr>
            <a:spLocks noGrp="1"/>
          </p:cNvSpPr>
          <p:nvPr>
            <p:ph type="body" sz="quarter" idx="11"/>
          </p:nvPr>
        </p:nvSpPr>
        <p:spPr/>
        <p:txBody>
          <a:bodyPr/>
          <a:lstStyle/>
          <a:p>
            <a:r>
              <a:rPr kumimoji="1" lang="ja-JP" altLang="en-US" dirty="0" smtClean="0"/>
              <a:t>操作性</a:t>
            </a:r>
            <a:endParaRPr kumimoji="1" lang="ja-JP" altLang="en-US" dirty="0"/>
          </a:p>
        </p:txBody>
      </p:sp>
      <p:sp>
        <p:nvSpPr>
          <p:cNvPr id="5" name="テキスト プレースホルダー 4"/>
          <p:cNvSpPr>
            <a:spLocks noGrp="1"/>
          </p:cNvSpPr>
          <p:nvPr>
            <p:ph type="body" sz="quarter" idx="12"/>
          </p:nvPr>
        </p:nvSpPr>
        <p:spPr/>
        <p:txBody>
          <a:bodyPr/>
          <a:lstStyle/>
          <a:p>
            <a:r>
              <a:rPr kumimoji="1" lang="ja-JP" altLang="en-US" dirty="0" smtClean="0">
                <a:solidFill>
                  <a:schemeClr val="tx1"/>
                </a:solidFill>
              </a:rPr>
              <a:t>カスタマイズ</a:t>
            </a:r>
            <a:endParaRPr kumimoji="1" lang="ja-JP" altLang="en-US" dirty="0">
              <a:solidFill>
                <a:schemeClr val="tx1"/>
              </a:solidFill>
            </a:endParaRPr>
          </a:p>
        </p:txBody>
      </p:sp>
      <p:sp>
        <p:nvSpPr>
          <p:cNvPr id="6" name="テキスト プレースホルダー 5"/>
          <p:cNvSpPr>
            <a:spLocks noGrp="1"/>
          </p:cNvSpPr>
          <p:nvPr>
            <p:ph type="body" sz="quarter" idx="13"/>
          </p:nvPr>
        </p:nvSpPr>
        <p:spPr/>
        <p:txBody>
          <a:bodyPr/>
          <a:lstStyle/>
          <a:p>
            <a:r>
              <a:rPr kumimoji="1" lang="ja-JP" altLang="en-US" dirty="0" smtClean="0">
                <a:solidFill>
                  <a:schemeClr val="tx1"/>
                </a:solidFill>
              </a:rPr>
              <a:t>先進機能</a:t>
            </a:r>
            <a:endParaRPr kumimoji="1" lang="ja-JP" altLang="en-US" dirty="0">
              <a:solidFill>
                <a:schemeClr val="tx1"/>
              </a:solidFill>
            </a:endParaRPr>
          </a:p>
        </p:txBody>
      </p:sp>
      <p:pic>
        <p:nvPicPr>
          <p:cNvPr id="2" name="図プレースホルダー 1" descr="1.png"/>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385" b="385"/>
          <a:stretch>
            <a:fillRect/>
          </a:stretch>
        </p:blipFill>
        <p:spPr bwMode="auto">
          <a:custGeom>
            <a:avLst/>
            <a:gdLst>
              <a:gd name="T0" fmla="*/ 139 w 539"/>
              <a:gd name="T1" fmla="*/ 150 h 800"/>
              <a:gd name="T2" fmla="*/ 223 w 539"/>
              <a:gd name="T3" fmla="*/ 67 h 800"/>
              <a:gd name="T4" fmla="*/ 306 w 539"/>
              <a:gd name="T5" fmla="*/ 150 h 800"/>
              <a:gd name="T6" fmla="*/ 271 w 539"/>
              <a:gd name="T7" fmla="*/ 218 h 800"/>
              <a:gd name="T8" fmla="*/ 268 w 539"/>
              <a:gd name="T9" fmla="*/ 173 h 800"/>
              <a:gd name="T10" fmla="*/ 222 w 539"/>
              <a:gd name="T11" fmla="*/ 126 h 800"/>
              <a:gd name="T12" fmla="*/ 176 w 539"/>
              <a:gd name="T13" fmla="*/ 173 h 800"/>
              <a:gd name="T14" fmla="*/ 173 w 539"/>
              <a:gd name="T15" fmla="*/ 217 h 800"/>
              <a:gd name="T16" fmla="*/ 139 w 539"/>
              <a:gd name="T17" fmla="*/ 150 h 800"/>
              <a:gd name="T18" fmla="*/ 520 w 539"/>
              <a:gd name="T19" fmla="*/ 448 h 800"/>
              <a:gd name="T20" fmla="*/ 283 w 539"/>
              <a:gd name="T21" fmla="*/ 385 h 800"/>
              <a:gd name="T22" fmla="*/ 276 w 539"/>
              <a:gd name="T23" fmla="*/ 290 h 800"/>
              <a:gd name="T24" fmla="*/ 373 w 539"/>
              <a:gd name="T25" fmla="*/ 150 h 800"/>
              <a:gd name="T26" fmla="*/ 223 w 539"/>
              <a:gd name="T27" fmla="*/ 0 h 800"/>
              <a:gd name="T28" fmla="*/ 73 w 539"/>
              <a:gd name="T29" fmla="*/ 150 h 800"/>
              <a:gd name="T30" fmla="*/ 167 w 539"/>
              <a:gd name="T31" fmla="*/ 290 h 800"/>
              <a:gd name="T32" fmla="*/ 150 w 539"/>
              <a:gd name="T33" fmla="*/ 541 h 800"/>
              <a:gd name="T34" fmla="*/ 105 w 539"/>
              <a:gd name="T35" fmla="*/ 459 h 800"/>
              <a:gd name="T36" fmla="*/ 94 w 539"/>
              <a:gd name="T37" fmla="*/ 438 h 800"/>
              <a:gd name="T38" fmla="*/ 33 w 539"/>
              <a:gd name="T39" fmla="*/ 415 h 800"/>
              <a:gd name="T40" fmla="*/ 10 w 539"/>
              <a:gd name="T41" fmla="*/ 478 h 800"/>
              <a:gd name="T42" fmla="*/ 122 w 539"/>
              <a:gd name="T43" fmla="*/ 781 h 800"/>
              <a:gd name="T44" fmla="*/ 150 w 539"/>
              <a:gd name="T45" fmla="*/ 800 h 800"/>
              <a:gd name="T46" fmla="*/ 466 w 539"/>
              <a:gd name="T47" fmla="*/ 800 h 800"/>
              <a:gd name="T48" fmla="*/ 481 w 539"/>
              <a:gd name="T49" fmla="*/ 790 h 800"/>
              <a:gd name="T50" fmla="*/ 481 w 539"/>
              <a:gd name="T51" fmla="*/ 790 h 800"/>
              <a:gd name="T52" fmla="*/ 539 w 539"/>
              <a:gd name="T53" fmla="*/ 472 h 800"/>
              <a:gd name="T54" fmla="*/ 520 w 539"/>
              <a:gd name="T55" fmla="*/ 448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9" h="800">
                <a:moveTo>
                  <a:pt x="139" y="150"/>
                </a:moveTo>
                <a:cubicBezTo>
                  <a:pt x="139" y="104"/>
                  <a:pt x="177" y="67"/>
                  <a:pt x="223" y="67"/>
                </a:cubicBezTo>
                <a:cubicBezTo>
                  <a:pt x="269" y="67"/>
                  <a:pt x="306" y="104"/>
                  <a:pt x="306" y="150"/>
                </a:cubicBezTo>
                <a:cubicBezTo>
                  <a:pt x="306" y="178"/>
                  <a:pt x="292" y="203"/>
                  <a:pt x="271" y="218"/>
                </a:cubicBezTo>
                <a:lnTo>
                  <a:pt x="268" y="173"/>
                </a:lnTo>
                <a:cubicBezTo>
                  <a:pt x="268" y="147"/>
                  <a:pt x="248" y="126"/>
                  <a:pt x="222" y="126"/>
                </a:cubicBezTo>
                <a:cubicBezTo>
                  <a:pt x="197" y="126"/>
                  <a:pt x="176" y="147"/>
                  <a:pt x="176" y="173"/>
                </a:cubicBezTo>
                <a:lnTo>
                  <a:pt x="173" y="217"/>
                </a:lnTo>
                <a:cubicBezTo>
                  <a:pt x="153" y="201"/>
                  <a:pt x="139" y="177"/>
                  <a:pt x="139" y="150"/>
                </a:cubicBezTo>
                <a:moveTo>
                  <a:pt x="520" y="448"/>
                </a:moveTo>
                <a:lnTo>
                  <a:pt x="283" y="385"/>
                </a:lnTo>
                <a:lnTo>
                  <a:pt x="276" y="290"/>
                </a:lnTo>
                <a:cubicBezTo>
                  <a:pt x="333" y="269"/>
                  <a:pt x="373" y="214"/>
                  <a:pt x="373" y="150"/>
                </a:cubicBezTo>
                <a:cubicBezTo>
                  <a:pt x="373" y="67"/>
                  <a:pt x="306" y="0"/>
                  <a:pt x="223" y="0"/>
                </a:cubicBezTo>
                <a:cubicBezTo>
                  <a:pt x="140" y="0"/>
                  <a:pt x="73" y="67"/>
                  <a:pt x="73" y="150"/>
                </a:cubicBezTo>
                <a:cubicBezTo>
                  <a:pt x="73" y="214"/>
                  <a:pt x="112" y="268"/>
                  <a:pt x="167" y="290"/>
                </a:cubicBezTo>
                <a:lnTo>
                  <a:pt x="150" y="541"/>
                </a:lnTo>
                <a:cubicBezTo>
                  <a:pt x="147" y="537"/>
                  <a:pt x="121" y="488"/>
                  <a:pt x="105" y="459"/>
                </a:cubicBezTo>
                <a:cubicBezTo>
                  <a:pt x="99" y="447"/>
                  <a:pt x="94" y="438"/>
                  <a:pt x="94" y="438"/>
                </a:cubicBezTo>
                <a:cubicBezTo>
                  <a:pt x="83" y="415"/>
                  <a:pt x="56" y="404"/>
                  <a:pt x="33" y="415"/>
                </a:cubicBezTo>
                <a:cubicBezTo>
                  <a:pt x="10" y="426"/>
                  <a:pt x="0" y="454"/>
                  <a:pt x="10" y="478"/>
                </a:cubicBezTo>
                <a:lnTo>
                  <a:pt x="122" y="781"/>
                </a:lnTo>
                <a:cubicBezTo>
                  <a:pt x="126" y="791"/>
                  <a:pt x="139" y="800"/>
                  <a:pt x="150" y="800"/>
                </a:cubicBezTo>
                <a:lnTo>
                  <a:pt x="466" y="800"/>
                </a:lnTo>
                <a:cubicBezTo>
                  <a:pt x="473" y="800"/>
                  <a:pt x="478" y="796"/>
                  <a:pt x="481" y="790"/>
                </a:cubicBezTo>
                <a:lnTo>
                  <a:pt x="481" y="790"/>
                </a:lnTo>
                <a:cubicBezTo>
                  <a:pt x="529" y="689"/>
                  <a:pt x="539" y="473"/>
                  <a:pt x="539" y="472"/>
                </a:cubicBezTo>
                <a:cubicBezTo>
                  <a:pt x="539" y="461"/>
                  <a:pt x="530" y="450"/>
                  <a:pt x="520" y="448"/>
                </a:cubicBezTo>
              </a:path>
            </a:pathLst>
          </a:custGeom>
          <a:solidFill>
            <a:srgbClr val="424347"/>
          </a:solidFill>
          <a:ln>
            <a:noFill/>
          </a:ln>
          <a:extLst>
            <a:ext uri="{91240B29-F687-4f45-9708-019B960494DF}">
              <a14:hiddenLine xmlns:a14="http://schemas.microsoft.com/office/drawing/2010/main" w="9525">
                <a:solidFill>
                  <a:srgbClr val="000000"/>
                </a:solidFill>
                <a:round/>
                <a:headEnd/>
                <a:tailEnd/>
              </a14:hiddenLine>
            </a:ext>
          </a:extLst>
        </p:spPr>
      </p:pic>
      <p:pic>
        <p:nvPicPr>
          <p:cNvPr id="7" name="図プレースホルダー 6" descr="2.png"/>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163" r="1163"/>
          <a:stretch>
            <a:fillRect/>
          </a:stretch>
        </p:blipFill>
        <p:spPr bwMode="auto">
          <a:custGeom>
            <a:avLst/>
            <a:gdLst>
              <a:gd name="T0" fmla="*/ 759 w 814"/>
              <a:gd name="T1" fmla="*/ 299 h 687"/>
              <a:gd name="T2" fmla="*/ 789 w 814"/>
              <a:gd name="T3" fmla="*/ 127 h 687"/>
              <a:gd name="T4" fmla="*/ 688 w 814"/>
              <a:gd name="T5" fmla="*/ 231 h 687"/>
              <a:gd name="T6" fmla="*/ 617 w 814"/>
              <a:gd name="T7" fmla="*/ 231 h 687"/>
              <a:gd name="T8" fmla="*/ 617 w 814"/>
              <a:gd name="T9" fmla="*/ 159 h 687"/>
              <a:gd name="T10" fmla="*/ 720 w 814"/>
              <a:gd name="T11" fmla="*/ 53 h 687"/>
              <a:gd name="T12" fmla="*/ 547 w 814"/>
              <a:gd name="T13" fmla="*/ 81 h 687"/>
              <a:gd name="T14" fmla="*/ 524 w 814"/>
              <a:gd name="T15" fmla="*/ 268 h 687"/>
              <a:gd name="T16" fmla="*/ 449 w 814"/>
              <a:gd name="T17" fmla="*/ 347 h 687"/>
              <a:gd name="T18" fmla="*/ 304 w 814"/>
              <a:gd name="T19" fmla="*/ 199 h 687"/>
              <a:gd name="T20" fmla="*/ 435 w 814"/>
              <a:gd name="T21" fmla="*/ 64 h 687"/>
              <a:gd name="T22" fmla="*/ 208 w 814"/>
              <a:gd name="T23" fmla="*/ 64 h 687"/>
              <a:gd name="T24" fmla="*/ 154 w 814"/>
              <a:gd name="T25" fmla="*/ 119 h 687"/>
              <a:gd name="T26" fmla="*/ 132 w 814"/>
              <a:gd name="T27" fmla="*/ 97 h 687"/>
              <a:gd name="T28" fmla="*/ 100 w 814"/>
              <a:gd name="T29" fmla="*/ 97 h 687"/>
              <a:gd name="T30" fmla="*/ 9 w 814"/>
              <a:gd name="T31" fmla="*/ 190 h 687"/>
              <a:gd name="T32" fmla="*/ 9 w 814"/>
              <a:gd name="T33" fmla="*/ 223 h 687"/>
              <a:gd name="T34" fmla="*/ 129 w 814"/>
              <a:gd name="T35" fmla="*/ 345 h 687"/>
              <a:gd name="T36" fmla="*/ 161 w 814"/>
              <a:gd name="T37" fmla="*/ 345 h 687"/>
              <a:gd name="T38" fmla="*/ 249 w 814"/>
              <a:gd name="T39" fmla="*/ 255 h 687"/>
              <a:gd name="T40" fmla="*/ 249 w 814"/>
              <a:gd name="T41" fmla="*/ 255 h 687"/>
              <a:gd name="T42" fmla="*/ 251 w 814"/>
              <a:gd name="T43" fmla="*/ 253 h 687"/>
              <a:gd name="T44" fmla="*/ 396 w 814"/>
              <a:gd name="T45" fmla="*/ 402 h 687"/>
              <a:gd name="T46" fmla="*/ 190 w 814"/>
              <a:gd name="T47" fmla="*/ 617 h 687"/>
              <a:gd name="T48" fmla="*/ 190 w 814"/>
              <a:gd name="T49" fmla="*/ 672 h 687"/>
              <a:gd name="T50" fmla="*/ 243 w 814"/>
              <a:gd name="T51" fmla="*/ 672 h 687"/>
              <a:gd name="T52" fmla="*/ 449 w 814"/>
              <a:gd name="T53" fmla="*/ 456 h 687"/>
              <a:gd name="T54" fmla="*/ 659 w 814"/>
              <a:gd name="T55" fmla="*/ 671 h 687"/>
              <a:gd name="T56" fmla="*/ 712 w 814"/>
              <a:gd name="T57" fmla="*/ 671 h 687"/>
              <a:gd name="T58" fmla="*/ 712 w 814"/>
              <a:gd name="T59" fmla="*/ 617 h 687"/>
              <a:gd name="T60" fmla="*/ 502 w 814"/>
              <a:gd name="T61" fmla="*/ 401 h 687"/>
              <a:gd name="T62" fmla="*/ 577 w 814"/>
              <a:gd name="T63" fmla="*/ 322 h 687"/>
              <a:gd name="T64" fmla="*/ 759 w 814"/>
              <a:gd name="T65" fmla="*/ 29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4" h="687">
                <a:moveTo>
                  <a:pt x="759" y="299"/>
                </a:moveTo>
                <a:cubicBezTo>
                  <a:pt x="804" y="252"/>
                  <a:pt x="814" y="184"/>
                  <a:pt x="789" y="127"/>
                </a:cubicBezTo>
                <a:lnTo>
                  <a:pt x="688" y="231"/>
                </a:lnTo>
                <a:cubicBezTo>
                  <a:pt x="669" y="251"/>
                  <a:pt x="637" y="251"/>
                  <a:pt x="617" y="231"/>
                </a:cubicBezTo>
                <a:cubicBezTo>
                  <a:pt x="598" y="211"/>
                  <a:pt x="598" y="178"/>
                  <a:pt x="617" y="159"/>
                </a:cubicBezTo>
                <a:lnTo>
                  <a:pt x="720" y="53"/>
                </a:lnTo>
                <a:cubicBezTo>
                  <a:pt x="664" y="24"/>
                  <a:pt x="594" y="33"/>
                  <a:pt x="547" y="81"/>
                </a:cubicBezTo>
                <a:cubicBezTo>
                  <a:pt x="498" y="132"/>
                  <a:pt x="490" y="209"/>
                  <a:pt x="524" y="268"/>
                </a:cubicBezTo>
                <a:lnTo>
                  <a:pt x="449" y="347"/>
                </a:lnTo>
                <a:lnTo>
                  <a:pt x="304" y="199"/>
                </a:lnTo>
                <a:lnTo>
                  <a:pt x="435" y="64"/>
                </a:lnTo>
                <a:cubicBezTo>
                  <a:pt x="373" y="0"/>
                  <a:pt x="270" y="0"/>
                  <a:pt x="208" y="64"/>
                </a:cubicBezTo>
                <a:lnTo>
                  <a:pt x="154" y="119"/>
                </a:lnTo>
                <a:lnTo>
                  <a:pt x="132" y="97"/>
                </a:lnTo>
                <a:cubicBezTo>
                  <a:pt x="124" y="88"/>
                  <a:pt x="109" y="88"/>
                  <a:pt x="100" y="97"/>
                </a:cubicBezTo>
                <a:lnTo>
                  <a:pt x="9" y="190"/>
                </a:lnTo>
                <a:cubicBezTo>
                  <a:pt x="0" y="199"/>
                  <a:pt x="0" y="214"/>
                  <a:pt x="9" y="223"/>
                </a:cubicBezTo>
                <a:lnTo>
                  <a:pt x="129" y="345"/>
                </a:lnTo>
                <a:cubicBezTo>
                  <a:pt x="138" y="354"/>
                  <a:pt x="152" y="354"/>
                  <a:pt x="161" y="345"/>
                </a:cubicBezTo>
                <a:lnTo>
                  <a:pt x="249" y="255"/>
                </a:lnTo>
                <a:lnTo>
                  <a:pt x="249" y="255"/>
                </a:lnTo>
                <a:lnTo>
                  <a:pt x="251" y="253"/>
                </a:lnTo>
                <a:lnTo>
                  <a:pt x="396" y="402"/>
                </a:lnTo>
                <a:lnTo>
                  <a:pt x="190" y="617"/>
                </a:lnTo>
                <a:cubicBezTo>
                  <a:pt x="175" y="632"/>
                  <a:pt x="175" y="657"/>
                  <a:pt x="190" y="672"/>
                </a:cubicBezTo>
                <a:cubicBezTo>
                  <a:pt x="205" y="687"/>
                  <a:pt x="228" y="687"/>
                  <a:pt x="243" y="672"/>
                </a:cubicBezTo>
                <a:lnTo>
                  <a:pt x="449" y="456"/>
                </a:lnTo>
                <a:lnTo>
                  <a:pt x="659" y="671"/>
                </a:lnTo>
                <a:cubicBezTo>
                  <a:pt x="674" y="686"/>
                  <a:pt x="698" y="686"/>
                  <a:pt x="712" y="671"/>
                </a:cubicBezTo>
                <a:cubicBezTo>
                  <a:pt x="727" y="656"/>
                  <a:pt x="727" y="632"/>
                  <a:pt x="712" y="617"/>
                </a:cubicBezTo>
                <a:lnTo>
                  <a:pt x="502" y="401"/>
                </a:lnTo>
                <a:lnTo>
                  <a:pt x="577" y="322"/>
                </a:lnTo>
                <a:cubicBezTo>
                  <a:pt x="634" y="357"/>
                  <a:pt x="710" y="349"/>
                  <a:pt x="759" y="299"/>
                </a:cubicBezTo>
              </a:path>
            </a:pathLst>
          </a:custGeom>
          <a:solidFill>
            <a:srgbClr val="424347"/>
          </a:solidFill>
          <a:ln>
            <a:noFill/>
          </a:ln>
          <a:extLst>
            <a:ext uri="{91240B29-F687-4f45-9708-019B960494DF}">
              <a14:hiddenLine xmlns:a14="http://schemas.microsoft.com/office/drawing/2010/main" w="9525">
                <a:solidFill>
                  <a:srgbClr val="000000"/>
                </a:solidFill>
                <a:round/>
                <a:headEnd/>
                <a:tailEnd/>
              </a14:hiddenLine>
            </a:ext>
          </a:extLst>
        </p:spPr>
      </p:pic>
      <p:pic>
        <p:nvPicPr>
          <p:cNvPr id="8" name="図プレースホルダー 7" descr="3.png"/>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a:stretch>
            <a:fillRect/>
          </a:stretch>
        </p:blipFill>
        <p:spPr bwMode="auto">
          <a:custGeom>
            <a:avLst/>
            <a:gdLst>
              <a:gd name="T0" fmla="*/ 500 w 533"/>
              <a:gd name="T1" fmla="*/ 0 h 800"/>
              <a:gd name="T2" fmla="*/ 33 w 533"/>
              <a:gd name="T3" fmla="*/ 0 h 800"/>
              <a:gd name="T4" fmla="*/ 0 w 533"/>
              <a:gd name="T5" fmla="*/ 34 h 800"/>
              <a:gd name="T6" fmla="*/ 0 w 533"/>
              <a:gd name="T7" fmla="*/ 200 h 800"/>
              <a:gd name="T8" fmla="*/ 67 w 533"/>
              <a:gd name="T9" fmla="*/ 200 h 800"/>
              <a:gd name="T10" fmla="*/ 67 w 533"/>
              <a:gd name="T11" fmla="*/ 134 h 800"/>
              <a:gd name="T12" fmla="*/ 467 w 533"/>
              <a:gd name="T13" fmla="*/ 134 h 800"/>
              <a:gd name="T14" fmla="*/ 467 w 533"/>
              <a:gd name="T15" fmla="*/ 667 h 800"/>
              <a:gd name="T16" fmla="*/ 67 w 533"/>
              <a:gd name="T17" fmla="*/ 667 h 800"/>
              <a:gd name="T18" fmla="*/ 67 w 533"/>
              <a:gd name="T19" fmla="*/ 600 h 800"/>
              <a:gd name="T20" fmla="*/ 0 w 533"/>
              <a:gd name="T21" fmla="*/ 600 h 800"/>
              <a:gd name="T22" fmla="*/ 0 w 533"/>
              <a:gd name="T23" fmla="*/ 767 h 800"/>
              <a:gd name="T24" fmla="*/ 33 w 533"/>
              <a:gd name="T25" fmla="*/ 800 h 800"/>
              <a:gd name="T26" fmla="*/ 500 w 533"/>
              <a:gd name="T27" fmla="*/ 800 h 800"/>
              <a:gd name="T28" fmla="*/ 533 w 533"/>
              <a:gd name="T29" fmla="*/ 767 h 800"/>
              <a:gd name="T30" fmla="*/ 533 w 533"/>
              <a:gd name="T31" fmla="*/ 34 h 800"/>
              <a:gd name="T32" fmla="*/ 500 w 533"/>
              <a:gd name="T33" fmla="*/ 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3" h="800">
                <a:moveTo>
                  <a:pt x="500" y="0"/>
                </a:moveTo>
                <a:lnTo>
                  <a:pt x="33" y="0"/>
                </a:lnTo>
                <a:cubicBezTo>
                  <a:pt x="15" y="0"/>
                  <a:pt x="0" y="15"/>
                  <a:pt x="0" y="34"/>
                </a:cubicBezTo>
                <a:lnTo>
                  <a:pt x="0" y="200"/>
                </a:lnTo>
                <a:lnTo>
                  <a:pt x="67" y="200"/>
                </a:lnTo>
                <a:lnTo>
                  <a:pt x="67" y="134"/>
                </a:lnTo>
                <a:lnTo>
                  <a:pt x="467" y="134"/>
                </a:lnTo>
                <a:lnTo>
                  <a:pt x="467" y="667"/>
                </a:lnTo>
                <a:lnTo>
                  <a:pt x="67" y="667"/>
                </a:lnTo>
                <a:lnTo>
                  <a:pt x="67" y="600"/>
                </a:lnTo>
                <a:lnTo>
                  <a:pt x="0" y="600"/>
                </a:lnTo>
                <a:lnTo>
                  <a:pt x="0" y="767"/>
                </a:lnTo>
                <a:cubicBezTo>
                  <a:pt x="0" y="785"/>
                  <a:pt x="15" y="800"/>
                  <a:pt x="33" y="800"/>
                </a:cubicBezTo>
                <a:lnTo>
                  <a:pt x="500" y="800"/>
                </a:lnTo>
                <a:cubicBezTo>
                  <a:pt x="518" y="800"/>
                  <a:pt x="533" y="785"/>
                  <a:pt x="533" y="767"/>
                </a:cubicBezTo>
                <a:lnTo>
                  <a:pt x="533" y="34"/>
                </a:lnTo>
                <a:cubicBezTo>
                  <a:pt x="533" y="15"/>
                  <a:pt x="518" y="0"/>
                  <a:pt x="500" y="0"/>
                </a:cubicBezTo>
              </a:path>
            </a:pathLst>
          </a:custGeom>
          <a:solidFill>
            <a:srgbClr val="424347"/>
          </a:solidFill>
          <a:ln>
            <a:noFill/>
          </a:ln>
          <a:extLs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57738540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10"/>
          <p:cNvSpPr>
            <a:spLocks noChangeArrowheads="1"/>
          </p:cNvSpPr>
          <p:nvPr/>
        </p:nvSpPr>
        <p:spPr bwMode="auto">
          <a:xfrm rot="-5400000">
            <a:off x="-985421" y="2766656"/>
            <a:ext cx="3643433" cy="369332"/>
          </a:xfrm>
          <a:prstGeom prst="rect">
            <a:avLst/>
          </a:prstGeom>
          <a:noFill/>
          <a:ln w="9525">
            <a:noFill/>
            <a:miter lim="800000"/>
            <a:headEnd/>
            <a:tailEnd/>
          </a:ln>
        </p:spPr>
        <p:txBody>
          <a:bodyPr wrap="none">
            <a:spAutoFit/>
          </a:bodyPr>
          <a:lstStyle/>
          <a:p>
            <a:r>
              <a:rPr lang="en-US" altLang="ja-JP" dirty="0">
                <a:latin typeface="Lucida Grande"/>
                <a:ea typeface="ＭＳ Ｐゴシック" pitchFamily="50" charset="-128"/>
                <a:sym typeface="Lucida Grande"/>
              </a:rPr>
              <a:t>Programmable Feature Buttons</a:t>
            </a:r>
            <a:endParaRPr lang="en-US" altLang="ja-JP" dirty="0">
              <a:ea typeface="ＭＳ Ｐゴシック" pitchFamily="50" charset="-128"/>
            </a:endParaRPr>
          </a:p>
        </p:txBody>
      </p:sp>
      <p:sp>
        <p:nvSpPr>
          <p:cNvPr id="32773" name="Rectangle 11"/>
          <p:cNvSpPr>
            <a:spLocks noChangeArrowheads="1"/>
          </p:cNvSpPr>
          <p:nvPr/>
        </p:nvSpPr>
        <p:spPr bwMode="auto">
          <a:xfrm rot="5400000">
            <a:off x="7636074" y="2596209"/>
            <a:ext cx="1801416" cy="646331"/>
          </a:xfrm>
          <a:prstGeom prst="rect">
            <a:avLst/>
          </a:prstGeom>
          <a:noFill/>
          <a:ln w="9525">
            <a:noFill/>
            <a:miter lim="800000"/>
            <a:headEnd/>
            <a:tailEnd/>
          </a:ln>
        </p:spPr>
        <p:txBody>
          <a:bodyPr>
            <a:spAutoFit/>
          </a:bodyPr>
          <a:lstStyle/>
          <a:p>
            <a:r>
              <a:rPr lang="en-US" altLang="ja-JP" dirty="0">
                <a:ea typeface="ＭＳ Ｐゴシック" pitchFamily="50" charset="-128"/>
              </a:rPr>
              <a:t>Session Buttons</a:t>
            </a:r>
          </a:p>
        </p:txBody>
      </p:sp>
      <p:sp>
        <p:nvSpPr>
          <p:cNvPr id="13" name="Rectangle 12"/>
          <p:cNvSpPr/>
          <p:nvPr/>
        </p:nvSpPr>
        <p:spPr>
          <a:xfrm>
            <a:off x="1158875" y="1307306"/>
            <a:ext cx="261610" cy="369332"/>
          </a:xfrm>
          <a:prstGeom prst="rect">
            <a:avLst/>
          </a:prstGeom>
        </p:spPr>
        <p:txBody>
          <a:bodyPr wrap="none">
            <a:spAutoFit/>
          </a:bodyPr>
          <a:lstStyle/>
          <a:p>
            <a:r>
              <a:rPr lang="en-US" altLang="ja-JP" b="1">
                <a:solidFill>
                  <a:srgbClr val="92D050"/>
                </a:solidFill>
                <a:ea typeface="ＭＳ Ｐゴシック" pitchFamily="50" charset="-128"/>
              </a:rPr>
              <a:t>-</a:t>
            </a:r>
            <a:endParaRPr lang="en-US" altLang="ja-JP">
              <a:solidFill>
                <a:srgbClr val="92D050"/>
              </a:solidFill>
              <a:ea typeface="ＭＳ Ｐゴシック" pitchFamily="50" charset="-128"/>
            </a:endParaRPr>
          </a:p>
        </p:txBody>
      </p:sp>
      <p:sp>
        <p:nvSpPr>
          <p:cNvPr id="14" name="Rectangle 13"/>
          <p:cNvSpPr/>
          <p:nvPr/>
        </p:nvSpPr>
        <p:spPr>
          <a:xfrm>
            <a:off x="7829550" y="1294210"/>
            <a:ext cx="261610" cy="369332"/>
          </a:xfrm>
          <a:prstGeom prst="rect">
            <a:avLst/>
          </a:prstGeom>
        </p:spPr>
        <p:txBody>
          <a:bodyPr wrap="none">
            <a:spAutoFit/>
          </a:bodyPr>
          <a:lstStyle/>
          <a:p>
            <a:r>
              <a:rPr lang="en-US" altLang="ja-JP" b="1">
                <a:solidFill>
                  <a:srgbClr val="92D050"/>
                </a:solidFill>
                <a:ea typeface="ＭＳ Ｐゴシック" pitchFamily="50" charset="-128"/>
              </a:rPr>
              <a:t>-</a:t>
            </a:r>
            <a:endParaRPr lang="en-US" altLang="ja-JP">
              <a:solidFill>
                <a:srgbClr val="92D050"/>
              </a:solidFill>
              <a:ea typeface="ＭＳ Ｐゴシック" pitchFamily="50" charset="-128"/>
            </a:endParaRPr>
          </a:p>
        </p:txBody>
      </p:sp>
      <p:sp>
        <p:nvSpPr>
          <p:cNvPr id="15" name="Rectangle 14"/>
          <p:cNvSpPr/>
          <p:nvPr/>
        </p:nvSpPr>
        <p:spPr>
          <a:xfrm>
            <a:off x="7839075" y="1732360"/>
            <a:ext cx="261610" cy="369332"/>
          </a:xfrm>
          <a:prstGeom prst="rect">
            <a:avLst/>
          </a:prstGeom>
        </p:spPr>
        <p:txBody>
          <a:bodyPr wrap="none">
            <a:spAutoFit/>
          </a:bodyPr>
          <a:lstStyle/>
          <a:p>
            <a:r>
              <a:rPr lang="en-US" altLang="ja-JP" b="1">
                <a:solidFill>
                  <a:srgbClr val="92D050"/>
                </a:solidFill>
                <a:ea typeface="ＭＳ Ｐゴシック" pitchFamily="50" charset="-128"/>
              </a:rPr>
              <a:t>-</a:t>
            </a:r>
            <a:endParaRPr lang="en-US" altLang="ja-JP">
              <a:solidFill>
                <a:srgbClr val="92D050"/>
              </a:solidFill>
              <a:ea typeface="ＭＳ Ｐゴシック" pitchFamily="50" charset="-128"/>
            </a:endParaRPr>
          </a:p>
        </p:txBody>
      </p:sp>
      <p:sp>
        <p:nvSpPr>
          <p:cNvPr id="16" name="Rectangle 15"/>
          <p:cNvSpPr/>
          <p:nvPr/>
        </p:nvSpPr>
        <p:spPr>
          <a:xfrm>
            <a:off x="7847014" y="2170510"/>
            <a:ext cx="261610" cy="369332"/>
          </a:xfrm>
          <a:prstGeom prst="rect">
            <a:avLst/>
          </a:prstGeom>
        </p:spPr>
        <p:txBody>
          <a:bodyPr wrap="none">
            <a:spAutoFit/>
          </a:bodyPr>
          <a:lstStyle/>
          <a:p>
            <a:r>
              <a:rPr lang="en-US" altLang="ja-JP" b="1">
                <a:solidFill>
                  <a:srgbClr val="92D050"/>
                </a:solidFill>
                <a:ea typeface="ＭＳ Ｐゴシック" pitchFamily="50" charset="-128"/>
              </a:rPr>
              <a:t>-</a:t>
            </a:r>
            <a:endParaRPr lang="en-US" altLang="ja-JP">
              <a:solidFill>
                <a:srgbClr val="92D050"/>
              </a:solidFill>
              <a:ea typeface="ＭＳ Ｐゴシック" pitchFamily="50" charset="-128"/>
            </a:endParaRPr>
          </a:p>
        </p:txBody>
      </p:sp>
      <p:sp>
        <p:nvSpPr>
          <p:cNvPr id="17" name="Rectangle 16"/>
          <p:cNvSpPr/>
          <p:nvPr/>
        </p:nvSpPr>
        <p:spPr>
          <a:xfrm>
            <a:off x="7816850" y="2568178"/>
            <a:ext cx="261610" cy="369332"/>
          </a:xfrm>
          <a:prstGeom prst="rect">
            <a:avLst/>
          </a:prstGeom>
        </p:spPr>
        <p:txBody>
          <a:bodyPr wrap="none">
            <a:spAutoFit/>
          </a:bodyPr>
          <a:lstStyle/>
          <a:p>
            <a:r>
              <a:rPr lang="en-US" altLang="ja-JP" b="1">
                <a:solidFill>
                  <a:srgbClr val="92D050"/>
                </a:solidFill>
                <a:ea typeface="ＭＳ Ｐゴシック" pitchFamily="50" charset="-128"/>
              </a:rPr>
              <a:t>-</a:t>
            </a:r>
            <a:endParaRPr lang="en-US" altLang="ja-JP">
              <a:solidFill>
                <a:srgbClr val="92D050"/>
              </a:solidFill>
              <a:ea typeface="ＭＳ Ｐゴシック" pitchFamily="50" charset="-128"/>
            </a:endParaRPr>
          </a:p>
        </p:txBody>
      </p:sp>
      <p:sp>
        <p:nvSpPr>
          <p:cNvPr id="18" name="Rectangle 17"/>
          <p:cNvSpPr/>
          <p:nvPr/>
        </p:nvSpPr>
        <p:spPr>
          <a:xfrm>
            <a:off x="7799389" y="3015853"/>
            <a:ext cx="261610" cy="369332"/>
          </a:xfrm>
          <a:prstGeom prst="rect">
            <a:avLst/>
          </a:prstGeom>
        </p:spPr>
        <p:txBody>
          <a:bodyPr wrap="none">
            <a:spAutoFit/>
          </a:bodyPr>
          <a:lstStyle/>
          <a:p>
            <a:r>
              <a:rPr lang="en-US" altLang="ja-JP" b="1">
                <a:solidFill>
                  <a:srgbClr val="92D050"/>
                </a:solidFill>
                <a:ea typeface="ＭＳ Ｐゴシック" pitchFamily="50" charset="-128"/>
              </a:rPr>
              <a:t>-</a:t>
            </a:r>
            <a:endParaRPr lang="en-US" altLang="ja-JP">
              <a:solidFill>
                <a:srgbClr val="92D050"/>
              </a:solidFill>
              <a:ea typeface="ＭＳ Ｐゴシック" pitchFamily="50" charset="-128"/>
            </a:endParaRPr>
          </a:p>
        </p:txBody>
      </p:sp>
      <p:sp>
        <p:nvSpPr>
          <p:cNvPr id="19" name="Rectangle 18"/>
          <p:cNvSpPr/>
          <p:nvPr/>
        </p:nvSpPr>
        <p:spPr>
          <a:xfrm>
            <a:off x="7781925" y="3463528"/>
            <a:ext cx="261610" cy="369332"/>
          </a:xfrm>
          <a:prstGeom prst="rect">
            <a:avLst/>
          </a:prstGeom>
        </p:spPr>
        <p:txBody>
          <a:bodyPr wrap="none">
            <a:spAutoFit/>
          </a:bodyPr>
          <a:lstStyle/>
          <a:p>
            <a:r>
              <a:rPr lang="en-US" altLang="ja-JP" b="1">
                <a:solidFill>
                  <a:srgbClr val="92D050"/>
                </a:solidFill>
                <a:ea typeface="ＭＳ Ｐゴシック" pitchFamily="50" charset="-128"/>
              </a:rPr>
              <a:t>-</a:t>
            </a:r>
            <a:endParaRPr lang="en-US" altLang="ja-JP">
              <a:solidFill>
                <a:srgbClr val="92D050"/>
              </a:solidFill>
              <a:ea typeface="ＭＳ Ｐゴシック" pitchFamily="50" charset="-128"/>
            </a:endParaRPr>
          </a:p>
        </p:txBody>
      </p:sp>
      <p:sp>
        <p:nvSpPr>
          <p:cNvPr id="32786" name="Title 21"/>
          <p:cNvSpPr>
            <a:spLocks noGrp="1"/>
          </p:cNvSpPr>
          <p:nvPr>
            <p:ph type="title"/>
          </p:nvPr>
        </p:nvSpPr>
        <p:spPr/>
        <p:txBody>
          <a:bodyPr/>
          <a:lstStyle/>
          <a:p>
            <a:r>
              <a:rPr lang="en-US" altLang="ja-JP" sz="2800" dirty="0" smtClean="0">
                <a:ea typeface="ＭＳ Ｐゴシック" pitchFamily="50" charset="-128"/>
              </a:rPr>
              <a:t>Cisco IP Phone 8800</a:t>
            </a:r>
            <a:br>
              <a:rPr lang="en-US" altLang="ja-JP" sz="2800" dirty="0" smtClean="0">
                <a:ea typeface="ＭＳ Ｐゴシック" pitchFamily="50" charset="-128"/>
              </a:rPr>
            </a:br>
            <a:r>
              <a:rPr lang="ja-JP" altLang="en-US" sz="2800" dirty="0" smtClean="0">
                <a:ea typeface="ＭＳ Ｐゴシック" pitchFamily="50" charset="-128"/>
              </a:rPr>
              <a:t>セッションキー</a:t>
            </a:r>
            <a:endParaRPr lang="en-US" altLang="ja-JP" sz="2800" b="0" dirty="0" smtClean="0">
              <a:solidFill>
                <a:schemeClr val="accent2"/>
              </a:solidFill>
              <a:ea typeface="ＭＳ Ｐゴシック" pitchFamily="50" charset="-128"/>
            </a:endParaRPr>
          </a:p>
        </p:txBody>
      </p:sp>
      <p:grpSp>
        <p:nvGrpSpPr>
          <p:cNvPr id="5" name="図形グループ 4"/>
          <p:cNvGrpSpPr/>
          <p:nvPr/>
        </p:nvGrpSpPr>
        <p:grpSpPr>
          <a:xfrm>
            <a:off x="1178560" y="1059896"/>
            <a:ext cx="6969760" cy="4083604"/>
            <a:chOff x="1920240" y="1021795"/>
            <a:chExt cx="6969760" cy="4083604"/>
          </a:xfrm>
        </p:grpSpPr>
        <p:pic>
          <p:nvPicPr>
            <p:cNvPr id="4" name="図 3"/>
            <p:cNvPicPr>
              <a:picLocks noChangeAspect="1"/>
            </p:cNvPicPr>
            <p:nvPr/>
          </p:nvPicPr>
          <p:blipFill>
            <a:blip r:embed="rId3"/>
            <a:stretch>
              <a:fillRect/>
            </a:stretch>
          </p:blipFill>
          <p:spPr>
            <a:xfrm>
              <a:off x="1920240" y="1021795"/>
              <a:ext cx="6969760" cy="4083604"/>
            </a:xfrm>
            <a:prstGeom prst="rect">
              <a:avLst/>
            </a:prstGeom>
          </p:spPr>
        </p:pic>
        <p:pic>
          <p:nvPicPr>
            <p:cNvPr id="2" name="図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59760" y="1624076"/>
              <a:ext cx="4439920" cy="2663952"/>
            </a:xfrm>
            <a:prstGeom prst="rect">
              <a:avLst/>
            </a:prstGeom>
          </p:spPr>
        </p:pic>
      </p:grpSp>
      <p:sp>
        <p:nvSpPr>
          <p:cNvPr id="20" name="角丸四角形 19"/>
          <p:cNvSpPr/>
          <p:nvPr/>
        </p:nvSpPr>
        <p:spPr>
          <a:xfrm>
            <a:off x="5362754" y="408201"/>
            <a:ext cx="3708433" cy="5908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smtClean="0">
                <a:latin typeface="ＭＳ Ｐゴシック" pitchFamily="50" charset="-128"/>
                <a:ea typeface="ＭＳ Ｐゴシック" pitchFamily="50" charset="-128"/>
              </a:rPr>
              <a:t>物理ボタンで通話を切り替え</a:t>
            </a:r>
            <a:endParaRPr kumimoji="1" lang="ja-JP" altLang="en-US" dirty="0">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391177602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2800" dirty="0" smtClean="0"/>
              <a:t>Cisco IP Phone 8800 </a:t>
            </a:r>
            <a:br>
              <a:rPr kumimoji="1" lang="en-US" altLang="ja-JP" sz="2800" dirty="0" smtClean="0"/>
            </a:br>
            <a:r>
              <a:rPr kumimoji="1" lang="ja-JP" altLang="en-US" sz="2800" dirty="0" smtClean="0"/>
              <a:t>パーク保留状況表示</a:t>
            </a:r>
            <a:endParaRPr kumimoji="1" lang="ja-JP" altLang="en-US" sz="2800" dirty="0"/>
          </a:p>
        </p:txBody>
      </p:sp>
      <p:sp>
        <p:nvSpPr>
          <p:cNvPr id="3" name="コンテンツ プレースホルダ 2"/>
          <p:cNvSpPr>
            <a:spLocks noGrp="1"/>
          </p:cNvSpPr>
          <p:nvPr>
            <p:ph sz="half" idx="1"/>
          </p:nvPr>
        </p:nvSpPr>
        <p:spPr/>
        <p:txBody>
          <a:bodyPr/>
          <a:lstStyle/>
          <a:p>
            <a:r>
              <a:rPr kumimoji="1" lang="ja-JP" altLang="en-US" dirty="0" smtClean="0">
                <a:latin typeface="ＭＳ Ｐゴシック" pitchFamily="50" charset="-128"/>
                <a:ea typeface="ＭＳ Ｐゴシック" pitchFamily="50" charset="-128"/>
              </a:rPr>
              <a:t>パーク押下</a:t>
            </a:r>
            <a:endParaRPr kumimoji="1" lang="ja-JP" altLang="en-US" dirty="0">
              <a:latin typeface="ＭＳ Ｐゴシック" pitchFamily="50" charset="-128"/>
              <a:ea typeface="ＭＳ Ｐゴシック" pitchFamily="50" charset="-128"/>
            </a:endParaRPr>
          </a:p>
        </p:txBody>
      </p:sp>
      <p:sp>
        <p:nvSpPr>
          <p:cNvPr id="10" name="角丸四角形 9"/>
          <p:cNvSpPr/>
          <p:nvPr/>
        </p:nvSpPr>
        <p:spPr>
          <a:xfrm>
            <a:off x="731487" y="3981135"/>
            <a:ext cx="3708433" cy="5908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smtClean="0">
                <a:latin typeface="ＭＳ Ｐゴシック" pitchFamily="50" charset="-128"/>
                <a:ea typeface="ＭＳ Ｐゴシック" pitchFamily="50" charset="-128"/>
              </a:rPr>
              <a:t>パーク取得までセッションキーでパークをモニタ</a:t>
            </a:r>
            <a:endParaRPr kumimoji="1" lang="ja-JP" altLang="en-US" dirty="0">
              <a:latin typeface="ＭＳ Ｐゴシック" pitchFamily="50" charset="-128"/>
              <a:ea typeface="ＭＳ Ｐゴシック" pitchFamily="50" charset="-128"/>
            </a:endParaRPr>
          </a:p>
        </p:txBody>
      </p:sp>
      <p:pic>
        <p:nvPicPr>
          <p:cNvPr id="8" name="図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 y="1805432"/>
            <a:ext cx="3403600" cy="2042160"/>
          </a:xfrm>
          <a:prstGeom prst="rect">
            <a:avLst/>
          </a:prstGeom>
        </p:spPr>
      </p:pic>
      <p:pic>
        <p:nvPicPr>
          <p:cNvPr id="9" name="図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45860" y="934720"/>
            <a:ext cx="1487319" cy="1297940"/>
          </a:xfrm>
          <a:prstGeom prst="rect">
            <a:avLst/>
          </a:prstGeom>
        </p:spPr>
      </p:pic>
      <p:sp>
        <p:nvSpPr>
          <p:cNvPr id="11" name="雲形吹き出し 10"/>
          <p:cNvSpPr/>
          <p:nvPr/>
        </p:nvSpPr>
        <p:spPr>
          <a:xfrm>
            <a:off x="4744120" y="1583008"/>
            <a:ext cx="1928826" cy="803678"/>
          </a:xfrm>
          <a:prstGeom prst="cloudCallout">
            <a:avLst>
              <a:gd name="adj1" fmla="val 4540"/>
              <a:gd name="adj2" fmla="val 360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Picture 3" descr="C:\Users\iiwata\AppData\Local\Microsoft\Windows\Temporary Internet Files\Content.IE5\QJJ2JJNR\MC900355001[1].wmf"/>
          <p:cNvPicPr>
            <a:picLocks noChangeAspect="1" noChangeArrowheads="1"/>
          </p:cNvPicPr>
          <p:nvPr/>
        </p:nvPicPr>
        <p:blipFill>
          <a:blip r:embed="rId5" cstate="print"/>
          <a:srcRect/>
          <a:stretch>
            <a:fillRect/>
          </a:stretch>
        </p:blipFill>
        <p:spPr bwMode="auto">
          <a:xfrm flipH="1">
            <a:off x="5393368" y="2720899"/>
            <a:ext cx="1357322" cy="1025024"/>
          </a:xfrm>
          <a:prstGeom prst="rect">
            <a:avLst/>
          </a:prstGeom>
          <a:noFill/>
        </p:spPr>
      </p:pic>
      <p:pic>
        <p:nvPicPr>
          <p:cNvPr id="13" name="Picture 5" descr="C:\Users\iiwata\AppData\Local\Microsoft\Windows\Temporary Internet Files\Content.IE5\EO0XM5FE\MC900355029[1].wmf"/>
          <p:cNvPicPr>
            <a:picLocks noChangeAspect="1" noChangeArrowheads="1"/>
          </p:cNvPicPr>
          <p:nvPr/>
        </p:nvPicPr>
        <p:blipFill>
          <a:blip r:embed="rId6" cstate="print"/>
          <a:srcRect/>
          <a:stretch>
            <a:fillRect/>
          </a:stretch>
        </p:blipFill>
        <p:spPr bwMode="auto">
          <a:xfrm>
            <a:off x="3553521" y="1046154"/>
            <a:ext cx="898525" cy="1377554"/>
          </a:xfrm>
          <a:prstGeom prst="rect">
            <a:avLst/>
          </a:prstGeom>
          <a:noFill/>
        </p:spPr>
      </p:pic>
      <p:sp>
        <p:nvSpPr>
          <p:cNvPr id="14" name="テキスト ボックス 13"/>
          <p:cNvSpPr txBox="1"/>
          <p:nvPr/>
        </p:nvSpPr>
        <p:spPr>
          <a:xfrm>
            <a:off x="5107363" y="1845436"/>
            <a:ext cx="1515559" cy="369332"/>
          </a:xfrm>
          <a:prstGeom prst="rect">
            <a:avLst/>
          </a:prstGeom>
          <a:noFill/>
        </p:spPr>
        <p:txBody>
          <a:bodyPr wrap="none" rtlCol="0">
            <a:spAutoFit/>
          </a:bodyPr>
          <a:lstStyle/>
          <a:p>
            <a:r>
              <a:rPr kumimoji="1" lang="ja-JP" altLang="en-US" dirty="0" smtClean="0"/>
              <a:t>パーク保留中</a:t>
            </a:r>
            <a:endParaRPr kumimoji="1" lang="ja-JP" altLang="en-US" dirty="0"/>
          </a:p>
        </p:txBody>
      </p:sp>
      <p:cxnSp>
        <p:nvCxnSpPr>
          <p:cNvPr id="18" name="直線矢印コネクタ 17"/>
          <p:cNvCxnSpPr/>
          <p:nvPr/>
        </p:nvCxnSpPr>
        <p:spPr>
          <a:xfrm>
            <a:off x="4419600" y="1676400"/>
            <a:ext cx="3058160" cy="0"/>
          </a:xfrm>
          <a:prstGeom prst="straightConnector1">
            <a:avLst/>
          </a:prstGeom>
          <a:ln>
            <a:headEnd type="arrow"/>
            <a:tailEnd type="arrow"/>
          </a:ln>
        </p:spPr>
        <p:style>
          <a:lnRef idx="2">
            <a:schemeClr val="accent4"/>
          </a:lnRef>
          <a:fillRef idx="0">
            <a:schemeClr val="accent4"/>
          </a:fillRef>
          <a:effectRef idx="1">
            <a:schemeClr val="accent4"/>
          </a:effectRef>
          <a:fontRef idx="minor">
            <a:schemeClr val="tx1"/>
          </a:fontRef>
        </p:style>
      </p:cxnSp>
      <p:sp>
        <p:nvSpPr>
          <p:cNvPr id="21" name="角丸四角形 20"/>
          <p:cNvSpPr/>
          <p:nvPr/>
        </p:nvSpPr>
        <p:spPr>
          <a:xfrm>
            <a:off x="4968207" y="3991295"/>
            <a:ext cx="3708433" cy="5908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smtClean="0">
                <a:latin typeface="ＭＳ Ｐゴシック" pitchFamily="50" charset="-128"/>
                <a:ea typeface="ＭＳ Ｐゴシック" pitchFamily="50" charset="-128"/>
              </a:rPr>
              <a:t>ラインキーに割り当てる</a:t>
            </a:r>
            <a:endParaRPr kumimoji="1" lang="en-US" altLang="ja-JP" dirty="0" smtClean="0">
              <a:latin typeface="ＭＳ Ｐゴシック" pitchFamily="50" charset="-128"/>
              <a:ea typeface="ＭＳ Ｐゴシック" pitchFamily="50" charset="-128"/>
            </a:endParaRPr>
          </a:p>
          <a:p>
            <a:pPr algn="ctr"/>
            <a:r>
              <a:rPr kumimoji="1" lang="ja-JP" altLang="en-US" dirty="0" smtClean="0">
                <a:latin typeface="ＭＳ Ｐゴシック" pitchFamily="50" charset="-128"/>
                <a:ea typeface="ＭＳ Ｐゴシック" pitchFamily="50" charset="-128"/>
              </a:rPr>
              <a:t>ダイレクトコールパークもサポート</a:t>
            </a:r>
            <a:endParaRPr kumimoji="1" lang="ja-JP" altLang="en-US" dirty="0">
              <a:latin typeface="ＭＳ Ｐゴシック" pitchFamily="50" charset="-128"/>
              <a:ea typeface="ＭＳ Ｐゴシック" pitchFamily="50" charset="-128"/>
            </a:endParaRPr>
          </a:p>
        </p:txBody>
      </p:sp>
      <p:cxnSp>
        <p:nvCxnSpPr>
          <p:cNvPr id="23" name="直線矢印コネクタ 22"/>
          <p:cNvCxnSpPr/>
          <p:nvPr/>
        </p:nvCxnSpPr>
        <p:spPr>
          <a:xfrm flipV="1">
            <a:off x="5943600" y="2346960"/>
            <a:ext cx="10160" cy="3251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テキスト ボックス 23"/>
          <p:cNvSpPr txBox="1"/>
          <p:nvPr/>
        </p:nvSpPr>
        <p:spPr>
          <a:xfrm>
            <a:off x="6285923" y="2678556"/>
            <a:ext cx="2323473" cy="369332"/>
          </a:xfrm>
          <a:prstGeom prst="rect">
            <a:avLst/>
          </a:prstGeom>
          <a:noFill/>
        </p:spPr>
        <p:txBody>
          <a:bodyPr wrap="none" rtlCol="0">
            <a:spAutoFit/>
          </a:bodyPr>
          <a:lstStyle/>
          <a:p>
            <a:r>
              <a:rPr kumimoji="1" lang="ja-JP" altLang="en-US" dirty="0" smtClean="0"/>
              <a:t>パーク番号発信・取得</a:t>
            </a:r>
            <a:endParaRPr kumimoji="1" lang="ja-JP" altLang="en-US" dirty="0"/>
          </a:p>
        </p:txBody>
      </p:sp>
    </p:spTree>
    <p:extLst>
      <p:ext uri="{BB962C8B-B14F-4D97-AF65-F5344CB8AC3E}">
        <p14:creationId xmlns:p14="http://schemas.microsoft.com/office/powerpoint/2010/main" val="102769134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kumimoji="1" lang="en-US" altLang="ja-JP" dirty="0" smtClean="0"/>
              <a:t>Cisco Jabber for Windows/Mac Pickup</a:t>
            </a:r>
            <a:endParaRPr kumimoji="1" lang="ja-JP" altLang="en-US" dirty="0"/>
          </a:p>
        </p:txBody>
      </p:sp>
      <p:pic>
        <p:nvPicPr>
          <p:cNvPr id="8" name="図 7"/>
          <p:cNvPicPr>
            <a:picLocks noChangeAspect="1"/>
          </p:cNvPicPr>
          <p:nvPr/>
        </p:nvPicPr>
        <p:blipFill>
          <a:blip r:embed="rId2"/>
          <a:stretch>
            <a:fillRect/>
          </a:stretch>
        </p:blipFill>
        <p:spPr>
          <a:xfrm>
            <a:off x="577258" y="1024467"/>
            <a:ext cx="2088876" cy="3450165"/>
          </a:xfrm>
          <a:prstGeom prst="rect">
            <a:avLst/>
          </a:prstGeom>
        </p:spPr>
      </p:pic>
      <p:sp>
        <p:nvSpPr>
          <p:cNvPr id="9" name="正方形/長方形 8"/>
          <p:cNvSpPr/>
          <p:nvPr/>
        </p:nvSpPr>
        <p:spPr>
          <a:xfrm>
            <a:off x="5223934" y="3882651"/>
            <a:ext cx="4572000" cy="830997"/>
          </a:xfrm>
          <a:prstGeom prst="rect">
            <a:avLst/>
          </a:prstGeom>
        </p:spPr>
        <p:txBody>
          <a:bodyPr>
            <a:spAutoFit/>
          </a:bodyPr>
          <a:lstStyle/>
          <a:p>
            <a:r>
              <a:rPr lang="en-US" altLang="ja-JP" sz="1200" dirty="0">
                <a:hlinkClick r:id="rId3"/>
              </a:rPr>
              <a:t>http://gblogs.cisco.com/jp/2014/08/j4w-pickup</a:t>
            </a:r>
            <a:r>
              <a:rPr lang="en-US" altLang="ja-JP" sz="1200" dirty="0" smtClean="0">
                <a:hlinkClick r:id="rId3"/>
              </a:rPr>
              <a:t>/</a:t>
            </a:r>
            <a:endParaRPr lang="en-US" altLang="ja-JP" sz="1200" dirty="0" smtClean="0"/>
          </a:p>
          <a:p>
            <a:r>
              <a:rPr lang="en-US" altLang="ja-JP" sz="1200" dirty="0"/>
              <a:t>(</a:t>
            </a:r>
            <a:r>
              <a:rPr lang="ja-JP" altLang="en-US" sz="1200" dirty="0"/>
              <a:t>実験室</a:t>
            </a:r>
            <a:r>
              <a:rPr lang="en-US" altLang="ja-JP" sz="1200" dirty="0"/>
              <a:t>) Jabber for Windows 10.5 : </a:t>
            </a:r>
            <a:r>
              <a:rPr lang="ja-JP" altLang="en-US" sz="1200" dirty="0"/>
              <a:t>ピックアップ機能 </a:t>
            </a:r>
            <a:endParaRPr lang="en-US" altLang="ja-JP" sz="1200" dirty="0" smtClean="0"/>
          </a:p>
          <a:p>
            <a:r>
              <a:rPr lang="ja-JP" altLang="en-US" sz="1200" dirty="0" smtClean="0"/>
              <a:t>　</a:t>
            </a:r>
            <a:r>
              <a:rPr lang="en-US" altLang="ja-JP" sz="1200" dirty="0" smtClean="0"/>
              <a:t>Jabber for Windows 10.5 </a:t>
            </a:r>
            <a:r>
              <a:rPr lang="ja-JP" altLang="en-US" sz="1200" dirty="0" smtClean="0"/>
              <a:t>以降</a:t>
            </a:r>
            <a:endParaRPr lang="en-US" altLang="ja-JP" sz="1200" dirty="0" smtClean="0"/>
          </a:p>
          <a:p>
            <a:r>
              <a:rPr lang="ja-JP" altLang="en-US" sz="1200" dirty="0" smtClean="0"/>
              <a:t>　</a:t>
            </a:r>
            <a:r>
              <a:rPr lang="en-US" altLang="ja-JP" sz="1200" dirty="0" smtClean="0"/>
              <a:t>Jabber for Mac 11.5 </a:t>
            </a:r>
            <a:r>
              <a:rPr lang="ja-JP" altLang="en-US" sz="1200" dirty="0" smtClean="0"/>
              <a:t>以降</a:t>
            </a:r>
            <a:endParaRPr lang="ja-JP" altLang="en-US" sz="1200" dirty="0"/>
          </a:p>
        </p:txBody>
      </p:sp>
      <p:pic>
        <p:nvPicPr>
          <p:cNvPr id="10" name="図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45860" y="934720"/>
            <a:ext cx="1487319" cy="1297940"/>
          </a:xfrm>
          <a:prstGeom prst="rect">
            <a:avLst/>
          </a:prstGeom>
        </p:spPr>
      </p:pic>
      <p:sp>
        <p:nvSpPr>
          <p:cNvPr id="11" name="雲形吹き出し 10"/>
          <p:cNvSpPr/>
          <p:nvPr/>
        </p:nvSpPr>
        <p:spPr>
          <a:xfrm>
            <a:off x="4744120" y="1583008"/>
            <a:ext cx="1928826" cy="803678"/>
          </a:xfrm>
          <a:prstGeom prst="cloudCallout">
            <a:avLst>
              <a:gd name="adj1" fmla="val 4540"/>
              <a:gd name="adj2" fmla="val 360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Picture 5" descr="C:\Users\iiwata\AppData\Local\Microsoft\Windows\Temporary Internet Files\Content.IE5\EO0XM5FE\MC900355029[1].wmf"/>
          <p:cNvPicPr>
            <a:picLocks noChangeAspect="1" noChangeArrowheads="1"/>
          </p:cNvPicPr>
          <p:nvPr/>
        </p:nvPicPr>
        <p:blipFill>
          <a:blip r:embed="rId5" cstate="print"/>
          <a:srcRect/>
          <a:stretch>
            <a:fillRect/>
          </a:stretch>
        </p:blipFill>
        <p:spPr bwMode="auto">
          <a:xfrm>
            <a:off x="3553521" y="1046154"/>
            <a:ext cx="898525" cy="1377554"/>
          </a:xfrm>
          <a:prstGeom prst="rect">
            <a:avLst/>
          </a:prstGeom>
          <a:noFill/>
        </p:spPr>
      </p:pic>
      <p:sp>
        <p:nvSpPr>
          <p:cNvPr id="14" name="テキスト ボックス 13"/>
          <p:cNvSpPr txBox="1"/>
          <p:nvPr/>
        </p:nvSpPr>
        <p:spPr>
          <a:xfrm>
            <a:off x="5319030" y="1820036"/>
            <a:ext cx="877163" cy="369332"/>
          </a:xfrm>
          <a:prstGeom prst="rect">
            <a:avLst/>
          </a:prstGeom>
          <a:noFill/>
        </p:spPr>
        <p:txBody>
          <a:bodyPr wrap="none" rtlCol="0">
            <a:spAutoFit/>
          </a:bodyPr>
          <a:lstStyle/>
          <a:p>
            <a:r>
              <a:rPr kumimoji="1" lang="ja-JP" altLang="en-US" dirty="0" smtClean="0"/>
              <a:t>着信中</a:t>
            </a:r>
            <a:endParaRPr kumimoji="1" lang="ja-JP" altLang="en-US" dirty="0"/>
          </a:p>
        </p:txBody>
      </p:sp>
      <p:cxnSp>
        <p:nvCxnSpPr>
          <p:cNvPr id="16" name="直線矢印コネクタ 15"/>
          <p:cNvCxnSpPr/>
          <p:nvPr/>
        </p:nvCxnSpPr>
        <p:spPr>
          <a:xfrm flipV="1">
            <a:off x="5943600" y="2346960"/>
            <a:ext cx="10160" cy="3251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テキスト ボックス 16"/>
          <p:cNvSpPr txBox="1"/>
          <p:nvPr/>
        </p:nvSpPr>
        <p:spPr>
          <a:xfrm>
            <a:off x="6345190" y="2754756"/>
            <a:ext cx="1781557" cy="369332"/>
          </a:xfrm>
          <a:prstGeom prst="rect">
            <a:avLst/>
          </a:prstGeom>
          <a:noFill/>
        </p:spPr>
        <p:txBody>
          <a:bodyPr wrap="none" rtlCol="0">
            <a:spAutoFit/>
          </a:bodyPr>
          <a:lstStyle/>
          <a:p>
            <a:r>
              <a:rPr kumimoji="1" lang="ja-JP" altLang="en-US" dirty="0" smtClean="0"/>
              <a:t>ピックアップ</a:t>
            </a:r>
            <a:r>
              <a:rPr kumimoji="1" lang="ja-JP" altLang="en-US" dirty="0" smtClean="0"/>
              <a:t>取得</a:t>
            </a:r>
            <a:endParaRPr kumimoji="1" lang="ja-JP" altLang="en-US" dirty="0"/>
          </a:p>
        </p:txBody>
      </p:sp>
      <p:pic>
        <p:nvPicPr>
          <p:cNvPr id="18" name="図 17"/>
          <p:cNvPicPr>
            <a:picLocks noChangeAspect="1"/>
          </p:cNvPicPr>
          <p:nvPr/>
        </p:nvPicPr>
        <p:blipFill>
          <a:blip r:embed="rId6"/>
          <a:stretch>
            <a:fillRect/>
          </a:stretch>
        </p:blipFill>
        <p:spPr>
          <a:xfrm>
            <a:off x="2548467" y="3209021"/>
            <a:ext cx="2421467" cy="952345"/>
          </a:xfrm>
          <a:prstGeom prst="rect">
            <a:avLst/>
          </a:prstGeom>
        </p:spPr>
      </p:pic>
      <p:cxnSp>
        <p:nvCxnSpPr>
          <p:cNvPr id="22" name="直線矢印コネクタ 21"/>
          <p:cNvCxnSpPr/>
          <p:nvPr/>
        </p:nvCxnSpPr>
        <p:spPr>
          <a:xfrm>
            <a:off x="4474060" y="1659889"/>
            <a:ext cx="306974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4" name="図 23"/>
          <p:cNvPicPr>
            <a:picLocks noChangeAspect="1"/>
          </p:cNvPicPr>
          <p:nvPr/>
        </p:nvPicPr>
        <p:blipFill>
          <a:blip r:embed="rId7"/>
          <a:stretch>
            <a:fillRect/>
          </a:stretch>
        </p:blipFill>
        <p:spPr>
          <a:xfrm>
            <a:off x="5588001" y="2785533"/>
            <a:ext cx="728133" cy="728133"/>
          </a:xfrm>
          <a:prstGeom prst="rect">
            <a:avLst/>
          </a:prstGeom>
        </p:spPr>
      </p:pic>
      <p:sp>
        <p:nvSpPr>
          <p:cNvPr id="25" name="角丸四角形 24"/>
          <p:cNvSpPr/>
          <p:nvPr/>
        </p:nvSpPr>
        <p:spPr>
          <a:xfrm>
            <a:off x="680687" y="4167402"/>
            <a:ext cx="3708433" cy="5908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smtClean="0">
                <a:latin typeface="ＭＳ Ｐゴシック" pitchFamily="50" charset="-128"/>
                <a:ea typeface="ＭＳ Ｐゴシック" pitchFamily="50" charset="-128"/>
              </a:rPr>
              <a:t>音声・アラートで電話機の</a:t>
            </a:r>
            <a:endParaRPr kumimoji="1" lang="en-US" altLang="ja-JP" dirty="0" smtClean="0">
              <a:latin typeface="ＭＳ Ｐゴシック" pitchFamily="50" charset="-128"/>
              <a:ea typeface="ＭＳ Ｐゴシック" pitchFamily="50" charset="-128"/>
            </a:endParaRPr>
          </a:p>
          <a:p>
            <a:pPr algn="ctr"/>
            <a:r>
              <a:rPr kumimoji="1" lang="ja-JP" altLang="en-US" dirty="0" smtClean="0">
                <a:latin typeface="ＭＳ Ｐゴシック" pitchFamily="50" charset="-128"/>
                <a:ea typeface="ＭＳ Ｐゴシック" pitchFamily="50" charset="-128"/>
              </a:rPr>
              <a:t>着信状況</a:t>
            </a:r>
            <a:r>
              <a:rPr kumimoji="1" lang="ja-JP" altLang="en-US" dirty="0" smtClean="0">
                <a:latin typeface="ＭＳ Ｐゴシック" pitchFamily="50" charset="-128"/>
                <a:ea typeface="ＭＳ Ｐゴシック" pitchFamily="50" charset="-128"/>
              </a:rPr>
              <a:t>をモニタ</a:t>
            </a:r>
            <a:endParaRPr kumimoji="1" lang="ja-JP" altLang="en-US" dirty="0">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416884168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smtClean="0"/>
              <a:t>Cisco IP Phone 8800 </a:t>
            </a:r>
            <a:r>
              <a:rPr kumimoji="1" lang="ja-JP" altLang="en-US" dirty="0" smtClean="0"/>
              <a:t>提案のポイント</a:t>
            </a:r>
            <a:endParaRPr kumimoji="1" lang="ja-JP" altLang="en-US" dirty="0"/>
          </a:p>
        </p:txBody>
      </p:sp>
      <p:sp>
        <p:nvSpPr>
          <p:cNvPr id="4" name="テキスト プレースホルダー 3"/>
          <p:cNvSpPr>
            <a:spLocks noGrp="1"/>
          </p:cNvSpPr>
          <p:nvPr>
            <p:ph type="body" sz="quarter" idx="11"/>
          </p:nvPr>
        </p:nvSpPr>
        <p:spPr/>
        <p:txBody>
          <a:bodyPr/>
          <a:lstStyle/>
          <a:p>
            <a:r>
              <a:rPr kumimoji="1" lang="ja-JP" altLang="en-US" dirty="0" smtClean="0">
                <a:solidFill>
                  <a:srgbClr val="676767"/>
                </a:solidFill>
              </a:rPr>
              <a:t>操作性</a:t>
            </a:r>
            <a:endParaRPr kumimoji="1" lang="ja-JP" altLang="en-US" dirty="0">
              <a:solidFill>
                <a:srgbClr val="676767"/>
              </a:solidFill>
            </a:endParaRPr>
          </a:p>
        </p:txBody>
      </p:sp>
      <p:sp>
        <p:nvSpPr>
          <p:cNvPr id="5" name="テキスト プレースホルダー 4"/>
          <p:cNvSpPr>
            <a:spLocks noGrp="1"/>
          </p:cNvSpPr>
          <p:nvPr>
            <p:ph type="body" sz="quarter" idx="12"/>
          </p:nvPr>
        </p:nvSpPr>
        <p:spPr/>
        <p:txBody>
          <a:bodyPr/>
          <a:lstStyle/>
          <a:p>
            <a:r>
              <a:rPr kumimoji="1" lang="ja-JP" altLang="en-US" dirty="0" smtClean="0"/>
              <a:t>カスタマイズ</a:t>
            </a:r>
            <a:endParaRPr kumimoji="1" lang="ja-JP" altLang="en-US" dirty="0"/>
          </a:p>
        </p:txBody>
      </p:sp>
      <p:sp>
        <p:nvSpPr>
          <p:cNvPr id="6" name="テキスト プレースホルダー 5"/>
          <p:cNvSpPr>
            <a:spLocks noGrp="1"/>
          </p:cNvSpPr>
          <p:nvPr>
            <p:ph type="body" sz="quarter" idx="13"/>
          </p:nvPr>
        </p:nvSpPr>
        <p:spPr/>
        <p:txBody>
          <a:bodyPr/>
          <a:lstStyle/>
          <a:p>
            <a:r>
              <a:rPr kumimoji="1" lang="ja-JP" altLang="en-US" dirty="0" smtClean="0">
                <a:solidFill>
                  <a:srgbClr val="676767"/>
                </a:solidFill>
              </a:rPr>
              <a:t>先進機能</a:t>
            </a:r>
            <a:endParaRPr kumimoji="1" lang="ja-JP" altLang="en-US" dirty="0">
              <a:solidFill>
                <a:srgbClr val="676767"/>
              </a:solidFill>
            </a:endParaRPr>
          </a:p>
        </p:txBody>
      </p:sp>
      <p:pic>
        <p:nvPicPr>
          <p:cNvPr id="2" name="図プレースホルダー 1" descr="1.png"/>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385" b="385"/>
          <a:stretch>
            <a:fillRect/>
          </a:stretch>
        </p:blipFill>
        <p:spPr bwMode="auto">
          <a:custGeom>
            <a:avLst/>
            <a:gdLst>
              <a:gd name="T0" fmla="*/ 139 w 539"/>
              <a:gd name="T1" fmla="*/ 150 h 800"/>
              <a:gd name="T2" fmla="*/ 223 w 539"/>
              <a:gd name="T3" fmla="*/ 67 h 800"/>
              <a:gd name="T4" fmla="*/ 306 w 539"/>
              <a:gd name="T5" fmla="*/ 150 h 800"/>
              <a:gd name="T6" fmla="*/ 271 w 539"/>
              <a:gd name="T7" fmla="*/ 218 h 800"/>
              <a:gd name="T8" fmla="*/ 268 w 539"/>
              <a:gd name="T9" fmla="*/ 173 h 800"/>
              <a:gd name="T10" fmla="*/ 222 w 539"/>
              <a:gd name="T11" fmla="*/ 126 h 800"/>
              <a:gd name="T12" fmla="*/ 176 w 539"/>
              <a:gd name="T13" fmla="*/ 173 h 800"/>
              <a:gd name="T14" fmla="*/ 173 w 539"/>
              <a:gd name="T15" fmla="*/ 217 h 800"/>
              <a:gd name="T16" fmla="*/ 139 w 539"/>
              <a:gd name="T17" fmla="*/ 150 h 800"/>
              <a:gd name="T18" fmla="*/ 520 w 539"/>
              <a:gd name="T19" fmla="*/ 448 h 800"/>
              <a:gd name="T20" fmla="*/ 283 w 539"/>
              <a:gd name="T21" fmla="*/ 385 h 800"/>
              <a:gd name="T22" fmla="*/ 276 w 539"/>
              <a:gd name="T23" fmla="*/ 290 h 800"/>
              <a:gd name="T24" fmla="*/ 373 w 539"/>
              <a:gd name="T25" fmla="*/ 150 h 800"/>
              <a:gd name="T26" fmla="*/ 223 w 539"/>
              <a:gd name="T27" fmla="*/ 0 h 800"/>
              <a:gd name="T28" fmla="*/ 73 w 539"/>
              <a:gd name="T29" fmla="*/ 150 h 800"/>
              <a:gd name="T30" fmla="*/ 167 w 539"/>
              <a:gd name="T31" fmla="*/ 290 h 800"/>
              <a:gd name="T32" fmla="*/ 150 w 539"/>
              <a:gd name="T33" fmla="*/ 541 h 800"/>
              <a:gd name="T34" fmla="*/ 105 w 539"/>
              <a:gd name="T35" fmla="*/ 459 h 800"/>
              <a:gd name="T36" fmla="*/ 94 w 539"/>
              <a:gd name="T37" fmla="*/ 438 h 800"/>
              <a:gd name="T38" fmla="*/ 33 w 539"/>
              <a:gd name="T39" fmla="*/ 415 h 800"/>
              <a:gd name="T40" fmla="*/ 10 w 539"/>
              <a:gd name="T41" fmla="*/ 478 h 800"/>
              <a:gd name="T42" fmla="*/ 122 w 539"/>
              <a:gd name="T43" fmla="*/ 781 h 800"/>
              <a:gd name="T44" fmla="*/ 150 w 539"/>
              <a:gd name="T45" fmla="*/ 800 h 800"/>
              <a:gd name="T46" fmla="*/ 466 w 539"/>
              <a:gd name="T47" fmla="*/ 800 h 800"/>
              <a:gd name="T48" fmla="*/ 481 w 539"/>
              <a:gd name="T49" fmla="*/ 790 h 800"/>
              <a:gd name="T50" fmla="*/ 481 w 539"/>
              <a:gd name="T51" fmla="*/ 790 h 800"/>
              <a:gd name="T52" fmla="*/ 539 w 539"/>
              <a:gd name="T53" fmla="*/ 472 h 800"/>
              <a:gd name="T54" fmla="*/ 520 w 539"/>
              <a:gd name="T55" fmla="*/ 448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9" h="800">
                <a:moveTo>
                  <a:pt x="139" y="150"/>
                </a:moveTo>
                <a:cubicBezTo>
                  <a:pt x="139" y="104"/>
                  <a:pt x="177" y="67"/>
                  <a:pt x="223" y="67"/>
                </a:cubicBezTo>
                <a:cubicBezTo>
                  <a:pt x="269" y="67"/>
                  <a:pt x="306" y="104"/>
                  <a:pt x="306" y="150"/>
                </a:cubicBezTo>
                <a:cubicBezTo>
                  <a:pt x="306" y="178"/>
                  <a:pt x="292" y="203"/>
                  <a:pt x="271" y="218"/>
                </a:cubicBezTo>
                <a:lnTo>
                  <a:pt x="268" y="173"/>
                </a:lnTo>
                <a:cubicBezTo>
                  <a:pt x="268" y="147"/>
                  <a:pt x="248" y="126"/>
                  <a:pt x="222" y="126"/>
                </a:cubicBezTo>
                <a:cubicBezTo>
                  <a:pt x="197" y="126"/>
                  <a:pt x="176" y="147"/>
                  <a:pt x="176" y="173"/>
                </a:cubicBezTo>
                <a:lnTo>
                  <a:pt x="173" y="217"/>
                </a:lnTo>
                <a:cubicBezTo>
                  <a:pt x="153" y="201"/>
                  <a:pt x="139" y="177"/>
                  <a:pt x="139" y="150"/>
                </a:cubicBezTo>
                <a:moveTo>
                  <a:pt x="520" y="448"/>
                </a:moveTo>
                <a:lnTo>
                  <a:pt x="283" y="385"/>
                </a:lnTo>
                <a:lnTo>
                  <a:pt x="276" y="290"/>
                </a:lnTo>
                <a:cubicBezTo>
                  <a:pt x="333" y="269"/>
                  <a:pt x="373" y="214"/>
                  <a:pt x="373" y="150"/>
                </a:cubicBezTo>
                <a:cubicBezTo>
                  <a:pt x="373" y="67"/>
                  <a:pt x="306" y="0"/>
                  <a:pt x="223" y="0"/>
                </a:cubicBezTo>
                <a:cubicBezTo>
                  <a:pt x="140" y="0"/>
                  <a:pt x="73" y="67"/>
                  <a:pt x="73" y="150"/>
                </a:cubicBezTo>
                <a:cubicBezTo>
                  <a:pt x="73" y="214"/>
                  <a:pt x="112" y="268"/>
                  <a:pt x="167" y="290"/>
                </a:cubicBezTo>
                <a:lnTo>
                  <a:pt x="150" y="541"/>
                </a:lnTo>
                <a:cubicBezTo>
                  <a:pt x="147" y="537"/>
                  <a:pt x="121" y="488"/>
                  <a:pt x="105" y="459"/>
                </a:cubicBezTo>
                <a:cubicBezTo>
                  <a:pt x="99" y="447"/>
                  <a:pt x="94" y="438"/>
                  <a:pt x="94" y="438"/>
                </a:cubicBezTo>
                <a:cubicBezTo>
                  <a:pt x="83" y="415"/>
                  <a:pt x="56" y="404"/>
                  <a:pt x="33" y="415"/>
                </a:cubicBezTo>
                <a:cubicBezTo>
                  <a:pt x="10" y="426"/>
                  <a:pt x="0" y="454"/>
                  <a:pt x="10" y="478"/>
                </a:cubicBezTo>
                <a:lnTo>
                  <a:pt x="122" y="781"/>
                </a:lnTo>
                <a:cubicBezTo>
                  <a:pt x="126" y="791"/>
                  <a:pt x="139" y="800"/>
                  <a:pt x="150" y="800"/>
                </a:cubicBezTo>
                <a:lnTo>
                  <a:pt x="466" y="800"/>
                </a:lnTo>
                <a:cubicBezTo>
                  <a:pt x="473" y="800"/>
                  <a:pt x="478" y="796"/>
                  <a:pt x="481" y="790"/>
                </a:cubicBezTo>
                <a:lnTo>
                  <a:pt x="481" y="790"/>
                </a:lnTo>
                <a:cubicBezTo>
                  <a:pt x="529" y="689"/>
                  <a:pt x="539" y="473"/>
                  <a:pt x="539" y="472"/>
                </a:cubicBezTo>
                <a:cubicBezTo>
                  <a:pt x="539" y="461"/>
                  <a:pt x="530" y="450"/>
                  <a:pt x="520" y="448"/>
                </a:cubicBezTo>
              </a:path>
            </a:pathLst>
          </a:custGeom>
          <a:solidFill>
            <a:srgbClr val="424347"/>
          </a:solidFill>
          <a:ln>
            <a:noFill/>
          </a:ln>
          <a:extLst>
            <a:ext uri="{91240B29-F687-4f45-9708-019B960494DF}">
              <a14:hiddenLine xmlns:a14="http://schemas.microsoft.com/office/drawing/2010/main" w="9525">
                <a:solidFill>
                  <a:srgbClr val="000000"/>
                </a:solidFill>
                <a:round/>
                <a:headEnd/>
                <a:tailEnd/>
              </a14:hiddenLine>
            </a:ext>
          </a:extLst>
        </p:spPr>
      </p:pic>
      <p:pic>
        <p:nvPicPr>
          <p:cNvPr id="7" name="図プレースホルダー 6" descr="2.png"/>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163" r="1163"/>
          <a:stretch>
            <a:fillRect/>
          </a:stretch>
        </p:blipFill>
        <p:spPr bwMode="auto">
          <a:custGeom>
            <a:avLst/>
            <a:gdLst>
              <a:gd name="T0" fmla="*/ 759 w 814"/>
              <a:gd name="T1" fmla="*/ 299 h 687"/>
              <a:gd name="T2" fmla="*/ 789 w 814"/>
              <a:gd name="T3" fmla="*/ 127 h 687"/>
              <a:gd name="T4" fmla="*/ 688 w 814"/>
              <a:gd name="T5" fmla="*/ 231 h 687"/>
              <a:gd name="T6" fmla="*/ 617 w 814"/>
              <a:gd name="T7" fmla="*/ 231 h 687"/>
              <a:gd name="T8" fmla="*/ 617 w 814"/>
              <a:gd name="T9" fmla="*/ 159 h 687"/>
              <a:gd name="T10" fmla="*/ 720 w 814"/>
              <a:gd name="T11" fmla="*/ 53 h 687"/>
              <a:gd name="T12" fmla="*/ 547 w 814"/>
              <a:gd name="T13" fmla="*/ 81 h 687"/>
              <a:gd name="T14" fmla="*/ 524 w 814"/>
              <a:gd name="T15" fmla="*/ 268 h 687"/>
              <a:gd name="T16" fmla="*/ 449 w 814"/>
              <a:gd name="T17" fmla="*/ 347 h 687"/>
              <a:gd name="T18" fmla="*/ 304 w 814"/>
              <a:gd name="T19" fmla="*/ 199 h 687"/>
              <a:gd name="T20" fmla="*/ 435 w 814"/>
              <a:gd name="T21" fmla="*/ 64 h 687"/>
              <a:gd name="T22" fmla="*/ 208 w 814"/>
              <a:gd name="T23" fmla="*/ 64 h 687"/>
              <a:gd name="T24" fmla="*/ 154 w 814"/>
              <a:gd name="T25" fmla="*/ 119 h 687"/>
              <a:gd name="T26" fmla="*/ 132 w 814"/>
              <a:gd name="T27" fmla="*/ 97 h 687"/>
              <a:gd name="T28" fmla="*/ 100 w 814"/>
              <a:gd name="T29" fmla="*/ 97 h 687"/>
              <a:gd name="T30" fmla="*/ 9 w 814"/>
              <a:gd name="T31" fmla="*/ 190 h 687"/>
              <a:gd name="T32" fmla="*/ 9 w 814"/>
              <a:gd name="T33" fmla="*/ 223 h 687"/>
              <a:gd name="T34" fmla="*/ 129 w 814"/>
              <a:gd name="T35" fmla="*/ 345 h 687"/>
              <a:gd name="T36" fmla="*/ 161 w 814"/>
              <a:gd name="T37" fmla="*/ 345 h 687"/>
              <a:gd name="T38" fmla="*/ 249 w 814"/>
              <a:gd name="T39" fmla="*/ 255 h 687"/>
              <a:gd name="T40" fmla="*/ 249 w 814"/>
              <a:gd name="T41" fmla="*/ 255 h 687"/>
              <a:gd name="T42" fmla="*/ 251 w 814"/>
              <a:gd name="T43" fmla="*/ 253 h 687"/>
              <a:gd name="T44" fmla="*/ 396 w 814"/>
              <a:gd name="T45" fmla="*/ 402 h 687"/>
              <a:gd name="T46" fmla="*/ 190 w 814"/>
              <a:gd name="T47" fmla="*/ 617 h 687"/>
              <a:gd name="T48" fmla="*/ 190 w 814"/>
              <a:gd name="T49" fmla="*/ 672 h 687"/>
              <a:gd name="T50" fmla="*/ 243 w 814"/>
              <a:gd name="T51" fmla="*/ 672 h 687"/>
              <a:gd name="T52" fmla="*/ 449 w 814"/>
              <a:gd name="T53" fmla="*/ 456 h 687"/>
              <a:gd name="T54" fmla="*/ 659 w 814"/>
              <a:gd name="T55" fmla="*/ 671 h 687"/>
              <a:gd name="T56" fmla="*/ 712 w 814"/>
              <a:gd name="T57" fmla="*/ 671 h 687"/>
              <a:gd name="T58" fmla="*/ 712 w 814"/>
              <a:gd name="T59" fmla="*/ 617 h 687"/>
              <a:gd name="T60" fmla="*/ 502 w 814"/>
              <a:gd name="T61" fmla="*/ 401 h 687"/>
              <a:gd name="T62" fmla="*/ 577 w 814"/>
              <a:gd name="T63" fmla="*/ 322 h 687"/>
              <a:gd name="T64" fmla="*/ 759 w 814"/>
              <a:gd name="T65" fmla="*/ 29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4" h="687">
                <a:moveTo>
                  <a:pt x="759" y="299"/>
                </a:moveTo>
                <a:cubicBezTo>
                  <a:pt x="804" y="252"/>
                  <a:pt x="814" y="184"/>
                  <a:pt x="789" y="127"/>
                </a:cubicBezTo>
                <a:lnTo>
                  <a:pt x="688" y="231"/>
                </a:lnTo>
                <a:cubicBezTo>
                  <a:pt x="669" y="251"/>
                  <a:pt x="637" y="251"/>
                  <a:pt x="617" y="231"/>
                </a:cubicBezTo>
                <a:cubicBezTo>
                  <a:pt x="598" y="211"/>
                  <a:pt x="598" y="178"/>
                  <a:pt x="617" y="159"/>
                </a:cubicBezTo>
                <a:lnTo>
                  <a:pt x="720" y="53"/>
                </a:lnTo>
                <a:cubicBezTo>
                  <a:pt x="664" y="24"/>
                  <a:pt x="594" y="33"/>
                  <a:pt x="547" y="81"/>
                </a:cubicBezTo>
                <a:cubicBezTo>
                  <a:pt x="498" y="132"/>
                  <a:pt x="490" y="209"/>
                  <a:pt x="524" y="268"/>
                </a:cubicBezTo>
                <a:lnTo>
                  <a:pt x="449" y="347"/>
                </a:lnTo>
                <a:lnTo>
                  <a:pt x="304" y="199"/>
                </a:lnTo>
                <a:lnTo>
                  <a:pt x="435" y="64"/>
                </a:lnTo>
                <a:cubicBezTo>
                  <a:pt x="373" y="0"/>
                  <a:pt x="270" y="0"/>
                  <a:pt x="208" y="64"/>
                </a:cubicBezTo>
                <a:lnTo>
                  <a:pt x="154" y="119"/>
                </a:lnTo>
                <a:lnTo>
                  <a:pt x="132" y="97"/>
                </a:lnTo>
                <a:cubicBezTo>
                  <a:pt x="124" y="88"/>
                  <a:pt x="109" y="88"/>
                  <a:pt x="100" y="97"/>
                </a:cubicBezTo>
                <a:lnTo>
                  <a:pt x="9" y="190"/>
                </a:lnTo>
                <a:cubicBezTo>
                  <a:pt x="0" y="199"/>
                  <a:pt x="0" y="214"/>
                  <a:pt x="9" y="223"/>
                </a:cubicBezTo>
                <a:lnTo>
                  <a:pt x="129" y="345"/>
                </a:lnTo>
                <a:cubicBezTo>
                  <a:pt x="138" y="354"/>
                  <a:pt x="152" y="354"/>
                  <a:pt x="161" y="345"/>
                </a:cubicBezTo>
                <a:lnTo>
                  <a:pt x="249" y="255"/>
                </a:lnTo>
                <a:lnTo>
                  <a:pt x="249" y="255"/>
                </a:lnTo>
                <a:lnTo>
                  <a:pt x="251" y="253"/>
                </a:lnTo>
                <a:lnTo>
                  <a:pt x="396" y="402"/>
                </a:lnTo>
                <a:lnTo>
                  <a:pt x="190" y="617"/>
                </a:lnTo>
                <a:cubicBezTo>
                  <a:pt x="175" y="632"/>
                  <a:pt x="175" y="657"/>
                  <a:pt x="190" y="672"/>
                </a:cubicBezTo>
                <a:cubicBezTo>
                  <a:pt x="205" y="687"/>
                  <a:pt x="228" y="687"/>
                  <a:pt x="243" y="672"/>
                </a:cubicBezTo>
                <a:lnTo>
                  <a:pt x="449" y="456"/>
                </a:lnTo>
                <a:lnTo>
                  <a:pt x="659" y="671"/>
                </a:lnTo>
                <a:cubicBezTo>
                  <a:pt x="674" y="686"/>
                  <a:pt x="698" y="686"/>
                  <a:pt x="712" y="671"/>
                </a:cubicBezTo>
                <a:cubicBezTo>
                  <a:pt x="727" y="656"/>
                  <a:pt x="727" y="632"/>
                  <a:pt x="712" y="617"/>
                </a:cubicBezTo>
                <a:lnTo>
                  <a:pt x="502" y="401"/>
                </a:lnTo>
                <a:lnTo>
                  <a:pt x="577" y="322"/>
                </a:lnTo>
                <a:cubicBezTo>
                  <a:pt x="634" y="357"/>
                  <a:pt x="710" y="349"/>
                  <a:pt x="759" y="299"/>
                </a:cubicBezTo>
              </a:path>
            </a:pathLst>
          </a:custGeom>
          <a:solidFill>
            <a:srgbClr val="424347"/>
          </a:solidFill>
          <a:ln>
            <a:noFill/>
          </a:ln>
          <a:extLst>
            <a:ext uri="{91240B29-F687-4f45-9708-019B960494DF}">
              <a14:hiddenLine xmlns:a14="http://schemas.microsoft.com/office/drawing/2010/main" w="9525">
                <a:solidFill>
                  <a:srgbClr val="000000"/>
                </a:solidFill>
                <a:round/>
                <a:headEnd/>
                <a:tailEnd/>
              </a14:hiddenLine>
            </a:ext>
          </a:extLst>
        </p:spPr>
      </p:pic>
      <p:pic>
        <p:nvPicPr>
          <p:cNvPr id="8" name="図プレースホルダー 7" descr="3.png"/>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a:stretch>
            <a:fillRect/>
          </a:stretch>
        </p:blipFill>
        <p:spPr bwMode="auto">
          <a:custGeom>
            <a:avLst/>
            <a:gdLst>
              <a:gd name="T0" fmla="*/ 500 w 533"/>
              <a:gd name="T1" fmla="*/ 0 h 800"/>
              <a:gd name="T2" fmla="*/ 33 w 533"/>
              <a:gd name="T3" fmla="*/ 0 h 800"/>
              <a:gd name="T4" fmla="*/ 0 w 533"/>
              <a:gd name="T5" fmla="*/ 34 h 800"/>
              <a:gd name="T6" fmla="*/ 0 w 533"/>
              <a:gd name="T7" fmla="*/ 200 h 800"/>
              <a:gd name="T8" fmla="*/ 67 w 533"/>
              <a:gd name="T9" fmla="*/ 200 h 800"/>
              <a:gd name="T10" fmla="*/ 67 w 533"/>
              <a:gd name="T11" fmla="*/ 134 h 800"/>
              <a:gd name="T12" fmla="*/ 467 w 533"/>
              <a:gd name="T13" fmla="*/ 134 h 800"/>
              <a:gd name="T14" fmla="*/ 467 w 533"/>
              <a:gd name="T15" fmla="*/ 667 h 800"/>
              <a:gd name="T16" fmla="*/ 67 w 533"/>
              <a:gd name="T17" fmla="*/ 667 h 800"/>
              <a:gd name="T18" fmla="*/ 67 w 533"/>
              <a:gd name="T19" fmla="*/ 600 h 800"/>
              <a:gd name="T20" fmla="*/ 0 w 533"/>
              <a:gd name="T21" fmla="*/ 600 h 800"/>
              <a:gd name="T22" fmla="*/ 0 w 533"/>
              <a:gd name="T23" fmla="*/ 767 h 800"/>
              <a:gd name="T24" fmla="*/ 33 w 533"/>
              <a:gd name="T25" fmla="*/ 800 h 800"/>
              <a:gd name="T26" fmla="*/ 500 w 533"/>
              <a:gd name="T27" fmla="*/ 800 h 800"/>
              <a:gd name="T28" fmla="*/ 533 w 533"/>
              <a:gd name="T29" fmla="*/ 767 h 800"/>
              <a:gd name="T30" fmla="*/ 533 w 533"/>
              <a:gd name="T31" fmla="*/ 34 h 800"/>
              <a:gd name="T32" fmla="*/ 500 w 533"/>
              <a:gd name="T33" fmla="*/ 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3" h="800">
                <a:moveTo>
                  <a:pt x="500" y="0"/>
                </a:moveTo>
                <a:lnTo>
                  <a:pt x="33" y="0"/>
                </a:lnTo>
                <a:cubicBezTo>
                  <a:pt x="15" y="0"/>
                  <a:pt x="0" y="15"/>
                  <a:pt x="0" y="34"/>
                </a:cubicBezTo>
                <a:lnTo>
                  <a:pt x="0" y="200"/>
                </a:lnTo>
                <a:lnTo>
                  <a:pt x="67" y="200"/>
                </a:lnTo>
                <a:lnTo>
                  <a:pt x="67" y="134"/>
                </a:lnTo>
                <a:lnTo>
                  <a:pt x="467" y="134"/>
                </a:lnTo>
                <a:lnTo>
                  <a:pt x="467" y="667"/>
                </a:lnTo>
                <a:lnTo>
                  <a:pt x="67" y="667"/>
                </a:lnTo>
                <a:lnTo>
                  <a:pt x="67" y="600"/>
                </a:lnTo>
                <a:lnTo>
                  <a:pt x="0" y="600"/>
                </a:lnTo>
                <a:lnTo>
                  <a:pt x="0" y="767"/>
                </a:lnTo>
                <a:cubicBezTo>
                  <a:pt x="0" y="785"/>
                  <a:pt x="15" y="800"/>
                  <a:pt x="33" y="800"/>
                </a:cubicBezTo>
                <a:lnTo>
                  <a:pt x="500" y="800"/>
                </a:lnTo>
                <a:cubicBezTo>
                  <a:pt x="518" y="800"/>
                  <a:pt x="533" y="785"/>
                  <a:pt x="533" y="767"/>
                </a:cubicBezTo>
                <a:lnTo>
                  <a:pt x="533" y="34"/>
                </a:lnTo>
                <a:cubicBezTo>
                  <a:pt x="533" y="15"/>
                  <a:pt x="518" y="0"/>
                  <a:pt x="500" y="0"/>
                </a:cubicBezTo>
              </a:path>
            </a:pathLst>
          </a:custGeom>
          <a:solidFill>
            <a:srgbClr val="424347"/>
          </a:solidFill>
          <a:ln>
            <a:noFill/>
          </a:ln>
          <a:extLs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44858490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kumimoji="1" lang="ja-JP" altLang="en-US" dirty="0" smtClean="0"/>
              <a:t>電話の提案</a:t>
            </a:r>
            <a:endParaRPr kumimoji="1" lang="en-US" altLang="ja-JP" dirty="0" smtClean="0"/>
          </a:p>
          <a:p>
            <a:pPr lvl="1"/>
            <a:r>
              <a:rPr kumimoji="1" lang="ja-JP" altLang="en-US" dirty="0" smtClean="0"/>
              <a:t>予算・機能</a:t>
            </a:r>
            <a:r>
              <a:rPr kumimoji="1" lang="en-US" altLang="ja-JP" dirty="0" smtClean="0"/>
              <a:t>○×</a:t>
            </a:r>
            <a:r>
              <a:rPr kumimoji="1" lang="ja-JP" altLang="en-US" dirty="0" smtClean="0"/>
              <a:t>ではなく、愛着のあるモデルに</a:t>
            </a:r>
            <a:endParaRPr kumimoji="1" lang="en-US" altLang="ja-JP" dirty="0" smtClean="0"/>
          </a:p>
          <a:p>
            <a:pPr lvl="1"/>
            <a:r>
              <a:rPr kumimoji="1" lang="ja-JP" altLang="en-US" dirty="0" smtClean="0"/>
              <a:t>オフィス全体としての一体感</a:t>
            </a:r>
            <a:endParaRPr kumimoji="1" lang="en-US" altLang="ja-JP" dirty="0" smtClean="0"/>
          </a:p>
          <a:p>
            <a:r>
              <a:rPr kumimoji="1" lang="ja-JP" altLang="en-US" dirty="0" smtClean="0"/>
              <a:t>お客様のオフィスにあった電話に仕上げる</a:t>
            </a:r>
            <a:endParaRPr kumimoji="1" lang="en-US" altLang="ja-JP" dirty="0"/>
          </a:p>
          <a:p>
            <a:pPr lvl="1"/>
            <a:r>
              <a:rPr lang="ja-JP" altLang="en-US" dirty="0" smtClean="0"/>
              <a:t>画像利用</a:t>
            </a:r>
            <a:endParaRPr lang="en-US" altLang="ja-JP" dirty="0" smtClean="0"/>
          </a:p>
          <a:p>
            <a:pPr lvl="2"/>
            <a:r>
              <a:rPr lang="ja-JP" altLang="en-US" dirty="0" smtClean="0"/>
              <a:t>会社ロゴを入れる（壁紙）</a:t>
            </a:r>
            <a:endParaRPr lang="en-US" altLang="ja-JP" dirty="0" smtClean="0"/>
          </a:p>
          <a:p>
            <a:pPr lvl="2"/>
            <a:r>
              <a:rPr lang="ja-JP" altLang="en-US" dirty="0" smtClean="0"/>
              <a:t>標語を月別に入れる（</a:t>
            </a:r>
            <a:r>
              <a:rPr lang="en-US" altLang="ja-JP" dirty="0" smtClean="0"/>
              <a:t>IDLE</a:t>
            </a:r>
            <a:r>
              <a:rPr lang="ja-JP" altLang="en-US" dirty="0" smtClean="0"/>
              <a:t> </a:t>
            </a:r>
            <a:r>
              <a:rPr lang="en-US" altLang="ja-JP" dirty="0" smtClean="0"/>
              <a:t>URI</a:t>
            </a:r>
            <a:r>
              <a:rPr lang="ja-JP" altLang="en-US" dirty="0" smtClean="0"/>
              <a:t>）</a:t>
            </a:r>
            <a:endParaRPr lang="en-US" altLang="ja-JP" dirty="0" smtClean="0"/>
          </a:p>
          <a:p>
            <a:pPr lvl="1"/>
            <a:r>
              <a:rPr lang="ja-JP" altLang="en-US" dirty="0" smtClean="0"/>
              <a:t>着信音</a:t>
            </a:r>
            <a:endParaRPr lang="en-US" altLang="ja-JP" dirty="0" smtClean="0"/>
          </a:p>
          <a:p>
            <a:pPr lvl="2"/>
            <a:r>
              <a:rPr lang="ja-JP" altLang="en-US" dirty="0" smtClean="0"/>
              <a:t>会社のロゴサウンド</a:t>
            </a:r>
            <a:endParaRPr lang="en-US" altLang="ja-JP" dirty="0" smtClean="0"/>
          </a:p>
          <a:p>
            <a:pPr lvl="2"/>
            <a:r>
              <a:rPr lang="ja-JP" altLang="en-US" dirty="0" smtClean="0"/>
              <a:t>心地よい音楽</a:t>
            </a:r>
            <a:endParaRPr lang="en-US" altLang="ja-JP" dirty="0" smtClean="0"/>
          </a:p>
          <a:p>
            <a:pPr lvl="2"/>
            <a:r>
              <a:rPr lang="en-US" altLang="ja-JP" dirty="0" smtClean="0"/>
              <a:t>PBX</a:t>
            </a:r>
            <a:r>
              <a:rPr lang="ja-JP" altLang="en-US" dirty="0" smtClean="0"/>
              <a:t>的な鳴り分け</a:t>
            </a:r>
            <a:endParaRPr lang="en-US" altLang="ja-JP" dirty="0" smtClean="0"/>
          </a:p>
          <a:p>
            <a:pPr lvl="1"/>
            <a:endParaRPr lang="en-US" altLang="ja-JP" dirty="0" smtClean="0"/>
          </a:p>
          <a:p>
            <a:pPr lvl="1"/>
            <a:endParaRPr kumimoji="1" lang="ja-JP" altLang="en-US" dirty="0"/>
          </a:p>
        </p:txBody>
      </p:sp>
      <p:sp>
        <p:nvSpPr>
          <p:cNvPr id="3" name="タイトル 2"/>
          <p:cNvSpPr>
            <a:spLocks noGrp="1"/>
          </p:cNvSpPr>
          <p:nvPr>
            <p:ph type="ctrTitle"/>
          </p:nvPr>
        </p:nvSpPr>
        <p:spPr/>
        <p:txBody>
          <a:bodyPr/>
          <a:lstStyle/>
          <a:p>
            <a:r>
              <a:rPr kumimoji="1" lang="ja-JP" altLang="en-US" dirty="0" smtClean="0"/>
              <a:t>電話</a:t>
            </a:r>
            <a:r>
              <a:rPr kumimoji="1" lang="ja-JP" altLang="en-US" dirty="0" smtClean="0"/>
              <a:t>カスタマイズ</a:t>
            </a:r>
            <a:r>
              <a:rPr kumimoji="1" lang="ja-JP" altLang="en-US" dirty="0" smtClean="0"/>
              <a:t>提案</a:t>
            </a:r>
            <a:endParaRPr kumimoji="1" lang="ja-JP" altLang="en-US" dirty="0"/>
          </a:p>
        </p:txBody>
      </p:sp>
      <p:pic>
        <p:nvPicPr>
          <p:cNvPr id="2" name="図 1"/>
          <p:cNvPicPr>
            <a:picLocks noChangeAspect="1"/>
          </p:cNvPicPr>
          <p:nvPr/>
        </p:nvPicPr>
        <p:blipFill>
          <a:blip r:embed="rId2"/>
          <a:stretch>
            <a:fillRect/>
          </a:stretch>
        </p:blipFill>
        <p:spPr>
          <a:xfrm>
            <a:off x="5475816" y="183444"/>
            <a:ext cx="3668184" cy="2445455"/>
          </a:xfrm>
          <a:prstGeom prst="rect">
            <a:avLst/>
          </a:prstGeom>
        </p:spPr>
      </p:pic>
      <p:sp>
        <p:nvSpPr>
          <p:cNvPr id="5" name="角丸四角形 4"/>
          <p:cNvSpPr/>
          <p:nvPr/>
        </p:nvSpPr>
        <p:spPr>
          <a:xfrm>
            <a:off x="5046100" y="3430803"/>
            <a:ext cx="3708433" cy="5908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smtClean="0">
                <a:latin typeface="ＭＳ Ｐゴシック" pitchFamily="50" charset="-128"/>
                <a:ea typeface="ＭＳ Ｐゴシック" pitchFamily="50" charset="-128"/>
              </a:rPr>
              <a:t>レガシー電話機には真似できない</a:t>
            </a:r>
            <a:r>
              <a:rPr kumimoji="1" lang="en-US" altLang="ja-JP" dirty="0" smtClean="0">
                <a:latin typeface="ＭＳ Ｐゴシック" pitchFamily="50" charset="-128"/>
                <a:ea typeface="ＭＳ Ｐゴシック" pitchFamily="50" charset="-128"/>
              </a:rPr>
              <a:t> Why IP Phone?</a:t>
            </a:r>
            <a:endParaRPr kumimoji="1" lang="ja-JP" altLang="en-US" dirty="0">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133460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66520" y="670560"/>
            <a:ext cx="6429375" cy="5143500"/>
          </a:xfrm>
          <a:prstGeom prst="rect">
            <a:avLst/>
          </a:prstGeom>
        </p:spPr>
      </p:pic>
      <p:sp>
        <p:nvSpPr>
          <p:cNvPr id="5" name="円形吹き出し 4"/>
          <p:cNvSpPr/>
          <p:nvPr/>
        </p:nvSpPr>
        <p:spPr>
          <a:xfrm>
            <a:off x="335280" y="487680"/>
            <a:ext cx="2174240" cy="1219200"/>
          </a:xfrm>
          <a:prstGeom prst="wedgeEllipseCallout">
            <a:avLst>
              <a:gd name="adj1" fmla="val 161376"/>
              <a:gd name="adj2" fmla="val 34167"/>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壁紙に</a:t>
            </a:r>
            <a:endParaRPr kumimoji="1" lang="en-US" altLang="ja-JP" dirty="0"/>
          </a:p>
          <a:p>
            <a:pPr algn="ctr"/>
            <a:r>
              <a:rPr kumimoji="1" lang="ja-JP" altLang="en-US" dirty="0" smtClean="0"/>
              <a:t>会社ロゴ</a:t>
            </a:r>
          </a:p>
        </p:txBody>
      </p:sp>
      <p:sp>
        <p:nvSpPr>
          <p:cNvPr id="6" name="円形吹き出し 5"/>
          <p:cNvSpPr/>
          <p:nvPr/>
        </p:nvSpPr>
        <p:spPr>
          <a:xfrm>
            <a:off x="142240" y="2377440"/>
            <a:ext cx="2174240" cy="1219200"/>
          </a:xfrm>
          <a:prstGeom prst="wedgeEllipseCallout">
            <a:avLst>
              <a:gd name="adj1" fmla="val 87077"/>
              <a:gd name="adj2" fmla="val -87500"/>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着信音を会社サウンドロゴ</a:t>
            </a:r>
            <a:endParaRPr kumimoji="1" lang="en-US" altLang="ja-JP" dirty="0" smtClean="0"/>
          </a:p>
        </p:txBody>
      </p:sp>
      <p:sp>
        <p:nvSpPr>
          <p:cNvPr id="7" name="円形吹き出し 6"/>
          <p:cNvSpPr/>
          <p:nvPr/>
        </p:nvSpPr>
        <p:spPr>
          <a:xfrm>
            <a:off x="6104467" y="762000"/>
            <a:ext cx="3174999" cy="1219200"/>
          </a:xfrm>
          <a:prstGeom prst="wedgeEllipseCallout">
            <a:avLst>
              <a:gd name="adj1" fmla="val -61054"/>
              <a:gd name="adj2" fmla="val 14167"/>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色の選択肢</a:t>
            </a:r>
            <a:endParaRPr kumimoji="1" lang="en-US" altLang="ja-JP" dirty="0" smtClean="0"/>
          </a:p>
          <a:p>
            <a:pPr algn="ctr"/>
            <a:r>
              <a:rPr kumimoji="1" lang="ja-JP" altLang="en-US" dirty="0" smtClean="0"/>
              <a:t>本体：白・グレー</a:t>
            </a:r>
            <a:endParaRPr kumimoji="1" lang="en-US" altLang="ja-JP" dirty="0" smtClean="0"/>
          </a:p>
          <a:p>
            <a:pPr algn="ctr"/>
            <a:r>
              <a:rPr kumimoji="1" lang="ja-JP" altLang="en-US" dirty="0" smtClean="0"/>
              <a:t>ベゼル：黒・シルバー</a:t>
            </a:r>
          </a:p>
        </p:txBody>
      </p:sp>
      <p:sp>
        <p:nvSpPr>
          <p:cNvPr id="8" name="円形吹き出し 7"/>
          <p:cNvSpPr/>
          <p:nvPr/>
        </p:nvSpPr>
        <p:spPr>
          <a:xfrm>
            <a:off x="6695440" y="2092960"/>
            <a:ext cx="2174240" cy="1219200"/>
          </a:xfrm>
          <a:prstGeom prst="wedgeEllipseCallout">
            <a:avLst>
              <a:gd name="adj1" fmla="val -87689"/>
              <a:gd name="adj2" fmla="val -22500"/>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ボタン配置</a:t>
            </a:r>
            <a:endParaRPr kumimoji="1" lang="en-US" altLang="ja-JP" dirty="0" smtClean="0"/>
          </a:p>
          <a:p>
            <a:pPr algn="ctr"/>
            <a:r>
              <a:rPr kumimoji="1" lang="ja-JP" altLang="en-US" dirty="0" smtClean="0"/>
              <a:t>変更</a:t>
            </a:r>
            <a:endParaRPr kumimoji="1" lang="en-US" altLang="ja-JP" dirty="0" smtClean="0"/>
          </a:p>
        </p:txBody>
      </p:sp>
      <p:sp>
        <p:nvSpPr>
          <p:cNvPr id="9" name="円形吹き出し 8"/>
          <p:cNvSpPr/>
          <p:nvPr/>
        </p:nvSpPr>
        <p:spPr>
          <a:xfrm>
            <a:off x="436880" y="3647440"/>
            <a:ext cx="2174240" cy="1219200"/>
          </a:xfrm>
          <a:prstGeom prst="wedgeEllipseCallout">
            <a:avLst>
              <a:gd name="adj1" fmla="val 107638"/>
              <a:gd name="adj2" fmla="val -33334"/>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設定情報</a:t>
            </a:r>
            <a:endParaRPr kumimoji="1" lang="en-US" altLang="ja-JP" dirty="0" smtClean="0"/>
          </a:p>
          <a:p>
            <a:pPr algn="ctr"/>
            <a:r>
              <a:rPr kumimoji="1" lang="ja-JP" altLang="en-US" dirty="0" smtClean="0"/>
              <a:t>秘匿</a:t>
            </a:r>
          </a:p>
        </p:txBody>
      </p:sp>
    </p:spTree>
    <p:extLst>
      <p:ext uri="{BB962C8B-B14F-4D97-AF65-F5344CB8AC3E}">
        <p14:creationId xmlns:p14="http://schemas.microsoft.com/office/powerpoint/2010/main" val="332861156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kumimoji="1" lang="en-US" altLang="ja-JP" dirty="0" smtClean="0"/>
              <a:t>800 x 480 </a:t>
            </a:r>
            <a:r>
              <a:rPr kumimoji="1" lang="ja-JP" altLang="en-US" dirty="0" smtClean="0"/>
              <a:t>に整形し、</a:t>
            </a:r>
            <a:r>
              <a:rPr kumimoji="1" lang="en-US" altLang="ja-JP" dirty="0" smtClean="0"/>
              <a:t>PNG</a:t>
            </a:r>
            <a:r>
              <a:rPr kumimoji="1" lang="ja-JP" altLang="en-US" dirty="0" smtClean="0"/>
              <a:t>で保存</a:t>
            </a:r>
            <a:endParaRPr kumimoji="1" lang="en-US" altLang="ja-JP" dirty="0" smtClean="0"/>
          </a:p>
          <a:p>
            <a:r>
              <a:rPr lang="en-US" altLang="ja-JP" dirty="0"/>
              <a:t>139 × </a:t>
            </a:r>
            <a:r>
              <a:rPr lang="en-US" altLang="ja-JP" dirty="0" smtClean="0"/>
              <a:t>109</a:t>
            </a:r>
            <a:r>
              <a:rPr lang="ja-JP" altLang="en-US" dirty="0" smtClean="0"/>
              <a:t>のサムネイルを作り</a:t>
            </a:r>
            <a:r>
              <a:rPr lang="en-US" altLang="ja-JP" dirty="0" smtClean="0"/>
              <a:t>PNG</a:t>
            </a:r>
            <a:r>
              <a:rPr lang="ja-JP" altLang="en-US" dirty="0" smtClean="0"/>
              <a:t>で保存</a:t>
            </a:r>
            <a:endParaRPr kumimoji="1" lang="ja-JP" altLang="en-US" dirty="0"/>
          </a:p>
        </p:txBody>
      </p:sp>
      <p:sp>
        <p:nvSpPr>
          <p:cNvPr id="3" name="タイトル 2"/>
          <p:cNvSpPr>
            <a:spLocks noGrp="1"/>
          </p:cNvSpPr>
          <p:nvPr>
            <p:ph type="ctrTitle"/>
          </p:nvPr>
        </p:nvSpPr>
        <p:spPr/>
        <p:txBody>
          <a:bodyPr/>
          <a:lstStyle/>
          <a:p>
            <a:r>
              <a:rPr kumimoji="1" lang="ja-JP" altLang="en-US" dirty="0" smtClean="0"/>
              <a:t>壁紙</a:t>
            </a:r>
            <a:r>
              <a:rPr kumimoji="1" lang="en-US" altLang="ja-JP" dirty="0" smtClean="0"/>
              <a:t/>
            </a:r>
            <a:br>
              <a:rPr kumimoji="1" lang="en-US" altLang="ja-JP" dirty="0" smtClean="0"/>
            </a:br>
            <a:r>
              <a:rPr kumimoji="1" lang="ja-JP" altLang="en-US" dirty="0" smtClean="0"/>
              <a:t>ファイル作成</a:t>
            </a:r>
            <a:endParaRPr kumimoji="1" lang="ja-JP" altLang="en-US" dirty="0"/>
          </a:p>
        </p:txBody>
      </p:sp>
      <p:pic>
        <p:nvPicPr>
          <p:cNvPr id="4" name="図 3"/>
          <p:cNvPicPr>
            <a:picLocks noChangeAspect="1"/>
          </p:cNvPicPr>
          <p:nvPr/>
        </p:nvPicPr>
        <p:blipFill>
          <a:blip r:embed="rId2"/>
          <a:stretch>
            <a:fillRect/>
          </a:stretch>
        </p:blipFill>
        <p:spPr>
          <a:xfrm>
            <a:off x="659894" y="2042160"/>
            <a:ext cx="3447286" cy="2872739"/>
          </a:xfrm>
          <a:prstGeom prst="rect">
            <a:avLst/>
          </a:prstGeom>
        </p:spPr>
      </p:pic>
      <p:pic>
        <p:nvPicPr>
          <p:cNvPr id="5" name="図 4"/>
          <p:cNvPicPr>
            <a:picLocks noChangeAspect="1"/>
          </p:cNvPicPr>
          <p:nvPr/>
        </p:nvPicPr>
        <p:blipFill>
          <a:blip r:embed="rId3"/>
          <a:stretch>
            <a:fillRect/>
          </a:stretch>
        </p:blipFill>
        <p:spPr>
          <a:xfrm>
            <a:off x="4907280" y="2086004"/>
            <a:ext cx="3362088" cy="2770476"/>
          </a:xfrm>
          <a:prstGeom prst="rect">
            <a:avLst/>
          </a:prstGeom>
        </p:spPr>
      </p:pic>
    </p:spTree>
    <p:extLst>
      <p:ext uri="{BB962C8B-B14F-4D97-AF65-F5344CB8AC3E}">
        <p14:creationId xmlns:p14="http://schemas.microsoft.com/office/powerpoint/2010/main" val="30505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kumimoji="1" lang="en-US" altLang="ja-JP" dirty="0" smtClean="0"/>
              <a:t>7900 Series</a:t>
            </a:r>
            <a:r>
              <a:rPr kumimoji="1" lang="ja-JP" altLang="en-US" dirty="0" smtClean="0"/>
              <a:t> </a:t>
            </a:r>
            <a:r>
              <a:rPr kumimoji="1" lang="en-US" altLang="ja-JP" dirty="0" smtClean="0"/>
              <a:t>(2/3)</a:t>
            </a:r>
            <a:endParaRPr kumimoji="1" lang="ja-JP" altLang="en-US" dirty="0"/>
          </a:p>
        </p:txBody>
      </p:sp>
      <p:graphicFrame>
        <p:nvGraphicFramePr>
          <p:cNvPr id="8" name="表 7"/>
          <p:cNvGraphicFramePr>
            <a:graphicFrameLocks noGrp="1"/>
          </p:cNvGraphicFramePr>
          <p:nvPr>
            <p:extLst>
              <p:ext uri="{D42A27DB-BD31-4B8C-83A1-F6EECF244321}">
                <p14:modId xmlns:p14="http://schemas.microsoft.com/office/powerpoint/2010/main" val="178611038"/>
              </p:ext>
            </p:extLst>
          </p:nvPr>
        </p:nvGraphicFramePr>
        <p:xfrm>
          <a:off x="130004" y="953156"/>
          <a:ext cx="8421329" cy="1814023"/>
        </p:xfrm>
        <a:graphic>
          <a:graphicData uri="http://schemas.openxmlformats.org/drawingml/2006/table">
            <a:tbl>
              <a:tblPr firstRow="1" bandRow="1">
                <a:tableStyleId>{5C22544A-7EE6-4342-B048-85BDC9FD1C3A}</a:tableStyleId>
              </a:tblPr>
              <a:tblGrid>
                <a:gridCol w="1726093"/>
                <a:gridCol w="1399536"/>
                <a:gridCol w="1656117"/>
                <a:gridCol w="1831059"/>
                <a:gridCol w="1808524"/>
              </a:tblGrid>
              <a:tr h="474897">
                <a:tc>
                  <a:txBody>
                    <a:bodyPr/>
                    <a:lstStyle/>
                    <a:p>
                      <a:endParaRPr kumimoji="1" lang="ja-JP" altLang="en-US" dirty="0"/>
                    </a:p>
                  </a:txBody>
                  <a:tcPr/>
                </a:tc>
                <a:tc>
                  <a:txBody>
                    <a:bodyPr/>
                    <a:lstStyle/>
                    <a:p>
                      <a:r>
                        <a:rPr kumimoji="1" lang="en-US" altLang="ja-JP" dirty="0" smtClean="0"/>
                        <a:t>Protocol</a:t>
                      </a:r>
                      <a:endParaRPr kumimoji="1" lang="ja-JP" altLang="en-US" dirty="0"/>
                    </a:p>
                  </a:txBody>
                  <a:tcPr/>
                </a:tc>
                <a:tc>
                  <a:txBody>
                    <a:bodyPr/>
                    <a:lstStyle/>
                    <a:p>
                      <a:r>
                        <a:rPr kumimoji="1" lang="en-US" altLang="ja-JP" dirty="0" smtClean="0"/>
                        <a:t>End of sales announcement</a:t>
                      </a:r>
                      <a:endParaRPr kumimoji="1" lang="ja-JP" altLang="en-US" dirty="0"/>
                    </a:p>
                  </a:txBody>
                  <a:tcPr/>
                </a:tc>
                <a:tc>
                  <a:txBody>
                    <a:bodyPr/>
                    <a:lstStyle/>
                    <a:p>
                      <a:r>
                        <a:rPr kumimoji="1" lang="en-US" altLang="ja-JP" dirty="0" smtClean="0"/>
                        <a:t>End of Sales Date</a:t>
                      </a:r>
                      <a:endParaRPr kumimoji="1" lang="ja-JP" altLang="en-US" dirty="0"/>
                    </a:p>
                  </a:txBody>
                  <a:tcPr/>
                </a:tc>
                <a:tc>
                  <a:txBody>
                    <a:bodyPr/>
                    <a:lstStyle/>
                    <a:p>
                      <a:r>
                        <a:rPr kumimoji="1" lang="en-US" altLang="ja-JP" dirty="0" smtClean="0"/>
                        <a:t>Last Date of Support  Date(HW)</a:t>
                      </a:r>
                      <a:endParaRPr kumimoji="1" lang="ja-JP" altLang="en-US" dirty="0"/>
                    </a:p>
                  </a:txBody>
                  <a:tcPr/>
                </a:tc>
              </a:tr>
              <a:tr h="340354">
                <a:tc>
                  <a:txBody>
                    <a:bodyPr/>
                    <a:lstStyle/>
                    <a:p>
                      <a:r>
                        <a:rPr kumimoji="1" lang="en-US" altLang="ja-JP" dirty="0" smtClean="0"/>
                        <a:t>7915/7942 / 7962</a:t>
                      </a:r>
                      <a:endParaRPr kumimoji="1" lang="ja-JP" altLang="en-US" dirty="0"/>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dirty="0" smtClean="0"/>
                        <a:t>SIP/SCCP</a:t>
                      </a:r>
                      <a:endParaRPr kumimoji="1" lang="ja-JP" altLang="en-US" dirty="0" smtClean="0"/>
                    </a:p>
                  </a:txBody>
                  <a:tcPr/>
                </a:tc>
                <a:tc>
                  <a:txBody>
                    <a:bodyPr/>
                    <a:lstStyle/>
                    <a:p>
                      <a:r>
                        <a:rPr kumimoji="1" lang="is-IS" altLang="ja-JP" dirty="0" smtClean="0">
                          <a:hlinkClick r:id="rId2"/>
                        </a:rPr>
                        <a:t>August 3, 2015</a:t>
                      </a:r>
                      <a:endParaRPr kumimoji="1" lang="ja-JP" altLang="en-US" dirty="0"/>
                    </a:p>
                  </a:txBody>
                  <a:tcPr/>
                </a:tc>
                <a:tc>
                  <a:txBody>
                    <a:bodyPr/>
                    <a:lstStyle/>
                    <a:p>
                      <a:r>
                        <a:rPr kumimoji="1" lang="en-US" altLang="ja-JP" dirty="0" smtClean="0"/>
                        <a:t>February 1, 2016</a:t>
                      </a:r>
                      <a:endParaRPr kumimoji="1" lang="ja-JP" altLang="en-US" dirty="0"/>
                    </a:p>
                  </a:txBody>
                  <a:tcPr/>
                </a:tc>
                <a:tc>
                  <a:txBody>
                    <a:bodyPr/>
                    <a:lstStyle/>
                    <a:p>
                      <a:r>
                        <a:rPr kumimoji="1" lang="en-US" altLang="ja-JP" dirty="0" smtClean="0"/>
                        <a:t>January 31, 2021</a:t>
                      </a:r>
                      <a:endParaRPr kumimoji="1" lang="ja-JP" altLang="en-US" dirty="0"/>
                    </a:p>
                  </a:txBody>
                  <a:tcPr/>
                </a:tc>
              </a:tr>
              <a:tr h="340354">
                <a:tc>
                  <a:txBody>
                    <a:bodyPr/>
                    <a:lstStyle/>
                    <a:p>
                      <a:r>
                        <a:rPr kumimoji="1" lang="en-US" altLang="ja-JP" dirty="0" smtClean="0"/>
                        <a:t>7916</a:t>
                      </a:r>
                      <a:endParaRPr kumimoji="1" lang="ja-JP" altLang="en-US" dirty="0"/>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endParaRPr kumimoji="1" lang="ja-JP" altLang="en-US" dirty="0" smtClean="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r>
              <a:tr h="269987">
                <a:tc>
                  <a:txBody>
                    <a:bodyPr/>
                    <a:lstStyle/>
                    <a:p>
                      <a:r>
                        <a:rPr kumimoji="1" lang="en-US" altLang="ja-JP" dirty="0" smtClean="0"/>
                        <a:t>7945 / 7965</a:t>
                      </a:r>
                      <a:endParaRPr kumimoji="1" lang="ja-JP" altLang="en-US" dirty="0"/>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dirty="0" smtClean="0"/>
                        <a:t>SIP/SCCP</a:t>
                      </a:r>
                      <a:endParaRPr kumimoji="1" lang="ja-JP" altLang="en-US" dirty="0" smtClean="0"/>
                    </a:p>
                  </a:txBody>
                  <a:tcPr/>
                </a:tc>
                <a:tc>
                  <a:txBody>
                    <a:bodyPr/>
                    <a:lstStyle/>
                    <a:p>
                      <a:endParaRPr kumimoji="1" lang="ja-JP" altLang="en-US" dirty="0"/>
                    </a:p>
                  </a:txBody>
                  <a:tcPr/>
                </a:tc>
                <a:tc>
                  <a:txBody>
                    <a:bodyPr/>
                    <a:lstStyle/>
                    <a:p>
                      <a:endParaRPr kumimoji="1" lang="ja-JP" altLang="en-US"/>
                    </a:p>
                  </a:txBody>
                  <a:tcPr/>
                </a:tc>
                <a:tc>
                  <a:txBody>
                    <a:bodyPr/>
                    <a:lstStyle/>
                    <a:p>
                      <a:endParaRPr kumimoji="1" lang="ja-JP" altLang="en-US"/>
                    </a:p>
                  </a:txBody>
                  <a:tcPr/>
                </a:tc>
              </a:tr>
              <a:tr h="310356">
                <a:tc>
                  <a:txBody>
                    <a:bodyPr/>
                    <a:lstStyle/>
                    <a:p>
                      <a:r>
                        <a:rPr kumimoji="1" lang="en-US" altLang="ja-JP" dirty="0" smtClean="0"/>
                        <a:t>7975</a:t>
                      </a:r>
                      <a:endParaRPr kumimoji="1" lang="ja-JP" altLang="en-US" dirty="0"/>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dirty="0" smtClean="0"/>
                        <a:t>SIP/SCCP</a:t>
                      </a:r>
                      <a:endParaRPr kumimoji="1" lang="ja-JP" altLang="en-US" dirty="0" smtClean="0"/>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dirty="0"/>
                    </a:p>
                  </a:txBody>
                  <a:tcPr/>
                </a:tc>
              </a:tr>
            </a:tbl>
          </a:graphicData>
        </a:graphic>
      </p:graphicFrame>
    </p:spTree>
    <p:extLst>
      <p:ext uri="{BB962C8B-B14F-4D97-AF65-F5344CB8AC3E}">
        <p14:creationId xmlns:p14="http://schemas.microsoft.com/office/powerpoint/2010/main" val="400857105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kumimoji="1" lang="ja-JP" altLang="en-US" dirty="0" smtClean="0"/>
              <a:t>ディレクトリ　</a:t>
            </a:r>
            <a:r>
              <a:rPr lang="sv-SE" altLang="ja-JP" dirty="0" err="1"/>
              <a:t>Desktops</a:t>
            </a:r>
            <a:r>
              <a:rPr lang="sv-SE" altLang="ja-JP" dirty="0"/>
              <a:t>/800x480x24</a:t>
            </a:r>
            <a:r>
              <a:rPr lang="sv-SE" altLang="ja-JP" dirty="0" smtClean="0"/>
              <a:t>/ </a:t>
            </a:r>
            <a:r>
              <a:rPr lang="ja-JP" altLang="en-US" dirty="0" smtClean="0"/>
              <a:t>にアップロード</a:t>
            </a:r>
            <a:endParaRPr lang="en-US" altLang="ja-JP" dirty="0" smtClean="0"/>
          </a:p>
          <a:p>
            <a:r>
              <a:rPr kumimoji="1" lang="en-US" altLang="ja-JP" dirty="0" smtClean="0"/>
              <a:t>Cisco TFTP</a:t>
            </a:r>
            <a:r>
              <a:rPr kumimoji="1" lang="ja-JP" altLang="en-US" dirty="0" smtClean="0"/>
              <a:t>サービスを再起動</a:t>
            </a:r>
            <a:endParaRPr kumimoji="1" lang="ja-JP" altLang="en-US" dirty="0"/>
          </a:p>
        </p:txBody>
      </p:sp>
      <p:sp>
        <p:nvSpPr>
          <p:cNvPr id="3" name="タイトル 2"/>
          <p:cNvSpPr>
            <a:spLocks noGrp="1"/>
          </p:cNvSpPr>
          <p:nvPr>
            <p:ph type="title"/>
          </p:nvPr>
        </p:nvSpPr>
        <p:spPr/>
        <p:txBody>
          <a:bodyPr/>
          <a:lstStyle/>
          <a:p>
            <a:r>
              <a:rPr kumimoji="1" lang="ja-JP" altLang="en-US" dirty="0" smtClean="0"/>
              <a:t>アップロードとサービス再起動</a:t>
            </a:r>
            <a:endParaRPr kumimoji="1" lang="ja-JP" altLang="en-US" dirty="0"/>
          </a:p>
        </p:txBody>
      </p:sp>
      <p:pic>
        <p:nvPicPr>
          <p:cNvPr id="5" name="図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54634" y="2346960"/>
            <a:ext cx="3785126" cy="1977070"/>
          </a:xfrm>
          <a:prstGeom prst="rect">
            <a:avLst/>
          </a:prstGeom>
        </p:spPr>
      </p:pic>
      <p:pic>
        <p:nvPicPr>
          <p:cNvPr id="6" name="図 5"/>
          <p:cNvPicPr>
            <a:picLocks noChangeAspect="1"/>
          </p:cNvPicPr>
          <p:nvPr/>
        </p:nvPicPr>
        <p:blipFill>
          <a:blip r:embed="rId3"/>
          <a:stretch>
            <a:fillRect/>
          </a:stretch>
        </p:blipFill>
        <p:spPr>
          <a:xfrm>
            <a:off x="81280" y="2367225"/>
            <a:ext cx="4043680" cy="2301995"/>
          </a:xfrm>
          <a:prstGeom prst="rect">
            <a:avLst/>
          </a:prstGeom>
        </p:spPr>
      </p:pic>
    </p:spTree>
    <p:extLst>
      <p:ext uri="{BB962C8B-B14F-4D97-AF65-F5344CB8AC3E}">
        <p14:creationId xmlns:p14="http://schemas.microsoft.com/office/powerpoint/2010/main" val="287757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kumimoji="1" lang="en-US" altLang="ja-JP" dirty="0" smtClean="0"/>
              <a:t>Background Image </a:t>
            </a:r>
            <a:r>
              <a:rPr kumimoji="1" lang="ja-JP" altLang="en-US" dirty="0" smtClean="0"/>
              <a:t>パラメータで強制配布</a:t>
            </a:r>
            <a:endParaRPr kumimoji="1" lang="en-US" altLang="ja-JP" dirty="0" smtClean="0"/>
          </a:p>
          <a:p>
            <a:pPr lvl="1"/>
            <a:r>
              <a:rPr lang="ja-JP" altLang="en-US" dirty="0" smtClean="0"/>
              <a:t>ファイル名</a:t>
            </a:r>
            <a:endParaRPr kumimoji="1" lang="ja-JP" altLang="en-US" dirty="0"/>
          </a:p>
        </p:txBody>
      </p:sp>
      <p:sp>
        <p:nvSpPr>
          <p:cNvPr id="3" name="タイトル 2"/>
          <p:cNvSpPr>
            <a:spLocks noGrp="1"/>
          </p:cNvSpPr>
          <p:nvPr>
            <p:ph type="title"/>
          </p:nvPr>
        </p:nvSpPr>
        <p:spPr/>
        <p:txBody>
          <a:bodyPr/>
          <a:lstStyle/>
          <a:p>
            <a:r>
              <a:rPr kumimoji="1" lang="ja-JP" altLang="en-US" dirty="0" smtClean="0"/>
              <a:t>会社全体で展開する場合</a:t>
            </a:r>
            <a:endParaRPr kumimoji="1" lang="ja-JP" altLang="en-US" dirty="0"/>
          </a:p>
        </p:txBody>
      </p:sp>
      <p:pic>
        <p:nvPicPr>
          <p:cNvPr id="5" name="図 4"/>
          <p:cNvPicPr>
            <a:picLocks noChangeAspect="1"/>
          </p:cNvPicPr>
          <p:nvPr/>
        </p:nvPicPr>
        <p:blipFill>
          <a:blip r:embed="rId2"/>
          <a:stretch>
            <a:fillRect/>
          </a:stretch>
        </p:blipFill>
        <p:spPr>
          <a:xfrm>
            <a:off x="1871133" y="2562014"/>
            <a:ext cx="4288366" cy="2573019"/>
          </a:xfrm>
          <a:prstGeom prst="rect">
            <a:avLst/>
          </a:prstGeom>
        </p:spPr>
      </p:pic>
      <p:pic>
        <p:nvPicPr>
          <p:cNvPr id="6" name="Picture 677"/>
          <p:cNvPicPr/>
          <p:nvPr/>
        </p:nvPicPr>
        <p:blipFill>
          <a:blip r:embed="rId3">
            <a:extLst>
              <a:ext uri="{28A0092B-C50C-407E-A947-70E740481C1C}">
                <a14:useLocalDpi xmlns:a14="http://schemas.microsoft.com/office/drawing/2010/main" val="0"/>
              </a:ext>
            </a:extLst>
          </a:blip>
          <a:stretch>
            <a:fillRect/>
          </a:stretch>
        </p:blipFill>
        <p:spPr bwMode="auto">
          <a:xfrm>
            <a:off x="1946381" y="2134765"/>
            <a:ext cx="4421505" cy="179705"/>
          </a:xfrm>
          <a:prstGeom prst="rect">
            <a:avLst/>
          </a:prstGeom>
          <a:noFill/>
        </p:spPr>
      </p:pic>
    </p:spTree>
    <p:extLst>
      <p:ext uri="{BB962C8B-B14F-4D97-AF65-F5344CB8AC3E}">
        <p14:creationId xmlns:p14="http://schemas.microsoft.com/office/powerpoint/2010/main" val="316434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smtClean="0"/>
              <a:t>回線別に音を分ける</a:t>
            </a:r>
            <a:endParaRPr lang="en-US" altLang="ja-JP" dirty="0" smtClean="0"/>
          </a:p>
          <a:p>
            <a:r>
              <a:rPr lang="ja-JP" altLang="en-US" dirty="0" smtClean="0"/>
              <a:t>会社の</a:t>
            </a:r>
            <a:r>
              <a:rPr lang="en-US" altLang="ja-JP" dirty="0" smtClean="0"/>
              <a:t>CM</a:t>
            </a:r>
            <a:r>
              <a:rPr lang="ja-JP" altLang="en-US" dirty="0" smtClean="0"/>
              <a:t>サウンド</a:t>
            </a:r>
            <a:endParaRPr lang="en-US" altLang="ja-JP" dirty="0" smtClean="0"/>
          </a:p>
          <a:p>
            <a:r>
              <a:rPr lang="ja-JP" altLang="en-US" dirty="0" smtClean="0"/>
              <a:t>着信音も広帯域・</a:t>
            </a:r>
            <a:r>
              <a:rPr lang="en-US" altLang="ja-JP" dirty="0" smtClean="0"/>
              <a:t>10</a:t>
            </a:r>
            <a:r>
              <a:rPr lang="ja-JP" altLang="en-US" dirty="0" smtClean="0"/>
              <a:t>秒に</a:t>
            </a:r>
            <a:endParaRPr lang="en-US" altLang="ja-JP" dirty="0" smtClean="0"/>
          </a:p>
          <a:p>
            <a:pPr marL="514350" indent="-457200">
              <a:buFont typeface="+mj-lt"/>
              <a:buAutoNum type="arabicPeriod"/>
            </a:pPr>
            <a:r>
              <a:rPr lang="ja-JP" altLang="en-US" sz="1200" dirty="0" smtClean="0"/>
              <a:t>元音声の入手</a:t>
            </a:r>
            <a:endParaRPr lang="en-US" altLang="ja-JP" sz="1200" dirty="0" smtClean="0"/>
          </a:p>
          <a:p>
            <a:pPr marL="514350" indent="-457200">
              <a:buFont typeface="+mj-lt"/>
              <a:buAutoNum type="arabicPeriod"/>
            </a:pPr>
            <a:r>
              <a:rPr lang="ja-JP" altLang="en-US" sz="1200" dirty="0" smtClean="0"/>
              <a:t>ファイル変換</a:t>
            </a:r>
            <a:endParaRPr lang="en-US" altLang="ja-JP" sz="1200" dirty="0" smtClean="0"/>
          </a:p>
          <a:p>
            <a:pPr marL="514350" indent="-457200">
              <a:buFont typeface="+mj-lt"/>
              <a:buAutoNum type="arabicPeriod"/>
            </a:pPr>
            <a:r>
              <a:rPr lang="en-US" altLang="ja-JP" sz="1200" dirty="0" smtClean="0"/>
              <a:t>XML</a:t>
            </a:r>
            <a:r>
              <a:rPr lang="ja-JP" altLang="en-US" sz="1200" dirty="0" smtClean="0"/>
              <a:t>ファイルの入手と編集</a:t>
            </a:r>
            <a:endParaRPr lang="en-US" altLang="ja-JP" sz="1200" dirty="0" smtClean="0"/>
          </a:p>
          <a:p>
            <a:pPr marL="514350" indent="-457200">
              <a:buFont typeface="+mj-lt"/>
              <a:buAutoNum type="arabicPeriod"/>
            </a:pPr>
            <a:r>
              <a:rPr lang="ja-JP" altLang="en-US" sz="1200" dirty="0" smtClean="0"/>
              <a:t>アップロード</a:t>
            </a:r>
            <a:endParaRPr lang="en-US" altLang="ja-JP" sz="1200" dirty="0" smtClean="0"/>
          </a:p>
          <a:p>
            <a:pPr marL="514350" indent="-457200">
              <a:buFont typeface="+mj-lt"/>
              <a:buAutoNum type="arabicPeriod"/>
            </a:pPr>
            <a:r>
              <a:rPr lang="en-US" altLang="ja-JP" sz="1200" dirty="0" smtClean="0"/>
              <a:t>TFTP</a:t>
            </a:r>
            <a:r>
              <a:rPr lang="ja-JP" altLang="en-US" sz="1200" dirty="0" smtClean="0"/>
              <a:t>サービスの再起動</a:t>
            </a:r>
            <a:endParaRPr lang="en-US" altLang="ja-JP" sz="1200" dirty="0"/>
          </a:p>
        </p:txBody>
      </p:sp>
      <p:sp>
        <p:nvSpPr>
          <p:cNvPr id="3" name="タイトル 2"/>
          <p:cNvSpPr>
            <a:spLocks noGrp="1"/>
          </p:cNvSpPr>
          <p:nvPr>
            <p:ph type="ctrTitle"/>
          </p:nvPr>
        </p:nvSpPr>
        <p:spPr/>
        <p:txBody>
          <a:bodyPr/>
          <a:lstStyle/>
          <a:p>
            <a:r>
              <a:rPr lang="en-US" altLang="ja-JP" dirty="0"/>
              <a:t>Cisco IP Phone 7800 / 8800</a:t>
            </a:r>
            <a:br>
              <a:rPr lang="en-US" altLang="ja-JP" dirty="0"/>
            </a:br>
            <a:r>
              <a:rPr lang="ja-JP" altLang="en-US" dirty="0" smtClean="0"/>
              <a:t>カスタム着信音の作成</a:t>
            </a:r>
            <a:endParaRPr kumimoji="1" lang="ja-JP" altLang="en-US" dirty="0"/>
          </a:p>
        </p:txBody>
      </p:sp>
      <p:pic>
        <p:nvPicPr>
          <p:cNvPr id="5" name="図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99279" y="1501140"/>
            <a:ext cx="4339167" cy="2603500"/>
          </a:xfrm>
          <a:prstGeom prst="rect">
            <a:avLst/>
          </a:prstGeom>
        </p:spPr>
      </p:pic>
      <p:sp>
        <p:nvSpPr>
          <p:cNvPr id="6" name="正方形/長方形 5"/>
          <p:cNvSpPr/>
          <p:nvPr/>
        </p:nvSpPr>
        <p:spPr>
          <a:xfrm>
            <a:off x="313266" y="4238251"/>
            <a:ext cx="8830734" cy="646331"/>
          </a:xfrm>
          <a:prstGeom prst="rect">
            <a:avLst/>
          </a:prstGeom>
        </p:spPr>
        <p:txBody>
          <a:bodyPr wrap="square">
            <a:spAutoFit/>
          </a:bodyPr>
          <a:lstStyle/>
          <a:p>
            <a:r>
              <a:rPr lang="en-US" altLang="ja-JP" dirty="0"/>
              <a:t>IP Phone 7800/8800 </a:t>
            </a:r>
            <a:r>
              <a:rPr lang="ja-JP" altLang="en-US" dirty="0"/>
              <a:t>シリーズの着信音ファイルの（拡張子</a:t>
            </a:r>
            <a:r>
              <a:rPr lang="en-US" altLang="ja-JP" dirty="0"/>
              <a:t>.</a:t>
            </a:r>
            <a:r>
              <a:rPr lang="en-US" altLang="ja-JP" dirty="0" err="1"/>
              <a:t>rwb</a:t>
            </a:r>
            <a:r>
              <a:rPr lang="ja-JP" altLang="en-US" dirty="0"/>
              <a:t>）の変換方法に</a:t>
            </a:r>
            <a:r>
              <a:rPr lang="ja-JP" altLang="en-US" dirty="0" smtClean="0"/>
              <a:t>ついて</a:t>
            </a:r>
            <a:endParaRPr lang="en-US" altLang="ja-JP" dirty="0" smtClean="0"/>
          </a:p>
          <a:p>
            <a:r>
              <a:rPr lang="en-US" altLang="ja-JP" dirty="0" smtClean="0"/>
              <a:t>https</a:t>
            </a:r>
            <a:r>
              <a:rPr lang="en-US" altLang="ja-JP" dirty="0"/>
              <a:t>://</a:t>
            </a:r>
            <a:r>
              <a:rPr lang="en-US" altLang="ja-JP" dirty="0" err="1"/>
              <a:t>supportforums.cisco.com</a:t>
            </a:r>
            <a:r>
              <a:rPr lang="en-US" altLang="ja-JP" dirty="0"/>
              <a:t>/</a:t>
            </a:r>
            <a:r>
              <a:rPr lang="en-US" altLang="ja-JP" dirty="0" err="1"/>
              <a:t>ja</a:t>
            </a:r>
            <a:r>
              <a:rPr lang="en-US" altLang="ja-JP" dirty="0"/>
              <a:t>/document/12756561</a:t>
            </a:r>
            <a:endParaRPr lang="ja-JP" altLang="en-US" dirty="0"/>
          </a:p>
        </p:txBody>
      </p:sp>
    </p:spTree>
    <p:extLst>
      <p:ext uri="{BB962C8B-B14F-4D97-AF65-F5344CB8AC3E}">
        <p14:creationId xmlns:p14="http://schemas.microsoft.com/office/powerpoint/2010/main" val="71674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73780" y="3845560"/>
            <a:ext cx="1487319" cy="1297940"/>
          </a:xfrm>
          <a:prstGeom prst="rect">
            <a:avLst/>
          </a:prstGeom>
        </p:spPr>
      </p:pic>
      <p:pic>
        <p:nvPicPr>
          <p:cNvPr id="6" name="図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3620" y="2621280"/>
            <a:ext cx="1487319" cy="1297940"/>
          </a:xfrm>
          <a:prstGeom prst="rect">
            <a:avLst/>
          </a:prstGeom>
        </p:spPr>
      </p:pic>
      <p:sp>
        <p:nvSpPr>
          <p:cNvPr id="2" name="タイトル 1"/>
          <p:cNvSpPr>
            <a:spLocks noGrp="1"/>
          </p:cNvSpPr>
          <p:nvPr>
            <p:ph type="title"/>
          </p:nvPr>
        </p:nvSpPr>
        <p:spPr/>
        <p:txBody>
          <a:bodyPr/>
          <a:lstStyle/>
          <a:p>
            <a:r>
              <a:rPr lang="en-US" altLang="ja-JP" dirty="0" smtClean="0"/>
              <a:t>Cisco IP Phone 7800 / 8800</a:t>
            </a:r>
            <a:br>
              <a:rPr lang="en-US" altLang="ja-JP" dirty="0" smtClean="0"/>
            </a:br>
            <a:r>
              <a:rPr lang="en-US" altLang="ja-JP" dirty="0" smtClean="0"/>
              <a:t>Ring </a:t>
            </a:r>
            <a:r>
              <a:rPr lang="en-US" altLang="ja-JP" dirty="0"/>
              <a:t>Cadence </a:t>
            </a:r>
            <a:r>
              <a:rPr lang="en-US" altLang="ja-JP" dirty="0" smtClean="0"/>
              <a:t>Localization</a:t>
            </a:r>
            <a:endParaRPr kumimoji="1" lang="ja-JP" altLang="en-US" dirty="0"/>
          </a:p>
        </p:txBody>
      </p:sp>
      <p:sp>
        <p:nvSpPr>
          <p:cNvPr id="4" name="コンテンツ プレースホルダ 3"/>
          <p:cNvSpPr>
            <a:spLocks noGrp="1"/>
          </p:cNvSpPr>
          <p:nvPr>
            <p:ph idx="1"/>
          </p:nvPr>
        </p:nvSpPr>
        <p:spPr>
          <a:xfrm>
            <a:off x="793752" y="1200151"/>
            <a:ext cx="7435849" cy="1585914"/>
          </a:xfrm>
        </p:spPr>
        <p:txBody>
          <a:bodyPr/>
          <a:lstStyle/>
          <a:p>
            <a:r>
              <a:rPr lang="ja-JP" altLang="en-US" dirty="0" smtClean="0"/>
              <a:t>既存</a:t>
            </a:r>
            <a:r>
              <a:rPr lang="en-US" altLang="ja-JP" dirty="0" smtClean="0"/>
              <a:t>PBX</a:t>
            </a:r>
            <a:r>
              <a:rPr lang="ja-JP" altLang="en-US" dirty="0" smtClean="0"/>
              <a:t>の呼出音に合わせたい利用者向け</a:t>
            </a:r>
            <a:endParaRPr lang="en-US" altLang="ja-JP" dirty="0" smtClean="0"/>
          </a:p>
          <a:p>
            <a:r>
              <a:rPr kumimoji="1" lang="ja-JP" altLang="en-US" dirty="0" smtClean="0"/>
              <a:t>電話機個別または共通の電話プロファイルで設定</a:t>
            </a:r>
            <a:endParaRPr kumimoji="1" lang="en-US" altLang="ja-JP" dirty="0" smtClean="0"/>
          </a:p>
          <a:p>
            <a:pPr lvl="1"/>
            <a:r>
              <a:rPr lang="en-US" altLang="ja-JP" dirty="0" smtClean="0"/>
              <a:t>Ring Locale: Default/Japan</a:t>
            </a:r>
            <a:endParaRPr kumimoji="1" lang="en-US" altLang="ja-JP" dirty="0" smtClean="0"/>
          </a:p>
          <a:p>
            <a:endParaRPr kumimoji="1" lang="ja-JP" altLang="en-US" dirty="0"/>
          </a:p>
        </p:txBody>
      </p:sp>
      <p:sp>
        <p:nvSpPr>
          <p:cNvPr id="5" name="テキスト プレースホルダ 4"/>
          <p:cNvSpPr>
            <a:spLocks noGrp="1"/>
          </p:cNvSpPr>
          <p:nvPr>
            <p:ph type="body" sz="quarter" idx="10"/>
          </p:nvPr>
        </p:nvSpPr>
        <p:spPr/>
        <p:txBody>
          <a:bodyPr/>
          <a:lstStyle/>
          <a:p>
            <a:r>
              <a:rPr lang="ja-JP" altLang="en-US" dirty="0" smtClean="0"/>
              <a:t>内外線鳴り分けの日本方式</a:t>
            </a:r>
            <a:endParaRPr kumimoji="1" lang="ja-JP" altLang="en-US" dirty="0"/>
          </a:p>
        </p:txBody>
      </p:sp>
      <p:sp>
        <p:nvSpPr>
          <p:cNvPr id="7" name="雲形吹き出し 6"/>
          <p:cNvSpPr/>
          <p:nvPr/>
        </p:nvSpPr>
        <p:spPr>
          <a:xfrm>
            <a:off x="2051720" y="2893648"/>
            <a:ext cx="1928826" cy="803678"/>
          </a:xfrm>
          <a:prstGeom prst="cloudCallout">
            <a:avLst>
              <a:gd name="adj1" fmla="val 4540"/>
              <a:gd name="adj2" fmla="val 360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7" name="Picture 3" descr="C:\Users\iiwata\AppData\Local\Microsoft\Windows\Temporary Internet Files\Content.IE5\QJJ2JJNR\MC900355001[1].wmf"/>
          <p:cNvPicPr>
            <a:picLocks noChangeAspect="1" noChangeArrowheads="1"/>
          </p:cNvPicPr>
          <p:nvPr/>
        </p:nvPicPr>
        <p:blipFill>
          <a:blip r:embed="rId4" cstate="print"/>
          <a:srcRect/>
          <a:stretch>
            <a:fillRect/>
          </a:stretch>
        </p:blipFill>
        <p:spPr bwMode="auto">
          <a:xfrm flipH="1">
            <a:off x="323528" y="3543859"/>
            <a:ext cx="1357322" cy="1025024"/>
          </a:xfrm>
          <a:prstGeom prst="rect">
            <a:avLst/>
          </a:prstGeom>
          <a:noFill/>
        </p:spPr>
      </p:pic>
      <p:pic>
        <p:nvPicPr>
          <p:cNvPr id="1029" name="Picture 5" descr="C:\Users\iiwata\AppData\Local\Microsoft\Windows\Temporary Internet Files\Content.IE5\EO0XM5FE\MC900355029[1].wmf"/>
          <p:cNvPicPr>
            <a:picLocks noChangeAspect="1" noChangeArrowheads="1"/>
          </p:cNvPicPr>
          <p:nvPr/>
        </p:nvPicPr>
        <p:blipFill>
          <a:blip r:embed="rId5" cstate="print"/>
          <a:srcRect/>
          <a:stretch>
            <a:fillRect/>
          </a:stretch>
        </p:blipFill>
        <p:spPr bwMode="auto">
          <a:xfrm>
            <a:off x="251521" y="2407594"/>
            <a:ext cx="898525" cy="1377554"/>
          </a:xfrm>
          <a:prstGeom prst="rect">
            <a:avLst/>
          </a:prstGeom>
          <a:noFill/>
        </p:spPr>
      </p:pic>
      <p:sp>
        <p:nvSpPr>
          <p:cNvPr id="12" name="テキスト ボックス 11"/>
          <p:cNvSpPr txBox="1"/>
          <p:nvPr/>
        </p:nvSpPr>
        <p:spPr>
          <a:xfrm>
            <a:off x="2455603" y="3237356"/>
            <a:ext cx="1107996" cy="369332"/>
          </a:xfrm>
          <a:prstGeom prst="rect">
            <a:avLst/>
          </a:prstGeom>
          <a:noFill/>
        </p:spPr>
        <p:txBody>
          <a:bodyPr wrap="none" rtlCol="0">
            <a:spAutoFit/>
          </a:bodyPr>
          <a:lstStyle/>
          <a:p>
            <a:r>
              <a:rPr lang="ja-JP" altLang="en-US" dirty="0" smtClean="0"/>
              <a:t>外線着信</a:t>
            </a:r>
            <a:endParaRPr kumimoji="1" lang="ja-JP" altLang="en-US" dirty="0"/>
          </a:p>
        </p:txBody>
      </p:sp>
      <p:sp>
        <p:nvSpPr>
          <p:cNvPr id="27" name="正方形/長方形 26"/>
          <p:cNvSpPr/>
          <p:nvPr/>
        </p:nvSpPr>
        <p:spPr>
          <a:xfrm>
            <a:off x="2337472" y="2840070"/>
            <a:ext cx="1643074" cy="321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03-</a:t>
            </a:r>
            <a:r>
              <a:rPr kumimoji="1" lang="en-US" altLang="ja-JP" dirty="0" err="1" smtClean="0"/>
              <a:t>xxxx-xxxx</a:t>
            </a:r>
            <a:endParaRPr kumimoji="1" lang="ja-JP" altLang="en-US" dirty="0"/>
          </a:p>
        </p:txBody>
      </p:sp>
      <p:sp>
        <p:nvSpPr>
          <p:cNvPr id="42" name="稲妻 41"/>
          <p:cNvSpPr/>
          <p:nvPr/>
        </p:nvSpPr>
        <p:spPr>
          <a:xfrm flipH="1">
            <a:off x="5508104" y="2137564"/>
            <a:ext cx="500066" cy="482207"/>
          </a:xfrm>
          <a:prstGeom prst="lightningBol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 name="直線矢印コネクタ 47"/>
          <p:cNvCxnSpPr/>
          <p:nvPr/>
        </p:nvCxnSpPr>
        <p:spPr>
          <a:xfrm>
            <a:off x="1572174" y="2997813"/>
            <a:ext cx="695570" cy="384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a:off x="4067944" y="3001660"/>
            <a:ext cx="695570" cy="384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0" name="雲形吹き出し 49"/>
          <p:cNvSpPr/>
          <p:nvPr/>
        </p:nvSpPr>
        <p:spPr>
          <a:xfrm>
            <a:off x="2051720" y="4083918"/>
            <a:ext cx="1928826" cy="803678"/>
          </a:xfrm>
          <a:prstGeom prst="cloudCallout">
            <a:avLst>
              <a:gd name="adj1" fmla="val 4540"/>
              <a:gd name="adj2" fmla="val 360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2455603" y="4427625"/>
            <a:ext cx="1107996" cy="369332"/>
          </a:xfrm>
          <a:prstGeom prst="rect">
            <a:avLst/>
          </a:prstGeom>
          <a:noFill/>
        </p:spPr>
        <p:txBody>
          <a:bodyPr wrap="none" rtlCol="0">
            <a:spAutoFit/>
          </a:bodyPr>
          <a:lstStyle/>
          <a:p>
            <a:r>
              <a:rPr kumimoji="1" lang="ja-JP" altLang="en-US" dirty="0" smtClean="0"/>
              <a:t>内線着信</a:t>
            </a:r>
            <a:endParaRPr kumimoji="1" lang="ja-JP" altLang="en-US" dirty="0"/>
          </a:p>
        </p:txBody>
      </p:sp>
      <p:sp>
        <p:nvSpPr>
          <p:cNvPr id="54" name="正方形/長方形 53"/>
          <p:cNvSpPr/>
          <p:nvPr/>
        </p:nvSpPr>
        <p:spPr>
          <a:xfrm>
            <a:off x="2337472" y="4030340"/>
            <a:ext cx="1643074" cy="321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smtClean="0"/>
              <a:t>8XXXX</a:t>
            </a:r>
            <a:endParaRPr kumimoji="1" lang="ja-JP" altLang="en-US" dirty="0"/>
          </a:p>
        </p:txBody>
      </p:sp>
      <p:cxnSp>
        <p:nvCxnSpPr>
          <p:cNvPr id="55" name="直線矢印コネクタ 54"/>
          <p:cNvCxnSpPr/>
          <p:nvPr/>
        </p:nvCxnSpPr>
        <p:spPr>
          <a:xfrm>
            <a:off x="1572174" y="4188082"/>
            <a:ext cx="695570" cy="384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a:off x="4067944" y="4191930"/>
            <a:ext cx="695570" cy="384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8" name="稲妻 57"/>
          <p:cNvSpPr/>
          <p:nvPr/>
        </p:nvSpPr>
        <p:spPr>
          <a:xfrm flipH="1">
            <a:off x="6128752" y="3524606"/>
            <a:ext cx="500066" cy="482207"/>
          </a:xfrm>
          <a:prstGeom prst="lightningBol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稲妻 58"/>
          <p:cNvSpPr/>
          <p:nvPr/>
        </p:nvSpPr>
        <p:spPr>
          <a:xfrm flipH="1">
            <a:off x="6488792" y="3524606"/>
            <a:ext cx="500066" cy="482207"/>
          </a:xfrm>
          <a:prstGeom prst="lightningBol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p:cNvSpPr txBox="1"/>
          <p:nvPr/>
        </p:nvSpPr>
        <p:spPr>
          <a:xfrm>
            <a:off x="6372201" y="2785637"/>
            <a:ext cx="749461" cy="369332"/>
          </a:xfrm>
          <a:prstGeom prst="rect">
            <a:avLst/>
          </a:prstGeom>
          <a:noFill/>
        </p:spPr>
        <p:txBody>
          <a:bodyPr wrap="none" rtlCol="0">
            <a:spAutoFit/>
          </a:bodyPr>
          <a:lstStyle/>
          <a:p>
            <a:r>
              <a:rPr kumimoji="1" lang="en-US" altLang="ja-JP" dirty="0" err="1" smtClean="0"/>
              <a:t>Line1</a:t>
            </a:r>
            <a:endParaRPr kumimoji="1" lang="ja-JP" altLang="en-US" dirty="0"/>
          </a:p>
        </p:txBody>
      </p:sp>
      <p:sp>
        <p:nvSpPr>
          <p:cNvPr id="61" name="テキスト ボックス 60"/>
          <p:cNvSpPr txBox="1"/>
          <p:nvPr/>
        </p:nvSpPr>
        <p:spPr>
          <a:xfrm>
            <a:off x="6444209" y="3921900"/>
            <a:ext cx="749461" cy="369332"/>
          </a:xfrm>
          <a:prstGeom prst="rect">
            <a:avLst/>
          </a:prstGeom>
          <a:noFill/>
        </p:spPr>
        <p:txBody>
          <a:bodyPr wrap="none" rtlCol="0">
            <a:spAutoFit/>
          </a:bodyPr>
          <a:lstStyle/>
          <a:p>
            <a:r>
              <a:rPr kumimoji="1" lang="en-US" altLang="ja-JP" dirty="0" err="1" smtClean="0"/>
              <a:t>Line1</a:t>
            </a:r>
            <a:endParaRPr kumimoji="1" lang="ja-JP" altLang="en-US" dirty="0"/>
          </a:p>
        </p:txBody>
      </p:sp>
      <p:sp>
        <p:nvSpPr>
          <p:cNvPr id="63" name="正方形/長方形 62"/>
          <p:cNvSpPr/>
          <p:nvPr/>
        </p:nvSpPr>
        <p:spPr>
          <a:xfrm>
            <a:off x="6300193" y="3163679"/>
            <a:ext cx="2044512" cy="323165"/>
          </a:xfrm>
          <a:prstGeom prst="rect">
            <a:avLst/>
          </a:prstGeom>
        </p:spPr>
        <p:txBody>
          <a:bodyPr wrap="none">
            <a:spAutoFit/>
          </a:bodyPr>
          <a:lstStyle/>
          <a:p>
            <a:pPr>
              <a:lnSpc>
                <a:spcPct val="80000"/>
              </a:lnSpc>
              <a:buFontTx/>
              <a:buNone/>
            </a:pPr>
            <a:r>
              <a:rPr lang="en-US" altLang="ja-JP" dirty="0" err="1" smtClean="0"/>
              <a:t>1secON-2secOFF</a:t>
            </a:r>
            <a:r>
              <a:rPr lang="en-US" altLang="ja-JP" dirty="0" smtClean="0"/>
              <a:t> </a:t>
            </a:r>
            <a:endParaRPr lang="en-US" altLang="ja-JP" dirty="0"/>
          </a:p>
        </p:txBody>
      </p:sp>
      <p:sp>
        <p:nvSpPr>
          <p:cNvPr id="64" name="正方形/長方形 63"/>
          <p:cNvSpPr/>
          <p:nvPr/>
        </p:nvSpPr>
        <p:spPr>
          <a:xfrm>
            <a:off x="6372200" y="4299943"/>
            <a:ext cx="2429534" cy="544765"/>
          </a:xfrm>
          <a:prstGeom prst="rect">
            <a:avLst/>
          </a:prstGeom>
        </p:spPr>
        <p:txBody>
          <a:bodyPr wrap="none">
            <a:spAutoFit/>
          </a:bodyPr>
          <a:lstStyle/>
          <a:p>
            <a:pPr>
              <a:lnSpc>
                <a:spcPct val="80000"/>
              </a:lnSpc>
              <a:buFontTx/>
              <a:buNone/>
            </a:pPr>
            <a:r>
              <a:rPr lang="en-US" altLang="ja-JP" dirty="0" err="1" smtClean="0"/>
              <a:t>0.3secON-0.3secOFF</a:t>
            </a:r>
            <a:r>
              <a:rPr lang="en-US" altLang="ja-JP" dirty="0" smtClean="0"/>
              <a:t> </a:t>
            </a:r>
          </a:p>
          <a:p>
            <a:pPr>
              <a:lnSpc>
                <a:spcPct val="80000"/>
              </a:lnSpc>
              <a:buFontTx/>
              <a:buNone/>
            </a:pPr>
            <a:r>
              <a:rPr lang="en-US" altLang="ja-JP" dirty="0" err="1" smtClean="0"/>
              <a:t>0.3secON-2.1secOFF</a:t>
            </a:r>
            <a:endParaRPr lang="en-US" altLang="ja-JP" dirty="0"/>
          </a:p>
        </p:txBody>
      </p:sp>
      <p:pic>
        <p:nvPicPr>
          <p:cNvPr id="3" name="Picture 2" descr="スクリーンショット 2012-07-15 22.46.08.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41504" y="2137565"/>
            <a:ext cx="7444021" cy="478104"/>
          </a:xfrm>
          <a:prstGeom prst="rect">
            <a:avLst/>
          </a:prstGeom>
        </p:spPr>
      </p:pic>
    </p:spTree>
    <p:extLst>
      <p:ext uri="{BB962C8B-B14F-4D97-AF65-F5344CB8AC3E}">
        <p14:creationId xmlns:p14="http://schemas.microsoft.com/office/powerpoint/2010/main" val="32412448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smtClean="0"/>
              <a:t>Cisco IP Phone 8800 </a:t>
            </a:r>
            <a:r>
              <a:rPr kumimoji="1" lang="ja-JP" altLang="en-US" dirty="0" smtClean="0"/>
              <a:t>提案のポイント</a:t>
            </a:r>
            <a:endParaRPr kumimoji="1" lang="ja-JP" altLang="en-US" dirty="0"/>
          </a:p>
        </p:txBody>
      </p:sp>
      <p:sp>
        <p:nvSpPr>
          <p:cNvPr id="4" name="テキスト プレースホルダー 3"/>
          <p:cNvSpPr>
            <a:spLocks noGrp="1"/>
          </p:cNvSpPr>
          <p:nvPr>
            <p:ph type="body" sz="quarter" idx="11"/>
          </p:nvPr>
        </p:nvSpPr>
        <p:spPr/>
        <p:txBody>
          <a:bodyPr/>
          <a:lstStyle/>
          <a:p>
            <a:r>
              <a:rPr kumimoji="1" lang="ja-JP" altLang="en-US" dirty="0" smtClean="0">
                <a:solidFill>
                  <a:srgbClr val="676767"/>
                </a:solidFill>
              </a:rPr>
              <a:t>操作性</a:t>
            </a:r>
            <a:endParaRPr kumimoji="1" lang="ja-JP" altLang="en-US" dirty="0">
              <a:solidFill>
                <a:srgbClr val="676767"/>
              </a:solidFill>
            </a:endParaRPr>
          </a:p>
        </p:txBody>
      </p:sp>
      <p:sp>
        <p:nvSpPr>
          <p:cNvPr id="5" name="テキスト プレースホルダー 4"/>
          <p:cNvSpPr>
            <a:spLocks noGrp="1"/>
          </p:cNvSpPr>
          <p:nvPr>
            <p:ph type="body" sz="quarter" idx="12"/>
          </p:nvPr>
        </p:nvSpPr>
        <p:spPr/>
        <p:txBody>
          <a:bodyPr/>
          <a:lstStyle/>
          <a:p>
            <a:r>
              <a:rPr kumimoji="1" lang="ja-JP" altLang="en-US" dirty="0" smtClean="0">
                <a:solidFill>
                  <a:srgbClr val="676767"/>
                </a:solidFill>
              </a:rPr>
              <a:t>カスタマイズ</a:t>
            </a:r>
            <a:endParaRPr kumimoji="1" lang="ja-JP" altLang="en-US" dirty="0">
              <a:solidFill>
                <a:srgbClr val="676767"/>
              </a:solidFill>
            </a:endParaRPr>
          </a:p>
        </p:txBody>
      </p:sp>
      <p:sp>
        <p:nvSpPr>
          <p:cNvPr id="6" name="テキスト プレースホルダー 5"/>
          <p:cNvSpPr>
            <a:spLocks noGrp="1"/>
          </p:cNvSpPr>
          <p:nvPr>
            <p:ph type="body" sz="quarter" idx="13"/>
          </p:nvPr>
        </p:nvSpPr>
        <p:spPr/>
        <p:txBody>
          <a:bodyPr/>
          <a:lstStyle/>
          <a:p>
            <a:r>
              <a:rPr kumimoji="1" lang="ja-JP" altLang="en-US" dirty="0" smtClean="0"/>
              <a:t>先進機能</a:t>
            </a:r>
            <a:endParaRPr kumimoji="1" lang="ja-JP" altLang="en-US" dirty="0"/>
          </a:p>
        </p:txBody>
      </p:sp>
      <p:pic>
        <p:nvPicPr>
          <p:cNvPr id="2" name="図プレースホルダー 1" descr="1.png"/>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385" b="385"/>
          <a:stretch>
            <a:fillRect/>
          </a:stretch>
        </p:blipFill>
        <p:spPr bwMode="auto">
          <a:custGeom>
            <a:avLst/>
            <a:gdLst>
              <a:gd name="T0" fmla="*/ 139 w 539"/>
              <a:gd name="T1" fmla="*/ 150 h 800"/>
              <a:gd name="T2" fmla="*/ 223 w 539"/>
              <a:gd name="T3" fmla="*/ 67 h 800"/>
              <a:gd name="T4" fmla="*/ 306 w 539"/>
              <a:gd name="T5" fmla="*/ 150 h 800"/>
              <a:gd name="T6" fmla="*/ 271 w 539"/>
              <a:gd name="T7" fmla="*/ 218 h 800"/>
              <a:gd name="T8" fmla="*/ 268 w 539"/>
              <a:gd name="T9" fmla="*/ 173 h 800"/>
              <a:gd name="T10" fmla="*/ 222 w 539"/>
              <a:gd name="T11" fmla="*/ 126 h 800"/>
              <a:gd name="T12" fmla="*/ 176 w 539"/>
              <a:gd name="T13" fmla="*/ 173 h 800"/>
              <a:gd name="T14" fmla="*/ 173 w 539"/>
              <a:gd name="T15" fmla="*/ 217 h 800"/>
              <a:gd name="T16" fmla="*/ 139 w 539"/>
              <a:gd name="T17" fmla="*/ 150 h 800"/>
              <a:gd name="T18" fmla="*/ 520 w 539"/>
              <a:gd name="T19" fmla="*/ 448 h 800"/>
              <a:gd name="T20" fmla="*/ 283 w 539"/>
              <a:gd name="T21" fmla="*/ 385 h 800"/>
              <a:gd name="T22" fmla="*/ 276 w 539"/>
              <a:gd name="T23" fmla="*/ 290 h 800"/>
              <a:gd name="T24" fmla="*/ 373 w 539"/>
              <a:gd name="T25" fmla="*/ 150 h 800"/>
              <a:gd name="T26" fmla="*/ 223 w 539"/>
              <a:gd name="T27" fmla="*/ 0 h 800"/>
              <a:gd name="T28" fmla="*/ 73 w 539"/>
              <a:gd name="T29" fmla="*/ 150 h 800"/>
              <a:gd name="T30" fmla="*/ 167 w 539"/>
              <a:gd name="T31" fmla="*/ 290 h 800"/>
              <a:gd name="T32" fmla="*/ 150 w 539"/>
              <a:gd name="T33" fmla="*/ 541 h 800"/>
              <a:gd name="T34" fmla="*/ 105 w 539"/>
              <a:gd name="T35" fmla="*/ 459 h 800"/>
              <a:gd name="T36" fmla="*/ 94 w 539"/>
              <a:gd name="T37" fmla="*/ 438 h 800"/>
              <a:gd name="T38" fmla="*/ 33 w 539"/>
              <a:gd name="T39" fmla="*/ 415 h 800"/>
              <a:gd name="T40" fmla="*/ 10 w 539"/>
              <a:gd name="T41" fmla="*/ 478 h 800"/>
              <a:gd name="T42" fmla="*/ 122 w 539"/>
              <a:gd name="T43" fmla="*/ 781 h 800"/>
              <a:gd name="T44" fmla="*/ 150 w 539"/>
              <a:gd name="T45" fmla="*/ 800 h 800"/>
              <a:gd name="T46" fmla="*/ 466 w 539"/>
              <a:gd name="T47" fmla="*/ 800 h 800"/>
              <a:gd name="T48" fmla="*/ 481 w 539"/>
              <a:gd name="T49" fmla="*/ 790 h 800"/>
              <a:gd name="T50" fmla="*/ 481 w 539"/>
              <a:gd name="T51" fmla="*/ 790 h 800"/>
              <a:gd name="T52" fmla="*/ 539 w 539"/>
              <a:gd name="T53" fmla="*/ 472 h 800"/>
              <a:gd name="T54" fmla="*/ 520 w 539"/>
              <a:gd name="T55" fmla="*/ 448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9" h="800">
                <a:moveTo>
                  <a:pt x="139" y="150"/>
                </a:moveTo>
                <a:cubicBezTo>
                  <a:pt x="139" y="104"/>
                  <a:pt x="177" y="67"/>
                  <a:pt x="223" y="67"/>
                </a:cubicBezTo>
                <a:cubicBezTo>
                  <a:pt x="269" y="67"/>
                  <a:pt x="306" y="104"/>
                  <a:pt x="306" y="150"/>
                </a:cubicBezTo>
                <a:cubicBezTo>
                  <a:pt x="306" y="178"/>
                  <a:pt x="292" y="203"/>
                  <a:pt x="271" y="218"/>
                </a:cubicBezTo>
                <a:lnTo>
                  <a:pt x="268" y="173"/>
                </a:lnTo>
                <a:cubicBezTo>
                  <a:pt x="268" y="147"/>
                  <a:pt x="248" y="126"/>
                  <a:pt x="222" y="126"/>
                </a:cubicBezTo>
                <a:cubicBezTo>
                  <a:pt x="197" y="126"/>
                  <a:pt x="176" y="147"/>
                  <a:pt x="176" y="173"/>
                </a:cubicBezTo>
                <a:lnTo>
                  <a:pt x="173" y="217"/>
                </a:lnTo>
                <a:cubicBezTo>
                  <a:pt x="153" y="201"/>
                  <a:pt x="139" y="177"/>
                  <a:pt x="139" y="150"/>
                </a:cubicBezTo>
                <a:moveTo>
                  <a:pt x="520" y="448"/>
                </a:moveTo>
                <a:lnTo>
                  <a:pt x="283" y="385"/>
                </a:lnTo>
                <a:lnTo>
                  <a:pt x="276" y="290"/>
                </a:lnTo>
                <a:cubicBezTo>
                  <a:pt x="333" y="269"/>
                  <a:pt x="373" y="214"/>
                  <a:pt x="373" y="150"/>
                </a:cubicBezTo>
                <a:cubicBezTo>
                  <a:pt x="373" y="67"/>
                  <a:pt x="306" y="0"/>
                  <a:pt x="223" y="0"/>
                </a:cubicBezTo>
                <a:cubicBezTo>
                  <a:pt x="140" y="0"/>
                  <a:pt x="73" y="67"/>
                  <a:pt x="73" y="150"/>
                </a:cubicBezTo>
                <a:cubicBezTo>
                  <a:pt x="73" y="214"/>
                  <a:pt x="112" y="268"/>
                  <a:pt x="167" y="290"/>
                </a:cubicBezTo>
                <a:lnTo>
                  <a:pt x="150" y="541"/>
                </a:lnTo>
                <a:cubicBezTo>
                  <a:pt x="147" y="537"/>
                  <a:pt x="121" y="488"/>
                  <a:pt x="105" y="459"/>
                </a:cubicBezTo>
                <a:cubicBezTo>
                  <a:pt x="99" y="447"/>
                  <a:pt x="94" y="438"/>
                  <a:pt x="94" y="438"/>
                </a:cubicBezTo>
                <a:cubicBezTo>
                  <a:pt x="83" y="415"/>
                  <a:pt x="56" y="404"/>
                  <a:pt x="33" y="415"/>
                </a:cubicBezTo>
                <a:cubicBezTo>
                  <a:pt x="10" y="426"/>
                  <a:pt x="0" y="454"/>
                  <a:pt x="10" y="478"/>
                </a:cubicBezTo>
                <a:lnTo>
                  <a:pt x="122" y="781"/>
                </a:lnTo>
                <a:cubicBezTo>
                  <a:pt x="126" y="791"/>
                  <a:pt x="139" y="800"/>
                  <a:pt x="150" y="800"/>
                </a:cubicBezTo>
                <a:lnTo>
                  <a:pt x="466" y="800"/>
                </a:lnTo>
                <a:cubicBezTo>
                  <a:pt x="473" y="800"/>
                  <a:pt x="478" y="796"/>
                  <a:pt x="481" y="790"/>
                </a:cubicBezTo>
                <a:lnTo>
                  <a:pt x="481" y="790"/>
                </a:lnTo>
                <a:cubicBezTo>
                  <a:pt x="529" y="689"/>
                  <a:pt x="539" y="473"/>
                  <a:pt x="539" y="472"/>
                </a:cubicBezTo>
                <a:cubicBezTo>
                  <a:pt x="539" y="461"/>
                  <a:pt x="530" y="450"/>
                  <a:pt x="520" y="448"/>
                </a:cubicBezTo>
              </a:path>
            </a:pathLst>
          </a:custGeom>
          <a:solidFill>
            <a:srgbClr val="424347"/>
          </a:solidFill>
          <a:ln>
            <a:noFill/>
          </a:ln>
          <a:extLst>
            <a:ext uri="{91240B29-F687-4f45-9708-019B960494DF}">
              <a14:hiddenLine xmlns:a14="http://schemas.microsoft.com/office/drawing/2010/main" w="9525">
                <a:solidFill>
                  <a:srgbClr val="000000"/>
                </a:solidFill>
                <a:round/>
                <a:headEnd/>
                <a:tailEnd/>
              </a14:hiddenLine>
            </a:ext>
          </a:extLst>
        </p:spPr>
      </p:pic>
      <p:pic>
        <p:nvPicPr>
          <p:cNvPr id="7" name="図プレースホルダー 6" descr="2.png"/>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163" r="1163"/>
          <a:stretch>
            <a:fillRect/>
          </a:stretch>
        </p:blipFill>
        <p:spPr bwMode="auto">
          <a:custGeom>
            <a:avLst/>
            <a:gdLst>
              <a:gd name="T0" fmla="*/ 759 w 814"/>
              <a:gd name="T1" fmla="*/ 299 h 687"/>
              <a:gd name="T2" fmla="*/ 789 w 814"/>
              <a:gd name="T3" fmla="*/ 127 h 687"/>
              <a:gd name="T4" fmla="*/ 688 w 814"/>
              <a:gd name="T5" fmla="*/ 231 h 687"/>
              <a:gd name="T6" fmla="*/ 617 w 814"/>
              <a:gd name="T7" fmla="*/ 231 h 687"/>
              <a:gd name="T8" fmla="*/ 617 w 814"/>
              <a:gd name="T9" fmla="*/ 159 h 687"/>
              <a:gd name="T10" fmla="*/ 720 w 814"/>
              <a:gd name="T11" fmla="*/ 53 h 687"/>
              <a:gd name="T12" fmla="*/ 547 w 814"/>
              <a:gd name="T13" fmla="*/ 81 h 687"/>
              <a:gd name="T14" fmla="*/ 524 w 814"/>
              <a:gd name="T15" fmla="*/ 268 h 687"/>
              <a:gd name="T16" fmla="*/ 449 w 814"/>
              <a:gd name="T17" fmla="*/ 347 h 687"/>
              <a:gd name="T18" fmla="*/ 304 w 814"/>
              <a:gd name="T19" fmla="*/ 199 h 687"/>
              <a:gd name="T20" fmla="*/ 435 w 814"/>
              <a:gd name="T21" fmla="*/ 64 h 687"/>
              <a:gd name="T22" fmla="*/ 208 w 814"/>
              <a:gd name="T23" fmla="*/ 64 h 687"/>
              <a:gd name="T24" fmla="*/ 154 w 814"/>
              <a:gd name="T25" fmla="*/ 119 h 687"/>
              <a:gd name="T26" fmla="*/ 132 w 814"/>
              <a:gd name="T27" fmla="*/ 97 h 687"/>
              <a:gd name="T28" fmla="*/ 100 w 814"/>
              <a:gd name="T29" fmla="*/ 97 h 687"/>
              <a:gd name="T30" fmla="*/ 9 w 814"/>
              <a:gd name="T31" fmla="*/ 190 h 687"/>
              <a:gd name="T32" fmla="*/ 9 w 814"/>
              <a:gd name="T33" fmla="*/ 223 h 687"/>
              <a:gd name="T34" fmla="*/ 129 w 814"/>
              <a:gd name="T35" fmla="*/ 345 h 687"/>
              <a:gd name="T36" fmla="*/ 161 w 814"/>
              <a:gd name="T37" fmla="*/ 345 h 687"/>
              <a:gd name="T38" fmla="*/ 249 w 814"/>
              <a:gd name="T39" fmla="*/ 255 h 687"/>
              <a:gd name="T40" fmla="*/ 249 w 814"/>
              <a:gd name="T41" fmla="*/ 255 h 687"/>
              <a:gd name="T42" fmla="*/ 251 w 814"/>
              <a:gd name="T43" fmla="*/ 253 h 687"/>
              <a:gd name="T44" fmla="*/ 396 w 814"/>
              <a:gd name="T45" fmla="*/ 402 h 687"/>
              <a:gd name="T46" fmla="*/ 190 w 814"/>
              <a:gd name="T47" fmla="*/ 617 h 687"/>
              <a:gd name="T48" fmla="*/ 190 w 814"/>
              <a:gd name="T49" fmla="*/ 672 h 687"/>
              <a:gd name="T50" fmla="*/ 243 w 814"/>
              <a:gd name="T51" fmla="*/ 672 h 687"/>
              <a:gd name="T52" fmla="*/ 449 w 814"/>
              <a:gd name="T53" fmla="*/ 456 h 687"/>
              <a:gd name="T54" fmla="*/ 659 w 814"/>
              <a:gd name="T55" fmla="*/ 671 h 687"/>
              <a:gd name="T56" fmla="*/ 712 w 814"/>
              <a:gd name="T57" fmla="*/ 671 h 687"/>
              <a:gd name="T58" fmla="*/ 712 w 814"/>
              <a:gd name="T59" fmla="*/ 617 h 687"/>
              <a:gd name="T60" fmla="*/ 502 w 814"/>
              <a:gd name="T61" fmla="*/ 401 h 687"/>
              <a:gd name="T62" fmla="*/ 577 w 814"/>
              <a:gd name="T63" fmla="*/ 322 h 687"/>
              <a:gd name="T64" fmla="*/ 759 w 814"/>
              <a:gd name="T65" fmla="*/ 29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4" h="687">
                <a:moveTo>
                  <a:pt x="759" y="299"/>
                </a:moveTo>
                <a:cubicBezTo>
                  <a:pt x="804" y="252"/>
                  <a:pt x="814" y="184"/>
                  <a:pt x="789" y="127"/>
                </a:cubicBezTo>
                <a:lnTo>
                  <a:pt x="688" y="231"/>
                </a:lnTo>
                <a:cubicBezTo>
                  <a:pt x="669" y="251"/>
                  <a:pt x="637" y="251"/>
                  <a:pt x="617" y="231"/>
                </a:cubicBezTo>
                <a:cubicBezTo>
                  <a:pt x="598" y="211"/>
                  <a:pt x="598" y="178"/>
                  <a:pt x="617" y="159"/>
                </a:cubicBezTo>
                <a:lnTo>
                  <a:pt x="720" y="53"/>
                </a:lnTo>
                <a:cubicBezTo>
                  <a:pt x="664" y="24"/>
                  <a:pt x="594" y="33"/>
                  <a:pt x="547" y="81"/>
                </a:cubicBezTo>
                <a:cubicBezTo>
                  <a:pt x="498" y="132"/>
                  <a:pt x="490" y="209"/>
                  <a:pt x="524" y="268"/>
                </a:cubicBezTo>
                <a:lnTo>
                  <a:pt x="449" y="347"/>
                </a:lnTo>
                <a:lnTo>
                  <a:pt x="304" y="199"/>
                </a:lnTo>
                <a:lnTo>
                  <a:pt x="435" y="64"/>
                </a:lnTo>
                <a:cubicBezTo>
                  <a:pt x="373" y="0"/>
                  <a:pt x="270" y="0"/>
                  <a:pt x="208" y="64"/>
                </a:cubicBezTo>
                <a:lnTo>
                  <a:pt x="154" y="119"/>
                </a:lnTo>
                <a:lnTo>
                  <a:pt x="132" y="97"/>
                </a:lnTo>
                <a:cubicBezTo>
                  <a:pt x="124" y="88"/>
                  <a:pt x="109" y="88"/>
                  <a:pt x="100" y="97"/>
                </a:cubicBezTo>
                <a:lnTo>
                  <a:pt x="9" y="190"/>
                </a:lnTo>
                <a:cubicBezTo>
                  <a:pt x="0" y="199"/>
                  <a:pt x="0" y="214"/>
                  <a:pt x="9" y="223"/>
                </a:cubicBezTo>
                <a:lnTo>
                  <a:pt x="129" y="345"/>
                </a:lnTo>
                <a:cubicBezTo>
                  <a:pt x="138" y="354"/>
                  <a:pt x="152" y="354"/>
                  <a:pt x="161" y="345"/>
                </a:cubicBezTo>
                <a:lnTo>
                  <a:pt x="249" y="255"/>
                </a:lnTo>
                <a:lnTo>
                  <a:pt x="249" y="255"/>
                </a:lnTo>
                <a:lnTo>
                  <a:pt x="251" y="253"/>
                </a:lnTo>
                <a:lnTo>
                  <a:pt x="396" y="402"/>
                </a:lnTo>
                <a:lnTo>
                  <a:pt x="190" y="617"/>
                </a:lnTo>
                <a:cubicBezTo>
                  <a:pt x="175" y="632"/>
                  <a:pt x="175" y="657"/>
                  <a:pt x="190" y="672"/>
                </a:cubicBezTo>
                <a:cubicBezTo>
                  <a:pt x="205" y="687"/>
                  <a:pt x="228" y="687"/>
                  <a:pt x="243" y="672"/>
                </a:cubicBezTo>
                <a:lnTo>
                  <a:pt x="449" y="456"/>
                </a:lnTo>
                <a:lnTo>
                  <a:pt x="659" y="671"/>
                </a:lnTo>
                <a:cubicBezTo>
                  <a:pt x="674" y="686"/>
                  <a:pt x="698" y="686"/>
                  <a:pt x="712" y="671"/>
                </a:cubicBezTo>
                <a:cubicBezTo>
                  <a:pt x="727" y="656"/>
                  <a:pt x="727" y="632"/>
                  <a:pt x="712" y="617"/>
                </a:cubicBezTo>
                <a:lnTo>
                  <a:pt x="502" y="401"/>
                </a:lnTo>
                <a:lnTo>
                  <a:pt x="577" y="322"/>
                </a:lnTo>
                <a:cubicBezTo>
                  <a:pt x="634" y="357"/>
                  <a:pt x="710" y="349"/>
                  <a:pt x="759" y="299"/>
                </a:cubicBezTo>
              </a:path>
            </a:pathLst>
          </a:custGeom>
          <a:solidFill>
            <a:srgbClr val="424347"/>
          </a:solidFill>
          <a:ln>
            <a:noFill/>
          </a:ln>
          <a:extLst>
            <a:ext uri="{91240B29-F687-4f45-9708-019B960494DF}">
              <a14:hiddenLine xmlns:a14="http://schemas.microsoft.com/office/drawing/2010/main" w="9525">
                <a:solidFill>
                  <a:srgbClr val="000000"/>
                </a:solidFill>
                <a:round/>
                <a:headEnd/>
                <a:tailEnd/>
              </a14:hiddenLine>
            </a:ext>
          </a:extLst>
        </p:spPr>
      </p:pic>
      <p:pic>
        <p:nvPicPr>
          <p:cNvPr id="8" name="図プレースホルダー 7" descr="3.png"/>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a:stretch>
            <a:fillRect/>
          </a:stretch>
        </p:blipFill>
        <p:spPr bwMode="auto">
          <a:custGeom>
            <a:avLst/>
            <a:gdLst>
              <a:gd name="T0" fmla="*/ 500 w 533"/>
              <a:gd name="T1" fmla="*/ 0 h 800"/>
              <a:gd name="T2" fmla="*/ 33 w 533"/>
              <a:gd name="T3" fmla="*/ 0 h 800"/>
              <a:gd name="T4" fmla="*/ 0 w 533"/>
              <a:gd name="T5" fmla="*/ 34 h 800"/>
              <a:gd name="T6" fmla="*/ 0 w 533"/>
              <a:gd name="T7" fmla="*/ 200 h 800"/>
              <a:gd name="T8" fmla="*/ 67 w 533"/>
              <a:gd name="T9" fmla="*/ 200 h 800"/>
              <a:gd name="T10" fmla="*/ 67 w 533"/>
              <a:gd name="T11" fmla="*/ 134 h 800"/>
              <a:gd name="T12" fmla="*/ 467 w 533"/>
              <a:gd name="T13" fmla="*/ 134 h 800"/>
              <a:gd name="T14" fmla="*/ 467 w 533"/>
              <a:gd name="T15" fmla="*/ 667 h 800"/>
              <a:gd name="T16" fmla="*/ 67 w 533"/>
              <a:gd name="T17" fmla="*/ 667 h 800"/>
              <a:gd name="T18" fmla="*/ 67 w 533"/>
              <a:gd name="T19" fmla="*/ 600 h 800"/>
              <a:gd name="T20" fmla="*/ 0 w 533"/>
              <a:gd name="T21" fmla="*/ 600 h 800"/>
              <a:gd name="T22" fmla="*/ 0 w 533"/>
              <a:gd name="T23" fmla="*/ 767 h 800"/>
              <a:gd name="T24" fmla="*/ 33 w 533"/>
              <a:gd name="T25" fmla="*/ 800 h 800"/>
              <a:gd name="T26" fmla="*/ 500 w 533"/>
              <a:gd name="T27" fmla="*/ 800 h 800"/>
              <a:gd name="T28" fmla="*/ 533 w 533"/>
              <a:gd name="T29" fmla="*/ 767 h 800"/>
              <a:gd name="T30" fmla="*/ 533 w 533"/>
              <a:gd name="T31" fmla="*/ 34 h 800"/>
              <a:gd name="T32" fmla="*/ 500 w 533"/>
              <a:gd name="T33" fmla="*/ 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3" h="800">
                <a:moveTo>
                  <a:pt x="500" y="0"/>
                </a:moveTo>
                <a:lnTo>
                  <a:pt x="33" y="0"/>
                </a:lnTo>
                <a:cubicBezTo>
                  <a:pt x="15" y="0"/>
                  <a:pt x="0" y="15"/>
                  <a:pt x="0" y="34"/>
                </a:cubicBezTo>
                <a:lnTo>
                  <a:pt x="0" y="200"/>
                </a:lnTo>
                <a:lnTo>
                  <a:pt x="67" y="200"/>
                </a:lnTo>
                <a:lnTo>
                  <a:pt x="67" y="134"/>
                </a:lnTo>
                <a:lnTo>
                  <a:pt x="467" y="134"/>
                </a:lnTo>
                <a:lnTo>
                  <a:pt x="467" y="667"/>
                </a:lnTo>
                <a:lnTo>
                  <a:pt x="67" y="667"/>
                </a:lnTo>
                <a:lnTo>
                  <a:pt x="67" y="600"/>
                </a:lnTo>
                <a:lnTo>
                  <a:pt x="0" y="600"/>
                </a:lnTo>
                <a:lnTo>
                  <a:pt x="0" y="767"/>
                </a:lnTo>
                <a:cubicBezTo>
                  <a:pt x="0" y="785"/>
                  <a:pt x="15" y="800"/>
                  <a:pt x="33" y="800"/>
                </a:cubicBezTo>
                <a:lnTo>
                  <a:pt x="500" y="800"/>
                </a:lnTo>
                <a:cubicBezTo>
                  <a:pt x="518" y="800"/>
                  <a:pt x="533" y="785"/>
                  <a:pt x="533" y="767"/>
                </a:cubicBezTo>
                <a:lnTo>
                  <a:pt x="533" y="34"/>
                </a:lnTo>
                <a:cubicBezTo>
                  <a:pt x="533" y="15"/>
                  <a:pt x="518" y="0"/>
                  <a:pt x="500" y="0"/>
                </a:cubicBezTo>
              </a:path>
            </a:pathLst>
          </a:custGeom>
          <a:solidFill>
            <a:srgbClr val="424347"/>
          </a:solidFill>
          <a:ln>
            <a:noFill/>
          </a:ln>
          <a:extLs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58440172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78439" y="2113280"/>
            <a:ext cx="1371323" cy="1026160"/>
          </a:xfrm>
          <a:prstGeom prst="rect">
            <a:avLst/>
          </a:prstGeom>
        </p:spPr>
      </p:pic>
      <p:sp>
        <p:nvSpPr>
          <p:cNvPr id="4" name="テキスト プレースホルダー 3"/>
          <p:cNvSpPr>
            <a:spLocks noGrp="1"/>
          </p:cNvSpPr>
          <p:nvPr>
            <p:ph type="body" sz="quarter" idx="10"/>
          </p:nvPr>
        </p:nvSpPr>
        <p:spPr/>
        <p:txBody>
          <a:bodyPr/>
          <a:lstStyle/>
          <a:p>
            <a:r>
              <a:rPr lang="en-US" altLang="ja-JP" dirty="0" smtClean="0"/>
              <a:t>Cisco IP Phone </a:t>
            </a:r>
            <a:r>
              <a:rPr kumimoji="1" lang="ja-JP" altLang="en-US" dirty="0" smtClean="0"/>
              <a:t>で携帯電話を充電</a:t>
            </a:r>
            <a:endParaRPr kumimoji="1" lang="en-US" altLang="ja-JP" dirty="0" smtClean="0"/>
          </a:p>
          <a:p>
            <a:pPr lvl="1"/>
            <a:r>
              <a:rPr lang="ja-JP" altLang="en-US" dirty="0" smtClean="0"/>
              <a:t>配線すっきり</a:t>
            </a:r>
            <a:endParaRPr lang="en-US" altLang="ja-JP" dirty="0" smtClean="0"/>
          </a:p>
          <a:p>
            <a:pPr lvl="1"/>
            <a:r>
              <a:rPr lang="ja-JP" altLang="en-US" dirty="0" smtClean="0"/>
              <a:t>業務利用しているスマホを常にチャージ</a:t>
            </a:r>
            <a:endParaRPr lang="en-US" altLang="ja-JP" dirty="0"/>
          </a:p>
          <a:p>
            <a:r>
              <a:rPr kumimoji="1" lang="ja-JP" altLang="en-US" dirty="0" smtClean="0"/>
              <a:t>携帯電話</a:t>
            </a:r>
            <a:endParaRPr kumimoji="1" lang="en-US" altLang="ja-JP" dirty="0" smtClean="0"/>
          </a:p>
          <a:p>
            <a:pPr lvl="1"/>
            <a:r>
              <a:rPr kumimoji="1" lang="en-US" altLang="ja-JP" dirty="0" smtClean="0"/>
              <a:t>Cisco IP Phone 8851 : </a:t>
            </a:r>
            <a:r>
              <a:rPr kumimoji="1" lang="ja-JP" altLang="en-US" dirty="0" smtClean="0"/>
              <a:t>側面</a:t>
            </a:r>
            <a:r>
              <a:rPr kumimoji="1" lang="en-US" altLang="ja-JP" dirty="0" smtClean="0"/>
              <a:t> USB </a:t>
            </a:r>
            <a:r>
              <a:rPr kumimoji="1" lang="ja-JP" altLang="en-US" dirty="0" smtClean="0"/>
              <a:t>ポート</a:t>
            </a:r>
            <a:r>
              <a:rPr kumimoji="1" lang="en-US" altLang="ja-JP" dirty="0" smtClean="0"/>
              <a:t> </a:t>
            </a:r>
          </a:p>
          <a:p>
            <a:pPr lvl="1"/>
            <a:r>
              <a:rPr lang="en-US" altLang="ja-JP" dirty="0" smtClean="0"/>
              <a:t>Cisco IP Phone 8861 : </a:t>
            </a:r>
            <a:r>
              <a:rPr lang="ja-JP" altLang="en-US" dirty="0" smtClean="0"/>
              <a:t>側面・背面</a:t>
            </a:r>
            <a:r>
              <a:rPr lang="en-US" altLang="ja-JP" dirty="0" smtClean="0"/>
              <a:t> USB </a:t>
            </a:r>
            <a:r>
              <a:rPr lang="ja-JP" altLang="en-US" dirty="0" smtClean="0"/>
              <a:t>ポート</a:t>
            </a:r>
            <a:endParaRPr lang="en-US" altLang="ja-JP" dirty="0" smtClean="0"/>
          </a:p>
          <a:p>
            <a:r>
              <a:rPr kumimoji="1" lang="ja-JP" altLang="en-US" dirty="0" smtClean="0"/>
              <a:t>タブレット</a:t>
            </a:r>
            <a:endParaRPr kumimoji="1" lang="en-US" altLang="ja-JP" dirty="0" smtClean="0"/>
          </a:p>
          <a:p>
            <a:pPr lvl="1"/>
            <a:r>
              <a:rPr lang="en-US" altLang="ja-JP" dirty="0"/>
              <a:t>Cisco IP Phone 8861 : </a:t>
            </a:r>
            <a:r>
              <a:rPr lang="ja-JP" altLang="en-US" dirty="0"/>
              <a:t>背面</a:t>
            </a:r>
            <a:r>
              <a:rPr lang="en-US" altLang="ja-JP" dirty="0"/>
              <a:t> USB </a:t>
            </a:r>
            <a:r>
              <a:rPr lang="ja-JP" altLang="en-US" dirty="0" smtClean="0"/>
              <a:t>ポート　（</a:t>
            </a:r>
            <a:r>
              <a:rPr lang="en-US" altLang="ja-JP" dirty="0" smtClean="0"/>
              <a:t>2.1A</a:t>
            </a:r>
            <a:r>
              <a:rPr lang="ja-JP" altLang="en-US" dirty="0" smtClean="0"/>
              <a:t>）</a:t>
            </a:r>
          </a:p>
        </p:txBody>
      </p:sp>
      <p:sp>
        <p:nvSpPr>
          <p:cNvPr id="3" name="タイトル 2"/>
          <p:cNvSpPr>
            <a:spLocks noGrp="1"/>
          </p:cNvSpPr>
          <p:nvPr>
            <p:ph type="ctrTitle"/>
          </p:nvPr>
        </p:nvSpPr>
        <p:spPr/>
        <p:txBody>
          <a:bodyPr/>
          <a:lstStyle/>
          <a:p>
            <a:r>
              <a:rPr kumimoji="1" lang="en-US" altLang="ja-JP" dirty="0" smtClean="0"/>
              <a:t>USB</a:t>
            </a:r>
            <a:r>
              <a:rPr kumimoji="1" lang="ja-JP" altLang="en-US" dirty="0" smtClean="0"/>
              <a:t>充電</a:t>
            </a:r>
            <a:r>
              <a:rPr kumimoji="1" lang="en-US" altLang="ja-JP" dirty="0" smtClean="0"/>
              <a:t> </a:t>
            </a:r>
            <a:endParaRPr kumimoji="1" lang="ja-JP" altLang="en-US" dirty="0"/>
          </a:p>
        </p:txBody>
      </p:sp>
      <p:graphicFrame>
        <p:nvGraphicFramePr>
          <p:cNvPr id="5" name="Table 8"/>
          <p:cNvGraphicFramePr>
            <a:graphicFrameLocks noGrp="1"/>
          </p:cNvGraphicFramePr>
          <p:nvPr>
            <p:extLst>
              <p:ext uri="{D42A27DB-BD31-4B8C-83A1-F6EECF244321}">
                <p14:modId xmlns:p14="http://schemas.microsoft.com/office/powerpoint/2010/main" val="1055651344"/>
              </p:ext>
            </p:extLst>
          </p:nvPr>
        </p:nvGraphicFramePr>
        <p:xfrm>
          <a:off x="1011130" y="4124724"/>
          <a:ext cx="7472470" cy="651510"/>
        </p:xfrm>
        <a:graphic>
          <a:graphicData uri="http://schemas.openxmlformats.org/drawingml/2006/table">
            <a:tbl>
              <a:tblPr firstRow="1" firstCol="1" bandRow="1">
                <a:tableStyleId>{5C22544A-7EE6-4342-B048-85BDC9FD1C3A}</a:tableStyleId>
              </a:tblPr>
              <a:tblGrid>
                <a:gridCol w="3883025"/>
                <a:gridCol w="1752600"/>
                <a:gridCol w="1836845"/>
              </a:tblGrid>
              <a:tr h="217170">
                <a:tc>
                  <a:txBody>
                    <a:bodyPr/>
                    <a:lstStyle/>
                    <a:p>
                      <a:pPr marL="0" marR="0">
                        <a:spcBef>
                          <a:spcPts val="0"/>
                        </a:spcBef>
                        <a:spcAft>
                          <a:spcPts val="0"/>
                        </a:spcAft>
                      </a:pPr>
                      <a:endParaRPr lang="en-US" sz="1400" b="0" dirty="0">
                        <a:effectLst/>
                        <a:latin typeface="+mj-lt"/>
                        <a:cs typeface="MS PGothic"/>
                      </a:endParaRPr>
                    </a:p>
                  </a:txBody>
                  <a:tcPr marL="68580" marR="68580" marT="0" marB="0"/>
                </a:tc>
                <a:tc>
                  <a:txBody>
                    <a:bodyPr/>
                    <a:lstStyle/>
                    <a:p>
                      <a:pPr marL="0" marR="0" algn="ctr">
                        <a:spcBef>
                          <a:spcPts val="0"/>
                        </a:spcBef>
                        <a:spcAft>
                          <a:spcPts val="0"/>
                        </a:spcAft>
                      </a:pPr>
                      <a:r>
                        <a:rPr lang="en-US" sz="1200" b="0" dirty="0" smtClean="0">
                          <a:effectLst/>
                          <a:latin typeface="+mj-lt"/>
                          <a:cs typeface="+mn-cs"/>
                        </a:rPr>
                        <a:t>8851</a:t>
                      </a:r>
                      <a:endParaRPr lang="en-US" sz="1200" b="0" dirty="0">
                        <a:effectLst/>
                        <a:latin typeface="+mj-lt"/>
                        <a:cs typeface="MS PGothic"/>
                      </a:endParaRPr>
                    </a:p>
                  </a:txBody>
                  <a:tcPr marL="68580" marR="68580" marT="0" marB="0"/>
                </a:tc>
                <a:tc>
                  <a:txBody>
                    <a:bodyPr/>
                    <a:lstStyle/>
                    <a:p>
                      <a:pPr marL="0" marR="0" algn="ctr">
                        <a:spcBef>
                          <a:spcPts val="0"/>
                        </a:spcBef>
                        <a:spcAft>
                          <a:spcPts val="0"/>
                        </a:spcAft>
                      </a:pPr>
                      <a:r>
                        <a:rPr lang="en-US" sz="1200" b="0" dirty="0" smtClean="0">
                          <a:effectLst/>
                          <a:latin typeface="+mj-lt"/>
                          <a:cs typeface="+mn-cs"/>
                        </a:rPr>
                        <a:t>8861</a:t>
                      </a:r>
                      <a:endParaRPr lang="en-US" sz="1200" b="0" dirty="0">
                        <a:effectLst/>
                        <a:latin typeface="+mj-lt"/>
                        <a:cs typeface="MS PGothic"/>
                      </a:endParaRPr>
                    </a:p>
                  </a:txBody>
                  <a:tcPr marL="0" marR="0" marT="0" marB="0"/>
                </a:tc>
              </a:tr>
              <a:tr h="217170">
                <a:tc>
                  <a:txBody>
                    <a:bodyPr/>
                    <a:lstStyle/>
                    <a:p>
                      <a:pPr marL="0" marR="0">
                        <a:spcBef>
                          <a:spcPts val="0"/>
                        </a:spcBef>
                        <a:spcAft>
                          <a:spcPts val="0"/>
                        </a:spcAft>
                      </a:pPr>
                      <a:r>
                        <a:rPr lang="ja-JP" altLang="en-US" sz="1400" b="0" dirty="0" smtClean="0">
                          <a:effectLst/>
                          <a:latin typeface="+mj-lt"/>
                          <a:cs typeface="MS PGothic"/>
                        </a:rPr>
                        <a:t>スマートフォン</a:t>
                      </a:r>
                      <a:endParaRPr lang="en-US" sz="1400" b="0" dirty="0">
                        <a:effectLst/>
                        <a:latin typeface="+mj-lt"/>
                        <a:cs typeface="MS PGothic"/>
                      </a:endParaRPr>
                    </a:p>
                  </a:txBody>
                  <a:tcPr marL="68580" marR="68580" marT="0" marB="0"/>
                </a:tc>
                <a:tc>
                  <a:txBody>
                    <a:bodyPr/>
                    <a:lstStyle/>
                    <a:p>
                      <a:pPr marL="0" marR="0" algn="ctr">
                        <a:spcBef>
                          <a:spcPts val="0"/>
                        </a:spcBef>
                        <a:spcAft>
                          <a:spcPts val="0"/>
                        </a:spcAft>
                      </a:pPr>
                      <a:r>
                        <a:rPr lang="en-US" sz="1200" b="0" dirty="0" smtClean="0">
                          <a:effectLst/>
                          <a:latin typeface="+mj-lt"/>
                          <a:cs typeface="+mn-cs"/>
                        </a:rPr>
                        <a:t>802.3af</a:t>
                      </a:r>
                      <a:endParaRPr lang="en-US" sz="1200" b="0" dirty="0">
                        <a:effectLst/>
                        <a:latin typeface="+mj-lt"/>
                        <a:cs typeface="MS PGothic"/>
                      </a:endParaRPr>
                    </a:p>
                  </a:txBody>
                  <a:tcPr marL="68580" marR="68580" marT="0" marB="0"/>
                </a:tc>
                <a:tc>
                  <a:txBody>
                    <a:bodyPr/>
                    <a:lstStyle/>
                    <a:p>
                      <a:pPr marL="0" marR="0" algn="l">
                        <a:spcBef>
                          <a:spcPts val="0"/>
                        </a:spcBef>
                        <a:spcAft>
                          <a:spcPts val="0"/>
                        </a:spcAft>
                      </a:pPr>
                      <a:r>
                        <a:rPr lang="en-US" sz="1200" b="0" dirty="0" smtClean="0">
                          <a:effectLst/>
                          <a:latin typeface="+mj-lt"/>
                        </a:rPr>
                        <a:t>              802.3af</a:t>
                      </a:r>
                      <a:endParaRPr lang="en-US" sz="1200" b="0" dirty="0">
                        <a:effectLst/>
                        <a:latin typeface="+mj-lt"/>
                        <a:cs typeface="MS PGothic"/>
                      </a:endParaRPr>
                    </a:p>
                  </a:txBody>
                  <a:tcPr marL="0" marR="0" marT="0" marB="0"/>
                </a:tc>
              </a:tr>
              <a:tr h="217170">
                <a:tc>
                  <a:txBody>
                    <a:bodyPr/>
                    <a:lstStyle/>
                    <a:p>
                      <a:pPr marL="0" marR="0">
                        <a:spcBef>
                          <a:spcPts val="0"/>
                        </a:spcBef>
                        <a:spcAft>
                          <a:spcPts val="0"/>
                        </a:spcAft>
                      </a:pPr>
                      <a:r>
                        <a:rPr lang="ja-JP" altLang="en-US" sz="1400" b="0" dirty="0" smtClean="0">
                          <a:effectLst/>
                          <a:latin typeface="+mj-lt"/>
                          <a:cs typeface="MS PGothic"/>
                        </a:rPr>
                        <a:t>タブレット</a:t>
                      </a:r>
                      <a:endParaRPr lang="en-US" sz="1400" b="0" dirty="0">
                        <a:effectLst/>
                        <a:latin typeface="+mj-lt"/>
                        <a:cs typeface="MS PGothic"/>
                      </a:endParaRPr>
                    </a:p>
                  </a:txBody>
                  <a:tcPr marL="68580" marR="68580" marT="0" marB="0"/>
                </a:tc>
                <a:tc>
                  <a:txBody>
                    <a:bodyPr/>
                    <a:lstStyle/>
                    <a:p>
                      <a:pPr marL="0" marR="0" algn="ctr">
                        <a:spcBef>
                          <a:spcPts val="0"/>
                        </a:spcBef>
                        <a:spcAft>
                          <a:spcPts val="0"/>
                        </a:spcAft>
                      </a:pPr>
                      <a:endParaRPr lang="en-US" sz="1200" b="0" dirty="0">
                        <a:effectLst/>
                        <a:latin typeface="+mj-lt"/>
                        <a:cs typeface="MS PGothic"/>
                      </a:endParaRPr>
                    </a:p>
                  </a:txBody>
                  <a:tcPr marL="68580" marR="68580" marT="0" marB="0"/>
                </a:tc>
                <a:tc>
                  <a:txBody>
                    <a:bodyPr/>
                    <a:lstStyle/>
                    <a:p>
                      <a:pPr marL="0" marR="0" algn="ctr">
                        <a:spcBef>
                          <a:spcPts val="0"/>
                        </a:spcBef>
                        <a:spcAft>
                          <a:spcPts val="0"/>
                        </a:spcAft>
                      </a:pPr>
                      <a:r>
                        <a:rPr lang="en-US" sz="1200" b="0" dirty="0" smtClean="0">
                          <a:effectLst/>
                          <a:latin typeface="+mj-lt"/>
                          <a:cs typeface="MS PGothic"/>
                        </a:rPr>
                        <a:t>802.3a</a:t>
                      </a:r>
                      <a:r>
                        <a:rPr lang="en-US" altLang="ja-JP" sz="1200" b="0" dirty="0" smtClean="0">
                          <a:effectLst/>
                          <a:latin typeface="+mj-lt"/>
                          <a:cs typeface="MS PGothic"/>
                        </a:rPr>
                        <a:t>t</a:t>
                      </a:r>
                      <a:endParaRPr lang="en-US" sz="1200" b="0" dirty="0">
                        <a:effectLst/>
                        <a:latin typeface="+mj-lt"/>
                        <a:cs typeface="MS PGothic"/>
                      </a:endParaRPr>
                    </a:p>
                  </a:txBody>
                  <a:tcPr marL="0" marR="0" marT="0" marB="0"/>
                </a:tc>
              </a:tr>
            </a:tbl>
          </a:graphicData>
        </a:graphic>
      </p:graphicFrame>
      <p:sp>
        <p:nvSpPr>
          <p:cNvPr id="6" name="Freeform 9"/>
          <p:cNvSpPr/>
          <p:nvPr/>
        </p:nvSpPr>
        <p:spPr bwMode="auto">
          <a:xfrm>
            <a:off x="6624320" y="2519680"/>
            <a:ext cx="1211749" cy="374471"/>
          </a:xfrm>
          <a:custGeom>
            <a:avLst/>
            <a:gdLst>
              <a:gd name="connsiteX0" fmla="*/ 0 w 971926"/>
              <a:gd name="connsiteY0" fmla="*/ 0 h 308519"/>
              <a:gd name="connsiteX1" fmla="*/ 574158 w 971926"/>
              <a:gd name="connsiteY1" fmla="*/ 53162 h 308519"/>
              <a:gd name="connsiteX2" fmla="*/ 180754 w 971926"/>
              <a:gd name="connsiteY2" fmla="*/ 159488 h 308519"/>
              <a:gd name="connsiteX3" fmla="*/ 871870 w 971926"/>
              <a:gd name="connsiteY3" fmla="*/ 287079 h 308519"/>
              <a:gd name="connsiteX4" fmla="*/ 967563 w 971926"/>
              <a:gd name="connsiteY4" fmla="*/ 308344 h 308519"/>
              <a:gd name="connsiteX5" fmla="*/ 967563 w 971926"/>
              <a:gd name="connsiteY5" fmla="*/ 308344 h 30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926" h="308519">
                <a:moveTo>
                  <a:pt x="0" y="0"/>
                </a:moveTo>
                <a:cubicBezTo>
                  <a:pt x="272016" y="13290"/>
                  <a:pt x="544032" y="26581"/>
                  <a:pt x="574158" y="53162"/>
                </a:cubicBezTo>
                <a:cubicBezTo>
                  <a:pt x="604284" y="79743"/>
                  <a:pt x="131135" y="120502"/>
                  <a:pt x="180754" y="159488"/>
                </a:cubicBezTo>
                <a:cubicBezTo>
                  <a:pt x="230373" y="198474"/>
                  <a:pt x="740735" y="262270"/>
                  <a:pt x="871870" y="287079"/>
                </a:cubicBezTo>
                <a:cubicBezTo>
                  <a:pt x="1003005" y="311888"/>
                  <a:pt x="967563" y="308344"/>
                  <a:pt x="967563" y="308344"/>
                </a:cubicBezTo>
                <a:lnTo>
                  <a:pt x="967563" y="308344"/>
                </a:lnTo>
              </a:path>
            </a:pathLst>
          </a:custGeom>
          <a:noFill/>
          <a:ln w="12700" cap="flat">
            <a:solidFill>
              <a:schemeClr val="tx1"/>
            </a:solidFill>
            <a:miter lim="800000"/>
            <a:headEnd type="none" w="med" len="med"/>
            <a:tailEnd type="none" w="med" len="med"/>
          </a:ln>
        </p:spPr>
        <p:txBody>
          <a:bodyPr lIns="91436" tIns="45718" rIns="91436" bIns="45718" rtlCol="0" anchor="ctr"/>
          <a:lstStyle/>
          <a:p>
            <a:pPr algn="ctr"/>
            <a:endParaRPr lang="en-US" dirty="0"/>
          </a:p>
        </p:txBody>
      </p:sp>
      <p:grpSp>
        <p:nvGrpSpPr>
          <p:cNvPr id="7" name="Group 13"/>
          <p:cNvGrpSpPr>
            <a:grpSpLocks/>
          </p:cNvGrpSpPr>
          <p:nvPr/>
        </p:nvGrpSpPr>
        <p:grpSpPr bwMode="auto">
          <a:xfrm rot="1402978">
            <a:off x="7701255" y="2424190"/>
            <a:ext cx="448745" cy="758991"/>
            <a:chOff x="5744604" y="1869420"/>
            <a:chExt cx="2290237" cy="3780441"/>
          </a:xfrm>
        </p:grpSpPr>
        <p:pic>
          <p:nvPicPr>
            <p:cNvPr id="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74516" y="1869420"/>
              <a:ext cx="2160325" cy="3780441"/>
            </a:xfrm>
            <a:prstGeom prst="rect">
              <a:avLst/>
            </a:prstGeom>
            <a:noFill/>
            <a:ln w="9525">
              <a:noFill/>
              <a:miter lim="800000"/>
              <a:headEnd/>
              <a:tailEnd/>
            </a:ln>
          </p:spPr>
        </p:pic>
        <p:pic>
          <p:nvPicPr>
            <p:cNvPr id="9" name="Picture 12" descr="Mango-Contacts-VD-Final.png"/>
            <p:cNvPicPr>
              <a:picLocks noChangeAspect="1"/>
            </p:cNvPicPr>
            <p:nvPr/>
          </p:nvPicPr>
          <p:blipFill>
            <a:blip r:embed="rId4" cstate="screen">
              <a:extLst>
                <a:ext uri="{28A0092B-C50C-407E-A947-70E740481C1C}">
                  <a14:useLocalDpi xmlns:a14="http://schemas.microsoft.com/office/drawing/2010/main"/>
                </a:ext>
              </a:extLst>
            </a:blip>
            <a:srcRect l="-22850" r="-3158" b="-3020"/>
            <a:stretch>
              <a:fillRect/>
            </a:stretch>
          </p:blipFill>
          <p:spPr bwMode="auto">
            <a:xfrm>
              <a:off x="5744604" y="2408751"/>
              <a:ext cx="2162750" cy="2640018"/>
            </a:xfrm>
            <a:prstGeom prst="rect">
              <a:avLst/>
            </a:prstGeom>
            <a:noFill/>
            <a:ln w="9525">
              <a:noFill/>
              <a:miter lim="800000"/>
              <a:headEnd/>
              <a:tailEnd/>
            </a:ln>
          </p:spPr>
        </p:pic>
      </p:grpSp>
    </p:spTree>
    <p:extLst>
      <p:ext uri="{BB962C8B-B14F-4D97-AF65-F5344CB8AC3E}">
        <p14:creationId xmlns:p14="http://schemas.microsoft.com/office/powerpoint/2010/main" val="168611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kumimoji="1" lang="ja-JP" altLang="en-US" dirty="0" smtClean="0"/>
              <a:t>携帯電話の回線が「ライン」として表示</a:t>
            </a:r>
            <a:endParaRPr kumimoji="1" lang="en-US" altLang="ja-JP" dirty="0" smtClean="0"/>
          </a:p>
          <a:p>
            <a:pPr lvl="1"/>
            <a:r>
              <a:rPr lang="en-US" altLang="ja-JP" dirty="0" smtClean="0"/>
              <a:t>Cisco IP Phone </a:t>
            </a:r>
            <a:r>
              <a:rPr lang="ja-JP" altLang="en-US" dirty="0" smtClean="0"/>
              <a:t>音声デバイスとして利用できる</a:t>
            </a:r>
            <a:endParaRPr lang="en-US" altLang="ja-JP" dirty="0" smtClean="0"/>
          </a:p>
          <a:p>
            <a:pPr lvl="1"/>
            <a:r>
              <a:rPr lang="ja-JP" altLang="en-US" dirty="0" smtClean="0"/>
              <a:t>電波状態、バッテリー状況も表示</a:t>
            </a:r>
            <a:endParaRPr kumimoji="1" lang="en-US" altLang="ja-JP" dirty="0" smtClean="0"/>
          </a:p>
          <a:p>
            <a:r>
              <a:rPr lang="ja-JP" altLang="en-US" dirty="0" smtClean="0"/>
              <a:t>連絡先が同期</a:t>
            </a:r>
            <a:endParaRPr kumimoji="1" lang="ja-JP" altLang="en-US" dirty="0"/>
          </a:p>
        </p:txBody>
      </p:sp>
      <p:sp>
        <p:nvSpPr>
          <p:cNvPr id="3" name="タイトル 2"/>
          <p:cNvSpPr>
            <a:spLocks noGrp="1"/>
          </p:cNvSpPr>
          <p:nvPr>
            <p:ph type="ctrTitle"/>
          </p:nvPr>
        </p:nvSpPr>
        <p:spPr/>
        <p:txBody>
          <a:bodyPr/>
          <a:lstStyle/>
          <a:p>
            <a:r>
              <a:rPr kumimoji="1" lang="en-US" altLang="ja-JP" dirty="0" smtClean="0"/>
              <a:t>Cisco Intelligent Proximity on IP Phone / DX</a:t>
            </a:r>
            <a:br>
              <a:rPr kumimoji="1" lang="en-US" altLang="ja-JP" dirty="0" smtClean="0"/>
            </a:br>
            <a:r>
              <a:rPr lang="en-US" altLang="ja-JP" dirty="0" smtClean="0"/>
              <a:t>- </a:t>
            </a:r>
            <a:r>
              <a:rPr kumimoji="1" lang="en-US" altLang="ja-JP" dirty="0" smtClean="0"/>
              <a:t>Bluetooth</a:t>
            </a:r>
            <a:r>
              <a:rPr kumimoji="1" lang="ja-JP" altLang="en-US" dirty="0" smtClean="0"/>
              <a:t>で</a:t>
            </a:r>
            <a:r>
              <a:rPr kumimoji="1" lang="en-US" altLang="ja-JP" dirty="0" smtClean="0"/>
              <a:t> iPhone/Android</a:t>
            </a:r>
            <a:r>
              <a:rPr kumimoji="1" lang="ja-JP" altLang="en-US" dirty="0" smtClean="0"/>
              <a:t>とペアリング</a:t>
            </a:r>
            <a:endParaRPr kumimoji="1" lang="ja-JP" altLang="en-US" dirty="0"/>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2560" y="2683764"/>
            <a:ext cx="3879427" cy="2327656"/>
          </a:xfrm>
          <a:prstGeom prst="rect">
            <a:avLst/>
          </a:prstGeom>
        </p:spPr>
      </p:pic>
      <p:grpSp>
        <p:nvGrpSpPr>
          <p:cNvPr id="12" name="図形グループ 11"/>
          <p:cNvGrpSpPr/>
          <p:nvPr/>
        </p:nvGrpSpPr>
        <p:grpSpPr>
          <a:xfrm>
            <a:off x="4490720" y="2578194"/>
            <a:ext cx="4213860" cy="2565306"/>
            <a:chOff x="4490720" y="2578194"/>
            <a:chExt cx="4213860" cy="2565306"/>
          </a:xfrm>
        </p:grpSpPr>
        <p:pic>
          <p:nvPicPr>
            <p:cNvPr id="10" name="図 9"/>
            <p:cNvPicPr>
              <a:picLocks noChangeAspect="1"/>
            </p:cNvPicPr>
            <p:nvPr/>
          </p:nvPicPr>
          <p:blipFill>
            <a:blip r:embed="rId3"/>
            <a:stretch>
              <a:fillRect/>
            </a:stretch>
          </p:blipFill>
          <p:spPr>
            <a:xfrm>
              <a:off x="4490720" y="2611716"/>
              <a:ext cx="4213860" cy="2531784"/>
            </a:xfrm>
            <a:prstGeom prst="rect">
              <a:avLst/>
            </a:prstGeom>
          </p:spPr>
        </p:pic>
        <p:pic>
          <p:nvPicPr>
            <p:cNvPr id="11" name="図 10"/>
            <p:cNvPicPr>
              <a:picLocks noChangeAspect="1"/>
            </p:cNvPicPr>
            <p:nvPr/>
          </p:nvPicPr>
          <p:blipFill>
            <a:blip r:embed="rId4"/>
            <a:stretch>
              <a:fillRect/>
            </a:stretch>
          </p:blipFill>
          <p:spPr>
            <a:xfrm>
              <a:off x="5494020" y="2578194"/>
              <a:ext cx="632460" cy="312326"/>
            </a:xfrm>
            <a:prstGeom prst="rect">
              <a:avLst/>
            </a:prstGeom>
          </p:spPr>
        </p:pic>
      </p:grpSp>
    </p:spTree>
    <p:extLst>
      <p:ext uri="{BB962C8B-B14F-4D97-AF65-F5344CB8AC3E}">
        <p14:creationId xmlns:p14="http://schemas.microsoft.com/office/powerpoint/2010/main" val="301030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p:txBody>
          <a:bodyPr/>
          <a:lstStyle/>
          <a:p>
            <a:r>
              <a:rPr lang="en-US" altLang="ja-JP" dirty="0"/>
              <a:t>Cisco Intelligent Proximity on IP Phone / </a:t>
            </a:r>
            <a:r>
              <a:rPr lang="en-US" altLang="ja-JP" dirty="0" smtClean="0"/>
              <a:t>DX</a:t>
            </a:r>
            <a:br>
              <a:rPr lang="en-US" altLang="ja-JP" dirty="0" smtClean="0"/>
            </a:br>
            <a:r>
              <a:rPr kumimoji="1" lang="ja-JP" altLang="en-US" dirty="0" smtClean="0"/>
              <a:t>連絡先からの名前引き</a:t>
            </a:r>
            <a:endParaRPr kumimoji="1" lang="ja-JP" altLang="en-US" dirty="0"/>
          </a:p>
        </p:txBody>
      </p:sp>
      <p:sp>
        <p:nvSpPr>
          <p:cNvPr id="2" name="テキスト プレースホルダー 1"/>
          <p:cNvSpPr>
            <a:spLocks noGrp="1"/>
          </p:cNvSpPr>
          <p:nvPr>
            <p:ph type="body" sz="quarter" idx="10"/>
          </p:nvPr>
        </p:nvSpPr>
        <p:spPr/>
        <p:txBody>
          <a:bodyPr/>
          <a:lstStyle/>
          <a:p>
            <a:r>
              <a:rPr kumimoji="1" lang="ja-JP" altLang="en-US" dirty="0" smtClean="0"/>
              <a:t>連絡先を同期</a:t>
            </a:r>
            <a:endParaRPr kumimoji="1" lang="en-US" altLang="ja-JP" dirty="0" smtClean="0"/>
          </a:p>
          <a:p>
            <a:endParaRPr kumimoji="1" lang="ja-JP" altLang="en-US" dirty="0"/>
          </a:p>
        </p:txBody>
      </p:sp>
      <p:sp>
        <p:nvSpPr>
          <p:cNvPr id="5" name="テキスト プレースホルダー 4"/>
          <p:cNvSpPr>
            <a:spLocks noGrp="1"/>
          </p:cNvSpPr>
          <p:nvPr>
            <p:ph type="body" sz="quarter" idx="11"/>
          </p:nvPr>
        </p:nvSpPr>
        <p:spPr/>
        <p:txBody>
          <a:bodyPr/>
          <a:lstStyle/>
          <a:p>
            <a:r>
              <a:rPr kumimoji="1" lang="ja-JP" altLang="en-US" dirty="0" smtClean="0"/>
              <a:t>発着信履歴の名前引きも可能</a:t>
            </a:r>
            <a:endParaRPr kumimoji="1" lang="ja-JP" altLang="en-US" dirty="0"/>
          </a:p>
        </p:txBody>
      </p:sp>
      <p:pic>
        <p:nvPicPr>
          <p:cNvPr id="6" name="図 5"/>
          <p:cNvPicPr>
            <a:picLocks noChangeAspect="1"/>
          </p:cNvPicPr>
          <p:nvPr/>
        </p:nvPicPr>
        <p:blipFill>
          <a:blip r:embed="rId2"/>
          <a:stretch>
            <a:fillRect/>
          </a:stretch>
        </p:blipFill>
        <p:spPr>
          <a:xfrm>
            <a:off x="4653280" y="2005514"/>
            <a:ext cx="4003040" cy="2437407"/>
          </a:xfrm>
          <a:prstGeom prst="rect">
            <a:avLst/>
          </a:prstGeom>
        </p:spPr>
      </p:pic>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3040" y="2031492"/>
            <a:ext cx="4094480" cy="2456688"/>
          </a:xfrm>
          <a:prstGeom prst="rect">
            <a:avLst/>
          </a:prstGeom>
        </p:spPr>
      </p:pic>
    </p:spTree>
    <p:extLst>
      <p:ext uri="{BB962C8B-B14F-4D97-AF65-F5344CB8AC3E}">
        <p14:creationId xmlns:p14="http://schemas.microsoft.com/office/powerpoint/2010/main" val="272642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kumimoji="1" lang="ja-JP" altLang="en-US" dirty="0" smtClean="0"/>
              <a:t>通話中のオーディオを移動で、通話を携帯・</a:t>
            </a:r>
            <a:r>
              <a:rPr kumimoji="1" lang="en-US" altLang="ja-JP" dirty="0" smtClean="0"/>
              <a:t> IP Phone</a:t>
            </a:r>
            <a:r>
              <a:rPr kumimoji="1" lang="ja-JP" altLang="en-US" dirty="0" smtClean="0"/>
              <a:t>で行き来できる、</a:t>
            </a:r>
            <a:endParaRPr kumimoji="1" lang="ja-JP" altLang="en-US" dirty="0"/>
          </a:p>
        </p:txBody>
      </p:sp>
      <p:sp>
        <p:nvSpPr>
          <p:cNvPr id="3" name="タイトル 2"/>
          <p:cNvSpPr>
            <a:spLocks noGrp="1"/>
          </p:cNvSpPr>
          <p:nvPr>
            <p:ph type="ctrTitle"/>
          </p:nvPr>
        </p:nvSpPr>
        <p:spPr/>
        <p:txBody>
          <a:bodyPr/>
          <a:lstStyle/>
          <a:p>
            <a:r>
              <a:rPr lang="en-US" altLang="ja-JP" dirty="0"/>
              <a:t>Cisco Intelligent Proximity on IP Phone / </a:t>
            </a:r>
            <a:r>
              <a:rPr lang="en-US" altLang="ja-JP" dirty="0" smtClean="0"/>
              <a:t>DX</a:t>
            </a:r>
            <a:br>
              <a:rPr lang="en-US" altLang="ja-JP" dirty="0" smtClean="0"/>
            </a:br>
            <a:r>
              <a:rPr lang="en-US" altLang="ja-JP" dirty="0" smtClean="0"/>
              <a:t>- </a:t>
            </a:r>
            <a:r>
              <a:rPr kumimoji="1" lang="ja-JP" altLang="en-US" dirty="0" smtClean="0"/>
              <a:t>通話中、音声デバイスを変更</a:t>
            </a:r>
            <a:endParaRPr kumimoji="1" lang="ja-JP" altLang="en-US" dirty="0"/>
          </a:p>
        </p:txBody>
      </p:sp>
      <p:pic>
        <p:nvPicPr>
          <p:cNvPr id="8" name="図 7"/>
          <p:cNvPicPr>
            <a:picLocks noChangeAspect="1"/>
          </p:cNvPicPr>
          <p:nvPr/>
        </p:nvPicPr>
        <p:blipFill>
          <a:blip r:embed="rId2"/>
          <a:stretch>
            <a:fillRect/>
          </a:stretch>
        </p:blipFill>
        <p:spPr>
          <a:xfrm>
            <a:off x="396240" y="1788160"/>
            <a:ext cx="4029383" cy="2407920"/>
          </a:xfrm>
          <a:prstGeom prst="rect">
            <a:avLst/>
          </a:prstGeom>
        </p:spPr>
      </p:pic>
      <p:pic>
        <p:nvPicPr>
          <p:cNvPr id="9" name="図 8"/>
          <p:cNvPicPr>
            <a:picLocks noChangeAspect="1"/>
          </p:cNvPicPr>
          <p:nvPr/>
        </p:nvPicPr>
        <p:blipFill>
          <a:blip r:embed="rId3"/>
          <a:stretch>
            <a:fillRect/>
          </a:stretch>
        </p:blipFill>
        <p:spPr>
          <a:xfrm>
            <a:off x="4572000" y="1768564"/>
            <a:ext cx="4224108" cy="2498635"/>
          </a:xfrm>
          <a:prstGeom prst="rect">
            <a:avLst/>
          </a:prstGeom>
        </p:spPr>
      </p:pic>
      <p:sp>
        <p:nvSpPr>
          <p:cNvPr id="10" name="テキスト ボックス 9"/>
          <p:cNvSpPr txBox="1"/>
          <p:nvPr/>
        </p:nvSpPr>
        <p:spPr>
          <a:xfrm>
            <a:off x="152400" y="4287520"/>
            <a:ext cx="4522467" cy="369332"/>
          </a:xfrm>
          <a:prstGeom prst="rect">
            <a:avLst/>
          </a:prstGeom>
          <a:noFill/>
        </p:spPr>
        <p:txBody>
          <a:bodyPr wrap="none" rtlCol="0">
            <a:spAutoFit/>
          </a:bodyPr>
          <a:lstStyle/>
          <a:p>
            <a:r>
              <a:rPr kumimoji="1" lang="en-US" altLang="ja-JP" dirty="0" smtClean="0"/>
              <a:t>IP Phone </a:t>
            </a:r>
            <a:r>
              <a:rPr kumimoji="1" lang="ja-JP" altLang="en-US" dirty="0" smtClean="0"/>
              <a:t>をオーディオデバイスとして通話中</a:t>
            </a:r>
            <a:endParaRPr kumimoji="1" lang="ja-JP" altLang="en-US" dirty="0"/>
          </a:p>
        </p:txBody>
      </p:sp>
      <p:sp>
        <p:nvSpPr>
          <p:cNvPr id="11" name="テキスト ボックス 10"/>
          <p:cNvSpPr txBox="1"/>
          <p:nvPr/>
        </p:nvSpPr>
        <p:spPr>
          <a:xfrm>
            <a:off x="4714240" y="4287520"/>
            <a:ext cx="4171034" cy="369332"/>
          </a:xfrm>
          <a:prstGeom prst="rect">
            <a:avLst/>
          </a:prstGeom>
          <a:noFill/>
        </p:spPr>
        <p:txBody>
          <a:bodyPr wrap="none" rtlCol="0">
            <a:spAutoFit/>
          </a:bodyPr>
          <a:lstStyle/>
          <a:p>
            <a:r>
              <a:rPr kumimoji="1" lang="ja-JP" altLang="en-US" dirty="0" smtClean="0"/>
              <a:t>スマホをオーディオデバイスとして通話中</a:t>
            </a:r>
            <a:endParaRPr kumimoji="1" lang="ja-JP" altLang="en-US" dirty="0"/>
          </a:p>
        </p:txBody>
      </p:sp>
    </p:spTree>
    <p:extLst>
      <p:ext uri="{BB962C8B-B14F-4D97-AF65-F5344CB8AC3E}">
        <p14:creationId xmlns:p14="http://schemas.microsoft.com/office/powerpoint/2010/main" val="102846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1"/>
          <p:cNvSpPr txBox="1">
            <a:spLocks/>
          </p:cNvSpPr>
          <p:nvPr/>
        </p:nvSpPr>
        <p:spPr>
          <a:xfrm>
            <a:off x="245456" y="1249964"/>
            <a:ext cx="8582751" cy="3266034"/>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kumimoji="1" lang="en-US" altLang="ja-JP" dirty="0" smtClean="0"/>
              <a:t>Mobile &amp; Remote Access </a:t>
            </a:r>
            <a:r>
              <a:rPr kumimoji="1" lang="ja-JP" altLang="en-US" dirty="0" smtClean="0"/>
              <a:t>機能</a:t>
            </a:r>
            <a:r>
              <a:rPr kumimoji="1" lang="en-US" altLang="ja-JP" dirty="0" smtClean="0"/>
              <a:t> Firmware 11.0</a:t>
            </a:r>
            <a:r>
              <a:rPr kumimoji="1" lang="ja-JP" altLang="en-US" dirty="0" smtClean="0"/>
              <a:t>以降正式対応</a:t>
            </a:r>
            <a:endParaRPr kumimoji="1" lang="en-US" altLang="ja-JP" dirty="0"/>
          </a:p>
        </p:txBody>
      </p:sp>
      <p:cxnSp>
        <p:nvCxnSpPr>
          <p:cNvPr id="8" name="Straight Connector 11"/>
          <p:cNvCxnSpPr>
            <a:cxnSpLocks noChangeShapeType="1"/>
          </p:cNvCxnSpPr>
          <p:nvPr/>
        </p:nvCxnSpPr>
        <p:spPr bwMode="auto">
          <a:xfrm flipV="1">
            <a:off x="5226050" y="2708275"/>
            <a:ext cx="1708150" cy="0"/>
          </a:xfrm>
          <a:prstGeom prst="line">
            <a:avLst/>
          </a:prstGeom>
          <a:noFill/>
          <a:ln w="25400">
            <a:solidFill>
              <a:srgbClr val="FF0000"/>
            </a:solidFill>
            <a:prstDash val="sys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 name="Straight Connector 12"/>
          <p:cNvCxnSpPr>
            <a:cxnSpLocks noChangeShapeType="1"/>
          </p:cNvCxnSpPr>
          <p:nvPr/>
        </p:nvCxnSpPr>
        <p:spPr bwMode="auto">
          <a:xfrm flipV="1">
            <a:off x="5226050" y="1438275"/>
            <a:ext cx="1708150" cy="1268413"/>
          </a:xfrm>
          <a:prstGeom prst="line">
            <a:avLst/>
          </a:prstGeom>
          <a:noFill/>
          <a:ln w="25400">
            <a:solidFill>
              <a:srgbClr val="FF0000"/>
            </a:solidFill>
            <a:prstDash val="sys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 name="Straight Connector 13"/>
          <p:cNvCxnSpPr>
            <a:cxnSpLocks noChangeShapeType="1"/>
          </p:cNvCxnSpPr>
          <p:nvPr/>
        </p:nvCxnSpPr>
        <p:spPr bwMode="auto">
          <a:xfrm>
            <a:off x="1990725" y="2708275"/>
            <a:ext cx="3235325" cy="0"/>
          </a:xfrm>
          <a:prstGeom prst="line">
            <a:avLst/>
          </a:prstGeom>
          <a:noFill/>
          <a:ln w="25400">
            <a:solidFill>
              <a:srgbClr val="FF0000"/>
            </a:solidFill>
            <a:prstDash val="sys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 name="Straight Connector 14"/>
          <p:cNvCxnSpPr>
            <a:cxnSpLocks noChangeShapeType="1"/>
          </p:cNvCxnSpPr>
          <p:nvPr/>
        </p:nvCxnSpPr>
        <p:spPr bwMode="auto">
          <a:xfrm flipV="1">
            <a:off x="4116388" y="1727200"/>
            <a:ext cx="3175" cy="1519238"/>
          </a:xfrm>
          <a:prstGeom prst="line">
            <a:avLst/>
          </a:prstGeom>
          <a:noFill/>
          <a:ln w="12700">
            <a:solidFill>
              <a:srgbClr val="BFBFBF"/>
            </a:solidFill>
            <a:prstDash val="sysDash"/>
            <a:round/>
            <a:headEnd/>
            <a:tailEnd/>
          </a:ln>
          <a:effectLst>
            <a:outerShdw blurRad="76200" dist="50800" dir="5400000" algn="ctr" rotWithShape="0">
              <a:srgbClr val="000000">
                <a:alpha val="26999"/>
              </a:srgbClr>
            </a:outerShdw>
          </a:effectLst>
          <a:extLst>
            <a:ext uri="{909E8E84-426E-40dd-AFC4-6F175D3DCCD1}">
              <a14:hiddenFill xmlns:a14="http://schemas.microsoft.com/office/drawing/2010/main">
                <a:noFill/>
              </a14:hiddenFill>
            </a:ext>
          </a:extLst>
        </p:spPr>
      </p:cxnSp>
      <p:cxnSp>
        <p:nvCxnSpPr>
          <p:cNvPr id="12" name="Straight Connector 15"/>
          <p:cNvCxnSpPr>
            <a:cxnSpLocks noChangeShapeType="1"/>
          </p:cNvCxnSpPr>
          <p:nvPr/>
        </p:nvCxnSpPr>
        <p:spPr bwMode="auto">
          <a:xfrm flipV="1">
            <a:off x="3003550" y="1728788"/>
            <a:ext cx="3175" cy="1517650"/>
          </a:xfrm>
          <a:prstGeom prst="line">
            <a:avLst/>
          </a:prstGeom>
          <a:noFill/>
          <a:ln w="12700">
            <a:solidFill>
              <a:srgbClr val="BFBFBF"/>
            </a:solidFill>
            <a:prstDash val="sysDash"/>
            <a:round/>
            <a:headEnd/>
            <a:tailEnd/>
          </a:ln>
          <a:effectLst>
            <a:outerShdw blurRad="76200" dist="50800" dir="5400000" algn="ctr" rotWithShape="0">
              <a:srgbClr val="000000">
                <a:alpha val="26999"/>
              </a:srgbClr>
            </a:outerShdw>
          </a:effectLst>
          <a:extLst>
            <a:ext uri="{909E8E84-426E-40dd-AFC4-6F175D3DCCD1}">
              <a14:hiddenFill xmlns:a14="http://schemas.microsoft.com/office/drawing/2010/main">
                <a:noFill/>
              </a14:hiddenFill>
            </a:ext>
          </a:extLst>
        </p:spPr>
      </p:cxnSp>
      <p:sp>
        <p:nvSpPr>
          <p:cNvPr id="13" name="Rounded Rectangle 16"/>
          <p:cNvSpPr>
            <a:spLocks noChangeArrowheads="1"/>
          </p:cNvSpPr>
          <p:nvPr/>
        </p:nvSpPr>
        <p:spPr bwMode="auto">
          <a:xfrm>
            <a:off x="2147888" y="2305050"/>
            <a:ext cx="2143125" cy="749300"/>
          </a:xfrm>
          <a:prstGeom prst="roundRect">
            <a:avLst>
              <a:gd name="adj" fmla="val 16667"/>
            </a:avLst>
          </a:prstGeom>
          <a:noFill/>
          <a:ln w="12700">
            <a:solidFill>
              <a:srgbClr val="BFBFBF"/>
            </a:solidFill>
            <a:prstDash val="sysDash"/>
            <a:round/>
            <a:headEnd/>
            <a:tailEnd/>
          </a:ln>
          <a:effectLst>
            <a:outerShdw blurRad="76200" dist="50800" dir="5400000" algn="ctr" rotWithShape="0">
              <a:srgbClr val="000000">
                <a:alpha val="26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ja-JP" altLang="en-US">
              <a:solidFill>
                <a:srgbClr val="7F7F7F"/>
              </a:solidFill>
              <a:latin typeface="Arial"/>
              <a:ea typeface="ＭＳ Ｐゴシック"/>
              <a:cs typeface="Arial"/>
            </a:endParaRPr>
          </a:p>
        </p:txBody>
      </p:sp>
      <p:sp>
        <p:nvSpPr>
          <p:cNvPr id="14" name="TextBox 18"/>
          <p:cNvSpPr txBox="1">
            <a:spLocks noChangeArrowheads="1"/>
          </p:cNvSpPr>
          <p:nvPr/>
        </p:nvSpPr>
        <p:spPr bwMode="auto">
          <a:xfrm>
            <a:off x="969963" y="1601788"/>
            <a:ext cx="20208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01" rIns="91400" bIns="45701">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r" eaLnBrk="0" hangingPunct="0">
              <a:lnSpc>
                <a:spcPct val="90000"/>
              </a:lnSpc>
            </a:pPr>
            <a:r>
              <a:rPr kumimoji="0" lang="en-US" altLang="ja-JP" sz="1600" b="1" dirty="0">
                <a:solidFill>
                  <a:srgbClr val="00B050"/>
                </a:solidFill>
                <a:latin typeface="Arial"/>
                <a:ea typeface="ＭＳ Ｐゴシック"/>
                <a:cs typeface="Arial"/>
              </a:rPr>
              <a:t>Inside firewall (Intranet)</a:t>
            </a:r>
          </a:p>
        </p:txBody>
      </p:sp>
      <p:graphicFrame>
        <p:nvGraphicFramePr>
          <p:cNvPr id="15" name="Object 15"/>
          <p:cNvGraphicFramePr>
            <a:graphicFrameLocks noChangeAspect="1"/>
          </p:cNvGraphicFramePr>
          <p:nvPr>
            <p:extLst>
              <p:ext uri="{D42A27DB-BD31-4B8C-83A1-F6EECF244321}">
                <p14:modId xmlns:p14="http://schemas.microsoft.com/office/powerpoint/2010/main" val="3167398369"/>
              </p:ext>
            </p:extLst>
          </p:nvPr>
        </p:nvGraphicFramePr>
        <p:xfrm>
          <a:off x="3292475" y="2466975"/>
          <a:ext cx="534988" cy="482600"/>
        </p:xfrm>
        <a:graphic>
          <a:graphicData uri="http://schemas.openxmlformats.org/presentationml/2006/ole">
            <mc:AlternateContent xmlns:mc="http://schemas.openxmlformats.org/markup-compatibility/2006">
              <mc:Choice xmlns:v="urn:schemas-microsoft-com:vml" Requires="v">
                <p:oleObj spid="_x0000_s1050" name="Visio" r:id="rId3" imgW="596900" imgH="520700" progId="">
                  <p:embed/>
                </p:oleObj>
              </mc:Choice>
              <mc:Fallback>
                <p:oleObj name="Visio" r:id="rId3" imgW="596900" imgH="5207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2475" y="2466975"/>
                        <a:ext cx="534988"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pic>
        <p:nvPicPr>
          <p:cNvPr id="16" name="Picture 20" descr="firewall-sid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79725" y="2424113"/>
            <a:ext cx="23653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1" descr="firewall-sid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03675" y="2424113"/>
            <a:ext cx="23653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 name="Object 16"/>
          <p:cNvGraphicFramePr>
            <a:graphicFrameLocks noChangeAspect="1"/>
          </p:cNvGraphicFramePr>
          <p:nvPr>
            <p:extLst>
              <p:ext uri="{D42A27DB-BD31-4B8C-83A1-F6EECF244321}">
                <p14:modId xmlns:p14="http://schemas.microsoft.com/office/powerpoint/2010/main" val="1702934707"/>
              </p:ext>
            </p:extLst>
          </p:nvPr>
        </p:nvGraphicFramePr>
        <p:xfrm>
          <a:off x="2166938" y="2466975"/>
          <a:ext cx="536575" cy="482600"/>
        </p:xfrm>
        <a:graphic>
          <a:graphicData uri="http://schemas.openxmlformats.org/presentationml/2006/ole">
            <mc:AlternateContent xmlns:mc="http://schemas.openxmlformats.org/markup-compatibility/2006">
              <mc:Choice xmlns:v="urn:schemas-microsoft-com:vml" Requires="v">
                <p:oleObj spid="_x0000_s1051" name="Visio" r:id="rId6" imgW="596900" imgH="520700" progId="">
                  <p:embed/>
                </p:oleObj>
              </mc:Choice>
              <mc:Fallback>
                <p:oleObj name="Visio" r:id="rId6" imgW="596900" imgH="5207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6938" y="2466975"/>
                        <a:ext cx="5365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Rectangle 23"/>
          <p:cNvSpPr/>
          <p:nvPr/>
        </p:nvSpPr>
        <p:spPr bwMode="auto">
          <a:xfrm>
            <a:off x="238210" y="2306922"/>
            <a:ext cx="1474197" cy="608638"/>
          </a:xfrm>
          <a:prstGeom prst="rect">
            <a:avLst/>
          </a:prstGeom>
          <a:noFill/>
          <a:ln w="3175" cap="flat" cmpd="sng" algn="ctr">
            <a:noFill/>
            <a:prstDash val="solid"/>
            <a:round/>
            <a:headEnd type="none" w="med" len="med"/>
            <a:tailEnd type="none" w="med" len="med"/>
          </a:ln>
          <a:effectLst/>
          <a:scene3d>
            <a:camera prst="perspectiveFront" fov="7200000">
              <a:rot lat="0" lon="19799991" rev="0"/>
            </a:camera>
            <a:lightRig rig="threePt" dir="t"/>
          </a:scene3d>
          <a:sp3d/>
        </p:spPr>
        <p:txBody>
          <a:bodyPr lIns="91400" tIns="45701" rIns="91400" bIns="45701" anchor="ctr">
            <a:flatTx/>
          </a:bodyPr>
          <a:lstStyle/>
          <a:p>
            <a:pPr fontAlgn="auto">
              <a:spcBef>
                <a:spcPts val="0"/>
              </a:spcBef>
              <a:spcAft>
                <a:spcPts val="0"/>
              </a:spcAft>
              <a:defRPr/>
            </a:pPr>
            <a:r>
              <a:rPr lang="en-US" sz="1400" kern="0" dirty="0">
                <a:solidFill>
                  <a:srgbClr val="7F7F7F"/>
                </a:solidFill>
                <a:latin typeface="Arial"/>
                <a:ea typeface="ＭＳ Ｐゴシック"/>
                <a:cs typeface="Arial"/>
              </a:rPr>
              <a:t>Collaboration Services</a:t>
            </a:r>
          </a:p>
        </p:txBody>
      </p:sp>
      <p:sp>
        <p:nvSpPr>
          <p:cNvPr id="20" name="TextBox 24"/>
          <p:cNvSpPr txBox="1">
            <a:spLocks noChangeArrowheads="1"/>
          </p:cNvSpPr>
          <p:nvPr/>
        </p:nvSpPr>
        <p:spPr bwMode="auto">
          <a:xfrm>
            <a:off x="1282700" y="3030538"/>
            <a:ext cx="7080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r>
              <a:rPr kumimoji="0" lang="en-US" altLang="ja-JP" sz="1400">
                <a:solidFill>
                  <a:srgbClr val="7F7F7F"/>
                </a:solidFill>
                <a:latin typeface="Arial"/>
                <a:ea typeface="ＭＳ Ｐゴシック"/>
                <a:cs typeface="Arial"/>
              </a:rPr>
              <a:t>UCM</a:t>
            </a:r>
          </a:p>
        </p:txBody>
      </p:sp>
      <p:sp>
        <p:nvSpPr>
          <p:cNvPr id="21" name="Rounded Rectangle 16"/>
          <p:cNvSpPr>
            <a:spLocks noChangeAspect="1"/>
          </p:cNvSpPr>
          <p:nvPr/>
        </p:nvSpPr>
        <p:spPr>
          <a:xfrm>
            <a:off x="4344988" y="1911350"/>
            <a:ext cx="1722437" cy="1143000"/>
          </a:xfrm>
          <a:custGeom>
            <a:avLst/>
            <a:gdLst/>
            <a:ahLst/>
            <a:cxnLst/>
            <a:rect l="l" t="t" r="r" b="b"/>
            <a:pathLst>
              <a:path w="2038604" h="1352550">
                <a:moveTo>
                  <a:pt x="1259713" y="0"/>
                </a:moveTo>
                <a:cubicBezTo>
                  <a:pt x="1557809" y="0"/>
                  <a:pt x="1799463" y="235968"/>
                  <a:pt x="1799463" y="527050"/>
                </a:cubicBezTo>
                <a:lnTo>
                  <a:pt x="1795605" y="564420"/>
                </a:lnTo>
                <a:lnTo>
                  <a:pt x="1856627" y="597541"/>
                </a:lnTo>
                <a:cubicBezTo>
                  <a:pt x="1966419" y="671715"/>
                  <a:pt x="2038604" y="797328"/>
                  <a:pt x="2038604" y="939800"/>
                </a:cubicBezTo>
                <a:cubicBezTo>
                  <a:pt x="2038604" y="1167756"/>
                  <a:pt x="1853810" y="1352550"/>
                  <a:pt x="1625854" y="1352550"/>
                </a:cubicBezTo>
                <a:lnTo>
                  <a:pt x="412750" y="1352550"/>
                </a:lnTo>
                <a:cubicBezTo>
                  <a:pt x="184794" y="1352550"/>
                  <a:pt x="0" y="1167756"/>
                  <a:pt x="0" y="939800"/>
                </a:cubicBezTo>
                <a:cubicBezTo>
                  <a:pt x="0" y="768833"/>
                  <a:pt x="103947" y="622145"/>
                  <a:pt x="252089" y="559486"/>
                </a:cubicBezTo>
                <a:lnTo>
                  <a:pt x="322529" y="537620"/>
                </a:lnTo>
                <a:lnTo>
                  <a:pt x="321438" y="527051"/>
                </a:lnTo>
                <a:cubicBezTo>
                  <a:pt x="321438" y="381444"/>
                  <a:pt x="442322" y="263407"/>
                  <a:pt x="591439" y="263407"/>
                </a:cubicBezTo>
                <a:cubicBezTo>
                  <a:pt x="647358" y="263407"/>
                  <a:pt x="699307" y="280006"/>
                  <a:pt x="742399" y="308433"/>
                </a:cubicBezTo>
                <a:lnTo>
                  <a:pt x="761713" y="323993"/>
                </a:lnTo>
                <a:lnTo>
                  <a:pt x="762379" y="321898"/>
                </a:lnTo>
                <a:cubicBezTo>
                  <a:pt x="844318" y="132732"/>
                  <a:pt x="1036141" y="0"/>
                  <a:pt x="1259713" y="0"/>
                </a:cubicBezTo>
                <a:close/>
              </a:path>
            </a:pathLst>
          </a:custGeom>
          <a:solidFill>
            <a:schemeClr val="bg1"/>
          </a:solidFill>
          <a:ln>
            <a:solidFill>
              <a:srgbClr val="7F7F7F"/>
            </a:solidFill>
          </a:ln>
          <a:effectLst/>
        </p:spPr>
        <p:style>
          <a:lnRef idx="2">
            <a:schemeClr val="accent1">
              <a:shade val="50000"/>
            </a:schemeClr>
          </a:lnRef>
          <a:fillRef idx="1">
            <a:schemeClr val="accent1"/>
          </a:fillRef>
          <a:effectRef idx="0">
            <a:schemeClr val="accent1"/>
          </a:effectRef>
          <a:fontRef idx="minor">
            <a:schemeClr val="lt1"/>
          </a:fontRef>
        </p:style>
        <p:txBody>
          <a:bodyPr bIns="228600" anchor="ctr"/>
          <a:lstStyle/>
          <a:p>
            <a:pPr algn="ctr" fontAlgn="auto">
              <a:spcBef>
                <a:spcPts val="0"/>
              </a:spcBef>
              <a:spcAft>
                <a:spcPts val="0"/>
              </a:spcAft>
              <a:defRPr/>
            </a:pPr>
            <a:endParaRPr lang="en-US" sz="1100" b="1" dirty="0">
              <a:solidFill>
                <a:srgbClr val="7F7F7F"/>
              </a:solidFill>
              <a:latin typeface="Arial"/>
              <a:ea typeface="ＭＳ Ｐゴシック"/>
              <a:cs typeface="Arial"/>
            </a:endParaRPr>
          </a:p>
        </p:txBody>
      </p:sp>
      <p:sp>
        <p:nvSpPr>
          <p:cNvPr id="22" name="Rectangle 26"/>
          <p:cNvSpPr/>
          <p:nvPr/>
        </p:nvSpPr>
        <p:spPr bwMode="auto">
          <a:xfrm>
            <a:off x="4474674" y="2350464"/>
            <a:ext cx="1417537" cy="565096"/>
          </a:xfrm>
          <a:prstGeom prst="rect">
            <a:avLst/>
          </a:prstGeom>
          <a:noFill/>
          <a:ln w="3175" cap="flat" cmpd="sng" algn="ctr">
            <a:noFill/>
            <a:prstDash val="solid"/>
            <a:round/>
            <a:headEnd type="none" w="med" len="med"/>
            <a:tailEnd type="none" w="med" len="med"/>
          </a:ln>
          <a:effectLst/>
          <a:scene3d>
            <a:camera prst="perspectiveFront" fov="7200000">
              <a:rot lat="0" lon="19799991" rev="0"/>
            </a:camera>
            <a:lightRig rig="threePt" dir="t"/>
          </a:scene3d>
          <a:sp3d/>
        </p:spPr>
        <p:txBody>
          <a:bodyPr lIns="91400" tIns="45701" rIns="91400" bIns="45701" anchor="ctr">
            <a:flatTx/>
          </a:bodyPr>
          <a:lstStyle/>
          <a:p>
            <a:pPr algn="ctr" fontAlgn="auto">
              <a:spcBef>
                <a:spcPts val="0"/>
              </a:spcBef>
              <a:spcAft>
                <a:spcPts val="0"/>
              </a:spcAft>
              <a:defRPr/>
            </a:pPr>
            <a:r>
              <a:rPr lang="en-US" sz="1400" kern="0" dirty="0">
                <a:solidFill>
                  <a:srgbClr val="7F7F7F"/>
                </a:solidFill>
                <a:latin typeface="Arial"/>
                <a:ea typeface="ＭＳ Ｐゴシック"/>
                <a:cs typeface="Arial"/>
              </a:rPr>
              <a:t>Internet</a:t>
            </a:r>
          </a:p>
        </p:txBody>
      </p:sp>
      <p:sp>
        <p:nvSpPr>
          <p:cNvPr id="23" name="TextBox 27"/>
          <p:cNvSpPr txBox="1">
            <a:spLocks noChangeArrowheads="1"/>
          </p:cNvSpPr>
          <p:nvPr/>
        </p:nvSpPr>
        <p:spPr bwMode="auto">
          <a:xfrm>
            <a:off x="3030538" y="1601788"/>
            <a:ext cx="1085850"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01" rIns="91400" bIns="45701">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eaLnBrk="0" hangingPunct="0">
              <a:lnSpc>
                <a:spcPct val="90000"/>
              </a:lnSpc>
            </a:pPr>
            <a:r>
              <a:rPr kumimoji="0" lang="en-US" altLang="ja-JP" sz="1600" b="1">
                <a:solidFill>
                  <a:srgbClr val="7F7F7F"/>
                </a:solidFill>
                <a:latin typeface="Arial"/>
                <a:ea typeface="ＭＳ Ｐゴシック"/>
                <a:cs typeface="Arial"/>
              </a:rPr>
              <a:t>DMZ</a:t>
            </a:r>
          </a:p>
        </p:txBody>
      </p:sp>
      <p:sp>
        <p:nvSpPr>
          <p:cNvPr id="24" name="TextBox 28"/>
          <p:cNvSpPr txBox="1">
            <a:spLocks noChangeArrowheads="1"/>
          </p:cNvSpPr>
          <p:nvPr/>
        </p:nvSpPr>
        <p:spPr bwMode="auto">
          <a:xfrm>
            <a:off x="4458230" y="1567922"/>
            <a:ext cx="2509837"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01" rIns="91400" bIns="45701">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eaLnBrk="0" hangingPunct="0">
              <a:lnSpc>
                <a:spcPct val="90000"/>
              </a:lnSpc>
            </a:pPr>
            <a:r>
              <a:rPr kumimoji="0" lang="en-US" altLang="ja-JP" sz="1600" b="1" dirty="0">
                <a:solidFill>
                  <a:srgbClr val="B21A1A"/>
                </a:solidFill>
                <a:latin typeface="Arial"/>
                <a:ea typeface="ＭＳ Ｐゴシック"/>
                <a:cs typeface="Arial"/>
              </a:rPr>
              <a:t>Outside firewall</a:t>
            </a:r>
          </a:p>
        </p:txBody>
      </p:sp>
      <p:sp>
        <p:nvSpPr>
          <p:cNvPr id="26" name="Rectangle 30"/>
          <p:cNvSpPr/>
          <p:nvPr/>
        </p:nvSpPr>
        <p:spPr bwMode="auto">
          <a:xfrm>
            <a:off x="7219753" y="2553985"/>
            <a:ext cx="1212182" cy="435138"/>
          </a:xfrm>
          <a:prstGeom prst="rect">
            <a:avLst/>
          </a:prstGeom>
          <a:noFill/>
          <a:ln w="3175" cap="flat" cmpd="sng" algn="ctr">
            <a:noFill/>
            <a:prstDash val="solid"/>
            <a:round/>
            <a:headEnd type="none" w="med" len="med"/>
            <a:tailEnd type="none" w="med" len="med"/>
          </a:ln>
          <a:effectLst/>
          <a:scene3d>
            <a:camera prst="perspectiveFront" fov="7200000">
              <a:rot lat="0" lon="19799991" rev="0"/>
            </a:camera>
            <a:lightRig rig="threePt" dir="t"/>
          </a:scene3d>
          <a:sp3d/>
        </p:spPr>
        <p:txBody>
          <a:bodyPr anchor="ctr">
            <a:flatTx/>
          </a:bodyPr>
          <a:lstStyle/>
          <a:p>
            <a:pPr fontAlgn="auto">
              <a:spcBef>
                <a:spcPts val="0"/>
              </a:spcBef>
              <a:spcAft>
                <a:spcPts val="0"/>
              </a:spcAft>
              <a:defRPr/>
            </a:pPr>
            <a:r>
              <a:rPr lang="en-US" sz="1600" kern="0" dirty="0" smtClean="0">
                <a:solidFill>
                  <a:srgbClr val="7F7F7F"/>
                </a:solidFill>
                <a:latin typeface="Arial"/>
                <a:ea typeface="ＭＳ Ｐゴシック"/>
                <a:cs typeface="Arial"/>
              </a:rPr>
              <a:t>IP Phone @ </a:t>
            </a:r>
            <a:r>
              <a:rPr lang="en-US" sz="1600" kern="0" dirty="0">
                <a:solidFill>
                  <a:srgbClr val="7F7F7F"/>
                </a:solidFill>
                <a:latin typeface="Arial"/>
                <a:ea typeface="ＭＳ Ｐゴシック"/>
                <a:cs typeface="Arial"/>
              </a:rPr>
              <a:t>Home</a:t>
            </a:r>
          </a:p>
        </p:txBody>
      </p:sp>
      <p:sp>
        <p:nvSpPr>
          <p:cNvPr id="27" name="Rectangle 31"/>
          <p:cNvSpPr/>
          <p:nvPr/>
        </p:nvSpPr>
        <p:spPr bwMode="auto">
          <a:xfrm>
            <a:off x="7219753" y="1115758"/>
            <a:ext cx="1754914" cy="454773"/>
          </a:xfrm>
          <a:prstGeom prst="rect">
            <a:avLst/>
          </a:prstGeom>
          <a:noFill/>
          <a:ln w="3175" cap="flat" cmpd="sng" algn="ctr">
            <a:noFill/>
            <a:prstDash val="solid"/>
            <a:round/>
            <a:headEnd type="none" w="med" len="med"/>
            <a:tailEnd type="none" w="med" len="med"/>
          </a:ln>
          <a:effectLst/>
          <a:scene3d>
            <a:camera prst="perspectiveFront" fov="7200000">
              <a:rot lat="0" lon="19799991" rev="0"/>
            </a:camera>
            <a:lightRig rig="threePt" dir="t"/>
          </a:scene3d>
          <a:sp3d/>
        </p:spPr>
        <p:txBody>
          <a:bodyPr anchor="ctr">
            <a:flatTx/>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altLang="ja-JP" sz="1600" dirty="0" smtClean="0">
                <a:solidFill>
                  <a:srgbClr val="7F7F7F"/>
                </a:solidFill>
                <a:latin typeface="Arial"/>
                <a:ea typeface="ＭＳ Ｐゴシック"/>
                <a:cs typeface="Arial"/>
              </a:rPr>
              <a:t>IP Phone @ </a:t>
            </a:r>
            <a:r>
              <a:rPr lang="en-US" altLang="en-US" sz="1600" dirty="0" smtClean="0">
                <a:solidFill>
                  <a:srgbClr val="7F7F7F"/>
                </a:solidFill>
                <a:latin typeface="Arial"/>
                <a:ea typeface="ＭＳ Ｐゴシック"/>
                <a:cs typeface="Arial"/>
              </a:rPr>
              <a:t>サテライトオフィス</a:t>
            </a:r>
            <a:endParaRPr lang="en-US" altLang="ja-JP" sz="1600" dirty="0" smtClean="0">
              <a:solidFill>
                <a:srgbClr val="7F7F7F"/>
              </a:solidFill>
              <a:latin typeface="Arial"/>
              <a:ea typeface="ＭＳ Ｐゴシック"/>
              <a:cs typeface="Arial"/>
            </a:endParaRPr>
          </a:p>
        </p:txBody>
      </p:sp>
      <p:cxnSp>
        <p:nvCxnSpPr>
          <p:cNvPr id="28" name="Straight Arrow Connector 32"/>
          <p:cNvCxnSpPr>
            <a:cxnSpLocks noChangeShapeType="1"/>
          </p:cNvCxnSpPr>
          <p:nvPr/>
        </p:nvCxnSpPr>
        <p:spPr bwMode="auto">
          <a:xfrm flipV="1">
            <a:off x="969963" y="2916238"/>
            <a:ext cx="481012" cy="496887"/>
          </a:xfrm>
          <a:prstGeom prst="straightConnector1">
            <a:avLst/>
          </a:prstGeom>
          <a:noFill/>
          <a:ln w="25400">
            <a:solidFill>
              <a:srgbClr val="FF0000"/>
            </a:solidFill>
            <a:prstDash val="sys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9" name="Rectangle 33"/>
          <p:cNvSpPr/>
          <p:nvPr/>
        </p:nvSpPr>
        <p:spPr bwMode="auto">
          <a:xfrm>
            <a:off x="874860" y="3572937"/>
            <a:ext cx="1212182" cy="437392"/>
          </a:xfrm>
          <a:prstGeom prst="rect">
            <a:avLst/>
          </a:prstGeom>
          <a:noFill/>
          <a:ln w="3175" cap="flat" cmpd="sng" algn="ctr">
            <a:noFill/>
            <a:prstDash val="solid"/>
            <a:round/>
            <a:headEnd type="none" w="med" len="med"/>
            <a:tailEnd type="none" w="med" len="med"/>
          </a:ln>
          <a:effectLst/>
          <a:scene3d>
            <a:camera prst="perspectiveFront" fov="7200000">
              <a:rot lat="0" lon="19799991" rev="0"/>
            </a:camera>
            <a:lightRig rig="threePt" dir="t"/>
          </a:scene3d>
          <a:sp3d/>
        </p:spPr>
        <p:txBody>
          <a:bodyPr lIns="91396" tIns="45699" rIns="91396" bIns="45699" anchor="ctr">
            <a:flatTx/>
          </a:bodyPr>
          <a:lstStyle/>
          <a:p>
            <a:pPr fontAlgn="auto">
              <a:spcBef>
                <a:spcPts val="0"/>
              </a:spcBef>
              <a:spcAft>
                <a:spcPts val="0"/>
              </a:spcAft>
              <a:defRPr/>
            </a:pPr>
            <a:r>
              <a:rPr lang="en-US" sz="1600" kern="0" dirty="0" smtClean="0">
                <a:solidFill>
                  <a:schemeClr val="bg1">
                    <a:lumMod val="50000"/>
                  </a:schemeClr>
                </a:solidFill>
                <a:latin typeface="Arial"/>
                <a:ea typeface="ＭＳ Ｐゴシック"/>
                <a:cs typeface="Arial"/>
              </a:rPr>
              <a:t>IP Phone </a:t>
            </a:r>
            <a:r>
              <a:rPr lang="en-US" sz="1600" kern="0" dirty="0">
                <a:solidFill>
                  <a:schemeClr val="bg1">
                    <a:lumMod val="50000"/>
                  </a:schemeClr>
                </a:solidFill>
                <a:latin typeface="Arial"/>
                <a:ea typeface="ＭＳ Ｐゴシック"/>
                <a:cs typeface="Arial"/>
              </a:rPr>
              <a:t>@ work</a:t>
            </a:r>
          </a:p>
        </p:txBody>
      </p:sp>
      <p:graphicFrame>
        <p:nvGraphicFramePr>
          <p:cNvPr id="31" name="Object 17"/>
          <p:cNvGraphicFramePr>
            <a:graphicFrameLocks noChangeAspect="1"/>
          </p:cNvGraphicFramePr>
          <p:nvPr>
            <p:extLst>
              <p:ext uri="{D42A27DB-BD31-4B8C-83A1-F6EECF244321}">
                <p14:modId xmlns:p14="http://schemas.microsoft.com/office/powerpoint/2010/main" val="3750076253"/>
              </p:ext>
            </p:extLst>
          </p:nvPr>
        </p:nvGraphicFramePr>
        <p:xfrm>
          <a:off x="1450975" y="2465388"/>
          <a:ext cx="539750" cy="485775"/>
        </p:xfrm>
        <a:graphic>
          <a:graphicData uri="http://schemas.openxmlformats.org/presentationml/2006/ole">
            <mc:AlternateContent xmlns:mc="http://schemas.openxmlformats.org/markup-compatibility/2006">
              <mc:Choice xmlns:v="urn:schemas-microsoft-com:vml" Requires="v">
                <p:oleObj spid="_x0000_s1052" name="Visio" r:id="rId8" imgW="584200" imgH="520700" progId="">
                  <p:embed/>
                </p:oleObj>
              </mc:Choice>
              <mc:Fallback>
                <p:oleObj name="Visio" r:id="rId8" imgW="584200" imgH="52070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50975" y="2465388"/>
                        <a:ext cx="5397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 name="Oval 36"/>
          <p:cNvSpPr>
            <a:spLocks noChangeAspect="1"/>
          </p:cNvSpPr>
          <p:nvPr/>
        </p:nvSpPr>
        <p:spPr bwMode="auto">
          <a:xfrm>
            <a:off x="952500" y="3359150"/>
            <a:ext cx="68263" cy="69850"/>
          </a:xfrm>
          <a:prstGeom prst="ellipse">
            <a:avLst/>
          </a:prstGeom>
          <a:solidFill>
            <a:srgbClr val="FF0000"/>
          </a:solidFill>
          <a:ln>
            <a:noFill/>
          </a:ln>
          <a:effectLst>
            <a:outerShdw blurRad="76200" dist="50800" dir="5400000" algn="ctr" rotWithShape="0">
              <a:srgbClr val="000000">
                <a:alpha val="26999"/>
              </a:srgbClr>
            </a:outerShdw>
          </a:effectLst>
          <a:extLst>
            <a:ext uri="{91240B29-F687-4f45-9708-019B960494DF}">
              <a14:hiddenLine xmlns:a14="http://schemas.microsoft.com/office/drawing/2010/main" w="25400">
                <a:solidFill>
                  <a:srgbClr val="000000"/>
                </a:solidFill>
                <a:round/>
                <a:headEnd/>
                <a:tailEnd/>
              </a14:hiddenLine>
            </a:ext>
          </a:extLst>
        </p:spPr>
        <p:txBody>
          <a:bodyPr anchor="ctr"/>
          <a:lstStyle/>
          <a:p>
            <a:pPr algn="ctr">
              <a:defRPr/>
            </a:pPr>
            <a:endParaRPr lang="ja-JP" altLang="en-US">
              <a:solidFill>
                <a:srgbClr val="FFFFFF"/>
              </a:solidFill>
              <a:latin typeface="Arial"/>
              <a:ea typeface="ＭＳ Ｐゴシック"/>
              <a:cs typeface="Arial"/>
            </a:endParaRPr>
          </a:p>
        </p:txBody>
      </p:sp>
      <p:sp>
        <p:nvSpPr>
          <p:cNvPr id="33" name="Oval 37"/>
          <p:cNvSpPr>
            <a:spLocks noChangeAspect="1"/>
          </p:cNvSpPr>
          <p:nvPr/>
        </p:nvSpPr>
        <p:spPr bwMode="auto">
          <a:xfrm>
            <a:off x="6880225" y="1411288"/>
            <a:ext cx="69850" cy="69850"/>
          </a:xfrm>
          <a:prstGeom prst="ellipse">
            <a:avLst/>
          </a:prstGeom>
          <a:solidFill>
            <a:srgbClr val="FF0000"/>
          </a:solidFill>
          <a:ln>
            <a:noFill/>
          </a:ln>
          <a:effectLst>
            <a:outerShdw blurRad="76200" dist="50800" dir="5400000" algn="ctr" rotWithShape="0">
              <a:srgbClr val="000000">
                <a:alpha val="26999"/>
              </a:srgbClr>
            </a:outerShdw>
          </a:effectLst>
          <a:extLst>
            <a:ext uri="{91240B29-F687-4f45-9708-019B960494DF}">
              <a14:hiddenLine xmlns:a14="http://schemas.microsoft.com/office/drawing/2010/main" w="25400">
                <a:solidFill>
                  <a:srgbClr val="000000"/>
                </a:solidFill>
                <a:round/>
                <a:headEnd/>
                <a:tailEnd/>
              </a14:hiddenLine>
            </a:ext>
          </a:extLst>
        </p:spPr>
        <p:txBody>
          <a:bodyPr anchor="ctr"/>
          <a:lstStyle/>
          <a:p>
            <a:pPr algn="ctr">
              <a:defRPr/>
            </a:pPr>
            <a:endParaRPr lang="ja-JP" altLang="en-US">
              <a:solidFill>
                <a:srgbClr val="FFFFFF"/>
              </a:solidFill>
              <a:latin typeface="Arial"/>
              <a:ea typeface="ＭＳ Ｐゴシック"/>
              <a:cs typeface="Arial"/>
            </a:endParaRPr>
          </a:p>
        </p:txBody>
      </p:sp>
      <p:sp>
        <p:nvSpPr>
          <p:cNvPr id="34" name="Oval 38"/>
          <p:cNvSpPr>
            <a:spLocks noChangeAspect="1"/>
          </p:cNvSpPr>
          <p:nvPr/>
        </p:nvSpPr>
        <p:spPr bwMode="auto">
          <a:xfrm>
            <a:off x="6889750" y="2673350"/>
            <a:ext cx="69850" cy="69850"/>
          </a:xfrm>
          <a:prstGeom prst="ellipse">
            <a:avLst/>
          </a:prstGeom>
          <a:solidFill>
            <a:srgbClr val="FF0000"/>
          </a:solidFill>
          <a:ln>
            <a:noFill/>
          </a:ln>
          <a:effectLst>
            <a:outerShdw blurRad="76200" dist="50800" dir="5400000" algn="ctr" rotWithShape="0">
              <a:srgbClr val="000000">
                <a:alpha val="26999"/>
              </a:srgbClr>
            </a:outerShdw>
          </a:effectLst>
          <a:extLst>
            <a:ext uri="{91240B29-F687-4f45-9708-019B960494DF}">
              <a14:hiddenLine xmlns:a14="http://schemas.microsoft.com/office/drawing/2010/main" w="25400">
                <a:solidFill>
                  <a:srgbClr val="000000"/>
                </a:solidFill>
                <a:round/>
                <a:headEnd/>
                <a:tailEnd/>
              </a14:hiddenLine>
            </a:ext>
          </a:extLst>
        </p:spPr>
        <p:txBody>
          <a:bodyPr anchor="ctr"/>
          <a:lstStyle/>
          <a:p>
            <a:pPr algn="ctr">
              <a:defRPr/>
            </a:pPr>
            <a:endParaRPr lang="ja-JP" altLang="en-US">
              <a:solidFill>
                <a:srgbClr val="FFFFFF"/>
              </a:solidFill>
              <a:latin typeface="Arial"/>
              <a:ea typeface="ＭＳ Ｐゴシック"/>
              <a:cs typeface="Arial"/>
            </a:endParaRPr>
          </a:p>
        </p:txBody>
      </p:sp>
      <p:sp>
        <p:nvSpPr>
          <p:cNvPr id="36" name="TextBox 40"/>
          <p:cNvSpPr txBox="1">
            <a:spLocks noChangeArrowheads="1"/>
          </p:cNvSpPr>
          <p:nvPr/>
        </p:nvSpPr>
        <p:spPr bwMode="auto">
          <a:xfrm>
            <a:off x="2493963" y="2085975"/>
            <a:ext cx="1450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r>
              <a:rPr kumimoji="0" lang="en-US" altLang="ja-JP" sz="1400">
                <a:solidFill>
                  <a:srgbClr val="7F7F7F"/>
                </a:solidFill>
                <a:latin typeface="Arial"/>
                <a:ea typeface="ＭＳ Ｐゴシック"/>
                <a:cs typeface="Arial"/>
              </a:rPr>
              <a:t>Expressway</a:t>
            </a:r>
          </a:p>
        </p:txBody>
      </p:sp>
      <p:sp>
        <p:nvSpPr>
          <p:cNvPr id="37" name="Rectangle 46"/>
          <p:cNvSpPr/>
          <p:nvPr/>
        </p:nvSpPr>
        <p:spPr>
          <a:xfrm>
            <a:off x="2900363" y="3051175"/>
            <a:ext cx="1392237" cy="522288"/>
          </a:xfrm>
          <a:prstGeom prst="rect">
            <a:avLst/>
          </a:prstGeom>
        </p:spPr>
        <p:txBody>
          <a:bodyPr>
            <a:spAutoFit/>
          </a:bodyPr>
          <a:lstStyle/>
          <a:p>
            <a:pPr algn="ctr" fontAlgn="auto">
              <a:spcBef>
                <a:spcPts val="0"/>
              </a:spcBef>
              <a:spcAft>
                <a:spcPts val="0"/>
              </a:spcAft>
              <a:defRPr/>
            </a:pPr>
            <a:r>
              <a:rPr lang="en-US" sz="1400" dirty="0">
                <a:solidFill>
                  <a:schemeClr val="bg1">
                    <a:lumMod val="50000"/>
                  </a:schemeClr>
                </a:solidFill>
                <a:latin typeface="Arial"/>
                <a:ea typeface="ＭＳ Ｐゴシック"/>
                <a:cs typeface="Arial"/>
              </a:rPr>
              <a:t>Expressway</a:t>
            </a:r>
          </a:p>
          <a:p>
            <a:pPr algn="ctr" fontAlgn="auto">
              <a:spcBef>
                <a:spcPts val="0"/>
              </a:spcBef>
              <a:spcAft>
                <a:spcPts val="0"/>
              </a:spcAft>
              <a:defRPr/>
            </a:pPr>
            <a:r>
              <a:rPr lang="en-US" sz="1400" dirty="0">
                <a:solidFill>
                  <a:schemeClr val="bg1">
                    <a:lumMod val="50000"/>
                  </a:schemeClr>
                </a:solidFill>
                <a:latin typeface="Arial"/>
                <a:ea typeface="ＭＳ Ｐゴシック"/>
                <a:cs typeface="Arial"/>
              </a:rPr>
              <a:t>E</a:t>
            </a:r>
          </a:p>
        </p:txBody>
      </p:sp>
      <p:sp>
        <p:nvSpPr>
          <p:cNvPr id="38" name="Rectangle 47"/>
          <p:cNvSpPr/>
          <p:nvPr/>
        </p:nvSpPr>
        <p:spPr>
          <a:xfrm>
            <a:off x="1725613" y="3051175"/>
            <a:ext cx="1392237" cy="522288"/>
          </a:xfrm>
          <a:prstGeom prst="rect">
            <a:avLst/>
          </a:prstGeom>
        </p:spPr>
        <p:txBody>
          <a:bodyPr>
            <a:spAutoFit/>
          </a:bodyPr>
          <a:lstStyle/>
          <a:p>
            <a:pPr algn="ctr" fontAlgn="auto">
              <a:spcBef>
                <a:spcPts val="0"/>
              </a:spcBef>
              <a:spcAft>
                <a:spcPts val="0"/>
              </a:spcAft>
              <a:defRPr/>
            </a:pPr>
            <a:r>
              <a:rPr lang="en-US" sz="1400" dirty="0">
                <a:solidFill>
                  <a:schemeClr val="bg1">
                    <a:lumMod val="50000"/>
                  </a:schemeClr>
                </a:solidFill>
                <a:latin typeface="Arial"/>
                <a:ea typeface="ＭＳ Ｐゴシック"/>
                <a:cs typeface="Arial"/>
              </a:rPr>
              <a:t>Expressway</a:t>
            </a:r>
          </a:p>
          <a:p>
            <a:pPr algn="ctr" fontAlgn="auto">
              <a:spcBef>
                <a:spcPts val="0"/>
              </a:spcBef>
              <a:spcAft>
                <a:spcPts val="0"/>
              </a:spcAft>
              <a:defRPr/>
            </a:pPr>
            <a:r>
              <a:rPr lang="en-US" sz="1400" dirty="0">
                <a:solidFill>
                  <a:schemeClr val="bg1">
                    <a:lumMod val="50000"/>
                  </a:schemeClr>
                </a:solidFill>
                <a:latin typeface="Arial"/>
                <a:ea typeface="ＭＳ Ｐゴシック"/>
                <a:cs typeface="Arial"/>
              </a:rPr>
              <a:t>C</a:t>
            </a:r>
          </a:p>
        </p:txBody>
      </p:sp>
      <p:sp>
        <p:nvSpPr>
          <p:cNvPr id="39" name="円形吹き出し 38"/>
          <p:cNvSpPr/>
          <p:nvPr/>
        </p:nvSpPr>
        <p:spPr>
          <a:xfrm>
            <a:off x="2044700" y="3881967"/>
            <a:ext cx="2387600" cy="1016000"/>
          </a:xfrm>
          <a:prstGeom prst="wedgeEllipseCallout">
            <a:avLst>
              <a:gd name="adj1" fmla="val -61026"/>
              <a:gd name="adj2" fmla="val -36250"/>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Arial"/>
                <a:ea typeface="ＭＳ Ｐゴシック"/>
                <a:cs typeface="Arial"/>
              </a:rPr>
              <a:t>社内にいるとき暗号化なし</a:t>
            </a:r>
          </a:p>
        </p:txBody>
      </p:sp>
      <p:sp>
        <p:nvSpPr>
          <p:cNvPr id="40" name="テキスト ボックス 39"/>
          <p:cNvSpPr txBox="1"/>
          <p:nvPr/>
        </p:nvSpPr>
        <p:spPr>
          <a:xfrm>
            <a:off x="6159500" y="2184400"/>
            <a:ext cx="1002348" cy="276999"/>
          </a:xfrm>
          <a:prstGeom prst="rect">
            <a:avLst/>
          </a:prstGeom>
          <a:noFill/>
        </p:spPr>
        <p:txBody>
          <a:bodyPr wrap="none" rtlCol="0">
            <a:spAutoFit/>
          </a:bodyPr>
          <a:lstStyle/>
          <a:p>
            <a:r>
              <a:rPr kumimoji="1" lang="ja-JP" altLang="en-US" sz="1200" dirty="0" smtClean="0">
                <a:solidFill>
                  <a:schemeClr val="accent5"/>
                </a:solidFill>
                <a:latin typeface="Arial"/>
                <a:ea typeface="ＭＳ Ｐゴシック"/>
                <a:cs typeface="Arial"/>
              </a:rPr>
              <a:t>音声</a:t>
            </a:r>
            <a:r>
              <a:rPr kumimoji="1" lang="en-US" altLang="ja-JP" sz="1200" dirty="0" smtClean="0">
                <a:solidFill>
                  <a:schemeClr val="accent5"/>
                </a:solidFill>
                <a:latin typeface="Arial"/>
                <a:ea typeface="ＭＳ Ｐゴシック"/>
                <a:cs typeface="Arial"/>
              </a:rPr>
              <a:t>/</a:t>
            </a:r>
            <a:r>
              <a:rPr kumimoji="1" lang="ja-JP" altLang="en-US" sz="1200" dirty="0" smtClean="0">
                <a:solidFill>
                  <a:schemeClr val="accent5"/>
                </a:solidFill>
                <a:latin typeface="Arial"/>
                <a:ea typeface="ＭＳ Ｐゴシック"/>
                <a:cs typeface="Arial"/>
              </a:rPr>
              <a:t>ビデオ</a:t>
            </a:r>
            <a:r>
              <a:rPr kumimoji="1" lang="en-US" altLang="ja-JP" sz="1200" dirty="0" smtClean="0">
                <a:solidFill>
                  <a:schemeClr val="accent5"/>
                </a:solidFill>
                <a:latin typeface="Arial"/>
                <a:ea typeface="ＭＳ Ｐゴシック"/>
                <a:cs typeface="Arial"/>
              </a:rPr>
              <a:t>/</a:t>
            </a:r>
            <a:endParaRPr kumimoji="1" lang="ja-JP" altLang="en-US" sz="1200" dirty="0">
              <a:solidFill>
                <a:schemeClr val="accent5"/>
              </a:solidFill>
              <a:latin typeface="Arial"/>
              <a:ea typeface="ＭＳ Ｐゴシック"/>
              <a:cs typeface="Arial"/>
            </a:endParaRPr>
          </a:p>
        </p:txBody>
      </p:sp>
      <p:sp>
        <p:nvSpPr>
          <p:cNvPr id="41" name="テキスト ボックス 40"/>
          <p:cNvSpPr txBox="1"/>
          <p:nvPr/>
        </p:nvSpPr>
        <p:spPr>
          <a:xfrm>
            <a:off x="512233" y="4491567"/>
            <a:ext cx="959593" cy="276999"/>
          </a:xfrm>
          <a:prstGeom prst="rect">
            <a:avLst/>
          </a:prstGeom>
          <a:noFill/>
        </p:spPr>
        <p:txBody>
          <a:bodyPr wrap="none" rtlCol="0">
            <a:spAutoFit/>
          </a:bodyPr>
          <a:lstStyle/>
          <a:p>
            <a:r>
              <a:rPr kumimoji="1" lang="ja-JP" altLang="en-US" sz="1200" dirty="0" smtClean="0">
                <a:solidFill>
                  <a:schemeClr val="accent5"/>
                </a:solidFill>
                <a:latin typeface="Arial"/>
                <a:ea typeface="ＭＳ Ｐゴシック"/>
                <a:cs typeface="Arial"/>
              </a:rPr>
              <a:t>音声</a:t>
            </a:r>
            <a:r>
              <a:rPr kumimoji="1" lang="en-US" altLang="ja-JP" sz="1200" dirty="0" smtClean="0">
                <a:solidFill>
                  <a:schemeClr val="accent5"/>
                </a:solidFill>
                <a:latin typeface="Arial"/>
                <a:ea typeface="ＭＳ Ｐゴシック"/>
                <a:cs typeface="Arial"/>
              </a:rPr>
              <a:t>/</a:t>
            </a:r>
            <a:r>
              <a:rPr kumimoji="1" lang="ja-JP" altLang="en-US" sz="1200" dirty="0" smtClean="0">
                <a:solidFill>
                  <a:schemeClr val="accent5"/>
                </a:solidFill>
                <a:latin typeface="Arial"/>
                <a:ea typeface="ＭＳ Ｐゴシック"/>
                <a:cs typeface="Arial"/>
              </a:rPr>
              <a:t>ビデオ</a:t>
            </a:r>
            <a:endParaRPr kumimoji="1" lang="ja-JP" altLang="en-US" sz="1200" dirty="0">
              <a:solidFill>
                <a:schemeClr val="accent5"/>
              </a:solidFill>
              <a:latin typeface="Arial"/>
              <a:ea typeface="ＭＳ Ｐゴシック"/>
              <a:cs typeface="Arial"/>
            </a:endParaRPr>
          </a:p>
        </p:txBody>
      </p:sp>
      <p:sp>
        <p:nvSpPr>
          <p:cNvPr id="42" name="タイトル 41"/>
          <p:cNvSpPr>
            <a:spLocks noGrp="1"/>
          </p:cNvSpPr>
          <p:nvPr>
            <p:ph type="title"/>
          </p:nvPr>
        </p:nvSpPr>
        <p:spPr/>
        <p:txBody>
          <a:bodyPr/>
          <a:lstStyle/>
          <a:p>
            <a:r>
              <a:rPr kumimoji="1" lang="en-US" altLang="en-US" dirty="0" smtClean="0"/>
              <a:t>VPN</a:t>
            </a:r>
            <a:r>
              <a:rPr kumimoji="1" lang="ja-JP" altLang="en-US" dirty="0" smtClean="0"/>
              <a:t>なしでのリモート接続</a:t>
            </a:r>
            <a:r>
              <a:rPr kumimoji="1" lang="en-US" altLang="ja-JP" dirty="0" smtClean="0"/>
              <a:t/>
            </a:r>
            <a:br>
              <a:rPr kumimoji="1" lang="en-US" altLang="ja-JP" dirty="0" smtClean="0"/>
            </a:br>
            <a:r>
              <a:rPr kumimoji="1" lang="en-US" altLang="ja-JP" dirty="0" smtClean="0"/>
              <a:t>- Cisco Expressway</a:t>
            </a:r>
            <a:r>
              <a:rPr kumimoji="1" lang="ja-JP" altLang="en-US" dirty="0" smtClean="0"/>
              <a:t>　モバイル＆　リモートアクセス</a:t>
            </a:r>
            <a:endParaRPr kumimoji="1" lang="ja-JP" altLang="en-US" dirty="0"/>
          </a:p>
        </p:txBody>
      </p:sp>
      <p:pic>
        <p:nvPicPr>
          <p:cNvPr id="43" name="Picture 8" descr="AT04513lg.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95836" y="3349143"/>
            <a:ext cx="1389635" cy="1044189"/>
          </a:xfrm>
          <a:prstGeom prst="rect">
            <a:avLst/>
          </a:prstGeom>
        </p:spPr>
      </p:pic>
      <p:pic>
        <p:nvPicPr>
          <p:cNvPr id="44" name="Picture 8" descr="AT04513lg.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568097" y="1537276"/>
            <a:ext cx="1389635" cy="1044189"/>
          </a:xfrm>
          <a:prstGeom prst="rect">
            <a:avLst/>
          </a:prstGeom>
        </p:spPr>
      </p:pic>
      <p:pic>
        <p:nvPicPr>
          <p:cNvPr id="45" name="Picture 8" descr="AT04513lg.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15697" y="3129009"/>
            <a:ext cx="1389635" cy="1044189"/>
          </a:xfrm>
          <a:prstGeom prst="rect">
            <a:avLst/>
          </a:prstGeom>
        </p:spPr>
      </p:pic>
      <p:sp>
        <p:nvSpPr>
          <p:cNvPr id="46" name="角丸四角形 45"/>
          <p:cNvSpPr/>
          <p:nvPr/>
        </p:nvSpPr>
        <p:spPr>
          <a:xfrm>
            <a:off x="5057955" y="4366369"/>
            <a:ext cx="3708433" cy="5908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smtClean="0">
                <a:latin typeface="ＭＳ Ｐゴシック" pitchFamily="50" charset="-128"/>
                <a:ea typeface="ＭＳ Ｐゴシック" pitchFamily="50" charset="-128"/>
              </a:rPr>
              <a:t>Cisco Jabber / TelePresence </a:t>
            </a:r>
            <a:r>
              <a:rPr kumimoji="1" lang="ja-JP" altLang="en-US" dirty="0" smtClean="0">
                <a:latin typeface="ＭＳ Ｐゴシック" pitchFamily="50" charset="-128"/>
                <a:ea typeface="ＭＳ Ｐゴシック" pitchFamily="50" charset="-128"/>
              </a:rPr>
              <a:t>共通</a:t>
            </a:r>
            <a:endParaRPr kumimoji="1" lang="en-US" altLang="ja-JP" dirty="0" smtClean="0">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264380451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kumimoji="1" lang="en-US" altLang="ja-JP" dirty="0" smtClean="0"/>
              <a:t>7900 Series</a:t>
            </a:r>
            <a:r>
              <a:rPr kumimoji="1" lang="ja-JP" altLang="en-US" dirty="0" smtClean="0"/>
              <a:t> </a:t>
            </a:r>
            <a:r>
              <a:rPr kumimoji="1" lang="en-US" altLang="ja-JP" dirty="0" smtClean="0"/>
              <a:t>(3/3)</a:t>
            </a:r>
            <a:endParaRPr kumimoji="1" lang="ja-JP" altLang="en-US" dirty="0"/>
          </a:p>
        </p:txBody>
      </p:sp>
      <p:graphicFrame>
        <p:nvGraphicFramePr>
          <p:cNvPr id="8" name="表 7"/>
          <p:cNvGraphicFramePr>
            <a:graphicFrameLocks noGrp="1"/>
          </p:cNvGraphicFramePr>
          <p:nvPr>
            <p:extLst>
              <p:ext uri="{D42A27DB-BD31-4B8C-83A1-F6EECF244321}">
                <p14:modId xmlns:p14="http://schemas.microsoft.com/office/powerpoint/2010/main" val="2514925362"/>
              </p:ext>
            </p:extLst>
          </p:nvPr>
        </p:nvGraphicFramePr>
        <p:xfrm>
          <a:off x="138471" y="1164823"/>
          <a:ext cx="8709197" cy="1341119"/>
        </p:xfrm>
        <a:graphic>
          <a:graphicData uri="http://schemas.openxmlformats.org/drawingml/2006/table">
            <a:tbl>
              <a:tblPr firstRow="1" bandRow="1">
                <a:tableStyleId>{5C22544A-7EE6-4342-B048-85BDC9FD1C3A}</a:tableStyleId>
              </a:tblPr>
              <a:tblGrid>
                <a:gridCol w="1492052"/>
                <a:gridCol w="1489039"/>
                <a:gridCol w="2213436"/>
                <a:gridCol w="1416447"/>
                <a:gridCol w="2098223"/>
              </a:tblGrid>
              <a:tr h="474897">
                <a:tc>
                  <a:txBody>
                    <a:bodyPr/>
                    <a:lstStyle/>
                    <a:p>
                      <a:endParaRPr kumimoji="1" lang="ja-JP" altLang="en-US" dirty="0"/>
                    </a:p>
                  </a:txBody>
                  <a:tcPr/>
                </a:tc>
                <a:tc>
                  <a:txBody>
                    <a:bodyPr/>
                    <a:lstStyle/>
                    <a:p>
                      <a:r>
                        <a:rPr kumimoji="1" lang="en-US" altLang="ja-JP" dirty="0" smtClean="0"/>
                        <a:t>Protocol</a:t>
                      </a:r>
                      <a:endParaRPr kumimoji="1" lang="ja-JP" altLang="en-US" dirty="0"/>
                    </a:p>
                  </a:txBody>
                  <a:tcPr/>
                </a:tc>
                <a:tc>
                  <a:txBody>
                    <a:bodyPr/>
                    <a:lstStyle/>
                    <a:p>
                      <a:r>
                        <a:rPr kumimoji="1" lang="en-US" altLang="ja-JP" dirty="0" smtClean="0"/>
                        <a:t>End of sales announcement</a:t>
                      </a:r>
                      <a:endParaRPr kumimoji="1" lang="ja-JP" altLang="en-US" dirty="0"/>
                    </a:p>
                  </a:txBody>
                  <a:tcPr/>
                </a:tc>
                <a:tc>
                  <a:txBody>
                    <a:bodyPr/>
                    <a:lstStyle/>
                    <a:p>
                      <a:r>
                        <a:rPr kumimoji="1" lang="en-US" altLang="ja-JP" dirty="0" smtClean="0"/>
                        <a:t>End of Sales Date</a:t>
                      </a:r>
                      <a:endParaRPr kumimoji="1" lang="ja-JP" altLang="en-US" dirty="0"/>
                    </a:p>
                  </a:txBody>
                  <a:tcPr/>
                </a:tc>
                <a:tc>
                  <a:txBody>
                    <a:bodyPr/>
                    <a:lstStyle/>
                    <a:p>
                      <a:r>
                        <a:rPr kumimoji="1" lang="en-US" altLang="ja-JP" dirty="0" smtClean="0"/>
                        <a:t>Last Date of Support  Date(HW)</a:t>
                      </a:r>
                      <a:endParaRPr kumimoji="1" lang="ja-JP" altLang="en-US" dirty="0"/>
                    </a:p>
                  </a:txBody>
                  <a:tcPr/>
                </a:tc>
              </a:tr>
              <a:tr h="308597">
                <a:tc>
                  <a:txBody>
                    <a:bodyPr/>
                    <a:lstStyle/>
                    <a:p>
                      <a:r>
                        <a:rPr kumimoji="1" lang="en-US" altLang="ja-JP" dirty="0" smtClean="0"/>
                        <a:t>7921</a:t>
                      </a:r>
                      <a:endParaRPr kumimoji="1" lang="ja-JP" altLang="en-US" dirty="0"/>
                    </a:p>
                  </a:txBody>
                  <a:tcPr/>
                </a:tc>
                <a:tc>
                  <a:txBody>
                    <a:bodyPr/>
                    <a:lstStyle/>
                    <a:p>
                      <a:r>
                        <a:rPr kumimoji="1" lang="en-US" altLang="ja-JP" dirty="0" smtClean="0"/>
                        <a:t>SCCP</a:t>
                      </a:r>
                      <a:endParaRPr kumimoji="1" lang="ja-JP" altLang="en-US" dirty="0"/>
                    </a:p>
                  </a:txBody>
                  <a:tcPr/>
                </a:tc>
                <a:tc>
                  <a:txBody>
                    <a:bodyPr/>
                    <a:lstStyle/>
                    <a:p>
                      <a:r>
                        <a:rPr kumimoji="1" lang="is-IS" altLang="ja-JP" dirty="0" smtClean="0">
                          <a:hlinkClick r:id="rId3"/>
                        </a:rPr>
                        <a:t>August 1, 2011 </a:t>
                      </a:r>
                      <a:endParaRPr kumimoji="1" lang="ja-JP" altLang="en-US" dirty="0"/>
                    </a:p>
                  </a:txBody>
                  <a:tcPr/>
                </a:tc>
                <a:tc>
                  <a:txBody>
                    <a:bodyPr/>
                    <a:lstStyle/>
                    <a:p>
                      <a:r>
                        <a:rPr kumimoji="1" lang="en-US" altLang="ja-JP" dirty="0" smtClean="0"/>
                        <a:t>January 30, 2012 </a:t>
                      </a:r>
                      <a:endParaRPr kumimoji="1" lang="ja-JP" altLang="en-US" dirty="0"/>
                    </a:p>
                  </a:txBody>
                  <a:tcPr/>
                </a:tc>
                <a:tc>
                  <a:txBody>
                    <a:bodyPr/>
                    <a:lstStyle/>
                    <a:p>
                      <a:r>
                        <a:rPr kumimoji="1" lang="is-IS" altLang="ja-JP" dirty="0" smtClean="0"/>
                        <a:t>November 30, 2014 </a:t>
                      </a:r>
                      <a:endParaRPr kumimoji="1" lang="ja-JP" altLang="en-US" dirty="0"/>
                    </a:p>
                  </a:txBody>
                  <a:tcPr/>
                </a:tc>
              </a:tr>
              <a:tr h="279987">
                <a:tc>
                  <a:txBody>
                    <a:bodyPr/>
                    <a:lstStyle/>
                    <a:p>
                      <a:r>
                        <a:rPr kumimoji="1" lang="en-US" altLang="ja-JP" dirty="0" smtClean="0"/>
                        <a:t>7925</a:t>
                      </a:r>
                      <a:endParaRPr kumimoji="1" lang="ja-JP" altLang="en-US" dirty="0"/>
                    </a:p>
                  </a:txBody>
                  <a:tcPr/>
                </a:tc>
                <a:tc>
                  <a:txBody>
                    <a:bodyPr/>
                    <a:lstStyle/>
                    <a:p>
                      <a:r>
                        <a:rPr kumimoji="1" lang="en-US" altLang="ja-JP" dirty="0" smtClean="0"/>
                        <a:t>SCCP</a:t>
                      </a:r>
                      <a:endParaRPr kumimoji="1" lang="ja-JP" altLang="en-US" dirty="0"/>
                    </a:p>
                  </a:txBody>
                  <a:tcPr/>
                </a:tc>
                <a:tc>
                  <a:txBody>
                    <a:bodyPr/>
                    <a:lstStyle/>
                    <a:p>
                      <a:endParaRPr kumimoji="1" lang="ja-JP" altLang="en-US" dirty="0"/>
                    </a:p>
                  </a:txBody>
                  <a:tcPr/>
                </a:tc>
                <a:tc>
                  <a:txBody>
                    <a:bodyPr/>
                    <a:lstStyle/>
                    <a:p>
                      <a:endParaRPr kumimoji="1" lang="ja-JP" altLang="en-US"/>
                    </a:p>
                  </a:txBody>
                  <a:tcPr/>
                </a:tc>
                <a:tc>
                  <a:txBody>
                    <a:bodyPr/>
                    <a:lstStyle/>
                    <a:p>
                      <a:endParaRPr kumimoji="1" lang="ja-JP" altLang="en-US" dirty="0"/>
                    </a:p>
                  </a:txBody>
                  <a:tcPr/>
                </a:tc>
              </a:tr>
            </a:tbl>
          </a:graphicData>
        </a:graphic>
      </p:graphicFrame>
    </p:spTree>
    <p:extLst>
      <p:ext uri="{BB962C8B-B14F-4D97-AF65-F5344CB8AC3E}">
        <p14:creationId xmlns:p14="http://schemas.microsoft.com/office/powerpoint/2010/main" val="263419620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ja-JP" dirty="0" smtClean="0"/>
              <a:t>Cisco IP Phone 8800</a:t>
            </a:r>
            <a:br>
              <a:rPr lang="en-US" altLang="ja-JP" dirty="0" smtClean="0"/>
            </a:br>
            <a:r>
              <a:rPr lang="ja-JP" altLang="en-US" dirty="0" smtClean="0"/>
              <a:t>電話機諸元</a:t>
            </a:r>
            <a:endParaRPr lang="en-US" dirty="0"/>
          </a:p>
        </p:txBody>
      </p:sp>
    </p:spTree>
    <p:extLst>
      <p:ext uri="{BB962C8B-B14F-4D97-AF65-F5344CB8AC3E}">
        <p14:creationId xmlns:p14="http://schemas.microsoft.com/office/powerpoint/2010/main" val="163464670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Cisco IP Phone 8811</a:t>
            </a:r>
            <a:r>
              <a:rPr lang="en-US" sz="3000" dirty="0"/>
              <a:t/>
            </a:r>
            <a:br>
              <a:rPr lang="en-US" sz="3000" dirty="0"/>
            </a:br>
            <a:r>
              <a:rPr lang="ja-JP" altLang="en-US" sz="2000" dirty="0" smtClean="0"/>
              <a:t>音声コミュニケーション</a:t>
            </a:r>
            <a:endParaRPr lang="en-US" sz="2000" dirty="0"/>
          </a:p>
        </p:txBody>
      </p:sp>
      <p:sp>
        <p:nvSpPr>
          <p:cNvPr id="4" name="Rectangle 3"/>
          <p:cNvSpPr/>
          <p:nvPr/>
        </p:nvSpPr>
        <p:spPr>
          <a:xfrm>
            <a:off x="5241869" y="1073150"/>
            <a:ext cx="3357619" cy="3719513"/>
          </a:xfrm>
          <a:prstGeom prst="rect">
            <a:avLst/>
          </a:prstGeom>
          <a:gradFill flip="none" rotWithShape="1">
            <a:gsLst>
              <a:gs pos="92000">
                <a:srgbClr val="F2F2F2"/>
              </a:gs>
              <a:gs pos="8000">
                <a:schemeClr val="bg1">
                  <a:lumMod val="95000"/>
                </a:schemeClr>
              </a:gs>
              <a:gs pos="100000">
                <a:schemeClr val="bg1">
                  <a:lumMod val="95000"/>
                  <a:alpha val="0"/>
                </a:schemeClr>
              </a:gs>
              <a:gs pos="0">
                <a:schemeClr val="bg1">
                  <a:lumMod val="95000"/>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5" name="Rectangle 4"/>
          <p:cNvSpPr/>
          <p:nvPr/>
        </p:nvSpPr>
        <p:spPr>
          <a:xfrm>
            <a:off x="565517" y="1076325"/>
            <a:ext cx="4865492" cy="3716338"/>
          </a:xfrm>
          <a:prstGeom prst="rect">
            <a:avLst/>
          </a:prstGeom>
          <a:gradFill flip="none" rotWithShape="1">
            <a:gsLst>
              <a:gs pos="0">
                <a:srgbClr val="EBF3FB"/>
              </a:gs>
              <a:gs pos="100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219456" rIns="91440" bIns="0" rtlCol="0" anchor="t"/>
          <a:lstStyle/>
          <a:p>
            <a:pPr marL="228600" indent="-228600">
              <a:spcBef>
                <a:spcPts val="0"/>
              </a:spcBef>
              <a:spcAft>
                <a:spcPts val="300"/>
              </a:spcAft>
              <a:buClr>
                <a:schemeClr val="tx2"/>
              </a:buClr>
              <a:buFont typeface="Wingdings" panose="05000000000000000000" pitchFamily="2" charset="2"/>
              <a:buChar char="§"/>
            </a:pPr>
            <a:r>
              <a:rPr lang="ja-JP" altLang="en-US" sz="1400" dirty="0" smtClean="0">
                <a:solidFill>
                  <a:schemeClr val="tx1"/>
                </a:solidFill>
                <a:latin typeface="+mj-lt"/>
              </a:rPr>
              <a:t>広帯域による高品質音声</a:t>
            </a:r>
            <a:endParaRPr lang="en-US" sz="1400" dirty="0" smtClean="0">
              <a:solidFill>
                <a:schemeClr val="tx1"/>
              </a:solidFill>
              <a:latin typeface="+mj-lt"/>
            </a:endParaRPr>
          </a:p>
          <a:p>
            <a:pPr marL="460375" indent="-233363">
              <a:spcBef>
                <a:spcPts val="0"/>
              </a:spcBef>
              <a:spcAft>
                <a:spcPts val="600"/>
              </a:spcAft>
              <a:buClr>
                <a:schemeClr val="tx1"/>
              </a:buClr>
              <a:buFont typeface="Arial" panose="020B0604020202020204" pitchFamily="34" charset="0"/>
              <a:buChar char="−"/>
            </a:pPr>
            <a:r>
              <a:rPr lang="ja-JP" altLang="en-US" sz="1200" dirty="0" smtClean="0">
                <a:solidFill>
                  <a:schemeClr val="tx1"/>
                </a:solidFill>
                <a:latin typeface="+mj-lt"/>
              </a:rPr>
              <a:t>広帯域に適したハンドセット・スピーカー・マイク</a:t>
            </a:r>
            <a:endParaRPr lang="en-US" sz="1200" dirty="0" smtClean="0">
              <a:solidFill>
                <a:schemeClr val="tx1"/>
              </a:solidFill>
              <a:latin typeface="+mj-lt"/>
            </a:endParaRPr>
          </a:p>
          <a:p>
            <a:pPr marL="460375" indent="-233363">
              <a:spcBef>
                <a:spcPts val="0"/>
              </a:spcBef>
              <a:spcAft>
                <a:spcPts val="600"/>
              </a:spcAft>
              <a:buClr>
                <a:schemeClr val="tx1"/>
              </a:buClr>
              <a:buFont typeface="Arial" panose="020B0604020202020204" pitchFamily="34" charset="0"/>
              <a:buChar char="−"/>
            </a:pPr>
            <a:r>
              <a:rPr lang="en-US" sz="1200" dirty="0" smtClean="0">
                <a:solidFill>
                  <a:schemeClr val="tx1"/>
                </a:solidFill>
                <a:latin typeface="+mj-lt"/>
              </a:rPr>
              <a:t>ETSI</a:t>
            </a:r>
            <a:r>
              <a:rPr lang="ja-JP" altLang="en-US" sz="1200" dirty="0" smtClean="0">
                <a:solidFill>
                  <a:schemeClr val="tx1"/>
                </a:solidFill>
                <a:latin typeface="+mj-lt"/>
              </a:rPr>
              <a:t>規格に準じたエコーキャンセラー</a:t>
            </a:r>
            <a:endParaRPr lang="en-US" sz="1200" dirty="0" smtClean="0">
              <a:solidFill>
                <a:schemeClr val="tx1"/>
              </a:solidFill>
              <a:latin typeface="+mj-lt"/>
            </a:endParaRPr>
          </a:p>
          <a:p>
            <a:pPr marL="228600" indent="-228600">
              <a:spcBef>
                <a:spcPts val="0"/>
              </a:spcBef>
              <a:spcAft>
                <a:spcPts val="300"/>
              </a:spcAft>
              <a:buClr>
                <a:schemeClr val="tx2"/>
              </a:buClr>
              <a:buFont typeface="Wingdings" panose="05000000000000000000" pitchFamily="2" charset="2"/>
              <a:buChar char="§"/>
            </a:pPr>
            <a:r>
              <a:rPr lang="en-US" sz="1400" dirty="0" smtClean="0">
                <a:solidFill>
                  <a:schemeClr val="tx1"/>
                </a:solidFill>
                <a:latin typeface="+mj-lt"/>
              </a:rPr>
              <a:t>Easy to use</a:t>
            </a:r>
          </a:p>
          <a:p>
            <a:pPr marL="460375" indent="-233363">
              <a:spcBef>
                <a:spcPts val="0"/>
              </a:spcBef>
              <a:spcAft>
                <a:spcPts val="300"/>
              </a:spcAft>
              <a:buClr>
                <a:schemeClr val="tx1"/>
              </a:buClr>
              <a:buFont typeface="Arial" panose="020B0604020202020204" pitchFamily="34" charset="0"/>
              <a:buChar char="−"/>
            </a:pPr>
            <a:r>
              <a:rPr lang="ja-JP" altLang="en-US" sz="1200" dirty="0" smtClean="0">
                <a:solidFill>
                  <a:schemeClr val="tx1"/>
                </a:solidFill>
                <a:latin typeface="+mj-lt"/>
              </a:rPr>
              <a:t>５方向のナビゲーションキー</a:t>
            </a:r>
            <a:endParaRPr lang="en-US" sz="1200" dirty="0" smtClean="0">
              <a:solidFill>
                <a:schemeClr val="tx1"/>
              </a:solidFill>
              <a:latin typeface="+mj-lt"/>
            </a:endParaRPr>
          </a:p>
          <a:p>
            <a:pPr marL="460375" indent="-233363">
              <a:spcBef>
                <a:spcPts val="0"/>
              </a:spcBef>
              <a:spcAft>
                <a:spcPts val="300"/>
              </a:spcAft>
              <a:buClr>
                <a:schemeClr val="tx1"/>
              </a:buClr>
              <a:buFont typeface="Arial" panose="020B0604020202020204" pitchFamily="34" charset="0"/>
              <a:buChar char="−"/>
            </a:pPr>
            <a:r>
              <a:rPr lang="en-US" altLang="ja-JP" sz="1200" dirty="0" smtClean="0">
                <a:solidFill>
                  <a:schemeClr val="tx1"/>
                </a:solidFill>
                <a:latin typeface="+mj-lt"/>
              </a:rPr>
              <a:t>5</a:t>
            </a:r>
            <a:r>
              <a:rPr lang="ja-JP" altLang="en-US" sz="1200" dirty="0" smtClean="0">
                <a:solidFill>
                  <a:schemeClr val="tx1"/>
                </a:solidFill>
                <a:latin typeface="+mj-lt"/>
              </a:rPr>
              <a:t>つの</a:t>
            </a:r>
            <a:r>
              <a:rPr lang="en-US" altLang="ja-JP" sz="1200" dirty="0" smtClean="0">
                <a:solidFill>
                  <a:schemeClr val="tx1"/>
                </a:solidFill>
                <a:latin typeface="+mj-lt"/>
              </a:rPr>
              <a:t>3</a:t>
            </a:r>
            <a:r>
              <a:rPr lang="ja-JP" altLang="en-US" sz="1200" dirty="0" smtClean="0">
                <a:solidFill>
                  <a:schemeClr val="tx1"/>
                </a:solidFill>
                <a:latin typeface="+mj-lt"/>
              </a:rPr>
              <a:t>色</a:t>
            </a:r>
            <a:r>
              <a:rPr lang="en-US" altLang="ja-JP" sz="1200" dirty="0" smtClean="0">
                <a:solidFill>
                  <a:schemeClr val="tx1"/>
                </a:solidFill>
                <a:latin typeface="+mj-lt"/>
              </a:rPr>
              <a:t>LED</a:t>
            </a:r>
            <a:r>
              <a:rPr lang="ja-JP" altLang="en-US" sz="1200" dirty="0" smtClean="0">
                <a:solidFill>
                  <a:schemeClr val="tx1"/>
                </a:solidFill>
                <a:latin typeface="+mj-lt"/>
              </a:rPr>
              <a:t>キー</a:t>
            </a:r>
            <a:r>
              <a:rPr lang="en-US" altLang="ja-JP" sz="1200" dirty="0" smtClean="0">
                <a:solidFill>
                  <a:schemeClr val="tx1"/>
                </a:solidFill>
                <a:latin typeface="+mj-lt"/>
              </a:rPr>
              <a:t> (</a:t>
            </a:r>
            <a:r>
              <a:rPr lang="ja-JP" altLang="en-US" sz="1200" dirty="0" smtClean="0">
                <a:solidFill>
                  <a:schemeClr val="tx1"/>
                </a:solidFill>
                <a:latin typeface="+mj-lt"/>
              </a:rPr>
              <a:t>ラインまたは機能</a:t>
            </a:r>
            <a:r>
              <a:rPr lang="en-US" altLang="ja-JP" sz="1200" dirty="0" smtClean="0">
                <a:solidFill>
                  <a:schemeClr val="tx1"/>
                </a:solidFill>
                <a:latin typeface="+mj-lt"/>
              </a:rPr>
              <a:t>)</a:t>
            </a:r>
            <a:r>
              <a:rPr lang="en-US" sz="1200" dirty="0" smtClean="0">
                <a:solidFill>
                  <a:schemeClr val="tx1"/>
                </a:solidFill>
                <a:latin typeface="+mj-lt"/>
              </a:rPr>
              <a:t> t</a:t>
            </a:r>
          </a:p>
          <a:p>
            <a:pPr marL="460375" indent="-233363">
              <a:spcBef>
                <a:spcPts val="0"/>
              </a:spcBef>
              <a:spcAft>
                <a:spcPts val="300"/>
              </a:spcAft>
              <a:buClr>
                <a:schemeClr val="tx1"/>
              </a:buClr>
              <a:buFont typeface="Arial" panose="020B0604020202020204" pitchFamily="34" charset="0"/>
              <a:buChar char="−"/>
            </a:pPr>
            <a:r>
              <a:rPr lang="en-US" altLang="ja-JP" sz="1200" dirty="0" smtClean="0">
                <a:solidFill>
                  <a:schemeClr val="tx1"/>
                </a:solidFill>
                <a:latin typeface="+mj-lt"/>
              </a:rPr>
              <a:t>4</a:t>
            </a:r>
            <a:r>
              <a:rPr lang="ja-JP" altLang="en-US" sz="1200" dirty="0" smtClean="0">
                <a:solidFill>
                  <a:schemeClr val="tx1"/>
                </a:solidFill>
                <a:latin typeface="+mj-lt"/>
              </a:rPr>
              <a:t>つの状況に応じたソフトキー表示</a:t>
            </a:r>
            <a:endParaRPr lang="en-US" sz="1200" dirty="0" smtClean="0">
              <a:solidFill>
                <a:schemeClr val="tx1"/>
              </a:solidFill>
              <a:latin typeface="+mj-lt"/>
            </a:endParaRPr>
          </a:p>
          <a:p>
            <a:pPr marL="228600" indent="-228600">
              <a:spcBef>
                <a:spcPts val="0"/>
              </a:spcBef>
              <a:spcAft>
                <a:spcPts val="600"/>
              </a:spcAft>
              <a:buClr>
                <a:schemeClr val="tx2"/>
              </a:buClr>
              <a:buFont typeface="Wingdings" panose="05000000000000000000" pitchFamily="2" charset="2"/>
              <a:buChar char="§"/>
            </a:pPr>
            <a:r>
              <a:rPr lang="ja-JP" altLang="en-US" sz="1400" dirty="0" smtClean="0">
                <a:solidFill>
                  <a:schemeClr val="tx1"/>
                </a:solidFill>
                <a:latin typeface="+mj-lt"/>
              </a:rPr>
              <a:t>高解像度・グレースケールディスプレイ</a:t>
            </a:r>
            <a:endParaRPr lang="en-US" altLang="ja-JP" sz="1400" dirty="0" smtClean="0">
              <a:solidFill>
                <a:schemeClr val="tx1"/>
              </a:solidFill>
              <a:latin typeface="+mj-lt"/>
            </a:endParaRPr>
          </a:p>
          <a:p>
            <a:pPr marL="228600" indent="-228600">
              <a:spcBef>
                <a:spcPts val="0"/>
              </a:spcBef>
              <a:spcAft>
                <a:spcPts val="600"/>
              </a:spcAft>
              <a:buClr>
                <a:schemeClr val="tx2"/>
              </a:buClr>
              <a:buFont typeface="Wingdings" panose="05000000000000000000" pitchFamily="2" charset="2"/>
              <a:buChar char="§"/>
            </a:pPr>
            <a:r>
              <a:rPr lang="en-US" sz="1400" dirty="0" smtClean="0">
                <a:solidFill>
                  <a:schemeClr val="tx1"/>
                </a:solidFill>
                <a:latin typeface="+mj-lt"/>
              </a:rPr>
              <a:t>Gigabit Ethernet</a:t>
            </a:r>
          </a:p>
          <a:p>
            <a:pPr marL="228600" indent="-228600">
              <a:spcBef>
                <a:spcPts val="0"/>
              </a:spcBef>
              <a:spcAft>
                <a:spcPts val="600"/>
              </a:spcAft>
              <a:buClr>
                <a:schemeClr val="tx2"/>
              </a:buClr>
              <a:buFont typeface="Wingdings" panose="05000000000000000000" pitchFamily="2" charset="2"/>
              <a:buChar char="§"/>
            </a:pPr>
            <a:r>
              <a:rPr lang="ja-JP" altLang="en-US" sz="1400" dirty="0" smtClean="0">
                <a:solidFill>
                  <a:schemeClr val="tx1"/>
                </a:solidFill>
                <a:latin typeface="+mj-lt"/>
              </a:rPr>
              <a:t>壁掛けキット・シルバーベゼルオプション</a:t>
            </a:r>
            <a:endParaRPr lang="en-US" sz="1400" dirty="0" smtClean="0">
              <a:solidFill>
                <a:schemeClr val="tx1"/>
              </a:solidFill>
              <a:latin typeface="+mj-lt"/>
            </a:endParaRPr>
          </a:p>
          <a:p>
            <a:pPr marL="228600" indent="-228600">
              <a:spcBef>
                <a:spcPts val="0"/>
              </a:spcBef>
              <a:spcAft>
                <a:spcPts val="600"/>
              </a:spcAft>
              <a:buClr>
                <a:schemeClr val="tx2"/>
              </a:buClr>
              <a:buFont typeface="Wingdings" panose="05000000000000000000" pitchFamily="2" charset="2"/>
              <a:buChar char="§"/>
            </a:pPr>
            <a:r>
              <a:rPr lang="en-US" sz="1400" dirty="0" smtClean="0">
                <a:solidFill>
                  <a:schemeClr val="tx1"/>
                </a:solidFill>
                <a:latin typeface="+mj-lt"/>
              </a:rPr>
              <a:t>Cisco </a:t>
            </a:r>
            <a:r>
              <a:rPr lang="en-US" altLang="ja-JP" sz="1400" dirty="0">
                <a:solidFill>
                  <a:schemeClr val="tx1"/>
                </a:solidFill>
              </a:rPr>
              <a:t>Expressway </a:t>
            </a:r>
            <a:r>
              <a:rPr lang="ja-JP" altLang="en-US" sz="1400" dirty="0" smtClean="0">
                <a:solidFill>
                  <a:schemeClr val="tx1"/>
                </a:solidFill>
              </a:rPr>
              <a:t>による</a:t>
            </a:r>
            <a:r>
              <a:rPr lang="en-US" sz="1400" dirty="0" smtClean="0">
                <a:solidFill>
                  <a:schemeClr val="tx1"/>
                </a:solidFill>
                <a:latin typeface="+mj-lt"/>
              </a:rPr>
              <a:t>“VPN-less client”</a:t>
            </a:r>
          </a:p>
        </p:txBody>
      </p:sp>
      <p:sp>
        <p:nvSpPr>
          <p:cNvPr id="6" name="Rectangle 5"/>
          <p:cNvSpPr/>
          <p:nvPr/>
        </p:nvSpPr>
        <p:spPr>
          <a:xfrm>
            <a:off x="542658" y="1073150"/>
            <a:ext cx="45720" cy="37163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7" name="Right Triangle 6"/>
          <p:cNvSpPr/>
          <p:nvPr/>
        </p:nvSpPr>
        <p:spPr>
          <a:xfrm rot="13496425">
            <a:off x="496937" y="1328546"/>
            <a:ext cx="182880" cy="182880"/>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pic>
        <p:nvPicPr>
          <p:cNvPr id="8" name="Picture 7" descr="HAQ90631_Master.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87894" y="1933106"/>
            <a:ext cx="2608998" cy="1999600"/>
          </a:xfrm>
          <a:prstGeom prst="rect">
            <a:avLst/>
          </a:prstGeom>
          <a:noFill/>
          <a:ln>
            <a:noFill/>
          </a:ln>
          <a:effectLst/>
        </p:spPr>
      </p:pic>
    </p:spTree>
    <p:extLst>
      <p:ext uri="{BB962C8B-B14F-4D97-AF65-F5344CB8AC3E}">
        <p14:creationId xmlns:p14="http://schemas.microsoft.com/office/powerpoint/2010/main" val="146161227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Cisco IP </a:t>
            </a:r>
            <a:r>
              <a:rPr lang="en-US" dirty="0" smtClean="0"/>
              <a:t>Conference Phone 8831</a:t>
            </a:r>
            <a:r>
              <a:rPr lang="en-US" sz="3000" dirty="0"/>
              <a:t/>
            </a:r>
            <a:br>
              <a:rPr lang="en-US" sz="3000" dirty="0"/>
            </a:br>
            <a:r>
              <a:rPr lang="ja-JP" altLang="en-US" sz="2000" dirty="0" smtClean="0"/>
              <a:t>会議室コミュニケーション</a:t>
            </a:r>
            <a:endParaRPr lang="en-US" sz="2000" dirty="0"/>
          </a:p>
        </p:txBody>
      </p:sp>
      <p:sp>
        <p:nvSpPr>
          <p:cNvPr id="4" name="Rectangle 3"/>
          <p:cNvSpPr/>
          <p:nvPr/>
        </p:nvSpPr>
        <p:spPr>
          <a:xfrm>
            <a:off x="5385299" y="1073150"/>
            <a:ext cx="3214189" cy="3719513"/>
          </a:xfrm>
          <a:prstGeom prst="rect">
            <a:avLst/>
          </a:prstGeom>
          <a:gradFill flip="none" rotWithShape="1">
            <a:gsLst>
              <a:gs pos="92000">
                <a:srgbClr val="F2F2F2"/>
              </a:gs>
              <a:gs pos="8000">
                <a:schemeClr val="bg1">
                  <a:lumMod val="95000"/>
                </a:schemeClr>
              </a:gs>
              <a:gs pos="100000">
                <a:schemeClr val="bg1">
                  <a:lumMod val="95000"/>
                  <a:alpha val="0"/>
                </a:schemeClr>
              </a:gs>
              <a:gs pos="0">
                <a:schemeClr val="bg1">
                  <a:lumMod val="95000"/>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5" name="Rectangle 4"/>
          <p:cNvSpPr/>
          <p:nvPr/>
        </p:nvSpPr>
        <p:spPr>
          <a:xfrm>
            <a:off x="565517" y="1076325"/>
            <a:ext cx="4666371" cy="3716338"/>
          </a:xfrm>
          <a:prstGeom prst="rect">
            <a:avLst/>
          </a:prstGeom>
          <a:gradFill flip="none" rotWithShape="1">
            <a:gsLst>
              <a:gs pos="0">
                <a:srgbClr val="EBF3FB"/>
              </a:gs>
              <a:gs pos="100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219456" rIns="91440" bIns="0" rtlCol="0" anchor="t"/>
          <a:lstStyle/>
          <a:p>
            <a:pPr marL="228600" indent="-228600">
              <a:spcBef>
                <a:spcPts val="0"/>
              </a:spcBef>
              <a:spcAft>
                <a:spcPts val="300"/>
              </a:spcAft>
              <a:buClr>
                <a:schemeClr val="tx2"/>
              </a:buClr>
              <a:buFont typeface="Wingdings" panose="05000000000000000000" pitchFamily="2" charset="2"/>
              <a:buChar char="§"/>
            </a:pPr>
            <a:r>
              <a:rPr lang="ja-JP" altLang="en-US" sz="1400" dirty="0" smtClean="0">
                <a:solidFill>
                  <a:schemeClr val="tx1"/>
                </a:solidFill>
                <a:latin typeface="+mj-lt"/>
              </a:rPr>
              <a:t>会議室または役員室</a:t>
            </a:r>
            <a:endParaRPr lang="en-US" altLang="ja-JP" sz="1400" dirty="0" smtClean="0">
              <a:solidFill>
                <a:schemeClr val="tx1"/>
              </a:solidFill>
              <a:latin typeface="+mj-lt"/>
            </a:endParaRPr>
          </a:p>
          <a:p>
            <a:pPr marL="228600" indent="-228600">
              <a:spcBef>
                <a:spcPts val="0"/>
              </a:spcBef>
              <a:spcAft>
                <a:spcPts val="300"/>
              </a:spcAft>
              <a:buClr>
                <a:schemeClr val="tx2"/>
              </a:buClr>
              <a:buFont typeface="Wingdings" panose="05000000000000000000" pitchFamily="2" charset="2"/>
              <a:buChar char="§"/>
            </a:pPr>
            <a:r>
              <a:rPr lang="ja-JP" altLang="en-US" sz="1400" dirty="0" smtClean="0">
                <a:solidFill>
                  <a:schemeClr val="tx1"/>
                </a:solidFill>
                <a:latin typeface="+mj-lt"/>
              </a:rPr>
              <a:t>部屋をカバー</a:t>
            </a:r>
            <a:endParaRPr lang="en-US" sz="1400" dirty="0" smtClean="0">
              <a:solidFill>
                <a:schemeClr val="tx1"/>
              </a:solidFill>
              <a:latin typeface="+mj-lt"/>
            </a:endParaRPr>
          </a:p>
          <a:p>
            <a:pPr marL="460375" indent="-233363">
              <a:spcBef>
                <a:spcPts val="0"/>
              </a:spcBef>
              <a:spcAft>
                <a:spcPts val="600"/>
              </a:spcAft>
              <a:buClr>
                <a:schemeClr val="tx1"/>
              </a:buClr>
              <a:buFont typeface="Arial" panose="020B0604020202020204" pitchFamily="34" charset="0"/>
              <a:buChar char="−"/>
            </a:pPr>
            <a:r>
              <a:rPr lang="ja-JP" altLang="en-US" sz="1200" dirty="0" smtClean="0">
                <a:solidFill>
                  <a:schemeClr val="tx1"/>
                </a:solidFill>
                <a:latin typeface="+mj-lt"/>
              </a:rPr>
              <a:t>最大</a:t>
            </a:r>
            <a:r>
              <a:rPr lang="en-US" sz="1200" dirty="0" smtClean="0">
                <a:solidFill>
                  <a:schemeClr val="tx1"/>
                </a:solidFill>
                <a:latin typeface="+mj-lt"/>
              </a:rPr>
              <a:t>106</a:t>
            </a:r>
            <a:r>
              <a:rPr lang="ja-JP" altLang="en-US" sz="1200" dirty="0" smtClean="0">
                <a:solidFill>
                  <a:schemeClr val="tx1"/>
                </a:solidFill>
                <a:latin typeface="+mj-lt"/>
              </a:rPr>
              <a:t>平方メートル</a:t>
            </a:r>
            <a:endParaRPr lang="en-US" sz="1200" dirty="0" smtClean="0">
              <a:solidFill>
                <a:schemeClr val="tx1"/>
              </a:solidFill>
              <a:latin typeface="+mj-lt"/>
            </a:endParaRPr>
          </a:p>
          <a:p>
            <a:pPr marL="460375" indent="-233363">
              <a:spcBef>
                <a:spcPts val="0"/>
              </a:spcBef>
              <a:spcAft>
                <a:spcPts val="300"/>
              </a:spcAft>
              <a:buClr>
                <a:schemeClr val="tx1"/>
              </a:buClr>
              <a:buFont typeface="Arial" panose="020B0604020202020204" pitchFamily="34" charset="0"/>
              <a:buChar char="−"/>
            </a:pPr>
            <a:r>
              <a:rPr lang="ja-JP" altLang="en-US" sz="1200" dirty="0" smtClean="0">
                <a:solidFill>
                  <a:schemeClr val="tx1"/>
                </a:solidFill>
                <a:latin typeface="+mj-lt"/>
              </a:rPr>
              <a:t>最大</a:t>
            </a:r>
            <a:r>
              <a:rPr lang="en-US" altLang="ja-JP" sz="1200" dirty="0" smtClean="0">
                <a:solidFill>
                  <a:schemeClr val="tx1"/>
                </a:solidFill>
                <a:latin typeface="+mj-lt"/>
              </a:rPr>
              <a:t>2</a:t>
            </a:r>
            <a:r>
              <a:rPr lang="ja-JP" altLang="en-US" sz="1200" dirty="0" smtClean="0">
                <a:solidFill>
                  <a:schemeClr val="tx1"/>
                </a:solidFill>
                <a:latin typeface="+mj-lt"/>
              </a:rPr>
              <a:t>つのデイジーチェーン</a:t>
            </a:r>
            <a:endParaRPr lang="en-US" altLang="ja-JP" sz="1200" dirty="0" smtClean="0">
              <a:solidFill>
                <a:schemeClr val="tx1"/>
              </a:solidFill>
              <a:latin typeface="+mj-lt"/>
            </a:endParaRPr>
          </a:p>
          <a:p>
            <a:pPr marL="917575" lvl="1" indent="-233363">
              <a:spcBef>
                <a:spcPts val="0"/>
              </a:spcBef>
              <a:spcAft>
                <a:spcPts val="300"/>
              </a:spcAft>
              <a:buClr>
                <a:schemeClr val="tx1"/>
              </a:buClr>
              <a:buFont typeface="Arial" panose="020B0604020202020204" pitchFamily="34" charset="0"/>
              <a:buChar char="−"/>
            </a:pPr>
            <a:r>
              <a:rPr lang="en-US" altLang="ja-JP" sz="1200" dirty="0" smtClean="0">
                <a:solidFill>
                  <a:schemeClr val="tx1"/>
                </a:solidFill>
                <a:latin typeface="+mj-lt"/>
              </a:rPr>
              <a:t>42</a:t>
            </a:r>
            <a:r>
              <a:rPr lang="ja-JP" altLang="en-US" sz="1200" dirty="0" smtClean="0">
                <a:solidFill>
                  <a:schemeClr val="tx1"/>
                </a:solidFill>
                <a:latin typeface="+mj-lt"/>
              </a:rPr>
              <a:t>座席をカバー</a:t>
            </a:r>
            <a:endParaRPr lang="en-US" sz="1200" dirty="0" smtClean="0">
              <a:solidFill>
                <a:schemeClr val="tx1"/>
              </a:solidFill>
              <a:latin typeface="+mj-lt"/>
            </a:endParaRPr>
          </a:p>
          <a:p>
            <a:pPr marL="227013" indent="-227013">
              <a:spcBef>
                <a:spcPts val="300"/>
              </a:spcBef>
              <a:spcAft>
                <a:spcPts val="600"/>
              </a:spcAft>
              <a:buClr>
                <a:schemeClr val="tx2"/>
              </a:buClr>
              <a:buFont typeface="Wingdings" panose="05000000000000000000" pitchFamily="2" charset="2"/>
              <a:buChar char="§"/>
              <a:tabLst>
                <a:tab pos="400050" algn="l"/>
              </a:tabLst>
            </a:pPr>
            <a:r>
              <a:rPr lang="ja-JP" altLang="en-US" sz="1400" dirty="0" smtClean="0">
                <a:solidFill>
                  <a:schemeClr val="tx1"/>
                </a:solidFill>
                <a:latin typeface="+mj-lt"/>
              </a:rPr>
              <a:t>広帯域ハンズフリー音声</a:t>
            </a:r>
            <a:r>
              <a:rPr lang="en-US" sz="1400" dirty="0" smtClean="0">
                <a:solidFill>
                  <a:schemeClr val="tx1"/>
                </a:solidFill>
                <a:latin typeface="+mj-lt"/>
              </a:rPr>
              <a:t> </a:t>
            </a:r>
            <a:endParaRPr lang="en-US" sz="1200" dirty="0" smtClean="0">
              <a:solidFill>
                <a:schemeClr val="tx1"/>
              </a:solidFill>
              <a:latin typeface="+mj-lt"/>
            </a:endParaRPr>
          </a:p>
          <a:p>
            <a:pPr marL="227013" indent="-227013">
              <a:spcBef>
                <a:spcPts val="300"/>
              </a:spcBef>
              <a:spcAft>
                <a:spcPts val="600"/>
              </a:spcAft>
              <a:buClr>
                <a:schemeClr val="tx2"/>
              </a:buClr>
              <a:buFont typeface="Wingdings" panose="05000000000000000000" pitchFamily="2" charset="2"/>
              <a:buChar char="§"/>
              <a:tabLst>
                <a:tab pos="400050" algn="l"/>
              </a:tabLst>
            </a:pPr>
            <a:r>
              <a:rPr lang="ja-JP" altLang="en-US" sz="1400" dirty="0" smtClean="0">
                <a:solidFill>
                  <a:schemeClr val="tx1"/>
                </a:solidFill>
                <a:latin typeface="+mj-lt"/>
              </a:rPr>
              <a:t>有線コントローラ</a:t>
            </a:r>
            <a:endParaRPr lang="en-US" sz="1400" dirty="0" smtClean="0">
              <a:solidFill>
                <a:schemeClr val="tx1"/>
              </a:solidFill>
              <a:latin typeface="+mj-lt"/>
            </a:endParaRPr>
          </a:p>
          <a:p>
            <a:pPr marL="227013" indent="-227013">
              <a:spcBef>
                <a:spcPts val="300"/>
              </a:spcBef>
              <a:spcAft>
                <a:spcPts val="600"/>
              </a:spcAft>
              <a:buClr>
                <a:schemeClr val="tx2"/>
              </a:buClr>
              <a:buFont typeface="Wingdings" panose="05000000000000000000" pitchFamily="2" charset="2"/>
              <a:buChar char="§"/>
              <a:tabLst>
                <a:tab pos="400050" algn="l"/>
              </a:tabLst>
            </a:pPr>
            <a:r>
              <a:rPr lang="ja-JP" altLang="en-US" sz="1400" dirty="0" smtClean="0">
                <a:solidFill>
                  <a:schemeClr val="tx1"/>
                </a:solidFill>
                <a:latin typeface="+mj-lt"/>
              </a:rPr>
              <a:t>アクセサリーオプション</a:t>
            </a:r>
            <a:r>
              <a:rPr lang="en-US" sz="1400" dirty="0" smtClean="0">
                <a:solidFill>
                  <a:schemeClr val="tx1"/>
                </a:solidFill>
                <a:latin typeface="+mj-lt"/>
              </a:rPr>
              <a:t> </a:t>
            </a:r>
          </a:p>
          <a:p>
            <a:pPr marL="460375" indent="-233363">
              <a:spcBef>
                <a:spcPts val="0"/>
              </a:spcBef>
              <a:spcAft>
                <a:spcPts val="600"/>
              </a:spcAft>
              <a:buClr>
                <a:schemeClr val="tx1"/>
              </a:buClr>
              <a:buFont typeface="Arial" panose="020B0604020202020204" pitchFamily="34" charset="0"/>
              <a:buChar char="−"/>
              <a:tabLst>
                <a:tab pos="400050" algn="l"/>
              </a:tabLst>
            </a:pPr>
            <a:r>
              <a:rPr lang="en-US" sz="1200" dirty="0" smtClean="0">
                <a:solidFill>
                  <a:schemeClr val="tx1"/>
                </a:solidFill>
                <a:latin typeface="+mj-lt"/>
              </a:rPr>
              <a:t>DECT</a:t>
            </a:r>
            <a:r>
              <a:rPr lang="ja-JP" altLang="en-US" sz="1200" dirty="0" smtClean="0">
                <a:solidFill>
                  <a:schemeClr val="tx1"/>
                </a:solidFill>
                <a:latin typeface="+mj-lt"/>
              </a:rPr>
              <a:t>ワイヤレス・有線マイク</a:t>
            </a:r>
            <a:endParaRPr lang="en-US" sz="1200" dirty="0" smtClean="0">
              <a:solidFill>
                <a:schemeClr val="tx1"/>
              </a:solidFill>
              <a:latin typeface="+mj-lt"/>
            </a:endParaRPr>
          </a:p>
          <a:p>
            <a:pPr marL="460375" indent="-233363">
              <a:spcBef>
                <a:spcPts val="0"/>
              </a:spcBef>
              <a:spcAft>
                <a:spcPts val="600"/>
              </a:spcAft>
              <a:buClr>
                <a:schemeClr val="tx2"/>
              </a:buClr>
              <a:buFont typeface="Arial" panose="020B0604020202020204" pitchFamily="34" charset="0"/>
              <a:buChar char="−"/>
              <a:tabLst>
                <a:tab pos="400050" algn="l"/>
              </a:tabLst>
            </a:pPr>
            <a:endParaRPr lang="en-US" sz="1200" dirty="0" smtClean="0">
              <a:solidFill>
                <a:schemeClr val="tx1"/>
              </a:solidFill>
              <a:latin typeface="+mj-lt"/>
            </a:endParaRPr>
          </a:p>
          <a:p>
            <a:pPr marL="460375" indent="-233363">
              <a:spcBef>
                <a:spcPts val="0"/>
              </a:spcBef>
              <a:spcAft>
                <a:spcPts val="600"/>
              </a:spcAft>
              <a:buClr>
                <a:schemeClr val="tx2"/>
              </a:buClr>
              <a:buFont typeface="Arial" panose="020B0604020202020204" pitchFamily="34" charset="0"/>
              <a:buChar char="−"/>
              <a:tabLst>
                <a:tab pos="400050" algn="l"/>
              </a:tabLst>
            </a:pPr>
            <a:endParaRPr lang="en-US" sz="1200" dirty="0" smtClean="0">
              <a:solidFill>
                <a:schemeClr val="tx1"/>
              </a:solidFill>
              <a:latin typeface="+mj-lt"/>
            </a:endParaRPr>
          </a:p>
          <a:p>
            <a:pPr marL="227013" indent="-227013">
              <a:spcBef>
                <a:spcPts val="300"/>
              </a:spcBef>
              <a:spcAft>
                <a:spcPts val="600"/>
              </a:spcAft>
              <a:buClr>
                <a:schemeClr val="tx2"/>
              </a:buClr>
              <a:buFont typeface="Wingdings" panose="05000000000000000000" pitchFamily="2" charset="2"/>
              <a:buChar char="§"/>
              <a:tabLst>
                <a:tab pos="400050" algn="l"/>
              </a:tabLst>
            </a:pPr>
            <a:endParaRPr lang="en-US" sz="1400" dirty="0" smtClean="0">
              <a:solidFill>
                <a:schemeClr val="tx1"/>
              </a:solidFill>
              <a:latin typeface="+mj-lt"/>
            </a:endParaRPr>
          </a:p>
          <a:p>
            <a:pPr marL="460375" indent="-233363">
              <a:spcBef>
                <a:spcPts val="0"/>
              </a:spcBef>
              <a:spcAft>
                <a:spcPts val="600"/>
              </a:spcAft>
              <a:buClr>
                <a:schemeClr val="tx2"/>
              </a:buClr>
              <a:buFont typeface="Arial" panose="020B0604020202020204" pitchFamily="34" charset="0"/>
              <a:buChar char="−"/>
              <a:tabLst>
                <a:tab pos="400050" algn="l"/>
              </a:tabLst>
            </a:pPr>
            <a:endParaRPr lang="en-US" sz="1200" dirty="0" smtClean="0">
              <a:solidFill>
                <a:schemeClr val="tx1"/>
              </a:solidFill>
              <a:latin typeface="+mj-lt"/>
            </a:endParaRPr>
          </a:p>
        </p:txBody>
      </p:sp>
      <p:sp>
        <p:nvSpPr>
          <p:cNvPr id="6" name="Rectangle 5"/>
          <p:cNvSpPr/>
          <p:nvPr/>
        </p:nvSpPr>
        <p:spPr>
          <a:xfrm>
            <a:off x="542658" y="1073150"/>
            <a:ext cx="45720" cy="37163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7" name="Right Triangle 6"/>
          <p:cNvSpPr/>
          <p:nvPr/>
        </p:nvSpPr>
        <p:spPr>
          <a:xfrm rot="13496425">
            <a:off x="496937" y="1328546"/>
            <a:ext cx="182880" cy="182880"/>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tretch/>
        </p:blipFill>
        <p:spPr>
          <a:xfrm>
            <a:off x="5436137" y="2177725"/>
            <a:ext cx="3105516" cy="1510362"/>
          </a:xfrm>
          <a:prstGeom prst="rect">
            <a:avLst/>
          </a:prstGeom>
          <a:noFill/>
          <a:ln>
            <a:noFill/>
          </a:ln>
        </p:spPr>
      </p:pic>
    </p:spTree>
    <p:extLst>
      <p:ext uri="{BB962C8B-B14F-4D97-AF65-F5344CB8AC3E}">
        <p14:creationId xmlns:p14="http://schemas.microsoft.com/office/powerpoint/2010/main" val="139998527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dirty="0" smtClean="0"/>
              <a:t>Cisco IP Phone 8841</a:t>
            </a:r>
            <a:r>
              <a:rPr sz="3000" dirty="0" smtClean="0"/>
              <a:t/>
            </a:r>
            <a:br>
              <a:rPr sz="3000" dirty="0" smtClean="0"/>
            </a:br>
            <a:r>
              <a:rPr lang="ja-JP" altLang="en-US" sz="2000" dirty="0" smtClean="0"/>
              <a:t>組織の生産性向上に貢献</a:t>
            </a:r>
            <a:endParaRPr lang="en-US" sz="2000" dirty="0"/>
          </a:p>
        </p:txBody>
      </p:sp>
      <p:sp>
        <p:nvSpPr>
          <p:cNvPr id="4" name="Rectangle 3"/>
          <p:cNvSpPr/>
          <p:nvPr/>
        </p:nvSpPr>
        <p:spPr>
          <a:xfrm>
            <a:off x="5385299" y="1073150"/>
            <a:ext cx="3214189" cy="3719513"/>
          </a:xfrm>
          <a:prstGeom prst="rect">
            <a:avLst/>
          </a:prstGeom>
          <a:gradFill flip="none" rotWithShape="1">
            <a:gsLst>
              <a:gs pos="92000">
                <a:srgbClr val="F2F2F2"/>
              </a:gs>
              <a:gs pos="8000">
                <a:schemeClr val="bg1">
                  <a:lumMod val="95000"/>
                </a:schemeClr>
              </a:gs>
              <a:gs pos="100000">
                <a:schemeClr val="bg1">
                  <a:lumMod val="95000"/>
                  <a:alpha val="0"/>
                </a:schemeClr>
              </a:gs>
              <a:gs pos="0">
                <a:schemeClr val="bg1">
                  <a:lumMod val="95000"/>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5" name="Rectangle 4"/>
          <p:cNvSpPr/>
          <p:nvPr/>
        </p:nvSpPr>
        <p:spPr>
          <a:xfrm>
            <a:off x="565517" y="1076325"/>
            <a:ext cx="4838472" cy="3716338"/>
          </a:xfrm>
          <a:prstGeom prst="rect">
            <a:avLst/>
          </a:prstGeom>
          <a:gradFill flip="none" rotWithShape="1">
            <a:gsLst>
              <a:gs pos="0">
                <a:srgbClr val="EBF3FB"/>
              </a:gs>
              <a:gs pos="100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219456" rIns="91440" bIns="0" rtlCol="0" anchor="t"/>
          <a:lstStyle/>
          <a:p>
            <a:pPr marL="228600" indent="-228600">
              <a:spcBef>
                <a:spcPts val="0"/>
              </a:spcBef>
              <a:spcAft>
                <a:spcPts val="300"/>
              </a:spcAft>
              <a:buClr>
                <a:schemeClr val="tx2"/>
              </a:buClr>
              <a:buFont typeface="Wingdings" panose="05000000000000000000" pitchFamily="2" charset="2"/>
              <a:buChar char="§"/>
            </a:pPr>
            <a:r>
              <a:rPr lang="ja-JP" altLang="en-US" sz="1400" dirty="0" smtClean="0">
                <a:solidFill>
                  <a:schemeClr val="tx1"/>
                </a:solidFill>
                <a:latin typeface="+mj-lt"/>
              </a:rPr>
              <a:t>ナレッジワーカー向けに</a:t>
            </a:r>
            <a:endParaRPr lang="en-US" sz="1400" dirty="0" smtClean="0">
              <a:solidFill>
                <a:schemeClr val="tx1"/>
              </a:solidFill>
              <a:latin typeface="+mj-lt"/>
            </a:endParaRPr>
          </a:p>
          <a:p>
            <a:pPr marL="460375" indent="-233363">
              <a:spcBef>
                <a:spcPts val="0"/>
              </a:spcBef>
              <a:spcAft>
                <a:spcPts val="300"/>
              </a:spcAft>
              <a:buClr>
                <a:schemeClr val="tx1"/>
              </a:buClr>
              <a:buFont typeface="Arial" panose="020B0604020202020204" pitchFamily="34" charset="0"/>
              <a:buChar char="−"/>
            </a:pPr>
            <a:r>
              <a:rPr lang="ja-JP" altLang="en-US" sz="1200" dirty="0" smtClean="0">
                <a:solidFill>
                  <a:schemeClr val="tx1"/>
                </a:solidFill>
                <a:latin typeface="+mj-lt"/>
              </a:rPr>
              <a:t>オフィスでも・テレワーカーでも</a:t>
            </a:r>
            <a:endParaRPr lang="en-US" sz="1200" dirty="0" smtClean="0">
              <a:solidFill>
                <a:schemeClr val="tx1"/>
              </a:solidFill>
              <a:latin typeface="+mj-lt"/>
            </a:endParaRPr>
          </a:p>
          <a:p>
            <a:pPr marL="228600" indent="-228600">
              <a:spcBef>
                <a:spcPts val="0"/>
              </a:spcBef>
              <a:spcAft>
                <a:spcPts val="300"/>
              </a:spcAft>
              <a:buClr>
                <a:schemeClr val="tx2"/>
              </a:buClr>
              <a:buFont typeface="Wingdings" panose="05000000000000000000" pitchFamily="2" charset="2"/>
              <a:buChar char="§"/>
            </a:pPr>
            <a:r>
              <a:rPr lang="ja-JP" altLang="en-US" sz="1400" dirty="0" smtClean="0">
                <a:solidFill>
                  <a:schemeClr val="tx1"/>
                </a:solidFill>
                <a:latin typeface="+mj-lt"/>
              </a:rPr>
              <a:t>ハードウェアによる音声コミュニケーション</a:t>
            </a:r>
            <a:endParaRPr lang="en-US" sz="1400" dirty="0" smtClean="0">
              <a:solidFill>
                <a:schemeClr val="tx1"/>
              </a:solidFill>
              <a:latin typeface="+mj-lt"/>
            </a:endParaRPr>
          </a:p>
          <a:p>
            <a:pPr marL="228600" indent="-228600">
              <a:spcBef>
                <a:spcPts val="0"/>
              </a:spcBef>
              <a:spcAft>
                <a:spcPts val="300"/>
              </a:spcAft>
              <a:buClr>
                <a:schemeClr val="tx2"/>
              </a:buClr>
              <a:buFont typeface="Wingdings" panose="05000000000000000000" pitchFamily="2" charset="2"/>
              <a:buChar char="§"/>
            </a:pPr>
            <a:r>
              <a:rPr lang="en-US" altLang="ja-JP" sz="1400" dirty="0" smtClean="0">
                <a:solidFill>
                  <a:schemeClr val="tx1"/>
                </a:solidFill>
                <a:latin typeface="+mj-lt"/>
              </a:rPr>
              <a:t>3</a:t>
            </a:r>
            <a:r>
              <a:rPr lang="ja-JP" altLang="en-US" sz="1400" dirty="0" smtClean="0">
                <a:solidFill>
                  <a:schemeClr val="tx1"/>
                </a:solidFill>
                <a:latin typeface="+mj-lt"/>
              </a:rPr>
              <a:t>色</a:t>
            </a:r>
            <a:r>
              <a:rPr lang="en-US" altLang="ja-JP" sz="1400" dirty="0" smtClean="0">
                <a:solidFill>
                  <a:schemeClr val="tx1"/>
                </a:solidFill>
                <a:latin typeface="+mj-lt"/>
              </a:rPr>
              <a:t>LED</a:t>
            </a:r>
            <a:r>
              <a:rPr lang="ja-JP" altLang="en-US" sz="1400" dirty="0" smtClean="0">
                <a:solidFill>
                  <a:schemeClr val="tx1"/>
                </a:solidFill>
                <a:latin typeface="+mj-lt"/>
              </a:rPr>
              <a:t>による</a:t>
            </a:r>
            <a:r>
              <a:rPr lang="en-US" altLang="ja-JP" sz="1400" dirty="0" smtClean="0">
                <a:solidFill>
                  <a:schemeClr val="tx1"/>
                </a:solidFill>
                <a:latin typeface="+mj-lt"/>
              </a:rPr>
              <a:t>5</a:t>
            </a:r>
            <a:r>
              <a:rPr lang="ja-JP" altLang="en-US" sz="1400" dirty="0" smtClean="0">
                <a:solidFill>
                  <a:schemeClr val="tx1"/>
                </a:solidFill>
                <a:latin typeface="+mj-lt"/>
              </a:rPr>
              <a:t>つのキー（ライン・機能）</a:t>
            </a:r>
            <a:endParaRPr lang="en-US" sz="1400" dirty="0" smtClean="0">
              <a:solidFill>
                <a:schemeClr val="tx1"/>
              </a:solidFill>
              <a:latin typeface="+mj-lt"/>
            </a:endParaRPr>
          </a:p>
          <a:p>
            <a:pPr marL="228600" indent="-228600">
              <a:spcBef>
                <a:spcPts val="0"/>
              </a:spcBef>
              <a:spcAft>
                <a:spcPts val="300"/>
              </a:spcAft>
              <a:buClr>
                <a:schemeClr val="tx2"/>
              </a:buClr>
              <a:buFont typeface="Wingdings" panose="05000000000000000000" pitchFamily="2" charset="2"/>
              <a:buChar char="§"/>
            </a:pPr>
            <a:r>
              <a:rPr lang="en-US" sz="1400" dirty="0" smtClean="0">
                <a:solidFill>
                  <a:schemeClr val="tx1"/>
                </a:solidFill>
                <a:latin typeface="+mj-lt"/>
              </a:rPr>
              <a:t>Ease of use</a:t>
            </a:r>
          </a:p>
          <a:p>
            <a:pPr marL="460375" indent="-233363">
              <a:spcBef>
                <a:spcPts val="0"/>
              </a:spcBef>
              <a:spcAft>
                <a:spcPts val="300"/>
              </a:spcAft>
              <a:buClr>
                <a:schemeClr val="tx1"/>
              </a:buClr>
              <a:buFont typeface="Arial" panose="020B0604020202020204" pitchFamily="34" charset="0"/>
              <a:buChar char="−"/>
            </a:pPr>
            <a:r>
              <a:rPr lang="ja-JP" altLang="en-US" sz="1200" dirty="0" smtClean="0">
                <a:solidFill>
                  <a:schemeClr val="tx1"/>
                </a:solidFill>
                <a:latin typeface="+mj-lt"/>
              </a:rPr>
              <a:t>高解像度</a:t>
            </a:r>
            <a:r>
              <a:rPr lang="en-US" sz="1200" dirty="0" smtClean="0">
                <a:solidFill>
                  <a:schemeClr val="tx1"/>
                </a:solidFill>
                <a:latin typeface="+mj-lt"/>
              </a:rPr>
              <a:t>, </a:t>
            </a:r>
            <a:r>
              <a:rPr lang="ja-JP" altLang="en-US" sz="1200" dirty="0" smtClean="0">
                <a:solidFill>
                  <a:schemeClr val="tx1"/>
                </a:solidFill>
                <a:latin typeface="+mj-lt"/>
              </a:rPr>
              <a:t>ワイドスクリーン</a:t>
            </a:r>
            <a:r>
              <a:rPr lang="en-US" sz="1200" dirty="0" smtClean="0">
                <a:solidFill>
                  <a:schemeClr val="tx1"/>
                </a:solidFill>
                <a:latin typeface="+mj-lt"/>
              </a:rPr>
              <a:t>, </a:t>
            </a:r>
            <a:r>
              <a:rPr lang="ja-JP" altLang="en-US" sz="1200" dirty="0" smtClean="0">
                <a:solidFill>
                  <a:schemeClr val="tx1"/>
                </a:solidFill>
                <a:latin typeface="+mj-lt"/>
              </a:rPr>
              <a:t>バックライト付きカラー</a:t>
            </a:r>
            <a:endParaRPr lang="en-US" sz="1200" dirty="0" smtClean="0">
              <a:solidFill>
                <a:schemeClr val="tx1"/>
              </a:solidFill>
              <a:latin typeface="+mj-lt"/>
            </a:endParaRPr>
          </a:p>
          <a:p>
            <a:pPr marL="627063" indent="-165100">
              <a:spcBef>
                <a:spcPts val="0"/>
              </a:spcBef>
              <a:spcAft>
                <a:spcPts val="300"/>
              </a:spcAft>
              <a:buClr>
                <a:schemeClr val="tx1"/>
              </a:buClr>
              <a:buFont typeface="Arial" panose="020B0604020202020204" pitchFamily="34" charset="0"/>
              <a:buChar char="−"/>
            </a:pPr>
            <a:r>
              <a:rPr lang="en-US" sz="1100" dirty="0" smtClean="0">
                <a:solidFill>
                  <a:schemeClr val="tx1"/>
                </a:solidFill>
                <a:latin typeface="+mj-lt"/>
              </a:rPr>
              <a:t>800 x 480 pixels</a:t>
            </a:r>
          </a:p>
          <a:p>
            <a:pPr marL="460375" indent="-233363">
              <a:spcBef>
                <a:spcPts val="0"/>
              </a:spcBef>
              <a:spcAft>
                <a:spcPts val="300"/>
              </a:spcAft>
              <a:buClr>
                <a:schemeClr val="tx1"/>
              </a:buClr>
              <a:buFont typeface="Arial" panose="020B0604020202020204" pitchFamily="34" charset="0"/>
              <a:buChar char="−"/>
            </a:pPr>
            <a:r>
              <a:rPr lang="ja-JP" altLang="en-US" sz="1200" dirty="0" smtClean="0">
                <a:solidFill>
                  <a:schemeClr val="tx1"/>
                </a:solidFill>
                <a:latin typeface="+mj-lt"/>
              </a:rPr>
              <a:t>５方向ナビゲーションキー・</a:t>
            </a:r>
            <a:r>
              <a:rPr lang="en-US" altLang="ja-JP" sz="1200" dirty="0" smtClean="0">
                <a:solidFill>
                  <a:schemeClr val="tx1"/>
                </a:solidFill>
                <a:latin typeface="+mj-lt"/>
              </a:rPr>
              <a:t>4</a:t>
            </a:r>
            <a:r>
              <a:rPr lang="ja-JP" altLang="en-US" sz="1200" dirty="0" smtClean="0">
                <a:solidFill>
                  <a:schemeClr val="tx1"/>
                </a:solidFill>
                <a:latin typeface="+mj-lt"/>
              </a:rPr>
              <a:t>つのソフトキー</a:t>
            </a:r>
            <a:endParaRPr lang="en-US" sz="1200" dirty="0" smtClean="0">
              <a:solidFill>
                <a:schemeClr val="tx1"/>
              </a:solidFill>
              <a:latin typeface="+mj-lt"/>
            </a:endParaRPr>
          </a:p>
          <a:p>
            <a:pPr marL="228600" indent="-228600">
              <a:spcBef>
                <a:spcPts val="0"/>
              </a:spcBef>
              <a:spcAft>
                <a:spcPts val="300"/>
              </a:spcAft>
              <a:buClr>
                <a:schemeClr val="tx2"/>
              </a:buClr>
              <a:buFont typeface="Wingdings" panose="05000000000000000000" pitchFamily="2" charset="2"/>
              <a:buChar char="§"/>
            </a:pPr>
            <a:r>
              <a:rPr lang="en-US" sz="1400" dirty="0" smtClean="0">
                <a:solidFill>
                  <a:schemeClr val="tx1"/>
                </a:solidFill>
                <a:latin typeface="+mj-lt"/>
              </a:rPr>
              <a:t>Gigabit Ethernet</a:t>
            </a:r>
          </a:p>
          <a:p>
            <a:pPr marL="228600" indent="-228600">
              <a:spcBef>
                <a:spcPts val="0"/>
              </a:spcBef>
              <a:spcAft>
                <a:spcPts val="300"/>
              </a:spcAft>
              <a:buClr>
                <a:schemeClr val="tx2"/>
              </a:buClr>
              <a:buFont typeface="Wingdings" panose="05000000000000000000" pitchFamily="2" charset="2"/>
              <a:buChar char="§"/>
            </a:pPr>
            <a:r>
              <a:rPr lang="ja-JP" altLang="en-US" sz="1400" dirty="0">
                <a:solidFill>
                  <a:schemeClr val="tx1"/>
                </a:solidFill>
              </a:rPr>
              <a:t>壁掛けキット・シルバーベゼルオプション</a:t>
            </a:r>
            <a:endParaRPr lang="en-US" altLang="ja-JP" sz="1400" dirty="0">
              <a:solidFill>
                <a:schemeClr val="tx1"/>
              </a:solidFill>
            </a:endParaRPr>
          </a:p>
          <a:p>
            <a:pPr marL="228600" indent="-228600">
              <a:spcBef>
                <a:spcPts val="0"/>
              </a:spcBef>
              <a:spcAft>
                <a:spcPts val="600"/>
              </a:spcAft>
              <a:buClr>
                <a:schemeClr val="tx2"/>
              </a:buClr>
              <a:buFont typeface="Wingdings" panose="05000000000000000000" pitchFamily="2" charset="2"/>
              <a:buChar char="§"/>
            </a:pPr>
            <a:r>
              <a:rPr lang="en-US" altLang="ja-JP" sz="1400" dirty="0">
                <a:solidFill>
                  <a:schemeClr val="tx1"/>
                </a:solidFill>
              </a:rPr>
              <a:t>Cisco Expressway </a:t>
            </a:r>
            <a:r>
              <a:rPr lang="ja-JP" altLang="en-US" sz="1400" dirty="0">
                <a:solidFill>
                  <a:schemeClr val="tx1"/>
                </a:solidFill>
              </a:rPr>
              <a:t>による</a:t>
            </a:r>
            <a:r>
              <a:rPr lang="en-US" altLang="ja-JP" sz="1400" dirty="0">
                <a:solidFill>
                  <a:schemeClr val="tx1"/>
                </a:solidFill>
              </a:rPr>
              <a:t>“VPN-less client”</a:t>
            </a:r>
          </a:p>
        </p:txBody>
      </p:sp>
      <p:sp>
        <p:nvSpPr>
          <p:cNvPr id="6" name="Rectangle 5"/>
          <p:cNvSpPr/>
          <p:nvPr/>
        </p:nvSpPr>
        <p:spPr>
          <a:xfrm>
            <a:off x="542658" y="1073150"/>
            <a:ext cx="45720" cy="37163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7" name="Right Triangle 6"/>
          <p:cNvSpPr/>
          <p:nvPr/>
        </p:nvSpPr>
        <p:spPr>
          <a:xfrm rot="13496425">
            <a:off x="496937" y="1328546"/>
            <a:ext cx="182880" cy="182880"/>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pic>
        <p:nvPicPr>
          <p:cNvPr id="8" name="Picture 7" descr="KO8599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1138" y="1631977"/>
            <a:ext cx="3688994" cy="2953512"/>
          </a:xfrm>
          <a:prstGeom prst="rect">
            <a:avLst/>
          </a:prstGeom>
        </p:spPr>
      </p:pic>
    </p:spTree>
    <p:extLst>
      <p:ext uri="{BB962C8B-B14F-4D97-AF65-F5344CB8AC3E}">
        <p14:creationId xmlns:p14="http://schemas.microsoft.com/office/powerpoint/2010/main" val="136568029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dirty="0" smtClean="0"/>
              <a:t>Cisco IP Phone 8845</a:t>
            </a:r>
            <a:r>
              <a:rPr sz="3000" dirty="0" smtClean="0"/>
              <a:t/>
            </a:r>
            <a:br>
              <a:rPr sz="3000" dirty="0" smtClean="0"/>
            </a:br>
            <a:r>
              <a:rPr lang="ja-JP" altLang="en-US" sz="2000" dirty="0" smtClean="0"/>
              <a:t>フェイストゥーフェイスコミュニケーション</a:t>
            </a:r>
            <a:endParaRPr lang="en-US" sz="2000" dirty="0"/>
          </a:p>
        </p:txBody>
      </p:sp>
      <p:sp>
        <p:nvSpPr>
          <p:cNvPr id="4" name="Rectangle 3"/>
          <p:cNvSpPr/>
          <p:nvPr/>
        </p:nvSpPr>
        <p:spPr>
          <a:xfrm>
            <a:off x="5385299" y="1073150"/>
            <a:ext cx="3214189" cy="3719513"/>
          </a:xfrm>
          <a:prstGeom prst="rect">
            <a:avLst/>
          </a:prstGeom>
          <a:gradFill flip="none" rotWithShape="1">
            <a:gsLst>
              <a:gs pos="92000">
                <a:srgbClr val="F2F2F2"/>
              </a:gs>
              <a:gs pos="8000">
                <a:schemeClr val="bg1">
                  <a:lumMod val="95000"/>
                </a:schemeClr>
              </a:gs>
              <a:gs pos="100000">
                <a:schemeClr val="bg1">
                  <a:lumMod val="95000"/>
                  <a:alpha val="0"/>
                </a:schemeClr>
              </a:gs>
              <a:gs pos="0">
                <a:schemeClr val="bg1">
                  <a:lumMod val="95000"/>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5" name="Rectangle 4"/>
          <p:cNvSpPr/>
          <p:nvPr/>
        </p:nvSpPr>
        <p:spPr>
          <a:xfrm>
            <a:off x="565517" y="1076325"/>
            <a:ext cx="4666371" cy="3716338"/>
          </a:xfrm>
          <a:prstGeom prst="rect">
            <a:avLst/>
          </a:prstGeom>
          <a:gradFill flip="none" rotWithShape="1">
            <a:gsLst>
              <a:gs pos="0">
                <a:srgbClr val="EBF3FB"/>
              </a:gs>
              <a:gs pos="100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219456" rIns="91440" bIns="0" rtlCol="0" anchor="t"/>
          <a:lstStyle/>
          <a:p>
            <a:pPr marL="228600" indent="-228600">
              <a:spcBef>
                <a:spcPts val="0"/>
              </a:spcBef>
              <a:spcAft>
                <a:spcPts val="300"/>
              </a:spcAft>
              <a:buClr>
                <a:schemeClr val="tx2"/>
              </a:buClr>
              <a:buFont typeface="Wingdings" panose="05000000000000000000" pitchFamily="2" charset="2"/>
              <a:buChar char="§"/>
            </a:pPr>
            <a:r>
              <a:rPr lang="ja-JP" altLang="en-US" sz="1600" dirty="0">
                <a:solidFill>
                  <a:schemeClr val="tx1"/>
                </a:solidFill>
              </a:rPr>
              <a:t>ナレッジワーカー向けに</a:t>
            </a:r>
            <a:endParaRPr lang="en-US" altLang="ja-JP" sz="1600" dirty="0">
              <a:solidFill>
                <a:schemeClr val="tx1"/>
              </a:solidFill>
            </a:endParaRPr>
          </a:p>
          <a:p>
            <a:pPr marL="460375" indent="-233363">
              <a:spcBef>
                <a:spcPts val="0"/>
              </a:spcBef>
              <a:spcAft>
                <a:spcPts val="300"/>
              </a:spcAft>
              <a:buClr>
                <a:schemeClr val="tx1"/>
              </a:buClr>
              <a:buFont typeface="Arial" panose="020B0604020202020204" pitchFamily="34" charset="0"/>
              <a:buChar char="−"/>
            </a:pPr>
            <a:r>
              <a:rPr lang="ja-JP" altLang="en-US" sz="1400" dirty="0">
                <a:solidFill>
                  <a:schemeClr val="tx1"/>
                </a:solidFill>
              </a:rPr>
              <a:t>オフィスでも・テレワーカーでも</a:t>
            </a:r>
            <a:endParaRPr lang="en-US" altLang="ja-JP" sz="1400" dirty="0">
              <a:solidFill>
                <a:schemeClr val="tx1"/>
              </a:solidFill>
            </a:endParaRPr>
          </a:p>
          <a:p>
            <a:pPr marL="228600" indent="-228600">
              <a:spcBef>
                <a:spcPts val="0"/>
              </a:spcBef>
              <a:spcAft>
                <a:spcPts val="300"/>
              </a:spcAft>
              <a:buClr>
                <a:schemeClr val="tx2"/>
              </a:buClr>
              <a:buFont typeface="Wingdings" panose="05000000000000000000" pitchFamily="2" charset="2"/>
              <a:buChar char="§"/>
            </a:pPr>
            <a:r>
              <a:rPr lang="ja-JP" altLang="en-US" sz="1400" dirty="0" smtClean="0">
                <a:solidFill>
                  <a:schemeClr val="tx1"/>
                </a:solidFill>
                <a:latin typeface="+mj-lt"/>
              </a:rPr>
              <a:t>高品質</a:t>
            </a:r>
            <a:r>
              <a:rPr lang="en-US" sz="1400" dirty="0" smtClean="0">
                <a:solidFill>
                  <a:schemeClr val="tx1"/>
                </a:solidFill>
                <a:latin typeface="+mj-lt"/>
              </a:rPr>
              <a:t> 720p HD </a:t>
            </a:r>
            <a:r>
              <a:rPr lang="ja-JP" altLang="en-US" sz="1400" dirty="0" smtClean="0">
                <a:solidFill>
                  <a:schemeClr val="tx1"/>
                </a:solidFill>
                <a:latin typeface="+mj-lt"/>
              </a:rPr>
              <a:t>ビデオ　高品質音声</a:t>
            </a:r>
            <a:r>
              <a:rPr lang="en-US" altLang="ja-JP" sz="1400" dirty="0" smtClean="0">
                <a:solidFill>
                  <a:schemeClr val="tx1"/>
                </a:solidFill>
                <a:latin typeface="+mj-lt"/>
              </a:rPr>
              <a:t> (G.722)</a:t>
            </a:r>
            <a:endParaRPr lang="en-US" sz="1400" dirty="0" smtClean="0">
              <a:solidFill>
                <a:schemeClr val="tx1"/>
              </a:solidFill>
              <a:latin typeface="+mj-lt"/>
            </a:endParaRPr>
          </a:p>
          <a:p>
            <a:pPr marL="228600" indent="-228600">
              <a:spcBef>
                <a:spcPts val="0"/>
              </a:spcBef>
              <a:spcAft>
                <a:spcPts val="300"/>
              </a:spcAft>
              <a:buClr>
                <a:schemeClr val="tx2"/>
              </a:buClr>
              <a:buFont typeface="Wingdings" panose="05000000000000000000" pitchFamily="2" charset="2"/>
              <a:buChar char="§"/>
            </a:pPr>
            <a:r>
              <a:rPr lang="ja-JP" altLang="en-US" sz="1400" dirty="0" smtClean="0">
                <a:solidFill>
                  <a:schemeClr val="tx1"/>
                </a:solidFill>
                <a:latin typeface="+mj-lt"/>
              </a:rPr>
              <a:t>モバイルデバイスとの連携</a:t>
            </a:r>
            <a:endParaRPr lang="en-US" sz="1400" dirty="0" smtClean="0">
              <a:solidFill>
                <a:schemeClr val="tx1"/>
              </a:solidFill>
              <a:latin typeface="+mj-lt"/>
            </a:endParaRPr>
          </a:p>
          <a:p>
            <a:pPr marL="460375" indent="-233363">
              <a:spcBef>
                <a:spcPts val="0"/>
              </a:spcBef>
              <a:spcAft>
                <a:spcPts val="300"/>
              </a:spcAft>
              <a:buClr>
                <a:schemeClr val="tx1"/>
              </a:buClr>
              <a:buFont typeface="Arial" panose="020B0604020202020204" pitchFamily="34" charset="0"/>
              <a:buChar char="−"/>
            </a:pPr>
            <a:r>
              <a:rPr lang="en-US" sz="1200" dirty="0" smtClean="0">
                <a:solidFill>
                  <a:schemeClr val="tx1"/>
                </a:solidFill>
                <a:latin typeface="+mj-lt"/>
              </a:rPr>
              <a:t>Cisco</a:t>
            </a:r>
            <a:r>
              <a:rPr lang="en-US" sz="1200" baseline="30000" dirty="0" smtClean="0">
                <a:solidFill>
                  <a:schemeClr val="tx1"/>
                </a:solidFill>
                <a:latin typeface="+mj-lt"/>
              </a:rPr>
              <a:t>®</a:t>
            </a:r>
            <a:r>
              <a:rPr lang="en-US" sz="1200" dirty="0" smtClean="0">
                <a:solidFill>
                  <a:schemeClr val="tx1"/>
                </a:solidFill>
                <a:latin typeface="+mj-lt"/>
              </a:rPr>
              <a:t> Intelligent Proximity </a:t>
            </a:r>
          </a:p>
          <a:p>
            <a:pPr marL="627063" indent="-165100">
              <a:spcBef>
                <a:spcPts val="0"/>
              </a:spcBef>
              <a:spcAft>
                <a:spcPts val="300"/>
              </a:spcAft>
              <a:buClr>
                <a:schemeClr val="tx1"/>
              </a:buClr>
              <a:buFont typeface="Arial" panose="020B0604020202020204" pitchFamily="34" charset="0"/>
              <a:buChar char="−"/>
            </a:pPr>
            <a:r>
              <a:rPr lang="ja-JP" altLang="en-US" sz="1100" dirty="0" smtClean="0">
                <a:solidFill>
                  <a:schemeClr val="tx1"/>
                </a:solidFill>
                <a:latin typeface="+mj-lt"/>
              </a:rPr>
              <a:t>モバイル機器からの連絡先・通話履歴のインポート</a:t>
            </a:r>
            <a:endParaRPr lang="en-US" sz="1100" dirty="0" smtClean="0">
              <a:solidFill>
                <a:schemeClr val="tx1"/>
              </a:solidFill>
              <a:latin typeface="+mj-lt"/>
            </a:endParaRPr>
          </a:p>
          <a:p>
            <a:pPr marL="627063" indent="-165100">
              <a:spcBef>
                <a:spcPts val="0"/>
              </a:spcBef>
              <a:spcAft>
                <a:spcPts val="300"/>
              </a:spcAft>
              <a:buClr>
                <a:schemeClr val="tx1"/>
              </a:buClr>
              <a:buFont typeface="Arial" panose="020B0604020202020204" pitchFamily="34" charset="0"/>
              <a:buChar char="−"/>
            </a:pPr>
            <a:r>
              <a:rPr lang="ja-JP" altLang="en-US" sz="1100" dirty="0" smtClean="0">
                <a:solidFill>
                  <a:schemeClr val="tx1"/>
                </a:solidFill>
                <a:latin typeface="+mj-lt"/>
              </a:rPr>
              <a:t>モバイルでの通話を</a:t>
            </a:r>
            <a:r>
              <a:rPr lang="en-US" sz="1100" dirty="0" smtClean="0">
                <a:solidFill>
                  <a:schemeClr val="tx1"/>
                </a:solidFill>
                <a:latin typeface="+mj-lt"/>
              </a:rPr>
              <a:t>8845</a:t>
            </a:r>
            <a:r>
              <a:rPr lang="ja-JP" altLang="en-US" sz="1100" dirty="0" smtClean="0">
                <a:solidFill>
                  <a:schemeClr val="tx1"/>
                </a:solidFill>
                <a:latin typeface="+mj-lt"/>
              </a:rPr>
              <a:t>に「移動」</a:t>
            </a:r>
            <a:endParaRPr lang="en-US" sz="1100" dirty="0" smtClean="0">
              <a:solidFill>
                <a:schemeClr val="tx1"/>
              </a:solidFill>
              <a:latin typeface="+mj-lt"/>
            </a:endParaRPr>
          </a:p>
          <a:p>
            <a:pPr marL="228600" indent="-228600">
              <a:spcBef>
                <a:spcPts val="0"/>
              </a:spcBef>
              <a:spcAft>
                <a:spcPts val="300"/>
              </a:spcAft>
              <a:buClr>
                <a:schemeClr val="tx2"/>
              </a:buClr>
              <a:buFont typeface="Wingdings" panose="05000000000000000000" pitchFamily="2" charset="2"/>
              <a:buChar char="§"/>
            </a:pPr>
            <a:r>
              <a:rPr lang="en-US" altLang="ja-JP" sz="1400" dirty="0">
                <a:solidFill>
                  <a:schemeClr val="tx1"/>
                </a:solidFill>
              </a:rPr>
              <a:t>Ease of use</a:t>
            </a:r>
          </a:p>
          <a:p>
            <a:pPr marL="460375" indent="-233363">
              <a:spcBef>
                <a:spcPts val="0"/>
              </a:spcBef>
              <a:spcAft>
                <a:spcPts val="300"/>
              </a:spcAft>
              <a:buClr>
                <a:schemeClr val="tx1"/>
              </a:buClr>
              <a:buFont typeface="Arial" panose="020B0604020202020204" pitchFamily="34" charset="0"/>
              <a:buChar char="−"/>
            </a:pPr>
            <a:r>
              <a:rPr lang="ja-JP" altLang="en-US" sz="1200" dirty="0">
                <a:solidFill>
                  <a:schemeClr val="tx1"/>
                </a:solidFill>
              </a:rPr>
              <a:t>高解像度</a:t>
            </a:r>
            <a:r>
              <a:rPr lang="en-US" altLang="ja-JP" sz="1200" dirty="0">
                <a:solidFill>
                  <a:schemeClr val="tx1"/>
                </a:solidFill>
              </a:rPr>
              <a:t>, </a:t>
            </a:r>
            <a:r>
              <a:rPr lang="ja-JP" altLang="en-US" sz="1200" dirty="0">
                <a:solidFill>
                  <a:schemeClr val="tx1"/>
                </a:solidFill>
              </a:rPr>
              <a:t>ワイドスクリーン</a:t>
            </a:r>
            <a:r>
              <a:rPr lang="en-US" altLang="ja-JP" sz="1200" dirty="0">
                <a:solidFill>
                  <a:schemeClr val="tx1"/>
                </a:solidFill>
              </a:rPr>
              <a:t>, </a:t>
            </a:r>
            <a:r>
              <a:rPr lang="ja-JP" altLang="en-US" sz="1200" dirty="0">
                <a:solidFill>
                  <a:schemeClr val="tx1"/>
                </a:solidFill>
              </a:rPr>
              <a:t>バックライト付きカラー</a:t>
            </a:r>
            <a:endParaRPr lang="en-US" altLang="ja-JP" sz="1200" dirty="0">
              <a:solidFill>
                <a:schemeClr val="tx1"/>
              </a:solidFill>
            </a:endParaRPr>
          </a:p>
          <a:p>
            <a:pPr marL="627063" indent="-165100">
              <a:spcBef>
                <a:spcPts val="0"/>
              </a:spcBef>
              <a:spcAft>
                <a:spcPts val="300"/>
              </a:spcAft>
              <a:buClr>
                <a:schemeClr val="tx1"/>
              </a:buClr>
              <a:buFont typeface="Arial" panose="020B0604020202020204" pitchFamily="34" charset="0"/>
              <a:buChar char="−"/>
            </a:pPr>
            <a:r>
              <a:rPr lang="en-US" altLang="ja-JP" sz="1100" dirty="0">
                <a:solidFill>
                  <a:schemeClr val="tx1"/>
                </a:solidFill>
              </a:rPr>
              <a:t>800 x 480 pixels</a:t>
            </a:r>
          </a:p>
          <a:p>
            <a:pPr marL="460375" indent="-233363">
              <a:spcBef>
                <a:spcPts val="0"/>
              </a:spcBef>
              <a:spcAft>
                <a:spcPts val="300"/>
              </a:spcAft>
              <a:buClr>
                <a:schemeClr val="tx1"/>
              </a:buClr>
              <a:buFont typeface="Arial" panose="020B0604020202020204" pitchFamily="34" charset="0"/>
              <a:buChar char="−"/>
            </a:pPr>
            <a:r>
              <a:rPr lang="ja-JP" altLang="en-US" sz="1200" dirty="0">
                <a:solidFill>
                  <a:schemeClr val="tx1"/>
                </a:solidFill>
              </a:rPr>
              <a:t>５方向ナビゲーションキー・</a:t>
            </a:r>
            <a:r>
              <a:rPr lang="en-US" altLang="ja-JP" sz="1200" dirty="0">
                <a:solidFill>
                  <a:schemeClr val="tx1"/>
                </a:solidFill>
              </a:rPr>
              <a:t>4</a:t>
            </a:r>
            <a:r>
              <a:rPr lang="ja-JP" altLang="en-US" sz="1200" dirty="0">
                <a:solidFill>
                  <a:schemeClr val="tx1"/>
                </a:solidFill>
              </a:rPr>
              <a:t>つのソフトキー</a:t>
            </a:r>
            <a:endParaRPr lang="en-US" altLang="ja-JP" sz="1200" dirty="0">
              <a:solidFill>
                <a:schemeClr val="tx1"/>
              </a:solidFill>
            </a:endParaRPr>
          </a:p>
          <a:p>
            <a:pPr marL="228600" indent="-228600">
              <a:spcBef>
                <a:spcPts val="0"/>
              </a:spcBef>
              <a:spcAft>
                <a:spcPts val="300"/>
              </a:spcAft>
              <a:buClr>
                <a:schemeClr val="tx2"/>
              </a:buClr>
              <a:buFont typeface="Wingdings" panose="05000000000000000000" pitchFamily="2" charset="2"/>
              <a:buChar char="§"/>
            </a:pPr>
            <a:r>
              <a:rPr lang="en-US" altLang="ja-JP" sz="1400" dirty="0">
                <a:solidFill>
                  <a:schemeClr val="tx1"/>
                </a:solidFill>
              </a:rPr>
              <a:t>Gigabit Ethernet</a:t>
            </a:r>
          </a:p>
          <a:p>
            <a:pPr marL="228600" indent="-228600">
              <a:spcBef>
                <a:spcPts val="0"/>
              </a:spcBef>
              <a:spcAft>
                <a:spcPts val="300"/>
              </a:spcAft>
              <a:buClr>
                <a:schemeClr val="tx2"/>
              </a:buClr>
              <a:buFont typeface="Wingdings" panose="05000000000000000000" pitchFamily="2" charset="2"/>
              <a:buChar char="§"/>
            </a:pPr>
            <a:r>
              <a:rPr lang="ja-JP" altLang="en-US" sz="1400" dirty="0">
                <a:solidFill>
                  <a:schemeClr val="tx1"/>
                </a:solidFill>
              </a:rPr>
              <a:t>壁掛けキット・シルバーベゼルオプション</a:t>
            </a:r>
            <a:endParaRPr lang="en-US" altLang="ja-JP" sz="1400" dirty="0">
              <a:solidFill>
                <a:schemeClr val="tx1"/>
              </a:solidFill>
            </a:endParaRPr>
          </a:p>
          <a:p>
            <a:pPr marL="228600" indent="-228600">
              <a:spcBef>
                <a:spcPts val="0"/>
              </a:spcBef>
              <a:spcAft>
                <a:spcPts val="600"/>
              </a:spcAft>
              <a:buClr>
                <a:schemeClr val="tx2"/>
              </a:buClr>
              <a:buFont typeface="Wingdings" panose="05000000000000000000" pitchFamily="2" charset="2"/>
              <a:buChar char="§"/>
            </a:pPr>
            <a:r>
              <a:rPr lang="en-US" altLang="ja-JP" sz="1400" dirty="0">
                <a:solidFill>
                  <a:schemeClr val="tx1"/>
                </a:solidFill>
              </a:rPr>
              <a:t>Cisco Expressway </a:t>
            </a:r>
            <a:r>
              <a:rPr lang="ja-JP" altLang="en-US" sz="1400" dirty="0">
                <a:solidFill>
                  <a:schemeClr val="tx1"/>
                </a:solidFill>
              </a:rPr>
              <a:t>による</a:t>
            </a:r>
            <a:r>
              <a:rPr lang="en-US" altLang="ja-JP" sz="1400" dirty="0">
                <a:solidFill>
                  <a:schemeClr val="tx1"/>
                </a:solidFill>
              </a:rPr>
              <a:t>“VPN-less client”</a:t>
            </a:r>
          </a:p>
        </p:txBody>
      </p:sp>
      <p:sp>
        <p:nvSpPr>
          <p:cNvPr id="6" name="Rectangle 5"/>
          <p:cNvSpPr/>
          <p:nvPr/>
        </p:nvSpPr>
        <p:spPr>
          <a:xfrm>
            <a:off x="542658" y="1073150"/>
            <a:ext cx="45720" cy="37163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7" name="Right Triangle 6"/>
          <p:cNvSpPr/>
          <p:nvPr/>
        </p:nvSpPr>
        <p:spPr>
          <a:xfrm rot="13496425">
            <a:off x="496937" y="1328546"/>
            <a:ext cx="182880" cy="182880"/>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pic>
        <p:nvPicPr>
          <p:cNvPr id="9" name="Picture 8" descr="AT04513lg.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2898" y="1419986"/>
            <a:ext cx="3506302" cy="2634680"/>
          </a:xfrm>
          <a:prstGeom prst="rect">
            <a:avLst/>
          </a:prstGeom>
        </p:spPr>
      </p:pic>
      <p:sp>
        <p:nvSpPr>
          <p:cNvPr id="8" name="12-Point Star 7"/>
          <p:cNvSpPr/>
          <p:nvPr/>
        </p:nvSpPr>
        <p:spPr>
          <a:xfrm>
            <a:off x="8049149" y="627342"/>
            <a:ext cx="824976" cy="762000"/>
          </a:xfrm>
          <a:prstGeom prst="star12">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0" name="TextBox 9"/>
          <p:cNvSpPr txBox="1"/>
          <p:nvPr/>
        </p:nvSpPr>
        <p:spPr>
          <a:xfrm>
            <a:off x="8153554" y="810028"/>
            <a:ext cx="659155" cy="369332"/>
          </a:xfrm>
          <a:prstGeom prst="rect">
            <a:avLst/>
          </a:prstGeom>
          <a:noFill/>
        </p:spPr>
        <p:txBody>
          <a:bodyPr wrap="none" rtlCol="0">
            <a:spAutoFit/>
          </a:bodyPr>
          <a:lstStyle/>
          <a:p>
            <a:r>
              <a:rPr lang="en-US" b="1" dirty="0" smtClean="0">
                <a:solidFill>
                  <a:schemeClr val="bg1"/>
                </a:solidFill>
                <a:latin typeface="+mj-lt"/>
              </a:rPr>
              <a:t>New</a:t>
            </a:r>
            <a:endParaRPr lang="en-US" b="1" dirty="0">
              <a:solidFill>
                <a:schemeClr val="bg1"/>
              </a:solidFill>
              <a:latin typeface="+mj-lt"/>
            </a:endParaRPr>
          </a:p>
        </p:txBody>
      </p:sp>
    </p:spTree>
    <p:extLst>
      <p:ext uri="{BB962C8B-B14F-4D97-AF65-F5344CB8AC3E}">
        <p14:creationId xmlns:p14="http://schemas.microsoft.com/office/powerpoint/2010/main" val="423311838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dirty="0" smtClean="0"/>
              <a:t>Cisco IP Phone 8851*</a:t>
            </a:r>
            <a:r>
              <a:rPr sz="3000" dirty="0" smtClean="0"/>
              <a:t/>
            </a:r>
            <a:br>
              <a:rPr sz="3000" dirty="0" smtClean="0"/>
            </a:br>
            <a:r>
              <a:rPr lang="ja-JP" altLang="en-US" sz="2000" dirty="0" smtClean="0"/>
              <a:t>新しい働き方を実現するモバイルデバイスとの連携</a:t>
            </a:r>
            <a:endParaRPr lang="en-US" sz="2000" dirty="0"/>
          </a:p>
        </p:txBody>
      </p:sp>
      <p:sp>
        <p:nvSpPr>
          <p:cNvPr id="4" name="Rectangle 3"/>
          <p:cNvSpPr/>
          <p:nvPr/>
        </p:nvSpPr>
        <p:spPr>
          <a:xfrm>
            <a:off x="5385299" y="1073150"/>
            <a:ext cx="3214189" cy="3719513"/>
          </a:xfrm>
          <a:prstGeom prst="rect">
            <a:avLst/>
          </a:prstGeom>
          <a:gradFill flip="none" rotWithShape="1">
            <a:gsLst>
              <a:gs pos="92000">
                <a:srgbClr val="F2F2F2"/>
              </a:gs>
              <a:gs pos="8000">
                <a:schemeClr val="bg1">
                  <a:lumMod val="95000"/>
                </a:schemeClr>
              </a:gs>
              <a:gs pos="100000">
                <a:schemeClr val="bg1">
                  <a:lumMod val="95000"/>
                  <a:alpha val="0"/>
                </a:schemeClr>
              </a:gs>
              <a:gs pos="0">
                <a:schemeClr val="bg1">
                  <a:lumMod val="95000"/>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5" name="Rectangle 4"/>
          <p:cNvSpPr/>
          <p:nvPr/>
        </p:nvSpPr>
        <p:spPr>
          <a:xfrm>
            <a:off x="565517" y="1076325"/>
            <a:ext cx="4818141" cy="3716338"/>
          </a:xfrm>
          <a:prstGeom prst="rect">
            <a:avLst/>
          </a:prstGeom>
          <a:gradFill flip="none" rotWithShape="1">
            <a:gsLst>
              <a:gs pos="0">
                <a:srgbClr val="EBF3FB"/>
              </a:gs>
              <a:gs pos="100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219456" rIns="91440" bIns="0" rtlCol="0" anchor="t"/>
          <a:lstStyle/>
          <a:p>
            <a:pPr marL="228600" indent="-228600">
              <a:spcBef>
                <a:spcPts val="0"/>
              </a:spcBef>
              <a:spcAft>
                <a:spcPts val="300"/>
              </a:spcAft>
              <a:buClr>
                <a:schemeClr val="tx2"/>
              </a:buClr>
              <a:buFont typeface="Wingdings" panose="05000000000000000000" pitchFamily="2" charset="2"/>
              <a:buChar char="§"/>
            </a:pPr>
            <a:r>
              <a:rPr lang="ja-JP" altLang="en-US" sz="1400" dirty="0" smtClean="0">
                <a:solidFill>
                  <a:schemeClr val="tx1"/>
                </a:solidFill>
                <a:latin typeface="+mj-lt"/>
              </a:rPr>
              <a:t>ナレッジワーカー・秘書・管理職・役員向け</a:t>
            </a:r>
            <a:endParaRPr lang="en-US" sz="1400" dirty="0" smtClean="0">
              <a:solidFill>
                <a:schemeClr val="tx1"/>
              </a:solidFill>
              <a:latin typeface="+mj-lt"/>
            </a:endParaRPr>
          </a:p>
          <a:p>
            <a:pPr marL="228600" indent="-228600">
              <a:spcBef>
                <a:spcPts val="0"/>
              </a:spcBef>
              <a:spcAft>
                <a:spcPts val="300"/>
              </a:spcAft>
              <a:buClr>
                <a:schemeClr val="tx2"/>
              </a:buClr>
              <a:buFont typeface="Wingdings" panose="05000000000000000000" pitchFamily="2" charset="2"/>
              <a:buChar char="§"/>
            </a:pPr>
            <a:r>
              <a:rPr lang="ja-JP" altLang="en-US" sz="1400" dirty="0">
                <a:solidFill>
                  <a:schemeClr val="tx1"/>
                </a:solidFill>
              </a:rPr>
              <a:t>高品質音声</a:t>
            </a:r>
            <a:r>
              <a:rPr lang="en-US" altLang="ja-JP" sz="1400" dirty="0">
                <a:solidFill>
                  <a:schemeClr val="tx1"/>
                </a:solidFill>
              </a:rPr>
              <a:t> (G.722)</a:t>
            </a:r>
          </a:p>
          <a:p>
            <a:pPr marL="228600" indent="-228600">
              <a:spcBef>
                <a:spcPts val="0"/>
              </a:spcBef>
              <a:spcAft>
                <a:spcPts val="300"/>
              </a:spcAft>
              <a:buClr>
                <a:schemeClr val="tx2"/>
              </a:buClr>
              <a:buFont typeface="Wingdings" panose="05000000000000000000" pitchFamily="2" charset="2"/>
              <a:buChar char="§"/>
            </a:pPr>
            <a:r>
              <a:rPr lang="ja-JP" altLang="en-US" sz="1600" dirty="0" smtClean="0">
                <a:solidFill>
                  <a:schemeClr val="tx1"/>
                </a:solidFill>
              </a:rPr>
              <a:t>モバイルデバイス</a:t>
            </a:r>
            <a:r>
              <a:rPr lang="ja-JP" altLang="en-US" sz="1600" dirty="0">
                <a:solidFill>
                  <a:schemeClr val="tx1"/>
                </a:solidFill>
              </a:rPr>
              <a:t>との連携</a:t>
            </a:r>
            <a:endParaRPr lang="en-US" altLang="ja-JP" sz="1600" dirty="0">
              <a:solidFill>
                <a:schemeClr val="tx1"/>
              </a:solidFill>
            </a:endParaRPr>
          </a:p>
          <a:p>
            <a:pPr marL="460375" indent="-233363">
              <a:spcBef>
                <a:spcPts val="0"/>
              </a:spcBef>
              <a:spcAft>
                <a:spcPts val="300"/>
              </a:spcAft>
              <a:buClr>
                <a:schemeClr val="tx1"/>
              </a:buClr>
              <a:buFont typeface="Arial" panose="020B0604020202020204" pitchFamily="34" charset="0"/>
              <a:buChar char="−"/>
            </a:pPr>
            <a:r>
              <a:rPr lang="en-US" altLang="ja-JP" sz="1400" dirty="0">
                <a:solidFill>
                  <a:schemeClr val="tx1"/>
                </a:solidFill>
              </a:rPr>
              <a:t>Cisco</a:t>
            </a:r>
            <a:r>
              <a:rPr lang="en-US" altLang="ja-JP" sz="1400" baseline="30000" dirty="0">
                <a:solidFill>
                  <a:schemeClr val="tx1"/>
                </a:solidFill>
              </a:rPr>
              <a:t>®</a:t>
            </a:r>
            <a:r>
              <a:rPr lang="en-US" altLang="ja-JP" sz="1400" dirty="0">
                <a:solidFill>
                  <a:schemeClr val="tx1"/>
                </a:solidFill>
              </a:rPr>
              <a:t> Intelligent Proximity </a:t>
            </a:r>
          </a:p>
          <a:p>
            <a:pPr marL="627063" indent="-165100">
              <a:spcBef>
                <a:spcPts val="0"/>
              </a:spcBef>
              <a:spcAft>
                <a:spcPts val="300"/>
              </a:spcAft>
              <a:buClr>
                <a:schemeClr val="tx1"/>
              </a:buClr>
              <a:buFont typeface="Arial" panose="020B0604020202020204" pitchFamily="34" charset="0"/>
              <a:buChar char="−"/>
            </a:pPr>
            <a:r>
              <a:rPr lang="ja-JP" altLang="en-US" sz="1200" dirty="0">
                <a:solidFill>
                  <a:schemeClr val="tx1"/>
                </a:solidFill>
              </a:rPr>
              <a:t>モバイル機器からの連絡先・通話履歴のインポート</a:t>
            </a:r>
            <a:endParaRPr lang="en-US" altLang="ja-JP" sz="1200" dirty="0">
              <a:solidFill>
                <a:schemeClr val="tx1"/>
              </a:solidFill>
            </a:endParaRPr>
          </a:p>
          <a:p>
            <a:pPr marL="627063" indent="-165100">
              <a:spcBef>
                <a:spcPts val="0"/>
              </a:spcBef>
              <a:spcAft>
                <a:spcPts val="300"/>
              </a:spcAft>
              <a:buClr>
                <a:schemeClr val="tx1"/>
              </a:buClr>
              <a:buFont typeface="Arial" panose="020B0604020202020204" pitchFamily="34" charset="0"/>
              <a:buChar char="−"/>
            </a:pPr>
            <a:r>
              <a:rPr lang="ja-JP" altLang="en-US" sz="1200" dirty="0">
                <a:solidFill>
                  <a:schemeClr val="tx1"/>
                </a:solidFill>
              </a:rPr>
              <a:t>モバイルでの通話</a:t>
            </a:r>
            <a:r>
              <a:rPr lang="ja-JP" altLang="en-US" sz="1200" dirty="0" smtClean="0">
                <a:solidFill>
                  <a:schemeClr val="tx1"/>
                </a:solidFill>
              </a:rPr>
              <a:t>を</a:t>
            </a:r>
            <a:r>
              <a:rPr lang="en-US" altLang="ja-JP" sz="1200" dirty="0" smtClean="0">
                <a:solidFill>
                  <a:schemeClr val="tx1"/>
                </a:solidFill>
              </a:rPr>
              <a:t>8851</a:t>
            </a:r>
            <a:r>
              <a:rPr lang="ja-JP" altLang="en-US" sz="1200" dirty="0" smtClean="0">
                <a:solidFill>
                  <a:schemeClr val="tx1"/>
                </a:solidFill>
              </a:rPr>
              <a:t>に</a:t>
            </a:r>
            <a:r>
              <a:rPr lang="ja-JP" altLang="en-US" sz="1200" dirty="0">
                <a:solidFill>
                  <a:schemeClr val="tx1"/>
                </a:solidFill>
              </a:rPr>
              <a:t>「移動」</a:t>
            </a:r>
            <a:endParaRPr lang="en-US" altLang="ja-JP" sz="1200" dirty="0">
              <a:solidFill>
                <a:schemeClr val="tx1"/>
              </a:solidFill>
            </a:endParaRPr>
          </a:p>
          <a:p>
            <a:pPr marL="227013" indent="-227013">
              <a:spcBef>
                <a:spcPts val="0"/>
              </a:spcBef>
              <a:spcAft>
                <a:spcPts val="300"/>
              </a:spcAft>
              <a:buClr>
                <a:schemeClr val="tx2"/>
              </a:buClr>
              <a:buFont typeface="Wingdings" panose="05000000000000000000" pitchFamily="2" charset="2"/>
              <a:buChar char="§"/>
              <a:tabLst>
                <a:tab pos="400050" algn="l"/>
              </a:tabLst>
            </a:pPr>
            <a:r>
              <a:rPr lang="en-US" sz="1400" dirty="0" smtClean="0">
                <a:solidFill>
                  <a:schemeClr val="tx1"/>
                </a:solidFill>
                <a:latin typeface="+mj-lt"/>
              </a:rPr>
              <a:t>USB </a:t>
            </a:r>
            <a:r>
              <a:rPr lang="ja-JP" altLang="en-US" sz="1400" dirty="0" smtClean="0">
                <a:solidFill>
                  <a:schemeClr val="tx1"/>
                </a:solidFill>
                <a:latin typeface="+mj-lt"/>
              </a:rPr>
              <a:t>ポートによるスマートフォン充電</a:t>
            </a:r>
            <a:endParaRPr lang="en-US" sz="1400" dirty="0" smtClean="0">
              <a:solidFill>
                <a:schemeClr val="tx1"/>
              </a:solidFill>
              <a:latin typeface="+mj-lt"/>
            </a:endParaRPr>
          </a:p>
          <a:p>
            <a:pPr marL="228600" indent="-228600">
              <a:spcBef>
                <a:spcPts val="0"/>
              </a:spcBef>
              <a:spcAft>
                <a:spcPts val="300"/>
              </a:spcAft>
              <a:buClr>
                <a:schemeClr val="tx2"/>
              </a:buClr>
              <a:buFont typeface="Wingdings" panose="05000000000000000000" pitchFamily="2" charset="2"/>
              <a:buChar char="§"/>
            </a:pPr>
            <a:r>
              <a:rPr lang="en-US" altLang="ja-JP" sz="1400" dirty="0">
                <a:solidFill>
                  <a:schemeClr val="tx1"/>
                </a:solidFill>
              </a:rPr>
              <a:t>Gigabit Ethernet</a:t>
            </a:r>
          </a:p>
          <a:p>
            <a:pPr marL="228600" indent="-228600">
              <a:spcBef>
                <a:spcPts val="0"/>
              </a:spcBef>
              <a:spcAft>
                <a:spcPts val="300"/>
              </a:spcAft>
              <a:buClr>
                <a:schemeClr val="tx2"/>
              </a:buClr>
              <a:buFont typeface="Wingdings" panose="05000000000000000000" pitchFamily="2" charset="2"/>
              <a:buChar char="§"/>
            </a:pPr>
            <a:r>
              <a:rPr lang="ja-JP" altLang="en-US" sz="1400" dirty="0">
                <a:solidFill>
                  <a:schemeClr val="tx1"/>
                </a:solidFill>
              </a:rPr>
              <a:t>壁掛けキット・シルバーベゼルオプション</a:t>
            </a:r>
            <a:endParaRPr lang="en-US" altLang="ja-JP" sz="1400" dirty="0">
              <a:solidFill>
                <a:schemeClr val="tx1"/>
              </a:solidFill>
            </a:endParaRPr>
          </a:p>
          <a:p>
            <a:pPr marL="228600" indent="-228600">
              <a:spcBef>
                <a:spcPts val="0"/>
              </a:spcBef>
              <a:spcAft>
                <a:spcPts val="600"/>
              </a:spcAft>
              <a:buClr>
                <a:schemeClr val="tx2"/>
              </a:buClr>
              <a:buFont typeface="Wingdings" panose="05000000000000000000" pitchFamily="2" charset="2"/>
              <a:buChar char="§"/>
            </a:pPr>
            <a:r>
              <a:rPr lang="en-US" altLang="ja-JP" sz="1400" dirty="0">
                <a:solidFill>
                  <a:schemeClr val="tx1"/>
                </a:solidFill>
              </a:rPr>
              <a:t>Cisco Expressway </a:t>
            </a:r>
            <a:r>
              <a:rPr lang="ja-JP" altLang="en-US" sz="1400" dirty="0">
                <a:solidFill>
                  <a:schemeClr val="tx1"/>
                </a:solidFill>
              </a:rPr>
              <a:t>による</a:t>
            </a:r>
            <a:r>
              <a:rPr lang="en-US" altLang="ja-JP" sz="1400" dirty="0">
                <a:solidFill>
                  <a:schemeClr val="tx1"/>
                </a:solidFill>
              </a:rPr>
              <a:t>“VPN-less client”</a:t>
            </a:r>
          </a:p>
          <a:p>
            <a:pPr marL="227013" indent="-227013">
              <a:spcBef>
                <a:spcPts val="0"/>
              </a:spcBef>
              <a:spcAft>
                <a:spcPts val="300"/>
              </a:spcAft>
              <a:buClr>
                <a:schemeClr val="tx2"/>
              </a:buClr>
              <a:buFont typeface="Wingdings" panose="05000000000000000000" pitchFamily="2" charset="2"/>
              <a:buChar char="§"/>
              <a:tabLst>
                <a:tab pos="400050" algn="l"/>
              </a:tabLst>
            </a:pPr>
            <a:r>
              <a:rPr lang="ja-JP" altLang="en-US" sz="1400" dirty="0" smtClean="0">
                <a:solidFill>
                  <a:schemeClr val="tx1"/>
                </a:solidFill>
                <a:latin typeface="+mj-lt"/>
              </a:rPr>
              <a:t>生産性の向上</a:t>
            </a:r>
            <a:endParaRPr lang="en-US" sz="1400" dirty="0" smtClean="0">
              <a:solidFill>
                <a:schemeClr val="tx1"/>
              </a:solidFill>
              <a:latin typeface="+mj-lt"/>
            </a:endParaRPr>
          </a:p>
          <a:p>
            <a:pPr marL="460375" indent="-233363">
              <a:spcBef>
                <a:spcPts val="0"/>
              </a:spcBef>
              <a:spcAft>
                <a:spcPts val="300"/>
              </a:spcAft>
              <a:buClr>
                <a:schemeClr val="tx1"/>
              </a:buClr>
              <a:buFont typeface="Arial" panose="020B0604020202020204" pitchFamily="34" charset="0"/>
              <a:buChar char="−"/>
            </a:pPr>
            <a:r>
              <a:rPr lang="en-US" sz="1200" dirty="0" smtClean="0">
                <a:solidFill>
                  <a:schemeClr val="tx1"/>
                </a:solidFill>
                <a:latin typeface="+mj-lt"/>
              </a:rPr>
              <a:t>IP Phone 8800 Key </a:t>
            </a:r>
            <a:r>
              <a:rPr lang="ja-JP" altLang="en-US" sz="1200" dirty="0" smtClean="0">
                <a:solidFill>
                  <a:schemeClr val="tx1"/>
                </a:solidFill>
                <a:latin typeface="+mj-lt"/>
              </a:rPr>
              <a:t>拡張モジュール</a:t>
            </a:r>
            <a:endParaRPr lang="en-US" sz="1200" dirty="0" smtClean="0">
              <a:solidFill>
                <a:schemeClr val="tx1"/>
              </a:solidFill>
              <a:latin typeface="+mj-lt"/>
            </a:endParaRPr>
          </a:p>
          <a:p>
            <a:pPr marL="460375" indent="-233363">
              <a:spcBef>
                <a:spcPts val="0"/>
              </a:spcBef>
              <a:spcAft>
                <a:spcPts val="300"/>
              </a:spcAft>
              <a:buClr>
                <a:schemeClr val="tx1"/>
              </a:buClr>
              <a:buFont typeface="Arial" panose="020B0604020202020204" pitchFamily="34" charset="0"/>
              <a:buChar char="−"/>
            </a:pPr>
            <a:r>
              <a:rPr lang="ja-JP" altLang="en-US" sz="1200" dirty="0" smtClean="0">
                <a:solidFill>
                  <a:schemeClr val="tx1"/>
                </a:solidFill>
                <a:latin typeface="+mj-lt"/>
              </a:rPr>
              <a:t>最大　</a:t>
            </a:r>
            <a:r>
              <a:rPr lang="en-US" sz="1200" dirty="0" smtClean="0">
                <a:solidFill>
                  <a:schemeClr val="tx1"/>
                </a:solidFill>
                <a:latin typeface="+mj-lt"/>
              </a:rPr>
              <a:t>72 </a:t>
            </a:r>
            <a:r>
              <a:rPr lang="ja-JP" altLang="en-US" sz="1200" dirty="0" smtClean="0">
                <a:solidFill>
                  <a:schemeClr val="tx1"/>
                </a:solidFill>
                <a:latin typeface="+mj-lt"/>
              </a:rPr>
              <a:t>追加キー（ライン・機能）</a:t>
            </a:r>
            <a:endParaRPr lang="en-US" sz="1200" dirty="0" smtClean="0">
              <a:solidFill>
                <a:schemeClr val="tx1"/>
              </a:solidFill>
              <a:latin typeface="+mj-lt"/>
            </a:endParaRPr>
          </a:p>
        </p:txBody>
      </p:sp>
      <p:sp>
        <p:nvSpPr>
          <p:cNvPr id="6" name="Rectangle 5"/>
          <p:cNvSpPr/>
          <p:nvPr/>
        </p:nvSpPr>
        <p:spPr>
          <a:xfrm>
            <a:off x="542658" y="1073150"/>
            <a:ext cx="45720" cy="37163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7" name="Right Triangle 6"/>
          <p:cNvSpPr/>
          <p:nvPr/>
        </p:nvSpPr>
        <p:spPr>
          <a:xfrm rot="13496425">
            <a:off x="496937" y="1328546"/>
            <a:ext cx="182880" cy="182880"/>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pic>
        <p:nvPicPr>
          <p:cNvPr id="20" name="Picture 19" descr="KO85992.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71451" y="1375410"/>
            <a:ext cx="2441884" cy="2265671"/>
          </a:xfrm>
          <a:prstGeom prst="rect">
            <a:avLst/>
          </a:prstGeom>
        </p:spPr>
      </p:pic>
      <p:sp>
        <p:nvSpPr>
          <p:cNvPr id="21" name="TextBox 20"/>
          <p:cNvSpPr txBox="1"/>
          <p:nvPr/>
        </p:nvSpPr>
        <p:spPr>
          <a:xfrm>
            <a:off x="911302" y="4912668"/>
            <a:ext cx="4880611" cy="230832"/>
          </a:xfrm>
          <a:prstGeom prst="rect">
            <a:avLst/>
          </a:prstGeom>
          <a:noFill/>
        </p:spPr>
        <p:txBody>
          <a:bodyPr wrap="square" rtlCol="0">
            <a:spAutoFit/>
          </a:bodyPr>
          <a:lstStyle/>
          <a:p>
            <a:r>
              <a:rPr lang="en-US" sz="900" dirty="0" smtClean="0">
                <a:latin typeface="+mj-lt"/>
              </a:rPr>
              <a:t>*Non-Bluetooth radio version available where IT does not permit such transmissions</a:t>
            </a:r>
          </a:p>
        </p:txBody>
      </p:sp>
      <p:pic>
        <p:nvPicPr>
          <p:cNvPr id="18" name="Picture 2" descr="C:\Users\radilli\Desktop\Untitled-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3022" y="3685184"/>
            <a:ext cx="1858743" cy="800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24603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dirty="0" smtClean="0"/>
              <a:t>Cisco IP Phone 8861</a:t>
            </a:r>
            <a:r>
              <a:rPr sz="3000" dirty="0" smtClean="0"/>
              <a:t/>
            </a:r>
            <a:br>
              <a:rPr sz="3000" dirty="0" smtClean="0"/>
            </a:br>
            <a:r>
              <a:rPr lang="ja-JP" altLang="en-US" sz="2000" dirty="0"/>
              <a:t>新しい働き方を実現するモバイルデバイスとの連携</a:t>
            </a:r>
            <a:endParaRPr lang="en-US" sz="2000" dirty="0"/>
          </a:p>
        </p:txBody>
      </p:sp>
      <p:sp>
        <p:nvSpPr>
          <p:cNvPr id="4" name="Rectangle 3"/>
          <p:cNvSpPr/>
          <p:nvPr/>
        </p:nvSpPr>
        <p:spPr>
          <a:xfrm>
            <a:off x="5385299" y="1073150"/>
            <a:ext cx="3214189" cy="3719513"/>
          </a:xfrm>
          <a:prstGeom prst="rect">
            <a:avLst/>
          </a:prstGeom>
          <a:gradFill flip="none" rotWithShape="1">
            <a:gsLst>
              <a:gs pos="92000">
                <a:srgbClr val="F2F2F2"/>
              </a:gs>
              <a:gs pos="8000">
                <a:schemeClr val="bg1">
                  <a:lumMod val="95000"/>
                </a:schemeClr>
              </a:gs>
              <a:gs pos="100000">
                <a:schemeClr val="bg1">
                  <a:lumMod val="95000"/>
                  <a:alpha val="0"/>
                </a:schemeClr>
              </a:gs>
              <a:gs pos="0">
                <a:schemeClr val="bg1">
                  <a:lumMod val="95000"/>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5" name="Rectangle 4"/>
          <p:cNvSpPr/>
          <p:nvPr/>
        </p:nvSpPr>
        <p:spPr>
          <a:xfrm>
            <a:off x="565517" y="1076325"/>
            <a:ext cx="4883505" cy="3878010"/>
          </a:xfrm>
          <a:prstGeom prst="rect">
            <a:avLst/>
          </a:prstGeom>
          <a:gradFill flip="none" rotWithShape="1">
            <a:gsLst>
              <a:gs pos="0">
                <a:srgbClr val="EBF3FB"/>
              </a:gs>
              <a:gs pos="100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219456" rIns="91440" bIns="0" rtlCol="0" anchor="t"/>
          <a:lstStyle/>
          <a:p>
            <a:pPr marL="228600" indent="-228600">
              <a:spcBef>
                <a:spcPts val="0"/>
              </a:spcBef>
              <a:spcAft>
                <a:spcPts val="300"/>
              </a:spcAft>
              <a:buClr>
                <a:schemeClr val="tx2"/>
              </a:buClr>
              <a:buFont typeface="Wingdings" panose="05000000000000000000" pitchFamily="2" charset="2"/>
              <a:buChar char="§"/>
            </a:pPr>
            <a:r>
              <a:rPr lang="ja-JP" altLang="en-US" sz="1400" dirty="0">
                <a:solidFill>
                  <a:schemeClr val="tx1"/>
                </a:solidFill>
              </a:rPr>
              <a:t>ナレッジワーカー・秘書・管理職・役員向け</a:t>
            </a:r>
            <a:endParaRPr lang="en-US" altLang="ja-JP" sz="1400" dirty="0">
              <a:solidFill>
                <a:schemeClr val="tx1"/>
              </a:solidFill>
            </a:endParaRPr>
          </a:p>
          <a:p>
            <a:pPr marL="228600" indent="-228600">
              <a:spcBef>
                <a:spcPts val="0"/>
              </a:spcBef>
              <a:spcAft>
                <a:spcPts val="300"/>
              </a:spcAft>
              <a:buClr>
                <a:schemeClr val="tx2"/>
              </a:buClr>
              <a:buFont typeface="Wingdings" panose="05000000000000000000" pitchFamily="2" charset="2"/>
              <a:buChar char="§"/>
            </a:pPr>
            <a:r>
              <a:rPr lang="ja-JP" altLang="en-US" sz="1400" dirty="0">
                <a:solidFill>
                  <a:schemeClr val="tx1"/>
                </a:solidFill>
              </a:rPr>
              <a:t>高品質音声</a:t>
            </a:r>
            <a:r>
              <a:rPr lang="en-US" altLang="ja-JP" sz="1400" dirty="0">
                <a:solidFill>
                  <a:schemeClr val="tx1"/>
                </a:solidFill>
              </a:rPr>
              <a:t> (G.722)</a:t>
            </a:r>
          </a:p>
          <a:p>
            <a:pPr marL="228600" indent="-228600">
              <a:spcBef>
                <a:spcPts val="0"/>
              </a:spcBef>
              <a:spcAft>
                <a:spcPts val="300"/>
              </a:spcAft>
              <a:buClr>
                <a:schemeClr val="tx2"/>
              </a:buClr>
              <a:buFont typeface="Wingdings" panose="05000000000000000000" pitchFamily="2" charset="2"/>
              <a:buChar char="§"/>
            </a:pPr>
            <a:r>
              <a:rPr lang="ja-JP" altLang="en-US" sz="1600" dirty="0">
                <a:solidFill>
                  <a:schemeClr val="tx1"/>
                </a:solidFill>
              </a:rPr>
              <a:t>モバイルデバイスとの連携</a:t>
            </a:r>
            <a:endParaRPr lang="en-US" altLang="ja-JP" sz="1600" dirty="0">
              <a:solidFill>
                <a:schemeClr val="tx1"/>
              </a:solidFill>
            </a:endParaRPr>
          </a:p>
          <a:p>
            <a:pPr marL="460375" indent="-233363">
              <a:spcBef>
                <a:spcPts val="0"/>
              </a:spcBef>
              <a:spcAft>
                <a:spcPts val="300"/>
              </a:spcAft>
              <a:buClr>
                <a:schemeClr val="tx1"/>
              </a:buClr>
              <a:buFont typeface="Arial" panose="020B0604020202020204" pitchFamily="34" charset="0"/>
              <a:buChar char="−"/>
            </a:pPr>
            <a:r>
              <a:rPr lang="en-US" altLang="ja-JP" sz="1400" dirty="0">
                <a:solidFill>
                  <a:schemeClr val="tx1"/>
                </a:solidFill>
              </a:rPr>
              <a:t>Cisco</a:t>
            </a:r>
            <a:r>
              <a:rPr lang="en-US" altLang="ja-JP" sz="1400" baseline="30000" dirty="0">
                <a:solidFill>
                  <a:schemeClr val="tx1"/>
                </a:solidFill>
              </a:rPr>
              <a:t>®</a:t>
            </a:r>
            <a:r>
              <a:rPr lang="en-US" altLang="ja-JP" sz="1400" dirty="0">
                <a:solidFill>
                  <a:schemeClr val="tx1"/>
                </a:solidFill>
              </a:rPr>
              <a:t> Intelligent Proximity </a:t>
            </a:r>
          </a:p>
          <a:p>
            <a:pPr marL="627063" indent="-165100">
              <a:spcBef>
                <a:spcPts val="0"/>
              </a:spcBef>
              <a:spcAft>
                <a:spcPts val="300"/>
              </a:spcAft>
              <a:buClr>
                <a:schemeClr val="tx1"/>
              </a:buClr>
              <a:buFont typeface="Arial" panose="020B0604020202020204" pitchFamily="34" charset="0"/>
              <a:buChar char="−"/>
            </a:pPr>
            <a:r>
              <a:rPr lang="ja-JP" altLang="en-US" sz="1200" dirty="0">
                <a:solidFill>
                  <a:schemeClr val="tx1"/>
                </a:solidFill>
              </a:rPr>
              <a:t>モバイル機器からの連絡先・通話履歴のインポート</a:t>
            </a:r>
            <a:endParaRPr lang="en-US" altLang="ja-JP" sz="1200" dirty="0">
              <a:solidFill>
                <a:schemeClr val="tx1"/>
              </a:solidFill>
            </a:endParaRPr>
          </a:p>
          <a:p>
            <a:pPr marL="627063" indent="-165100">
              <a:spcBef>
                <a:spcPts val="0"/>
              </a:spcBef>
              <a:spcAft>
                <a:spcPts val="300"/>
              </a:spcAft>
              <a:buClr>
                <a:schemeClr val="tx1"/>
              </a:buClr>
              <a:buFont typeface="Arial" panose="020B0604020202020204" pitchFamily="34" charset="0"/>
              <a:buChar char="−"/>
            </a:pPr>
            <a:r>
              <a:rPr lang="ja-JP" altLang="en-US" sz="1200" dirty="0">
                <a:solidFill>
                  <a:schemeClr val="tx1"/>
                </a:solidFill>
              </a:rPr>
              <a:t>モバイルでの通話を</a:t>
            </a:r>
            <a:r>
              <a:rPr lang="en-US" altLang="ja-JP" sz="1200" dirty="0" smtClean="0">
                <a:solidFill>
                  <a:schemeClr val="tx1"/>
                </a:solidFill>
              </a:rPr>
              <a:t>8861</a:t>
            </a:r>
            <a:r>
              <a:rPr lang="ja-JP" altLang="en-US" sz="1200" dirty="0">
                <a:solidFill>
                  <a:schemeClr val="tx1"/>
                </a:solidFill>
              </a:rPr>
              <a:t>に「移動」</a:t>
            </a:r>
            <a:endParaRPr lang="en-US" altLang="ja-JP" sz="1200" dirty="0">
              <a:solidFill>
                <a:schemeClr val="tx1"/>
              </a:solidFill>
            </a:endParaRPr>
          </a:p>
          <a:p>
            <a:pPr marL="227013" indent="-227013">
              <a:spcBef>
                <a:spcPts val="0"/>
              </a:spcBef>
              <a:spcAft>
                <a:spcPts val="300"/>
              </a:spcAft>
              <a:buClr>
                <a:schemeClr val="tx2"/>
              </a:buClr>
              <a:buFont typeface="Wingdings" panose="05000000000000000000" pitchFamily="2" charset="2"/>
              <a:buChar char="§"/>
              <a:tabLst>
                <a:tab pos="400050" algn="l"/>
              </a:tabLst>
            </a:pPr>
            <a:r>
              <a:rPr lang="en-US" altLang="ja-JP" sz="1400" dirty="0">
                <a:solidFill>
                  <a:schemeClr val="tx1"/>
                </a:solidFill>
              </a:rPr>
              <a:t>USB </a:t>
            </a:r>
            <a:r>
              <a:rPr lang="ja-JP" altLang="en-US" sz="1400" dirty="0">
                <a:solidFill>
                  <a:schemeClr val="tx1"/>
                </a:solidFill>
              </a:rPr>
              <a:t>ポートによる</a:t>
            </a:r>
            <a:r>
              <a:rPr lang="ja-JP" altLang="en-US" sz="1400" dirty="0" smtClean="0">
                <a:solidFill>
                  <a:schemeClr val="tx1"/>
                </a:solidFill>
              </a:rPr>
              <a:t>スマートフォン・タブレット充電</a:t>
            </a:r>
            <a:endParaRPr lang="en-US" altLang="ja-JP" sz="1400" dirty="0">
              <a:solidFill>
                <a:schemeClr val="tx1"/>
              </a:solidFill>
            </a:endParaRPr>
          </a:p>
          <a:p>
            <a:pPr marL="227013" indent="-227013">
              <a:spcBef>
                <a:spcPts val="300"/>
              </a:spcBef>
              <a:spcAft>
                <a:spcPts val="300"/>
              </a:spcAft>
              <a:buClr>
                <a:schemeClr val="tx2"/>
              </a:buClr>
              <a:buFont typeface="Wingdings" panose="05000000000000000000" pitchFamily="2" charset="2"/>
              <a:buChar char="§"/>
              <a:tabLst>
                <a:tab pos="400050" algn="l"/>
              </a:tabLst>
            </a:pPr>
            <a:r>
              <a:rPr lang="en-US" sz="1400" dirty="0" smtClean="0">
                <a:solidFill>
                  <a:schemeClr val="tx1"/>
                </a:solidFill>
                <a:latin typeface="+mj-lt"/>
              </a:rPr>
              <a:t>802.11a/b/g/n/ac </a:t>
            </a:r>
            <a:r>
              <a:rPr lang="ja-JP" altLang="en-US" sz="1400" dirty="0" smtClean="0">
                <a:solidFill>
                  <a:schemeClr val="tx1"/>
                </a:solidFill>
                <a:latin typeface="+mj-lt"/>
              </a:rPr>
              <a:t>無線</a:t>
            </a:r>
            <a:r>
              <a:rPr lang="en-US" altLang="ja-JP" sz="1400" dirty="0" smtClean="0">
                <a:solidFill>
                  <a:schemeClr val="tx1"/>
                </a:solidFill>
                <a:latin typeface="+mj-lt"/>
              </a:rPr>
              <a:t>LAN</a:t>
            </a:r>
            <a:r>
              <a:rPr lang="en-US" sz="1400" dirty="0" smtClean="0">
                <a:solidFill>
                  <a:schemeClr val="tx1"/>
                </a:solidFill>
                <a:latin typeface="+mj-lt"/>
              </a:rPr>
              <a:t> と Gigabit Ethernet</a:t>
            </a:r>
          </a:p>
          <a:p>
            <a:pPr marL="228600" indent="-228600">
              <a:spcBef>
                <a:spcPts val="0"/>
              </a:spcBef>
              <a:spcAft>
                <a:spcPts val="300"/>
              </a:spcAft>
              <a:buClr>
                <a:schemeClr val="tx2"/>
              </a:buClr>
              <a:buFont typeface="Wingdings" panose="05000000000000000000" pitchFamily="2" charset="2"/>
              <a:buChar char="§"/>
            </a:pPr>
            <a:r>
              <a:rPr lang="ja-JP" altLang="en-US" sz="1400" dirty="0">
                <a:solidFill>
                  <a:schemeClr val="tx1"/>
                </a:solidFill>
              </a:rPr>
              <a:t>壁掛けキット・シルバーベゼルオプション</a:t>
            </a:r>
            <a:endParaRPr lang="en-US" altLang="ja-JP" sz="1400" dirty="0">
              <a:solidFill>
                <a:schemeClr val="tx1"/>
              </a:solidFill>
            </a:endParaRPr>
          </a:p>
          <a:p>
            <a:pPr marL="228600" indent="-228600">
              <a:spcBef>
                <a:spcPts val="0"/>
              </a:spcBef>
              <a:spcAft>
                <a:spcPts val="600"/>
              </a:spcAft>
              <a:buClr>
                <a:schemeClr val="tx2"/>
              </a:buClr>
              <a:buFont typeface="Wingdings" panose="05000000000000000000" pitchFamily="2" charset="2"/>
              <a:buChar char="§"/>
            </a:pPr>
            <a:r>
              <a:rPr lang="en-US" altLang="ja-JP" sz="1400" dirty="0">
                <a:solidFill>
                  <a:schemeClr val="tx1"/>
                </a:solidFill>
              </a:rPr>
              <a:t>Cisco Expressway </a:t>
            </a:r>
            <a:r>
              <a:rPr lang="ja-JP" altLang="en-US" sz="1400" dirty="0">
                <a:solidFill>
                  <a:schemeClr val="tx1"/>
                </a:solidFill>
              </a:rPr>
              <a:t>による</a:t>
            </a:r>
            <a:r>
              <a:rPr lang="en-US" altLang="ja-JP" sz="1400" dirty="0">
                <a:solidFill>
                  <a:schemeClr val="tx1"/>
                </a:solidFill>
              </a:rPr>
              <a:t>“VPN-less client”</a:t>
            </a:r>
          </a:p>
          <a:p>
            <a:pPr marL="227013" indent="-227013">
              <a:spcBef>
                <a:spcPts val="0"/>
              </a:spcBef>
              <a:spcAft>
                <a:spcPts val="300"/>
              </a:spcAft>
              <a:buClr>
                <a:schemeClr val="tx2"/>
              </a:buClr>
              <a:buFont typeface="Wingdings" panose="05000000000000000000" pitchFamily="2" charset="2"/>
              <a:buChar char="§"/>
              <a:tabLst>
                <a:tab pos="400050" algn="l"/>
              </a:tabLst>
            </a:pPr>
            <a:r>
              <a:rPr lang="ja-JP" altLang="en-US" sz="1400" dirty="0">
                <a:solidFill>
                  <a:schemeClr val="tx1"/>
                </a:solidFill>
              </a:rPr>
              <a:t>生産性の向上</a:t>
            </a:r>
            <a:endParaRPr lang="en-US" altLang="ja-JP" sz="1400" dirty="0">
              <a:solidFill>
                <a:schemeClr val="tx1"/>
              </a:solidFill>
            </a:endParaRPr>
          </a:p>
          <a:p>
            <a:pPr marL="460375" indent="-233363">
              <a:spcBef>
                <a:spcPts val="0"/>
              </a:spcBef>
              <a:spcAft>
                <a:spcPts val="300"/>
              </a:spcAft>
              <a:buClr>
                <a:schemeClr val="tx1"/>
              </a:buClr>
              <a:buFont typeface="Arial" panose="020B0604020202020204" pitchFamily="34" charset="0"/>
              <a:buChar char="−"/>
            </a:pPr>
            <a:r>
              <a:rPr lang="en-US" altLang="ja-JP" sz="1200" dirty="0">
                <a:solidFill>
                  <a:schemeClr val="tx1"/>
                </a:solidFill>
              </a:rPr>
              <a:t>IP Phone 8800 Key </a:t>
            </a:r>
            <a:r>
              <a:rPr lang="ja-JP" altLang="en-US" sz="1200" dirty="0">
                <a:solidFill>
                  <a:schemeClr val="tx1"/>
                </a:solidFill>
              </a:rPr>
              <a:t>拡張モジュール</a:t>
            </a:r>
            <a:endParaRPr lang="en-US" altLang="ja-JP" sz="1200" dirty="0">
              <a:solidFill>
                <a:schemeClr val="tx1"/>
              </a:solidFill>
            </a:endParaRPr>
          </a:p>
          <a:p>
            <a:pPr marL="460375" indent="-233363">
              <a:spcBef>
                <a:spcPts val="0"/>
              </a:spcBef>
              <a:spcAft>
                <a:spcPts val="300"/>
              </a:spcAft>
              <a:buClr>
                <a:schemeClr val="tx1"/>
              </a:buClr>
              <a:buFont typeface="Arial" panose="020B0604020202020204" pitchFamily="34" charset="0"/>
              <a:buChar char="−"/>
            </a:pPr>
            <a:r>
              <a:rPr lang="ja-JP" altLang="en-US" sz="1200" dirty="0">
                <a:solidFill>
                  <a:schemeClr val="tx1"/>
                </a:solidFill>
              </a:rPr>
              <a:t>最大　</a:t>
            </a:r>
            <a:r>
              <a:rPr lang="en-US" altLang="ja-JP" sz="1200" dirty="0" smtClean="0">
                <a:solidFill>
                  <a:schemeClr val="tx1"/>
                </a:solidFill>
              </a:rPr>
              <a:t>108 </a:t>
            </a:r>
            <a:r>
              <a:rPr lang="ja-JP" altLang="en-US" sz="1200" dirty="0">
                <a:solidFill>
                  <a:schemeClr val="tx1"/>
                </a:solidFill>
              </a:rPr>
              <a:t>追加キー（ライン・機能）</a:t>
            </a:r>
            <a:endParaRPr lang="en-US" altLang="ja-JP" sz="1200" dirty="0">
              <a:solidFill>
                <a:schemeClr val="tx1"/>
              </a:solidFill>
            </a:endParaRPr>
          </a:p>
        </p:txBody>
      </p:sp>
      <p:sp>
        <p:nvSpPr>
          <p:cNvPr id="6" name="Rectangle 5"/>
          <p:cNvSpPr/>
          <p:nvPr/>
        </p:nvSpPr>
        <p:spPr>
          <a:xfrm>
            <a:off x="542658" y="1073150"/>
            <a:ext cx="45720" cy="37163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7" name="Right Triangle 6"/>
          <p:cNvSpPr/>
          <p:nvPr/>
        </p:nvSpPr>
        <p:spPr>
          <a:xfrm rot="13496425">
            <a:off x="496937" y="1328546"/>
            <a:ext cx="182880" cy="182880"/>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pic>
        <p:nvPicPr>
          <p:cNvPr id="17" name="Picture 16" descr="HAQ90637_Mas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47488" y="1024128"/>
            <a:ext cx="3663696" cy="2743200"/>
          </a:xfrm>
          <a:prstGeom prst="rect">
            <a:avLst/>
          </a:prstGeom>
        </p:spPr>
      </p:pic>
      <p:pic>
        <p:nvPicPr>
          <p:cNvPr id="18" name="Picture 2" descr="C:\Users\radilli\Desktop\Untitled-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3022" y="3685184"/>
            <a:ext cx="1858743" cy="800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90479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Cisco IP Phone 8865</a:t>
            </a:r>
            <a:r>
              <a:rPr sz="3000" dirty="0" smtClean="0"/>
              <a:t/>
            </a:r>
            <a:br>
              <a:rPr sz="3000" dirty="0" smtClean="0"/>
            </a:br>
            <a:r>
              <a:rPr lang="en-US" sz="2000" dirty="0" smtClean="0"/>
              <a:t>Collaborate Face to Face with HD Video at the Desk</a:t>
            </a:r>
            <a:endParaRPr lang="en-US" sz="2000" dirty="0"/>
          </a:p>
        </p:txBody>
      </p:sp>
      <p:sp>
        <p:nvSpPr>
          <p:cNvPr id="4" name="Rectangle 3"/>
          <p:cNvSpPr/>
          <p:nvPr/>
        </p:nvSpPr>
        <p:spPr>
          <a:xfrm>
            <a:off x="5385299" y="1073150"/>
            <a:ext cx="3214189" cy="3719513"/>
          </a:xfrm>
          <a:prstGeom prst="rect">
            <a:avLst/>
          </a:prstGeom>
          <a:gradFill flip="none" rotWithShape="1">
            <a:gsLst>
              <a:gs pos="92000">
                <a:srgbClr val="F2F2F2"/>
              </a:gs>
              <a:gs pos="8000">
                <a:schemeClr val="bg1">
                  <a:lumMod val="95000"/>
                </a:schemeClr>
              </a:gs>
              <a:gs pos="100000">
                <a:schemeClr val="bg1">
                  <a:lumMod val="95000"/>
                  <a:alpha val="0"/>
                </a:schemeClr>
              </a:gs>
              <a:gs pos="0">
                <a:schemeClr val="bg1">
                  <a:lumMod val="95000"/>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5" name="Rectangle 4"/>
          <p:cNvSpPr/>
          <p:nvPr/>
        </p:nvSpPr>
        <p:spPr>
          <a:xfrm>
            <a:off x="565517" y="1076325"/>
            <a:ext cx="4901519" cy="3787932"/>
          </a:xfrm>
          <a:prstGeom prst="rect">
            <a:avLst/>
          </a:prstGeom>
          <a:gradFill flip="none" rotWithShape="1">
            <a:gsLst>
              <a:gs pos="0">
                <a:srgbClr val="EBF3FB"/>
              </a:gs>
              <a:gs pos="100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219456" rIns="91440" bIns="0" rtlCol="0" anchor="t"/>
          <a:lstStyle/>
          <a:p>
            <a:pPr marL="228600" indent="-228600">
              <a:spcBef>
                <a:spcPts val="0"/>
              </a:spcBef>
              <a:spcAft>
                <a:spcPts val="300"/>
              </a:spcAft>
              <a:buClr>
                <a:schemeClr val="tx2"/>
              </a:buClr>
              <a:buFont typeface="Wingdings" panose="05000000000000000000" pitchFamily="2" charset="2"/>
              <a:buChar char="§"/>
            </a:pPr>
            <a:r>
              <a:rPr lang="ja-JP" altLang="en-US" sz="1600" dirty="0">
                <a:solidFill>
                  <a:schemeClr val="tx1"/>
                </a:solidFill>
              </a:rPr>
              <a:t>ナレッジワーカー向けに</a:t>
            </a:r>
            <a:endParaRPr lang="en-US" altLang="ja-JP" sz="1600" dirty="0">
              <a:solidFill>
                <a:schemeClr val="tx1"/>
              </a:solidFill>
            </a:endParaRPr>
          </a:p>
          <a:p>
            <a:pPr marL="460375" indent="-233363">
              <a:spcBef>
                <a:spcPts val="0"/>
              </a:spcBef>
              <a:spcAft>
                <a:spcPts val="300"/>
              </a:spcAft>
              <a:buClr>
                <a:schemeClr val="tx1"/>
              </a:buClr>
              <a:buFont typeface="Arial" panose="020B0604020202020204" pitchFamily="34" charset="0"/>
              <a:buChar char="−"/>
            </a:pPr>
            <a:r>
              <a:rPr lang="ja-JP" altLang="en-US" sz="1400" dirty="0">
                <a:solidFill>
                  <a:schemeClr val="tx1"/>
                </a:solidFill>
              </a:rPr>
              <a:t>オフィスでも・テレワーカーでも</a:t>
            </a:r>
            <a:endParaRPr lang="en-US" altLang="ja-JP" sz="1400" dirty="0">
              <a:solidFill>
                <a:schemeClr val="tx1"/>
              </a:solidFill>
            </a:endParaRPr>
          </a:p>
          <a:p>
            <a:pPr marL="228600" indent="-228600">
              <a:spcBef>
                <a:spcPts val="0"/>
              </a:spcBef>
              <a:spcAft>
                <a:spcPts val="300"/>
              </a:spcAft>
              <a:buClr>
                <a:schemeClr val="tx2"/>
              </a:buClr>
              <a:buFont typeface="Wingdings" panose="05000000000000000000" pitchFamily="2" charset="2"/>
              <a:buChar char="§"/>
            </a:pPr>
            <a:r>
              <a:rPr lang="ja-JP" altLang="en-US" sz="1400" dirty="0">
                <a:solidFill>
                  <a:schemeClr val="tx1"/>
                </a:solidFill>
              </a:rPr>
              <a:t>高品質</a:t>
            </a:r>
            <a:r>
              <a:rPr lang="en-US" altLang="ja-JP" sz="1400" dirty="0">
                <a:solidFill>
                  <a:schemeClr val="tx1"/>
                </a:solidFill>
              </a:rPr>
              <a:t> 720p HD </a:t>
            </a:r>
            <a:r>
              <a:rPr lang="ja-JP" altLang="en-US" sz="1400" dirty="0">
                <a:solidFill>
                  <a:schemeClr val="tx1"/>
                </a:solidFill>
              </a:rPr>
              <a:t>ビデオ　高品質音声</a:t>
            </a:r>
            <a:r>
              <a:rPr lang="en-US" altLang="ja-JP" sz="1400" dirty="0">
                <a:solidFill>
                  <a:schemeClr val="tx1"/>
                </a:solidFill>
              </a:rPr>
              <a:t> (G.722)</a:t>
            </a:r>
          </a:p>
          <a:p>
            <a:pPr marL="228600" indent="-228600">
              <a:spcBef>
                <a:spcPts val="0"/>
              </a:spcBef>
              <a:spcAft>
                <a:spcPts val="300"/>
              </a:spcAft>
              <a:buClr>
                <a:schemeClr val="tx2"/>
              </a:buClr>
              <a:buFont typeface="Wingdings" panose="05000000000000000000" pitchFamily="2" charset="2"/>
              <a:buChar char="§"/>
            </a:pPr>
            <a:r>
              <a:rPr lang="ja-JP" altLang="en-US" sz="1400" dirty="0">
                <a:solidFill>
                  <a:schemeClr val="tx1"/>
                </a:solidFill>
              </a:rPr>
              <a:t>モバイルデバイスとの連携</a:t>
            </a:r>
            <a:endParaRPr lang="en-US" altLang="ja-JP" sz="1400" dirty="0">
              <a:solidFill>
                <a:schemeClr val="tx1"/>
              </a:solidFill>
            </a:endParaRPr>
          </a:p>
          <a:p>
            <a:pPr marL="460375" indent="-233363">
              <a:spcBef>
                <a:spcPts val="0"/>
              </a:spcBef>
              <a:spcAft>
                <a:spcPts val="300"/>
              </a:spcAft>
              <a:buClr>
                <a:schemeClr val="tx1"/>
              </a:buClr>
              <a:buFont typeface="Arial" panose="020B0604020202020204" pitchFamily="34" charset="0"/>
              <a:buChar char="−"/>
            </a:pPr>
            <a:r>
              <a:rPr lang="en-US" altLang="ja-JP" sz="1200" dirty="0">
                <a:solidFill>
                  <a:schemeClr val="tx1"/>
                </a:solidFill>
              </a:rPr>
              <a:t>Cisco</a:t>
            </a:r>
            <a:r>
              <a:rPr lang="en-US" altLang="ja-JP" sz="1200" baseline="30000" dirty="0">
                <a:solidFill>
                  <a:schemeClr val="tx1"/>
                </a:solidFill>
              </a:rPr>
              <a:t>®</a:t>
            </a:r>
            <a:r>
              <a:rPr lang="en-US" altLang="ja-JP" sz="1200" dirty="0">
                <a:solidFill>
                  <a:schemeClr val="tx1"/>
                </a:solidFill>
              </a:rPr>
              <a:t> Intelligent Proximity </a:t>
            </a:r>
          </a:p>
          <a:p>
            <a:pPr marL="627063" indent="-165100">
              <a:spcBef>
                <a:spcPts val="0"/>
              </a:spcBef>
              <a:spcAft>
                <a:spcPts val="300"/>
              </a:spcAft>
              <a:buClr>
                <a:schemeClr val="tx1"/>
              </a:buClr>
              <a:buFont typeface="Arial" panose="020B0604020202020204" pitchFamily="34" charset="0"/>
              <a:buChar char="−"/>
            </a:pPr>
            <a:r>
              <a:rPr lang="ja-JP" altLang="en-US" sz="1100" dirty="0">
                <a:solidFill>
                  <a:schemeClr val="tx1"/>
                </a:solidFill>
              </a:rPr>
              <a:t>モバイル機器からの連絡先・通話履歴のインポート</a:t>
            </a:r>
            <a:endParaRPr lang="en-US" altLang="ja-JP" sz="1100" dirty="0">
              <a:solidFill>
                <a:schemeClr val="tx1"/>
              </a:solidFill>
            </a:endParaRPr>
          </a:p>
          <a:p>
            <a:pPr marL="627063" indent="-165100">
              <a:spcBef>
                <a:spcPts val="0"/>
              </a:spcBef>
              <a:spcAft>
                <a:spcPts val="300"/>
              </a:spcAft>
              <a:buClr>
                <a:schemeClr val="tx1"/>
              </a:buClr>
              <a:buFont typeface="Arial" panose="020B0604020202020204" pitchFamily="34" charset="0"/>
              <a:buChar char="−"/>
            </a:pPr>
            <a:r>
              <a:rPr lang="ja-JP" altLang="en-US" sz="1100" dirty="0">
                <a:solidFill>
                  <a:schemeClr val="tx1"/>
                </a:solidFill>
              </a:rPr>
              <a:t>モバイルでの通話を</a:t>
            </a:r>
            <a:r>
              <a:rPr lang="en-US" altLang="ja-JP" sz="1100" dirty="0" smtClean="0">
                <a:solidFill>
                  <a:schemeClr val="tx1"/>
                </a:solidFill>
              </a:rPr>
              <a:t>8865</a:t>
            </a:r>
            <a:r>
              <a:rPr lang="ja-JP" altLang="en-US" sz="1100" dirty="0">
                <a:solidFill>
                  <a:schemeClr val="tx1"/>
                </a:solidFill>
              </a:rPr>
              <a:t>に「移動」</a:t>
            </a:r>
            <a:endParaRPr lang="en-US" altLang="ja-JP" sz="1100" dirty="0">
              <a:solidFill>
                <a:schemeClr val="tx1"/>
              </a:solidFill>
            </a:endParaRPr>
          </a:p>
          <a:p>
            <a:pPr marL="227013" indent="-227013">
              <a:spcBef>
                <a:spcPts val="0"/>
              </a:spcBef>
              <a:spcAft>
                <a:spcPts val="300"/>
              </a:spcAft>
              <a:buClr>
                <a:schemeClr val="tx2"/>
              </a:buClr>
              <a:buFont typeface="Wingdings" panose="05000000000000000000" pitchFamily="2" charset="2"/>
              <a:buChar char="§"/>
              <a:tabLst>
                <a:tab pos="400050" algn="l"/>
              </a:tabLst>
            </a:pPr>
            <a:r>
              <a:rPr lang="en-US" altLang="ja-JP" sz="1400" dirty="0">
                <a:solidFill>
                  <a:schemeClr val="tx1"/>
                </a:solidFill>
              </a:rPr>
              <a:t>USB </a:t>
            </a:r>
            <a:r>
              <a:rPr lang="ja-JP" altLang="en-US" sz="1400" dirty="0">
                <a:solidFill>
                  <a:schemeClr val="tx1"/>
                </a:solidFill>
              </a:rPr>
              <a:t>ポートによるスマートフォン・タブレット充電</a:t>
            </a:r>
            <a:endParaRPr lang="en-US" altLang="ja-JP" sz="1400" dirty="0">
              <a:solidFill>
                <a:schemeClr val="tx1"/>
              </a:solidFill>
            </a:endParaRPr>
          </a:p>
          <a:p>
            <a:pPr marL="227013" indent="-227013">
              <a:spcBef>
                <a:spcPts val="300"/>
              </a:spcBef>
              <a:spcAft>
                <a:spcPts val="300"/>
              </a:spcAft>
              <a:buClr>
                <a:schemeClr val="tx2"/>
              </a:buClr>
              <a:buFont typeface="Wingdings" panose="05000000000000000000" pitchFamily="2" charset="2"/>
              <a:buChar char="§"/>
              <a:tabLst>
                <a:tab pos="400050" algn="l"/>
              </a:tabLst>
            </a:pPr>
            <a:r>
              <a:rPr lang="en-US" altLang="ja-JP" sz="1400" dirty="0">
                <a:solidFill>
                  <a:schemeClr val="tx1"/>
                </a:solidFill>
              </a:rPr>
              <a:t>802.11a/b/g/n/ac </a:t>
            </a:r>
            <a:r>
              <a:rPr lang="ja-JP" altLang="en-US" sz="1400" dirty="0">
                <a:solidFill>
                  <a:schemeClr val="tx1"/>
                </a:solidFill>
              </a:rPr>
              <a:t>無線</a:t>
            </a:r>
            <a:r>
              <a:rPr lang="en-US" altLang="ja-JP" sz="1400" dirty="0">
                <a:solidFill>
                  <a:schemeClr val="tx1"/>
                </a:solidFill>
              </a:rPr>
              <a:t>LAN と Gigabit </a:t>
            </a:r>
            <a:r>
              <a:rPr lang="en-US" altLang="ja-JP" sz="1400" dirty="0" smtClean="0">
                <a:solidFill>
                  <a:schemeClr val="tx1"/>
                </a:solidFill>
              </a:rPr>
              <a:t>Ethernet</a:t>
            </a:r>
          </a:p>
          <a:p>
            <a:pPr marL="228600" indent="-228600">
              <a:spcBef>
                <a:spcPts val="0"/>
              </a:spcBef>
              <a:spcAft>
                <a:spcPts val="300"/>
              </a:spcAft>
              <a:buClr>
                <a:schemeClr val="tx2"/>
              </a:buClr>
              <a:buFont typeface="Wingdings" panose="05000000000000000000" pitchFamily="2" charset="2"/>
              <a:buChar char="§"/>
            </a:pPr>
            <a:r>
              <a:rPr lang="en-US" altLang="ja-JP" sz="1400" dirty="0" smtClean="0">
                <a:solidFill>
                  <a:schemeClr val="tx1"/>
                </a:solidFill>
              </a:rPr>
              <a:t>Ease </a:t>
            </a:r>
            <a:r>
              <a:rPr lang="en-US" altLang="ja-JP" sz="1400" dirty="0">
                <a:solidFill>
                  <a:schemeClr val="tx1"/>
                </a:solidFill>
              </a:rPr>
              <a:t>of use</a:t>
            </a:r>
          </a:p>
          <a:p>
            <a:pPr marL="460375" indent="-233363">
              <a:spcBef>
                <a:spcPts val="0"/>
              </a:spcBef>
              <a:spcAft>
                <a:spcPts val="300"/>
              </a:spcAft>
              <a:buClr>
                <a:schemeClr val="tx1"/>
              </a:buClr>
              <a:buFont typeface="Arial" panose="020B0604020202020204" pitchFamily="34" charset="0"/>
              <a:buChar char="−"/>
            </a:pPr>
            <a:r>
              <a:rPr lang="ja-JP" altLang="en-US" sz="1200" dirty="0">
                <a:solidFill>
                  <a:schemeClr val="tx1"/>
                </a:solidFill>
              </a:rPr>
              <a:t>高解像度</a:t>
            </a:r>
            <a:r>
              <a:rPr lang="en-US" altLang="ja-JP" sz="1200" dirty="0">
                <a:solidFill>
                  <a:schemeClr val="tx1"/>
                </a:solidFill>
              </a:rPr>
              <a:t>, </a:t>
            </a:r>
            <a:r>
              <a:rPr lang="ja-JP" altLang="en-US" sz="1200" dirty="0">
                <a:solidFill>
                  <a:schemeClr val="tx1"/>
                </a:solidFill>
              </a:rPr>
              <a:t>ワイドスクリーン</a:t>
            </a:r>
            <a:r>
              <a:rPr lang="en-US" altLang="ja-JP" sz="1200" dirty="0">
                <a:solidFill>
                  <a:schemeClr val="tx1"/>
                </a:solidFill>
              </a:rPr>
              <a:t>, </a:t>
            </a:r>
            <a:r>
              <a:rPr lang="ja-JP" altLang="en-US" sz="1200" dirty="0">
                <a:solidFill>
                  <a:schemeClr val="tx1"/>
                </a:solidFill>
              </a:rPr>
              <a:t>バックライト付きカラー</a:t>
            </a:r>
            <a:endParaRPr lang="en-US" altLang="ja-JP" sz="1200" dirty="0">
              <a:solidFill>
                <a:schemeClr val="tx1"/>
              </a:solidFill>
            </a:endParaRPr>
          </a:p>
          <a:p>
            <a:pPr marL="627063" indent="-165100">
              <a:spcBef>
                <a:spcPts val="0"/>
              </a:spcBef>
              <a:spcAft>
                <a:spcPts val="300"/>
              </a:spcAft>
              <a:buClr>
                <a:schemeClr val="tx1"/>
              </a:buClr>
              <a:buFont typeface="Arial" panose="020B0604020202020204" pitchFamily="34" charset="0"/>
              <a:buChar char="−"/>
            </a:pPr>
            <a:r>
              <a:rPr lang="en-US" altLang="ja-JP" sz="1100" dirty="0">
                <a:solidFill>
                  <a:schemeClr val="tx1"/>
                </a:solidFill>
              </a:rPr>
              <a:t>800 x 480 pixels</a:t>
            </a:r>
          </a:p>
          <a:p>
            <a:pPr marL="460375" indent="-233363">
              <a:spcBef>
                <a:spcPts val="0"/>
              </a:spcBef>
              <a:spcAft>
                <a:spcPts val="300"/>
              </a:spcAft>
              <a:buClr>
                <a:schemeClr val="tx1"/>
              </a:buClr>
              <a:buFont typeface="Arial" panose="020B0604020202020204" pitchFamily="34" charset="0"/>
              <a:buChar char="−"/>
            </a:pPr>
            <a:r>
              <a:rPr lang="ja-JP" altLang="en-US" sz="1200" dirty="0">
                <a:solidFill>
                  <a:schemeClr val="tx1"/>
                </a:solidFill>
              </a:rPr>
              <a:t>５方向ナビゲーションキー・</a:t>
            </a:r>
            <a:r>
              <a:rPr lang="en-US" altLang="ja-JP" sz="1200" dirty="0">
                <a:solidFill>
                  <a:schemeClr val="tx1"/>
                </a:solidFill>
              </a:rPr>
              <a:t>4</a:t>
            </a:r>
            <a:r>
              <a:rPr lang="ja-JP" altLang="en-US" sz="1200" dirty="0">
                <a:solidFill>
                  <a:schemeClr val="tx1"/>
                </a:solidFill>
              </a:rPr>
              <a:t>つのソフトキー</a:t>
            </a:r>
            <a:endParaRPr lang="en-US" altLang="ja-JP" sz="1200" dirty="0">
              <a:solidFill>
                <a:schemeClr val="tx1"/>
              </a:solidFill>
            </a:endParaRPr>
          </a:p>
          <a:p>
            <a:pPr marL="228600" indent="-228600">
              <a:spcBef>
                <a:spcPts val="0"/>
              </a:spcBef>
              <a:spcAft>
                <a:spcPts val="300"/>
              </a:spcAft>
              <a:buClr>
                <a:schemeClr val="tx2"/>
              </a:buClr>
              <a:buFont typeface="Wingdings" panose="05000000000000000000" pitchFamily="2" charset="2"/>
              <a:buChar char="§"/>
            </a:pPr>
            <a:r>
              <a:rPr lang="en-US" altLang="ja-JP" sz="1400" dirty="0">
                <a:solidFill>
                  <a:schemeClr val="tx1"/>
                </a:solidFill>
              </a:rPr>
              <a:t>Gigabit Ethernet</a:t>
            </a:r>
          </a:p>
          <a:p>
            <a:pPr marL="228600" indent="-228600">
              <a:spcBef>
                <a:spcPts val="0"/>
              </a:spcBef>
              <a:spcAft>
                <a:spcPts val="300"/>
              </a:spcAft>
              <a:buClr>
                <a:schemeClr val="tx2"/>
              </a:buClr>
              <a:buFont typeface="Wingdings" panose="05000000000000000000" pitchFamily="2" charset="2"/>
              <a:buChar char="§"/>
            </a:pPr>
            <a:r>
              <a:rPr lang="ja-JP" altLang="en-US" sz="1400" dirty="0">
                <a:solidFill>
                  <a:schemeClr val="tx1"/>
                </a:solidFill>
              </a:rPr>
              <a:t>壁掛けキット・シルバーベゼルオプション</a:t>
            </a:r>
            <a:endParaRPr lang="en-US" altLang="ja-JP" sz="1400" dirty="0">
              <a:solidFill>
                <a:schemeClr val="tx1"/>
              </a:solidFill>
            </a:endParaRPr>
          </a:p>
          <a:p>
            <a:pPr marL="228600" indent="-228600">
              <a:spcBef>
                <a:spcPts val="0"/>
              </a:spcBef>
              <a:spcAft>
                <a:spcPts val="600"/>
              </a:spcAft>
              <a:buClr>
                <a:schemeClr val="tx2"/>
              </a:buClr>
              <a:buFont typeface="Wingdings" panose="05000000000000000000" pitchFamily="2" charset="2"/>
              <a:buChar char="§"/>
            </a:pPr>
            <a:r>
              <a:rPr lang="en-US" altLang="ja-JP" sz="1400" dirty="0">
                <a:solidFill>
                  <a:schemeClr val="tx1"/>
                </a:solidFill>
              </a:rPr>
              <a:t>Cisco Expressway </a:t>
            </a:r>
            <a:r>
              <a:rPr lang="ja-JP" altLang="en-US" sz="1400" dirty="0">
                <a:solidFill>
                  <a:schemeClr val="tx1"/>
                </a:solidFill>
              </a:rPr>
              <a:t>による</a:t>
            </a:r>
            <a:r>
              <a:rPr lang="en-US" altLang="ja-JP" sz="1400" dirty="0">
                <a:solidFill>
                  <a:schemeClr val="tx1"/>
                </a:solidFill>
              </a:rPr>
              <a:t>“VPN-less client”</a:t>
            </a:r>
          </a:p>
        </p:txBody>
      </p:sp>
      <p:sp>
        <p:nvSpPr>
          <p:cNvPr id="6" name="Rectangle 5"/>
          <p:cNvSpPr/>
          <p:nvPr/>
        </p:nvSpPr>
        <p:spPr>
          <a:xfrm>
            <a:off x="542658" y="1073150"/>
            <a:ext cx="45720" cy="37163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7" name="Right Triangle 6"/>
          <p:cNvSpPr/>
          <p:nvPr/>
        </p:nvSpPr>
        <p:spPr>
          <a:xfrm rot="13496425">
            <a:off x="496937" y="1328546"/>
            <a:ext cx="182880" cy="182880"/>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9" name="12-Point Star 18"/>
          <p:cNvSpPr/>
          <p:nvPr/>
        </p:nvSpPr>
        <p:spPr>
          <a:xfrm>
            <a:off x="8049149" y="627342"/>
            <a:ext cx="824976" cy="762000"/>
          </a:xfrm>
          <a:prstGeom prst="star12">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23" name="TextBox 22"/>
          <p:cNvSpPr txBox="1"/>
          <p:nvPr/>
        </p:nvSpPr>
        <p:spPr>
          <a:xfrm>
            <a:off x="8153554" y="810028"/>
            <a:ext cx="659155" cy="369332"/>
          </a:xfrm>
          <a:prstGeom prst="rect">
            <a:avLst/>
          </a:prstGeom>
          <a:noFill/>
        </p:spPr>
        <p:txBody>
          <a:bodyPr wrap="none" rtlCol="0">
            <a:spAutoFit/>
          </a:bodyPr>
          <a:lstStyle/>
          <a:p>
            <a:r>
              <a:rPr lang="en-US" b="1" dirty="0" smtClean="0">
                <a:solidFill>
                  <a:schemeClr val="bg1"/>
                </a:solidFill>
                <a:latin typeface="+mj-lt"/>
              </a:rPr>
              <a:t>New</a:t>
            </a:r>
            <a:endParaRPr lang="en-US" b="1" dirty="0">
              <a:solidFill>
                <a:schemeClr val="bg1"/>
              </a:solidFill>
              <a:latin typeface="+mj-lt"/>
            </a:endParaRPr>
          </a:p>
        </p:txBody>
      </p:sp>
      <p:pic>
        <p:nvPicPr>
          <p:cNvPr id="10" name="Picture 9" descr="AT05921lg.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56665" y="1419986"/>
            <a:ext cx="4163536" cy="3122652"/>
          </a:xfrm>
          <a:prstGeom prst="rect">
            <a:avLst/>
          </a:prstGeom>
        </p:spPr>
      </p:pic>
    </p:spTree>
    <p:extLst>
      <p:ext uri="{BB962C8B-B14F-4D97-AF65-F5344CB8AC3E}">
        <p14:creationId xmlns:p14="http://schemas.microsoft.com/office/powerpoint/2010/main" val="51962217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341316"/>
            <a:ext cx="8706234" cy="731837"/>
          </a:xfrm>
        </p:spPr>
        <p:txBody>
          <a:bodyPr/>
          <a:lstStyle/>
          <a:p>
            <a:r>
              <a:rPr dirty="0" smtClean="0"/>
              <a:t>Cisco IP Phone 8800 Series Key Expansion Module</a:t>
            </a:r>
            <a:r>
              <a:rPr sz="3000" dirty="0" smtClean="0"/>
              <a:t/>
            </a:r>
            <a:br>
              <a:rPr sz="3000" dirty="0" smtClean="0"/>
            </a:br>
            <a:r>
              <a:rPr lang="en-US" sz="2000" dirty="0" smtClean="0"/>
              <a:t>スケーラビリティと応答性</a:t>
            </a:r>
            <a:endParaRPr lang="en-US" sz="2000" dirty="0"/>
          </a:p>
        </p:txBody>
      </p:sp>
      <p:sp>
        <p:nvSpPr>
          <p:cNvPr id="4" name="Rectangle 3"/>
          <p:cNvSpPr/>
          <p:nvPr/>
        </p:nvSpPr>
        <p:spPr>
          <a:xfrm>
            <a:off x="5385299" y="1073150"/>
            <a:ext cx="3214189" cy="3719513"/>
          </a:xfrm>
          <a:prstGeom prst="rect">
            <a:avLst/>
          </a:prstGeom>
          <a:gradFill flip="none" rotWithShape="1">
            <a:gsLst>
              <a:gs pos="92000">
                <a:srgbClr val="F2F2F2"/>
              </a:gs>
              <a:gs pos="8000">
                <a:schemeClr val="bg1">
                  <a:lumMod val="95000"/>
                </a:schemeClr>
              </a:gs>
              <a:gs pos="100000">
                <a:schemeClr val="bg1">
                  <a:lumMod val="95000"/>
                  <a:alpha val="0"/>
                </a:schemeClr>
              </a:gs>
              <a:gs pos="0">
                <a:schemeClr val="bg1">
                  <a:lumMod val="95000"/>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5" name="Rectangle 4"/>
          <p:cNvSpPr/>
          <p:nvPr/>
        </p:nvSpPr>
        <p:spPr>
          <a:xfrm>
            <a:off x="565517" y="1076325"/>
            <a:ext cx="4949097" cy="3716338"/>
          </a:xfrm>
          <a:prstGeom prst="rect">
            <a:avLst/>
          </a:prstGeom>
          <a:gradFill flip="none" rotWithShape="1">
            <a:gsLst>
              <a:gs pos="0">
                <a:srgbClr val="EBF3FB"/>
              </a:gs>
              <a:gs pos="100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219456" rIns="91440" bIns="0" rtlCol="0" anchor="t"/>
          <a:lstStyle/>
          <a:p>
            <a:pPr marL="228600" indent="-228600">
              <a:lnSpc>
                <a:spcPct val="110000"/>
              </a:lnSpc>
              <a:spcBef>
                <a:spcPts val="0"/>
              </a:spcBef>
              <a:spcAft>
                <a:spcPts val="0"/>
              </a:spcAft>
              <a:buClr>
                <a:schemeClr val="tx2"/>
              </a:buClr>
              <a:buFont typeface="Wingdings" panose="05000000000000000000" pitchFamily="2" charset="2"/>
              <a:buChar char="§"/>
            </a:pPr>
            <a:r>
              <a:rPr lang="ja-JP" altLang="en-US" sz="1400" dirty="0" smtClean="0">
                <a:solidFill>
                  <a:schemeClr val="tx1"/>
                </a:solidFill>
                <a:latin typeface="+mj-lt"/>
              </a:rPr>
              <a:t>スケーラビリティと</a:t>
            </a:r>
            <a:r>
              <a:rPr lang="en-US" altLang="ja-JP" sz="1400" dirty="0" smtClean="0">
                <a:solidFill>
                  <a:schemeClr val="tx1"/>
                </a:solidFill>
                <a:latin typeface="+mj-lt"/>
              </a:rPr>
              <a:t>ROI</a:t>
            </a:r>
            <a:endParaRPr lang="en-US" sz="1400" dirty="0" smtClean="0">
              <a:solidFill>
                <a:schemeClr val="tx1"/>
              </a:solidFill>
              <a:latin typeface="+mj-lt"/>
            </a:endParaRPr>
          </a:p>
          <a:p>
            <a:pPr marL="228600" indent="-228600">
              <a:lnSpc>
                <a:spcPct val="110000"/>
              </a:lnSpc>
              <a:spcBef>
                <a:spcPts val="0"/>
              </a:spcBef>
              <a:spcAft>
                <a:spcPts val="0"/>
              </a:spcAft>
              <a:buClr>
                <a:schemeClr val="tx2"/>
              </a:buClr>
              <a:buFont typeface="Wingdings" panose="05000000000000000000" pitchFamily="2" charset="2"/>
              <a:buChar char="§"/>
            </a:pPr>
            <a:r>
              <a:rPr lang="en-US" sz="1400" dirty="0" smtClean="0">
                <a:solidFill>
                  <a:schemeClr val="tx1"/>
                </a:solidFill>
                <a:latin typeface="+mj-lt"/>
              </a:rPr>
              <a:t>IP Phone 8851, 8861,  8865 </a:t>
            </a:r>
            <a:r>
              <a:rPr lang="ja-JP" altLang="en-US" sz="1400" dirty="0" smtClean="0">
                <a:solidFill>
                  <a:schemeClr val="tx1"/>
                </a:solidFill>
                <a:latin typeface="+mj-lt"/>
              </a:rPr>
              <a:t>モデル</a:t>
            </a:r>
            <a:endParaRPr lang="en-US" sz="1400" dirty="0" smtClean="0">
              <a:solidFill>
                <a:schemeClr val="tx1"/>
              </a:solidFill>
              <a:latin typeface="+mj-lt"/>
            </a:endParaRPr>
          </a:p>
          <a:p>
            <a:pPr marL="460375" indent="-233363">
              <a:lnSpc>
                <a:spcPct val="110000"/>
              </a:lnSpc>
              <a:spcBef>
                <a:spcPts val="0"/>
              </a:spcBef>
              <a:spcAft>
                <a:spcPts val="300"/>
              </a:spcAft>
              <a:buClr>
                <a:schemeClr val="tx1"/>
              </a:buClr>
              <a:buFont typeface="Arial" panose="020B0604020202020204" pitchFamily="34" charset="0"/>
              <a:buChar char="−"/>
            </a:pPr>
            <a:r>
              <a:rPr lang="en-US" sz="1200" dirty="0" smtClean="0">
                <a:solidFill>
                  <a:schemeClr val="tx1"/>
                </a:solidFill>
                <a:latin typeface="+mj-lt"/>
              </a:rPr>
              <a:t>8851 – </a:t>
            </a:r>
            <a:r>
              <a:rPr lang="ja-JP" altLang="en-US" sz="1200" dirty="0" smtClean="0">
                <a:solidFill>
                  <a:schemeClr val="tx1"/>
                </a:solidFill>
                <a:latin typeface="+mj-lt"/>
              </a:rPr>
              <a:t>最大</a:t>
            </a:r>
            <a:r>
              <a:rPr lang="en-US" altLang="ja-JP" sz="1200" dirty="0" smtClean="0">
                <a:solidFill>
                  <a:schemeClr val="tx1"/>
                </a:solidFill>
                <a:latin typeface="+mj-lt"/>
              </a:rPr>
              <a:t>2</a:t>
            </a:r>
            <a:r>
              <a:rPr lang="ja-JP" altLang="en-US" sz="1200" dirty="0" smtClean="0">
                <a:solidFill>
                  <a:schemeClr val="tx1"/>
                </a:solidFill>
                <a:latin typeface="+mj-lt"/>
              </a:rPr>
              <a:t>つのモジュール</a:t>
            </a:r>
            <a:r>
              <a:rPr lang="en-US" sz="1200" dirty="0" smtClean="0">
                <a:solidFill>
                  <a:schemeClr val="tx1"/>
                </a:solidFill>
                <a:latin typeface="+mj-lt"/>
              </a:rPr>
              <a:t> – 72 </a:t>
            </a:r>
            <a:r>
              <a:rPr lang="ja-JP" altLang="en-US" sz="1200" dirty="0" smtClean="0">
                <a:solidFill>
                  <a:schemeClr val="tx1"/>
                </a:solidFill>
                <a:latin typeface="+mj-lt"/>
              </a:rPr>
              <a:t>キー</a:t>
            </a:r>
            <a:endParaRPr lang="en-US" sz="1200" dirty="0" smtClean="0">
              <a:solidFill>
                <a:schemeClr val="tx1"/>
              </a:solidFill>
              <a:latin typeface="+mj-lt"/>
            </a:endParaRPr>
          </a:p>
          <a:p>
            <a:pPr marL="460375" indent="-233363">
              <a:lnSpc>
                <a:spcPct val="110000"/>
              </a:lnSpc>
              <a:spcBef>
                <a:spcPts val="0"/>
              </a:spcBef>
              <a:spcAft>
                <a:spcPts val="600"/>
              </a:spcAft>
              <a:buClr>
                <a:schemeClr val="tx1"/>
              </a:buClr>
              <a:buFont typeface="Arial" panose="020B0604020202020204" pitchFamily="34" charset="0"/>
              <a:buChar char="−"/>
            </a:pPr>
            <a:r>
              <a:rPr lang="en-US" sz="1200" dirty="0" smtClean="0">
                <a:solidFill>
                  <a:schemeClr val="tx1"/>
                </a:solidFill>
                <a:latin typeface="+mj-lt"/>
              </a:rPr>
              <a:t>8861 </a:t>
            </a:r>
            <a:r>
              <a:rPr lang="en-US" sz="1200" dirty="0">
                <a:solidFill>
                  <a:schemeClr val="tx1"/>
                </a:solidFill>
                <a:latin typeface="+mj-lt"/>
              </a:rPr>
              <a:t>/</a:t>
            </a:r>
            <a:r>
              <a:rPr lang="en-US" sz="1200" dirty="0" smtClean="0">
                <a:solidFill>
                  <a:schemeClr val="tx1"/>
                </a:solidFill>
                <a:latin typeface="+mj-lt"/>
              </a:rPr>
              <a:t> 8865 – </a:t>
            </a:r>
            <a:r>
              <a:rPr lang="ja-JP" altLang="en-US" sz="1200" dirty="0" smtClean="0">
                <a:solidFill>
                  <a:schemeClr val="tx1"/>
                </a:solidFill>
                <a:latin typeface="+mj-lt"/>
              </a:rPr>
              <a:t>最大</a:t>
            </a:r>
            <a:r>
              <a:rPr lang="en-US" altLang="ja-JP" sz="1200" dirty="0" smtClean="0">
                <a:solidFill>
                  <a:schemeClr val="tx1"/>
                </a:solidFill>
                <a:latin typeface="+mj-lt"/>
              </a:rPr>
              <a:t>3</a:t>
            </a:r>
            <a:r>
              <a:rPr lang="ja-JP" altLang="en-US" sz="1200" dirty="0" smtClean="0">
                <a:solidFill>
                  <a:schemeClr val="tx1"/>
                </a:solidFill>
                <a:latin typeface="+mj-lt"/>
              </a:rPr>
              <a:t>つのモジュール</a:t>
            </a:r>
            <a:r>
              <a:rPr lang="en-US" sz="1200" dirty="0" smtClean="0">
                <a:solidFill>
                  <a:schemeClr val="tx1"/>
                </a:solidFill>
                <a:latin typeface="+mj-lt"/>
              </a:rPr>
              <a:t> – 108 </a:t>
            </a:r>
            <a:r>
              <a:rPr lang="ja-JP" altLang="en-US" sz="1200" dirty="0" smtClean="0">
                <a:solidFill>
                  <a:schemeClr val="tx1"/>
                </a:solidFill>
                <a:latin typeface="+mj-lt"/>
              </a:rPr>
              <a:t>キー</a:t>
            </a:r>
            <a:endParaRPr lang="en-US" sz="1200" dirty="0" smtClean="0">
              <a:solidFill>
                <a:schemeClr val="tx1"/>
              </a:solidFill>
              <a:latin typeface="+mj-lt"/>
            </a:endParaRPr>
          </a:p>
          <a:p>
            <a:pPr marL="228600" indent="-228600">
              <a:lnSpc>
                <a:spcPct val="110000"/>
              </a:lnSpc>
              <a:spcBef>
                <a:spcPts val="0"/>
              </a:spcBef>
              <a:spcAft>
                <a:spcPts val="0"/>
              </a:spcAft>
              <a:buClr>
                <a:schemeClr val="tx2"/>
              </a:buClr>
              <a:buFont typeface="Wingdings" panose="05000000000000000000" pitchFamily="2" charset="2"/>
              <a:buChar char="§"/>
            </a:pPr>
            <a:r>
              <a:rPr lang="ja-JP" altLang="en-US" sz="1400" dirty="0" smtClean="0">
                <a:solidFill>
                  <a:schemeClr val="tx1"/>
                </a:solidFill>
                <a:latin typeface="+mj-lt"/>
              </a:rPr>
              <a:t>モジュールあたり</a:t>
            </a:r>
            <a:r>
              <a:rPr lang="en-US" sz="1400" dirty="0" smtClean="0">
                <a:solidFill>
                  <a:schemeClr val="tx1"/>
                </a:solidFill>
                <a:latin typeface="+mj-lt"/>
              </a:rPr>
              <a:t> 36 </a:t>
            </a:r>
            <a:r>
              <a:rPr lang="ja-JP" altLang="en-US" sz="1400" dirty="0" smtClean="0">
                <a:solidFill>
                  <a:schemeClr val="tx1"/>
                </a:solidFill>
                <a:latin typeface="+mj-lt"/>
              </a:rPr>
              <a:t>キー</a:t>
            </a:r>
            <a:endParaRPr lang="en-US" sz="1400" dirty="0" smtClean="0">
              <a:solidFill>
                <a:schemeClr val="tx1"/>
              </a:solidFill>
              <a:latin typeface="+mj-lt"/>
            </a:endParaRPr>
          </a:p>
          <a:p>
            <a:pPr marL="460375" indent="-233363">
              <a:lnSpc>
                <a:spcPct val="110000"/>
              </a:lnSpc>
              <a:spcBef>
                <a:spcPts val="0"/>
              </a:spcBef>
              <a:spcAft>
                <a:spcPts val="300"/>
              </a:spcAft>
              <a:buClr>
                <a:schemeClr val="tx1"/>
              </a:buClr>
              <a:buFont typeface="Arial" panose="020B0604020202020204" pitchFamily="34" charset="0"/>
              <a:buChar char="−"/>
            </a:pPr>
            <a:r>
              <a:rPr lang="en-US" sz="1200" dirty="0" smtClean="0">
                <a:solidFill>
                  <a:schemeClr val="tx1"/>
                </a:solidFill>
                <a:latin typeface="+mj-lt"/>
              </a:rPr>
              <a:t>2 “</a:t>
            </a:r>
            <a:r>
              <a:rPr lang="ja-JP" altLang="en-US" sz="1200" dirty="0" smtClean="0">
                <a:solidFill>
                  <a:schemeClr val="tx1"/>
                </a:solidFill>
                <a:latin typeface="+mj-lt"/>
              </a:rPr>
              <a:t>ページ</a:t>
            </a:r>
            <a:r>
              <a:rPr lang="en-US" sz="1200" dirty="0" smtClean="0">
                <a:solidFill>
                  <a:schemeClr val="tx1"/>
                </a:solidFill>
                <a:latin typeface="+mj-lt"/>
              </a:rPr>
              <a:t>” - 18 </a:t>
            </a:r>
            <a:r>
              <a:rPr lang="ja-JP" altLang="en-US" sz="1200" dirty="0" smtClean="0">
                <a:solidFill>
                  <a:schemeClr val="tx1"/>
                </a:solidFill>
                <a:latin typeface="+mj-lt"/>
              </a:rPr>
              <a:t>ライン・機能</a:t>
            </a:r>
            <a:endParaRPr lang="en-US" altLang="ja-JP" sz="1200" dirty="0" smtClean="0">
              <a:solidFill>
                <a:schemeClr val="tx1"/>
              </a:solidFill>
              <a:latin typeface="+mj-lt"/>
            </a:endParaRPr>
          </a:p>
          <a:p>
            <a:pPr marL="460375" indent="-233363">
              <a:lnSpc>
                <a:spcPct val="110000"/>
              </a:lnSpc>
              <a:spcBef>
                <a:spcPts val="0"/>
              </a:spcBef>
              <a:spcAft>
                <a:spcPts val="300"/>
              </a:spcAft>
              <a:buClr>
                <a:schemeClr val="tx1"/>
              </a:buClr>
              <a:buFont typeface="Arial" panose="020B0604020202020204" pitchFamily="34" charset="0"/>
              <a:buChar char="−"/>
            </a:pPr>
            <a:r>
              <a:rPr lang="ja-JP" altLang="en-US" sz="1200" dirty="0" smtClean="0">
                <a:solidFill>
                  <a:schemeClr val="tx1"/>
                </a:solidFill>
                <a:latin typeface="+mj-lt"/>
              </a:rPr>
              <a:t>ページ切り替えキー</a:t>
            </a:r>
            <a:endParaRPr lang="en-US" sz="1200" dirty="0" smtClean="0">
              <a:solidFill>
                <a:schemeClr val="tx1"/>
              </a:solidFill>
              <a:latin typeface="+mj-lt"/>
            </a:endParaRPr>
          </a:p>
          <a:p>
            <a:pPr marL="228600" indent="-228600">
              <a:lnSpc>
                <a:spcPct val="110000"/>
              </a:lnSpc>
              <a:spcBef>
                <a:spcPts val="0"/>
              </a:spcBef>
              <a:spcAft>
                <a:spcPts val="0"/>
              </a:spcAft>
              <a:buClr>
                <a:schemeClr val="tx2"/>
              </a:buClr>
              <a:buFont typeface="Wingdings" panose="05000000000000000000" pitchFamily="2" charset="2"/>
              <a:buChar char="§"/>
            </a:pPr>
            <a:r>
              <a:rPr lang="ja-JP" altLang="en-US" sz="1400" dirty="0" smtClean="0">
                <a:solidFill>
                  <a:schemeClr val="tx1"/>
                </a:solidFill>
                <a:latin typeface="+mj-lt"/>
              </a:rPr>
              <a:t>カラー表示</a:t>
            </a:r>
            <a:endParaRPr lang="en-US" sz="1400" dirty="0" smtClean="0">
              <a:solidFill>
                <a:schemeClr val="tx1"/>
              </a:solidFill>
              <a:latin typeface="+mj-lt"/>
            </a:endParaRPr>
          </a:p>
          <a:p>
            <a:pPr marL="460375" indent="-233363">
              <a:lnSpc>
                <a:spcPct val="110000"/>
              </a:lnSpc>
              <a:spcBef>
                <a:spcPts val="0"/>
              </a:spcBef>
              <a:spcAft>
                <a:spcPts val="0"/>
              </a:spcAft>
              <a:buClr>
                <a:schemeClr val="tx1"/>
              </a:buClr>
              <a:buFont typeface="Arial" panose="020B0604020202020204" pitchFamily="34" charset="0"/>
              <a:buChar char="−"/>
            </a:pPr>
            <a:r>
              <a:rPr lang="ja-JP" altLang="en-US" sz="1200" dirty="0" smtClean="0">
                <a:solidFill>
                  <a:schemeClr val="tx1"/>
                </a:solidFill>
                <a:latin typeface="+mj-lt"/>
              </a:rPr>
              <a:t>フォントサイズの変更</a:t>
            </a:r>
            <a:endParaRPr lang="en-US" sz="1200" dirty="0" smtClean="0">
              <a:solidFill>
                <a:schemeClr val="tx1"/>
              </a:solidFill>
              <a:latin typeface="+mj-lt"/>
            </a:endParaRPr>
          </a:p>
          <a:p>
            <a:pPr marL="627063" indent="-165100">
              <a:lnSpc>
                <a:spcPct val="110000"/>
              </a:lnSpc>
              <a:spcBef>
                <a:spcPts val="0"/>
              </a:spcBef>
              <a:spcAft>
                <a:spcPts val="400"/>
              </a:spcAft>
              <a:buClr>
                <a:schemeClr val="tx1"/>
              </a:buClr>
              <a:buFont typeface="Arial" panose="020B0604020202020204" pitchFamily="34" charset="0"/>
              <a:buChar char="−"/>
            </a:pPr>
            <a:r>
              <a:rPr lang="ja-JP" altLang="en-US" sz="1100" dirty="0" smtClean="0">
                <a:solidFill>
                  <a:schemeClr val="tx1"/>
                </a:solidFill>
                <a:latin typeface="+mj-lt"/>
              </a:rPr>
              <a:t>プレゼンスステータスの視認性向上</a:t>
            </a:r>
            <a:endParaRPr lang="en-US" sz="1100" dirty="0" smtClean="0">
              <a:solidFill>
                <a:schemeClr val="tx1"/>
              </a:solidFill>
              <a:latin typeface="+mj-lt"/>
            </a:endParaRPr>
          </a:p>
          <a:p>
            <a:pPr marL="460375" indent="-233363">
              <a:lnSpc>
                <a:spcPct val="110000"/>
              </a:lnSpc>
              <a:spcBef>
                <a:spcPts val="0"/>
              </a:spcBef>
              <a:spcAft>
                <a:spcPts val="600"/>
              </a:spcAft>
              <a:buClr>
                <a:schemeClr val="tx1"/>
              </a:buClr>
              <a:buFont typeface="Arial" panose="020B0604020202020204" pitchFamily="34" charset="0"/>
              <a:buChar char="−"/>
            </a:pPr>
            <a:r>
              <a:rPr lang="en-US" sz="1200" dirty="0" smtClean="0">
                <a:solidFill>
                  <a:schemeClr val="tx1"/>
                </a:solidFill>
                <a:latin typeface="+mj-lt"/>
              </a:rPr>
              <a:t>4.3 </a:t>
            </a:r>
            <a:r>
              <a:rPr lang="ja-JP" altLang="en-US" sz="1200" dirty="0" smtClean="0">
                <a:solidFill>
                  <a:schemeClr val="tx1"/>
                </a:solidFill>
                <a:latin typeface="+mj-lt"/>
              </a:rPr>
              <a:t>インチ　</a:t>
            </a:r>
            <a:r>
              <a:rPr lang="en-US" sz="1200" dirty="0" smtClean="0">
                <a:solidFill>
                  <a:schemeClr val="tx1"/>
                </a:solidFill>
                <a:latin typeface="+mj-lt"/>
              </a:rPr>
              <a:t>(480 x 272 pixels) </a:t>
            </a:r>
          </a:p>
        </p:txBody>
      </p:sp>
      <p:sp>
        <p:nvSpPr>
          <p:cNvPr id="6" name="Rectangle 5"/>
          <p:cNvSpPr/>
          <p:nvPr/>
        </p:nvSpPr>
        <p:spPr>
          <a:xfrm>
            <a:off x="542658" y="1073150"/>
            <a:ext cx="45720" cy="37163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7" name="Right Triangle 6"/>
          <p:cNvSpPr/>
          <p:nvPr/>
        </p:nvSpPr>
        <p:spPr>
          <a:xfrm rot="13496425">
            <a:off x="496937" y="1328546"/>
            <a:ext cx="182880" cy="182880"/>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grpSp>
        <p:nvGrpSpPr>
          <p:cNvPr id="10" name="Group 57"/>
          <p:cNvGrpSpPr/>
          <p:nvPr/>
        </p:nvGrpSpPr>
        <p:grpSpPr>
          <a:xfrm>
            <a:off x="5717562" y="1733739"/>
            <a:ext cx="2549662" cy="2398334"/>
            <a:chOff x="357188" y="1899928"/>
            <a:chExt cx="2293620" cy="2157491"/>
          </a:xfrm>
        </p:grpSpPr>
        <p:pic>
          <p:nvPicPr>
            <p:cNvPr id="11" name="Picture 10" descr="HAQ90560.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83358" y="1899928"/>
              <a:ext cx="1041280" cy="1223205"/>
            </a:xfrm>
            <a:prstGeom prst="rect">
              <a:avLst/>
            </a:prstGeom>
            <a:noFill/>
            <a:ln>
              <a:noFill/>
            </a:ln>
          </p:spPr>
        </p:pic>
        <p:pic>
          <p:nvPicPr>
            <p:cNvPr id="12" name="Picture 11" descr="HAQ90559.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57188" y="3123134"/>
              <a:ext cx="2293620" cy="934285"/>
            </a:xfrm>
            <a:prstGeom prst="rect">
              <a:avLst/>
            </a:prstGeom>
            <a:noFill/>
            <a:ln>
              <a:noFill/>
            </a:ln>
          </p:spPr>
        </p:pic>
      </p:grpSp>
    </p:spTree>
    <p:extLst>
      <p:ext uri="{BB962C8B-B14F-4D97-AF65-F5344CB8AC3E}">
        <p14:creationId xmlns:p14="http://schemas.microsoft.com/office/powerpoint/2010/main" val="427825352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kumimoji="1" lang="en-US" altLang="ja-JP" dirty="0" smtClean="0"/>
              <a:t>3905/6900 Series</a:t>
            </a:r>
            <a:endParaRPr kumimoji="1" lang="ja-JP" altLang="en-US" dirty="0"/>
          </a:p>
        </p:txBody>
      </p:sp>
      <p:graphicFrame>
        <p:nvGraphicFramePr>
          <p:cNvPr id="8" name="表 7"/>
          <p:cNvGraphicFramePr>
            <a:graphicFrameLocks noGrp="1"/>
          </p:cNvGraphicFramePr>
          <p:nvPr>
            <p:extLst>
              <p:ext uri="{D42A27DB-BD31-4B8C-83A1-F6EECF244321}">
                <p14:modId xmlns:p14="http://schemas.microsoft.com/office/powerpoint/2010/main" val="857458324"/>
              </p:ext>
            </p:extLst>
          </p:nvPr>
        </p:nvGraphicFramePr>
        <p:xfrm>
          <a:off x="146936" y="1190223"/>
          <a:ext cx="8421329" cy="1649716"/>
        </p:xfrm>
        <a:graphic>
          <a:graphicData uri="http://schemas.openxmlformats.org/drawingml/2006/table">
            <a:tbl>
              <a:tblPr firstRow="1" bandRow="1">
                <a:tableStyleId>{5C22544A-7EE6-4342-B048-85BDC9FD1C3A}</a:tableStyleId>
              </a:tblPr>
              <a:tblGrid>
                <a:gridCol w="1609465"/>
                <a:gridCol w="1561914"/>
                <a:gridCol w="1851452"/>
                <a:gridCol w="1369629"/>
                <a:gridCol w="2028869"/>
              </a:tblGrid>
              <a:tr h="474897">
                <a:tc>
                  <a:txBody>
                    <a:bodyPr/>
                    <a:lstStyle/>
                    <a:p>
                      <a:endParaRPr kumimoji="1" lang="ja-JP" altLang="en-US" dirty="0"/>
                    </a:p>
                  </a:txBody>
                  <a:tcPr/>
                </a:tc>
                <a:tc>
                  <a:txBody>
                    <a:bodyPr/>
                    <a:lstStyle/>
                    <a:p>
                      <a:r>
                        <a:rPr kumimoji="1" lang="en-US" altLang="ja-JP" dirty="0" smtClean="0"/>
                        <a:t>Protocol</a:t>
                      </a:r>
                      <a:endParaRPr kumimoji="1" lang="ja-JP" altLang="en-US" dirty="0"/>
                    </a:p>
                  </a:txBody>
                  <a:tcPr/>
                </a:tc>
                <a:tc>
                  <a:txBody>
                    <a:bodyPr/>
                    <a:lstStyle/>
                    <a:p>
                      <a:r>
                        <a:rPr kumimoji="1" lang="en-US" altLang="ja-JP" dirty="0" smtClean="0"/>
                        <a:t>End of sales announcement</a:t>
                      </a:r>
                      <a:endParaRPr kumimoji="1" lang="ja-JP" altLang="en-US" dirty="0"/>
                    </a:p>
                  </a:txBody>
                  <a:tcPr/>
                </a:tc>
                <a:tc>
                  <a:txBody>
                    <a:bodyPr/>
                    <a:lstStyle/>
                    <a:p>
                      <a:r>
                        <a:rPr kumimoji="1" lang="en-US" altLang="ja-JP" dirty="0" smtClean="0"/>
                        <a:t>End of Sales Date</a:t>
                      </a:r>
                      <a:endParaRPr kumimoji="1" lang="ja-JP" altLang="en-US" dirty="0"/>
                    </a:p>
                  </a:txBody>
                  <a:tcPr/>
                </a:tc>
                <a:tc>
                  <a:txBody>
                    <a:bodyPr/>
                    <a:lstStyle/>
                    <a:p>
                      <a:r>
                        <a:rPr kumimoji="1" lang="en-US" altLang="ja-JP" dirty="0" smtClean="0"/>
                        <a:t>Last Date of Support  Date(HW)</a:t>
                      </a:r>
                      <a:endParaRPr kumimoji="1" lang="ja-JP" altLang="en-US" dirty="0"/>
                    </a:p>
                  </a:txBody>
                  <a:tcPr/>
                </a:tc>
              </a:tr>
              <a:tr h="308597">
                <a:tc>
                  <a:txBody>
                    <a:bodyPr/>
                    <a:lstStyle/>
                    <a:p>
                      <a:r>
                        <a:rPr kumimoji="1" lang="en-US" altLang="ja-JP" dirty="0" smtClean="0"/>
                        <a:t>3905</a:t>
                      </a:r>
                      <a:endParaRPr kumimoji="1" lang="ja-JP" altLang="en-US" dirty="0"/>
                    </a:p>
                  </a:txBody>
                  <a:tcPr/>
                </a:tc>
                <a:tc>
                  <a:txBody>
                    <a:bodyPr/>
                    <a:lstStyle/>
                    <a:p>
                      <a:r>
                        <a:rPr kumimoji="1" lang="en-US" altLang="ja-JP" dirty="0" smtClean="0"/>
                        <a:t>SIP</a:t>
                      </a:r>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r>
              <a:tr h="279987">
                <a:tc>
                  <a:txBody>
                    <a:bodyPr/>
                    <a:lstStyle/>
                    <a:p>
                      <a:r>
                        <a:rPr kumimoji="1" lang="en-US" altLang="ja-JP" dirty="0" smtClean="0"/>
                        <a:t>6901</a:t>
                      </a:r>
                      <a:endParaRPr kumimoji="1" lang="ja-JP" altLang="en-US" dirty="0"/>
                    </a:p>
                  </a:txBody>
                  <a:tcPr/>
                </a:tc>
                <a:tc>
                  <a:txBody>
                    <a:bodyPr/>
                    <a:lstStyle/>
                    <a:p>
                      <a:r>
                        <a:rPr kumimoji="1" lang="en-US" altLang="ja-JP" dirty="0" smtClean="0"/>
                        <a:t>SCCP/SIP</a:t>
                      </a:r>
                      <a:endParaRPr kumimoji="1" lang="ja-JP" altLang="en-US" dirty="0"/>
                    </a:p>
                  </a:txBody>
                  <a:tcPr/>
                </a:tc>
                <a:tc>
                  <a:txBody>
                    <a:bodyPr/>
                    <a:lstStyle/>
                    <a:p>
                      <a:endParaRPr kumimoji="1" lang="ja-JP" altLang="en-US" dirty="0"/>
                    </a:p>
                  </a:txBody>
                  <a:tcPr/>
                </a:tc>
                <a:tc>
                  <a:txBody>
                    <a:bodyPr/>
                    <a:lstStyle/>
                    <a:p>
                      <a:endParaRPr kumimoji="1" lang="ja-JP" altLang="en-US"/>
                    </a:p>
                  </a:txBody>
                  <a:tcPr/>
                </a:tc>
                <a:tc>
                  <a:txBody>
                    <a:bodyPr/>
                    <a:lstStyle/>
                    <a:p>
                      <a:endParaRPr kumimoji="1" lang="ja-JP" altLang="en-US"/>
                    </a:p>
                  </a:txBody>
                  <a:tcPr/>
                </a:tc>
              </a:tr>
              <a:tr h="279987">
                <a:tc>
                  <a:txBody>
                    <a:bodyPr/>
                    <a:lstStyle/>
                    <a:p>
                      <a:r>
                        <a:rPr kumimoji="1" lang="en-US" altLang="ja-JP" dirty="0" smtClean="0"/>
                        <a:t>6911/6921/6941/6945/6961</a:t>
                      </a:r>
                      <a:endParaRPr kumimoji="1" lang="ja-JP" altLang="en-US" dirty="0"/>
                    </a:p>
                  </a:txBody>
                  <a:tcPr/>
                </a:tc>
                <a:tc>
                  <a:txBody>
                    <a:bodyPr/>
                    <a:lstStyle/>
                    <a:p>
                      <a:r>
                        <a:rPr kumimoji="1" lang="en-US" altLang="ja-JP" dirty="0" smtClean="0"/>
                        <a:t>SCCP/SIP</a:t>
                      </a:r>
                      <a:endParaRPr kumimoji="1" lang="ja-JP" altLang="en-US" dirty="0"/>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dirty="0" smtClean="0"/>
                        <a:t> </a:t>
                      </a:r>
                      <a:r>
                        <a:rPr lang="en-US" altLang="ja-JP" dirty="0" smtClean="0">
                          <a:hlinkClick r:id="rId3"/>
                        </a:rPr>
                        <a:t>October 30, 2013 </a:t>
                      </a:r>
                      <a:endParaRPr kumimoji="1" lang="ja-JP" altLang="en-US" dirty="0" smtClean="0"/>
                    </a:p>
                    <a:p>
                      <a:endParaRPr kumimoji="1" lang="ja-JP" altLang="en-US" dirty="0"/>
                    </a:p>
                  </a:txBody>
                  <a:tcPr/>
                </a:tc>
                <a:tc>
                  <a:txBody>
                    <a:bodyPr/>
                    <a:lstStyle/>
                    <a:p>
                      <a:r>
                        <a:rPr kumimoji="1" lang="en-US" altLang="ja-JP" dirty="0" smtClean="0"/>
                        <a:t>July 30, 2014 </a:t>
                      </a:r>
                      <a:endParaRPr kumimoji="1" lang="ja-JP" altLang="en-US" dirty="0"/>
                    </a:p>
                  </a:txBody>
                  <a:tcPr/>
                </a:tc>
                <a:tc>
                  <a:txBody>
                    <a:bodyPr/>
                    <a:lstStyle/>
                    <a:p>
                      <a:r>
                        <a:rPr kumimoji="1" lang="en-US" altLang="ja-JP" dirty="0" smtClean="0"/>
                        <a:t>July 31, 2019 </a:t>
                      </a:r>
                      <a:endParaRPr kumimoji="1" lang="ja-JP" altLang="en-US" dirty="0"/>
                    </a:p>
                  </a:txBody>
                  <a:tcPr/>
                </a:tc>
              </a:tr>
            </a:tbl>
          </a:graphicData>
        </a:graphic>
      </p:graphicFrame>
    </p:spTree>
    <p:extLst>
      <p:ext uri="{BB962C8B-B14F-4D97-AF65-F5344CB8AC3E}">
        <p14:creationId xmlns:p14="http://schemas.microsoft.com/office/powerpoint/2010/main" val="367431162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smtClean="0"/>
              <a:t>Cisco IP Phone 8800 Series </a:t>
            </a:r>
            <a:br>
              <a:rPr smtClean="0"/>
            </a:br>
            <a:r>
              <a:rPr sz="2000" smtClean="0"/>
              <a:t>Supported Server Platforms</a:t>
            </a:r>
            <a:endParaRPr lang="en-US" sz="2000" dirty="0"/>
          </a:p>
        </p:txBody>
      </p:sp>
      <p:sp>
        <p:nvSpPr>
          <p:cNvPr id="4" name="Rectangle 3"/>
          <p:cNvSpPr/>
          <p:nvPr/>
        </p:nvSpPr>
        <p:spPr>
          <a:xfrm>
            <a:off x="5385299" y="1073150"/>
            <a:ext cx="3214189" cy="3719513"/>
          </a:xfrm>
          <a:prstGeom prst="rect">
            <a:avLst/>
          </a:prstGeom>
          <a:gradFill flip="none" rotWithShape="1">
            <a:gsLst>
              <a:gs pos="92000">
                <a:srgbClr val="F2F2F2"/>
              </a:gs>
              <a:gs pos="8000">
                <a:schemeClr val="bg1">
                  <a:lumMod val="95000"/>
                </a:schemeClr>
              </a:gs>
              <a:gs pos="100000">
                <a:schemeClr val="bg1">
                  <a:lumMod val="95000"/>
                  <a:alpha val="0"/>
                </a:schemeClr>
              </a:gs>
              <a:gs pos="0">
                <a:schemeClr val="bg1">
                  <a:lumMod val="95000"/>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5" name="Rectangle 4"/>
          <p:cNvSpPr/>
          <p:nvPr/>
        </p:nvSpPr>
        <p:spPr>
          <a:xfrm>
            <a:off x="565517" y="1076325"/>
            <a:ext cx="4818141" cy="3716338"/>
          </a:xfrm>
          <a:prstGeom prst="rect">
            <a:avLst/>
          </a:prstGeom>
          <a:gradFill flip="none" rotWithShape="1">
            <a:gsLst>
              <a:gs pos="0">
                <a:srgbClr val="EBF3FB"/>
              </a:gs>
              <a:gs pos="100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219456" rIns="91440" bIns="0" rtlCol="0" anchor="t"/>
          <a:lstStyle/>
          <a:p>
            <a:pPr marL="228600" indent="-228600">
              <a:lnSpc>
                <a:spcPct val="110000"/>
              </a:lnSpc>
              <a:spcBef>
                <a:spcPts val="0"/>
              </a:spcBef>
              <a:spcAft>
                <a:spcPts val="0"/>
              </a:spcAft>
              <a:buClr>
                <a:schemeClr val="tx2"/>
              </a:buClr>
              <a:buFont typeface="Wingdings" panose="05000000000000000000" pitchFamily="2" charset="2"/>
              <a:buChar char="§"/>
            </a:pPr>
            <a:r>
              <a:rPr lang="en-US" sz="1400" dirty="0" smtClean="0">
                <a:solidFill>
                  <a:schemeClr val="tx1"/>
                </a:solidFill>
                <a:latin typeface="+mj-lt"/>
              </a:rPr>
              <a:t>Cisco</a:t>
            </a:r>
            <a:r>
              <a:rPr lang="en-US" sz="1400" baseline="30000" dirty="0" smtClean="0">
                <a:solidFill>
                  <a:schemeClr val="tx1"/>
                </a:solidFill>
                <a:latin typeface="+mj-lt"/>
              </a:rPr>
              <a:t>®</a:t>
            </a:r>
            <a:r>
              <a:rPr lang="en-US" sz="1400" dirty="0" smtClean="0">
                <a:solidFill>
                  <a:schemeClr val="tx1"/>
                </a:solidFill>
                <a:latin typeface="+mj-lt"/>
              </a:rPr>
              <a:t> </a:t>
            </a:r>
            <a:r>
              <a:rPr lang="ja-JP" altLang="en-US" sz="1400" dirty="0" smtClean="0">
                <a:solidFill>
                  <a:schemeClr val="tx1"/>
                </a:solidFill>
                <a:latin typeface="+mj-lt"/>
              </a:rPr>
              <a:t>オンプレミス・</a:t>
            </a:r>
            <a:r>
              <a:rPr lang="en-US" altLang="ja-JP" sz="1400" dirty="0" smtClean="0">
                <a:solidFill>
                  <a:schemeClr val="tx1"/>
                </a:solidFill>
                <a:latin typeface="+mj-lt"/>
              </a:rPr>
              <a:t>HCS </a:t>
            </a:r>
            <a:r>
              <a:rPr lang="ja-JP" altLang="en-US" sz="1400" dirty="0" smtClean="0">
                <a:solidFill>
                  <a:schemeClr val="tx1"/>
                </a:solidFill>
                <a:latin typeface="+mj-lt"/>
              </a:rPr>
              <a:t>ソリューション</a:t>
            </a:r>
            <a:endParaRPr lang="en-US" sz="1400" dirty="0" smtClean="0">
              <a:solidFill>
                <a:schemeClr val="tx1"/>
              </a:solidFill>
              <a:latin typeface="+mj-lt"/>
            </a:endParaRPr>
          </a:p>
          <a:p>
            <a:pPr marL="460375" indent="-233363">
              <a:lnSpc>
                <a:spcPct val="110000"/>
              </a:lnSpc>
              <a:spcBef>
                <a:spcPts val="0"/>
              </a:spcBef>
              <a:spcAft>
                <a:spcPts val="300"/>
              </a:spcAft>
              <a:buClr>
                <a:schemeClr val="tx1"/>
              </a:buClr>
              <a:buFont typeface="Arial" panose="020B0604020202020204" pitchFamily="34" charset="0"/>
              <a:buChar char="−"/>
            </a:pPr>
            <a:r>
              <a:rPr lang="en-US" sz="1200" dirty="0" smtClean="0">
                <a:solidFill>
                  <a:schemeClr val="tx1"/>
                </a:solidFill>
                <a:latin typeface="+mj-lt"/>
              </a:rPr>
              <a:t>Unified CM: 8831: 7.1.5-</a:t>
            </a:r>
          </a:p>
          <a:p>
            <a:pPr marL="460375" indent="-233363">
              <a:lnSpc>
                <a:spcPct val="110000"/>
              </a:lnSpc>
              <a:spcBef>
                <a:spcPts val="0"/>
              </a:spcBef>
              <a:spcAft>
                <a:spcPts val="300"/>
              </a:spcAft>
              <a:buClr>
                <a:schemeClr val="tx1"/>
              </a:buClr>
              <a:buFont typeface="Arial" panose="020B0604020202020204" pitchFamily="34" charset="0"/>
              <a:buChar char="−"/>
            </a:pPr>
            <a:r>
              <a:rPr lang="en-US" sz="1200" dirty="0" smtClean="0">
                <a:solidFill>
                  <a:schemeClr val="tx1"/>
                </a:solidFill>
                <a:latin typeface="+mj-lt"/>
              </a:rPr>
              <a:t>CME 10.0 - </a:t>
            </a:r>
          </a:p>
          <a:p>
            <a:pPr marL="460375" indent="-233363">
              <a:lnSpc>
                <a:spcPct val="110000"/>
              </a:lnSpc>
              <a:spcBef>
                <a:spcPts val="0"/>
              </a:spcBef>
              <a:spcAft>
                <a:spcPts val="600"/>
              </a:spcAft>
              <a:buClr>
                <a:schemeClr val="tx1"/>
              </a:buClr>
              <a:buFont typeface="Arial" panose="020B0604020202020204" pitchFamily="34" charset="0"/>
              <a:buChar char="−"/>
            </a:pPr>
            <a:r>
              <a:rPr lang="en-US" sz="1200" dirty="0" smtClean="0">
                <a:solidFill>
                  <a:schemeClr val="tx1"/>
                </a:solidFill>
                <a:latin typeface="+mj-lt"/>
              </a:rPr>
              <a:t>Unified CM: 8811, 8841, 8845, 8851, 8861, 8865: 8.5.(1)-</a:t>
            </a:r>
          </a:p>
          <a:p>
            <a:pPr marL="460375" indent="-233363">
              <a:lnSpc>
                <a:spcPct val="110000"/>
              </a:lnSpc>
              <a:spcBef>
                <a:spcPts val="0"/>
              </a:spcBef>
              <a:spcAft>
                <a:spcPts val="600"/>
              </a:spcAft>
              <a:buClr>
                <a:schemeClr val="tx1"/>
              </a:buClr>
              <a:buFont typeface="Arial" panose="020B0604020202020204" pitchFamily="34" charset="0"/>
              <a:buChar char="−"/>
            </a:pPr>
            <a:r>
              <a:rPr lang="en-US" sz="1200" dirty="0" smtClean="0">
                <a:solidFill>
                  <a:schemeClr val="tx1"/>
                </a:solidFill>
                <a:latin typeface="+mj-lt"/>
              </a:rPr>
              <a:t>CME 10.0 – (</a:t>
            </a:r>
            <a:r>
              <a:rPr lang="en-US" sz="1200" dirty="0" err="1" smtClean="0">
                <a:solidFill>
                  <a:schemeClr val="tx1"/>
                </a:solidFill>
                <a:latin typeface="+mj-lt"/>
              </a:rPr>
              <a:t>FastTrack</a:t>
            </a:r>
            <a:r>
              <a:rPr lang="en-US" sz="1200" dirty="0" smtClean="0">
                <a:solidFill>
                  <a:schemeClr val="tx1"/>
                </a:solidFill>
                <a:latin typeface="+mj-lt"/>
              </a:rPr>
              <a:t>) </a:t>
            </a:r>
          </a:p>
          <a:p>
            <a:pPr marL="228600" indent="-228600">
              <a:lnSpc>
                <a:spcPct val="110000"/>
              </a:lnSpc>
              <a:spcBef>
                <a:spcPts val="0"/>
              </a:spcBef>
              <a:spcAft>
                <a:spcPts val="300"/>
              </a:spcAft>
              <a:buClr>
                <a:schemeClr val="tx2"/>
              </a:buClr>
              <a:buFont typeface="Wingdings" panose="05000000000000000000" pitchFamily="2" charset="2"/>
              <a:buChar char="§"/>
            </a:pPr>
            <a:endParaRPr lang="en-US" sz="1400" dirty="0" smtClean="0">
              <a:solidFill>
                <a:schemeClr val="tx1"/>
              </a:solidFill>
              <a:latin typeface="+mj-lt"/>
            </a:endParaRPr>
          </a:p>
        </p:txBody>
      </p:sp>
      <p:sp>
        <p:nvSpPr>
          <p:cNvPr id="6" name="Rectangle 5"/>
          <p:cNvSpPr/>
          <p:nvPr/>
        </p:nvSpPr>
        <p:spPr>
          <a:xfrm>
            <a:off x="542658" y="1073150"/>
            <a:ext cx="45720" cy="37163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7" name="Right Triangle 6"/>
          <p:cNvSpPr/>
          <p:nvPr/>
        </p:nvSpPr>
        <p:spPr>
          <a:xfrm rot="13496425">
            <a:off x="496937" y="1328546"/>
            <a:ext cx="182880" cy="182880"/>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pic>
        <p:nvPicPr>
          <p:cNvPr id="13" name="Picture 12" descr="AT05915lg.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13437" y="1448789"/>
            <a:ext cx="3362699" cy="1239583"/>
          </a:xfrm>
          <a:prstGeom prst="rect">
            <a:avLst/>
          </a:prstGeom>
        </p:spPr>
      </p:pic>
      <p:sp>
        <p:nvSpPr>
          <p:cNvPr id="15" name="12-Point Star 14"/>
          <p:cNvSpPr/>
          <p:nvPr/>
        </p:nvSpPr>
        <p:spPr>
          <a:xfrm>
            <a:off x="8049149" y="627342"/>
            <a:ext cx="824976" cy="762000"/>
          </a:xfrm>
          <a:prstGeom prst="star12">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6" name="TextBox 15"/>
          <p:cNvSpPr txBox="1"/>
          <p:nvPr/>
        </p:nvSpPr>
        <p:spPr>
          <a:xfrm>
            <a:off x="8153554" y="810028"/>
            <a:ext cx="659155" cy="369332"/>
          </a:xfrm>
          <a:prstGeom prst="rect">
            <a:avLst/>
          </a:prstGeom>
          <a:noFill/>
        </p:spPr>
        <p:txBody>
          <a:bodyPr wrap="none" rtlCol="0">
            <a:spAutoFit/>
          </a:bodyPr>
          <a:lstStyle/>
          <a:p>
            <a:r>
              <a:rPr lang="en-US" b="1" dirty="0" smtClean="0">
                <a:solidFill>
                  <a:schemeClr val="bg1"/>
                </a:solidFill>
                <a:latin typeface="+mj-lt"/>
              </a:rPr>
              <a:t>New</a:t>
            </a:r>
            <a:endParaRPr lang="en-US" b="1" dirty="0">
              <a:solidFill>
                <a:schemeClr val="bg1"/>
              </a:solidFill>
              <a:latin typeface="+mj-lt"/>
            </a:endParaRPr>
          </a:p>
        </p:txBody>
      </p:sp>
      <p:sp>
        <p:nvSpPr>
          <p:cNvPr id="17" name="TextBox 16"/>
          <p:cNvSpPr txBox="1"/>
          <p:nvPr/>
        </p:nvSpPr>
        <p:spPr>
          <a:xfrm>
            <a:off x="758189" y="4430789"/>
            <a:ext cx="4238625" cy="400110"/>
          </a:xfrm>
          <a:prstGeom prst="rect">
            <a:avLst/>
          </a:prstGeom>
          <a:noFill/>
        </p:spPr>
        <p:txBody>
          <a:bodyPr wrap="square" rtlCol="0">
            <a:spAutoFit/>
          </a:bodyPr>
          <a:lstStyle/>
          <a:p>
            <a:r>
              <a:rPr lang="en-US" sz="1000" dirty="0" smtClean="0">
                <a:latin typeface="+mj-lt"/>
              </a:rPr>
              <a:t>*Consult datasheet documentation for releases requiring development packs</a:t>
            </a:r>
            <a:r>
              <a:rPr lang="en-US" sz="1000" dirty="0">
                <a:latin typeface="+mj-lt"/>
              </a:rPr>
              <a:t> </a:t>
            </a:r>
            <a:r>
              <a:rPr lang="en-US" sz="1000" dirty="0" smtClean="0">
                <a:latin typeface="+mj-lt"/>
              </a:rPr>
              <a:t>and latest updates on minimum system requirements</a:t>
            </a:r>
          </a:p>
        </p:txBody>
      </p:sp>
      <p:pic>
        <p:nvPicPr>
          <p:cNvPr id="11" name="Picture 10" descr="AT05917l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0763" y="2107449"/>
            <a:ext cx="2743200" cy="2057400"/>
          </a:xfrm>
          <a:prstGeom prst="rect">
            <a:avLst/>
          </a:prstGeom>
        </p:spPr>
      </p:pic>
    </p:spTree>
    <p:extLst>
      <p:ext uri="{BB962C8B-B14F-4D97-AF65-F5344CB8AC3E}">
        <p14:creationId xmlns:p14="http://schemas.microsoft.com/office/powerpoint/2010/main" val="407636213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ja-JP" altLang="en-US" dirty="0" smtClean="0"/>
              <a:t>バックアップ</a:t>
            </a:r>
            <a:endParaRPr lang="en-US" dirty="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Intuitive User Experience</a:t>
            </a:r>
            <a:br>
              <a:rPr lang="en-US" dirty="0"/>
            </a:br>
            <a:r>
              <a:rPr lang="en-US" sz="2000" dirty="0"/>
              <a:t>Incoming Call Presentation</a:t>
            </a:r>
            <a:endParaRPr lang="en-US" dirty="0"/>
          </a:p>
        </p:txBody>
      </p:sp>
      <p:grpSp>
        <p:nvGrpSpPr>
          <p:cNvPr id="15" name="Group 14"/>
          <p:cNvGrpSpPr/>
          <p:nvPr/>
        </p:nvGrpSpPr>
        <p:grpSpPr>
          <a:xfrm>
            <a:off x="542658" y="1073150"/>
            <a:ext cx="8049680" cy="3719513"/>
            <a:chOff x="542658" y="1073150"/>
            <a:chExt cx="8049680" cy="3719513"/>
          </a:xfrm>
        </p:grpSpPr>
        <p:grpSp>
          <p:nvGrpSpPr>
            <p:cNvPr id="14" name="Group 13"/>
            <p:cNvGrpSpPr/>
            <p:nvPr/>
          </p:nvGrpSpPr>
          <p:grpSpPr>
            <a:xfrm>
              <a:off x="565517" y="1076325"/>
              <a:ext cx="8018857" cy="3716338"/>
              <a:chOff x="565517" y="1076325"/>
              <a:chExt cx="8018857" cy="3716338"/>
            </a:xfrm>
          </p:grpSpPr>
          <p:sp>
            <p:nvSpPr>
              <p:cNvPr id="13" name="Rectangle 12"/>
              <p:cNvSpPr/>
              <p:nvPr/>
            </p:nvSpPr>
            <p:spPr>
              <a:xfrm rot="10800000">
                <a:off x="3918003" y="1076325"/>
                <a:ext cx="4666371" cy="3716338"/>
              </a:xfrm>
              <a:prstGeom prst="rect">
                <a:avLst/>
              </a:prstGeom>
              <a:gradFill flip="none" rotWithShape="1">
                <a:gsLst>
                  <a:gs pos="0">
                    <a:srgbClr val="EBF3FB"/>
                  </a:gs>
                  <a:gs pos="100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219456" rIns="91440" bIns="0" rtlCol="0" anchor="t"/>
              <a:lstStyle/>
              <a:p>
                <a:pPr marL="228600" indent="-228600">
                  <a:spcBef>
                    <a:spcPts val="0"/>
                  </a:spcBef>
                  <a:spcAft>
                    <a:spcPts val="300"/>
                  </a:spcAft>
                  <a:buClr>
                    <a:schemeClr val="tx2"/>
                  </a:buClr>
                  <a:buFont typeface="Wingdings" panose="05000000000000000000" pitchFamily="2" charset="2"/>
                  <a:buChar char="§"/>
                </a:pPr>
                <a:endParaRPr lang="en-US" sz="1400" dirty="0">
                  <a:solidFill>
                    <a:schemeClr val="tx1"/>
                  </a:solidFill>
                  <a:latin typeface="+mj-lt"/>
                </a:endParaRPr>
              </a:p>
            </p:txBody>
          </p:sp>
          <p:sp>
            <p:nvSpPr>
              <p:cNvPr id="5" name="Rectangle 4"/>
              <p:cNvSpPr/>
              <p:nvPr/>
            </p:nvSpPr>
            <p:spPr>
              <a:xfrm>
                <a:off x="565517" y="1076325"/>
                <a:ext cx="4666371" cy="3716338"/>
              </a:xfrm>
              <a:prstGeom prst="rect">
                <a:avLst/>
              </a:prstGeom>
              <a:gradFill flip="none" rotWithShape="1">
                <a:gsLst>
                  <a:gs pos="0">
                    <a:srgbClr val="EBF3FB"/>
                  </a:gs>
                  <a:gs pos="100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219456" rIns="91440" bIns="0" rtlCol="0" anchor="t"/>
              <a:lstStyle/>
              <a:p>
                <a:pPr marL="228600" indent="-228600">
                  <a:spcBef>
                    <a:spcPts val="0"/>
                  </a:spcBef>
                  <a:spcAft>
                    <a:spcPts val="300"/>
                  </a:spcAft>
                  <a:buClr>
                    <a:schemeClr val="tx2"/>
                  </a:buClr>
                  <a:buFont typeface="Wingdings" panose="05000000000000000000" pitchFamily="2" charset="2"/>
                  <a:buChar char="§"/>
                </a:pPr>
                <a:endParaRPr lang="en-US" sz="1400" dirty="0">
                  <a:solidFill>
                    <a:schemeClr val="tx1"/>
                  </a:solidFill>
                  <a:latin typeface="+mj-lt"/>
                </a:endParaRPr>
              </a:p>
            </p:txBody>
          </p:sp>
        </p:grpSp>
        <p:sp>
          <p:nvSpPr>
            <p:cNvPr id="6" name="Rectangle 5"/>
            <p:cNvSpPr/>
            <p:nvPr/>
          </p:nvSpPr>
          <p:spPr>
            <a:xfrm>
              <a:off x="542658" y="1073150"/>
              <a:ext cx="45720" cy="37163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8" name="Rectangle 7"/>
            <p:cNvSpPr/>
            <p:nvPr/>
          </p:nvSpPr>
          <p:spPr>
            <a:xfrm>
              <a:off x="8546618" y="1073150"/>
              <a:ext cx="45720" cy="37163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grpSp>
      <p:pic>
        <p:nvPicPr>
          <p:cNvPr id="10" name="Picture 9" descr="Tablet_256.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rot="16200000">
            <a:off x="2899764" y="443137"/>
            <a:ext cx="3335468" cy="4979538"/>
          </a:xfrm>
          <a:prstGeom prst="rect">
            <a:avLst/>
          </a:prstGeom>
        </p:spPr>
      </p:pic>
      <p:pic>
        <p:nvPicPr>
          <p:cNvPr id="11" name="Picture 2"/>
          <p:cNvPicPr>
            <a:picLocks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2538691" y="1666896"/>
            <a:ext cx="3870212" cy="2496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736833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4"/>
          <p:cNvGrpSpPr/>
          <p:nvPr/>
        </p:nvGrpSpPr>
        <p:grpSpPr>
          <a:xfrm>
            <a:off x="542658" y="1073150"/>
            <a:ext cx="8049680" cy="3719513"/>
            <a:chOff x="542658" y="1073150"/>
            <a:chExt cx="8049680" cy="3719513"/>
          </a:xfrm>
        </p:grpSpPr>
        <p:grpSp>
          <p:nvGrpSpPr>
            <p:cNvPr id="4" name="Group 13"/>
            <p:cNvGrpSpPr/>
            <p:nvPr/>
          </p:nvGrpSpPr>
          <p:grpSpPr>
            <a:xfrm>
              <a:off x="565517" y="1076325"/>
              <a:ext cx="8018857" cy="3716338"/>
              <a:chOff x="565517" y="1076325"/>
              <a:chExt cx="8018857" cy="3716338"/>
            </a:xfrm>
          </p:grpSpPr>
          <p:sp>
            <p:nvSpPr>
              <p:cNvPr id="13" name="Rectangle 12"/>
              <p:cNvSpPr/>
              <p:nvPr/>
            </p:nvSpPr>
            <p:spPr>
              <a:xfrm rot="10800000">
                <a:off x="3918003" y="1076325"/>
                <a:ext cx="4666371" cy="3716338"/>
              </a:xfrm>
              <a:prstGeom prst="rect">
                <a:avLst/>
              </a:prstGeom>
              <a:gradFill flip="none" rotWithShape="1">
                <a:gsLst>
                  <a:gs pos="0">
                    <a:srgbClr val="EBF3FB"/>
                  </a:gs>
                  <a:gs pos="100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219456" rIns="91440" bIns="0" rtlCol="0" anchor="t"/>
              <a:lstStyle/>
              <a:p>
                <a:pPr marL="228600" indent="-228600">
                  <a:spcBef>
                    <a:spcPts val="0"/>
                  </a:spcBef>
                  <a:spcAft>
                    <a:spcPts val="300"/>
                  </a:spcAft>
                  <a:buClr>
                    <a:schemeClr val="tx2"/>
                  </a:buClr>
                  <a:buFont typeface="Wingdings" panose="05000000000000000000" pitchFamily="2" charset="2"/>
                  <a:buChar char="§"/>
                </a:pPr>
                <a:endParaRPr lang="en-US" sz="1400" dirty="0">
                  <a:solidFill>
                    <a:schemeClr val="tx1"/>
                  </a:solidFill>
                  <a:latin typeface="+mj-lt"/>
                </a:endParaRPr>
              </a:p>
            </p:txBody>
          </p:sp>
          <p:sp>
            <p:nvSpPr>
              <p:cNvPr id="5" name="Rectangle 4"/>
              <p:cNvSpPr/>
              <p:nvPr/>
            </p:nvSpPr>
            <p:spPr>
              <a:xfrm>
                <a:off x="565517" y="1076325"/>
                <a:ext cx="4666371" cy="3716338"/>
              </a:xfrm>
              <a:prstGeom prst="rect">
                <a:avLst/>
              </a:prstGeom>
              <a:gradFill flip="none" rotWithShape="1">
                <a:gsLst>
                  <a:gs pos="0">
                    <a:srgbClr val="EBF3FB"/>
                  </a:gs>
                  <a:gs pos="100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219456" rIns="91440" bIns="0" rtlCol="0" anchor="t"/>
              <a:lstStyle/>
              <a:p>
                <a:pPr marL="228600" indent="-228600">
                  <a:spcBef>
                    <a:spcPts val="0"/>
                  </a:spcBef>
                  <a:spcAft>
                    <a:spcPts val="300"/>
                  </a:spcAft>
                  <a:buClr>
                    <a:schemeClr val="tx2"/>
                  </a:buClr>
                  <a:buFont typeface="Wingdings" panose="05000000000000000000" pitchFamily="2" charset="2"/>
                  <a:buChar char="§"/>
                </a:pPr>
                <a:endParaRPr lang="en-US" sz="1400" dirty="0">
                  <a:solidFill>
                    <a:schemeClr val="tx1"/>
                  </a:solidFill>
                  <a:latin typeface="+mj-lt"/>
                </a:endParaRPr>
              </a:p>
            </p:txBody>
          </p:sp>
        </p:grpSp>
        <p:sp>
          <p:nvSpPr>
            <p:cNvPr id="6" name="Rectangle 5"/>
            <p:cNvSpPr/>
            <p:nvPr/>
          </p:nvSpPr>
          <p:spPr>
            <a:xfrm>
              <a:off x="542658" y="1073150"/>
              <a:ext cx="45720" cy="37163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8" name="Rectangle 7"/>
            <p:cNvSpPr/>
            <p:nvPr/>
          </p:nvSpPr>
          <p:spPr>
            <a:xfrm>
              <a:off x="8546618" y="1073150"/>
              <a:ext cx="45720" cy="37163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grpSp>
      <p:pic>
        <p:nvPicPr>
          <p:cNvPr id="11" name="Picture 10" descr="Tablet_256.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rot="16200000">
            <a:off x="2899764" y="443137"/>
            <a:ext cx="3335468" cy="4979538"/>
          </a:xfrm>
          <a:prstGeom prst="rect">
            <a:avLst/>
          </a:prstGeom>
        </p:spPr>
      </p:pic>
      <p:sp>
        <p:nvSpPr>
          <p:cNvPr id="2" name="Title 1"/>
          <p:cNvSpPr>
            <a:spLocks noGrp="1"/>
          </p:cNvSpPr>
          <p:nvPr>
            <p:ph type="title"/>
          </p:nvPr>
        </p:nvSpPr>
        <p:spPr/>
        <p:txBody>
          <a:bodyPr/>
          <a:lstStyle/>
          <a:p>
            <a:r>
              <a:rPr dirty="0" smtClean="0"/>
              <a:t>Cisco Intelligent Proximity</a:t>
            </a:r>
            <a:br>
              <a:rPr dirty="0" smtClean="0"/>
            </a:br>
            <a:r>
              <a:rPr sz="2000" dirty="0" smtClean="0"/>
              <a:t>Contacts Button on Phone</a:t>
            </a:r>
            <a:endParaRPr lang="en-US" sz="2000" dirty="0"/>
          </a:p>
        </p:txBody>
      </p:sp>
      <p:pic>
        <p:nvPicPr>
          <p:cNvPr id="24" name="Picture 3"/>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2540296" y="1630680"/>
            <a:ext cx="3891325" cy="2536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594655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Cisco Intelligent Proximity </a:t>
            </a:r>
            <a:br>
              <a:rPr smtClean="0"/>
            </a:br>
            <a:r>
              <a:rPr sz="2000" smtClean="0"/>
              <a:t>Contacts from Smartphone</a:t>
            </a:r>
            <a:endParaRPr lang="en-US" dirty="0"/>
          </a:p>
        </p:txBody>
      </p:sp>
      <p:grpSp>
        <p:nvGrpSpPr>
          <p:cNvPr id="3" name="Group 14"/>
          <p:cNvGrpSpPr/>
          <p:nvPr/>
        </p:nvGrpSpPr>
        <p:grpSpPr>
          <a:xfrm>
            <a:off x="542658" y="1073150"/>
            <a:ext cx="8049680" cy="3719513"/>
            <a:chOff x="542658" y="1073150"/>
            <a:chExt cx="8049680" cy="3719513"/>
          </a:xfrm>
        </p:grpSpPr>
        <p:grpSp>
          <p:nvGrpSpPr>
            <p:cNvPr id="4" name="Group 13"/>
            <p:cNvGrpSpPr/>
            <p:nvPr/>
          </p:nvGrpSpPr>
          <p:grpSpPr>
            <a:xfrm>
              <a:off x="565517" y="1076325"/>
              <a:ext cx="8018857" cy="3716338"/>
              <a:chOff x="565517" y="1076325"/>
              <a:chExt cx="8018857" cy="3716338"/>
            </a:xfrm>
          </p:grpSpPr>
          <p:sp>
            <p:nvSpPr>
              <p:cNvPr id="13" name="Rectangle 12"/>
              <p:cNvSpPr/>
              <p:nvPr/>
            </p:nvSpPr>
            <p:spPr>
              <a:xfrm rot="10800000">
                <a:off x="3918003" y="1076325"/>
                <a:ext cx="4666371" cy="3716338"/>
              </a:xfrm>
              <a:prstGeom prst="rect">
                <a:avLst/>
              </a:prstGeom>
              <a:gradFill flip="none" rotWithShape="1">
                <a:gsLst>
                  <a:gs pos="0">
                    <a:srgbClr val="EBF3FB"/>
                  </a:gs>
                  <a:gs pos="100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219456" rIns="91440" bIns="0" rtlCol="0" anchor="t"/>
              <a:lstStyle/>
              <a:p>
                <a:pPr marL="228600" indent="-228600">
                  <a:spcBef>
                    <a:spcPts val="0"/>
                  </a:spcBef>
                  <a:spcAft>
                    <a:spcPts val="300"/>
                  </a:spcAft>
                  <a:buClr>
                    <a:schemeClr val="tx2"/>
                  </a:buClr>
                  <a:buFont typeface="Wingdings" panose="05000000000000000000" pitchFamily="2" charset="2"/>
                  <a:buChar char="§"/>
                </a:pPr>
                <a:endParaRPr lang="en-US" sz="1400" dirty="0">
                  <a:solidFill>
                    <a:schemeClr val="tx1"/>
                  </a:solidFill>
                  <a:latin typeface="+mj-lt"/>
                </a:endParaRPr>
              </a:p>
            </p:txBody>
          </p:sp>
          <p:sp>
            <p:nvSpPr>
              <p:cNvPr id="5" name="Rectangle 4"/>
              <p:cNvSpPr/>
              <p:nvPr/>
            </p:nvSpPr>
            <p:spPr>
              <a:xfrm>
                <a:off x="565517" y="1076325"/>
                <a:ext cx="4666371" cy="3716338"/>
              </a:xfrm>
              <a:prstGeom prst="rect">
                <a:avLst/>
              </a:prstGeom>
              <a:gradFill flip="none" rotWithShape="1">
                <a:gsLst>
                  <a:gs pos="0">
                    <a:srgbClr val="EBF3FB"/>
                  </a:gs>
                  <a:gs pos="100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219456" rIns="91440" bIns="0" rtlCol="0" anchor="t"/>
              <a:lstStyle/>
              <a:p>
                <a:pPr marL="228600" indent="-228600">
                  <a:spcBef>
                    <a:spcPts val="0"/>
                  </a:spcBef>
                  <a:spcAft>
                    <a:spcPts val="300"/>
                  </a:spcAft>
                  <a:buClr>
                    <a:schemeClr val="tx2"/>
                  </a:buClr>
                  <a:buFont typeface="Wingdings" panose="05000000000000000000" pitchFamily="2" charset="2"/>
                  <a:buChar char="§"/>
                </a:pPr>
                <a:endParaRPr lang="en-US" sz="1400" dirty="0">
                  <a:solidFill>
                    <a:schemeClr val="tx1"/>
                  </a:solidFill>
                  <a:latin typeface="+mj-lt"/>
                </a:endParaRPr>
              </a:p>
            </p:txBody>
          </p:sp>
        </p:grpSp>
        <p:sp>
          <p:nvSpPr>
            <p:cNvPr id="6" name="Rectangle 5"/>
            <p:cNvSpPr/>
            <p:nvPr/>
          </p:nvSpPr>
          <p:spPr>
            <a:xfrm>
              <a:off x="542658" y="1073150"/>
              <a:ext cx="45720" cy="37163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8" name="Rectangle 7"/>
            <p:cNvSpPr/>
            <p:nvPr/>
          </p:nvSpPr>
          <p:spPr>
            <a:xfrm>
              <a:off x="8546618" y="1073150"/>
              <a:ext cx="45720" cy="37163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grpSp>
      <p:pic>
        <p:nvPicPr>
          <p:cNvPr id="19" name="Picture 18"/>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2545553" y="1660782"/>
            <a:ext cx="3867912" cy="2533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descr="Tablet_256.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rot="16200000">
            <a:off x="2900689" y="442212"/>
            <a:ext cx="3337560" cy="4983480"/>
          </a:xfrm>
          <a:prstGeom prst="rect">
            <a:avLst/>
          </a:prstGeom>
        </p:spPr>
      </p:pic>
      <p:pic>
        <p:nvPicPr>
          <p:cNvPr id="26" name="Picture 25"/>
          <p:cNvPicPr>
            <a:picLocks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2540297" y="1630680"/>
            <a:ext cx="3895344" cy="2532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30610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Cisco Intelligent Proximity</a:t>
            </a:r>
            <a:br>
              <a:rPr smtClean="0"/>
            </a:br>
            <a:r>
              <a:rPr sz="2000" smtClean="0"/>
              <a:t>Call History from Smartphone</a:t>
            </a:r>
            <a:endParaRPr lang="en-US" dirty="0"/>
          </a:p>
        </p:txBody>
      </p:sp>
      <p:grpSp>
        <p:nvGrpSpPr>
          <p:cNvPr id="3" name="Group 14"/>
          <p:cNvGrpSpPr/>
          <p:nvPr/>
        </p:nvGrpSpPr>
        <p:grpSpPr>
          <a:xfrm>
            <a:off x="542658" y="1073150"/>
            <a:ext cx="8049680" cy="3719513"/>
            <a:chOff x="542658" y="1073150"/>
            <a:chExt cx="8049680" cy="3719513"/>
          </a:xfrm>
        </p:grpSpPr>
        <p:grpSp>
          <p:nvGrpSpPr>
            <p:cNvPr id="4" name="Group 13"/>
            <p:cNvGrpSpPr/>
            <p:nvPr/>
          </p:nvGrpSpPr>
          <p:grpSpPr>
            <a:xfrm>
              <a:off x="565517" y="1076325"/>
              <a:ext cx="8018857" cy="3716338"/>
              <a:chOff x="565517" y="1076325"/>
              <a:chExt cx="8018857" cy="3716338"/>
            </a:xfrm>
          </p:grpSpPr>
          <p:sp>
            <p:nvSpPr>
              <p:cNvPr id="13" name="Rectangle 12"/>
              <p:cNvSpPr/>
              <p:nvPr/>
            </p:nvSpPr>
            <p:spPr>
              <a:xfrm rot="10800000">
                <a:off x="3918003" y="1076325"/>
                <a:ext cx="4666371" cy="3716338"/>
              </a:xfrm>
              <a:prstGeom prst="rect">
                <a:avLst/>
              </a:prstGeom>
              <a:gradFill flip="none" rotWithShape="1">
                <a:gsLst>
                  <a:gs pos="0">
                    <a:srgbClr val="EBF3FB"/>
                  </a:gs>
                  <a:gs pos="100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219456" rIns="91440" bIns="0" rtlCol="0" anchor="t"/>
              <a:lstStyle/>
              <a:p>
                <a:pPr marL="228600" indent="-228600">
                  <a:spcBef>
                    <a:spcPts val="0"/>
                  </a:spcBef>
                  <a:spcAft>
                    <a:spcPts val="300"/>
                  </a:spcAft>
                  <a:buClr>
                    <a:schemeClr val="tx2"/>
                  </a:buClr>
                  <a:buFont typeface="Wingdings" panose="05000000000000000000" pitchFamily="2" charset="2"/>
                  <a:buChar char="§"/>
                </a:pPr>
                <a:endParaRPr lang="en-US" sz="1400" dirty="0">
                  <a:solidFill>
                    <a:schemeClr val="tx1"/>
                  </a:solidFill>
                  <a:latin typeface="+mj-lt"/>
                </a:endParaRPr>
              </a:p>
            </p:txBody>
          </p:sp>
          <p:sp>
            <p:nvSpPr>
              <p:cNvPr id="5" name="Rectangle 4"/>
              <p:cNvSpPr/>
              <p:nvPr/>
            </p:nvSpPr>
            <p:spPr>
              <a:xfrm>
                <a:off x="565517" y="1076325"/>
                <a:ext cx="4666371" cy="3716338"/>
              </a:xfrm>
              <a:prstGeom prst="rect">
                <a:avLst/>
              </a:prstGeom>
              <a:gradFill flip="none" rotWithShape="1">
                <a:gsLst>
                  <a:gs pos="0">
                    <a:srgbClr val="EBF3FB"/>
                  </a:gs>
                  <a:gs pos="100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219456" rIns="91440" bIns="0" rtlCol="0" anchor="t"/>
              <a:lstStyle/>
              <a:p>
                <a:pPr marL="228600" indent="-228600">
                  <a:spcBef>
                    <a:spcPts val="0"/>
                  </a:spcBef>
                  <a:spcAft>
                    <a:spcPts val="300"/>
                  </a:spcAft>
                  <a:buClr>
                    <a:schemeClr val="tx2"/>
                  </a:buClr>
                  <a:buFont typeface="Wingdings" panose="05000000000000000000" pitchFamily="2" charset="2"/>
                  <a:buChar char="§"/>
                </a:pPr>
                <a:endParaRPr lang="en-US" sz="1400" dirty="0">
                  <a:solidFill>
                    <a:schemeClr val="tx1"/>
                  </a:solidFill>
                  <a:latin typeface="+mj-lt"/>
                </a:endParaRPr>
              </a:p>
            </p:txBody>
          </p:sp>
        </p:grpSp>
        <p:sp>
          <p:nvSpPr>
            <p:cNvPr id="6" name="Rectangle 5"/>
            <p:cNvSpPr/>
            <p:nvPr/>
          </p:nvSpPr>
          <p:spPr>
            <a:xfrm>
              <a:off x="542658" y="1073150"/>
              <a:ext cx="45720" cy="37163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8" name="Rectangle 7"/>
            <p:cNvSpPr/>
            <p:nvPr/>
          </p:nvSpPr>
          <p:spPr>
            <a:xfrm>
              <a:off x="8546618" y="1073150"/>
              <a:ext cx="45720" cy="37163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grpSp>
      <p:pic>
        <p:nvPicPr>
          <p:cNvPr id="19" name="Picture 18"/>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2545553" y="1660782"/>
            <a:ext cx="3867912" cy="2533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descr="Tablet_256.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rot="16200000">
            <a:off x="2900689" y="442212"/>
            <a:ext cx="3337560" cy="4983480"/>
          </a:xfrm>
          <a:prstGeom prst="rect">
            <a:avLst/>
          </a:prstGeom>
        </p:spPr>
      </p:pic>
      <p:pic>
        <p:nvPicPr>
          <p:cNvPr id="14" name="Picture 3"/>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2540297" y="1630680"/>
            <a:ext cx="3897154" cy="2532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979260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t>Cisco IP Phone 8800 Series</a:t>
            </a:r>
            <a:br>
              <a:rPr dirty="0" smtClean="0"/>
            </a:br>
            <a:r>
              <a:rPr sz="2000" dirty="0" smtClean="0"/>
              <a:t>Intelligent Proximity with Video</a:t>
            </a:r>
            <a:endParaRPr lang="en-US" sz="2000" dirty="0"/>
          </a:p>
        </p:txBody>
      </p:sp>
      <p:grpSp>
        <p:nvGrpSpPr>
          <p:cNvPr id="4" name="Group 13"/>
          <p:cNvGrpSpPr/>
          <p:nvPr/>
        </p:nvGrpSpPr>
        <p:grpSpPr>
          <a:xfrm>
            <a:off x="565517" y="1076325"/>
            <a:ext cx="8018857" cy="3716338"/>
            <a:chOff x="565517" y="1076325"/>
            <a:chExt cx="8018857" cy="3716338"/>
          </a:xfrm>
        </p:grpSpPr>
        <p:sp>
          <p:nvSpPr>
            <p:cNvPr id="13" name="Rectangle 12"/>
            <p:cNvSpPr/>
            <p:nvPr/>
          </p:nvSpPr>
          <p:spPr>
            <a:xfrm rot="10800000">
              <a:off x="3918003" y="1076325"/>
              <a:ext cx="4666371" cy="3716338"/>
            </a:xfrm>
            <a:prstGeom prst="rect">
              <a:avLst/>
            </a:prstGeom>
            <a:gradFill flip="none" rotWithShape="1">
              <a:gsLst>
                <a:gs pos="0">
                  <a:srgbClr val="EBF3FB"/>
                </a:gs>
                <a:gs pos="100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219456" rIns="91440" bIns="0" rtlCol="0" anchor="t"/>
            <a:lstStyle/>
            <a:p>
              <a:pPr marL="228600" indent="-228600">
                <a:spcBef>
                  <a:spcPts val="0"/>
                </a:spcBef>
                <a:spcAft>
                  <a:spcPts val="300"/>
                </a:spcAft>
                <a:buClr>
                  <a:schemeClr val="tx2"/>
                </a:buClr>
                <a:buFont typeface="Wingdings" panose="05000000000000000000" pitchFamily="2" charset="2"/>
                <a:buChar char="§"/>
              </a:pPr>
              <a:endParaRPr lang="en-US" sz="1400" dirty="0">
                <a:solidFill>
                  <a:schemeClr val="tx1"/>
                </a:solidFill>
                <a:latin typeface="+mj-lt"/>
              </a:endParaRPr>
            </a:p>
          </p:txBody>
        </p:sp>
        <p:sp>
          <p:nvSpPr>
            <p:cNvPr id="5" name="Rectangle 4"/>
            <p:cNvSpPr/>
            <p:nvPr/>
          </p:nvSpPr>
          <p:spPr>
            <a:xfrm>
              <a:off x="565517" y="1076325"/>
              <a:ext cx="4666371" cy="3716338"/>
            </a:xfrm>
            <a:prstGeom prst="rect">
              <a:avLst/>
            </a:prstGeom>
            <a:gradFill flip="none" rotWithShape="1">
              <a:gsLst>
                <a:gs pos="0">
                  <a:srgbClr val="EBF3FB"/>
                </a:gs>
                <a:gs pos="100000">
                  <a:schemeClr val="bg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219456" rIns="91440" bIns="0" rtlCol="0" anchor="t"/>
            <a:lstStyle/>
            <a:p>
              <a:pPr marL="228600" indent="-228600">
                <a:spcBef>
                  <a:spcPts val="0"/>
                </a:spcBef>
                <a:spcAft>
                  <a:spcPts val="300"/>
                </a:spcAft>
                <a:buClr>
                  <a:schemeClr val="tx2"/>
                </a:buClr>
                <a:buFont typeface="Wingdings" panose="05000000000000000000" pitchFamily="2" charset="2"/>
                <a:buChar char="§"/>
              </a:pPr>
              <a:endParaRPr lang="en-US" sz="1400" dirty="0">
                <a:solidFill>
                  <a:schemeClr val="tx1"/>
                </a:solidFill>
                <a:latin typeface="+mj-lt"/>
              </a:endParaRPr>
            </a:p>
          </p:txBody>
        </p:sp>
      </p:grpSp>
      <p:sp>
        <p:nvSpPr>
          <p:cNvPr id="6" name="Rectangle 5"/>
          <p:cNvSpPr/>
          <p:nvPr/>
        </p:nvSpPr>
        <p:spPr>
          <a:xfrm>
            <a:off x="542658" y="1073150"/>
            <a:ext cx="45720" cy="37163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8" name="Rectangle 7"/>
          <p:cNvSpPr/>
          <p:nvPr/>
        </p:nvSpPr>
        <p:spPr>
          <a:xfrm>
            <a:off x="8546618" y="1073150"/>
            <a:ext cx="45720" cy="37163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grpSp>
        <p:nvGrpSpPr>
          <p:cNvPr id="12" name="Group 11"/>
          <p:cNvGrpSpPr/>
          <p:nvPr/>
        </p:nvGrpSpPr>
        <p:grpSpPr>
          <a:xfrm>
            <a:off x="1151553" y="1713258"/>
            <a:ext cx="1762661" cy="2663150"/>
            <a:chOff x="956305" y="1567526"/>
            <a:chExt cx="1887416" cy="2851639"/>
          </a:xfrm>
        </p:grpSpPr>
        <p:grpSp>
          <p:nvGrpSpPr>
            <p:cNvPr id="15" name="Group 33"/>
            <p:cNvGrpSpPr/>
            <p:nvPr/>
          </p:nvGrpSpPr>
          <p:grpSpPr>
            <a:xfrm>
              <a:off x="956305" y="1567526"/>
              <a:ext cx="1887416" cy="1181100"/>
              <a:chOff x="747773" y="1567526"/>
              <a:chExt cx="1887416" cy="1181100"/>
            </a:xfrm>
          </p:grpSpPr>
          <p:pic>
            <p:nvPicPr>
              <p:cNvPr id="18" name="Picture 2" descr="Y:\Training\Cisco Templates\2010_Updated Templates\New Cisco Brand\Kubrik Icons\256 Pixel Size\Smartphone_256.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6200000">
                <a:off x="1100931" y="1214368"/>
                <a:ext cx="1181100" cy="1887416"/>
              </a:xfrm>
              <a:prstGeom prst="rect">
                <a:avLst/>
              </a:prstGeom>
              <a:noFill/>
            </p:spPr>
          </p:pic>
          <p:pic>
            <p:nvPicPr>
              <p:cNvPr id="20" name="Picture 3"/>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1016740" y="1700703"/>
                <a:ext cx="1349482" cy="860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descr="Y:\Training\Cisco Templates\2010_Updated Templates\New Cisco Brand\Kubrik Icons\256 Pixel Size\Smartphone_256.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6200000">
              <a:off x="1309463" y="2884907"/>
              <a:ext cx="1181100" cy="1887416"/>
            </a:xfrm>
            <a:prstGeom prst="rect">
              <a:avLst/>
            </a:prstGeom>
            <a:noFill/>
          </p:spPr>
        </p:pic>
        <p:pic>
          <p:nvPicPr>
            <p:cNvPr id="17" name="Picture 4"/>
            <p:cNvPicPr>
              <a:picLocks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1250735" y="3364019"/>
              <a:ext cx="1319936" cy="865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Chevron 21"/>
          <p:cNvSpPr/>
          <p:nvPr/>
        </p:nvSpPr>
        <p:spPr>
          <a:xfrm flipH="1" flipV="1">
            <a:off x="3150153" y="2122447"/>
            <a:ext cx="284653" cy="284653"/>
          </a:xfrm>
          <a:prstGeom prst="chevron">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latin typeface="+mj-lt"/>
            </a:endParaRPr>
          </a:p>
        </p:txBody>
      </p:sp>
      <p:sp>
        <p:nvSpPr>
          <p:cNvPr id="23" name="Chevron 22"/>
          <p:cNvSpPr/>
          <p:nvPr/>
        </p:nvSpPr>
        <p:spPr>
          <a:xfrm flipH="1" flipV="1">
            <a:off x="3328061" y="2122447"/>
            <a:ext cx="284653" cy="284653"/>
          </a:xfrm>
          <a:prstGeom prst="chevron">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latin typeface="+mj-lt"/>
            </a:endParaRPr>
          </a:p>
        </p:txBody>
      </p:sp>
      <p:sp>
        <p:nvSpPr>
          <p:cNvPr id="24" name="Chevron 23"/>
          <p:cNvSpPr/>
          <p:nvPr/>
        </p:nvSpPr>
        <p:spPr>
          <a:xfrm flipH="1" flipV="1">
            <a:off x="3505970" y="2122447"/>
            <a:ext cx="284653" cy="284653"/>
          </a:xfrm>
          <a:prstGeom prst="chevron">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latin typeface="+mj-lt"/>
            </a:endParaRPr>
          </a:p>
        </p:txBody>
      </p:sp>
      <p:sp>
        <p:nvSpPr>
          <p:cNvPr id="25" name="Chevron 24"/>
          <p:cNvSpPr/>
          <p:nvPr/>
        </p:nvSpPr>
        <p:spPr>
          <a:xfrm flipH="1" flipV="1">
            <a:off x="3150153" y="3682566"/>
            <a:ext cx="284653" cy="284653"/>
          </a:xfrm>
          <a:prstGeom prst="chevron">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latin typeface="+mj-lt"/>
            </a:endParaRPr>
          </a:p>
        </p:txBody>
      </p:sp>
      <p:sp>
        <p:nvSpPr>
          <p:cNvPr id="26" name="Chevron 25"/>
          <p:cNvSpPr/>
          <p:nvPr/>
        </p:nvSpPr>
        <p:spPr>
          <a:xfrm flipH="1" flipV="1">
            <a:off x="3328061" y="3682566"/>
            <a:ext cx="284653" cy="284653"/>
          </a:xfrm>
          <a:prstGeom prst="chevron">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latin typeface="+mj-lt"/>
            </a:endParaRPr>
          </a:p>
        </p:txBody>
      </p:sp>
      <p:sp>
        <p:nvSpPr>
          <p:cNvPr id="27" name="Chevron 26"/>
          <p:cNvSpPr/>
          <p:nvPr/>
        </p:nvSpPr>
        <p:spPr>
          <a:xfrm flipH="1" flipV="1">
            <a:off x="3505970" y="3682566"/>
            <a:ext cx="284653" cy="284653"/>
          </a:xfrm>
          <a:prstGeom prst="chevron">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latin typeface="+mj-lt"/>
            </a:endParaRPr>
          </a:p>
        </p:txBody>
      </p:sp>
      <p:pic>
        <p:nvPicPr>
          <p:cNvPr id="28" name="Picture 2" descr="Y:\Training\Cisco Templates\2010_Updated Templates\New Cisco Brand\Kubrik Icons\256 Pixel Size\Wifi.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16200000">
            <a:off x="3572240" y="2828593"/>
            <a:ext cx="495179" cy="351965"/>
          </a:xfrm>
          <a:prstGeom prst="rect">
            <a:avLst/>
          </a:prstGeom>
          <a:noFill/>
        </p:spPr>
      </p:pic>
      <p:grpSp>
        <p:nvGrpSpPr>
          <p:cNvPr id="29" name="Group 28"/>
          <p:cNvGrpSpPr/>
          <p:nvPr/>
        </p:nvGrpSpPr>
        <p:grpSpPr>
          <a:xfrm>
            <a:off x="4532021" y="1844596"/>
            <a:ext cx="3835996" cy="2400474"/>
            <a:chOff x="4576030" y="1667799"/>
            <a:chExt cx="4107492" cy="2570371"/>
          </a:xfrm>
        </p:grpSpPr>
        <p:pic>
          <p:nvPicPr>
            <p:cNvPr id="30" name="Picture 2" descr="Y:\Training\Cisco Templates\2010_Updated Templates\New Cisco Brand\Kubrik Icons\256 Pixel Size\Smartphone_256.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6200000">
              <a:off x="5344590" y="899239"/>
              <a:ext cx="2570371" cy="4107492"/>
            </a:xfrm>
            <a:prstGeom prst="rect">
              <a:avLst/>
            </a:prstGeom>
            <a:noFill/>
          </p:spPr>
        </p:pic>
        <p:pic>
          <p:nvPicPr>
            <p:cNvPr id="31" name="Picture 2"/>
            <p:cNvPicPr>
              <a:picLocks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5203407" y="1962732"/>
              <a:ext cx="2852736" cy="1866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2" name="TextBox 31"/>
          <p:cNvSpPr txBox="1"/>
          <p:nvPr/>
        </p:nvSpPr>
        <p:spPr>
          <a:xfrm>
            <a:off x="766980" y="1489404"/>
            <a:ext cx="2906566" cy="307777"/>
          </a:xfrm>
          <a:prstGeom prst="rect">
            <a:avLst/>
          </a:prstGeom>
          <a:noFill/>
        </p:spPr>
        <p:txBody>
          <a:bodyPr wrap="none" rtlCol="0">
            <a:spAutoFit/>
          </a:bodyPr>
          <a:lstStyle/>
          <a:p>
            <a:pPr algn="ctr"/>
            <a:r>
              <a:rPr lang="en-US" sz="1400" dirty="0" smtClean="0">
                <a:latin typeface="+mj-lt"/>
              </a:rPr>
              <a:t>Mobile Device with Cisco Jabber</a:t>
            </a:r>
            <a:r>
              <a:rPr lang="en-US" sz="1400" baseline="30000" dirty="0" smtClean="0">
                <a:latin typeface="+mj-lt"/>
              </a:rPr>
              <a:t>®</a:t>
            </a:r>
          </a:p>
        </p:txBody>
      </p:sp>
    </p:spTree>
    <p:extLst>
      <p:ext uri="{BB962C8B-B14F-4D97-AF65-F5344CB8AC3E}">
        <p14:creationId xmlns:p14="http://schemas.microsoft.com/office/powerpoint/2010/main" val="322871879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IP Conference Phone 8831 </a:t>
            </a:r>
            <a:br>
              <a:rPr smtClean="0"/>
            </a:br>
            <a:r>
              <a:rPr sz="2000" smtClean="0"/>
              <a:t>Typical Deployments</a:t>
            </a:r>
            <a:endParaRPr lang="en-US" dirty="0"/>
          </a:p>
        </p:txBody>
      </p:sp>
      <p:sp>
        <p:nvSpPr>
          <p:cNvPr id="3" name="Rectangle 2"/>
          <p:cNvSpPr/>
          <p:nvPr/>
        </p:nvSpPr>
        <p:spPr>
          <a:xfrm>
            <a:off x="6600255" y="1787521"/>
            <a:ext cx="1993392" cy="2956506"/>
          </a:xfrm>
          <a:prstGeom prst="rect">
            <a:avLst/>
          </a:prstGeom>
          <a:gradFill flip="none" rotWithShape="1">
            <a:gsLst>
              <a:gs pos="0">
                <a:srgbClr val="F0FDFE"/>
              </a:gs>
              <a:gs pos="100000">
                <a:schemeClr val="accent1">
                  <a:tint val="23500"/>
                  <a:satMod val="160000"/>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4" name="Rectangle 3"/>
          <p:cNvSpPr/>
          <p:nvPr/>
        </p:nvSpPr>
        <p:spPr>
          <a:xfrm>
            <a:off x="4583374" y="1784260"/>
            <a:ext cx="1993392" cy="2956506"/>
          </a:xfrm>
          <a:prstGeom prst="rect">
            <a:avLst/>
          </a:prstGeom>
          <a:gradFill flip="none" rotWithShape="1">
            <a:gsLst>
              <a:gs pos="0">
                <a:schemeClr val="bg1">
                  <a:lumMod val="95000"/>
                </a:schemeClr>
              </a:gs>
              <a:gs pos="100000">
                <a:schemeClr val="accent1">
                  <a:tint val="23500"/>
                  <a:satMod val="160000"/>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5" name="Rectangle 4"/>
          <p:cNvSpPr/>
          <p:nvPr/>
        </p:nvSpPr>
        <p:spPr>
          <a:xfrm>
            <a:off x="2547831" y="1790330"/>
            <a:ext cx="1993392" cy="2956506"/>
          </a:xfrm>
          <a:prstGeom prst="rect">
            <a:avLst/>
          </a:prstGeom>
          <a:gradFill flip="none" rotWithShape="1">
            <a:gsLst>
              <a:gs pos="0">
                <a:srgbClr val="F1F9F1"/>
              </a:gs>
              <a:gs pos="100000">
                <a:schemeClr val="accent1">
                  <a:tint val="23500"/>
                  <a:satMod val="160000"/>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6" name="Rectangle 5"/>
          <p:cNvSpPr/>
          <p:nvPr/>
        </p:nvSpPr>
        <p:spPr>
          <a:xfrm>
            <a:off x="538758" y="1847479"/>
            <a:ext cx="1989773" cy="2956506"/>
          </a:xfrm>
          <a:prstGeom prst="rect">
            <a:avLst/>
          </a:prstGeom>
          <a:gradFill flip="none" rotWithShape="1">
            <a:gsLst>
              <a:gs pos="0">
                <a:srgbClr val="F2F7FC"/>
              </a:gs>
              <a:gs pos="100000">
                <a:schemeClr val="accent1">
                  <a:tint val="23500"/>
                  <a:satMod val="160000"/>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7" name="Rectangle 6"/>
          <p:cNvSpPr/>
          <p:nvPr/>
        </p:nvSpPr>
        <p:spPr>
          <a:xfrm>
            <a:off x="538758" y="1274820"/>
            <a:ext cx="1993392" cy="1094611"/>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smtClean="0">
                <a:solidFill>
                  <a:schemeClr val="bg2"/>
                </a:solidFill>
                <a:effectLst>
                  <a:outerShdw blurRad="38100" dist="38100" dir="2700000" algn="tl">
                    <a:srgbClr val="000000">
                      <a:alpha val="43137"/>
                    </a:srgbClr>
                  </a:outerShdw>
                </a:effectLst>
                <a:latin typeface="+mj-lt"/>
              </a:rPr>
              <a:t>Small office -</a:t>
            </a:r>
            <a:br>
              <a:rPr lang="en-US" sz="1600" dirty="0" smtClean="0">
                <a:solidFill>
                  <a:schemeClr val="bg2"/>
                </a:solidFill>
                <a:effectLst>
                  <a:outerShdw blurRad="38100" dist="38100" dir="2700000" algn="tl">
                    <a:srgbClr val="000000">
                      <a:alpha val="43137"/>
                    </a:srgbClr>
                  </a:outerShdw>
                </a:effectLst>
                <a:latin typeface="+mj-lt"/>
              </a:rPr>
            </a:br>
            <a:r>
              <a:rPr lang="en-US" sz="1600" dirty="0" smtClean="0">
                <a:solidFill>
                  <a:schemeClr val="bg2"/>
                </a:solidFill>
                <a:effectLst>
                  <a:outerShdw blurRad="38100" dist="38100" dir="2700000" algn="tl">
                    <a:srgbClr val="000000">
                      <a:alpha val="43137"/>
                    </a:srgbClr>
                  </a:outerShdw>
                </a:effectLst>
                <a:latin typeface="+mj-lt"/>
              </a:rPr>
              <a:t>office table: </a:t>
            </a:r>
          </a:p>
          <a:p>
            <a:pPr algn="ctr"/>
            <a:r>
              <a:rPr lang="en-US" sz="1600" dirty="0" smtClean="0">
                <a:solidFill>
                  <a:schemeClr val="bg2"/>
                </a:solidFill>
                <a:effectLst>
                  <a:outerShdw blurRad="38100" dist="38100" dir="2700000" algn="tl">
                    <a:srgbClr val="000000">
                      <a:alpha val="43137"/>
                    </a:srgbClr>
                  </a:outerShdw>
                </a:effectLst>
                <a:latin typeface="+mj-lt"/>
              </a:rPr>
              <a:t>4 </a:t>
            </a:r>
            <a:r>
              <a:rPr lang="en-US" sz="1600" dirty="0">
                <a:solidFill>
                  <a:schemeClr val="bg2"/>
                </a:solidFill>
                <a:effectLst>
                  <a:outerShdw blurRad="38100" dist="38100" dir="2700000" algn="tl">
                    <a:srgbClr val="000000">
                      <a:alpha val="43137"/>
                    </a:srgbClr>
                  </a:outerShdw>
                </a:effectLst>
                <a:latin typeface="+mj-lt"/>
              </a:rPr>
              <a:t>- 16 seats </a:t>
            </a:r>
          </a:p>
        </p:txBody>
      </p:sp>
      <p:sp>
        <p:nvSpPr>
          <p:cNvPr id="8" name="Right Triangle 7"/>
          <p:cNvSpPr/>
          <p:nvPr/>
        </p:nvSpPr>
        <p:spPr>
          <a:xfrm rot="18896425">
            <a:off x="1440775" y="2327733"/>
            <a:ext cx="182880" cy="182880"/>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9" name="Rectangle 8"/>
          <p:cNvSpPr/>
          <p:nvPr/>
        </p:nvSpPr>
        <p:spPr>
          <a:xfrm>
            <a:off x="538758" y="2354966"/>
            <a:ext cx="1993392" cy="7315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2"/>
              </a:solidFill>
              <a:effectLst>
                <a:outerShdw blurRad="38100" dist="38100" dir="2700000" algn="tl">
                  <a:srgbClr val="000000">
                    <a:alpha val="43137"/>
                  </a:srgbClr>
                </a:outerShdw>
              </a:effectLst>
              <a:latin typeface="+mj-lt"/>
            </a:endParaRPr>
          </a:p>
        </p:txBody>
      </p:sp>
      <p:sp>
        <p:nvSpPr>
          <p:cNvPr id="10" name="Rectangle 9"/>
          <p:cNvSpPr/>
          <p:nvPr/>
        </p:nvSpPr>
        <p:spPr>
          <a:xfrm>
            <a:off x="2547831" y="1274820"/>
            <a:ext cx="1993392" cy="1094611"/>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smtClean="0">
                <a:solidFill>
                  <a:schemeClr val="bg2"/>
                </a:solidFill>
                <a:effectLst>
                  <a:outerShdw blurRad="38100" dist="38100" dir="2700000" algn="tl">
                    <a:srgbClr val="000000">
                      <a:alpha val="43137"/>
                    </a:srgbClr>
                  </a:outerShdw>
                </a:effectLst>
                <a:latin typeface="+mj-lt"/>
              </a:rPr>
              <a:t>Standard conference room table:</a:t>
            </a:r>
            <a:br>
              <a:rPr lang="en-US" sz="1600" dirty="0" smtClean="0">
                <a:solidFill>
                  <a:schemeClr val="bg2"/>
                </a:solidFill>
                <a:effectLst>
                  <a:outerShdw blurRad="38100" dist="38100" dir="2700000" algn="tl">
                    <a:srgbClr val="000000">
                      <a:alpha val="43137"/>
                    </a:srgbClr>
                  </a:outerShdw>
                </a:effectLst>
                <a:latin typeface="+mj-lt"/>
              </a:rPr>
            </a:br>
            <a:r>
              <a:rPr lang="en-US" sz="1600" dirty="0" smtClean="0">
                <a:solidFill>
                  <a:schemeClr val="bg2"/>
                </a:solidFill>
                <a:effectLst>
                  <a:outerShdw blurRad="38100" dist="38100" dir="2700000" algn="tl">
                    <a:srgbClr val="000000">
                      <a:alpha val="43137"/>
                    </a:srgbClr>
                  </a:outerShdw>
                </a:effectLst>
                <a:latin typeface="+mj-lt"/>
              </a:rPr>
              <a:t>12 </a:t>
            </a:r>
            <a:r>
              <a:rPr lang="en-US" sz="1600" dirty="0">
                <a:solidFill>
                  <a:schemeClr val="bg2"/>
                </a:solidFill>
                <a:effectLst>
                  <a:outerShdw blurRad="38100" dist="38100" dir="2700000" algn="tl">
                    <a:srgbClr val="000000">
                      <a:alpha val="43137"/>
                    </a:srgbClr>
                  </a:outerShdw>
                </a:effectLst>
                <a:latin typeface="+mj-lt"/>
              </a:rPr>
              <a:t>- 24 seats</a:t>
            </a:r>
          </a:p>
        </p:txBody>
      </p:sp>
      <p:sp>
        <p:nvSpPr>
          <p:cNvPr id="11" name="Rectangle 10"/>
          <p:cNvSpPr/>
          <p:nvPr/>
        </p:nvSpPr>
        <p:spPr>
          <a:xfrm>
            <a:off x="2547831" y="2354966"/>
            <a:ext cx="1997011" cy="73151"/>
          </a:xfrm>
          <a:prstGeom prst="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2"/>
              </a:solidFill>
              <a:effectLst>
                <a:outerShdw blurRad="38100" dist="38100" dir="2700000" algn="tl">
                  <a:srgbClr val="000000">
                    <a:alpha val="43137"/>
                  </a:srgbClr>
                </a:outerShdw>
              </a:effectLst>
              <a:latin typeface="+mj-lt"/>
            </a:endParaRPr>
          </a:p>
        </p:txBody>
      </p:sp>
      <p:sp>
        <p:nvSpPr>
          <p:cNvPr id="12" name="Rectangle 11"/>
          <p:cNvSpPr/>
          <p:nvPr/>
        </p:nvSpPr>
        <p:spPr>
          <a:xfrm>
            <a:off x="4583374" y="1274820"/>
            <a:ext cx="1993392" cy="1094611"/>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smtClean="0">
                <a:solidFill>
                  <a:schemeClr val="bg2"/>
                </a:solidFill>
                <a:effectLst>
                  <a:outerShdw blurRad="38100" dist="38100" dir="2700000" algn="tl">
                    <a:srgbClr val="000000">
                      <a:alpha val="43137"/>
                    </a:srgbClr>
                  </a:outerShdw>
                </a:effectLst>
                <a:latin typeface="+mj-lt"/>
              </a:rPr>
              <a:t>Boardroom</a:t>
            </a:r>
            <a:br>
              <a:rPr lang="en-US" sz="1600" dirty="0" smtClean="0">
                <a:solidFill>
                  <a:schemeClr val="bg2"/>
                </a:solidFill>
                <a:effectLst>
                  <a:outerShdw blurRad="38100" dist="38100" dir="2700000" algn="tl">
                    <a:srgbClr val="000000">
                      <a:alpha val="43137"/>
                    </a:srgbClr>
                  </a:outerShdw>
                </a:effectLst>
                <a:latin typeface="+mj-lt"/>
              </a:rPr>
            </a:br>
            <a:r>
              <a:rPr lang="en-US" sz="1600" dirty="0" smtClean="0">
                <a:solidFill>
                  <a:schemeClr val="bg2"/>
                </a:solidFill>
                <a:effectLst>
                  <a:outerShdw blurRad="38100" dist="38100" dir="2700000" algn="tl">
                    <a:srgbClr val="000000">
                      <a:alpha val="43137"/>
                    </a:srgbClr>
                  </a:outerShdw>
                </a:effectLst>
                <a:latin typeface="+mj-lt"/>
              </a:rPr>
              <a:t>office table:</a:t>
            </a:r>
            <a:br>
              <a:rPr lang="en-US" sz="1600" dirty="0" smtClean="0">
                <a:solidFill>
                  <a:schemeClr val="bg2"/>
                </a:solidFill>
                <a:effectLst>
                  <a:outerShdw blurRad="38100" dist="38100" dir="2700000" algn="tl">
                    <a:srgbClr val="000000">
                      <a:alpha val="43137"/>
                    </a:srgbClr>
                  </a:outerShdw>
                </a:effectLst>
                <a:latin typeface="+mj-lt"/>
              </a:rPr>
            </a:br>
            <a:r>
              <a:rPr lang="en-US" sz="1600" dirty="0" smtClean="0">
                <a:solidFill>
                  <a:schemeClr val="bg2"/>
                </a:solidFill>
                <a:effectLst>
                  <a:outerShdw blurRad="38100" dist="38100" dir="2700000" algn="tl">
                    <a:srgbClr val="000000">
                      <a:alpha val="43137"/>
                    </a:srgbClr>
                  </a:outerShdw>
                </a:effectLst>
                <a:latin typeface="+mj-lt"/>
              </a:rPr>
              <a:t>16 </a:t>
            </a:r>
            <a:r>
              <a:rPr lang="en-US" sz="1600" dirty="0">
                <a:solidFill>
                  <a:schemeClr val="bg2"/>
                </a:solidFill>
                <a:effectLst>
                  <a:outerShdw blurRad="38100" dist="38100" dir="2700000" algn="tl">
                    <a:srgbClr val="000000">
                      <a:alpha val="43137"/>
                    </a:srgbClr>
                  </a:outerShdw>
                </a:effectLst>
                <a:latin typeface="+mj-lt"/>
              </a:rPr>
              <a:t>- 32 seats </a:t>
            </a:r>
          </a:p>
        </p:txBody>
      </p:sp>
      <p:sp>
        <p:nvSpPr>
          <p:cNvPr id="13" name="Rectangle 12"/>
          <p:cNvSpPr/>
          <p:nvPr/>
        </p:nvSpPr>
        <p:spPr>
          <a:xfrm>
            <a:off x="4583374" y="2354966"/>
            <a:ext cx="1989773" cy="73151"/>
          </a:xfrm>
          <a:prstGeom prst="rect">
            <a:avLst/>
          </a:prstGeom>
          <a:solidFill>
            <a:schemeClr val="tx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2"/>
              </a:solidFill>
              <a:effectLst>
                <a:outerShdw blurRad="38100" dist="38100" dir="2700000" algn="tl">
                  <a:srgbClr val="000000">
                    <a:alpha val="43137"/>
                  </a:srgbClr>
                </a:outerShdw>
              </a:effectLst>
              <a:latin typeface="+mj-lt"/>
            </a:endParaRPr>
          </a:p>
        </p:txBody>
      </p:sp>
      <p:sp>
        <p:nvSpPr>
          <p:cNvPr id="14" name="Rectangle 13"/>
          <p:cNvSpPr/>
          <p:nvPr/>
        </p:nvSpPr>
        <p:spPr>
          <a:xfrm>
            <a:off x="6600255" y="1274820"/>
            <a:ext cx="1989773" cy="109461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solidFill>
                  <a:schemeClr val="bg2"/>
                </a:solidFill>
                <a:effectLst>
                  <a:outerShdw blurRad="38100" dist="38100" dir="2700000" algn="tl">
                    <a:srgbClr val="000000">
                      <a:alpha val="43137"/>
                    </a:srgbClr>
                  </a:outerShdw>
                </a:effectLst>
                <a:latin typeface="+mj-lt"/>
              </a:rPr>
              <a:t>Large boardroom</a:t>
            </a:r>
            <a:br>
              <a:rPr lang="en-US" sz="1600" dirty="0">
                <a:solidFill>
                  <a:schemeClr val="bg2"/>
                </a:solidFill>
                <a:effectLst>
                  <a:outerShdw blurRad="38100" dist="38100" dir="2700000" algn="tl">
                    <a:srgbClr val="000000">
                      <a:alpha val="43137"/>
                    </a:srgbClr>
                  </a:outerShdw>
                </a:effectLst>
                <a:latin typeface="+mj-lt"/>
              </a:rPr>
            </a:br>
            <a:r>
              <a:rPr lang="en-US" sz="1600" dirty="0">
                <a:solidFill>
                  <a:schemeClr val="bg2"/>
                </a:solidFill>
                <a:effectLst>
                  <a:outerShdw blurRad="38100" dist="38100" dir="2700000" algn="tl">
                    <a:srgbClr val="000000">
                      <a:alpha val="43137"/>
                    </a:srgbClr>
                  </a:outerShdw>
                </a:effectLst>
                <a:latin typeface="+mj-lt"/>
              </a:rPr>
              <a:t>office table:</a:t>
            </a:r>
          </a:p>
          <a:p>
            <a:pPr algn="ctr"/>
            <a:r>
              <a:rPr lang="en-US" sz="1600" dirty="0">
                <a:solidFill>
                  <a:schemeClr val="bg2"/>
                </a:solidFill>
                <a:effectLst>
                  <a:outerShdw blurRad="38100" dist="38100" dir="2700000" algn="tl">
                    <a:srgbClr val="000000">
                      <a:alpha val="43137"/>
                    </a:srgbClr>
                  </a:outerShdw>
                </a:effectLst>
                <a:latin typeface="+mj-lt"/>
              </a:rPr>
              <a:t>24 - 42 seats</a:t>
            </a:r>
          </a:p>
        </p:txBody>
      </p:sp>
      <p:sp>
        <p:nvSpPr>
          <p:cNvPr id="15" name="Rectangle 14"/>
          <p:cNvSpPr/>
          <p:nvPr/>
        </p:nvSpPr>
        <p:spPr>
          <a:xfrm>
            <a:off x="6600255" y="2354966"/>
            <a:ext cx="1993392" cy="73151"/>
          </a:xfrm>
          <a:prstGeom prst="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2"/>
              </a:solidFill>
              <a:effectLst>
                <a:outerShdw blurRad="38100" dist="38100" dir="2700000" algn="tl">
                  <a:srgbClr val="000000">
                    <a:alpha val="43137"/>
                  </a:srgbClr>
                </a:outerShdw>
              </a:effectLst>
              <a:latin typeface="+mj-lt"/>
            </a:endParaRPr>
          </a:p>
        </p:txBody>
      </p:sp>
      <p:sp>
        <p:nvSpPr>
          <p:cNvPr id="16" name="Right Triangle 15"/>
          <p:cNvSpPr/>
          <p:nvPr/>
        </p:nvSpPr>
        <p:spPr>
          <a:xfrm rot="18896425">
            <a:off x="3468965" y="2320207"/>
            <a:ext cx="182880" cy="182880"/>
          </a:xfrm>
          <a:prstGeom prst="rtTriangle">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7" name="Right Triangle 16"/>
          <p:cNvSpPr/>
          <p:nvPr/>
        </p:nvSpPr>
        <p:spPr>
          <a:xfrm rot="18896425">
            <a:off x="5487824" y="2312681"/>
            <a:ext cx="182880" cy="182880"/>
          </a:xfrm>
          <a:prstGeom prst="rtTriangle">
            <a:avLst/>
          </a:prstGeom>
          <a:solidFill>
            <a:schemeClr val="tx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8" name="Right Triangle 17"/>
          <p:cNvSpPr/>
          <p:nvPr/>
        </p:nvSpPr>
        <p:spPr>
          <a:xfrm rot="18896425">
            <a:off x="7506683" y="2305155"/>
            <a:ext cx="182880" cy="182880"/>
          </a:xfrm>
          <a:prstGeom prst="rtTriangle">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9" name="Rectangle 18"/>
          <p:cNvSpPr/>
          <p:nvPr/>
        </p:nvSpPr>
        <p:spPr>
          <a:xfrm>
            <a:off x="542375" y="4746836"/>
            <a:ext cx="1993392" cy="457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2"/>
              </a:solidFill>
              <a:effectLst>
                <a:outerShdw blurRad="38100" dist="38100" dir="2700000" algn="tl">
                  <a:srgbClr val="000000">
                    <a:alpha val="43137"/>
                  </a:srgbClr>
                </a:outerShdw>
              </a:effectLst>
              <a:latin typeface="+mj-lt"/>
            </a:endParaRPr>
          </a:p>
        </p:txBody>
      </p:sp>
      <p:sp>
        <p:nvSpPr>
          <p:cNvPr id="20" name="Rectangle 19"/>
          <p:cNvSpPr/>
          <p:nvPr/>
        </p:nvSpPr>
        <p:spPr>
          <a:xfrm>
            <a:off x="2562873" y="4746836"/>
            <a:ext cx="1997011" cy="45720"/>
          </a:xfrm>
          <a:prstGeom prst="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2"/>
              </a:solidFill>
              <a:effectLst>
                <a:outerShdw blurRad="38100" dist="38100" dir="2700000" algn="tl">
                  <a:srgbClr val="000000">
                    <a:alpha val="43137"/>
                  </a:srgbClr>
                </a:outerShdw>
              </a:effectLst>
              <a:latin typeface="+mj-lt"/>
            </a:endParaRPr>
          </a:p>
        </p:txBody>
      </p:sp>
      <p:sp>
        <p:nvSpPr>
          <p:cNvPr id="21" name="Rectangle 20"/>
          <p:cNvSpPr/>
          <p:nvPr/>
        </p:nvSpPr>
        <p:spPr>
          <a:xfrm>
            <a:off x="4586991" y="4746836"/>
            <a:ext cx="1989773" cy="45720"/>
          </a:xfrm>
          <a:prstGeom prst="rect">
            <a:avLst/>
          </a:prstGeom>
          <a:solidFill>
            <a:schemeClr val="tx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2"/>
              </a:solidFill>
              <a:effectLst>
                <a:outerShdw blurRad="38100" dist="38100" dir="2700000" algn="tl">
                  <a:srgbClr val="000000">
                    <a:alpha val="43137"/>
                  </a:srgbClr>
                </a:outerShdw>
              </a:effectLst>
              <a:latin typeface="+mj-lt"/>
            </a:endParaRPr>
          </a:p>
        </p:txBody>
      </p:sp>
      <p:sp>
        <p:nvSpPr>
          <p:cNvPr id="22" name="Rectangle 21"/>
          <p:cNvSpPr/>
          <p:nvPr/>
        </p:nvSpPr>
        <p:spPr>
          <a:xfrm>
            <a:off x="6603872" y="4746836"/>
            <a:ext cx="1993392" cy="45720"/>
          </a:xfrm>
          <a:prstGeom prst="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2"/>
              </a:solidFill>
              <a:effectLst>
                <a:outerShdw blurRad="38100" dist="38100" dir="2700000" algn="tl">
                  <a:srgbClr val="000000">
                    <a:alpha val="43137"/>
                  </a:srgbClr>
                </a:outerShdw>
              </a:effectLst>
              <a:latin typeface="+mj-lt"/>
            </a:endParaRPr>
          </a:p>
        </p:txBody>
      </p:sp>
      <p:pic>
        <p:nvPicPr>
          <p:cNvPr id="76" name="Bilde 7" descr="guidelines_illus_new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15802" y="2867220"/>
            <a:ext cx="835685" cy="566928"/>
          </a:xfrm>
          <a:prstGeom prst="rect">
            <a:avLst/>
          </a:prstGeom>
        </p:spPr>
      </p:pic>
      <p:pic>
        <p:nvPicPr>
          <p:cNvPr id="77" name="Picture 76" descr="Base+DCU.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6222" y="3599608"/>
            <a:ext cx="654845" cy="854737"/>
          </a:xfrm>
          <a:prstGeom prst="rect">
            <a:avLst/>
          </a:prstGeom>
        </p:spPr>
      </p:pic>
      <p:pic>
        <p:nvPicPr>
          <p:cNvPr id="78" name="Bilde 2" descr="guidelines_illus_new2.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43514" y="2878215"/>
            <a:ext cx="802026" cy="564406"/>
          </a:xfrm>
          <a:prstGeom prst="rect">
            <a:avLst/>
          </a:prstGeom>
        </p:spPr>
      </p:pic>
      <p:grpSp>
        <p:nvGrpSpPr>
          <p:cNvPr id="79" name="Group 78"/>
          <p:cNvGrpSpPr/>
          <p:nvPr/>
        </p:nvGrpSpPr>
        <p:grpSpPr>
          <a:xfrm>
            <a:off x="3020110" y="3560096"/>
            <a:ext cx="1048835" cy="833289"/>
            <a:chOff x="3022526" y="2980308"/>
            <a:chExt cx="1048835" cy="833289"/>
          </a:xfrm>
        </p:grpSpPr>
        <p:pic>
          <p:nvPicPr>
            <p:cNvPr id="80" name="Picture 79" descr="Wireless_mics.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70298" y="2980308"/>
              <a:ext cx="501063" cy="698032"/>
            </a:xfrm>
            <a:prstGeom prst="rect">
              <a:avLst/>
            </a:prstGeom>
          </p:spPr>
        </p:pic>
        <p:pic>
          <p:nvPicPr>
            <p:cNvPr id="81" name="Picture 80" descr="Base+DCU.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22526" y="3013866"/>
              <a:ext cx="612704" cy="799731"/>
            </a:xfrm>
            <a:prstGeom prst="rect">
              <a:avLst/>
            </a:prstGeom>
          </p:spPr>
        </p:pic>
      </p:grpSp>
      <p:pic>
        <p:nvPicPr>
          <p:cNvPr id="82" name="Bilde 1" descr="guidelines_illus_new.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57674" y="2882997"/>
            <a:ext cx="1044792" cy="566928"/>
          </a:xfrm>
          <a:prstGeom prst="rect">
            <a:avLst/>
          </a:prstGeom>
        </p:spPr>
      </p:pic>
      <p:pic>
        <p:nvPicPr>
          <p:cNvPr id="83" name="Bilde 8" descr="guidelines_illus_new.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026566" y="2865413"/>
            <a:ext cx="1140770" cy="566928"/>
          </a:xfrm>
          <a:prstGeom prst="rect">
            <a:avLst/>
          </a:prstGeom>
        </p:spPr>
      </p:pic>
      <p:grpSp>
        <p:nvGrpSpPr>
          <p:cNvPr id="84" name="Group 83"/>
          <p:cNvGrpSpPr/>
          <p:nvPr/>
        </p:nvGrpSpPr>
        <p:grpSpPr>
          <a:xfrm>
            <a:off x="4908558" y="3576616"/>
            <a:ext cx="1343024" cy="834144"/>
            <a:chOff x="4953303" y="2989263"/>
            <a:chExt cx="1343024" cy="834144"/>
          </a:xfrm>
        </p:grpSpPr>
        <p:sp>
          <p:nvSpPr>
            <p:cNvPr id="85" name="Freeform 84"/>
            <p:cNvSpPr/>
            <p:nvPr/>
          </p:nvSpPr>
          <p:spPr>
            <a:xfrm rot="16200000">
              <a:off x="5568178" y="3116339"/>
              <a:ext cx="111692" cy="260427"/>
            </a:xfrm>
            <a:custGeom>
              <a:avLst/>
              <a:gdLst>
                <a:gd name="connsiteX0" fmla="*/ 0 w 748932"/>
                <a:gd name="connsiteY0" fmla="*/ 1615045 h 1615045"/>
                <a:gd name="connsiteX1" fmla="*/ 748145 w 748932"/>
                <a:gd name="connsiteY1" fmla="*/ 1377538 h 1615045"/>
                <a:gd name="connsiteX2" fmla="*/ 154379 w 748932"/>
                <a:gd name="connsiteY2" fmla="*/ 819398 h 1615045"/>
                <a:gd name="connsiteX3" fmla="*/ 712519 w 748932"/>
                <a:gd name="connsiteY3" fmla="*/ 0 h 1615045"/>
              </a:gdLst>
              <a:ahLst/>
              <a:cxnLst>
                <a:cxn ang="0">
                  <a:pos x="connsiteX0" y="connsiteY0"/>
                </a:cxn>
                <a:cxn ang="0">
                  <a:pos x="connsiteX1" y="connsiteY1"/>
                </a:cxn>
                <a:cxn ang="0">
                  <a:pos x="connsiteX2" y="connsiteY2"/>
                </a:cxn>
                <a:cxn ang="0">
                  <a:pos x="connsiteX3" y="connsiteY3"/>
                </a:cxn>
              </a:cxnLst>
              <a:rect l="l" t="t" r="r" b="b"/>
              <a:pathLst>
                <a:path w="748932" h="1615045">
                  <a:moveTo>
                    <a:pt x="0" y="1615045"/>
                  </a:moveTo>
                  <a:cubicBezTo>
                    <a:pt x="361207" y="1562595"/>
                    <a:pt x="722415" y="1510146"/>
                    <a:pt x="748145" y="1377538"/>
                  </a:cubicBezTo>
                  <a:cubicBezTo>
                    <a:pt x="773875" y="1244930"/>
                    <a:pt x="160317" y="1048988"/>
                    <a:pt x="154379" y="819398"/>
                  </a:cubicBezTo>
                  <a:cubicBezTo>
                    <a:pt x="148441" y="589808"/>
                    <a:pt x="430480" y="294904"/>
                    <a:pt x="712519" y="0"/>
                  </a:cubicBezTo>
                </a:path>
              </a:pathLst>
            </a:custGeom>
            <a:noFill/>
            <a:ln w="19050">
              <a:solidFill>
                <a:srgbClr val="000000">
                  <a:alpha val="54000"/>
                </a:srgb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82314" tIns="41157" rIns="82314" bIns="41157" rtlCol="0" anchor="ctr"/>
            <a:lstStyle/>
            <a:p>
              <a:pPr algn="ctr" fontAlgn="base">
                <a:spcBef>
                  <a:spcPct val="50000"/>
                </a:spcBef>
                <a:spcAft>
                  <a:spcPct val="0"/>
                </a:spcAft>
              </a:pPr>
              <a:endParaRPr lang="en-US">
                <a:solidFill>
                  <a:srgbClr val="FFFFFF"/>
                </a:solidFill>
                <a:latin typeface="+mj-lt"/>
              </a:endParaRPr>
            </a:p>
          </p:txBody>
        </p:sp>
        <p:pic>
          <p:nvPicPr>
            <p:cNvPr id="86" name="Picture 85" descr="Base.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95038" y="3000008"/>
              <a:ext cx="601289" cy="429126"/>
            </a:xfrm>
            <a:prstGeom prst="rect">
              <a:avLst/>
            </a:prstGeom>
          </p:spPr>
        </p:pic>
        <p:pic>
          <p:nvPicPr>
            <p:cNvPr id="87" name="Picture 86" descr="Base+DCU.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53303" y="2989263"/>
              <a:ext cx="639069" cy="834144"/>
            </a:xfrm>
            <a:prstGeom prst="rect">
              <a:avLst/>
            </a:prstGeom>
          </p:spPr>
        </p:pic>
      </p:grpSp>
      <p:grpSp>
        <p:nvGrpSpPr>
          <p:cNvPr id="88" name="Group 87"/>
          <p:cNvGrpSpPr/>
          <p:nvPr/>
        </p:nvGrpSpPr>
        <p:grpSpPr>
          <a:xfrm>
            <a:off x="6824164" y="3581675"/>
            <a:ext cx="1545575" cy="1005918"/>
            <a:chOff x="6957659" y="2994267"/>
            <a:chExt cx="1545575" cy="1005918"/>
          </a:xfrm>
        </p:grpSpPr>
        <p:sp>
          <p:nvSpPr>
            <p:cNvPr id="89" name="Freeform 88"/>
            <p:cNvSpPr/>
            <p:nvPr/>
          </p:nvSpPr>
          <p:spPr>
            <a:xfrm rot="16200000">
              <a:off x="7665267" y="3140509"/>
              <a:ext cx="128537" cy="299704"/>
            </a:xfrm>
            <a:custGeom>
              <a:avLst/>
              <a:gdLst>
                <a:gd name="connsiteX0" fmla="*/ 0 w 748932"/>
                <a:gd name="connsiteY0" fmla="*/ 1615045 h 1615045"/>
                <a:gd name="connsiteX1" fmla="*/ 748145 w 748932"/>
                <a:gd name="connsiteY1" fmla="*/ 1377538 h 1615045"/>
                <a:gd name="connsiteX2" fmla="*/ 154379 w 748932"/>
                <a:gd name="connsiteY2" fmla="*/ 819398 h 1615045"/>
                <a:gd name="connsiteX3" fmla="*/ 712519 w 748932"/>
                <a:gd name="connsiteY3" fmla="*/ 0 h 1615045"/>
              </a:gdLst>
              <a:ahLst/>
              <a:cxnLst>
                <a:cxn ang="0">
                  <a:pos x="connsiteX0" y="connsiteY0"/>
                </a:cxn>
                <a:cxn ang="0">
                  <a:pos x="connsiteX1" y="connsiteY1"/>
                </a:cxn>
                <a:cxn ang="0">
                  <a:pos x="connsiteX2" y="connsiteY2"/>
                </a:cxn>
                <a:cxn ang="0">
                  <a:pos x="connsiteX3" y="connsiteY3"/>
                </a:cxn>
              </a:cxnLst>
              <a:rect l="l" t="t" r="r" b="b"/>
              <a:pathLst>
                <a:path w="748932" h="1615045">
                  <a:moveTo>
                    <a:pt x="0" y="1615045"/>
                  </a:moveTo>
                  <a:cubicBezTo>
                    <a:pt x="361207" y="1562595"/>
                    <a:pt x="722415" y="1510146"/>
                    <a:pt x="748145" y="1377538"/>
                  </a:cubicBezTo>
                  <a:cubicBezTo>
                    <a:pt x="773875" y="1244930"/>
                    <a:pt x="160317" y="1048988"/>
                    <a:pt x="154379" y="819398"/>
                  </a:cubicBezTo>
                  <a:cubicBezTo>
                    <a:pt x="148441" y="589808"/>
                    <a:pt x="430480" y="294904"/>
                    <a:pt x="712519" y="0"/>
                  </a:cubicBezTo>
                </a:path>
              </a:pathLst>
            </a:custGeom>
            <a:noFill/>
            <a:ln w="19050">
              <a:solidFill>
                <a:srgbClr val="000000">
                  <a:alpha val="54000"/>
                </a:srgb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82314" tIns="41157" rIns="82314" bIns="41157" rtlCol="0" anchor="ctr"/>
            <a:lstStyle/>
            <a:p>
              <a:pPr algn="ctr" fontAlgn="base">
                <a:spcBef>
                  <a:spcPct val="50000"/>
                </a:spcBef>
                <a:spcAft>
                  <a:spcPct val="0"/>
                </a:spcAft>
              </a:pPr>
              <a:endParaRPr lang="en-US">
                <a:solidFill>
                  <a:srgbClr val="FFFFFF"/>
                </a:solidFill>
                <a:latin typeface="+mj-lt"/>
              </a:endParaRPr>
            </a:p>
          </p:txBody>
        </p:sp>
        <p:pic>
          <p:nvPicPr>
            <p:cNvPr id="90" name="Picture 89" descr="Base.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11261" y="3006634"/>
              <a:ext cx="691973" cy="493847"/>
            </a:xfrm>
            <a:prstGeom prst="rect">
              <a:avLst/>
            </a:prstGeom>
          </p:spPr>
        </p:pic>
        <p:pic>
          <p:nvPicPr>
            <p:cNvPr id="91" name="Picture 90" descr="Base+DCU.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57659" y="2994267"/>
              <a:ext cx="735452" cy="959949"/>
            </a:xfrm>
            <a:prstGeom prst="rect">
              <a:avLst/>
            </a:prstGeom>
          </p:spPr>
        </p:pic>
        <p:pic>
          <p:nvPicPr>
            <p:cNvPr id="92" name="Picture 91" descr="Wireless_mics.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18835" y="3450850"/>
              <a:ext cx="549192" cy="549335"/>
            </a:xfrm>
            <a:prstGeom prst="rect">
              <a:avLst/>
            </a:prstGeom>
          </p:spPr>
        </p:pic>
      </p:grpSp>
    </p:spTree>
    <p:extLst>
      <p:ext uri="{BB962C8B-B14F-4D97-AF65-F5344CB8AC3E}">
        <p14:creationId xmlns:p14="http://schemas.microsoft.com/office/powerpoint/2010/main" val="387180967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9" name="Title 4"/>
          <p:cNvSpPr>
            <a:spLocks noGrp="1"/>
          </p:cNvSpPr>
          <p:nvPr>
            <p:ph type="title"/>
          </p:nvPr>
        </p:nvSpPr>
        <p:spPr/>
        <p:txBody>
          <a:bodyPr/>
          <a:lstStyle/>
          <a:p>
            <a:r>
              <a:rPr lang="en-US" dirty="0" smtClean="0"/>
              <a:t>IP Phone 8811 </a:t>
            </a:r>
            <a:br>
              <a:rPr lang="en-US" dirty="0" smtClean="0"/>
            </a:br>
            <a:r>
              <a:rPr lang="en-US" sz="2000" dirty="0" smtClean="0"/>
              <a:t>Hardware Features </a:t>
            </a:r>
            <a:endParaRPr lang="en-US" sz="2000" dirty="0"/>
          </a:p>
        </p:txBody>
      </p:sp>
      <p:pic>
        <p:nvPicPr>
          <p:cNvPr id="143361" name="Picture 7" descr="HAQ90630_Master.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09521" y="1047750"/>
            <a:ext cx="5072630" cy="380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ktangel 16"/>
          <p:cNvSpPr/>
          <p:nvPr/>
        </p:nvSpPr>
        <p:spPr>
          <a:xfrm>
            <a:off x="3590850" y="4495352"/>
            <a:ext cx="1149558" cy="251323"/>
          </a:xfrm>
          <a:prstGeom prst="rect">
            <a:avLst/>
          </a:prstGeom>
          <a:solidFill>
            <a:schemeClr val="accent5">
              <a:lumMod val="40000"/>
              <a:lumOff val="60000"/>
            </a:schemeClr>
          </a:solidFill>
          <a:ln>
            <a:noFill/>
          </a:ln>
        </p:spPr>
        <p:txBody>
          <a:bodyPr wrap="square" lIns="0" tIns="0" rIns="0" bIns="0" anchor="ctr" anchorCtr="1">
            <a:noAutofit/>
          </a:bodyPr>
          <a:lstStyle/>
          <a:p>
            <a:pPr algn="ctr">
              <a:lnSpc>
                <a:spcPct val="90000"/>
              </a:lnSpc>
              <a:defRPr/>
            </a:pPr>
            <a:r>
              <a:rPr lang="en-US" sz="1000" dirty="0" smtClean="0">
                <a:latin typeface="+mj-lt"/>
              </a:rPr>
              <a:t>Wall-Mountable</a:t>
            </a:r>
            <a:endParaRPr lang="en-US" sz="1000" dirty="0">
              <a:latin typeface="+mj-lt"/>
            </a:endParaRPr>
          </a:p>
        </p:txBody>
      </p:sp>
      <p:sp>
        <p:nvSpPr>
          <p:cNvPr id="32" name="Rektangel 16"/>
          <p:cNvSpPr/>
          <p:nvPr/>
        </p:nvSpPr>
        <p:spPr>
          <a:xfrm>
            <a:off x="4916418" y="4238872"/>
            <a:ext cx="1606081" cy="507803"/>
          </a:xfrm>
          <a:prstGeom prst="rect">
            <a:avLst/>
          </a:prstGeom>
          <a:solidFill>
            <a:schemeClr val="accent5">
              <a:lumMod val="40000"/>
              <a:lumOff val="60000"/>
            </a:schemeClr>
          </a:solidFill>
          <a:ln>
            <a:noFill/>
          </a:ln>
        </p:spPr>
        <p:txBody>
          <a:bodyPr wrap="square" lIns="0" tIns="0" rIns="0" bIns="0" anchor="ctr" anchorCtr="1">
            <a:noAutofit/>
          </a:bodyPr>
          <a:lstStyle/>
          <a:p>
            <a:pPr algn="ctr">
              <a:lnSpc>
                <a:spcPct val="90000"/>
              </a:lnSpc>
              <a:defRPr/>
            </a:pPr>
            <a:r>
              <a:rPr lang="en-US" sz="1000" dirty="0">
                <a:latin typeface="+mj-lt"/>
              </a:rPr>
              <a:t>Adjustable Viewing Angle </a:t>
            </a:r>
            <a:r>
              <a:rPr lang="en-US" sz="1000" dirty="0" smtClean="0">
                <a:latin typeface="+mj-lt"/>
              </a:rPr>
              <a:t>Two-Position </a:t>
            </a:r>
            <a:r>
              <a:rPr lang="en-US" sz="1000" dirty="0" err="1">
                <a:latin typeface="+mj-lt"/>
              </a:rPr>
              <a:t>Footstand</a:t>
            </a:r>
            <a:endParaRPr lang="en-US" sz="1000" dirty="0">
              <a:latin typeface="+mj-lt"/>
            </a:endParaRPr>
          </a:p>
        </p:txBody>
      </p:sp>
      <p:sp>
        <p:nvSpPr>
          <p:cNvPr id="85" name="Rectangle 84"/>
          <p:cNvSpPr/>
          <p:nvPr/>
        </p:nvSpPr>
        <p:spPr>
          <a:xfrm>
            <a:off x="927342" y="1256760"/>
            <a:ext cx="7340118" cy="3410170"/>
          </a:xfrm>
          <a:prstGeom prst="rect">
            <a:avLst/>
          </a:prstGeom>
          <a:noFill/>
          <a:ln w="9525">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anchor="ctr"/>
          <a:lstStyle/>
          <a:p>
            <a:pPr algn="ctr" defTabSz="685771">
              <a:defRPr/>
            </a:pPr>
            <a:endParaRPr lang="en-US" sz="1400" dirty="0">
              <a:latin typeface="+mj-lt"/>
            </a:endParaRPr>
          </a:p>
        </p:txBody>
      </p:sp>
      <p:cxnSp>
        <p:nvCxnSpPr>
          <p:cNvPr id="115" name="Elbow Connector 114"/>
          <p:cNvCxnSpPr/>
          <p:nvPr/>
        </p:nvCxnSpPr>
        <p:spPr>
          <a:xfrm flipH="1">
            <a:off x="5796280" y="1304887"/>
            <a:ext cx="1188720" cy="36576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sp>
        <p:nvSpPr>
          <p:cNvPr id="118" name="Rektangel 16"/>
          <p:cNvSpPr/>
          <p:nvPr/>
        </p:nvSpPr>
        <p:spPr>
          <a:xfrm>
            <a:off x="6979858" y="1208633"/>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a:latin typeface="+mj-lt"/>
              </a:rPr>
              <a:t>5 Session Keys</a:t>
            </a:r>
          </a:p>
        </p:txBody>
      </p:sp>
      <p:cxnSp>
        <p:nvCxnSpPr>
          <p:cNvPr id="119" name="Elbow Connector 118"/>
          <p:cNvCxnSpPr/>
          <p:nvPr/>
        </p:nvCxnSpPr>
        <p:spPr>
          <a:xfrm flipH="1">
            <a:off x="4699000" y="1873705"/>
            <a:ext cx="2286000" cy="27432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sp>
        <p:nvSpPr>
          <p:cNvPr id="122" name="Rektangel 16"/>
          <p:cNvSpPr/>
          <p:nvPr/>
        </p:nvSpPr>
        <p:spPr>
          <a:xfrm>
            <a:off x="6979858" y="1474233"/>
            <a:ext cx="1883664" cy="507831"/>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smtClean="0">
                <a:latin typeface="+mj-lt"/>
              </a:rPr>
              <a:t>5-Inch Grayscale Backlit</a:t>
            </a:r>
          </a:p>
          <a:p>
            <a:pPr>
              <a:lnSpc>
                <a:spcPct val="90000"/>
              </a:lnSpc>
              <a:defRPr/>
            </a:pPr>
            <a:r>
              <a:rPr lang="en-US" sz="1000" dirty="0" smtClean="0">
                <a:latin typeface="+mj-lt"/>
              </a:rPr>
              <a:t>WVGA Display</a:t>
            </a:r>
          </a:p>
          <a:p>
            <a:pPr>
              <a:lnSpc>
                <a:spcPct val="90000"/>
              </a:lnSpc>
              <a:defRPr/>
            </a:pPr>
            <a:r>
              <a:rPr lang="en-US" sz="1000" dirty="0" smtClean="0">
                <a:latin typeface="+mj-lt"/>
              </a:rPr>
              <a:t>800 x 480 Resolution</a:t>
            </a:r>
          </a:p>
        </p:txBody>
      </p:sp>
      <p:sp>
        <p:nvSpPr>
          <p:cNvPr id="123" name="Rektangel 16"/>
          <p:cNvSpPr/>
          <p:nvPr/>
        </p:nvSpPr>
        <p:spPr>
          <a:xfrm>
            <a:off x="6979858" y="2016832"/>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a:latin typeface="+mj-lt"/>
              </a:rPr>
              <a:t>Replaceable Bezel Option</a:t>
            </a:r>
          </a:p>
        </p:txBody>
      </p:sp>
      <p:sp>
        <p:nvSpPr>
          <p:cNvPr id="126" name="Rektangel 16"/>
          <p:cNvSpPr/>
          <p:nvPr/>
        </p:nvSpPr>
        <p:spPr>
          <a:xfrm>
            <a:off x="6979858" y="2282432"/>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a:latin typeface="+mj-lt"/>
              </a:rPr>
              <a:t>4 </a:t>
            </a:r>
            <a:r>
              <a:rPr lang="en-US" sz="1000" smtClean="0">
                <a:latin typeface="+mj-lt"/>
              </a:rPr>
              <a:t>Soft-Label </a:t>
            </a:r>
            <a:r>
              <a:rPr lang="en-US" sz="1000" dirty="0">
                <a:latin typeface="+mj-lt"/>
              </a:rPr>
              <a:t>Keys</a:t>
            </a:r>
          </a:p>
        </p:txBody>
      </p:sp>
      <p:cxnSp>
        <p:nvCxnSpPr>
          <p:cNvPr id="129" name="Elbow Connector 128"/>
          <p:cNvCxnSpPr/>
          <p:nvPr/>
        </p:nvCxnSpPr>
        <p:spPr>
          <a:xfrm flipH="1">
            <a:off x="4592536" y="2729134"/>
            <a:ext cx="2377440" cy="91440"/>
          </a:xfrm>
          <a:prstGeom prst="bentConnector3">
            <a:avLst>
              <a:gd name="adj1" fmla="val 100148"/>
            </a:avLst>
          </a:prstGeom>
          <a:solidFill>
            <a:schemeClr val="bg1"/>
          </a:solidFill>
          <a:ln w="19050">
            <a:solidFill>
              <a:schemeClr val="accent4"/>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30" name="Elbow Connector 129"/>
          <p:cNvCxnSpPr/>
          <p:nvPr/>
        </p:nvCxnSpPr>
        <p:spPr>
          <a:xfrm flipH="1">
            <a:off x="5521960" y="2729134"/>
            <a:ext cx="1463040" cy="9144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sp>
        <p:nvSpPr>
          <p:cNvPr id="131" name="Rektangel 16"/>
          <p:cNvSpPr/>
          <p:nvPr/>
        </p:nvSpPr>
        <p:spPr>
          <a:xfrm>
            <a:off x="6979858" y="2548032"/>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a:latin typeface="+mj-lt"/>
              </a:rPr>
              <a:t>Back and Release Keys</a:t>
            </a:r>
          </a:p>
        </p:txBody>
      </p:sp>
      <p:cxnSp>
        <p:nvCxnSpPr>
          <p:cNvPr id="134" name="Rett linje 62"/>
          <p:cNvCxnSpPr/>
          <p:nvPr/>
        </p:nvCxnSpPr>
        <p:spPr>
          <a:xfrm flipH="1">
            <a:off x="5023709" y="2988604"/>
            <a:ext cx="1961291"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sp>
        <p:nvSpPr>
          <p:cNvPr id="135" name="Rektangel 16"/>
          <p:cNvSpPr/>
          <p:nvPr/>
        </p:nvSpPr>
        <p:spPr>
          <a:xfrm>
            <a:off x="6979858" y="2813632"/>
            <a:ext cx="1883664" cy="379563"/>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smtClean="0">
                <a:latin typeface="+mj-lt"/>
              </a:rPr>
              <a:t>4-Way Navigation and</a:t>
            </a:r>
            <a:br>
              <a:rPr lang="en-US" sz="1000" dirty="0" smtClean="0">
                <a:latin typeface="+mj-lt"/>
              </a:rPr>
            </a:br>
            <a:r>
              <a:rPr lang="en-US" sz="1000" dirty="0" smtClean="0">
                <a:latin typeface="+mj-lt"/>
              </a:rPr>
              <a:t>Select Key</a:t>
            </a:r>
            <a:endParaRPr lang="en-US" sz="1000" dirty="0">
              <a:latin typeface="+mj-lt"/>
            </a:endParaRPr>
          </a:p>
        </p:txBody>
      </p:sp>
      <p:cxnSp>
        <p:nvCxnSpPr>
          <p:cNvPr id="138" name="Rett linje 62"/>
          <p:cNvCxnSpPr/>
          <p:nvPr/>
        </p:nvCxnSpPr>
        <p:spPr>
          <a:xfrm flipH="1">
            <a:off x="5761982" y="3328987"/>
            <a:ext cx="1223018" cy="1"/>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sp>
        <p:nvSpPr>
          <p:cNvPr id="139" name="Rektangel 16"/>
          <p:cNvSpPr/>
          <p:nvPr/>
        </p:nvSpPr>
        <p:spPr>
          <a:xfrm>
            <a:off x="6979858" y="3227963"/>
            <a:ext cx="1883664" cy="379563"/>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a:latin typeface="+mj-lt"/>
              </a:rPr>
              <a:t>Hold/Resume, </a:t>
            </a:r>
            <a:r>
              <a:rPr lang="en-US" sz="1000" dirty="0" smtClean="0">
                <a:latin typeface="+mj-lt"/>
              </a:rPr>
              <a:t>Transfer,</a:t>
            </a:r>
            <a:br>
              <a:rPr lang="en-US" sz="1000" dirty="0" smtClean="0">
                <a:latin typeface="+mj-lt"/>
              </a:rPr>
            </a:br>
            <a:r>
              <a:rPr lang="en-US" sz="1000" dirty="0" smtClean="0">
                <a:latin typeface="+mj-lt"/>
              </a:rPr>
              <a:t>and </a:t>
            </a:r>
            <a:r>
              <a:rPr lang="en-US" sz="1000" dirty="0">
                <a:latin typeface="+mj-lt"/>
              </a:rPr>
              <a:t>Conference</a:t>
            </a:r>
          </a:p>
        </p:txBody>
      </p:sp>
      <p:cxnSp>
        <p:nvCxnSpPr>
          <p:cNvPr id="142" name="Rett linje 62"/>
          <p:cNvCxnSpPr/>
          <p:nvPr/>
        </p:nvCxnSpPr>
        <p:spPr>
          <a:xfrm flipH="1">
            <a:off x="5247640" y="3756635"/>
            <a:ext cx="1737360" cy="1"/>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sp>
        <p:nvSpPr>
          <p:cNvPr id="143" name="Rektangel 16"/>
          <p:cNvSpPr/>
          <p:nvPr/>
        </p:nvSpPr>
        <p:spPr>
          <a:xfrm>
            <a:off x="6979858" y="3642294"/>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a:latin typeface="+mj-lt"/>
              </a:rPr>
              <a:t>Keypad</a:t>
            </a:r>
          </a:p>
        </p:txBody>
      </p:sp>
      <p:sp>
        <p:nvSpPr>
          <p:cNvPr id="147" name="Rektangel 16"/>
          <p:cNvSpPr/>
          <p:nvPr/>
        </p:nvSpPr>
        <p:spPr>
          <a:xfrm>
            <a:off x="6975929" y="3907893"/>
            <a:ext cx="1887593" cy="379563"/>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a:latin typeface="+mj-lt"/>
              </a:rPr>
              <a:t>Audio Path Control Keys (Headset, Speaker, Mute)</a:t>
            </a:r>
          </a:p>
        </p:txBody>
      </p:sp>
      <p:grpSp>
        <p:nvGrpSpPr>
          <p:cNvPr id="152" name="Group 151"/>
          <p:cNvGrpSpPr/>
          <p:nvPr/>
        </p:nvGrpSpPr>
        <p:grpSpPr>
          <a:xfrm>
            <a:off x="8044704" y="211669"/>
            <a:ext cx="824976" cy="762000"/>
            <a:chOff x="8049149" y="627342"/>
            <a:chExt cx="824976" cy="762000"/>
          </a:xfrm>
        </p:grpSpPr>
        <p:sp>
          <p:nvSpPr>
            <p:cNvPr id="150" name="12-Point Star 149"/>
            <p:cNvSpPr/>
            <p:nvPr/>
          </p:nvSpPr>
          <p:spPr>
            <a:xfrm>
              <a:off x="8049149" y="627342"/>
              <a:ext cx="824976" cy="762000"/>
            </a:xfrm>
            <a:prstGeom prst="star12">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51" name="TextBox 150"/>
            <p:cNvSpPr txBox="1"/>
            <p:nvPr/>
          </p:nvSpPr>
          <p:spPr>
            <a:xfrm>
              <a:off x="8153554" y="810028"/>
              <a:ext cx="659155" cy="369332"/>
            </a:xfrm>
            <a:prstGeom prst="rect">
              <a:avLst/>
            </a:prstGeom>
            <a:noFill/>
          </p:spPr>
          <p:txBody>
            <a:bodyPr wrap="none" rtlCol="0">
              <a:spAutoFit/>
            </a:bodyPr>
            <a:lstStyle/>
            <a:p>
              <a:r>
                <a:rPr lang="en-US" b="1" dirty="0" smtClean="0">
                  <a:solidFill>
                    <a:schemeClr val="bg1"/>
                  </a:solidFill>
                  <a:latin typeface="+mj-lt"/>
                </a:rPr>
                <a:t>New</a:t>
              </a:r>
              <a:endParaRPr lang="en-US" b="1" dirty="0">
                <a:solidFill>
                  <a:schemeClr val="bg1"/>
                </a:solidFill>
                <a:latin typeface="+mj-lt"/>
              </a:endParaRPr>
            </a:p>
          </p:txBody>
        </p:sp>
      </p:grpSp>
      <p:grpSp>
        <p:nvGrpSpPr>
          <p:cNvPr id="153" name="Group 152"/>
          <p:cNvGrpSpPr/>
          <p:nvPr/>
        </p:nvGrpSpPr>
        <p:grpSpPr>
          <a:xfrm>
            <a:off x="2152649" y="1705032"/>
            <a:ext cx="2103122" cy="2112174"/>
            <a:chOff x="2426873" y="1705032"/>
            <a:chExt cx="1818039" cy="2112174"/>
          </a:xfrm>
        </p:grpSpPr>
        <p:cxnSp>
          <p:nvCxnSpPr>
            <p:cNvPr id="154" name="Rett linje 62"/>
            <p:cNvCxnSpPr/>
            <p:nvPr/>
          </p:nvCxnSpPr>
          <p:spPr>
            <a:xfrm rot="10800000" flipH="1" flipV="1">
              <a:off x="2426873" y="1705032"/>
              <a:ext cx="1067109" cy="8205"/>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55" name="Rett linje 62"/>
            <p:cNvCxnSpPr/>
            <p:nvPr/>
          </p:nvCxnSpPr>
          <p:spPr>
            <a:xfrm rot="10800000" flipH="1" flipV="1">
              <a:off x="2426874" y="1996264"/>
              <a:ext cx="869496" cy="1657"/>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56" name="Rett linje 62"/>
            <p:cNvCxnSpPr/>
            <p:nvPr/>
          </p:nvCxnSpPr>
          <p:spPr>
            <a:xfrm flipV="1">
              <a:off x="2426874" y="3817206"/>
              <a:ext cx="1707068"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57" name="Rett linje 62"/>
            <p:cNvCxnSpPr/>
            <p:nvPr/>
          </p:nvCxnSpPr>
          <p:spPr>
            <a:xfrm flipV="1">
              <a:off x="2426874" y="3345891"/>
              <a:ext cx="1380235"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58" name="Elbow Connector 157"/>
            <p:cNvCxnSpPr/>
            <p:nvPr/>
          </p:nvCxnSpPr>
          <p:spPr>
            <a:xfrm>
              <a:off x="2426874" y="2946720"/>
              <a:ext cx="1818038" cy="196634"/>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59" name="Elbow Connector 158"/>
            <p:cNvCxnSpPr/>
            <p:nvPr/>
          </p:nvCxnSpPr>
          <p:spPr>
            <a:xfrm flipV="1">
              <a:off x="2426874" y="2145055"/>
              <a:ext cx="1699470" cy="196634"/>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grpSp>
      <p:sp>
        <p:nvSpPr>
          <p:cNvPr id="160" name="Rektangel 16"/>
          <p:cNvSpPr/>
          <p:nvPr/>
        </p:nvSpPr>
        <p:spPr>
          <a:xfrm>
            <a:off x="274320" y="3700257"/>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p:spPr>
        <p:txBody>
          <a:bodyPr wrap="square" rtlCol="0">
            <a:spAutoFit/>
          </a:bodyPr>
          <a:lstStyle/>
          <a:p>
            <a:pPr algn="r">
              <a:lnSpc>
                <a:spcPct val="90000"/>
              </a:lnSpc>
              <a:defRPr/>
            </a:pPr>
            <a:r>
              <a:rPr lang="en-US" sz="1000" dirty="0">
                <a:latin typeface="+mj-lt"/>
              </a:rPr>
              <a:t>Volume Bar</a:t>
            </a:r>
          </a:p>
        </p:txBody>
      </p:sp>
      <p:sp>
        <p:nvSpPr>
          <p:cNvPr id="161" name="Rektangel 16"/>
          <p:cNvSpPr/>
          <p:nvPr/>
        </p:nvSpPr>
        <p:spPr>
          <a:xfrm>
            <a:off x="274320" y="3183231"/>
            <a:ext cx="1883664" cy="379563"/>
          </a:xfrm>
          <a:prstGeom prst="rect">
            <a:avLst/>
          </a:prstGeom>
          <a:gradFill>
            <a:gsLst>
              <a:gs pos="0">
                <a:schemeClr val="accent1">
                  <a:tint val="66000"/>
                  <a:satMod val="160000"/>
                  <a:alpha val="0"/>
                </a:schemeClr>
              </a:gs>
              <a:gs pos="100000">
                <a:schemeClr val="accent5">
                  <a:lumMod val="40000"/>
                  <a:lumOff val="60000"/>
                </a:schemeClr>
              </a:gs>
            </a:gsLst>
            <a:lin ang="0" scaled="0"/>
          </a:gradFill>
        </p:spPr>
        <p:txBody>
          <a:bodyPr wrap="square" rtlCol="0">
            <a:spAutoFit/>
          </a:bodyPr>
          <a:lstStyle/>
          <a:p>
            <a:pPr algn="r">
              <a:lnSpc>
                <a:spcPct val="90000"/>
              </a:lnSpc>
              <a:defRPr/>
            </a:pPr>
            <a:r>
              <a:rPr lang="en-US" sz="1000" dirty="0">
                <a:latin typeface="+mj-lt"/>
              </a:rPr>
              <a:t>Wideband Audio Speakerphone</a:t>
            </a:r>
          </a:p>
        </p:txBody>
      </p:sp>
      <p:sp>
        <p:nvSpPr>
          <p:cNvPr id="162" name="Rektangel 16"/>
          <p:cNvSpPr/>
          <p:nvPr/>
        </p:nvSpPr>
        <p:spPr>
          <a:xfrm>
            <a:off x="274320" y="4209032"/>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p:spPr>
        <p:txBody>
          <a:bodyPr wrap="square" rtlCol="0">
            <a:spAutoFit/>
          </a:bodyPr>
          <a:lstStyle/>
          <a:p>
            <a:pPr algn="r">
              <a:lnSpc>
                <a:spcPct val="90000"/>
              </a:lnSpc>
              <a:defRPr/>
            </a:pPr>
            <a:r>
              <a:rPr lang="en-US" sz="1000" dirty="0">
                <a:latin typeface="+mj-lt"/>
              </a:rPr>
              <a:t>10/100/1000 Ethernet</a:t>
            </a:r>
          </a:p>
        </p:txBody>
      </p:sp>
      <p:sp>
        <p:nvSpPr>
          <p:cNvPr id="163" name="Rektangel 16"/>
          <p:cNvSpPr/>
          <p:nvPr/>
        </p:nvSpPr>
        <p:spPr>
          <a:xfrm>
            <a:off x="274320" y="1304887"/>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p:spPr>
        <p:txBody>
          <a:bodyPr wrap="square" rtlCol="0">
            <a:spAutoFit/>
          </a:bodyPr>
          <a:lstStyle/>
          <a:p>
            <a:pPr algn="r">
              <a:lnSpc>
                <a:spcPct val="90000"/>
              </a:lnSpc>
              <a:defRPr/>
            </a:pPr>
            <a:r>
              <a:rPr lang="en-US" sz="1000" dirty="0">
                <a:latin typeface="+mj-lt"/>
              </a:rPr>
              <a:t>RJ-9 Port for Headset</a:t>
            </a:r>
          </a:p>
        </p:txBody>
      </p:sp>
      <p:sp>
        <p:nvSpPr>
          <p:cNvPr id="164" name="Rektangel 16"/>
          <p:cNvSpPr/>
          <p:nvPr/>
        </p:nvSpPr>
        <p:spPr>
          <a:xfrm>
            <a:off x="274320" y="1607402"/>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p:spPr>
        <p:txBody>
          <a:bodyPr wrap="square" rtlCol="0">
            <a:spAutoFit/>
          </a:bodyPr>
          <a:lstStyle/>
          <a:p>
            <a:pPr algn="r">
              <a:lnSpc>
                <a:spcPct val="90000"/>
              </a:lnSpc>
              <a:defRPr/>
            </a:pPr>
            <a:r>
              <a:rPr lang="en-US" sz="1000" dirty="0">
                <a:latin typeface="+mj-lt"/>
              </a:rPr>
              <a:t>Visual Ring Indicator</a:t>
            </a:r>
          </a:p>
        </p:txBody>
      </p:sp>
      <p:sp>
        <p:nvSpPr>
          <p:cNvPr id="165" name="Rektangel 16"/>
          <p:cNvSpPr/>
          <p:nvPr/>
        </p:nvSpPr>
        <p:spPr>
          <a:xfrm>
            <a:off x="274320" y="1901667"/>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p:spPr>
        <p:txBody>
          <a:bodyPr wrap="square" rtlCol="0">
            <a:spAutoFit/>
          </a:bodyPr>
          <a:lstStyle/>
          <a:p>
            <a:pPr algn="r">
              <a:lnSpc>
                <a:spcPct val="90000"/>
              </a:lnSpc>
              <a:defRPr/>
            </a:pPr>
            <a:r>
              <a:rPr lang="en-US" sz="1000" dirty="0">
                <a:latin typeface="+mj-lt"/>
              </a:rPr>
              <a:t>Wideband Audio Handset</a:t>
            </a:r>
          </a:p>
        </p:txBody>
      </p:sp>
      <p:sp>
        <p:nvSpPr>
          <p:cNvPr id="166" name="Rektangel 16"/>
          <p:cNvSpPr/>
          <p:nvPr/>
        </p:nvSpPr>
        <p:spPr>
          <a:xfrm>
            <a:off x="274320" y="2741834"/>
            <a:ext cx="1883664" cy="379563"/>
          </a:xfrm>
          <a:prstGeom prst="rect">
            <a:avLst/>
          </a:prstGeom>
          <a:gradFill>
            <a:gsLst>
              <a:gs pos="0">
                <a:schemeClr val="accent1">
                  <a:tint val="66000"/>
                  <a:satMod val="160000"/>
                  <a:alpha val="0"/>
                </a:schemeClr>
              </a:gs>
              <a:gs pos="100000">
                <a:schemeClr val="accent5">
                  <a:lumMod val="40000"/>
                  <a:lumOff val="60000"/>
                </a:schemeClr>
              </a:gs>
            </a:gsLst>
            <a:lin ang="0" scaled="0"/>
          </a:gradFill>
        </p:spPr>
        <p:txBody>
          <a:bodyPr wrap="square" rtlCol="0">
            <a:spAutoFit/>
          </a:bodyPr>
          <a:lstStyle/>
          <a:p>
            <a:pPr algn="r">
              <a:lnSpc>
                <a:spcPct val="90000"/>
              </a:lnSpc>
              <a:defRPr/>
            </a:pPr>
            <a:r>
              <a:rPr lang="en-US" sz="1000" dirty="0">
                <a:latin typeface="+mj-lt"/>
              </a:rPr>
              <a:t>Messaging, Service, and Directory</a:t>
            </a:r>
          </a:p>
        </p:txBody>
      </p:sp>
      <p:sp>
        <p:nvSpPr>
          <p:cNvPr id="167" name="Rektangel 16"/>
          <p:cNvSpPr/>
          <p:nvPr/>
        </p:nvSpPr>
        <p:spPr>
          <a:xfrm>
            <a:off x="274319" y="2211058"/>
            <a:ext cx="1883664" cy="379563"/>
          </a:xfrm>
          <a:prstGeom prst="rect">
            <a:avLst/>
          </a:prstGeom>
          <a:gradFill>
            <a:gsLst>
              <a:gs pos="0">
                <a:schemeClr val="accent1">
                  <a:tint val="66000"/>
                  <a:satMod val="160000"/>
                  <a:alpha val="0"/>
                </a:schemeClr>
              </a:gs>
              <a:gs pos="100000">
                <a:schemeClr val="accent5">
                  <a:lumMod val="40000"/>
                  <a:lumOff val="60000"/>
                </a:schemeClr>
              </a:gs>
            </a:gsLst>
            <a:lin ang="0" scaled="0"/>
          </a:gradFill>
        </p:spPr>
        <p:txBody>
          <a:bodyPr wrap="square" rtlCol="0">
            <a:spAutoFit/>
          </a:bodyPr>
          <a:lstStyle/>
          <a:p>
            <a:pPr algn="r">
              <a:lnSpc>
                <a:spcPct val="90000"/>
              </a:lnSpc>
              <a:defRPr/>
            </a:pPr>
            <a:r>
              <a:rPr lang="en-US" sz="1000" dirty="0">
                <a:latin typeface="+mj-lt"/>
              </a:rPr>
              <a:t>5 Programmable Line</a:t>
            </a:r>
            <a:r>
              <a:rPr lang="en-US" sz="1000" dirty="0" smtClean="0">
                <a:latin typeface="+mj-lt"/>
              </a:rPr>
              <a:t>/</a:t>
            </a:r>
            <a:br>
              <a:rPr lang="en-US" sz="1000" dirty="0" smtClean="0">
                <a:latin typeface="+mj-lt"/>
              </a:rPr>
            </a:br>
            <a:r>
              <a:rPr lang="en-US" sz="1000" dirty="0" smtClean="0">
                <a:latin typeface="+mj-lt"/>
              </a:rPr>
              <a:t>Feature </a:t>
            </a:r>
            <a:r>
              <a:rPr lang="en-US" sz="1000" dirty="0">
                <a:latin typeface="+mj-lt"/>
              </a:rPr>
              <a:t>Keys</a:t>
            </a:r>
          </a:p>
        </p:txBody>
      </p:sp>
      <p:cxnSp>
        <p:nvCxnSpPr>
          <p:cNvPr id="61" name="Rett linje 62"/>
          <p:cNvCxnSpPr/>
          <p:nvPr/>
        </p:nvCxnSpPr>
        <p:spPr>
          <a:xfrm flipH="1">
            <a:off x="5289293" y="2461320"/>
            <a:ext cx="1695707"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62" name="Elbow Connector 61"/>
          <p:cNvCxnSpPr/>
          <p:nvPr/>
        </p:nvCxnSpPr>
        <p:spPr>
          <a:xfrm flipH="1" flipV="1">
            <a:off x="5704840" y="3927437"/>
            <a:ext cx="1280160" cy="13716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44" name="Elbow Connector 43"/>
          <p:cNvCxnSpPr/>
          <p:nvPr/>
        </p:nvCxnSpPr>
        <p:spPr>
          <a:xfrm flipH="1">
            <a:off x="5796280" y="2175510"/>
            <a:ext cx="1188720" cy="9144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495532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1" descr="HAQ90633_Master.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20053" y="1049295"/>
            <a:ext cx="5062097" cy="3794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9" name="Title 4"/>
          <p:cNvSpPr>
            <a:spLocks noGrp="1"/>
          </p:cNvSpPr>
          <p:nvPr>
            <p:ph type="title"/>
          </p:nvPr>
        </p:nvSpPr>
        <p:spPr/>
        <p:txBody>
          <a:bodyPr/>
          <a:lstStyle/>
          <a:p>
            <a:r>
              <a:rPr lang="en-US" dirty="0" smtClean="0"/>
              <a:t>IP Phone 8841 </a:t>
            </a:r>
            <a:br>
              <a:rPr lang="en-US" dirty="0" smtClean="0"/>
            </a:br>
            <a:r>
              <a:rPr lang="en-US" sz="2000" dirty="0" smtClean="0"/>
              <a:t>Hardware Features </a:t>
            </a:r>
            <a:endParaRPr lang="en-US" sz="2000" dirty="0"/>
          </a:p>
        </p:txBody>
      </p:sp>
      <p:sp>
        <p:nvSpPr>
          <p:cNvPr id="14" name="Rektangel 16"/>
          <p:cNvSpPr/>
          <p:nvPr/>
        </p:nvSpPr>
        <p:spPr>
          <a:xfrm>
            <a:off x="3590850" y="4495352"/>
            <a:ext cx="1149558" cy="251323"/>
          </a:xfrm>
          <a:prstGeom prst="rect">
            <a:avLst/>
          </a:prstGeom>
          <a:solidFill>
            <a:schemeClr val="accent5">
              <a:lumMod val="40000"/>
              <a:lumOff val="60000"/>
            </a:schemeClr>
          </a:solidFill>
          <a:ln>
            <a:noFill/>
          </a:ln>
        </p:spPr>
        <p:txBody>
          <a:bodyPr wrap="square" lIns="0" tIns="0" rIns="0" bIns="0" anchor="ctr" anchorCtr="1">
            <a:noAutofit/>
          </a:bodyPr>
          <a:lstStyle/>
          <a:p>
            <a:pPr algn="ctr">
              <a:lnSpc>
                <a:spcPct val="90000"/>
              </a:lnSpc>
              <a:defRPr/>
            </a:pPr>
            <a:r>
              <a:rPr lang="en-US" sz="1000" dirty="0" smtClean="0">
                <a:latin typeface="+mj-lt"/>
              </a:rPr>
              <a:t>Wall-Mountable</a:t>
            </a:r>
            <a:endParaRPr lang="en-US" sz="1000" dirty="0">
              <a:latin typeface="+mj-lt"/>
            </a:endParaRPr>
          </a:p>
        </p:txBody>
      </p:sp>
      <p:sp>
        <p:nvSpPr>
          <p:cNvPr id="32" name="Rektangel 16"/>
          <p:cNvSpPr/>
          <p:nvPr/>
        </p:nvSpPr>
        <p:spPr>
          <a:xfrm>
            <a:off x="4916418" y="4238872"/>
            <a:ext cx="1606081" cy="507803"/>
          </a:xfrm>
          <a:prstGeom prst="rect">
            <a:avLst/>
          </a:prstGeom>
          <a:solidFill>
            <a:schemeClr val="accent5">
              <a:lumMod val="40000"/>
              <a:lumOff val="60000"/>
            </a:schemeClr>
          </a:solidFill>
          <a:ln>
            <a:noFill/>
          </a:ln>
        </p:spPr>
        <p:txBody>
          <a:bodyPr wrap="square" lIns="0" tIns="0" rIns="0" bIns="0" anchor="ctr" anchorCtr="1">
            <a:noAutofit/>
          </a:bodyPr>
          <a:lstStyle/>
          <a:p>
            <a:pPr algn="ctr">
              <a:lnSpc>
                <a:spcPct val="90000"/>
              </a:lnSpc>
              <a:defRPr/>
            </a:pPr>
            <a:r>
              <a:rPr lang="en-US" sz="1000" dirty="0">
                <a:latin typeface="+mj-lt"/>
              </a:rPr>
              <a:t>Adjustable Viewing Angle </a:t>
            </a:r>
            <a:r>
              <a:rPr lang="en-US" sz="1000" dirty="0" smtClean="0">
                <a:latin typeface="+mj-lt"/>
              </a:rPr>
              <a:t>Two-Position </a:t>
            </a:r>
            <a:r>
              <a:rPr lang="en-US" sz="1000" dirty="0" err="1">
                <a:latin typeface="+mj-lt"/>
              </a:rPr>
              <a:t>Footstand</a:t>
            </a:r>
            <a:endParaRPr lang="en-US" sz="1000" dirty="0">
              <a:latin typeface="+mj-lt"/>
            </a:endParaRPr>
          </a:p>
        </p:txBody>
      </p:sp>
      <p:sp>
        <p:nvSpPr>
          <p:cNvPr id="85" name="Rectangle 84"/>
          <p:cNvSpPr/>
          <p:nvPr/>
        </p:nvSpPr>
        <p:spPr>
          <a:xfrm>
            <a:off x="927342" y="1256760"/>
            <a:ext cx="7340118" cy="3410170"/>
          </a:xfrm>
          <a:prstGeom prst="rect">
            <a:avLst/>
          </a:prstGeom>
          <a:noFill/>
          <a:ln w="9525">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anchor="ctr"/>
          <a:lstStyle/>
          <a:p>
            <a:pPr algn="ctr" defTabSz="685771">
              <a:defRPr/>
            </a:pPr>
            <a:endParaRPr lang="en-US" sz="1400" dirty="0">
              <a:latin typeface="+mj-lt"/>
            </a:endParaRPr>
          </a:p>
        </p:txBody>
      </p:sp>
      <p:cxnSp>
        <p:nvCxnSpPr>
          <p:cNvPr id="115" name="Elbow Connector 114"/>
          <p:cNvCxnSpPr/>
          <p:nvPr/>
        </p:nvCxnSpPr>
        <p:spPr>
          <a:xfrm flipH="1">
            <a:off x="5796280" y="1304887"/>
            <a:ext cx="1188720" cy="36576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sp>
        <p:nvSpPr>
          <p:cNvPr id="118" name="Rektangel 16"/>
          <p:cNvSpPr/>
          <p:nvPr/>
        </p:nvSpPr>
        <p:spPr>
          <a:xfrm>
            <a:off x="6979858" y="1208633"/>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a:latin typeface="+mj-lt"/>
              </a:rPr>
              <a:t>5 Session Keys</a:t>
            </a:r>
          </a:p>
        </p:txBody>
      </p:sp>
      <p:cxnSp>
        <p:nvCxnSpPr>
          <p:cNvPr id="119" name="Elbow Connector 118"/>
          <p:cNvCxnSpPr/>
          <p:nvPr/>
        </p:nvCxnSpPr>
        <p:spPr>
          <a:xfrm flipH="1">
            <a:off x="4699000" y="1873705"/>
            <a:ext cx="2286000" cy="27432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sp>
        <p:nvSpPr>
          <p:cNvPr id="122" name="Rektangel 16"/>
          <p:cNvSpPr/>
          <p:nvPr/>
        </p:nvSpPr>
        <p:spPr>
          <a:xfrm>
            <a:off x="6979858" y="1474233"/>
            <a:ext cx="1883664" cy="507831"/>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smtClean="0">
                <a:latin typeface="+mj-lt"/>
              </a:rPr>
              <a:t>5-Inch Color Backlit</a:t>
            </a:r>
          </a:p>
          <a:p>
            <a:pPr>
              <a:lnSpc>
                <a:spcPct val="90000"/>
              </a:lnSpc>
              <a:defRPr/>
            </a:pPr>
            <a:r>
              <a:rPr lang="en-US" sz="1000" dirty="0" smtClean="0">
                <a:latin typeface="+mj-lt"/>
              </a:rPr>
              <a:t>WVGA Display</a:t>
            </a:r>
          </a:p>
          <a:p>
            <a:pPr>
              <a:lnSpc>
                <a:spcPct val="90000"/>
              </a:lnSpc>
              <a:defRPr/>
            </a:pPr>
            <a:r>
              <a:rPr lang="en-US" sz="1000" dirty="0" smtClean="0">
                <a:latin typeface="+mj-lt"/>
              </a:rPr>
              <a:t>800 x 480 Resolution</a:t>
            </a:r>
          </a:p>
        </p:txBody>
      </p:sp>
      <p:sp>
        <p:nvSpPr>
          <p:cNvPr id="123" name="Rektangel 16"/>
          <p:cNvSpPr/>
          <p:nvPr/>
        </p:nvSpPr>
        <p:spPr>
          <a:xfrm>
            <a:off x="6979858" y="2016832"/>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a:latin typeface="+mj-lt"/>
              </a:rPr>
              <a:t>Replaceable Bezel Option</a:t>
            </a:r>
          </a:p>
        </p:txBody>
      </p:sp>
      <p:sp>
        <p:nvSpPr>
          <p:cNvPr id="126" name="Rektangel 16"/>
          <p:cNvSpPr/>
          <p:nvPr/>
        </p:nvSpPr>
        <p:spPr>
          <a:xfrm>
            <a:off x="6979858" y="2282432"/>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a:latin typeface="+mj-lt"/>
              </a:rPr>
              <a:t>4 </a:t>
            </a:r>
            <a:r>
              <a:rPr lang="en-US" sz="1000" smtClean="0">
                <a:latin typeface="+mj-lt"/>
              </a:rPr>
              <a:t>Soft-Label </a:t>
            </a:r>
            <a:r>
              <a:rPr lang="en-US" sz="1000" dirty="0">
                <a:latin typeface="+mj-lt"/>
              </a:rPr>
              <a:t>Keys</a:t>
            </a:r>
          </a:p>
        </p:txBody>
      </p:sp>
      <p:cxnSp>
        <p:nvCxnSpPr>
          <p:cNvPr id="129" name="Elbow Connector 128"/>
          <p:cNvCxnSpPr/>
          <p:nvPr/>
        </p:nvCxnSpPr>
        <p:spPr>
          <a:xfrm flipH="1">
            <a:off x="4592536" y="2729134"/>
            <a:ext cx="2377440" cy="91440"/>
          </a:xfrm>
          <a:prstGeom prst="bentConnector3">
            <a:avLst>
              <a:gd name="adj1" fmla="val 100148"/>
            </a:avLst>
          </a:prstGeom>
          <a:solidFill>
            <a:schemeClr val="bg1"/>
          </a:solidFill>
          <a:ln w="19050">
            <a:solidFill>
              <a:schemeClr val="accent4"/>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30" name="Elbow Connector 129"/>
          <p:cNvCxnSpPr/>
          <p:nvPr/>
        </p:nvCxnSpPr>
        <p:spPr>
          <a:xfrm flipH="1">
            <a:off x="5521960" y="2729134"/>
            <a:ext cx="1463040" cy="9144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sp>
        <p:nvSpPr>
          <p:cNvPr id="131" name="Rektangel 16"/>
          <p:cNvSpPr/>
          <p:nvPr/>
        </p:nvSpPr>
        <p:spPr>
          <a:xfrm>
            <a:off x="6979858" y="2548032"/>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a:latin typeface="+mj-lt"/>
              </a:rPr>
              <a:t>Back and Release Keys</a:t>
            </a:r>
          </a:p>
        </p:txBody>
      </p:sp>
      <p:cxnSp>
        <p:nvCxnSpPr>
          <p:cNvPr id="134" name="Rett linje 62"/>
          <p:cNvCxnSpPr/>
          <p:nvPr/>
        </p:nvCxnSpPr>
        <p:spPr>
          <a:xfrm flipH="1">
            <a:off x="5023709" y="2988604"/>
            <a:ext cx="1961291"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sp>
        <p:nvSpPr>
          <p:cNvPr id="135" name="Rektangel 16"/>
          <p:cNvSpPr/>
          <p:nvPr/>
        </p:nvSpPr>
        <p:spPr>
          <a:xfrm>
            <a:off x="6979858" y="2813632"/>
            <a:ext cx="1883664" cy="379563"/>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a:latin typeface="+mj-lt"/>
              </a:rPr>
              <a:t>4-Way Navigation </a:t>
            </a:r>
            <a:r>
              <a:rPr lang="en-US" sz="1000" dirty="0" smtClean="0">
                <a:latin typeface="+mj-lt"/>
              </a:rPr>
              <a:t>and</a:t>
            </a:r>
            <a:br>
              <a:rPr lang="en-US" sz="1000" dirty="0" smtClean="0">
                <a:latin typeface="+mj-lt"/>
              </a:rPr>
            </a:br>
            <a:r>
              <a:rPr lang="en-US" sz="1000" dirty="0" smtClean="0">
                <a:latin typeface="+mj-lt"/>
              </a:rPr>
              <a:t>Select </a:t>
            </a:r>
            <a:r>
              <a:rPr lang="en-US" sz="1000" dirty="0">
                <a:latin typeface="+mj-lt"/>
              </a:rPr>
              <a:t>Key</a:t>
            </a:r>
          </a:p>
        </p:txBody>
      </p:sp>
      <p:cxnSp>
        <p:nvCxnSpPr>
          <p:cNvPr id="138" name="Rett linje 62"/>
          <p:cNvCxnSpPr/>
          <p:nvPr/>
        </p:nvCxnSpPr>
        <p:spPr>
          <a:xfrm flipH="1">
            <a:off x="5761982" y="3328987"/>
            <a:ext cx="1223018" cy="1"/>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sp>
        <p:nvSpPr>
          <p:cNvPr id="139" name="Rektangel 16"/>
          <p:cNvSpPr/>
          <p:nvPr/>
        </p:nvSpPr>
        <p:spPr>
          <a:xfrm>
            <a:off x="6979858" y="3227963"/>
            <a:ext cx="1883664" cy="379563"/>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a:latin typeface="+mj-lt"/>
              </a:rPr>
              <a:t>Hold/Resume, </a:t>
            </a:r>
            <a:r>
              <a:rPr lang="en-US" sz="1000" dirty="0" smtClean="0">
                <a:latin typeface="+mj-lt"/>
              </a:rPr>
              <a:t>Transfer,</a:t>
            </a:r>
            <a:br>
              <a:rPr lang="en-US" sz="1000" dirty="0" smtClean="0">
                <a:latin typeface="+mj-lt"/>
              </a:rPr>
            </a:br>
            <a:r>
              <a:rPr lang="en-US" sz="1000" dirty="0" smtClean="0">
                <a:latin typeface="+mj-lt"/>
              </a:rPr>
              <a:t>and </a:t>
            </a:r>
            <a:r>
              <a:rPr lang="en-US" sz="1000" dirty="0">
                <a:latin typeface="+mj-lt"/>
              </a:rPr>
              <a:t>Conference</a:t>
            </a:r>
          </a:p>
        </p:txBody>
      </p:sp>
      <p:cxnSp>
        <p:nvCxnSpPr>
          <p:cNvPr id="142" name="Rett linje 62"/>
          <p:cNvCxnSpPr/>
          <p:nvPr/>
        </p:nvCxnSpPr>
        <p:spPr>
          <a:xfrm flipH="1">
            <a:off x="5247640" y="3756635"/>
            <a:ext cx="1737360" cy="1"/>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sp>
        <p:nvSpPr>
          <p:cNvPr id="143" name="Rektangel 16"/>
          <p:cNvSpPr/>
          <p:nvPr/>
        </p:nvSpPr>
        <p:spPr>
          <a:xfrm>
            <a:off x="6979858" y="3642294"/>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a:latin typeface="+mj-lt"/>
              </a:rPr>
              <a:t>Keypad</a:t>
            </a:r>
          </a:p>
        </p:txBody>
      </p:sp>
      <p:sp>
        <p:nvSpPr>
          <p:cNvPr id="147" name="Rektangel 16"/>
          <p:cNvSpPr/>
          <p:nvPr/>
        </p:nvSpPr>
        <p:spPr>
          <a:xfrm>
            <a:off x="6975929" y="3907893"/>
            <a:ext cx="1887593" cy="379563"/>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a:latin typeface="+mj-lt"/>
              </a:rPr>
              <a:t>Audio Path Control Keys (Headset, Speaker, Mute)</a:t>
            </a:r>
          </a:p>
        </p:txBody>
      </p:sp>
      <p:grpSp>
        <p:nvGrpSpPr>
          <p:cNvPr id="2" name="Group 151"/>
          <p:cNvGrpSpPr/>
          <p:nvPr/>
        </p:nvGrpSpPr>
        <p:grpSpPr>
          <a:xfrm>
            <a:off x="8044704" y="211669"/>
            <a:ext cx="824976" cy="762000"/>
            <a:chOff x="8049149" y="627342"/>
            <a:chExt cx="824976" cy="762000"/>
          </a:xfrm>
        </p:grpSpPr>
        <p:sp>
          <p:nvSpPr>
            <p:cNvPr id="150" name="12-Point Star 149"/>
            <p:cNvSpPr/>
            <p:nvPr/>
          </p:nvSpPr>
          <p:spPr>
            <a:xfrm>
              <a:off x="8049149" y="627342"/>
              <a:ext cx="824976" cy="762000"/>
            </a:xfrm>
            <a:prstGeom prst="star12">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51" name="TextBox 150"/>
            <p:cNvSpPr txBox="1"/>
            <p:nvPr/>
          </p:nvSpPr>
          <p:spPr>
            <a:xfrm>
              <a:off x="8153554" y="810028"/>
              <a:ext cx="659155" cy="369332"/>
            </a:xfrm>
            <a:prstGeom prst="rect">
              <a:avLst/>
            </a:prstGeom>
            <a:noFill/>
          </p:spPr>
          <p:txBody>
            <a:bodyPr wrap="none" rtlCol="0">
              <a:spAutoFit/>
            </a:bodyPr>
            <a:lstStyle/>
            <a:p>
              <a:r>
                <a:rPr lang="en-US" b="1" dirty="0" smtClean="0">
                  <a:solidFill>
                    <a:schemeClr val="bg1"/>
                  </a:solidFill>
                  <a:latin typeface="+mj-lt"/>
                </a:rPr>
                <a:t>New</a:t>
              </a:r>
              <a:endParaRPr lang="en-US" b="1" dirty="0">
                <a:solidFill>
                  <a:schemeClr val="bg1"/>
                </a:solidFill>
                <a:latin typeface="+mj-lt"/>
              </a:endParaRPr>
            </a:p>
          </p:txBody>
        </p:sp>
      </p:grpSp>
      <p:grpSp>
        <p:nvGrpSpPr>
          <p:cNvPr id="3" name="Group 152"/>
          <p:cNvGrpSpPr/>
          <p:nvPr/>
        </p:nvGrpSpPr>
        <p:grpSpPr>
          <a:xfrm>
            <a:off x="2152649" y="1705032"/>
            <a:ext cx="2103122" cy="2112174"/>
            <a:chOff x="2426873" y="1705032"/>
            <a:chExt cx="1818039" cy="2112174"/>
          </a:xfrm>
        </p:grpSpPr>
        <p:cxnSp>
          <p:nvCxnSpPr>
            <p:cNvPr id="154" name="Rett linje 62"/>
            <p:cNvCxnSpPr/>
            <p:nvPr/>
          </p:nvCxnSpPr>
          <p:spPr>
            <a:xfrm rot="10800000" flipH="1" flipV="1">
              <a:off x="2426873" y="1705032"/>
              <a:ext cx="1067109" cy="8205"/>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55" name="Rett linje 62"/>
            <p:cNvCxnSpPr/>
            <p:nvPr/>
          </p:nvCxnSpPr>
          <p:spPr>
            <a:xfrm rot="10800000" flipH="1" flipV="1">
              <a:off x="2426874" y="1996264"/>
              <a:ext cx="869496" cy="1657"/>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56" name="Rett linje 62"/>
            <p:cNvCxnSpPr/>
            <p:nvPr/>
          </p:nvCxnSpPr>
          <p:spPr>
            <a:xfrm flipV="1">
              <a:off x="2426874" y="3817206"/>
              <a:ext cx="1707068"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57" name="Rett linje 62"/>
            <p:cNvCxnSpPr/>
            <p:nvPr/>
          </p:nvCxnSpPr>
          <p:spPr>
            <a:xfrm flipV="1">
              <a:off x="2426874" y="3345891"/>
              <a:ext cx="1380235"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58" name="Elbow Connector 157"/>
            <p:cNvCxnSpPr/>
            <p:nvPr/>
          </p:nvCxnSpPr>
          <p:spPr>
            <a:xfrm>
              <a:off x="2426874" y="2946720"/>
              <a:ext cx="1818038" cy="196634"/>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59" name="Elbow Connector 158"/>
            <p:cNvCxnSpPr/>
            <p:nvPr/>
          </p:nvCxnSpPr>
          <p:spPr>
            <a:xfrm flipV="1">
              <a:off x="2426874" y="2145055"/>
              <a:ext cx="1699470" cy="196634"/>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grpSp>
      <p:sp>
        <p:nvSpPr>
          <p:cNvPr id="160" name="Rektangel 16"/>
          <p:cNvSpPr/>
          <p:nvPr/>
        </p:nvSpPr>
        <p:spPr>
          <a:xfrm>
            <a:off x="274320" y="3700257"/>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p:spPr>
        <p:txBody>
          <a:bodyPr wrap="square" rtlCol="0">
            <a:spAutoFit/>
          </a:bodyPr>
          <a:lstStyle/>
          <a:p>
            <a:pPr algn="r">
              <a:lnSpc>
                <a:spcPct val="90000"/>
              </a:lnSpc>
              <a:defRPr/>
            </a:pPr>
            <a:r>
              <a:rPr lang="en-US" sz="1000" dirty="0">
                <a:latin typeface="+mj-lt"/>
              </a:rPr>
              <a:t>Volume Bar</a:t>
            </a:r>
          </a:p>
        </p:txBody>
      </p:sp>
      <p:sp>
        <p:nvSpPr>
          <p:cNvPr id="161" name="Rektangel 16"/>
          <p:cNvSpPr/>
          <p:nvPr/>
        </p:nvSpPr>
        <p:spPr>
          <a:xfrm>
            <a:off x="274320" y="3183231"/>
            <a:ext cx="1883664" cy="379563"/>
          </a:xfrm>
          <a:prstGeom prst="rect">
            <a:avLst/>
          </a:prstGeom>
          <a:gradFill>
            <a:gsLst>
              <a:gs pos="0">
                <a:schemeClr val="accent1">
                  <a:tint val="66000"/>
                  <a:satMod val="160000"/>
                  <a:alpha val="0"/>
                </a:schemeClr>
              </a:gs>
              <a:gs pos="100000">
                <a:schemeClr val="accent5">
                  <a:lumMod val="40000"/>
                  <a:lumOff val="60000"/>
                </a:schemeClr>
              </a:gs>
            </a:gsLst>
            <a:lin ang="0" scaled="0"/>
          </a:gradFill>
        </p:spPr>
        <p:txBody>
          <a:bodyPr wrap="square" rtlCol="0">
            <a:spAutoFit/>
          </a:bodyPr>
          <a:lstStyle/>
          <a:p>
            <a:pPr algn="r">
              <a:lnSpc>
                <a:spcPct val="90000"/>
              </a:lnSpc>
              <a:defRPr/>
            </a:pPr>
            <a:r>
              <a:rPr lang="en-US" sz="1000" dirty="0">
                <a:latin typeface="+mj-lt"/>
              </a:rPr>
              <a:t>Wideband Audio Speakerphone</a:t>
            </a:r>
          </a:p>
        </p:txBody>
      </p:sp>
      <p:sp>
        <p:nvSpPr>
          <p:cNvPr id="162" name="Rektangel 16"/>
          <p:cNvSpPr/>
          <p:nvPr/>
        </p:nvSpPr>
        <p:spPr>
          <a:xfrm>
            <a:off x="274320" y="4209032"/>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p:spPr>
        <p:txBody>
          <a:bodyPr wrap="square" rtlCol="0">
            <a:spAutoFit/>
          </a:bodyPr>
          <a:lstStyle/>
          <a:p>
            <a:pPr algn="r">
              <a:lnSpc>
                <a:spcPct val="90000"/>
              </a:lnSpc>
              <a:defRPr/>
            </a:pPr>
            <a:r>
              <a:rPr lang="en-US" sz="1000" dirty="0">
                <a:latin typeface="+mj-lt"/>
              </a:rPr>
              <a:t>10/100/1000 Ethernet</a:t>
            </a:r>
          </a:p>
        </p:txBody>
      </p:sp>
      <p:sp>
        <p:nvSpPr>
          <p:cNvPr id="163" name="Rektangel 16"/>
          <p:cNvSpPr/>
          <p:nvPr/>
        </p:nvSpPr>
        <p:spPr>
          <a:xfrm>
            <a:off x="274320" y="1304887"/>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p:spPr>
        <p:txBody>
          <a:bodyPr wrap="square" rtlCol="0">
            <a:spAutoFit/>
          </a:bodyPr>
          <a:lstStyle/>
          <a:p>
            <a:pPr algn="r">
              <a:lnSpc>
                <a:spcPct val="90000"/>
              </a:lnSpc>
              <a:defRPr/>
            </a:pPr>
            <a:r>
              <a:rPr lang="en-US" sz="1000" dirty="0">
                <a:latin typeface="+mj-lt"/>
              </a:rPr>
              <a:t>RJ-9 Port for Headset</a:t>
            </a:r>
          </a:p>
        </p:txBody>
      </p:sp>
      <p:sp>
        <p:nvSpPr>
          <p:cNvPr id="164" name="Rektangel 16"/>
          <p:cNvSpPr/>
          <p:nvPr/>
        </p:nvSpPr>
        <p:spPr>
          <a:xfrm>
            <a:off x="274320" y="1607402"/>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p:spPr>
        <p:txBody>
          <a:bodyPr wrap="square" rtlCol="0">
            <a:spAutoFit/>
          </a:bodyPr>
          <a:lstStyle/>
          <a:p>
            <a:pPr algn="r">
              <a:lnSpc>
                <a:spcPct val="90000"/>
              </a:lnSpc>
              <a:defRPr/>
            </a:pPr>
            <a:r>
              <a:rPr lang="en-US" sz="1000" dirty="0">
                <a:latin typeface="+mj-lt"/>
              </a:rPr>
              <a:t>Visual Ring Indicator</a:t>
            </a:r>
          </a:p>
        </p:txBody>
      </p:sp>
      <p:sp>
        <p:nvSpPr>
          <p:cNvPr id="165" name="Rektangel 16"/>
          <p:cNvSpPr/>
          <p:nvPr/>
        </p:nvSpPr>
        <p:spPr>
          <a:xfrm>
            <a:off x="274320" y="1901667"/>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p:spPr>
        <p:txBody>
          <a:bodyPr wrap="square" rtlCol="0">
            <a:spAutoFit/>
          </a:bodyPr>
          <a:lstStyle/>
          <a:p>
            <a:pPr algn="r">
              <a:lnSpc>
                <a:spcPct val="90000"/>
              </a:lnSpc>
              <a:defRPr/>
            </a:pPr>
            <a:r>
              <a:rPr lang="en-US" sz="1000" dirty="0">
                <a:latin typeface="+mj-lt"/>
              </a:rPr>
              <a:t>Wideband Audio Handset</a:t>
            </a:r>
          </a:p>
        </p:txBody>
      </p:sp>
      <p:sp>
        <p:nvSpPr>
          <p:cNvPr id="166" name="Rektangel 16"/>
          <p:cNvSpPr/>
          <p:nvPr/>
        </p:nvSpPr>
        <p:spPr>
          <a:xfrm>
            <a:off x="274320" y="2741834"/>
            <a:ext cx="1883664" cy="379563"/>
          </a:xfrm>
          <a:prstGeom prst="rect">
            <a:avLst/>
          </a:prstGeom>
          <a:gradFill>
            <a:gsLst>
              <a:gs pos="0">
                <a:schemeClr val="accent1">
                  <a:tint val="66000"/>
                  <a:satMod val="160000"/>
                  <a:alpha val="0"/>
                </a:schemeClr>
              </a:gs>
              <a:gs pos="100000">
                <a:schemeClr val="accent5">
                  <a:lumMod val="40000"/>
                  <a:lumOff val="60000"/>
                </a:schemeClr>
              </a:gs>
            </a:gsLst>
            <a:lin ang="0" scaled="0"/>
          </a:gradFill>
        </p:spPr>
        <p:txBody>
          <a:bodyPr wrap="square" rtlCol="0">
            <a:spAutoFit/>
          </a:bodyPr>
          <a:lstStyle/>
          <a:p>
            <a:pPr algn="r">
              <a:lnSpc>
                <a:spcPct val="90000"/>
              </a:lnSpc>
              <a:defRPr/>
            </a:pPr>
            <a:r>
              <a:rPr lang="en-US" sz="1000" dirty="0">
                <a:latin typeface="+mj-lt"/>
              </a:rPr>
              <a:t>Messaging, </a:t>
            </a:r>
            <a:r>
              <a:rPr lang="en-US" sz="1000" dirty="0" smtClean="0">
                <a:latin typeface="+mj-lt"/>
              </a:rPr>
              <a:t>Service,</a:t>
            </a:r>
            <a:br>
              <a:rPr lang="en-US" sz="1000" dirty="0" smtClean="0">
                <a:latin typeface="+mj-lt"/>
              </a:rPr>
            </a:br>
            <a:r>
              <a:rPr lang="en-US" sz="1000" dirty="0" smtClean="0">
                <a:latin typeface="+mj-lt"/>
              </a:rPr>
              <a:t>and </a:t>
            </a:r>
            <a:r>
              <a:rPr lang="en-US" sz="1000" dirty="0">
                <a:latin typeface="+mj-lt"/>
              </a:rPr>
              <a:t>Directory</a:t>
            </a:r>
          </a:p>
        </p:txBody>
      </p:sp>
      <p:sp>
        <p:nvSpPr>
          <p:cNvPr id="167" name="Rektangel 16"/>
          <p:cNvSpPr/>
          <p:nvPr/>
        </p:nvSpPr>
        <p:spPr>
          <a:xfrm>
            <a:off x="274319" y="2211058"/>
            <a:ext cx="1883664" cy="379563"/>
          </a:xfrm>
          <a:prstGeom prst="rect">
            <a:avLst/>
          </a:prstGeom>
          <a:gradFill>
            <a:gsLst>
              <a:gs pos="0">
                <a:schemeClr val="accent1">
                  <a:tint val="66000"/>
                  <a:satMod val="160000"/>
                  <a:alpha val="0"/>
                </a:schemeClr>
              </a:gs>
              <a:gs pos="100000">
                <a:schemeClr val="accent5">
                  <a:lumMod val="40000"/>
                  <a:lumOff val="60000"/>
                </a:schemeClr>
              </a:gs>
            </a:gsLst>
            <a:lin ang="0" scaled="0"/>
          </a:gradFill>
        </p:spPr>
        <p:txBody>
          <a:bodyPr wrap="square" rtlCol="0">
            <a:spAutoFit/>
          </a:bodyPr>
          <a:lstStyle/>
          <a:p>
            <a:pPr algn="r">
              <a:lnSpc>
                <a:spcPct val="90000"/>
              </a:lnSpc>
              <a:defRPr/>
            </a:pPr>
            <a:r>
              <a:rPr lang="en-US" sz="1000" dirty="0">
                <a:latin typeface="+mj-lt"/>
              </a:rPr>
              <a:t>5 Programmable Line</a:t>
            </a:r>
            <a:r>
              <a:rPr lang="en-US" sz="1000" dirty="0" smtClean="0">
                <a:latin typeface="+mj-lt"/>
              </a:rPr>
              <a:t>/</a:t>
            </a:r>
            <a:br>
              <a:rPr lang="en-US" sz="1000" dirty="0" smtClean="0">
                <a:latin typeface="+mj-lt"/>
              </a:rPr>
            </a:br>
            <a:r>
              <a:rPr lang="en-US" sz="1000" dirty="0" smtClean="0">
                <a:latin typeface="+mj-lt"/>
              </a:rPr>
              <a:t>Feature </a:t>
            </a:r>
            <a:r>
              <a:rPr lang="en-US" sz="1000" dirty="0">
                <a:latin typeface="+mj-lt"/>
              </a:rPr>
              <a:t>Keys</a:t>
            </a:r>
          </a:p>
        </p:txBody>
      </p:sp>
      <p:cxnSp>
        <p:nvCxnSpPr>
          <p:cNvPr id="61" name="Rett linje 62"/>
          <p:cNvCxnSpPr/>
          <p:nvPr/>
        </p:nvCxnSpPr>
        <p:spPr>
          <a:xfrm flipH="1">
            <a:off x="5289293" y="2461320"/>
            <a:ext cx="1695707"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62" name="Elbow Connector 61"/>
          <p:cNvCxnSpPr/>
          <p:nvPr/>
        </p:nvCxnSpPr>
        <p:spPr>
          <a:xfrm flipH="1" flipV="1">
            <a:off x="5704840" y="3927437"/>
            <a:ext cx="1280160" cy="13716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45" name="Elbow Connector 44"/>
          <p:cNvCxnSpPr/>
          <p:nvPr/>
        </p:nvCxnSpPr>
        <p:spPr>
          <a:xfrm flipH="1">
            <a:off x="5796280" y="2175510"/>
            <a:ext cx="1188720" cy="9144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495532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lang="en-US" altLang="ja-JP" dirty="0" smtClean="0"/>
              <a:t>8900 </a:t>
            </a:r>
            <a:r>
              <a:rPr kumimoji="1" lang="en-US" altLang="ja-JP" dirty="0" smtClean="0"/>
              <a:t>Series</a:t>
            </a:r>
            <a:endParaRPr kumimoji="1" lang="ja-JP" altLang="en-US" dirty="0"/>
          </a:p>
        </p:txBody>
      </p:sp>
      <p:graphicFrame>
        <p:nvGraphicFramePr>
          <p:cNvPr id="8" name="表 7"/>
          <p:cNvGraphicFramePr>
            <a:graphicFrameLocks noGrp="1"/>
          </p:cNvGraphicFramePr>
          <p:nvPr>
            <p:extLst>
              <p:ext uri="{D42A27DB-BD31-4B8C-83A1-F6EECF244321}">
                <p14:modId xmlns:p14="http://schemas.microsoft.com/office/powerpoint/2010/main" val="3696766550"/>
              </p:ext>
            </p:extLst>
          </p:nvPr>
        </p:nvGraphicFramePr>
        <p:xfrm>
          <a:off x="437766" y="1116350"/>
          <a:ext cx="8181300" cy="2260989"/>
        </p:xfrm>
        <a:graphic>
          <a:graphicData uri="http://schemas.openxmlformats.org/drawingml/2006/table">
            <a:tbl>
              <a:tblPr firstRow="1" bandRow="1">
                <a:tableStyleId>{5C22544A-7EE6-4342-B048-85BDC9FD1C3A}</a:tableStyleId>
              </a:tblPr>
              <a:tblGrid>
                <a:gridCol w="1636260"/>
                <a:gridCol w="1636260"/>
                <a:gridCol w="1636260"/>
                <a:gridCol w="1636260"/>
                <a:gridCol w="1636260"/>
              </a:tblGrid>
              <a:tr h="474897">
                <a:tc>
                  <a:txBody>
                    <a:bodyPr/>
                    <a:lstStyle/>
                    <a:p>
                      <a:endParaRPr kumimoji="1" lang="ja-JP" altLang="en-US" dirty="0"/>
                    </a:p>
                  </a:txBody>
                  <a:tcPr/>
                </a:tc>
                <a:tc>
                  <a:txBody>
                    <a:bodyPr/>
                    <a:lstStyle/>
                    <a:p>
                      <a:r>
                        <a:rPr kumimoji="1" lang="en-US" altLang="ja-JP" dirty="0" smtClean="0"/>
                        <a:t>Protocol</a:t>
                      </a:r>
                      <a:endParaRPr kumimoji="1" lang="ja-JP" altLang="en-US" dirty="0"/>
                    </a:p>
                  </a:txBody>
                  <a:tcPr/>
                </a:tc>
                <a:tc>
                  <a:txBody>
                    <a:bodyPr/>
                    <a:lstStyle/>
                    <a:p>
                      <a:r>
                        <a:rPr kumimoji="1" lang="en-US" altLang="ja-JP" dirty="0" smtClean="0"/>
                        <a:t>End of sales announcement</a:t>
                      </a:r>
                      <a:endParaRPr kumimoji="1" lang="ja-JP" altLang="en-US" dirty="0"/>
                    </a:p>
                  </a:txBody>
                  <a:tcPr/>
                </a:tc>
                <a:tc>
                  <a:txBody>
                    <a:bodyPr/>
                    <a:lstStyle/>
                    <a:p>
                      <a:r>
                        <a:rPr kumimoji="1" lang="en-US" altLang="ja-JP" dirty="0" smtClean="0"/>
                        <a:t>End of Sales Date</a:t>
                      </a:r>
                      <a:endParaRPr kumimoji="1" lang="ja-JP" altLang="en-US" dirty="0"/>
                    </a:p>
                  </a:txBody>
                  <a:tcPr/>
                </a:tc>
                <a:tc>
                  <a:txBody>
                    <a:bodyPr/>
                    <a:lstStyle/>
                    <a:p>
                      <a:r>
                        <a:rPr kumimoji="1" lang="en-US" altLang="ja-JP" dirty="0" smtClean="0"/>
                        <a:t>Last Date of Support  Date(HW)</a:t>
                      </a:r>
                      <a:endParaRPr kumimoji="1" lang="ja-JP" altLang="en-US" dirty="0"/>
                    </a:p>
                  </a:txBody>
                  <a:tcPr/>
                </a:tc>
              </a:tr>
              <a:tr h="505655">
                <a:tc>
                  <a:txBody>
                    <a:bodyPr/>
                    <a:lstStyle/>
                    <a:p>
                      <a:r>
                        <a:rPr kumimoji="1" lang="en-US" altLang="ja-JP" dirty="0" smtClean="0"/>
                        <a:t>8941</a:t>
                      </a:r>
                      <a:endParaRPr kumimoji="1" lang="ja-JP" altLang="en-US" dirty="0"/>
                    </a:p>
                  </a:txBody>
                  <a:tcPr/>
                </a:tc>
                <a:tc>
                  <a:txBody>
                    <a:bodyPr/>
                    <a:lstStyle/>
                    <a:p>
                      <a:r>
                        <a:rPr kumimoji="1" lang="en-US" altLang="ja-JP" dirty="0" smtClean="0"/>
                        <a:t>SCCP/SIP</a:t>
                      </a:r>
                      <a:endParaRPr kumimoji="1" lang="ja-JP" altLang="en-US" dirty="0"/>
                    </a:p>
                  </a:txBody>
                  <a:tcPr/>
                </a:tc>
                <a:tc>
                  <a:txBody>
                    <a:bodyPr/>
                    <a:lstStyle/>
                    <a:p>
                      <a:r>
                        <a:rPr lang="is-IS" altLang="ja-JP" dirty="0" smtClean="0">
                          <a:hlinkClick r:id="rId2"/>
                        </a:rPr>
                        <a:t>November 30, 2013 </a:t>
                      </a:r>
                      <a:endParaRPr kumimoji="1" lang="ja-JP" altLang="en-US" dirty="0"/>
                    </a:p>
                  </a:txBody>
                  <a:tcPr/>
                </a:tc>
                <a:tc>
                  <a:txBody>
                    <a:bodyPr/>
                    <a:lstStyle/>
                    <a:p>
                      <a:r>
                        <a:rPr kumimoji="1" lang="en-US" altLang="ja-JP" dirty="0" smtClean="0"/>
                        <a:t>May 31, 2014 </a:t>
                      </a:r>
                      <a:endParaRPr kumimoji="1" lang="ja-JP" altLang="en-US" dirty="0"/>
                    </a:p>
                  </a:txBody>
                  <a:tcPr/>
                </a:tc>
                <a:tc>
                  <a:txBody>
                    <a:bodyPr/>
                    <a:lstStyle/>
                    <a:p>
                      <a:r>
                        <a:rPr lang="en-US" altLang="ja-JP" dirty="0" smtClean="0"/>
                        <a:t>May 31, 2019 </a:t>
                      </a:r>
                      <a:endParaRPr kumimoji="1" lang="ja-JP" altLang="en-US" dirty="0"/>
                    </a:p>
                  </a:txBody>
                  <a:tcPr/>
                </a:tc>
              </a:tr>
              <a:tr h="505655">
                <a:tc>
                  <a:txBody>
                    <a:bodyPr/>
                    <a:lstStyle/>
                    <a:p>
                      <a:r>
                        <a:rPr kumimoji="1" lang="en-US" altLang="ja-JP" dirty="0" smtClean="0"/>
                        <a:t>8945</a:t>
                      </a:r>
                      <a:endParaRPr kumimoji="1" lang="ja-JP" altLang="en-US" dirty="0"/>
                    </a:p>
                  </a:txBody>
                  <a:tcPr/>
                </a:tc>
                <a:tc>
                  <a:txBody>
                    <a:bodyPr/>
                    <a:lstStyle/>
                    <a:p>
                      <a:r>
                        <a:rPr kumimoji="1" lang="en-US" altLang="ja-JP" dirty="0" smtClean="0"/>
                        <a:t>SCCP/SIP</a:t>
                      </a:r>
                      <a:endParaRPr kumimoji="1" lang="ja-JP" altLang="en-US" dirty="0"/>
                    </a:p>
                  </a:txBody>
                  <a:tcPr/>
                </a:tc>
                <a:tc>
                  <a:txBody>
                    <a:bodyPr/>
                    <a:lstStyle/>
                    <a:p>
                      <a:r>
                        <a:rPr kumimoji="1" lang="en-US" altLang="ja-JP" dirty="0" smtClean="0">
                          <a:hlinkClick r:id="rId3"/>
                        </a:rPr>
                        <a:t>October 1, 2015</a:t>
                      </a:r>
                      <a:endParaRPr kumimoji="1" lang="ja-JP" altLang="en-US" dirty="0"/>
                    </a:p>
                  </a:txBody>
                  <a:tcPr/>
                </a:tc>
                <a:tc>
                  <a:txBody>
                    <a:bodyPr/>
                    <a:lstStyle/>
                    <a:p>
                      <a:r>
                        <a:rPr kumimoji="1" lang="en-US" altLang="ja-JP" dirty="0" smtClean="0"/>
                        <a:t>March 31, 2016</a:t>
                      </a:r>
                      <a:endParaRPr kumimoji="1" lang="ja-JP" altLang="en-US" dirty="0"/>
                    </a:p>
                  </a:txBody>
                  <a:tcPr/>
                </a:tc>
                <a:tc>
                  <a:txBody>
                    <a:bodyPr/>
                    <a:lstStyle/>
                    <a:p>
                      <a:r>
                        <a:rPr kumimoji="1" lang="en-US" altLang="ja-JP" dirty="0" smtClean="0"/>
                        <a:t>March 31, 2021</a:t>
                      </a:r>
                      <a:endParaRPr kumimoji="1" lang="ja-JP" altLang="en-US" dirty="0"/>
                    </a:p>
                  </a:txBody>
                  <a:tcPr/>
                </a:tc>
              </a:tr>
              <a:tr h="505655">
                <a:tc>
                  <a:txBody>
                    <a:bodyPr/>
                    <a:lstStyle/>
                    <a:p>
                      <a:r>
                        <a:rPr kumimoji="1" lang="en-US" altLang="ja-JP" dirty="0" smtClean="0"/>
                        <a:t>8961</a:t>
                      </a:r>
                      <a:endParaRPr kumimoji="1" lang="ja-JP" altLang="en-US" dirty="0"/>
                    </a:p>
                  </a:txBody>
                  <a:tcPr/>
                </a:tc>
                <a:tc>
                  <a:txBody>
                    <a:bodyPr/>
                    <a:lstStyle/>
                    <a:p>
                      <a:r>
                        <a:rPr kumimoji="1" lang="en-US" altLang="ja-JP" dirty="0" smtClean="0"/>
                        <a:t>SIP</a:t>
                      </a:r>
                      <a:endParaRPr kumimoji="1" lang="ja-JP" altLang="en-US" dirty="0"/>
                    </a:p>
                  </a:txBody>
                  <a:tcPr/>
                </a:tc>
                <a:tc>
                  <a:txBody>
                    <a:bodyPr/>
                    <a:lstStyle/>
                    <a:p>
                      <a:r>
                        <a:rPr kumimoji="1" lang="en-US" altLang="ja-JP" dirty="0" smtClean="0">
                          <a:hlinkClick r:id="rId4"/>
                        </a:rPr>
                        <a:t>January 8, 2015</a:t>
                      </a:r>
                      <a:endParaRPr kumimoji="1" lang="ja-JP" altLang="en-US" dirty="0"/>
                    </a:p>
                  </a:txBody>
                  <a:tcPr/>
                </a:tc>
                <a:tc>
                  <a:txBody>
                    <a:bodyPr/>
                    <a:lstStyle/>
                    <a:p>
                      <a:r>
                        <a:rPr kumimoji="1" lang="en-US" altLang="ja-JP" dirty="0" smtClean="0"/>
                        <a:t>July 9, 2015</a:t>
                      </a:r>
                      <a:endParaRPr kumimoji="1" lang="ja-JP" altLang="en-US" dirty="0"/>
                    </a:p>
                  </a:txBody>
                  <a:tcPr/>
                </a:tc>
                <a:tc>
                  <a:txBody>
                    <a:bodyPr/>
                    <a:lstStyle/>
                    <a:p>
                      <a:r>
                        <a:rPr kumimoji="1" lang="en-US" altLang="ja-JP" dirty="0" smtClean="0"/>
                        <a:t>July 31, 2020</a:t>
                      </a:r>
                      <a:endParaRPr kumimoji="1" lang="ja-JP" altLang="en-US" dirty="0"/>
                    </a:p>
                  </a:txBody>
                  <a:tcPr/>
                </a:tc>
              </a:tr>
            </a:tbl>
          </a:graphicData>
        </a:graphic>
      </p:graphicFrame>
    </p:spTree>
    <p:extLst>
      <p:ext uri="{BB962C8B-B14F-4D97-AF65-F5344CB8AC3E}">
        <p14:creationId xmlns:p14="http://schemas.microsoft.com/office/powerpoint/2010/main" val="323559075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77" name="Title 4"/>
          <p:cNvSpPr>
            <a:spLocks noGrp="1"/>
          </p:cNvSpPr>
          <p:nvPr>
            <p:ph type="title"/>
          </p:nvPr>
        </p:nvSpPr>
        <p:spPr/>
        <p:txBody>
          <a:bodyPr/>
          <a:lstStyle/>
          <a:p>
            <a:r>
              <a:rPr lang="en-US" dirty="0" smtClean="0"/>
              <a:t>IP Phone 8845 </a:t>
            </a:r>
            <a:br>
              <a:rPr lang="en-US" dirty="0" smtClean="0"/>
            </a:br>
            <a:r>
              <a:rPr lang="en-US" sz="2000" dirty="0" smtClean="0"/>
              <a:t>Hardware Features </a:t>
            </a:r>
            <a:endParaRPr lang="en-US" sz="2000" dirty="0"/>
          </a:p>
        </p:txBody>
      </p:sp>
      <p:pic>
        <p:nvPicPr>
          <p:cNvPr id="75" name="Picture 74" descr="AT04516lg.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71567" y="979880"/>
            <a:ext cx="4935600" cy="3703346"/>
          </a:xfrm>
          <a:prstGeom prst="rect">
            <a:avLst/>
          </a:prstGeom>
        </p:spPr>
      </p:pic>
      <p:sp>
        <p:nvSpPr>
          <p:cNvPr id="103" name="Rektangel 16"/>
          <p:cNvSpPr>
            <a:spLocks noChangeArrowheads="1"/>
          </p:cNvSpPr>
          <p:nvPr/>
        </p:nvSpPr>
        <p:spPr bwMode="auto">
          <a:xfrm>
            <a:off x="4471223" y="4238807"/>
            <a:ext cx="1635203" cy="507868"/>
          </a:xfrm>
          <a:prstGeom prst="rect">
            <a:avLst/>
          </a:prstGeom>
          <a:solidFill>
            <a:schemeClr val="accent5">
              <a:lumMod val="40000"/>
              <a:lumOff val="60000"/>
            </a:schemeClr>
          </a:solidFill>
          <a:ln>
            <a:noFill/>
          </a:ln>
          <a:extLst/>
        </p:spPr>
        <p:txBody>
          <a:bodyPr wrap="square" lIns="0" tIns="0" rIns="0" bIns="0" anchor="ctr" anchorCtr="1">
            <a:noAutofit/>
          </a:bodyPr>
          <a:lstStyle/>
          <a:p>
            <a:pPr algn="ctr">
              <a:lnSpc>
                <a:spcPct val="90000"/>
              </a:lnSpc>
              <a:defRPr/>
            </a:pPr>
            <a:r>
              <a:rPr lang="en-US" sz="1000" dirty="0">
                <a:latin typeface="+mj-lt"/>
              </a:rPr>
              <a:t>Adjustable Viewing Angle </a:t>
            </a:r>
            <a:r>
              <a:rPr lang="en-US" sz="1000" dirty="0" smtClean="0">
                <a:latin typeface="+mj-lt"/>
              </a:rPr>
              <a:t>Two-Position </a:t>
            </a:r>
            <a:r>
              <a:rPr lang="en-US" sz="1000" dirty="0" err="1">
                <a:latin typeface="+mj-lt"/>
              </a:rPr>
              <a:t>Footstand</a:t>
            </a:r>
            <a:endParaRPr lang="en-US" sz="1000" dirty="0">
              <a:latin typeface="+mj-lt"/>
            </a:endParaRPr>
          </a:p>
        </p:txBody>
      </p:sp>
      <p:sp>
        <p:nvSpPr>
          <p:cNvPr id="131" name="Rectangle 130"/>
          <p:cNvSpPr/>
          <p:nvPr/>
        </p:nvSpPr>
        <p:spPr>
          <a:xfrm>
            <a:off x="535302" y="1389786"/>
            <a:ext cx="7623332" cy="3541750"/>
          </a:xfrm>
          <a:prstGeom prst="rect">
            <a:avLst/>
          </a:prstGeom>
          <a:noFill/>
          <a:ln w="9525">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anchor="ctr"/>
          <a:lstStyle/>
          <a:p>
            <a:pPr algn="ctr" defTabSz="685771">
              <a:defRPr/>
            </a:pPr>
            <a:endParaRPr lang="en-US" dirty="0">
              <a:latin typeface="+mj-lt"/>
            </a:endParaRPr>
          </a:p>
        </p:txBody>
      </p:sp>
      <p:sp>
        <p:nvSpPr>
          <p:cNvPr id="149" name="Rektangel 16"/>
          <p:cNvSpPr>
            <a:spLocks noChangeArrowheads="1"/>
          </p:cNvSpPr>
          <p:nvPr/>
        </p:nvSpPr>
        <p:spPr bwMode="auto">
          <a:xfrm>
            <a:off x="6188529" y="4495288"/>
            <a:ext cx="1676619" cy="251387"/>
          </a:xfrm>
          <a:prstGeom prst="rect">
            <a:avLst/>
          </a:prstGeom>
          <a:solidFill>
            <a:schemeClr val="accent5">
              <a:lumMod val="40000"/>
              <a:lumOff val="60000"/>
            </a:schemeClr>
          </a:solidFill>
          <a:ln>
            <a:noFill/>
          </a:ln>
          <a:extLst/>
        </p:spPr>
        <p:txBody>
          <a:bodyPr wrap="square" lIns="0" tIns="0" rIns="0" bIns="0" anchor="ctr" anchorCtr="1">
            <a:noAutofit/>
          </a:bodyPr>
          <a:lstStyle/>
          <a:p>
            <a:pPr algn="ctr">
              <a:lnSpc>
                <a:spcPct val="90000"/>
              </a:lnSpc>
              <a:defRPr/>
            </a:pPr>
            <a:r>
              <a:rPr lang="en-US" sz="1000" dirty="0" smtClean="0">
                <a:latin typeface="+mj-lt"/>
              </a:rPr>
              <a:t>Bluetooth 3.0 Radio</a:t>
            </a:r>
            <a:endParaRPr lang="en-US" sz="1000" dirty="0">
              <a:latin typeface="+mj-lt"/>
            </a:endParaRPr>
          </a:p>
        </p:txBody>
      </p:sp>
      <p:grpSp>
        <p:nvGrpSpPr>
          <p:cNvPr id="150" name="Group 149"/>
          <p:cNvGrpSpPr/>
          <p:nvPr/>
        </p:nvGrpSpPr>
        <p:grpSpPr>
          <a:xfrm>
            <a:off x="8044704" y="211669"/>
            <a:ext cx="824976" cy="762000"/>
            <a:chOff x="8049149" y="627342"/>
            <a:chExt cx="824976" cy="762000"/>
          </a:xfrm>
        </p:grpSpPr>
        <p:sp>
          <p:nvSpPr>
            <p:cNvPr id="151" name="12-Point Star 150"/>
            <p:cNvSpPr/>
            <p:nvPr/>
          </p:nvSpPr>
          <p:spPr>
            <a:xfrm>
              <a:off x="8049149" y="627342"/>
              <a:ext cx="824976" cy="762000"/>
            </a:xfrm>
            <a:prstGeom prst="star12">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52" name="TextBox 151"/>
            <p:cNvSpPr txBox="1"/>
            <p:nvPr/>
          </p:nvSpPr>
          <p:spPr>
            <a:xfrm>
              <a:off x="8153554" y="810028"/>
              <a:ext cx="659155" cy="369332"/>
            </a:xfrm>
            <a:prstGeom prst="rect">
              <a:avLst/>
            </a:prstGeom>
            <a:noFill/>
          </p:spPr>
          <p:txBody>
            <a:bodyPr wrap="none" rtlCol="0">
              <a:spAutoFit/>
            </a:bodyPr>
            <a:lstStyle/>
            <a:p>
              <a:r>
                <a:rPr lang="en-US" b="1" dirty="0" smtClean="0">
                  <a:solidFill>
                    <a:schemeClr val="bg1"/>
                  </a:solidFill>
                  <a:latin typeface="+mj-lt"/>
                </a:rPr>
                <a:t>New</a:t>
              </a:r>
              <a:endParaRPr lang="en-US" b="1" dirty="0">
                <a:solidFill>
                  <a:schemeClr val="bg1"/>
                </a:solidFill>
                <a:latin typeface="+mj-lt"/>
              </a:endParaRPr>
            </a:p>
          </p:txBody>
        </p:sp>
      </p:grpSp>
      <p:sp>
        <p:nvSpPr>
          <p:cNvPr id="159" name="Rektangel 16"/>
          <p:cNvSpPr>
            <a:spLocks noChangeArrowheads="1"/>
          </p:cNvSpPr>
          <p:nvPr/>
        </p:nvSpPr>
        <p:spPr bwMode="auto">
          <a:xfrm>
            <a:off x="279737" y="4455970"/>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dirty="0">
                <a:latin typeface="+mj-lt"/>
              </a:rPr>
              <a:t>10/100/1000 Ethernet</a:t>
            </a:r>
          </a:p>
        </p:txBody>
      </p:sp>
      <p:sp>
        <p:nvSpPr>
          <p:cNvPr id="160" name="Rektangel 16"/>
          <p:cNvSpPr>
            <a:spLocks noChangeArrowheads="1"/>
          </p:cNvSpPr>
          <p:nvPr/>
        </p:nvSpPr>
        <p:spPr bwMode="auto">
          <a:xfrm>
            <a:off x="279737" y="4155549"/>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dirty="0">
                <a:latin typeface="+mj-lt"/>
              </a:rPr>
              <a:t>RJ-9 Port for Headset</a:t>
            </a:r>
          </a:p>
        </p:txBody>
      </p:sp>
      <p:sp>
        <p:nvSpPr>
          <p:cNvPr id="161" name="Rektangel 16"/>
          <p:cNvSpPr>
            <a:spLocks noChangeArrowheads="1"/>
          </p:cNvSpPr>
          <p:nvPr/>
        </p:nvSpPr>
        <p:spPr bwMode="auto">
          <a:xfrm>
            <a:off x="279737" y="1154971"/>
            <a:ext cx="1883664" cy="646331"/>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dirty="0" smtClean="0">
                <a:latin typeface="+mj-lt"/>
              </a:rPr>
              <a:t>HD Video Camera, 80-degree HFOV, 25-degree tilt, metal ring rotates for manual on/off, LED indicator, H.264 AVC</a:t>
            </a:r>
            <a:endParaRPr lang="en-US" sz="1000" dirty="0">
              <a:latin typeface="+mj-lt"/>
            </a:endParaRPr>
          </a:p>
        </p:txBody>
      </p:sp>
      <p:sp>
        <p:nvSpPr>
          <p:cNvPr id="180" name="Rektangel 16"/>
          <p:cNvSpPr>
            <a:spLocks noChangeArrowheads="1"/>
          </p:cNvSpPr>
          <p:nvPr/>
        </p:nvSpPr>
        <p:spPr bwMode="auto">
          <a:xfrm>
            <a:off x="279737" y="1968355"/>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dirty="0">
                <a:latin typeface="+mj-lt"/>
              </a:rPr>
              <a:t>Visual Ring Indicator</a:t>
            </a:r>
          </a:p>
        </p:txBody>
      </p:sp>
      <p:sp>
        <p:nvSpPr>
          <p:cNvPr id="181" name="Rektangel 16"/>
          <p:cNvSpPr>
            <a:spLocks noChangeArrowheads="1"/>
          </p:cNvSpPr>
          <p:nvPr/>
        </p:nvSpPr>
        <p:spPr bwMode="auto">
          <a:xfrm>
            <a:off x="279737" y="2268778"/>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dirty="0">
                <a:latin typeface="+mj-lt"/>
              </a:rPr>
              <a:t>Wideband Audio Handset</a:t>
            </a:r>
          </a:p>
        </p:txBody>
      </p:sp>
      <p:sp>
        <p:nvSpPr>
          <p:cNvPr id="182" name="Rektangel 16"/>
          <p:cNvSpPr>
            <a:spLocks noChangeArrowheads="1"/>
          </p:cNvSpPr>
          <p:nvPr/>
        </p:nvSpPr>
        <p:spPr bwMode="auto">
          <a:xfrm>
            <a:off x="279737" y="2569201"/>
            <a:ext cx="1883664" cy="379563"/>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dirty="0">
                <a:latin typeface="+mj-lt"/>
              </a:rPr>
              <a:t>5 Programmable Line</a:t>
            </a:r>
            <a:r>
              <a:rPr lang="en-US" sz="1000" dirty="0" smtClean="0">
                <a:latin typeface="+mj-lt"/>
              </a:rPr>
              <a:t>/</a:t>
            </a:r>
            <a:br>
              <a:rPr lang="en-US" sz="1000" dirty="0" smtClean="0">
                <a:latin typeface="+mj-lt"/>
              </a:rPr>
            </a:br>
            <a:r>
              <a:rPr lang="en-US" sz="1000" dirty="0" smtClean="0">
                <a:latin typeface="+mj-lt"/>
              </a:rPr>
              <a:t>Feature </a:t>
            </a:r>
            <a:r>
              <a:rPr lang="en-US" sz="1000" dirty="0">
                <a:latin typeface="+mj-lt"/>
              </a:rPr>
              <a:t>Keys</a:t>
            </a:r>
          </a:p>
        </p:txBody>
      </p:sp>
      <p:sp>
        <p:nvSpPr>
          <p:cNvPr id="189" name="Rektangel 16"/>
          <p:cNvSpPr>
            <a:spLocks noChangeArrowheads="1"/>
          </p:cNvSpPr>
          <p:nvPr/>
        </p:nvSpPr>
        <p:spPr bwMode="auto">
          <a:xfrm>
            <a:off x="279737" y="2997800"/>
            <a:ext cx="1883664" cy="379627"/>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dirty="0">
                <a:latin typeface="+mj-lt"/>
              </a:rPr>
              <a:t>Messaging, </a:t>
            </a:r>
            <a:r>
              <a:rPr lang="en-US" sz="1000" dirty="0" smtClean="0">
                <a:latin typeface="+mj-lt"/>
              </a:rPr>
              <a:t>Service,</a:t>
            </a:r>
            <a:br>
              <a:rPr lang="en-US" sz="1000" dirty="0" smtClean="0">
                <a:latin typeface="+mj-lt"/>
              </a:rPr>
            </a:br>
            <a:r>
              <a:rPr lang="en-US" sz="1000" dirty="0" smtClean="0">
                <a:latin typeface="+mj-lt"/>
              </a:rPr>
              <a:t>and </a:t>
            </a:r>
            <a:r>
              <a:rPr lang="en-US" sz="1000" dirty="0">
                <a:latin typeface="+mj-lt"/>
              </a:rPr>
              <a:t>Directory</a:t>
            </a:r>
          </a:p>
        </p:txBody>
      </p:sp>
      <p:sp>
        <p:nvSpPr>
          <p:cNvPr id="191" name="Rektangel 16"/>
          <p:cNvSpPr>
            <a:spLocks noChangeArrowheads="1"/>
          </p:cNvSpPr>
          <p:nvPr/>
        </p:nvSpPr>
        <p:spPr bwMode="auto">
          <a:xfrm>
            <a:off x="279737" y="3426463"/>
            <a:ext cx="1883664" cy="379627"/>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dirty="0">
                <a:latin typeface="+mj-lt"/>
              </a:rPr>
              <a:t>Wideband Audio Speakerphone</a:t>
            </a:r>
          </a:p>
        </p:txBody>
      </p:sp>
      <p:sp>
        <p:nvSpPr>
          <p:cNvPr id="211" name="Rektangel 16"/>
          <p:cNvSpPr>
            <a:spLocks noChangeArrowheads="1"/>
          </p:cNvSpPr>
          <p:nvPr/>
        </p:nvSpPr>
        <p:spPr bwMode="auto">
          <a:xfrm>
            <a:off x="6990461" y="3707811"/>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a:latin typeface="+mj-lt"/>
              </a:rPr>
              <a:t>Keypad</a:t>
            </a:r>
          </a:p>
        </p:txBody>
      </p:sp>
      <p:sp>
        <p:nvSpPr>
          <p:cNvPr id="213" name="Rektangel 16"/>
          <p:cNvSpPr>
            <a:spLocks noChangeArrowheads="1"/>
          </p:cNvSpPr>
          <p:nvPr/>
        </p:nvSpPr>
        <p:spPr bwMode="auto">
          <a:xfrm>
            <a:off x="6990461" y="3317499"/>
            <a:ext cx="1883664" cy="379563"/>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dirty="0">
                <a:latin typeface="+mj-lt"/>
              </a:rPr>
              <a:t>Hold/Resume, </a:t>
            </a:r>
            <a:r>
              <a:rPr lang="en-US" sz="1000" dirty="0" smtClean="0">
                <a:latin typeface="+mj-lt"/>
              </a:rPr>
              <a:t>Transfer,</a:t>
            </a:r>
            <a:br>
              <a:rPr lang="en-US" sz="1000" dirty="0" smtClean="0">
                <a:latin typeface="+mj-lt"/>
              </a:rPr>
            </a:br>
            <a:r>
              <a:rPr lang="en-US" sz="1000" dirty="0" smtClean="0">
                <a:latin typeface="+mj-lt"/>
              </a:rPr>
              <a:t>and </a:t>
            </a:r>
            <a:r>
              <a:rPr lang="en-US" sz="1000" dirty="0">
                <a:latin typeface="+mj-lt"/>
              </a:rPr>
              <a:t>Conference</a:t>
            </a:r>
          </a:p>
        </p:txBody>
      </p:sp>
      <p:sp>
        <p:nvSpPr>
          <p:cNvPr id="214" name="Rektangel 16"/>
          <p:cNvSpPr>
            <a:spLocks noChangeArrowheads="1"/>
          </p:cNvSpPr>
          <p:nvPr/>
        </p:nvSpPr>
        <p:spPr bwMode="auto">
          <a:xfrm>
            <a:off x="6990461" y="2665051"/>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a:latin typeface="+mj-lt"/>
              </a:rPr>
              <a:t>Back and Release Keys</a:t>
            </a:r>
          </a:p>
        </p:txBody>
      </p:sp>
      <p:sp>
        <p:nvSpPr>
          <p:cNvPr id="215" name="Rektangel 16"/>
          <p:cNvSpPr>
            <a:spLocks noChangeArrowheads="1"/>
          </p:cNvSpPr>
          <p:nvPr/>
        </p:nvSpPr>
        <p:spPr bwMode="auto">
          <a:xfrm>
            <a:off x="6990461" y="1581150"/>
            <a:ext cx="1883664" cy="507831"/>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dirty="0" smtClean="0">
                <a:latin typeface="+mj-lt"/>
              </a:rPr>
              <a:t>5-Inch </a:t>
            </a:r>
            <a:r>
              <a:rPr lang="en-US" sz="1000" dirty="0">
                <a:latin typeface="+mj-lt"/>
              </a:rPr>
              <a:t>Color Backlit</a:t>
            </a:r>
          </a:p>
          <a:p>
            <a:pPr>
              <a:lnSpc>
                <a:spcPct val="90000"/>
              </a:lnSpc>
              <a:defRPr/>
            </a:pPr>
            <a:r>
              <a:rPr lang="en-US" sz="1000" dirty="0" smtClean="0">
                <a:latin typeface="+mj-lt"/>
              </a:rPr>
              <a:t>WVGA Display, 720p HD Video 800 </a:t>
            </a:r>
            <a:r>
              <a:rPr lang="en-US" sz="1000" dirty="0">
                <a:latin typeface="+mj-lt"/>
              </a:rPr>
              <a:t>x </a:t>
            </a:r>
            <a:r>
              <a:rPr lang="en-US" sz="1000" dirty="0" smtClean="0">
                <a:latin typeface="+mj-lt"/>
              </a:rPr>
              <a:t>480 pixels</a:t>
            </a:r>
            <a:endParaRPr lang="en-US" sz="1000" dirty="0">
              <a:latin typeface="+mj-lt"/>
            </a:endParaRPr>
          </a:p>
        </p:txBody>
      </p:sp>
      <p:sp>
        <p:nvSpPr>
          <p:cNvPr id="216" name="Rektangel 16"/>
          <p:cNvSpPr>
            <a:spLocks noChangeArrowheads="1"/>
          </p:cNvSpPr>
          <p:nvPr/>
        </p:nvSpPr>
        <p:spPr bwMode="auto">
          <a:xfrm>
            <a:off x="6990461" y="2140843"/>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a:latin typeface="+mj-lt"/>
              </a:rPr>
              <a:t>Replaceable Bezel Option</a:t>
            </a:r>
          </a:p>
        </p:txBody>
      </p:sp>
      <p:sp>
        <p:nvSpPr>
          <p:cNvPr id="217" name="Rektangel 16"/>
          <p:cNvSpPr>
            <a:spLocks noChangeArrowheads="1"/>
          </p:cNvSpPr>
          <p:nvPr/>
        </p:nvSpPr>
        <p:spPr bwMode="auto">
          <a:xfrm>
            <a:off x="6990461" y="2402915"/>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a:latin typeface="+mj-lt"/>
              </a:rPr>
              <a:t>4 Soft Label Keys</a:t>
            </a:r>
          </a:p>
        </p:txBody>
      </p:sp>
      <p:sp>
        <p:nvSpPr>
          <p:cNvPr id="218" name="Rektangel 16"/>
          <p:cNvSpPr>
            <a:spLocks noChangeArrowheads="1"/>
          </p:cNvSpPr>
          <p:nvPr/>
        </p:nvSpPr>
        <p:spPr bwMode="auto">
          <a:xfrm>
            <a:off x="6990461" y="1154971"/>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a:latin typeface="+mj-lt"/>
              </a:rPr>
              <a:t>5 Session Keys</a:t>
            </a:r>
          </a:p>
        </p:txBody>
      </p:sp>
      <p:sp>
        <p:nvSpPr>
          <p:cNvPr id="220" name="Rektangel 16"/>
          <p:cNvSpPr>
            <a:spLocks noChangeArrowheads="1"/>
          </p:cNvSpPr>
          <p:nvPr/>
        </p:nvSpPr>
        <p:spPr bwMode="auto">
          <a:xfrm>
            <a:off x="6990461" y="3969886"/>
            <a:ext cx="1883664" cy="379563"/>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a:latin typeface="+mj-lt"/>
              </a:rPr>
              <a:t>Audio Path Control Keys (Headset, Speaker, Mute)</a:t>
            </a:r>
          </a:p>
        </p:txBody>
      </p:sp>
      <p:grpSp>
        <p:nvGrpSpPr>
          <p:cNvPr id="66" name="Group 65"/>
          <p:cNvGrpSpPr/>
          <p:nvPr/>
        </p:nvGrpSpPr>
        <p:grpSpPr>
          <a:xfrm>
            <a:off x="2151149" y="1338761"/>
            <a:ext cx="2651760" cy="2631781"/>
            <a:chOff x="2151149" y="1338761"/>
            <a:chExt cx="2651760" cy="2631781"/>
          </a:xfrm>
        </p:grpSpPr>
        <p:cxnSp>
          <p:nvCxnSpPr>
            <p:cNvPr id="148" name="Rett linje 62"/>
            <p:cNvCxnSpPr/>
            <p:nvPr/>
          </p:nvCxnSpPr>
          <p:spPr>
            <a:xfrm>
              <a:off x="2151149" y="1338761"/>
              <a:ext cx="2651760"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73" name="Elbow Connector 172"/>
            <p:cNvCxnSpPr/>
            <p:nvPr/>
          </p:nvCxnSpPr>
          <p:spPr>
            <a:xfrm flipV="1">
              <a:off x="2151149" y="2294881"/>
              <a:ext cx="1867951" cy="464102"/>
            </a:xfrm>
            <a:prstGeom prst="bentConnector3">
              <a:avLst>
                <a:gd name="adj1" fmla="val 100142"/>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75" name="Elbow Connector 174"/>
            <p:cNvCxnSpPr/>
            <p:nvPr/>
          </p:nvCxnSpPr>
          <p:spPr>
            <a:xfrm flipV="1">
              <a:off x="2151149" y="2140843"/>
              <a:ext cx="909679" cy="253629"/>
            </a:xfrm>
            <a:prstGeom prst="bentConnector3">
              <a:avLst>
                <a:gd name="adj1" fmla="val 100767"/>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77" name="Elbow Connector 176"/>
            <p:cNvCxnSpPr/>
            <p:nvPr/>
          </p:nvCxnSpPr>
          <p:spPr>
            <a:xfrm flipV="1">
              <a:off x="2151149" y="1857995"/>
              <a:ext cx="994791" cy="225776"/>
            </a:xfrm>
            <a:prstGeom prst="bentConnector3">
              <a:avLst>
                <a:gd name="adj1" fmla="val 50000"/>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88" name="Elbow Connector 187"/>
            <p:cNvCxnSpPr/>
            <p:nvPr/>
          </p:nvCxnSpPr>
          <p:spPr>
            <a:xfrm>
              <a:off x="2151149" y="3187614"/>
              <a:ext cx="1867951" cy="143088"/>
            </a:xfrm>
            <a:prstGeom prst="bentConnector3">
              <a:avLst>
                <a:gd name="adj1" fmla="val 100014"/>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90" name="Rett linje 62"/>
            <p:cNvCxnSpPr/>
            <p:nvPr/>
          </p:nvCxnSpPr>
          <p:spPr>
            <a:xfrm flipV="1">
              <a:off x="2151149" y="3580403"/>
              <a:ext cx="1332420"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46" name="Elbow Connector 45"/>
            <p:cNvCxnSpPr/>
            <p:nvPr/>
          </p:nvCxnSpPr>
          <p:spPr>
            <a:xfrm flipV="1">
              <a:off x="2151149" y="3807770"/>
              <a:ext cx="1802278" cy="162772"/>
            </a:xfrm>
            <a:prstGeom prst="bentConnector3">
              <a:avLst>
                <a:gd name="adj1" fmla="val 100340"/>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grpSp>
      <p:sp>
        <p:nvSpPr>
          <p:cNvPr id="47" name="Rektangel 16"/>
          <p:cNvSpPr>
            <a:spLocks noChangeArrowheads="1"/>
          </p:cNvSpPr>
          <p:nvPr/>
        </p:nvSpPr>
        <p:spPr bwMode="auto">
          <a:xfrm>
            <a:off x="279737" y="3855126"/>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a:latin typeface="+mj-lt"/>
              </a:rPr>
              <a:t>Volume Bar</a:t>
            </a:r>
          </a:p>
        </p:txBody>
      </p:sp>
      <p:grpSp>
        <p:nvGrpSpPr>
          <p:cNvPr id="67" name="Group 66"/>
          <p:cNvGrpSpPr/>
          <p:nvPr/>
        </p:nvGrpSpPr>
        <p:grpSpPr>
          <a:xfrm>
            <a:off x="4351020" y="1306775"/>
            <a:ext cx="2640893" cy="2894929"/>
            <a:chOff x="4341364" y="1306775"/>
            <a:chExt cx="2640893" cy="2894929"/>
          </a:xfrm>
        </p:grpSpPr>
        <p:cxnSp>
          <p:nvCxnSpPr>
            <p:cNvPr id="125" name="Rett linje 62"/>
            <p:cNvCxnSpPr/>
            <p:nvPr/>
          </p:nvCxnSpPr>
          <p:spPr>
            <a:xfrm flipH="1">
              <a:off x="5519217" y="3491986"/>
              <a:ext cx="1463040"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96" name="Elbow Connector 195"/>
            <p:cNvCxnSpPr/>
            <p:nvPr/>
          </p:nvCxnSpPr>
          <p:spPr>
            <a:xfrm flipH="1">
              <a:off x="5702097" y="1306775"/>
              <a:ext cx="1280160" cy="45720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98" name="Elbow Connector 197"/>
            <p:cNvCxnSpPr/>
            <p:nvPr/>
          </p:nvCxnSpPr>
          <p:spPr>
            <a:xfrm flipH="1">
              <a:off x="5519217" y="2268778"/>
              <a:ext cx="1463040" cy="18288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200" name="Elbow Connector 199"/>
            <p:cNvCxnSpPr/>
            <p:nvPr/>
          </p:nvCxnSpPr>
          <p:spPr>
            <a:xfrm flipH="1">
              <a:off x="5062017" y="2546657"/>
              <a:ext cx="1920240" cy="9144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201" name="Rett linje 62"/>
            <p:cNvCxnSpPr/>
            <p:nvPr/>
          </p:nvCxnSpPr>
          <p:spPr>
            <a:xfrm flipH="1">
              <a:off x="5427777" y="1968355"/>
              <a:ext cx="1554480"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206" name="Elbow Connector 205"/>
            <p:cNvCxnSpPr/>
            <p:nvPr/>
          </p:nvCxnSpPr>
          <p:spPr>
            <a:xfrm flipH="1">
              <a:off x="4341364" y="2817391"/>
              <a:ext cx="2468880" cy="182880"/>
            </a:xfrm>
            <a:prstGeom prst="bentConnector3">
              <a:avLst>
                <a:gd name="adj1" fmla="val 100148"/>
              </a:avLst>
            </a:prstGeom>
            <a:solidFill>
              <a:schemeClr val="bg1"/>
            </a:solidFill>
            <a:ln w="19050">
              <a:solidFill>
                <a:schemeClr val="accent4"/>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07" name="Elbow Connector 206"/>
            <p:cNvCxnSpPr/>
            <p:nvPr/>
          </p:nvCxnSpPr>
          <p:spPr>
            <a:xfrm flipH="1">
              <a:off x="5336337" y="2817391"/>
              <a:ext cx="1645920" cy="18288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208" name="Rett linje 62"/>
            <p:cNvCxnSpPr/>
            <p:nvPr/>
          </p:nvCxnSpPr>
          <p:spPr>
            <a:xfrm flipH="1">
              <a:off x="5246359" y="3756636"/>
              <a:ext cx="1735898"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219" name="Elbow Connector 218"/>
            <p:cNvCxnSpPr/>
            <p:nvPr/>
          </p:nvCxnSpPr>
          <p:spPr>
            <a:xfrm flipH="1" flipV="1">
              <a:off x="5702097" y="3927384"/>
              <a:ext cx="1280160" cy="27432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48" name="Elbow Connector 47"/>
            <p:cNvCxnSpPr/>
            <p:nvPr/>
          </p:nvCxnSpPr>
          <p:spPr>
            <a:xfrm flipH="1" flipV="1">
              <a:off x="4917237" y="2956088"/>
              <a:ext cx="2057400" cy="18288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grpSp>
      <p:sp>
        <p:nvSpPr>
          <p:cNvPr id="49" name="Rektangel 16"/>
          <p:cNvSpPr>
            <a:spLocks noChangeArrowheads="1"/>
          </p:cNvSpPr>
          <p:nvPr/>
        </p:nvSpPr>
        <p:spPr bwMode="auto">
          <a:xfrm>
            <a:off x="6990461" y="2927187"/>
            <a:ext cx="1883664" cy="379563"/>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dirty="0">
                <a:latin typeface="+mj-lt"/>
              </a:rPr>
              <a:t>4-Way Navigation </a:t>
            </a:r>
            <a:r>
              <a:rPr lang="en-US" sz="1000" dirty="0" smtClean="0">
                <a:latin typeface="+mj-lt"/>
              </a:rPr>
              <a:t>and</a:t>
            </a:r>
            <a:br>
              <a:rPr lang="en-US" sz="1000" dirty="0" smtClean="0">
                <a:latin typeface="+mj-lt"/>
              </a:rPr>
            </a:br>
            <a:r>
              <a:rPr lang="en-US" sz="1000" dirty="0" smtClean="0">
                <a:latin typeface="+mj-lt"/>
              </a:rPr>
              <a:t>Select </a:t>
            </a:r>
            <a:r>
              <a:rPr lang="en-US" sz="1000" dirty="0">
                <a:latin typeface="+mj-lt"/>
              </a:rPr>
              <a:t>Key</a:t>
            </a:r>
          </a:p>
        </p:txBody>
      </p:sp>
      <p:sp>
        <p:nvSpPr>
          <p:cNvPr id="50" name="Rektangel 16"/>
          <p:cNvSpPr/>
          <p:nvPr/>
        </p:nvSpPr>
        <p:spPr>
          <a:xfrm>
            <a:off x="3347010" y="4495352"/>
            <a:ext cx="1042110" cy="251323"/>
          </a:xfrm>
          <a:prstGeom prst="rect">
            <a:avLst/>
          </a:prstGeom>
          <a:solidFill>
            <a:schemeClr val="accent5">
              <a:lumMod val="40000"/>
              <a:lumOff val="60000"/>
            </a:schemeClr>
          </a:solidFill>
          <a:ln>
            <a:noFill/>
          </a:ln>
        </p:spPr>
        <p:txBody>
          <a:bodyPr wrap="square" lIns="0" tIns="0" rIns="0" bIns="0" anchor="ctr" anchorCtr="1">
            <a:noAutofit/>
          </a:bodyPr>
          <a:lstStyle/>
          <a:p>
            <a:pPr algn="ctr">
              <a:lnSpc>
                <a:spcPct val="90000"/>
              </a:lnSpc>
              <a:defRPr/>
            </a:pPr>
            <a:r>
              <a:rPr lang="en-US" sz="1000" dirty="0" smtClean="0">
                <a:latin typeface="+mj-lt"/>
              </a:rPr>
              <a:t>Wall-Mountable</a:t>
            </a:r>
            <a:endParaRPr lang="en-US" sz="1000" dirty="0">
              <a:latin typeface="+mj-lt"/>
            </a:endParaRPr>
          </a:p>
        </p:txBody>
      </p:sp>
    </p:spTree>
    <p:extLst>
      <p:ext uri="{BB962C8B-B14F-4D97-AF65-F5344CB8AC3E}">
        <p14:creationId xmlns:p14="http://schemas.microsoft.com/office/powerpoint/2010/main" val="136740677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2" descr="HAQ90636_Master.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21672" y="1047557"/>
            <a:ext cx="5148072" cy="3858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9" name="Title 4"/>
          <p:cNvSpPr>
            <a:spLocks noGrp="1"/>
          </p:cNvSpPr>
          <p:nvPr>
            <p:ph type="title"/>
          </p:nvPr>
        </p:nvSpPr>
        <p:spPr/>
        <p:txBody>
          <a:bodyPr/>
          <a:lstStyle/>
          <a:p>
            <a:r>
              <a:rPr dirty="0" smtClean="0"/>
              <a:t>IP Phone 8851 </a:t>
            </a:r>
            <a:br>
              <a:rPr dirty="0" smtClean="0"/>
            </a:br>
            <a:r>
              <a:rPr sz="2000" dirty="0" smtClean="0"/>
              <a:t>Hardware Features </a:t>
            </a:r>
            <a:endParaRPr lang="en-US" sz="2000" dirty="0"/>
          </a:p>
        </p:txBody>
      </p:sp>
      <p:grpSp>
        <p:nvGrpSpPr>
          <p:cNvPr id="2" name="Group 151"/>
          <p:cNvGrpSpPr/>
          <p:nvPr/>
        </p:nvGrpSpPr>
        <p:grpSpPr>
          <a:xfrm>
            <a:off x="8044704" y="211669"/>
            <a:ext cx="824976" cy="762000"/>
            <a:chOff x="8049149" y="627342"/>
            <a:chExt cx="824976" cy="762000"/>
          </a:xfrm>
        </p:grpSpPr>
        <p:sp>
          <p:nvSpPr>
            <p:cNvPr id="150" name="12-Point Star 149"/>
            <p:cNvSpPr/>
            <p:nvPr/>
          </p:nvSpPr>
          <p:spPr>
            <a:xfrm>
              <a:off x="8049149" y="627342"/>
              <a:ext cx="824976" cy="762000"/>
            </a:xfrm>
            <a:prstGeom prst="star12">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51" name="TextBox 150"/>
            <p:cNvSpPr txBox="1"/>
            <p:nvPr/>
          </p:nvSpPr>
          <p:spPr>
            <a:xfrm>
              <a:off x="8153554" y="810028"/>
              <a:ext cx="659155" cy="369332"/>
            </a:xfrm>
            <a:prstGeom prst="rect">
              <a:avLst/>
            </a:prstGeom>
            <a:noFill/>
          </p:spPr>
          <p:txBody>
            <a:bodyPr wrap="none" rtlCol="0">
              <a:spAutoFit/>
            </a:bodyPr>
            <a:lstStyle/>
            <a:p>
              <a:r>
                <a:rPr lang="en-US" b="1" dirty="0" smtClean="0">
                  <a:solidFill>
                    <a:schemeClr val="bg1"/>
                  </a:solidFill>
                  <a:latin typeface="+mj-lt"/>
                </a:rPr>
                <a:t>New</a:t>
              </a:r>
              <a:endParaRPr lang="en-US" b="1" dirty="0">
                <a:solidFill>
                  <a:schemeClr val="bg1"/>
                </a:solidFill>
                <a:latin typeface="+mj-lt"/>
              </a:endParaRPr>
            </a:p>
          </p:txBody>
        </p:sp>
      </p:grpSp>
      <p:sp>
        <p:nvSpPr>
          <p:cNvPr id="47" name="Rektangel 16"/>
          <p:cNvSpPr/>
          <p:nvPr/>
        </p:nvSpPr>
        <p:spPr>
          <a:xfrm>
            <a:off x="2535871" y="1176647"/>
            <a:ext cx="1272542" cy="379563"/>
          </a:xfrm>
          <a:prstGeom prst="rect">
            <a:avLst/>
          </a:prstGeom>
          <a:solidFill>
            <a:schemeClr val="accent5">
              <a:lumMod val="40000"/>
              <a:lumOff val="60000"/>
            </a:schemeClr>
          </a:solidFill>
          <a:ln>
            <a:noFill/>
          </a:ln>
        </p:spPr>
        <p:txBody>
          <a:bodyPr wrap="square" lIns="0" tIns="0" rIns="0" bIns="0" anchor="ctr" anchorCtr="1">
            <a:noAutofit/>
          </a:bodyPr>
          <a:lstStyle/>
          <a:p>
            <a:pPr algn="ctr">
              <a:lnSpc>
                <a:spcPct val="90000"/>
              </a:lnSpc>
              <a:defRPr/>
            </a:pPr>
            <a:r>
              <a:rPr lang="en-US" sz="1000" dirty="0" smtClean="0">
                <a:latin typeface="+mj-lt"/>
              </a:rPr>
              <a:t>Cisco</a:t>
            </a:r>
            <a:r>
              <a:rPr lang="en-US" sz="1000" baseline="30000" dirty="0" smtClean="0">
                <a:latin typeface="+mj-lt"/>
              </a:rPr>
              <a:t>®</a:t>
            </a:r>
            <a:r>
              <a:rPr lang="en-US" sz="1000" dirty="0" smtClean="0">
                <a:latin typeface="+mj-lt"/>
              </a:rPr>
              <a:t> </a:t>
            </a:r>
            <a:r>
              <a:rPr lang="en-US" sz="1000" dirty="0">
                <a:latin typeface="+mj-lt"/>
              </a:rPr>
              <a:t>Intelligent Proximity</a:t>
            </a:r>
          </a:p>
        </p:txBody>
      </p:sp>
      <p:sp>
        <p:nvSpPr>
          <p:cNvPr id="49" name="Rektangel 16"/>
          <p:cNvSpPr/>
          <p:nvPr/>
        </p:nvSpPr>
        <p:spPr>
          <a:xfrm>
            <a:off x="3590850" y="4495352"/>
            <a:ext cx="1149558" cy="251323"/>
          </a:xfrm>
          <a:prstGeom prst="rect">
            <a:avLst/>
          </a:prstGeom>
          <a:solidFill>
            <a:schemeClr val="accent5">
              <a:lumMod val="40000"/>
              <a:lumOff val="60000"/>
            </a:schemeClr>
          </a:solidFill>
          <a:ln>
            <a:noFill/>
          </a:ln>
        </p:spPr>
        <p:txBody>
          <a:bodyPr wrap="square" lIns="0" tIns="0" rIns="0" bIns="0" anchor="ctr" anchorCtr="1">
            <a:noAutofit/>
          </a:bodyPr>
          <a:lstStyle/>
          <a:p>
            <a:pPr algn="ctr">
              <a:lnSpc>
                <a:spcPct val="90000"/>
              </a:lnSpc>
              <a:defRPr/>
            </a:pPr>
            <a:r>
              <a:rPr lang="en-US" sz="1000" dirty="0" smtClean="0">
                <a:latin typeface="+mj-lt"/>
              </a:rPr>
              <a:t>Wall-Mountable</a:t>
            </a:r>
            <a:endParaRPr lang="en-US" sz="1000" dirty="0">
              <a:latin typeface="+mj-lt"/>
            </a:endParaRPr>
          </a:p>
        </p:txBody>
      </p:sp>
      <p:sp>
        <p:nvSpPr>
          <p:cNvPr id="50" name="Rektangel 16"/>
          <p:cNvSpPr/>
          <p:nvPr/>
        </p:nvSpPr>
        <p:spPr>
          <a:xfrm>
            <a:off x="4916418" y="4238872"/>
            <a:ext cx="1606081" cy="507803"/>
          </a:xfrm>
          <a:prstGeom prst="rect">
            <a:avLst/>
          </a:prstGeom>
          <a:solidFill>
            <a:schemeClr val="accent5">
              <a:lumMod val="40000"/>
              <a:lumOff val="60000"/>
            </a:schemeClr>
          </a:solidFill>
          <a:ln>
            <a:noFill/>
          </a:ln>
        </p:spPr>
        <p:txBody>
          <a:bodyPr wrap="square" lIns="0" tIns="0" rIns="0" bIns="0" anchor="ctr" anchorCtr="1">
            <a:noAutofit/>
          </a:bodyPr>
          <a:lstStyle/>
          <a:p>
            <a:pPr algn="ctr">
              <a:lnSpc>
                <a:spcPct val="90000"/>
              </a:lnSpc>
              <a:defRPr/>
            </a:pPr>
            <a:r>
              <a:rPr lang="en-US" sz="1000" dirty="0" smtClean="0">
                <a:latin typeface="+mj-lt"/>
              </a:rPr>
              <a:t>Adjustable Viewing Angle Two-Position </a:t>
            </a:r>
            <a:r>
              <a:rPr lang="en-US" sz="1000" dirty="0" err="1" smtClean="0">
                <a:latin typeface="+mj-lt"/>
              </a:rPr>
              <a:t>Footstand</a:t>
            </a:r>
            <a:endParaRPr lang="en-US" sz="1000" dirty="0">
              <a:latin typeface="+mj-lt"/>
            </a:endParaRPr>
          </a:p>
        </p:txBody>
      </p:sp>
      <p:sp>
        <p:nvSpPr>
          <p:cNvPr id="54" name="Rectangle 53"/>
          <p:cNvSpPr/>
          <p:nvPr/>
        </p:nvSpPr>
        <p:spPr>
          <a:xfrm>
            <a:off x="927342" y="1256760"/>
            <a:ext cx="7340118" cy="3410170"/>
          </a:xfrm>
          <a:prstGeom prst="rect">
            <a:avLst/>
          </a:prstGeom>
          <a:noFill/>
          <a:ln w="9525">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anchor="ctr"/>
          <a:lstStyle/>
          <a:p>
            <a:pPr algn="ctr" defTabSz="685771">
              <a:defRPr/>
            </a:pPr>
            <a:endParaRPr lang="en-US" sz="1400" dirty="0">
              <a:latin typeface="+mj-lt"/>
            </a:endParaRPr>
          </a:p>
        </p:txBody>
      </p:sp>
      <p:sp>
        <p:nvSpPr>
          <p:cNvPr id="64" name="Rektangel 16"/>
          <p:cNvSpPr/>
          <p:nvPr/>
        </p:nvSpPr>
        <p:spPr>
          <a:xfrm>
            <a:off x="6979858" y="1208633"/>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a:latin typeface="+mj-lt"/>
              </a:rPr>
              <a:t>5 Session Keys</a:t>
            </a:r>
          </a:p>
        </p:txBody>
      </p:sp>
      <p:sp>
        <p:nvSpPr>
          <p:cNvPr id="67" name="Rektangel 16"/>
          <p:cNvSpPr/>
          <p:nvPr/>
        </p:nvSpPr>
        <p:spPr>
          <a:xfrm>
            <a:off x="6979858" y="1472302"/>
            <a:ext cx="1883664" cy="507831"/>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smtClean="0">
                <a:latin typeface="+mj-lt"/>
              </a:rPr>
              <a:t>5-Inch Color Backlit</a:t>
            </a:r>
          </a:p>
          <a:p>
            <a:pPr>
              <a:lnSpc>
                <a:spcPct val="90000"/>
              </a:lnSpc>
              <a:defRPr/>
            </a:pPr>
            <a:r>
              <a:rPr lang="en-US" sz="1000" dirty="0" smtClean="0">
                <a:latin typeface="+mj-lt"/>
              </a:rPr>
              <a:t> WVGA Display</a:t>
            </a:r>
          </a:p>
          <a:p>
            <a:pPr>
              <a:lnSpc>
                <a:spcPct val="90000"/>
              </a:lnSpc>
              <a:defRPr/>
            </a:pPr>
            <a:r>
              <a:rPr lang="en-US" sz="1000" dirty="0" smtClean="0">
                <a:latin typeface="+mj-lt"/>
              </a:rPr>
              <a:t>800 x 480 Resolution</a:t>
            </a:r>
          </a:p>
        </p:txBody>
      </p:sp>
      <p:sp>
        <p:nvSpPr>
          <p:cNvPr id="68" name="Rektangel 16"/>
          <p:cNvSpPr/>
          <p:nvPr/>
        </p:nvSpPr>
        <p:spPr>
          <a:xfrm>
            <a:off x="6979858" y="2069395"/>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a:latin typeface="+mj-lt"/>
              </a:rPr>
              <a:t>Replaceable Bezel Option</a:t>
            </a:r>
          </a:p>
        </p:txBody>
      </p:sp>
      <p:sp>
        <p:nvSpPr>
          <p:cNvPr id="70" name="Rektangel 16"/>
          <p:cNvSpPr/>
          <p:nvPr/>
        </p:nvSpPr>
        <p:spPr>
          <a:xfrm>
            <a:off x="6979858" y="2333064"/>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a:latin typeface="+mj-lt"/>
              </a:rPr>
              <a:t>4 </a:t>
            </a:r>
            <a:r>
              <a:rPr lang="en-US" sz="1000" smtClean="0">
                <a:latin typeface="+mj-lt"/>
              </a:rPr>
              <a:t>Soft-Label </a:t>
            </a:r>
            <a:r>
              <a:rPr lang="en-US" sz="1000" dirty="0">
                <a:latin typeface="+mj-lt"/>
              </a:rPr>
              <a:t>Keys</a:t>
            </a:r>
          </a:p>
        </p:txBody>
      </p:sp>
      <p:sp>
        <p:nvSpPr>
          <p:cNvPr id="74" name="Rektangel 16"/>
          <p:cNvSpPr/>
          <p:nvPr/>
        </p:nvSpPr>
        <p:spPr>
          <a:xfrm>
            <a:off x="6979858" y="2596733"/>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a:latin typeface="+mj-lt"/>
              </a:rPr>
              <a:t>Back and Release Keys</a:t>
            </a:r>
          </a:p>
        </p:txBody>
      </p:sp>
      <p:sp>
        <p:nvSpPr>
          <p:cNvPr id="76" name="Rektangel 16"/>
          <p:cNvSpPr/>
          <p:nvPr/>
        </p:nvSpPr>
        <p:spPr>
          <a:xfrm>
            <a:off x="6979858" y="2860402"/>
            <a:ext cx="1883664" cy="379563"/>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a:latin typeface="+mj-lt"/>
              </a:rPr>
              <a:t>4-Way Navigation </a:t>
            </a:r>
            <a:r>
              <a:rPr lang="en-US" sz="1000" dirty="0" smtClean="0">
                <a:latin typeface="+mj-lt"/>
              </a:rPr>
              <a:t>and</a:t>
            </a:r>
            <a:br>
              <a:rPr lang="en-US" sz="1000" dirty="0" smtClean="0">
                <a:latin typeface="+mj-lt"/>
              </a:rPr>
            </a:br>
            <a:r>
              <a:rPr lang="en-US" sz="1000" dirty="0" smtClean="0">
                <a:latin typeface="+mj-lt"/>
              </a:rPr>
              <a:t>Select </a:t>
            </a:r>
            <a:r>
              <a:rPr lang="en-US" sz="1000" dirty="0">
                <a:latin typeface="+mj-lt"/>
              </a:rPr>
              <a:t>Key</a:t>
            </a:r>
          </a:p>
        </p:txBody>
      </p:sp>
      <p:sp>
        <p:nvSpPr>
          <p:cNvPr id="78" name="Rektangel 16"/>
          <p:cNvSpPr/>
          <p:nvPr/>
        </p:nvSpPr>
        <p:spPr>
          <a:xfrm>
            <a:off x="6979858" y="3252312"/>
            <a:ext cx="1883664" cy="379563"/>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a:latin typeface="+mj-lt"/>
              </a:rPr>
              <a:t>Hold/Resume, </a:t>
            </a:r>
            <a:r>
              <a:rPr lang="en-US" sz="1000" dirty="0" smtClean="0">
                <a:latin typeface="+mj-lt"/>
              </a:rPr>
              <a:t>Transfer,</a:t>
            </a:r>
            <a:br>
              <a:rPr lang="en-US" sz="1000" dirty="0" smtClean="0">
                <a:latin typeface="+mj-lt"/>
              </a:rPr>
            </a:br>
            <a:r>
              <a:rPr lang="en-US" sz="1000" dirty="0" smtClean="0">
                <a:latin typeface="+mj-lt"/>
              </a:rPr>
              <a:t>and </a:t>
            </a:r>
            <a:r>
              <a:rPr lang="en-US" sz="1000" dirty="0">
                <a:latin typeface="+mj-lt"/>
              </a:rPr>
              <a:t>Conference</a:t>
            </a:r>
          </a:p>
        </p:txBody>
      </p:sp>
      <p:sp>
        <p:nvSpPr>
          <p:cNvPr id="80" name="Rektangel 16"/>
          <p:cNvSpPr/>
          <p:nvPr/>
        </p:nvSpPr>
        <p:spPr>
          <a:xfrm>
            <a:off x="6979858" y="3644222"/>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a:latin typeface="+mj-lt"/>
              </a:rPr>
              <a:t>Keypad</a:t>
            </a:r>
          </a:p>
        </p:txBody>
      </p:sp>
      <p:sp>
        <p:nvSpPr>
          <p:cNvPr id="83" name="Rektangel 16"/>
          <p:cNvSpPr/>
          <p:nvPr/>
        </p:nvSpPr>
        <p:spPr>
          <a:xfrm>
            <a:off x="6975929" y="3907893"/>
            <a:ext cx="1887593" cy="379563"/>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a:latin typeface="+mj-lt"/>
              </a:rPr>
              <a:t>Audio Path Control Keys (Headset, Speaker, Mute)</a:t>
            </a:r>
          </a:p>
        </p:txBody>
      </p:sp>
      <p:sp>
        <p:nvSpPr>
          <p:cNvPr id="84" name="Rektangel 16"/>
          <p:cNvSpPr/>
          <p:nvPr/>
        </p:nvSpPr>
        <p:spPr>
          <a:xfrm>
            <a:off x="274320" y="3577369"/>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p:spPr>
        <p:txBody>
          <a:bodyPr wrap="square" rtlCol="0">
            <a:spAutoFit/>
          </a:bodyPr>
          <a:lstStyle/>
          <a:p>
            <a:pPr algn="r">
              <a:lnSpc>
                <a:spcPct val="90000"/>
              </a:lnSpc>
              <a:defRPr/>
            </a:pPr>
            <a:r>
              <a:rPr lang="en-US" sz="1000" dirty="0">
                <a:latin typeface="+mj-lt"/>
              </a:rPr>
              <a:t>Volume Bar</a:t>
            </a:r>
          </a:p>
        </p:txBody>
      </p:sp>
      <p:sp>
        <p:nvSpPr>
          <p:cNvPr id="86" name="Rektangel 16"/>
          <p:cNvSpPr/>
          <p:nvPr/>
        </p:nvSpPr>
        <p:spPr>
          <a:xfrm>
            <a:off x="274320" y="3134502"/>
            <a:ext cx="1883664" cy="379563"/>
          </a:xfrm>
          <a:prstGeom prst="rect">
            <a:avLst/>
          </a:prstGeom>
          <a:gradFill>
            <a:gsLst>
              <a:gs pos="0">
                <a:schemeClr val="accent1">
                  <a:tint val="66000"/>
                  <a:satMod val="160000"/>
                  <a:alpha val="0"/>
                </a:schemeClr>
              </a:gs>
              <a:gs pos="100000">
                <a:schemeClr val="accent5">
                  <a:lumMod val="40000"/>
                  <a:lumOff val="60000"/>
                </a:schemeClr>
              </a:gs>
            </a:gsLst>
            <a:lin ang="0" scaled="0"/>
          </a:gradFill>
        </p:spPr>
        <p:txBody>
          <a:bodyPr wrap="square" rtlCol="0">
            <a:spAutoFit/>
          </a:bodyPr>
          <a:lstStyle/>
          <a:p>
            <a:pPr algn="r">
              <a:lnSpc>
                <a:spcPct val="90000"/>
              </a:lnSpc>
              <a:defRPr/>
            </a:pPr>
            <a:r>
              <a:rPr lang="en-US" sz="1000" dirty="0">
                <a:latin typeface="+mj-lt"/>
              </a:rPr>
              <a:t>Wideband Audio Speakerphone</a:t>
            </a:r>
          </a:p>
        </p:txBody>
      </p:sp>
      <p:sp>
        <p:nvSpPr>
          <p:cNvPr id="87" name="Rektangel 16"/>
          <p:cNvSpPr/>
          <p:nvPr/>
        </p:nvSpPr>
        <p:spPr>
          <a:xfrm>
            <a:off x="274320" y="4460355"/>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p:spPr>
        <p:txBody>
          <a:bodyPr wrap="square" rtlCol="0">
            <a:spAutoFit/>
          </a:bodyPr>
          <a:lstStyle/>
          <a:p>
            <a:pPr algn="r">
              <a:lnSpc>
                <a:spcPct val="90000"/>
              </a:lnSpc>
              <a:defRPr/>
            </a:pPr>
            <a:r>
              <a:rPr lang="en-US" sz="1000" dirty="0">
                <a:latin typeface="+mj-lt"/>
              </a:rPr>
              <a:t>10/100/1000 Ethernet</a:t>
            </a:r>
          </a:p>
        </p:txBody>
      </p:sp>
      <p:sp>
        <p:nvSpPr>
          <p:cNvPr id="88" name="Rektangel 16"/>
          <p:cNvSpPr/>
          <p:nvPr/>
        </p:nvSpPr>
        <p:spPr>
          <a:xfrm>
            <a:off x="274320" y="1304887"/>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p:spPr>
        <p:txBody>
          <a:bodyPr wrap="square" rtlCol="0">
            <a:spAutoFit/>
          </a:bodyPr>
          <a:lstStyle/>
          <a:p>
            <a:pPr algn="r">
              <a:lnSpc>
                <a:spcPct val="90000"/>
              </a:lnSpc>
              <a:defRPr/>
            </a:pPr>
            <a:r>
              <a:rPr lang="en-US" sz="1000" dirty="0">
                <a:latin typeface="+mj-lt"/>
              </a:rPr>
              <a:t>RJ-9 Port for Headset</a:t>
            </a:r>
          </a:p>
        </p:txBody>
      </p:sp>
      <p:sp>
        <p:nvSpPr>
          <p:cNvPr id="89" name="Rektangel 16"/>
          <p:cNvSpPr/>
          <p:nvPr/>
        </p:nvSpPr>
        <p:spPr>
          <a:xfrm>
            <a:off x="274320" y="1619514"/>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p:spPr>
        <p:txBody>
          <a:bodyPr wrap="square" rtlCol="0">
            <a:spAutoFit/>
          </a:bodyPr>
          <a:lstStyle/>
          <a:p>
            <a:pPr algn="r">
              <a:lnSpc>
                <a:spcPct val="90000"/>
              </a:lnSpc>
              <a:defRPr/>
            </a:pPr>
            <a:r>
              <a:rPr lang="en-US" sz="1000" dirty="0">
                <a:latin typeface="+mj-lt"/>
              </a:rPr>
              <a:t>Visual Ring Indicator</a:t>
            </a:r>
          </a:p>
        </p:txBody>
      </p:sp>
      <p:sp>
        <p:nvSpPr>
          <p:cNvPr id="90" name="Rektangel 16"/>
          <p:cNvSpPr/>
          <p:nvPr/>
        </p:nvSpPr>
        <p:spPr>
          <a:xfrm>
            <a:off x="274320" y="1934141"/>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p:spPr>
        <p:txBody>
          <a:bodyPr wrap="square" rtlCol="0">
            <a:spAutoFit/>
          </a:bodyPr>
          <a:lstStyle/>
          <a:p>
            <a:pPr algn="r">
              <a:lnSpc>
                <a:spcPct val="90000"/>
              </a:lnSpc>
              <a:defRPr/>
            </a:pPr>
            <a:r>
              <a:rPr lang="en-US" sz="1000" dirty="0">
                <a:latin typeface="+mj-lt"/>
              </a:rPr>
              <a:t>Wideband Audio Handset</a:t>
            </a:r>
          </a:p>
        </p:txBody>
      </p:sp>
      <p:sp>
        <p:nvSpPr>
          <p:cNvPr id="91" name="Rektangel 16"/>
          <p:cNvSpPr/>
          <p:nvPr/>
        </p:nvSpPr>
        <p:spPr>
          <a:xfrm>
            <a:off x="274320" y="2691635"/>
            <a:ext cx="1883664" cy="379563"/>
          </a:xfrm>
          <a:prstGeom prst="rect">
            <a:avLst/>
          </a:prstGeom>
          <a:gradFill>
            <a:gsLst>
              <a:gs pos="0">
                <a:schemeClr val="accent1">
                  <a:tint val="66000"/>
                  <a:satMod val="160000"/>
                  <a:alpha val="0"/>
                </a:schemeClr>
              </a:gs>
              <a:gs pos="100000">
                <a:schemeClr val="accent5">
                  <a:lumMod val="40000"/>
                  <a:lumOff val="60000"/>
                </a:schemeClr>
              </a:gs>
            </a:gsLst>
            <a:lin ang="0" scaled="0"/>
          </a:gradFill>
        </p:spPr>
        <p:txBody>
          <a:bodyPr wrap="square" rtlCol="0">
            <a:spAutoFit/>
          </a:bodyPr>
          <a:lstStyle/>
          <a:p>
            <a:pPr algn="r">
              <a:lnSpc>
                <a:spcPct val="90000"/>
              </a:lnSpc>
              <a:defRPr/>
            </a:pPr>
            <a:r>
              <a:rPr lang="en-US" sz="1000" dirty="0">
                <a:latin typeface="+mj-lt"/>
              </a:rPr>
              <a:t>Messaging, </a:t>
            </a:r>
            <a:r>
              <a:rPr lang="en-US" sz="1000" dirty="0" smtClean="0">
                <a:latin typeface="+mj-lt"/>
              </a:rPr>
              <a:t>Service,</a:t>
            </a:r>
            <a:br>
              <a:rPr lang="en-US" sz="1000" dirty="0" smtClean="0">
                <a:latin typeface="+mj-lt"/>
              </a:rPr>
            </a:br>
            <a:r>
              <a:rPr lang="en-US" sz="1000" dirty="0" smtClean="0">
                <a:latin typeface="+mj-lt"/>
              </a:rPr>
              <a:t>and </a:t>
            </a:r>
            <a:r>
              <a:rPr lang="en-US" sz="1000" dirty="0">
                <a:latin typeface="+mj-lt"/>
              </a:rPr>
              <a:t>Directory</a:t>
            </a:r>
          </a:p>
        </p:txBody>
      </p:sp>
      <p:sp>
        <p:nvSpPr>
          <p:cNvPr id="92" name="Rektangel 16"/>
          <p:cNvSpPr/>
          <p:nvPr/>
        </p:nvSpPr>
        <p:spPr>
          <a:xfrm>
            <a:off x="274319" y="2248768"/>
            <a:ext cx="1883664" cy="379563"/>
          </a:xfrm>
          <a:prstGeom prst="rect">
            <a:avLst/>
          </a:prstGeom>
          <a:gradFill>
            <a:gsLst>
              <a:gs pos="0">
                <a:schemeClr val="accent1">
                  <a:tint val="66000"/>
                  <a:satMod val="160000"/>
                  <a:alpha val="0"/>
                </a:schemeClr>
              </a:gs>
              <a:gs pos="100000">
                <a:schemeClr val="accent5">
                  <a:lumMod val="40000"/>
                  <a:lumOff val="60000"/>
                </a:schemeClr>
              </a:gs>
            </a:gsLst>
            <a:lin ang="0" scaled="0"/>
          </a:gradFill>
        </p:spPr>
        <p:txBody>
          <a:bodyPr wrap="square" rtlCol="0">
            <a:spAutoFit/>
          </a:bodyPr>
          <a:lstStyle/>
          <a:p>
            <a:pPr algn="r">
              <a:lnSpc>
                <a:spcPct val="90000"/>
              </a:lnSpc>
              <a:defRPr/>
            </a:pPr>
            <a:r>
              <a:rPr lang="en-US" sz="1000" dirty="0">
                <a:latin typeface="+mj-lt"/>
              </a:rPr>
              <a:t>5 Programmable Line</a:t>
            </a:r>
            <a:r>
              <a:rPr lang="en-US" sz="1000" dirty="0" smtClean="0">
                <a:latin typeface="+mj-lt"/>
              </a:rPr>
              <a:t>/</a:t>
            </a:r>
            <a:br>
              <a:rPr lang="en-US" sz="1000" dirty="0" smtClean="0">
                <a:latin typeface="+mj-lt"/>
              </a:rPr>
            </a:br>
            <a:r>
              <a:rPr lang="en-US" sz="1000" dirty="0" smtClean="0">
                <a:latin typeface="+mj-lt"/>
              </a:rPr>
              <a:t>Feature </a:t>
            </a:r>
            <a:r>
              <a:rPr lang="en-US" sz="1000" dirty="0">
                <a:latin typeface="+mj-lt"/>
              </a:rPr>
              <a:t>Keys</a:t>
            </a:r>
          </a:p>
        </p:txBody>
      </p:sp>
      <p:sp>
        <p:nvSpPr>
          <p:cNvPr id="94" name="Rektangel 16"/>
          <p:cNvSpPr>
            <a:spLocks noChangeArrowheads="1"/>
          </p:cNvSpPr>
          <p:nvPr/>
        </p:nvSpPr>
        <p:spPr bwMode="auto">
          <a:xfrm>
            <a:off x="274320" y="3891996"/>
            <a:ext cx="1883664" cy="505055"/>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fr-FR" sz="1000" dirty="0" smtClean="0">
                <a:latin typeface="+mj-lt"/>
              </a:rPr>
              <a:t>USB 2.0 Port </a:t>
            </a:r>
            <a:r>
              <a:rPr lang="fr-FR" sz="1000" dirty="0" err="1" smtClean="0">
                <a:latin typeface="+mj-lt"/>
              </a:rPr>
              <a:t>Fast</a:t>
            </a:r>
            <a:r>
              <a:rPr lang="fr-FR" sz="1000" dirty="0" smtClean="0">
                <a:latin typeface="+mj-lt"/>
              </a:rPr>
              <a:t/>
            </a:r>
            <a:br>
              <a:rPr lang="fr-FR" sz="1000" dirty="0" smtClean="0">
                <a:latin typeface="+mj-lt"/>
              </a:rPr>
            </a:br>
            <a:r>
              <a:rPr lang="fr-FR" sz="1000" dirty="0" smtClean="0">
                <a:latin typeface="+mj-lt"/>
              </a:rPr>
              <a:t>Charge Port for </a:t>
            </a:r>
            <a:r>
              <a:rPr lang="fr-FR" sz="1000" dirty="0" err="1" smtClean="0">
                <a:latin typeface="+mj-lt"/>
              </a:rPr>
              <a:t>Headsets</a:t>
            </a:r>
            <a:r>
              <a:rPr lang="fr-FR" sz="1000" dirty="0" smtClean="0">
                <a:latin typeface="+mj-lt"/>
              </a:rPr>
              <a:t>/Smartphones</a:t>
            </a:r>
          </a:p>
        </p:txBody>
      </p:sp>
      <p:sp>
        <p:nvSpPr>
          <p:cNvPr id="95" name="Rektangel 16"/>
          <p:cNvSpPr/>
          <p:nvPr/>
        </p:nvSpPr>
        <p:spPr>
          <a:xfrm>
            <a:off x="6979858" y="4302780"/>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smtClean="0">
                <a:latin typeface="+mj-lt"/>
              </a:rPr>
              <a:t>Bluetooth 3.0 Radio</a:t>
            </a:r>
            <a:endParaRPr lang="en-US" sz="1000" dirty="0">
              <a:latin typeface="+mj-lt"/>
            </a:endParaRPr>
          </a:p>
        </p:txBody>
      </p:sp>
      <p:grpSp>
        <p:nvGrpSpPr>
          <p:cNvPr id="119" name="Group 152"/>
          <p:cNvGrpSpPr/>
          <p:nvPr/>
        </p:nvGrpSpPr>
        <p:grpSpPr>
          <a:xfrm>
            <a:off x="2152649" y="1705032"/>
            <a:ext cx="2103122" cy="2035974"/>
            <a:chOff x="2426873" y="1705032"/>
            <a:chExt cx="1818039" cy="2035974"/>
          </a:xfrm>
        </p:grpSpPr>
        <p:cxnSp>
          <p:nvCxnSpPr>
            <p:cNvPr id="120" name="Rett linje 62"/>
            <p:cNvCxnSpPr/>
            <p:nvPr/>
          </p:nvCxnSpPr>
          <p:spPr>
            <a:xfrm rot="10800000" flipH="1" flipV="1">
              <a:off x="2426873" y="1705032"/>
              <a:ext cx="1067109" cy="8205"/>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21" name="Rett linje 62"/>
            <p:cNvCxnSpPr/>
            <p:nvPr/>
          </p:nvCxnSpPr>
          <p:spPr>
            <a:xfrm rot="10800000" flipH="1" flipV="1">
              <a:off x="2426874" y="1996264"/>
              <a:ext cx="869496" cy="1657"/>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22" name="Rett linje 62"/>
            <p:cNvCxnSpPr/>
            <p:nvPr/>
          </p:nvCxnSpPr>
          <p:spPr>
            <a:xfrm flipV="1">
              <a:off x="2426874" y="3741006"/>
              <a:ext cx="1707068"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23" name="Rett linje 62"/>
            <p:cNvCxnSpPr/>
            <p:nvPr/>
          </p:nvCxnSpPr>
          <p:spPr>
            <a:xfrm flipV="1">
              <a:off x="2426874" y="3345891"/>
              <a:ext cx="1380235"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24" name="Elbow Connector 123"/>
            <p:cNvCxnSpPr/>
            <p:nvPr/>
          </p:nvCxnSpPr>
          <p:spPr>
            <a:xfrm>
              <a:off x="2426874" y="2946720"/>
              <a:ext cx="1818038" cy="196634"/>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25" name="Elbow Connector 124"/>
            <p:cNvCxnSpPr/>
            <p:nvPr/>
          </p:nvCxnSpPr>
          <p:spPr>
            <a:xfrm flipV="1">
              <a:off x="2426874" y="2236495"/>
              <a:ext cx="1699470" cy="196634"/>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p:nvGrpSpPr>
        <p:grpSpPr>
          <a:xfrm>
            <a:off x="4592536" y="1304887"/>
            <a:ext cx="2392464" cy="2759710"/>
            <a:chOff x="4592536" y="1304887"/>
            <a:chExt cx="2392464" cy="2759710"/>
          </a:xfrm>
        </p:grpSpPr>
        <p:cxnSp>
          <p:nvCxnSpPr>
            <p:cNvPr id="163" name="Elbow Connector 162"/>
            <p:cNvCxnSpPr/>
            <p:nvPr/>
          </p:nvCxnSpPr>
          <p:spPr>
            <a:xfrm flipH="1">
              <a:off x="5796280" y="1304887"/>
              <a:ext cx="1188720" cy="36576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64" name="Elbow Connector 163"/>
            <p:cNvCxnSpPr/>
            <p:nvPr/>
          </p:nvCxnSpPr>
          <p:spPr>
            <a:xfrm flipH="1">
              <a:off x="4699000" y="1873705"/>
              <a:ext cx="2286000" cy="27432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65" name="Rett linje 62"/>
            <p:cNvCxnSpPr/>
            <p:nvPr/>
          </p:nvCxnSpPr>
          <p:spPr>
            <a:xfrm rot="10800000">
              <a:off x="5796280" y="2257810"/>
              <a:ext cx="1188720" cy="1"/>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66" name="Elbow Connector 165"/>
            <p:cNvCxnSpPr/>
            <p:nvPr/>
          </p:nvCxnSpPr>
          <p:spPr>
            <a:xfrm flipH="1">
              <a:off x="4592536" y="2729134"/>
              <a:ext cx="2377440" cy="91440"/>
            </a:xfrm>
            <a:prstGeom prst="bentConnector3">
              <a:avLst>
                <a:gd name="adj1" fmla="val 100148"/>
              </a:avLst>
            </a:prstGeom>
            <a:solidFill>
              <a:schemeClr val="bg1"/>
            </a:solidFill>
            <a:ln w="19050">
              <a:solidFill>
                <a:schemeClr val="accent4"/>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67" name="Elbow Connector 166"/>
            <p:cNvCxnSpPr/>
            <p:nvPr/>
          </p:nvCxnSpPr>
          <p:spPr>
            <a:xfrm flipH="1">
              <a:off x="5521960" y="2729134"/>
              <a:ext cx="1463040" cy="9144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68" name="Rett linje 62"/>
            <p:cNvCxnSpPr/>
            <p:nvPr/>
          </p:nvCxnSpPr>
          <p:spPr>
            <a:xfrm flipH="1">
              <a:off x="5023709" y="2988604"/>
              <a:ext cx="1961291"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69" name="Rett linje 62"/>
            <p:cNvCxnSpPr/>
            <p:nvPr/>
          </p:nvCxnSpPr>
          <p:spPr>
            <a:xfrm flipH="1">
              <a:off x="5761982" y="3328987"/>
              <a:ext cx="1223018" cy="1"/>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70" name="Rett linje 62"/>
            <p:cNvCxnSpPr/>
            <p:nvPr/>
          </p:nvCxnSpPr>
          <p:spPr>
            <a:xfrm flipH="1">
              <a:off x="5247640" y="3756635"/>
              <a:ext cx="1737360" cy="1"/>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71" name="Rett linje 62"/>
            <p:cNvCxnSpPr/>
            <p:nvPr/>
          </p:nvCxnSpPr>
          <p:spPr>
            <a:xfrm flipH="1">
              <a:off x="5289293" y="2461320"/>
              <a:ext cx="1695707"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72" name="Elbow Connector 171"/>
            <p:cNvCxnSpPr/>
            <p:nvPr/>
          </p:nvCxnSpPr>
          <p:spPr>
            <a:xfrm flipH="1" flipV="1">
              <a:off x="5704840" y="3927437"/>
              <a:ext cx="1280160" cy="13716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0495532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2" descr="HAQ90636_Master.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21672" y="1047557"/>
            <a:ext cx="5148072" cy="3858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9" name="Title 4"/>
          <p:cNvSpPr>
            <a:spLocks noGrp="1"/>
          </p:cNvSpPr>
          <p:nvPr>
            <p:ph type="title"/>
          </p:nvPr>
        </p:nvSpPr>
        <p:spPr/>
        <p:txBody>
          <a:bodyPr/>
          <a:lstStyle/>
          <a:p>
            <a:r>
              <a:rPr smtClean="0"/>
              <a:t>IP Phone 8861 </a:t>
            </a:r>
            <a:br>
              <a:rPr smtClean="0"/>
            </a:br>
            <a:r>
              <a:rPr sz="2000" smtClean="0"/>
              <a:t>Hardware Features </a:t>
            </a:r>
            <a:endParaRPr lang="en-US" sz="2000" dirty="0"/>
          </a:p>
        </p:txBody>
      </p:sp>
      <p:grpSp>
        <p:nvGrpSpPr>
          <p:cNvPr id="2" name="Group 151"/>
          <p:cNvGrpSpPr/>
          <p:nvPr/>
        </p:nvGrpSpPr>
        <p:grpSpPr>
          <a:xfrm>
            <a:off x="8044704" y="211669"/>
            <a:ext cx="824976" cy="762000"/>
            <a:chOff x="8049149" y="627342"/>
            <a:chExt cx="824976" cy="762000"/>
          </a:xfrm>
        </p:grpSpPr>
        <p:sp>
          <p:nvSpPr>
            <p:cNvPr id="150" name="12-Point Star 149"/>
            <p:cNvSpPr/>
            <p:nvPr/>
          </p:nvSpPr>
          <p:spPr>
            <a:xfrm>
              <a:off x="8049149" y="627342"/>
              <a:ext cx="824976" cy="762000"/>
            </a:xfrm>
            <a:prstGeom prst="star12">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51" name="TextBox 150"/>
            <p:cNvSpPr txBox="1"/>
            <p:nvPr/>
          </p:nvSpPr>
          <p:spPr>
            <a:xfrm>
              <a:off x="8153554" y="810028"/>
              <a:ext cx="659155" cy="369332"/>
            </a:xfrm>
            <a:prstGeom prst="rect">
              <a:avLst/>
            </a:prstGeom>
            <a:noFill/>
          </p:spPr>
          <p:txBody>
            <a:bodyPr wrap="none" rtlCol="0">
              <a:spAutoFit/>
            </a:bodyPr>
            <a:lstStyle/>
            <a:p>
              <a:r>
                <a:rPr lang="en-US" b="1" dirty="0" smtClean="0">
                  <a:solidFill>
                    <a:schemeClr val="bg1"/>
                  </a:solidFill>
                  <a:latin typeface="+mj-lt"/>
                </a:rPr>
                <a:t>New</a:t>
              </a:r>
              <a:endParaRPr lang="en-US" b="1" dirty="0">
                <a:solidFill>
                  <a:schemeClr val="bg1"/>
                </a:solidFill>
                <a:latin typeface="+mj-lt"/>
              </a:endParaRPr>
            </a:p>
          </p:txBody>
        </p:sp>
      </p:grpSp>
      <p:sp>
        <p:nvSpPr>
          <p:cNvPr id="47" name="Rektangel 16"/>
          <p:cNvSpPr/>
          <p:nvPr/>
        </p:nvSpPr>
        <p:spPr>
          <a:xfrm>
            <a:off x="2535871" y="1176647"/>
            <a:ext cx="1272542" cy="379563"/>
          </a:xfrm>
          <a:prstGeom prst="rect">
            <a:avLst/>
          </a:prstGeom>
          <a:solidFill>
            <a:schemeClr val="accent5">
              <a:lumMod val="40000"/>
              <a:lumOff val="60000"/>
            </a:schemeClr>
          </a:solidFill>
          <a:ln>
            <a:noFill/>
          </a:ln>
        </p:spPr>
        <p:txBody>
          <a:bodyPr wrap="square" lIns="0" tIns="0" rIns="0" bIns="0" anchor="ctr" anchorCtr="1">
            <a:noAutofit/>
          </a:bodyPr>
          <a:lstStyle/>
          <a:p>
            <a:pPr algn="ctr">
              <a:lnSpc>
                <a:spcPct val="90000"/>
              </a:lnSpc>
              <a:defRPr/>
            </a:pPr>
            <a:r>
              <a:rPr lang="en-US" sz="1000" dirty="0" smtClean="0">
                <a:latin typeface="+mj-lt"/>
              </a:rPr>
              <a:t>Cisco</a:t>
            </a:r>
            <a:r>
              <a:rPr lang="en-US" sz="1000" baseline="30000" dirty="0" smtClean="0">
                <a:latin typeface="+mj-lt"/>
              </a:rPr>
              <a:t>®</a:t>
            </a:r>
            <a:r>
              <a:rPr lang="en-US" sz="1000" dirty="0" smtClean="0">
                <a:latin typeface="+mj-lt"/>
              </a:rPr>
              <a:t> </a:t>
            </a:r>
            <a:r>
              <a:rPr lang="en-US" sz="1000" dirty="0">
                <a:latin typeface="+mj-lt"/>
              </a:rPr>
              <a:t>Intelligent Proximity</a:t>
            </a:r>
          </a:p>
        </p:txBody>
      </p:sp>
      <p:sp>
        <p:nvSpPr>
          <p:cNvPr id="49" name="Rektangel 16"/>
          <p:cNvSpPr/>
          <p:nvPr/>
        </p:nvSpPr>
        <p:spPr>
          <a:xfrm>
            <a:off x="3590850" y="4495352"/>
            <a:ext cx="1149558" cy="251323"/>
          </a:xfrm>
          <a:prstGeom prst="rect">
            <a:avLst/>
          </a:prstGeom>
          <a:solidFill>
            <a:schemeClr val="accent5">
              <a:lumMod val="40000"/>
              <a:lumOff val="60000"/>
            </a:schemeClr>
          </a:solidFill>
          <a:ln>
            <a:noFill/>
          </a:ln>
        </p:spPr>
        <p:txBody>
          <a:bodyPr wrap="square" lIns="0" tIns="0" rIns="0" bIns="0" anchor="ctr" anchorCtr="1">
            <a:noAutofit/>
          </a:bodyPr>
          <a:lstStyle/>
          <a:p>
            <a:pPr algn="ctr">
              <a:lnSpc>
                <a:spcPct val="90000"/>
              </a:lnSpc>
              <a:defRPr/>
            </a:pPr>
            <a:r>
              <a:rPr lang="en-US" sz="1000" dirty="0" smtClean="0">
                <a:latin typeface="+mj-lt"/>
              </a:rPr>
              <a:t>Wall-Mountable</a:t>
            </a:r>
            <a:endParaRPr lang="en-US" sz="1000" dirty="0">
              <a:latin typeface="+mj-lt"/>
            </a:endParaRPr>
          </a:p>
        </p:txBody>
      </p:sp>
      <p:sp>
        <p:nvSpPr>
          <p:cNvPr id="50" name="Rektangel 16"/>
          <p:cNvSpPr/>
          <p:nvPr/>
        </p:nvSpPr>
        <p:spPr>
          <a:xfrm>
            <a:off x="4916418" y="4238872"/>
            <a:ext cx="1606081" cy="507803"/>
          </a:xfrm>
          <a:prstGeom prst="rect">
            <a:avLst/>
          </a:prstGeom>
          <a:solidFill>
            <a:schemeClr val="accent5">
              <a:lumMod val="40000"/>
              <a:lumOff val="60000"/>
            </a:schemeClr>
          </a:solidFill>
          <a:ln>
            <a:noFill/>
          </a:ln>
        </p:spPr>
        <p:txBody>
          <a:bodyPr wrap="square" lIns="0" tIns="0" rIns="0" bIns="0" anchor="ctr" anchorCtr="1">
            <a:noAutofit/>
          </a:bodyPr>
          <a:lstStyle/>
          <a:p>
            <a:pPr algn="ctr">
              <a:lnSpc>
                <a:spcPct val="90000"/>
              </a:lnSpc>
              <a:defRPr/>
            </a:pPr>
            <a:r>
              <a:rPr lang="en-US" sz="1000" dirty="0" smtClean="0">
                <a:latin typeface="+mj-lt"/>
              </a:rPr>
              <a:t>Adjustable Viewing Angle Two-Position </a:t>
            </a:r>
            <a:r>
              <a:rPr lang="en-US" sz="1000" dirty="0" err="1" smtClean="0">
                <a:latin typeface="+mj-lt"/>
              </a:rPr>
              <a:t>Footstand</a:t>
            </a:r>
            <a:endParaRPr lang="en-US" sz="1000" dirty="0">
              <a:latin typeface="+mj-lt"/>
            </a:endParaRPr>
          </a:p>
        </p:txBody>
      </p:sp>
      <p:sp>
        <p:nvSpPr>
          <p:cNvPr id="54" name="Rectangle 53"/>
          <p:cNvSpPr/>
          <p:nvPr/>
        </p:nvSpPr>
        <p:spPr>
          <a:xfrm>
            <a:off x="927342" y="1256760"/>
            <a:ext cx="7340118" cy="3410170"/>
          </a:xfrm>
          <a:prstGeom prst="rect">
            <a:avLst/>
          </a:prstGeom>
          <a:noFill/>
          <a:ln w="9525">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anchor="ctr"/>
          <a:lstStyle/>
          <a:p>
            <a:pPr algn="ctr" defTabSz="685771">
              <a:defRPr/>
            </a:pPr>
            <a:endParaRPr lang="en-US" sz="1400" dirty="0">
              <a:latin typeface="+mj-lt"/>
            </a:endParaRPr>
          </a:p>
        </p:txBody>
      </p:sp>
      <p:sp>
        <p:nvSpPr>
          <p:cNvPr id="64" name="Rektangel 16"/>
          <p:cNvSpPr/>
          <p:nvPr/>
        </p:nvSpPr>
        <p:spPr>
          <a:xfrm>
            <a:off x="6979858" y="1208633"/>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a:latin typeface="+mj-lt"/>
              </a:rPr>
              <a:t>5 Session Keys</a:t>
            </a:r>
          </a:p>
        </p:txBody>
      </p:sp>
      <p:sp>
        <p:nvSpPr>
          <p:cNvPr id="67" name="Rektangel 16"/>
          <p:cNvSpPr/>
          <p:nvPr/>
        </p:nvSpPr>
        <p:spPr>
          <a:xfrm>
            <a:off x="6979858" y="1472302"/>
            <a:ext cx="1883664" cy="507831"/>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smtClean="0">
                <a:latin typeface="+mj-lt"/>
              </a:rPr>
              <a:t>5-Inch Color Backlit</a:t>
            </a:r>
          </a:p>
          <a:p>
            <a:pPr>
              <a:lnSpc>
                <a:spcPct val="90000"/>
              </a:lnSpc>
              <a:defRPr/>
            </a:pPr>
            <a:r>
              <a:rPr lang="en-US" sz="1000" dirty="0" smtClean="0">
                <a:latin typeface="+mj-lt"/>
              </a:rPr>
              <a:t>WVGA Display</a:t>
            </a:r>
          </a:p>
          <a:p>
            <a:pPr>
              <a:lnSpc>
                <a:spcPct val="90000"/>
              </a:lnSpc>
              <a:defRPr/>
            </a:pPr>
            <a:r>
              <a:rPr lang="en-US" sz="1000" dirty="0" smtClean="0">
                <a:latin typeface="+mj-lt"/>
              </a:rPr>
              <a:t>800 x 480 Resolution</a:t>
            </a:r>
          </a:p>
        </p:txBody>
      </p:sp>
      <p:sp>
        <p:nvSpPr>
          <p:cNvPr id="68" name="Rektangel 16"/>
          <p:cNvSpPr/>
          <p:nvPr/>
        </p:nvSpPr>
        <p:spPr>
          <a:xfrm>
            <a:off x="6979858" y="2069395"/>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a:latin typeface="+mj-lt"/>
              </a:rPr>
              <a:t>Replaceable Bezel Option</a:t>
            </a:r>
          </a:p>
        </p:txBody>
      </p:sp>
      <p:sp>
        <p:nvSpPr>
          <p:cNvPr id="70" name="Rektangel 16"/>
          <p:cNvSpPr/>
          <p:nvPr/>
        </p:nvSpPr>
        <p:spPr>
          <a:xfrm>
            <a:off x="6979858" y="2333064"/>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a:latin typeface="+mj-lt"/>
              </a:rPr>
              <a:t>4 </a:t>
            </a:r>
            <a:r>
              <a:rPr lang="en-US" sz="1000" smtClean="0">
                <a:latin typeface="+mj-lt"/>
              </a:rPr>
              <a:t>Soft-Label </a:t>
            </a:r>
            <a:r>
              <a:rPr lang="en-US" sz="1000" dirty="0">
                <a:latin typeface="+mj-lt"/>
              </a:rPr>
              <a:t>Keys</a:t>
            </a:r>
          </a:p>
        </p:txBody>
      </p:sp>
      <p:sp>
        <p:nvSpPr>
          <p:cNvPr id="74" name="Rektangel 16"/>
          <p:cNvSpPr/>
          <p:nvPr/>
        </p:nvSpPr>
        <p:spPr>
          <a:xfrm>
            <a:off x="6979858" y="2596733"/>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a:latin typeface="+mj-lt"/>
              </a:rPr>
              <a:t>Back and Release Keys</a:t>
            </a:r>
          </a:p>
        </p:txBody>
      </p:sp>
      <p:sp>
        <p:nvSpPr>
          <p:cNvPr id="76" name="Rektangel 16"/>
          <p:cNvSpPr/>
          <p:nvPr/>
        </p:nvSpPr>
        <p:spPr>
          <a:xfrm>
            <a:off x="6979858" y="2860402"/>
            <a:ext cx="1883664" cy="379563"/>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a:latin typeface="+mj-lt"/>
              </a:rPr>
              <a:t>4-Way Navigation </a:t>
            </a:r>
            <a:r>
              <a:rPr lang="en-US" sz="1000" dirty="0" smtClean="0">
                <a:latin typeface="+mj-lt"/>
              </a:rPr>
              <a:t>and</a:t>
            </a:r>
            <a:br>
              <a:rPr lang="en-US" sz="1000" dirty="0" smtClean="0">
                <a:latin typeface="+mj-lt"/>
              </a:rPr>
            </a:br>
            <a:r>
              <a:rPr lang="en-US" sz="1000" dirty="0" smtClean="0">
                <a:latin typeface="+mj-lt"/>
              </a:rPr>
              <a:t>Select </a:t>
            </a:r>
            <a:r>
              <a:rPr lang="en-US" sz="1000" dirty="0">
                <a:latin typeface="+mj-lt"/>
              </a:rPr>
              <a:t>Key</a:t>
            </a:r>
          </a:p>
        </p:txBody>
      </p:sp>
      <p:sp>
        <p:nvSpPr>
          <p:cNvPr id="78" name="Rektangel 16"/>
          <p:cNvSpPr/>
          <p:nvPr/>
        </p:nvSpPr>
        <p:spPr>
          <a:xfrm>
            <a:off x="6979858" y="3252312"/>
            <a:ext cx="1883664" cy="379563"/>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a:latin typeface="+mj-lt"/>
              </a:rPr>
              <a:t>Hold/Resume, </a:t>
            </a:r>
            <a:r>
              <a:rPr lang="en-US" sz="1000" dirty="0" smtClean="0">
                <a:latin typeface="+mj-lt"/>
              </a:rPr>
              <a:t>Transfer,</a:t>
            </a:r>
            <a:br>
              <a:rPr lang="en-US" sz="1000" dirty="0" smtClean="0">
                <a:latin typeface="+mj-lt"/>
              </a:rPr>
            </a:br>
            <a:r>
              <a:rPr lang="en-US" sz="1000" dirty="0" smtClean="0">
                <a:latin typeface="+mj-lt"/>
              </a:rPr>
              <a:t>and </a:t>
            </a:r>
            <a:r>
              <a:rPr lang="en-US" sz="1000" dirty="0">
                <a:latin typeface="+mj-lt"/>
              </a:rPr>
              <a:t>Conference</a:t>
            </a:r>
          </a:p>
        </p:txBody>
      </p:sp>
      <p:sp>
        <p:nvSpPr>
          <p:cNvPr id="80" name="Rektangel 16"/>
          <p:cNvSpPr/>
          <p:nvPr/>
        </p:nvSpPr>
        <p:spPr>
          <a:xfrm>
            <a:off x="6979858" y="3644222"/>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a:latin typeface="+mj-lt"/>
              </a:rPr>
              <a:t>Keypad</a:t>
            </a:r>
          </a:p>
        </p:txBody>
      </p:sp>
      <p:sp>
        <p:nvSpPr>
          <p:cNvPr id="83" name="Rektangel 16"/>
          <p:cNvSpPr/>
          <p:nvPr/>
        </p:nvSpPr>
        <p:spPr>
          <a:xfrm>
            <a:off x="6975929" y="3907893"/>
            <a:ext cx="1887593" cy="379563"/>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a:latin typeface="+mj-lt"/>
              </a:rPr>
              <a:t>Audio Path Control Keys (Headset, Speaker, Mute)</a:t>
            </a:r>
          </a:p>
        </p:txBody>
      </p:sp>
      <p:sp>
        <p:nvSpPr>
          <p:cNvPr id="84" name="Rektangel 16"/>
          <p:cNvSpPr/>
          <p:nvPr/>
        </p:nvSpPr>
        <p:spPr>
          <a:xfrm>
            <a:off x="274320" y="3577369"/>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p:spPr>
        <p:txBody>
          <a:bodyPr wrap="square" rtlCol="0">
            <a:spAutoFit/>
          </a:bodyPr>
          <a:lstStyle/>
          <a:p>
            <a:pPr algn="r">
              <a:lnSpc>
                <a:spcPct val="90000"/>
              </a:lnSpc>
              <a:defRPr/>
            </a:pPr>
            <a:r>
              <a:rPr lang="en-US" sz="1000" dirty="0">
                <a:latin typeface="+mj-lt"/>
              </a:rPr>
              <a:t>Volume Bar</a:t>
            </a:r>
          </a:p>
        </p:txBody>
      </p:sp>
      <p:sp>
        <p:nvSpPr>
          <p:cNvPr id="86" name="Rektangel 16"/>
          <p:cNvSpPr/>
          <p:nvPr/>
        </p:nvSpPr>
        <p:spPr>
          <a:xfrm>
            <a:off x="274320" y="3134502"/>
            <a:ext cx="1883664" cy="379563"/>
          </a:xfrm>
          <a:prstGeom prst="rect">
            <a:avLst/>
          </a:prstGeom>
          <a:gradFill>
            <a:gsLst>
              <a:gs pos="0">
                <a:schemeClr val="accent1">
                  <a:tint val="66000"/>
                  <a:satMod val="160000"/>
                  <a:alpha val="0"/>
                </a:schemeClr>
              </a:gs>
              <a:gs pos="100000">
                <a:schemeClr val="accent5">
                  <a:lumMod val="40000"/>
                  <a:lumOff val="60000"/>
                </a:schemeClr>
              </a:gs>
            </a:gsLst>
            <a:lin ang="0" scaled="0"/>
          </a:gradFill>
        </p:spPr>
        <p:txBody>
          <a:bodyPr wrap="square" rtlCol="0">
            <a:spAutoFit/>
          </a:bodyPr>
          <a:lstStyle/>
          <a:p>
            <a:pPr algn="r">
              <a:lnSpc>
                <a:spcPct val="90000"/>
              </a:lnSpc>
              <a:defRPr/>
            </a:pPr>
            <a:r>
              <a:rPr lang="en-US" sz="1000" dirty="0">
                <a:latin typeface="+mj-lt"/>
              </a:rPr>
              <a:t>Wideband Audio Speakerphone</a:t>
            </a:r>
          </a:p>
        </p:txBody>
      </p:sp>
      <p:sp>
        <p:nvSpPr>
          <p:cNvPr id="87" name="Rektangel 16"/>
          <p:cNvSpPr/>
          <p:nvPr/>
        </p:nvSpPr>
        <p:spPr>
          <a:xfrm>
            <a:off x="274320" y="4460355"/>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p:spPr>
        <p:txBody>
          <a:bodyPr wrap="square" rtlCol="0">
            <a:spAutoFit/>
          </a:bodyPr>
          <a:lstStyle/>
          <a:p>
            <a:pPr algn="r">
              <a:lnSpc>
                <a:spcPct val="90000"/>
              </a:lnSpc>
              <a:defRPr/>
            </a:pPr>
            <a:r>
              <a:rPr lang="en-US" sz="1000" dirty="0">
                <a:latin typeface="+mj-lt"/>
              </a:rPr>
              <a:t>10/100/1000 Ethernet</a:t>
            </a:r>
          </a:p>
        </p:txBody>
      </p:sp>
      <p:sp>
        <p:nvSpPr>
          <p:cNvPr id="88" name="Rektangel 16"/>
          <p:cNvSpPr/>
          <p:nvPr/>
        </p:nvSpPr>
        <p:spPr>
          <a:xfrm>
            <a:off x="274320" y="1304887"/>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p:spPr>
        <p:txBody>
          <a:bodyPr wrap="square" rtlCol="0">
            <a:spAutoFit/>
          </a:bodyPr>
          <a:lstStyle/>
          <a:p>
            <a:pPr algn="r">
              <a:lnSpc>
                <a:spcPct val="90000"/>
              </a:lnSpc>
              <a:defRPr/>
            </a:pPr>
            <a:r>
              <a:rPr lang="en-US" sz="1000" dirty="0" smtClean="0">
                <a:latin typeface="+mj-lt"/>
              </a:rPr>
              <a:t>RJ-9 and External Audio Port</a:t>
            </a:r>
            <a:endParaRPr lang="en-US" sz="1000" dirty="0">
              <a:latin typeface="+mj-lt"/>
            </a:endParaRPr>
          </a:p>
        </p:txBody>
      </p:sp>
      <p:sp>
        <p:nvSpPr>
          <p:cNvPr id="89" name="Rektangel 16"/>
          <p:cNvSpPr/>
          <p:nvPr/>
        </p:nvSpPr>
        <p:spPr>
          <a:xfrm>
            <a:off x="274320" y="1619514"/>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p:spPr>
        <p:txBody>
          <a:bodyPr wrap="square" rtlCol="0">
            <a:spAutoFit/>
          </a:bodyPr>
          <a:lstStyle/>
          <a:p>
            <a:pPr algn="r">
              <a:lnSpc>
                <a:spcPct val="90000"/>
              </a:lnSpc>
              <a:defRPr/>
            </a:pPr>
            <a:r>
              <a:rPr lang="en-US" sz="1000" dirty="0">
                <a:latin typeface="+mj-lt"/>
              </a:rPr>
              <a:t>Visual Ring Indicator</a:t>
            </a:r>
          </a:p>
        </p:txBody>
      </p:sp>
      <p:sp>
        <p:nvSpPr>
          <p:cNvPr id="90" name="Rektangel 16"/>
          <p:cNvSpPr/>
          <p:nvPr/>
        </p:nvSpPr>
        <p:spPr>
          <a:xfrm>
            <a:off x="274320" y="1934141"/>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p:spPr>
        <p:txBody>
          <a:bodyPr wrap="square" rtlCol="0">
            <a:spAutoFit/>
          </a:bodyPr>
          <a:lstStyle/>
          <a:p>
            <a:pPr algn="r">
              <a:lnSpc>
                <a:spcPct val="90000"/>
              </a:lnSpc>
              <a:defRPr/>
            </a:pPr>
            <a:r>
              <a:rPr lang="en-US" sz="1000" dirty="0">
                <a:latin typeface="+mj-lt"/>
              </a:rPr>
              <a:t>Wideband Audio Handset</a:t>
            </a:r>
          </a:p>
        </p:txBody>
      </p:sp>
      <p:sp>
        <p:nvSpPr>
          <p:cNvPr id="91" name="Rektangel 16"/>
          <p:cNvSpPr/>
          <p:nvPr/>
        </p:nvSpPr>
        <p:spPr>
          <a:xfrm>
            <a:off x="274320" y="2691635"/>
            <a:ext cx="1883664" cy="379563"/>
          </a:xfrm>
          <a:prstGeom prst="rect">
            <a:avLst/>
          </a:prstGeom>
          <a:gradFill>
            <a:gsLst>
              <a:gs pos="0">
                <a:schemeClr val="accent1">
                  <a:tint val="66000"/>
                  <a:satMod val="160000"/>
                  <a:alpha val="0"/>
                </a:schemeClr>
              </a:gs>
              <a:gs pos="100000">
                <a:schemeClr val="accent5">
                  <a:lumMod val="40000"/>
                  <a:lumOff val="60000"/>
                </a:schemeClr>
              </a:gs>
            </a:gsLst>
            <a:lin ang="0" scaled="0"/>
          </a:gradFill>
        </p:spPr>
        <p:txBody>
          <a:bodyPr wrap="square" rtlCol="0">
            <a:spAutoFit/>
          </a:bodyPr>
          <a:lstStyle/>
          <a:p>
            <a:pPr algn="r">
              <a:lnSpc>
                <a:spcPct val="90000"/>
              </a:lnSpc>
              <a:defRPr/>
            </a:pPr>
            <a:r>
              <a:rPr lang="en-US" sz="1000" dirty="0">
                <a:latin typeface="+mj-lt"/>
              </a:rPr>
              <a:t>Messaging, </a:t>
            </a:r>
            <a:r>
              <a:rPr lang="en-US" sz="1000" dirty="0" smtClean="0">
                <a:latin typeface="+mj-lt"/>
              </a:rPr>
              <a:t>Service,</a:t>
            </a:r>
            <a:br>
              <a:rPr lang="en-US" sz="1000" dirty="0" smtClean="0">
                <a:latin typeface="+mj-lt"/>
              </a:rPr>
            </a:br>
            <a:r>
              <a:rPr lang="en-US" sz="1000" dirty="0" smtClean="0">
                <a:latin typeface="+mj-lt"/>
              </a:rPr>
              <a:t>and </a:t>
            </a:r>
            <a:r>
              <a:rPr lang="en-US" sz="1000" dirty="0">
                <a:latin typeface="+mj-lt"/>
              </a:rPr>
              <a:t>Directory</a:t>
            </a:r>
          </a:p>
        </p:txBody>
      </p:sp>
      <p:sp>
        <p:nvSpPr>
          <p:cNvPr id="92" name="Rektangel 16"/>
          <p:cNvSpPr/>
          <p:nvPr/>
        </p:nvSpPr>
        <p:spPr>
          <a:xfrm>
            <a:off x="274319" y="2248768"/>
            <a:ext cx="1883664" cy="379563"/>
          </a:xfrm>
          <a:prstGeom prst="rect">
            <a:avLst/>
          </a:prstGeom>
          <a:gradFill>
            <a:gsLst>
              <a:gs pos="0">
                <a:schemeClr val="accent1">
                  <a:tint val="66000"/>
                  <a:satMod val="160000"/>
                  <a:alpha val="0"/>
                </a:schemeClr>
              </a:gs>
              <a:gs pos="100000">
                <a:schemeClr val="accent5">
                  <a:lumMod val="40000"/>
                  <a:lumOff val="60000"/>
                </a:schemeClr>
              </a:gs>
            </a:gsLst>
            <a:lin ang="0" scaled="0"/>
          </a:gradFill>
        </p:spPr>
        <p:txBody>
          <a:bodyPr wrap="square" rtlCol="0">
            <a:spAutoFit/>
          </a:bodyPr>
          <a:lstStyle/>
          <a:p>
            <a:pPr algn="r">
              <a:lnSpc>
                <a:spcPct val="90000"/>
              </a:lnSpc>
              <a:defRPr/>
            </a:pPr>
            <a:r>
              <a:rPr lang="en-US" sz="1000" dirty="0">
                <a:latin typeface="+mj-lt"/>
              </a:rPr>
              <a:t>5 Programmable Line</a:t>
            </a:r>
            <a:r>
              <a:rPr lang="en-US" sz="1000" dirty="0" smtClean="0">
                <a:latin typeface="+mj-lt"/>
              </a:rPr>
              <a:t>/</a:t>
            </a:r>
            <a:br>
              <a:rPr lang="en-US" sz="1000" dirty="0" smtClean="0">
                <a:latin typeface="+mj-lt"/>
              </a:rPr>
            </a:br>
            <a:r>
              <a:rPr lang="en-US" sz="1000" dirty="0" smtClean="0">
                <a:latin typeface="+mj-lt"/>
              </a:rPr>
              <a:t>Feature </a:t>
            </a:r>
            <a:r>
              <a:rPr lang="en-US" sz="1000" dirty="0">
                <a:latin typeface="+mj-lt"/>
              </a:rPr>
              <a:t>Keys</a:t>
            </a:r>
          </a:p>
        </p:txBody>
      </p:sp>
      <p:sp>
        <p:nvSpPr>
          <p:cNvPr id="94" name="Rektangel 16"/>
          <p:cNvSpPr>
            <a:spLocks noChangeArrowheads="1"/>
          </p:cNvSpPr>
          <p:nvPr/>
        </p:nvSpPr>
        <p:spPr bwMode="auto">
          <a:xfrm>
            <a:off x="274320" y="3891996"/>
            <a:ext cx="1883664" cy="505055"/>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fr-FR" sz="1000" dirty="0" smtClean="0">
                <a:latin typeface="+mj-lt"/>
              </a:rPr>
              <a:t>USB 2.0 Port </a:t>
            </a:r>
            <a:r>
              <a:rPr lang="fr-FR" sz="1000" dirty="0" err="1" smtClean="0">
                <a:latin typeface="+mj-lt"/>
              </a:rPr>
              <a:t>Fast</a:t>
            </a:r>
            <a:r>
              <a:rPr lang="fr-FR" sz="1000" dirty="0" smtClean="0">
                <a:latin typeface="+mj-lt"/>
              </a:rPr>
              <a:t> Charge Port for </a:t>
            </a:r>
            <a:r>
              <a:rPr lang="fr-FR" sz="1000" dirty="0" err="1" smtClean="0">
                <a:latin typeface="+mj-lt"/>
              </a:rPr>
              <a:t>Headsets</a:t>
            </a:r>
            <a:r>
              <a:rPr lang="fr-FR" sz="1000" dirty="0" smtClean="0">
                <a:latin typeface="+mj-lt"/>
              </a:rPr>
              <a:t>/</a:t>
            </a:r>
            <a:br>
              <a:rPr lang="fr-FR" sz="1000" dirty="0" smtClean="0">
                <a:latin typeface="+mj-lt"/>
              </a:rPr>
            </a:br>
            <a:r>
              <a:rPr lang="fr-FR" sz="1000" dirty="0" smtClean="0">
                <a:latin typeface="+mj-lt"/>
              </a:rPr>
              <a:t>Smartphones/</a:t>
            </a:r>
            <a:r>
              <a:rPr lang="fr-FR" sz="1000" dirty="0" err="1" smtClean="0">
                <a:latin typeface="+mj-lt"/>
              </a:rPr>
              <a:t>Tablets</a:t>
            </a:r>
            <a:endParaRPr lang="fr-FR" sz="1000" dirty="0" smtClean="0">
              <a:latin typeface="+mj-lt"/>
            </a:endParaRPr>
          </a:p>
        </p:txBody>
      </p:sp>
      <p:sp>
        <p:nvSpPr>
          <p:cNvPr id="95" name="Rektangel 16"/>
          <p:cNvSpPr/>
          <p:nvPr/>
        </p:nvSpPr>
        <p:spPr>
          <a:xfrm>
            <a:off x="6979858" y="4302780"/>
            <a:ext cx="1883664" cy="379563"/>
          </a:xfrm>
          <a:prstGeom prst="rect">
            <a:avLst/>
          </a:prstGeom>
          <a:gradFill>
            <a:gsLst>
              <a:gs pos="100000">
                <a:schemeClr val="accent1">
                  <a:tint val="66000"/>
                  <a:satMod val="160000"/>
                  <a:alpha val="0"/>
                </a:schemeClr>
              </a:gs>
              <a:gs pos="0">
                <a:schemeClr val="accent5">
                  <a:lumMod val="40000"/>
                  <a:lumOff val="60000"/>
                </a:schemeClr>
              </a:gs>
            </a:gsLst>
            <a:lin ang="0" scaled="0"/>
          </a:gradFill>
        </p:spPr>
        <p:txBody>
          <a:bodyPr wrap="square" rtlCol="0">
            <a:spAutoFit/>
          </a:bodyPr>
          <a:lstStyle/>
          <a:p>
            <a:pPr>
              <a:lnSpc>
                <a:spcPct val="90000"/>
              </a:lnSpc>
              <a:defRPr/>
            </a:pPr>
            <a:r>
              <a:rPr lang="en-US" sz="1000" dirty="0" smtClean="0">
                <a:latin typeface="+mj-lt"/>
              </a:rPr>
              <a:t>Bluetooth 3.0 and 802.11 a/b/g/n/ac Wi-Fi Radios</a:t>
            </a:r>
          </a:p>
        </p:txBody>
      </p:sp>
      <p:grpSp>
        <p:nvGrpSpPr>
          <p:cNvPr id="255" name="Group 152"/>
          <p:cNvGrpSpPr/>
          <p:nvPr/>
        </p:nvGrpSpPr>
        <p:grpSpPr>
          <a:xfrm>
            <a:off x="2152649" y="1705032"/>
            <a:ext cx="2103122" cy="2035974"/>
            <a:chOff x="2426873" y="1705032"/>
            <a:chExt cx="1818039" cy="2035974"/>
          </a:xfrm>
        </p:grpSpPr>
        <p:cxnSp>
          <p:nvCxnSpPr>
            <p:cNvPr id="256" name="Rett linje 62"/>
            <p:cNvCxnSpPr/>
            <p:nvPr/>
          </p:nvCxnSpPr>
          <p:spPr>
            <a:xfrm rot="10800000" flipH="1" flipV="1">
              <a:off x="2426873" y="1705032"/>
              <a:ext cx="1067109" cy="8205"/>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257" name="Rett linje 62"/>
            <p:cNvCxnSpPr/>
            <p:nvPr/>
          </p:nvCxnSpPr>
          <p:spPr>
            <a:xfrm rot="10800000" flipH="1" flipV="1">
              <a:off x="2426874" y="1996264"/>
              <a:ext cx="869496" cy="1657"/>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258" name="Rett linje 62"/>
            <p:cNvCxnSpPr/>
            <p:nvPr/>
          </p:nvCxnSpPr>
          <p:spPr>
            <a:xfrm flipV="1">
              <a:off x="2426874" y="3741006"/>
              <a:ext cx="1707068"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259" name="Rett linje 62"/>
            <p:cNvCxnSpPr/>
            <p:nvPr/>
          </p:nvCxnSpPr>
          <p:spPr>
            <a:xfrm flipV="1">
              <a:off x="2426874" y="3345891"/>
              <a:ext cx="1380235"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260" name="Elbow Connector 259"/>
            <p:cNvCxnSpPr/>
            <p:nvPr/>
          </p:nvCxnSpPr>
          <p:spPr>
            <a:xfrm>
              <a:off x="2426874" y="2946720"/>
              <a:ext cx="1818038" cy="196634"/>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261" name="Elbow Connector 260"/>
            <p:cNvCxnSpPr/>
            <p:nvPr/>
          </p:nvCxnSpPr>
          <p:spPr>
            <a:xfrm flipV="1">
              <a:off x="2426874" y="2236495"/>
              <a:ext cx="1699470" cy="196634"/>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grpSp>
      <p:grpSp>
        <p:nvGrpSpPr>
          <p:cNvPr id="262" name="Group 261"/>
          <p:cNvGrpSpPr/>
          <p:nvPr/>
        </p:nvGrpSpPr>
        <p:grpSpPr>
          <a:xfrm>
            <a:off x="4592536" y="1304887"/>
            <a:ext cx="2392464" cy="2759710"/>
            <a:chOff x="4592536" y="1304887"/>
            <a:chExt cx="2392464" cy="2759710"/>
          </a:xfrm>
        </p:grpSpPr>
        <p:cxnSp>
          <p:nvCxnSpPr>
            <p:cNvPr id="263" name="Elbow Connector 262"/>
            <p:cNvCxnSpPr/>
            <p:nvPr/>
          </p:nvCxnSpPr>
          <p:spPr>
            <a:xfrm flipH="1">
              <a:off x="5796280" y="1304887"/>
              <a:ext cx="1188720" cy="36576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264" name="Elbow Connector 263"/>
            <p:cNvCxnSpPr/>
            <p:nvPr/>
          </p:nvCxnSpPr>
          <p:spPr>
            <a:xfrm flipH="1">
              <a:off x="4699000" y="1873705"/>
              <a:ext cx="2286000" cy="27432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265" name="Rett linje 62"/>
            <p:cNvCxnSpPr/>
            <p:nvPr/>
          </p:nvCxnSpPr>
          <p:spPr>
            <a:xfrm rot="10800000">
              <a:off x="5796280" y="2257810"/>
              <a:ext cx="1188720" cy="1"/>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266" name="Elbow Connector 265"/>
            <p:cNvCxnSpPr/>
            <p:nvPr/>
          </p:nvCxnSpPr>
          <p:spPr>
            <a:xfrm flipH="1">
              <a:off x="4592536" y="2729134"/>
              <a:ext cx="2377440" cy="91440"/>
            </a:xfrm>
            <a:prstGeom prst="bentConnector3">
              <a:avLst>
                <a:gd name="adj1" fmla="val 100148"/>
              </a:avLst>
            </a:prstGeom>
            <a:solidFill>
              <a:schemeClr val="bg1"/>
            </a:solidFill>
            <a:ln w="19050">
              <a:solidFill>
                <a:schemeClr val="accent4"/>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67" name="Elbow Connector 266"/>
            <p:cNvCxnSpPr/>
            <p:nvPr/>
          </p:nvCxnSpPr>
          <p:spPr>
            <a:xfrm flipH="1">
              <a:off x="5521960" y="2729134"/>
              <a:ext cx="1463040" cy="9144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268" name="Rett linje 62"/>
            <p:cNvCxnSpPr/>
            <p:nvPr/>
          </p:nvCxnSpPr>
          <p:spPr>
            <a:xfrm flipH="1">
              <a:off x="5023709" y="2988604"/>
              <a:ext cx="1961291"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269" name="Rett linje 62"/>
            <p:cNvCxnSpPr/>
            <p:nvPr/>
          </p:nvCxnSpPr>
          <p:spPr>
            <a:xfrm flipH="1">
              <a:off x="5761982" y="3328987"/>
              <a:ext cx="1223018" cy="1"/>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270" name="Rett linje 62"/>
            <p:cNvCxnSpPr/>
            <p:nvPr/>
          </p:nvCxnSpPr>
          <p:spPr>
            <a:xfrm flipH="1">
              <a:off x="5247640" y="3756635"/>
              <a:ext cx="1737360" cy="1"/>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271" name="Rett linje 62"/>
            <p:cNvCxnSpPr/>
            <p:nvPr/>
          </p:nvCxnSpPr>
          <p:spPr>
            <a:xfrm flipH="1">
              <a:off x="5289293" y="2461320"/>
              <a:ext cx="1695707"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272" name="Elbow Connector 271"/>
            <p:cNvCxnSpPr/>
            <p:nvPr/>
          </p:nvCxnSpPr>
          <p:spPr>
            <a:xfrm flipH="1" flipV="1">
              <a:off x="5704840" y="3927437"/>
              <a:ext cx="1280160" cy="13716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0495532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77" name="Title 4"/>
          <p:cNvSpPr>
            <a:spLocks noGrp="1"/>
          </p:cNvSpPr>
          <p:nvPr>
            <p:ph type="title"/>
          </p:nvPr>
        </p:nvSpPr>
        <p:spPr/>
        <p:txBody>
          <a:bodyPr/>
          <a:lstStyle/>
          <a:p>
            <a:r>
              <a:rPr dirty="0" smtClean="0"/>
              <a:t>IP Phone 8865 </a:t>
            </a:r>
            <a:br>
              <a:rPr dirty="0" smtClean="0"/>
            </a:br>
            <a:r>
              <a:rPr sz="2000" dirty="0" smtClean="0"/>
              <a:t>Hardware Features </a:t>
            </a:r>
            <a:endParaRPr lang="en-US" sz="2000" dirty="0"/>
          </a:p>
        </p:txBody>
      </p:sp>
      <p:pic>
        <p:nvPicPr>
          <p:cNvPr id="75" name="Picture 74" descr="AT04516lg.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71567" y="979880"/>
            <a:ext cx="4935600" cy="3703346"/>
          </a:xfrm>
          <a:prstGeom prst="rect">
            <a:avLst/>
          </a:prstGeom>
        </p:spPr>
      </p:pic>
      <p:sp>
        <p:nvSpPr>
          <p:cNvPr id="131" name="Rectangle 130"/>
          <p:cNvSpPr/>
          <p:nvPr/>
        </p:nvSpPr>
        <p:spPr>
          <a:xfrm>
            <a:off x="535302" y="1389786"/>
            <a:ext cx="7623332" cy="3541750"/>
          </a:xfrm>
          <a:prstGeom prst="rect">
            <a:avLst/>
          </a:prstGeom>
          <a:noFill/>
          <a:ln w="9525">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anchor="ctr"/>
          <a:lstStyle/>
          <a:p>
            <a:pPr algn="ctr" defTabSz="685771">
              <a:defRPr/>
            </a:pPr>
            <a:endParaRPr lang="en-US" dirty="0">
              <a:latin typeface="+mj-lt"/>
            </a:endParaRPr>
          </a:p>
        </p:txBody>
      </p:sp>
      <p:grpSp>
        <p:nvGrpSpPr>
          <p:cNvPr id="2" name="Group 149"/>
          <p:cNvGrpSpPr/>
          <p:nvPr/>
        </p:nvGrpSpPr>
        <p:grpSpPr>
          <a:xfrm>
            <a:off x="8044704" y="211669"/>
            <a:ext cx="824976" cy="762000"/>
            <a:chOff x="8049149" y="627342"/>
            <a:chExt cx="824976" cy="762000"/>
          </a:xfrm>
        </p:grpSpPr>
        <p:sp>
          <p:nvSpPr>
            <p:cNvPr id="151" name="12-Point Star 150"/>
            <p:cNvSpPr/>
            <p:nvPr/>
          </p:nvSpPr>
          <p:spPr>
            <a:xfrm>
              <a:off x="8049149" y="627342"/>
              <a:ext cx="824976" cy="762000"/>
            </a:xfrm>
            <a:prstGeom prst="star12">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52" name="TextBox 151"/>
            <p:cNvSpPr txBox="1"/>
            <p:nvPr/>
          </p:nvSpPr>
          <p:spPr>
            <a:xfrm>
              <a:off x="8153554" y="810028"/>
              <a:ext cx="659155" cy="369332"/>
            </a:xfrm>
            <a:prstGeom prst="rect">
              <a:avLst/>
            </a:prstGeom>
            <a:noFill/>
          </p:spPr>
          <p:txBody>
            <a:bodyPr wrap="none" rtlCol="0">
              <a:spAutoFit/>
            </a:bodyPr>
            <a:lstStyle/>
            <a:p>
              <a:r>
                <a:rPr lang="en-US" b="1" dirty="0" smtClean="0">
                  <a:solidFill>
                    <a:schemeClr val="bg1"/>
                  </a:solidFill>
                  <a:latin typeface="+mj-lt"/>
                </a:rPr>
                <a:t>New</a:t>
              </a:r>
              <a:endParaRPr lang="en-US" b="1" dirty="0">
                <a:solidFill>
                  <a:schemeClr val="bg1"/>
                </a:solidFill>
                <a:latin typeface="+mj-lt"/>
              </a:endParaRPr>
            </a:p>
          </p:txBody>
        </p:sp>
      </p:grpSp>
      <p:sp>
        <p:nvSpPr>
          <p:cNvPr id="159" name="Rektangel 16"/>
          <p:cNvSpPr>
            <a:spLocks noChangeArrowheads="1"/>
          </p:cNvSpPr>
          <p:nvPr/>
        </p:nvSpPr>
        <p:spPr bwMode="auto">
          <a:xfrm>
            <a:off x="279737" y="4455970"/>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dirty="0">
                <a:latin typeface="+mj-lt"/>
              </a:rPr>
              <a:t>10/100/1000 Ethernet</a:t>
            </a:r>
          </a:p>
        </p:txBody>
      </p:sp>
      <p:sp>
        <p:nvSpPr>
          <p:cNvPr id="160" name="Rektangel 16"/>
          <p:cNvSpPr>
            <a:spLocks noChangeArrowheads="1"/>
          </p:cNvSpPr>
          <p:nvPr/>
        </p:nvSpPr>
        <p:spPr bwMode="auto">
          <a:xfrm>
            <a:off x="279737" y="4155549"/>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dirty="0">
                <a:latin typeface="+mj-lt"/>
              </a:rPr>
              <a:t>RJ-9 Port for Headset</a:t>
            </a:r>
          </a:p>
        </p:txBody>
      </p:sp>
      <p:sp>
        <p:nvSpPr>
          <p:cNvPr id="161" name="Rektangel 16"/>
          <p:cNvSpPr>
            <a:spLocks noChangeArrowheads="1"/>
          </p:cNvSpPr>
          <p:nvPr/>
        </p:nvSpPr>
        <p:spPr bwMode="auto">
          <a:xfrm>
            <a:off x="279737" y="1154971"/>
            <a:ext cx="1883664" cy="646331"/>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dirty="0" smtClean="0">
                <a:latin typeface="+mj-lt"/>
              </a:rPr>
              <a:t>HD Video Camera, 80-degree HFOV, 25-degree tilt, metal </a:t>
            </a:r>
            <a:br>
              <a:rPr lang="en-US" sz="1000" dirty="0" smtClean="0">
                <a:latin typeface="+mj-lt"/>
              </a:rPr>
            </a:br>
            <a:r>
              <a:rPr lang="en-US" sz="1000" dirty="0" smtClean="0">
                <a:latin typeface="+mj-lt"/>
              </a:rPr>
              <a:t>ring rotates for manual on/off, LED indicator, H.264 AVC</a:t>
            </a:r>
            <a:endParaRPr lang="en-US" sz="1000" dirty="0">
              <a:latin typeface="+mj-lt"/>
            </a:endParaRPr>
          </a:p>
        </p:txBody>
      </p:sp>
      <p:sp>
        <p:nvSpPr>
          <p:cNvPr id="180" name="Rektangel 16"/>
          <p:cNvSpPr>
            <a:spLocks noChangeArrowheads="1"/>
          </p:cNvSpPr>
          <p:nvPr/>
        </p:nvSpPr>
        <p:spPr bwMode="auto">
          <a:xfrm>
            <a:off x="279737" y="1968355"/>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dirty="0">
                <a:latin typeface="+mj-lt"/>
              </a:rPr>
              <a:t>Visual Ring Indicator</a:t>
            </a:r>
          </a:p>
        </p:txBody>
      </p:sp>
      <p:sp>
        <p:nvSpPr>
          <p:cNvPr id="181" name="Rektangel 16"/>
          <p:cNvSpPr>
            <a:spLocks noChangeArrowheads="1"/>
          </p:cNvSpPr>
          <p:nvPr/>
        </p:nvSpPr>
        <p:spPr bwMode="auto">
          <a:xfrm>
            <a:off x="279737" y="2268778"/>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a:latin typeface="+mj-lt"/>
              </a:rPr>
              <a:t>Wideband Audio Handset</a:t>
            </a:r>
          </a:p>
        </p:txBody>
      </p:sp>
      <p:sp>
        <p:nvSpPr>
          <p:cNvPr id="182" name="Rektangel 16"/>
          <p:cNvSpPr>
            <a:spLocks noChangeArrowheads="1"/>
          </p:cNvSpPr>
          <p:nvPr/>
        </p:nvSpPr>
        <p:spPr bwMode="auto">
          <a:xfrm>
            <a:off x="279737" y="2569201"/>
            <a:ext cx="1883664" cy="369332"/>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dirty="0">
                <a:latin typeface="+mj-lt"/>
              </a:rPr>
              <a:t>5 Programmable </a:t>
            </a:r>
            <a:r>
              <a:rPr lang="en-US" sz="1000" dirty="0" smtClean="0">
                <a:latin typeface="+mj-lt"/>
              </a:rPr>
              <a:t>Line</a:t>
            </a:r>
            <a:br>
              <a:rPr lang="en-US" sz="1000" dirty="0" smtClean="0">
                <a:latin typeface="+mj-lt"/>
              </a:rPr>
            </a:br>
            <a:r>
              <a:rPr lang="en-US" sz="1000" dirty="0" smtClean="0">
                <a:latin typeface="+mj-lt"/>
              </a:rPr>
              <a:t>/Feature </a:t>
            </a:r>
            <a:r>
              <a:rPr lang="en-US" sz="1000" dirty="0">
                <a:latin typeface="+mj-lt"/>
              </a:rPr>
              <a:t>Keys</a:t>
            </a:r>
          </a:p>
        </p:txBody>
      </p:sp>
      <p:sp>
        <p:nvSpPr>
          <p:cNvPr id="189" name="Rektangel 16"/>
          <p:cNvSpPr>
            <a:spLocks noChangeArrowheads="1"/>
          </p:cNvSpPr>
          <p:nvPr/>
        </p:nvSpPr>
        <p:spPr bwMode="auto">
          <a:xfrm>
            <a:off x="279737" y="2997800"/>
            <a:ext cx="1883664" cy="379627"/>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dirty="0">
                <a:latin typeface="+mj-lt"/>
              </a:rPr>
              <a:t>Messaging, </a:t>
            </a:r>
            <a:r>
              <a:rPr lang="en-US" sz="1000" dirty="0" smtClean="0">
                <a:latin typeface="+mj-lt"/>
              </a:rPr>
              <a:t>Service,</a:t>
            </a:r>
            <a:br>
              <a:rPr lang="en-US" sz="1000" dirty="0" smtClean="0">
                <a:latin typeface="+mj-lt"/>
              </a:rPr>
            </a:br>
            <a:r>
              <a:rPr lang="en-US" sz="1000" dirty="0" smtClean="0">
                <a:latin typeface="+mj-lt"/>
              </a:rPr>
              <a:t>and </a:t>
            </a:r>
            <a:r>
              <a:rPr lang="en-US" sz="1000" dirty="0">
                <a:latin typeface="+mj-lt"/>
              </a:rPr>
              <a:t>Directory</a:t>
            </a:r>
          </a:p>
        </p:txBody>
      </p:sp>
      <p:sp>
        <p:nvSpPr>
          <p:cNvPr id="191" name="Rektangel 16"/>
          <p:cNvSpPr>
            <a:spLocks noChangeArrowheads="1"/>
          </p:cNvSpPr>
          <p:nvPr/>
        </p:nvSpPr>
        <p:spPr bwMode="auto">
          <a:xfrm>
            <a:off x="279737" y="3426463"/>
            <a:ext cx="1883664" cy="379627"/>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a:latin typeface="+mj-lt"/>
              </a:rPr>
              <a:t>Wideband Audio Speakerphone</a:t>
            </a:r>
          </a:p>
        </p:txBody>
      </p:sp>
      <p:sp>
        <p:nvSpPr>
          <p:cNvPr id="194" name="Rektangel 16"/>
          <p:cNvSpPr>
            <a:spLocks noChangeArrowheads="1"/>
          </p:cNvSpPr>
          <p:nvPr/>
        </p:nvSpPr>
        <p:spPr bwMode="auto">
          <a:xfrm>
            <a:off x="279737" y="3855126"/>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a:latin typeface="+mj-lt"/>
              </a:rPr>
              <a:t>Volume Bar</a:t>
            </a:r>
          </a:p>
        </p:txBody>
      </p:sp>
      <p:sp>
        <p:nvSpPr>
          <p:cNvPr id="211" name="Rektangel 16"/>
          <p:cNvSpPr>
            <a:spLocks noChangeArrowheads="1"/>
          </p:cNvSpPr>
          <p:nvPr/>
        </p:nvSpPr>
        <p:spPr bwMode="auto">
          <a:xfrm>
            <a:off x="6990461" y="3707811"/>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a:latin typeface="+mj-lt"/>
              </a:rPr>
              <a:t>Keypad</a:t>
            </a:r>
          </a:p>
        </p:txBody>
      </p:sp>
      <p:sp>
        <p:nvSpPr>
          <p:cNvPr id="213" name="Rektangel 16"/>
          <p:cNvSpPr>
            <a:spLocks noChangeArrowheads="1"/>
          </p:cNvSpPr>
          <p:nvPr/>
        </p:nvSpPr>
        <p:spPr bwMode="auto">
          <a:xfrm>
            <a:off x="6990461" y="3317499"/>
            <a:ext cx="1883664" cy="379563"/>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dirty="0">
                <a:latin typeface="+mj-lt"/>
              </a:rPr>
              <a:t>Hold/Resume, </a:t>
            </a:r>
            <a:r>
              <a:rPr lang="en-US" sz="1000" dirty="0" smtClean="0">
                <a:latin typeface="+mj-lt"/>
              </a:rPr>
              <a:t>Transfer,</a:t>
            </a:r>
            <a:br>
              <a:rPr lang="en-US" sz="1000" dirty="0" smtClean="0">
                <a:latin typeface="+mj-lt"/>
              </a:rPr>
            </a:br>
            <a:r>
              <a:rPr lang="en-US" sz="1000" dirty="0" smtClean="0">
                <a:latin typeface="+mj-lt"/>
              </a:rPr>
              <a:t>and </a:t>
            </a:r>
            <a:r>
              <a:rPr lang="en-US" sz="1000" dirty="0">
                <a:latin typeface="+mj-lt"/>
              </a:rPr>
              <a:t>Conference</a:t>
            </a:r>
          </a:p>
        </p:txBody>
      </p:sp>
      <p:sp>
        <p:nvSpPr>
          <p:cNvPr id="214" name="Rektangel 16"/>
          <p:cNvSpPr>
            <a:spLocks noChangeArrowheads="1"/>
          </p:cNvSpPr>
          <p:nvPr/>
        </p:nvSpPr>
        <p:spPr bwMode="auto">
          <a:xfrm>
            <a:off x="6990461" y="2665051"/>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a:latin typeface="+mj-lt"/>
              </a:rPr>
              <a:t>Back and Release Keys</a:t>
            </a:r>
          </a:p>
        </p:txBody>
      </p:sp>
      <p:sp>
        <p:nvSpPr>
          <p:cNvPr id="216" name="Rektangel 16"/>
          <p:cNvSpPr>
            <a:spLocks noChangeArrowheads="1"/>
          </p:cNvSpPr>
          <p:nvPr/>
        </p:nvSpPr>
        <p:spPr bwMode="auto">
          <a:xfrm>
            <a:off x="6990461" y="2140843"/>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a:latin typeface="+mj-lt"/>
              </a:rPr>
              <a:t>Replaceable Bezel Option</a:t>
            </a:r>
          </a:p>
        </p:txBody>
      </p:sp>
      <p:sp>
        <p:nvSpPr>
          <p:cNvPr id="217" name="Rektangel 16"/>
          <p:cNvSpPr>
            <a:spLocks noChangeArrowheads="1"/>
          </p:cNvSpPr>
          <p:nvPr/>
        </p:nvSpPr>
        <p:spPr bwMode="auto">
          <a:xfrm>
            <a:off x="6990461" y="2402915"/>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a:latin typeface="+mj-lt"/>
              </a:rPr>
              <a:t>4 </a:t>
            </a:r>
            <a:r>
              <a:rPr lang="en-US" sz="1000" smtClean="0">
                <a:latin typeface="+mj-lt"/>
              </a:rPr>
              <a:t>Soft-Label </a:t>
            </a:r>
            <a:r>
              <a:rPr lang="en-US" sz="1000">
                <a:latin typeface="+mj-lt"/>
              </a:rPr>
              <a:t>Keys</a:t>
            </a:r>
          </a:p>
        </p:txBody>
      </p:sp>
      <p:sp>
        <p:nvSpPr>
          <p:cNvPr id="218" name="Rektangel 16"/>
          <p:cNvSpPr>
            <a:spLocks noChangeArrowheads="1"/>
          </p:cNvSpPr>
          <p:nvPr/>
        </p:nvSpPr>
        <p:spPr bwMode="auto">
          <a:xfrm>
            <a:off x="6990461" y="1154971"/>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a:latin typeface="+mj-lt"/>
              </a:rPr>
              <a:t>5 Session Keys</a:t>
            </a:r>
          </a:p>
        </p:txBody>
      </p:sp>
      <p:sp>
        <p:nvSpPr>
          <p:cNvPr id="220" name="Rektangel 16"/>
          <p:cNvSpPr>
            <a:spLocks noChangeArrowheads="1"/>
          </p:cNvSpPr>
          <p:nvPr/>
        </p:nvSpPr>
        <p:spPr bwMode="auto">
          <a:xfrm>
            <a:off x="6990461" y="3969886"/>
            <a:ext cx="1883664" cy="379563"/>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a:latin typeface="+mj-lt"/>
              </a:rPr>
              <a:t>Audio Path Control Keys (Headset, Speaker, Mute)</a:t>
            </a:r>
          </a:p>
        </p:txBody>
      </p:sp>
      <p:sp>
        <p:nvSpPr>
          <p:cNvPr id="47" name="Rektangel 16"/>
          <p:cNvSpPr>
            <a:spLocks noChangeArrowheads="1"/>
          </p:cNvSpPr>
          <p:nvPr/>
        </p:nvSpPr>
        <p:spPr bwMode="auto">
          <a:xfrm>
            <a:off x="6990461" y="2927187"/>
            <a:ext cx="1883664" cy="379563"/>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dirty="0">
                <a:latin typeface="+mj-lt"/>
              </a:rPr>
              <a:t>4-Way Navigation </a:t>
            </a:r>
            <a:r>
              <a:rPr lang="en-US" sz="1000" dirty="0" smtClean="0">
                <a:latin typeface="+mj-lt"/>
              </a:rPr>
              <a:t>and</a:t>
            </a:r>
            <a:br>
              <a:rPr lang="en-US" sz="1000" dirty="0" smtClean="0">
                <a:latin typeface="+mj-lt"/>
              </a:rPr>
            </a:br>
            <a:r>
              <a:rPr lang="en-US" sz="1000" dirty="0" smtClean="0">
                <a:latin typeface="+mj-lt"/>
              </a:rPr>
              <a:t>Select </a:t>
            </a:r>
            <a:r>
              <a:rPr lang="en-US" sz="1000" dirty="0">
                <a:latin typeface="+mj-lt"/>
              </a:rPr>
              <a:t>Key</a:t>
            </a:r>
          </a:p>
        </p:txBody>
      </p:sp>
      <p:grpSp>
        <p:nvGrpSpPr>
          <p:cNvPr id="739" name="Group 738"/>
          <p:cNvGrpSpPr/>
          <p:nvPr/>
        </p:nvGrpSpPr>
        <p:grpSpPr>
          <a:xfrm>
            <a:off x="2151149" y="1338761"/>
            <a:ext cx="2651760" cy="2631781"/>
            <a:chOff x="2151149" y="1338761"/>
            <a:chExt cx="2651760" cy="2631781"/>
          </a:xfrm>
        </p:grpSpPr>
        <p:cxnSp>
          <p:nvCxnSpPr>
            <p:cNvPr id="740" name="Rett linje 62"/>
            <p:cNvCxnSpPr/>
            <p:nvPr/>
          </p:nvCxnSpPr>
          <p:spPr>
            <a:xfrm>
              <a:off x="2151149" y="1338761"/>
              <a:ext cx="2651760"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741" name="Elbow Connector 740"/>
            <p:cNvCxnSpPr/>
            <p:nvPr/>
          </p:nvCxnSpPr>
          <p:spPr>
            <a:xfrm flipV="1">
              <a:off x="2151149" y="2294881"/>
              <a:ext cx="1867951" cy="464102"/>
            </a:xfrm>
            <a:prstGeom prst="bentConnector3">
              <a:avLst>
                <a:gd name="adj1" fmla="val 100142"/>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742" name="Elbow Connector 741"/>
            <p:cNvCxnSpPr/>
            <p:nvPr/>
          </p:nvCxnSpPr>
          <p:spPr>
            <a:xfrm flipV="1">
              <a:off x="2151149" y="2140843"/>
              <a:ext cx="909679" cy="253629"/>
            </a:xfrm>
            <a:prstGeom prst="bentConnector3">
              <a:avLst>
                <a:gd name="adj1" fmla="val 100767"/>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743" name="Elbow Connector 742"/>
            <p:cNvCxnSpPr/>
            <p:nvPr/>
          </p:nvCxnSpPr>
          <p:spPr>
            <a:xfrm flipV="1">
              <a:off x="2151149" y="1857995"/>
              <a:ext cx="994791" cy="225776"/>
            </a:xfrm>
            <a:prstGeom prst="bentConnector3">
              <a:avLst>
                <a:gd name="adj1" fmla="val 50000"/>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744" name="Elbow Connector 743"/>
            <p:cNvCxnSpPr/>
            <p:nvPr/>
          </p:nvCxnSpPr>
          <p:spPr>
            <a:xfrm>
              <a:off x="2151149" y="3187614"/>
              <a:ext cx="1867951" cy="143088"/>
            </a:xfrm>
            <a:prstGeom prst="bentConnector3">
              <a:avLst>
                <a:gd name="adj1" fmla="val 100014"/>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745" name="Rett linje 62"/>
            <p:cNvCxnSpPr/>
            <p:nvPr/>
          </p:nvCxnSpPr>
          <p:spPr>
            <a:xfrm flipV="1">
              <a:off x="2151149" y="3580403"/>
              <a:ext cx="1332420"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746" name="Elbow Connector 745"/>
            <p:cNvCxnSpPr/>
            <p:nvPr/>
          </p:nvCxnSpPr>
          <p:spPr>
            <a:xfrm flipV="1">
              <a:off x="2151149" y="3807770"/>
              <a:ext cx="1802278" cy="162772"/>
            </a:xfrm>
            <a:prstGeom prst="bentConnector3">
              <a:avLst>
                <a:gd name="adj1" fmla="val 100340"/>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grpSp>
      <p:sp>
        <p:nvSpPr>
          <p:cNvPr id="758" name="Rektangel 16"/>
          <p:cNvSpPr>
            <a:spLocks noChangeArrowheads="1"/>
          </p:cNvSpPr>
          <p:nvPr/>
        </p:nvSpPr>
        <p:spPr bwMode="auto">
          <a:xfrm>
            <a:off x="6990461" y="1581150"/>
            <a:ext cx="1883664" cy="507831"/>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dirty="0" smtClean="0">
                <a:latin typeface="+mj-lt"/>
              </a:rPr>
              <a:t>5-Inch </a:t>
            </a:r>
            <a:r>
              <a:rPr lang="en-US" sz="1000" dirty="0">
                <a:latin typeface="+mj-lt"/>
              </a:rPr>
              <a:t>Color Backlit</a:t>
            </a:r>
          </a:p>
          <a:p>
            <a:pPr>
              <a:lnSpc>
                <a:spcPct val="90000"/>
              </a:lnSpc>
              <a:defRPr/>
            </a:pPr>
            <a:r>
              <a:rPr lang="en-US" sz="1000" dirty="0" smtClean="0">
                <a:latin typeface="+mj-lt"/>
              </a:rPr>
              <a:t>WVGA Display, 720p HD Video 800 </a:t>
            </a:r>
            <a:r>
              <a:rPr lang="en-US" sz="1000" dirty="0">
                <a:latin typeface="+mj-lt"/>
              </a:rPr>
              <a:t>x </a:t>
            </a:r>
            <a:r>
              <a:rPr lang="en-US" sz="1000" dirty="0" smtClean="0">
                <a:latin typeface="+mj-lt"/>
              </a:rPr>
              <a:t>480 pixels</a:t>
            </a:r>
            <a:endParaRPr lang="en-US" sz="1000" dirty="0">
              <a:latin typeface="+mj-lt"/>
            </a:endParaRPr>
          </a:p>
        </p:txBody>
      </p:sp>
      <p:grpSp>
        <p:nvGrpSpPr>
          <p:cNvPr id="48" name="Group 47"/>
          <p:cNvGrpSpPr/>
          <p:nvPr/>
        </p:nvGrpSpPr>
        <p:grpSpPr>
          <a:xfrm>
            <a:off x="4351020" y="1306775"/>
            <a:ext cx="2640893" cy="2894929"/>
            <a:chOff x="4341364" y="1306775"/>
            <a:chExt cx="2640893" cy="2894929"/>
          </a:xfrm>
        </p:grpSpPr>
        <p:cxnSp>
          <p:nvCxnSpPr>
            <p:cNvPr id="49" name="Rett linje 62"/>
            <p:cNvCxnSpPr/>
            <p:nvPr/>
          </p:nvCxnSpPr>
          <p:spPr>
            <a:xfrm flipH="1">
              <a:off x="5519217" y="3491986"/>
              <a:ext cx="1463040"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50" name="Elbow Connector 49"/>
            <p:cNvCxnSpPr/>
            <p:nvPr/>
          </p:nvCxnSpPr>
          <p:spPr>
            <a:xfrm flipH="1">
              <a:off x="5702097" y="1306775"/>
              <a:ext cx="1280160" cy="45720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51" name="Elbow Connector 50"/>
            <p:cNvCxnSpPr/>
            <p:nvPr/>
          </p:nvCxnSpPr>
          <p:spPr>
            <a:xfrm flipH="1">
              <a:off x="5519217" y="2268778"/>
              <a:ext cx="1463040" cy="18288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52" name="Elbow Connector 51"/>
            <p:cNvCxnSpPr/>
            <p:nvPr/>
          </p:nvCxnSpPr>
          <p:spPr>
            <a:xfrm flipH="1">
              <a:off x="5062017" y="2546657"/>
              <a:ext cx="1920240" cy="9144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53" name="Rett linje 62"/>
            <p:cNvCxnSpPr/>
            <p:nvPr/>
          </p:nvCxnSpPr>
          <p:spPr>
            <a:xfrm flipH="1">
              <a:off x="5427777" y="1968355"/>
              <a:ext cx="1554480"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54" name="Elbow Connector 53"/>
            <p:cNvCxnSpPr/>
            <p:nvPr/>
          </p:nvCxnSpPr>
          <p:spPr>
            <a:xfrm flipH="1">
              <a:off x="4341364" y="2817391"/>
              <a:ext cx="2468880" cy="182880"/>
            </a:xfrm>
            <a:prstGeom prst="bentConnector3">
              <a:avLst>
                <a:gd name="adj1" fmla="val 100148"/>
              </a:avLst>
            </a:prstGeom>
            <a:solidFill>
              <a:schemeClr val="bg1"/>
            </a:solidFill>
            <a:ln w="19050">
              <a:solidFill>
                <a:schemeClr val="accent4"/>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5" name="Elbow Connector 54"/>
            <p:cNvCxnSpPr/>
            <p:nvPr/>
          </p:nvCxnSpPr>
          <p:spPr>
            <a:xfrm flipH="1">
              <a:off x="5336337" y="2817391"/>
              <a:ext cx="1645920" cy="18288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56" name="Rett linje 62"/>
            <p:cNvCxnSpPr/>
            <p:nvPr/>
          </p:nvCxnSpPr>
          <p:spPr>
            <a:xfrm flipH="1">
              <a:off x="5246359" y="3756636"/>
              <a:ext cx="1735898"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57" name="Elbow Connector 56"/>
            <p:cNvCxnSpPr/>
            <p:nvPr/>
          </p:nvCxnSpPr>
          <p:spPr>
            <a:xfrm flipH="1" flipV="1">
              <a:off x="5702097" y="3927384"/>
              <a:ext cx="1280160" cy="27432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58" name="Elbow Connector 57"/>
            <p:cNvCxnSpPr/>
            <p:nvPr/>
          </p:nvCxnSpPr>
          <p:spPr>
            <a:xfrm flipH="1" flipV="1">
              <a:off x="4917237" y="2956088"/>
              <a:ext cx="2057400" cy="18288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grpSp>
      <p:sp>
        <p:nvSpPr>
          <p:cNvPr id="60" name="Rektangel 16"/>
          <p:cNvSpPr>
            <a:spLocks noChangeArrowheads="1"/>
          </p:cNvSpPr>
          <p:nvPr/>
        </p:nvSpPr>
        <p:spPr bwMode="auto">
          <a:xfrm>
            <a:off x="4471223" y="4238807"/>
            <a:ext cx="1635203" cy="507868"/>
          </a:xfrm>
          <a:prstGeom prst="rect">
            <a:avLst/>
          </a:prstGeom>
          <a:solidFill>
            <a:schemeClr val="accent5">
              <a:lumMod val="40000"/>
              <a:lumOff val="60000"/>
            </a:schemeClr>
          </a:solidFill>
          <a:ln>
            <a:noFill/>
          </a:ln>
          <a:extLst/>
        </p:spPr>
        <p:txBody>
          <a:bodyPr wrap="square" lIns="0" tIns="0" rIns="0" bIns="0" anchor="ctr" anchorCtr="1">
            <a:noAutofit/>
          </a:bodyPr>
          <a:lstStyle/>
          <a:p>
            <a:pPr algn="ctr">
              <a:lnSpc>
                <a:spcPct val="90000"/>
              </a:lnSpc>
              <a:defRPr/>
            </a:pPr>
            <a:r>
              <a:rPr lang="en-US" sz="1000" dirty="0">
                <a:latin typeface="+mj-lt"/>
              </a:rPr>
              <a:t>Adjustable Viewing Angle </a:t>
            </a:r>
            <a:r>
              <a:rPr lang="en-US" sz="1000" dirty="0" smtClean="0">
                <a:latin typeface="+mj-lt"/>
              </a:rPr>
              <a:t>Two-Position </a:t>
            </a:r>
            <a:r>
              <a:rPr lang="en-US" sz="1000" dirty="0" err="1">
                <a:latin typeface="+mj-lt"/>
              </a:rPr>
              <a:t>Footstand</a:t>
            </a:r>
            <a:endParaRPr lang="en-US" sz="1000" dirty="0">
              <a:latin typeface="+mj-lt"/>
            </a:endParaRPr>
          </a:p>
        </p:txBody>
      </p:sp>
      <p:sp>
        <p:nvSpPr>
          <p:cNvPr id="61" name="Rektangel 16"/>
          <p:cNvSpPr>
            <a:spLocks noChangeArrowheads="1"/>
          </p:cNvSpPr>
          <p:nvPr/>
        </p:nvSpPr>
        <p:spPr bwMode="auto">
          <a:xfrm>
            <a:off x="6188529" y="4495288"/>
            <a:ext cx="1676619" cy="251387"/>
          </a:xfrm>
          <a:prstGeom prst="rect">
            <a:avLst/>
          </a:prstGeom>
          <a:solidFill>
            <a:schemeClr val="accent5">
              <a:lumMod val="40000"/>
              <a:lumOff val="60000"/>
            </a:schemeClr>
          </a:solidFill>
          <a:ln>
            <a:noFill/>
          </a:ln>
          <a:extLst/>
        </p:spPr>
        <p:txBody>
          <a:bodyPr wrap="square" lIns="0" tIns="0" rIns="0" bIns="0" anchor="ctr" anchorCtr="1">
            <a:noAutofit/>
          </a:bodyPr>
          <a:lstStyle/>
          <a:p>
            <a:pPr algn="ctr">
              <a:lnSpc>
                <a:spcPct val="90000"/>
              </a:lnSpc>
              <a:defRPr/>
            </a:pPr>
            <a:r>
              <a:rPr lang="en-US" sz="1000" dirty="0" smtClean="0">
                <a:latin typeface="+mj-lt"/>
              </a:rPr>
              <a:t>Bluetooth 3.0 Radio</a:t>
            </a:r>
            <a:endParaRPr lang="en-US" sz="1000" dirty="0">
              <a:latin typeface="+mj-lt"/>
            </a:endParaRPr>
          </a:p>
        </p:txBody>
      </p:sp>
      <p:sp>
        <p:nvSpPr>
          <p:cNvPr id="62" name="Rektangel 16"/>
          <p:cNvSpPr/>
          <p:nvPr/>
        </p:nvSpPr>
        <p:spPr>
          <a:xfrm>
            <a:off x="3347010" y="4495352"/>
            <a:ext cx="1042110" cy="251323"/>
          </a:xfrm>
          <a:prstGeom prst="rect">
            <a:avLst/>
          </a:prstGeom>
          <a:solidFill>
            <a:schemeClr val="accent5">
              <a:lumMod val="40000"/>
              <a:lumOff val="60000"/>
            </a:schemeClr>
          </a:solidFill>
          <a:ln>
            <a:noFill/>
          </a:ln>
        </p:spPr>
        <p:txBody>
          <a:bodyPr wrap="square" lIns="0" tIns="0" rIns="0" bIns="0" anchor="ctr" anchorCtr="1">
            <a:noAutofit/>
          </a:bodyPr>
          <a:lstStyle/>
          <a:p>
            <a:pPr algn="ctr">
              <a:lnSpc>
                <a:spcPct val="90000"/>
              </a:lnSpc>
              <a:defRPr/>
            </a:pPr>
            <a:r>
              <a:rPr lang="en-US" sz="1000" dirty="0" smtClean="0">
                <a:latin typeface="+mj-lt"/>
              </a:rPr>
              <a:t>Wall-Mountable</a:t>
            </a:r>
            <a:endParaRPr lang="en-US" sz="1000" dirty="0">
              <a:latin typeface="+mj-lt"/>
            </a:endParaRPr>
          </a:p>
        </p:txBody>
      </p:sp>
    </p:spTree>
    <p:extLst>
      <p:ext uri="{BB962C8B-B14F-4D97-AF65-F5344CB8AC3E}">
        <p14:creationId xmlns:p14="http://schemas.microsoft.com/office/powerpoint/2010/main" val="136740677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4" descr="HKO04109.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84300" y="901562"/>
            <a:ext cx="5856288" cy="372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Rectangle 84"/>
          <p:cNvSpPr/>
          <p:nvPr/>
        </p:nvSpPr>
        <p:spPr>
          <a:xfrm>
            <a:off x="363538" y="825362"/>
            <a:ext cx="8475662" cy="3937000"/>
          </a:xfrm>
          <a:prstGeom prst="rect">
            <a:avLst/>
          </a:prstGeom>
          <a:noFill/>
          <a:ln w="9525">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defTabSz="685771">
              <a:defRPr/>
            </a:pPr>
            <a:endParaRPr lang="en-US" dirty="0">
              <a:solidFill>
                <a:srgbClr val="FFFFFF"/>
              </a:solidFill>
              <a:latin typeface="+mj-lt"/>
            </a:endParaRPr>
          </a:p>
        </p:txBody>
      </p:sp>
      <p:sp>
        <p:nvSpPr>
          <p:cNvPr id="151607" name="Title 1"/>
          <p:cNvSpPr>
            <a:spLocks noGrp="1"/>
          </p:cNvSpPr>
          <p:nvPr>
            <p:ph type="title"/>
          </p:nvPr>
        </p:nvSpPr>
        <p:spPr/>
        <p:txBody>
          <a:bodyPr/>
          <a:lstStyle/>
          <a:p>
            <a:r>
              <a:rPr lang="en-US" smtClean="0"/>
              <a:t>IP Phone 8811 and 8841 Rear View</a:t>
            </a:r>
            <a:endParaRPr lang="en-US" dirty="0"/>
          </a:p>
        </p:txBody>
      </p:sp>
      <p:sp>
        <p:nvSpPr>
          <p:cNvPr id="62" name="Rektangel 16"/>
          <p:cNvSpPr>
            <a:spLocks noChangeArrowheads="1"/>
          </p:cNvSpPr>
          <p:nvPr/>
        </p:nvSpPr>
        <p:spPr bwMode="auto">
          <a:xfrm>
            <a:off x="6982691" y="2619237"/>
            <a:ext cx="1883664" cy="230824"/>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a:latin typeface="+mj-lt"/>
              </a:rPr>
              <a:t>Foot-Stand Slot</a:t>
            </a:r>
          </a:p>
        </p:txBody>
      </p:sp>
      <p:sp>
        <p:nvSpPr>
          <p:cNvPr id="63" name="Rektangel 16"/>
          <p:cNvSpPr>
            <a:spLocks noChangeArrowheads="1"/>
          </p:cNvSpPr>
          <p:nvPr/>
        </p:nvSpPr>
        <p:spPr bwMode="auto">
          <a:xfrm>
            <a:off x="6982691" y="3505064"/>
            <a:ext cx="1883664" cy="230824"/>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a:latin typeface="+mj-lt"/>
              </a:rPr>
              <a:t>Headset Port</a:t>
            </a:r>
          </a:p>
        </p:txBody>
      </p:sp>
      <p:sp>
        <p:nvSpPr>
          <p:cNvPr id="66" name="Rektangel 16"/>
          <p:cNvSpPr>
            <a:spLocks noChangeArrowheads="1"/>
          </p:cNvSpPr>
          <p:nvPr/>
        </p:nvSpPr>
        <p:spPr bwMode="auto">
          <a:xfrm>
            <a:off x="6982691" y="3765412"/>
            <a:ext cx="1883664" cy="230824"/>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a:latin typeface="+mj-lt"/>
              </a:rPr>
              <a:t>Handset Port</a:t>
            </a:r>
          </a:p>
        </p:txBody>
      </p:sp>
      <p:sp>
        <p:nvSpPr>
          <p:cNvPr id="67" name="Rektangel 16"/>
          <p:cNvSpPr>
            <a:spLocks noChangeArrowheads="1"/>
          </p:cNvSpPr>
          <p:nvPr/>
        </p:nvSpPr>
        <p:spPr bwMode="auto">
          <a:xfrm>
            <a:off x="279400" y="3261211"/>
            <a:ext cx="1883664" cy="230824"/>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a:latin typeface="+mj-lt"/>
              </a:rPr>
              <a:t>Network Port</a:t>
            </a:r>
          </a:p>
        </p:txBody>
      </p:sp>
      <p:sp>
        <p:nvSpPr>
          <p:cNvPr id="68" name="Rektangel 16"/>
          <p:cNvSpPr>
            <a:spLocks noChangeArrowheads="1"/>
          </p:cNvSpPr>
          <p:nvPr/>
        </p:nvSpPr>
        <p:spPr bwMode="auto">
          <a:xfrm>
            <a:off x="279400" y="3672680"/>
            <a:ext cx="1883664" cy="230824"/>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dirty="0">
                <a:latin typeface="+mj-lt"/>
              </a:rPr>
              <a:t>DC Adaptor Port (48V)</a:t>
            </a:r>
          </a:p>
        </p:txBody>
      </p:sp>
      <p:sp>
        <p:nvSpPr>
          <p:cNvPr id="69" name="Rektangel 16"/>
          <p:cNvSpPr>
            <a:spLocks noChangeArrowheads="1"/>
          </p:cNvSpPr>
          <p:nvPr/>
        </p:nvSpPr>
        <p:spPr bwMode="auto">
          <a:xfrm>
            <a:off x="279400" y="4087959"/>
            <a:ext cx="1883664" cy="230824"/>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dirty="0" smtClean="0">
                <a:latin typeface="+mj-lt"/>
              </a:rPr>
              <a:t>Wall-Mount </a:t>
            </a:r>
            <a:r>
              <a:rPr lang="en-US" sz="1000" dirty="0">
                <a:latin typeface="+mj-lt"/>
              </a:rPr>
              <a:t>Slot</a:t>
            </a:r>
          </a:p>
        </p:txBody>
      </p:sp>
      <p:sp>
        <p:nvSpPr>
          <p:cNvPr id="70" name="Rektangel 16"/>
          <p:cNvSpPr>
            <a:spLocks noChangeArrowheads="1"/>
          </p:cNvSpPr>
          <p:nvPr/>
        </p:nvSpPr>
        <p:spPr bwMode="auto">
          <a:xfrm>
            <a:off x="277813" y="2849424"/>
            <a:ext cx="1883664" cy="230824"/>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a:latin typeface="+mj-lt"/>
              </a:rPr>
              <a:t>PC Port</a:t>
            </a:r>
          </a:p>
        </p:txBody>
      </p:sp>
      <p:cxnSp>
        <p:nvCxnSpPr>
          <p:cNvPr id="26" name="Elbow Connector 25"/>
          <p:cNvCxnSpPr/>
          <p:nvPr/>
        </p:nvCxnSpPr>
        <p:spPr>
          <a:xfrm>
            <a:off x="2154021" y="2958962"/>
            <a:ext cx="1828800" cy="64008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27" name="Rett linje 62"/>
          <p:cNvCxnSpPr/>
          <p:nvPr/>
        </p:nvCxnSpPr>
        <p:spPr>
          <a:xfrm>
            <a:off x="2154021" y="3810639"/>
            <a:ext cx="1204341"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flipH="1">
            <a:off x="4332769" y="3416162"/>
            <a:ext cx="2651760" cy="18288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2154021" y="3381246"/>
            <a:ext cx="1554480" cy="27432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4061143" y="2728913"/>
            <a:ext cx="2923386" cy="555307"/>
            <a:chOff x="4061143" y="2710711"/>
            <a:chExt cx="2923386" cy="548640"/>
          </a:xfrm>
        </p:grpSpPr>
        <p:cxnSp>
          <p:nvCxnSpPr>
            <p:cNvPr id="30" name="Elbow Connector 29"/>
            <p:cNvCxnSpPr/>
            <p:nvPr/>
          </p:nvCxnSpPr>
          <p:spPr>
            <a:xfrm flipH="1">
              <a:off x="4061143" y="2710711"/>
              <a:ext cx="2468880" cy="548640"/>
            </a:xfrm>
            <a:prstGeom prst="bentConnector3">
              <a:avLst>
                <a:gd name="adj1" fmla="val 100148"/>
              </a:avLst>
            </a:prstGeom>
            <a:solidFill>
              <a:schemeClr val="bg1"/>
            </a:solidFill>
            <a:ln w="19050">
              <a:solidFill>
                <a:schemeClr val="accent4"/>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1" name="Elbow Connector 30"/>
            <p:cNvCxnSpPr/>
            <p:nvPr/>
          </p:nvCxnSpPr>
          <p:spPr>
            <a:xfrm flipH="1">
              <a:off x="4881409" y="2710711"/>
              <a:ext cx="2103120" cy="54864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grpSp>
      <p:cxnSp>
        <p:nvCxnSpPr>
          <p:cNvPr id="32" name="Rett linje 62"/>
          <p:cNvCxnSpPr/>
          <p:nvPr/>
        </p:nvCxnSpPr>
        <p:spPr>
          <a:xfrm flipH="1">
            <a:off x="4789969" y="3599042"/>
            <a:ext cx="2194560"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33" name="Rett linje 62"/>
          <p:cNvCxnSpPr/>
          <p:nvPr/>
        </p:nvCxnSpPr>
        <p:spPr>
          <a:xfrm flipH="1">
            <a:off x="4789969" y="3871033"/>
            <a:ext cx="2194560"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flipV="1">
            <a:off x="2308543" y="4064847"/>
            <a:ext cx="2468880" cy="91440"/>
          </a:xfrm>
          <a:prstGeom prst="bentConnector3">
            <a:avLst>
              <a:gd name="adj1" fmla="val 100148"/>
            </a:avLst>
          </a:prstGeom>
          <a:solidFill>
            <a:schemeClr val="bg1"/>
          </a:solidFill>
          <a:ln w="19050">
            <a:solidFill>
              <a:schemeClr val="accent4"/>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flipV="1">
            <a:off x="2154021" y="4064847"/>
            <a:ext cx="1280160" cy="9144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sp>
        <p:nvSpPr>
          <p:cNvPr id="38" name="Rektangel 16"/>
          <p:cNvSpPr>
            <a:spLocks noChangeArrowheads="1"/>
          </p:cNvSpPr>
          <p:nvPr/>
        </p:nvSpPr>
        <p:spPr bwMode="auto">
          <a:xfrm>
            <a:off x="6982691" y="3244716"/>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dirty="0">
                <a:latin typeface="+mj-lt"/>
              </a:rPr>
              <a:t>AUX Port for EHS</a:t>
            </a:r>
          </a:p>
        </p:txBody>
      </p:sp>
    </p:spTree>
    <p:extLst>
      <p:ext uri="{BB962C8B-B14F-4D97-AF65-F5344CB8AC3E}">
        <p14:creationId xmlns:p14="http://schemas.microsoft.com/office/powerpoint/2010/main" val="184247476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T04515lg.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2788" y="1013677"/>
            <a:ext cx="5257800" cy="3945103"/>
          </a:xfrm>
          <a:prstGeom prst="rect">
            <a:avLst/>
          </a:prstGeom>
        </p:spPr>
      </p:pic>
      <p:sp>
        <p:nvSpPr>
          <p:cNvPr id="85" name="Rectangle 84"/>
          <p:cNvSpPr/>
          <p:nvPr/>
        </p:nvSpPr>
        <p:spPr>
          <a:xfrm>
            <a:off x="363538" y="825362"/>
            <a:ext cx="8475662" cy="3937000"/>
          </a:xfrm>
          <a:prstGeom prst="rect">
            <a:avLst/>
          </a:prstGeom>
          <a:noFill/>
          <a:ln w="9525">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defTabSz="685771">
              <a:defRPr/>
            </a:pPr>
            <a:endParaRPr lang="en-US" dirty="0">
              <a:solidFill>
                <a:srgbClr val="FFFFFF"/>
              </a:solidFill>
              <a:latin typeface="+mj-lt"/>
            </a:endParaRPr>
          </a:p>
        </p:txBody>
      </p:sp>
      <p:sp>
        <p:nvSpPr>
          <p:cNvPr id="151607" name="Title 1"/>
          <p:cNvSpPr>
            <a:spLocks noGrp="1"/>
          </p:cNvSpPr>
          <p:nvPr>
            <p:ph type="title"/>
          </p:nvPr>
        </p:nvSpPr>
        <p:spPr/>
        <p:txBody>
          <a:bodyPr/>
          <a:lstStyle/>
          <a:p>
            <a:r>
              <a:rPr smtClean="0"/>
              <a:t>IP Phone 8845 Rear View</a:t>
            </a:r>
            <a:endParaRPr lang="en-US" dirty="0"/>
          </a:p>
        </p:txBody>
      </p:sp>
      <p:sp>
        <p:nvSpPr>
          <p:cNvPr id="62" name="Rektangel 16"/>
          <p:cNvSpPr>
            <a:spLocks noChangeArrowheads="1"/>
          </p:cNvSpPr>
          <p:nvPr/>
        </p:nvSpPr>
        <p:spPr bwMode="auto">
          <a:xfrm>
            <a:off x="6982691" y="2619237"/>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a:latin typeface="+mj-lt"/>
              </a:rPr>
              <a:t>Foot-Stand Slot</a:t>
            </a:r>
          </a:p>
        </p:txBody>
      </p:sp>
      <p:sp>
        <p:nvSpPr>
          <p:cNvPr id="63" name="Rektangel 16"/>
          <p:cNvSpPr>
            <a:spLocks noChangeArrowheads="1"/>
          </p:cNvSpPr>
          <p:nvPr/>
        </p:nvSpPr>
        <p:spPr bwMode="auto">
          <a:xfrm>
            <a:off x="6982691" y="3505064"/>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a:latin typeface="+mj-lt"/>
              </a:rPr>
              <a:t>Headset Port</a:t>
            </a:r>
          </a:p>
        </p:txBody>
      </p:sp>
      <p:sp>
        <p:nvSpPr>
          <p:cNvPr id="65" name="Rektangel 16"/>
          <p:cNvSpPr>
            <a:spLocks noChangeArrowheads="1"/>
          </p:cNvSpPr>
          <p:nvPr/>
        </p:nvSpPr>
        <p:spPr bwMode="auto">
          <a:xfrm>
            <a:off x="6982691" y="3244716"/>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dirty="0">
                <a:latin typeface="+mj-lt"/>
              </a:rPr>
              <a:t>AUX Port for EHS</a:t>
            </a:r>
          </a:p>
        </p:txBody>
      </p:sp>
      <p:sp>
        <p:nvSpPr>
          <p:cNvPr id="66" name="Rektangel 16"/>
          <p:cNvSpPr>
            <a:spLocks noChangeArrowheads="1"/>
          </p:cNvSpPr>
          <p:nvPr/>
        </p:nvSpPr>
        <p:spPr bwMode="auto">
          <a:xfrm>
            <a:off x="6982691" y="3765412"/>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a:latin typeface="+mj-lt"/>
              </a:rPr>
              <a:t>Handset Port</a:t>
            </a:r>
          </a:p>
        </p:txBody>
      </p:sp>
      <p:sp>
        <p:nvSpPr>
          <p:cNvPr id="67" name="Rektangel 16"/>
          <p:cNvSpPr>
            <a:spLocks noChangeArrowheads="1"/>
          </p:cNvSpPr>
          <p:nvPr/>
        </p:nvSpPr>
        <p:spPr bwMode="auto">
          <a:xfrm>
            <a:off x="279400" y="3261211"/>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a:latin typeface="+mj-lt"/>
              </a:rPr>
              <a:t>Network Port</a:t>
            </a:r>
          </a:p>
        </p:txBody>
      </p:sp>
      <p:sp>
        <p:nvSpPr>
          <p:cNvPr id="68" name="Rektangel 16"/>
          <p:cNvSpPr>
            <a:spLocks noChangeArrowheads="1"/>
          </p:cNvSpPr>
          <p:nvPr/>
        </p:nvSpPr>
        <p:spPr bwMode="auto">
          <a:xfrm>
            <a:off x="279400" y="3676173"/>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dirty="0">
                <a:latin typeface="+mj-lt"/>
              </a:rPr>
              <a:t>DC Adaptor Port (48V)</a:t>
            </a:r>
          </a:p>
        </p:txBody>
      </p:sp>
      <p:sp>
        <p:nvSpPr>
          <p:cNvPr id="70" name="Rektangel 16"/>
          <p:cNvSpPr>
            <a:spLocks noChangeArrowheads="1"/>
          </p:cNvSpPr>
          <p:nvPr/>
        </p:nvSpPr>
        <p:spPr bwMode="auto">
          <a:xfrm>
            <a:off x="277813" y="2849424"/>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a:latin typeface="+mj-lt"/>
              </a:rPr>
              <a:t>PC Port</a:t>
            </a:r>
          </a:p>
        </p:txBody>
      </p:sp>
      <p:grpSp>
        <p:nvGrpSpPr>
          <p:cNvPr id="32" name="Group 31"/>
          <p:cNvGrpSpPr/>
          <p:nvPr/>
        </p:nvGrpSpPr>
        <p:grpSpPr>
          <a:xfrm>
            <a:off x="2154021" y="2734651"/>
            <a:ext cx="4830508" cy="1499994"/>
            <a:chOff x="2154021" y="2734651"/>
            <a:chExt cx="4830508" cy="1499994"/>
          </a:xfrm>
        </p:grpSpPr>
        <p:cxnSp>
          <p:nvCxnSpPr>
            <p:cNvPr id="38" name="Elbow Connector 37"/>
            <p:cNvCxnSpPr/>
            <p:nvPr/>
          </p:nvCxnSpPr>
          <p:spPr>
            <a:xfrm>
              <a:off x="2154021" y="2958962"/>
              <a:ext cx="1828800" cy="64008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39" name="Rett linje 62"/>
            <p:cNvCxnSpPr/>
            <p:nvPr/>
          </p:nvCxnSpPr>
          <p:spPr>
            <a:xfrm>
              <a:off x="2154021" y="3810639"/>
              <a:ext cx="1204341"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42" name="Elbow Connector 41"/>
            <p:cNvCxnSpPr/>
            <p:nvPr/>
          </p:nvCxnSpPr>
          <p:spPr>
            <a:xfrm flipH="1">
              <a:off x="4332769" y="3416162"/>
              <a:ext cx="2651760" cy="18288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58" name="Elbow Connector 57"/>
            <p:cNvCxnSpPr/>
            <p:nvPr/>
          </p:nvCxnSpPr>
          <p:spPr>
            <a:xfrm>
              <a:off x="2154021" y="3381246"/>
              <a:ext cx="1554480" cy="27432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41" name="Elbow Connector 40"/>
            <p:cNvCxnSpPr/>
            <p:nvPr/>
          </p:nvCxnSpPr>
          <p:spPr>
            <a:xfrm rot="10800000" flipV="1">
              <a:off x="4061143" y="2734651"/>
              <a:ext cx="2468880" cy="524699"/>
            </a:xfrm>
            <a:prstGeom prst="bentConnector3">
              <a:avLst>
                <a:gd name="adj1" fmla="val 100251"/>
              </a:avLst>
            </a:prstGeom>
            <a:solidFill>
              <a:schemeClr val="bg1"/>
            </a:solidFill>
            <a:ln w="19050">
              <a:solidFill>
                <a:schemeClr val="accent4"/>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9" name="Elbow Connector 58"/>
            <p:cNvCxnSpPr>
              <a:stCxn id="62" idx="1"/>
            </p:cNvCxnSpPr>
            <p:nvPr/>
          </p:nvCxnSpPr>
          <p:spPr>
            <a:xfrm rot="10800000" flipV="1">
              <a:off x="4881409" y="2734653"/>
              <a:ext cx="2101282" cy="524698"/>
            </a:xfrm>
            <a:prstGeom prst="bentConnector3">
              <a:avLst>
                <a:gd name="adj1" fmla="val 99409"/>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60" name="Rett linje 62"/>
            <p:cNvCxnSpPr/>
            <p:nvPr/>
          </p:nvCxnSpPr>
          <p:spPr>
            <a:xfrm flipH="1">
              <a:off x="4789969" y="3599042"/>
              <a:ext cx="2194560"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61" name="Rett linje 62"/>
            <p:cNvCxnSpPr/>
            <p:nvPr/>
          </p:nvCxnSpPr>
          <p:spPr>
            <a:xfrm flipH="1">
              <a:off x="4789969" y="3871033"/>
              <a:ext cx="2194560"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flipV="1">
              <a:off x="2308543" y="4064847"/>
              <a:ext cx="2468880" cy="91440"/>
            </a:xfrm>
            <a:prstGeom prst="bentConnector3">
              <a:avLst>
                <a:gd name="adj1" fmla="val 100148"/>
              </a:avLst>
            </a:prstGeom>
            <a:solidFill>
              <a:schemeClr val="bg1"/>
            </a:solidFill>
            <a:ln w="19050">
              <a:solidFill>
                <a:schemeClr val="accent4"/>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flipV="1">
              <a:off x="2154021" y="4064847"/>
              <a:ext cx="1280160" cy="9144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30" name="Elbow Connector 29"/>
            <p:cNvCxnSpPr/>
            <p:nvPr/>
          </p:nvCxnSpPr>
          <p:spPr>
            <a:xfrm rot="10800000">
              <a:off x="4461610" y="3685699"/>
              <a:ext cx="1340053" cy="274320"/>
            </a:xfrm>
            <a:prstGeom prst="bentConnector3">
              <a:avLst>
                <a:gd name="adj1" fmla="val 99992"/>
              </a:avLst>
            </a:prstGeom>
            <a:solidFill>
              <a:schemeClr val="bg1"/>
            </a:solidFill>
            <a:ln w="19050">
              <a:solidFill>
                <a:schemeClr val="accent4"/>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9" name="Elbow Connector 48"/>
            <p:cNvCxnSpPr/>
            <p:nvPr/>
          </p:nvCxnSpPr>
          <p:spPr>
            <a:xfrm rot="10800000">
              <a:off x="5795809" y="3960325"/>
              <a:ext cx="1188720" cy="274320"/>
            </a:xfrm>
            <a:prstGeom prst="bentConnector3">
              <a:avLst>
                <a:gd name="adj1" fmla="val 99992"/>
              </a:avLst>
            </a:prstGeom>
            <a:solidFill>
              <a:schemeClr val="bg1"/>
            </a:solidFill>
            <a:ln w="19050">
              <a:solidFill>
                <a:schemeClr val="accent4"/>
              </a:solidFill>
              <a:headEnd type="stealth"/>
              <a:tailEnd type="none"/>
            </a:ln>
          </p:spPr>
          <p:style>
            <a:lnRef idx="1">
              <a:schemeClr val="accent1"/>
            </a:lnRef>
            <a:fillRef idx="0">
              <a:schemeClr val="accent1"/>
            </a:fillRef>
            <a:effectRef idx="0">
              <a:schemeClr val="accent1"/>
            </a:effectRef>
            <a:fontRef idx="minor">
              <a:schemeClr val="tx1"/>
            </a:fontRef>
          </p:style>
        </p:cxnSp>
      </p:grpSp>
      <p:sp>
        <p:nvSpPr>
          <p:cNvPr id="53" name="Rektangel 16"/>
          <p:cNvSpPr>
            <a:spLocks noChangeArrowheads="1"/>
          </p:cNvSpPr>
          <p:nvPr/>
        </p:nvSpPr>
        <p:spPr bwMode="auto">
          <a:xfrm>
            <a:off x="6982691" y="4087959"/>
            <a:ext cx="1883664" cy="369332"/>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dirty="0" smtClean="0">
                <a:latin typeface="+mj-lt"/>
              </a:rPr>
              <a:t>External Audio Jacks for Speaker and Microphone</a:t>
            </a:r>
            <a:endParaRPr lang="en-US" sz="1000" dirty="0">
              <a:latin typeface="+mj-lt"/>
            </a:endParaRPr>
          </a:p>
        </p:txBody>
      </p:sp>
      <p:sp>
        <p:nvSpPr>
          <p:cNvPr id="54" name="Rektangel 16"/>
          <p:cNvSpPr>
            <a:spLocks noChangeArrowheads="1"/>
          </p:cNvSpPr>
          <p:nvPr/>
        </p:nvSpPr>
        <p:spPr bwMode="auto">
          <a:xfrm>
            <a:off x="279400" y="4087959"/>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dirty="0" smtClean="0">
                <a:latin typeface="+mj-lt"/>
              </a:rPr>
              <a:t>Wall-Mount </a:t>
            </a:r>
            <a:r>
              <a:rPr lang="en-US" sz="1000" dirty="0">
                <a:latin typeface="+mj-lt"/>
              </a:rPr>
              <a:t>Slot</a:t>
            </a:r>
          </a:p>
        </p:txBody>
      </p:sp>
    </p:spTree>
    <p:extLst>
      <p:ext uri="{BB962C8B-B14F-4D97-AF65-F5344CB8AC3E}">
        <p14:creationId xmlns:p14="http://schemas.microsoft.com/office/powerpoint/2010/main" val="184247476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HKO04104.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76363" y="908490"/>
            <a:ext cx="58547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Rectangle 84"/>
          <p:cNvSpPr/>
          <p:nvPr/>
        </p:nvSpPr>
        <p:spPr>
          <a:xfrm>
            <a:off x="363538" y="825362"/>
            <a:ext cx="8475662" cy="3937000"/>
          </a:xfrm>
          <a:prstGeom prst="rect">
            <a:avLst/>
          </a:prstGeom>
          <a:noFill/>
          <a:ln w="9525">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defTabSz="685771">
              <a:defRPr/>
            </a:pPr>
            <a:endParaRPr lang="en-US" dirty="0">
              <a:solidFill>
                <a:srgbClr val="FFFFFF"/>
              </a:solidFill>
              <a:latin typeface="+mj-lt"/>
            </a:endParaRPr>
          </a:p>
        </p:txBody>
      </p:sp>
      <p:sp>
        <p:nvSpPr>
          <p:cNvPr id="151607" name="Title 1"/>
          <p:cNvSpPr>
            <a:spLocks noGrp="1"/>
          </p:cNvSpPr>
          <p:nvPr>
            <p:ph type="title"/>
          </p:nvPr>
        </p:nvSpPr>
        <p:spPr/>
        <p:txBody>
          <a:bodyPr/>
          <a:lstStyle/>
          <a:p>
            <a:r>
              <a:rPr smtClean="0"/>
              <a:t>IP Phone 8851 Rear View</a:t>
            </a:r>
            <a:endParaRPr lang="en-US" dirty="0"/>
          </a:p>
        </p:txBody>
      </p:sp>
      <p:sp>
        <p:nvSpPr>
          <p:cNvPr id="62" name="Rektangel 16"/>
          <p:cNvSpPr>
            <a:spLocks noChangeArrowheads="1"/>
          </p:cNvSpPr>
          <p:nvPr/>
        </p:nvSpPr>
        <p:spPr bwMode="auto">
          <a:xfrm>
            <a:off x="6982691" y="2619237"/>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a:latin typeface="+mj-lt"/>
              </a:rPr>
              <a:t>Foot-Stand Slot</a:t>
            </a:r>
          </a:p>
        </p:txBody>
      </p:sp>
      <p:sp>
        <p:nvSpPr>
          <p:cNvPr id="63" name="Rektangel 16"/>
          <p:cNvSpPr>
            <a:spLocks noChangeArrowheads="1"/>
          </p:cNvSpPr>
          <p:nvPr/>
        </p:nvSpPr>
        <p:spPr bwMode="auto">
          <a:xfrm>
            <a:off x="6982691" y="3505064"/>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a:latin typeface="+mj-lt"/>
              </a:rPr>
              <a:t>Headset Port</a:t>
            </a:r>
          </a:p>
        </p:txBody>
      </p:sp>
      <p:sp>
        <p:nvSpPr>
          <p:cNvPr id="65" name="Rektangel 16"/>
          <p:cNvSpPr>
            <a:spLocks noChangeArrowheads="1"/>
          </p:cNvSpPr>
          <p:nvPr/>
        </p:nvSpPr>
        <p:spPr bwMode="auto">
          <a:xfrm>
            <a:off x="6982691" y="3244716"/>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dirty="0">
                <a:latin typeface="+mj-lt"/>
              </a:rPr>
              <a:t>AUX Port for EHS</a:t>
            </a:r>
          </a:p>
        </p:txBody>
      </p:sp>
      <p:sp>
        <p:nvSpPr>
          <p:cNvPr id="66" name="Rektangel 16"/>
          <p:cNvSpPr>
            <a:spLocks noChangeArrowheads="1"/>
          </p:cNvSpPr>
          <p:nvPr/>
        </p:nvSpPr>
        <p:spPr bwMode="auto">
          <a:xfrm>
            <a:off x="6982691" y="3765412"/>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dirty="0">
                <a:latin typeface="+mj-lt"/>
              </a:rPr>
              <a:t>Handset Port</a:t>
            </a:r>
          </a:p>
        </p:txBody>
      </p:sp>
      <p:sp>
        <p:nvSpPr>
          <p:cNvPr id="67" name="Rektangel 16"/>
          <p:cNvSpPr>
            <a:spLocks noChangeArrowheads="1"/>
          </p:cNvSpPr>
          <p:nvPr/>
        </p:nvSpPr>
        <p:spPr bwMode="auto">
          <a:xfrm>
            <a:off x="279400" y="2786487"/>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a:latin typeface="+mj-lt"/>
              </a:rPr>
              <a:t>Network Port</a:t>
            </a:r>
          </a:p>
        </p:txBody>
      </p:sp>
      <p:sp>
        <p:nvSpPr>
          <p:cNvPr id="68" name="Rektangel 16"/>
          <p:cNvSpPr>
            <a:spLocks noChangeArrowheads="1"/>
          </p:cNvSpPr>
          <p:nvPr/>
        </p:nvSpPr>
        <p:spPr bwMode="auto">
          <a:xfrm>
            <a:off x="279400" y="3696870"/>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dirty="0">
                <a:latin typeface="+mj-lt"/>
              </a:rPr>
              <a:t>DC Adaptor Port (48V)</a:t>
            </a:r>
          </a:p>
        </p:txBody>
      </p:sp>
      <p:sp>
        <p:nvSpPr>
          <p:cNvPr id="69" name="Rektangel 16"/>
          <p:cNvSpPr>
            <a:spLocks noChangeArrowheads="1"/>
          </p:cNvSpPr>
          <p:nvPr/>
        </p:nvSpPr>
        <p:spPr bwMode="auto">
          <a:xfrm>
            <a:off x="279400" y="4087959"/>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dirty="0" smtClean="0">
                <a:latin typeface="+mj-lt"/>
              </a:rPr>
              <a:t>Wall-Mount </a:t>
            </a:r>
            <a:r>
              <a:rPr lang="en-US" sz="1000" dirty="0">
                <a:latin typeface="+mj-lt"/>
              </a:rPr>
              <a:t>Slot</a:t>
            </a:r>
          </a:p>
        </p:txBody>
      </p:sp>
      <p:sp>
        <p:nvSpPr>
          <p:cNvPr id="70" name="Rektangel 16"/>
          <p:cNvSpPr>
            <a:spLocks noChangeArrowheads="1"/>
          </p:cNvSpPr>
          <p:nvPr/>
        </p:nvSpPr>
        <p:spPr bwMode="auto">
          <a:xfrm>
            <a:off x="277813" y="2395399"/>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a:latin typeface="+mj-lt"/>
              </a:rPr>
              <a:t>PC Port</a:t>
            </a:r>
          </a:p>
        </p:txBody>
      </p:sp>
      <p:sp>
        <p:nvSpPr>
          <p:cNvPr id="28" name="Rektangel 16"/>
          <p:cNvSpPr>
            <a:spLocks noChangeArrowheads="1"/>
          </p:cNvSpPr>
          <p:nvPr/>
        </p:nvSpPr>
        <p:spPr bwMode="auto">
          <a:xfrm>
            <a:off x="279400" y="3180750"/>
            <a:ext cx="1883664" cy="369332"/>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dirty="0" smtClean="0">
                <a:latin typeface="+mj-lt"/>
              </a:rPr>
              <a:t>USB Port and Key</a:t>
            </a:r>
            <a:br>
              <a:rPr lang="en-US" sz="1000" dirty="0" smtClean="0">
                <a:latin typeface="+mj-lt"/>
              </a:rPr>
            </a:br>
            <a:r>
              <a:rPr lang="en-US" sz="1000" dirty="0" smtClean="0">
                <a:latin typeface="+mj-lt"/>
              </a:rPr>
              <a:t>Expansion Module Port</a:t>
            </a:r>
            <a:endParaRPr lang="en-US" sz="1000" dirty="0">
              <a:latin typeface="+mj-lt"/>
            </a:endParaRPr>
          </a:p>
        </p:txBody>
      </p:sp>
      <p:grpSp>
        <p:nvGrpSpPr>
          <p:cNvPr id="119" name="Group 118"/>
          <p:cNvGrpSpPr/>
          <p:nvPr/>
        </p:nvGrpSpPr>
        <p:grpSpPr>
          <a:xfrm>
            <a:off x="2154021" y="2501762"/>
            <a:ext cx="4830508" cy="1654525"/>
            <a:chOff x="2154021" y="2501762"/>
            <a:chExt cx="4830508" cy="1654525"/>
          </a:xfrm>
        </p:grpSpPr>
        <p:cxnSp>
          <p:nvCxnSpPr>
            <p:cNvPr id="27" name="Rett linje 62"/>
            <p:cNvCxnSpPr/>
            <p:nvPr/>
          </p:nvCxnSpPr>
          <p:spPr>
            <a:xfrm rot="10800000" flipH="1" flipV="1">
              <a:off x="2173900" y="3350791"/>
              <a:ext cx="594360" cy="0"/>
            </a:xfrm>
            <a:prstGeom prst="line">
              <a:avLst/>
            </a:prstGeom>
            <a:solidFill>
              <a:schemeClr val="bg1"/>
            </a:solidFill>
            <a:ln w="19050">
              <a:solidFill>
                <a:schemeClr val="accent4"/>
              </a:solidFill>
              <a:headEnd type="stealth"/>
              <a:tailEnd type="none"/>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2768281" y="3032551"/>
              <a:ext cx="91440" cy="640080"/>
              <a:chOff x="2818764" y="2136002"/>
              <a:chExt cx="91440" cy="911862"/>
            </a:xfrm>
          </p:grpSpPr>
          <p:cxnSp>
            <p:nvCxnSpPr>
              <p:cNvPr id="29" name="Elbow Connector 28"/>
              <p:cNvCxnSpPr/>
              <p:nvPr/>
            </p:nvCxnSpPr>
            <p:spPr>
              <a:xfrm rot="5400000" flipH="1" flipV="1">
                <a:off x="2590164" y="2364602"/>
                <a:ext cx="548640" cy="91440"/>
              </a:xfrm>
              <a:prstGeom prst="bentConnector3">
                <a:avLst>
                  <a:gd name="adj1" fmla="val 100148"/>
                </a:avLst>
              </a:prstGeom>
              <a:solidFill>
                <a:schemeClr val="bg1"/>
              </a:solidFill>
              <a:ln w="19050">
                <a:solidFill>
                  <a:schemeClr val="accent4"/>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0" name="Elbow Connector 29"/>
              <p:cNvCxnSpPr/>
              <p:nvPr/>
            </p:nvCxnSpPr>
            <p:spPr>
              <a:xfrm rot="16200000" flipH="1">
                <a:off x="2590164" y="2727824"/>
                <a:ext cx="548640" cy="91440"/>
              </a:xfrm>
              <a:prstGeom prst="bentConnector3">
                <a:avLst>
                  <a:gd name="adj1" fmla="val 100148"/>
                </a:avLst>
              </a:prstGeom>
              <a:solidFill>
                <a:schemeClr val="bg1"/>
              </a:solidFill>
              <a:ln w="19050">
                <a:solidFill>
                  <a:schemeClr val="accent4"/>
                </a:solidFill>
                <a:headEnd type="none"/>
                <a:tailEnd type="oval"/>
              </a:ln>
            </p:spPr>
            <p:style>
              <a:lnRef idx="1">
                <a:schemeClr val="accent1"/>
              </a:lnRef>
              <a:fillRef idx="0">
                <a:schemeClr val="accent1"/>
              </a:fillRef>
              <a:effectRef idx="0">
                <a:schemeClr val="accent1"/>
              </a:effectRef>
              <a:fontRef idx="minor">
                <a:schemeClr val="tx1"/>
              </a:fontRef>
            </p:style>
          </p:cxnSp>
        </p:grpSp>
        <p:cxnSp>
          <p:nvCxnSpPr>
            <p:cNvPr id="105" name="Elbow Connector 104"/>
            <p:cNvCxnSpPr/>
            <p:nvPr/>
          </p:nvCxnSpPr>
          <p:spPr>
            <a:xfrm>
              <a:off x="2154021" y="2501762"/>
              <a:ext cx="1737360" cy="109728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06" name="Rett linje 62"/>
            <p:cNvCxnSpPr/>
            <p:nvPr/>
          </p:nvCxnSpPr>
          <p:spPr>
            <a:xfrm>
              <a:off x="2154021" y="3810639"/>
              <a:ext cx="1204341"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07" name="Elbow Connector 106"/>
            <p:cNvCxnSpPr/>
            <p:nvPr/>
          </p:nvCxnSpPr>
          <p:spPr>
            <a:xfrm flipH="1">
              <a:off x="4332769" y="3416162"/>
              <a:ext cx="2651760" cy="18288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08" name="Elbow Connector 107"/>
            <p:cNvCxnSpPr/>
            <p:nvPr/>
          </p:nvCxnSpPr>
          <p:spPr>
            <a:xfrm>
              <a:off x="2154021" y="2901186"/>
              <a:ext cx="1508760" cy="73152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grpSp>
          <p:nvGrpSpPr>
            <p:cNvPr id="118" name="Group 117"/>
            <p:cNvGrpSpPr/>
            <p:nvPr/>
          </p:nvGrpSpPr>
          <p:grpSpPr>
            <a:xfrm>
              <a:off x="4061143" y="2710710"/>
              <a:ext cx="2923386" cy="591289"/>
              <a:chOff x="4061143" y="2710711"/>
              <a:chExt cx="2923386" cy="548640"/>
            </a:xfrm>
          </p:grpSpPr>
          <p:cxnSp>
            <p:nvCxnSpPr>
              <p:cNvPr id="109" name="Elbow Connector 108"/>
              <p:cNvCxnSpPr/>
              <p:nvPr/>
            </p:nvCxnSpPr>
            <p:spPr>
              <a:xfrm flipH="1">
                <a:off x="4061143" y="2710711"/>
                <a:ext cx="2468880" cy="548640"/>
              </a:xfrm>
              <a:prstGeom prst="bentConnector3">
                <a:avLst>
                  <a:gd name="adj1" fmla="val 100148"/>
                </a:avLst>
              </a:prstGeom>
              <a:solidFill>
                <a:schemeClr val="bg1"/>
              </a:solidFill>
              <a:ln w="19050">
                <a:solidFill>
                  <a:schemeClr val="accent4"/>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10" name="Elbow Connector 109"/>
              <p:cNvCxnSpPr/>
              <p:nvPr/>
            </p:nvCxnSpPr>
            <p:spPr>
              <a:xfrm flipH="1">
                <a:off x="4881409" y="2710711"/>
                <a:ext cx="2103120" cy="54864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grpSp>
        <p:cxnSp>
          <p:nvCxnSpPr>
            <p:cNvPr id="111" name="Rett linje 62"/>
            <p:cNvCxnSpPr/>
            <p:nvPr/>
          </p:nvCxnSpPr>
          <p:spPr>
            <a:xfrm flipH="1">
              <a:off x="4789969" y="3599042"/>
              <a:ext cx="2194560"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12" name="Rett linje 62"/>
            <p:cNvCxnSpPr/>
            <p:nvPr/>
          </p:nvCxnSpPr>
          <p:spPr>
            <a:xfrm flipH="1">
              <a:off x="4789969" y="3871033"/>
              <a:ext cx="2194560"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113" name="Elbow Connector 112"/>
            <p:cNvCxnSpPr/>
            <p:nvPr/>
          </p:nvCxnSpPr>
          <p:spPr>
            <a:xfrm flipV="1">
              <a:off x="2308543" y="4064847"/>
              <a:ext cx="2468880" cy="91440"/>
            </a:xfrm>
            <a:prstGeom prst="bentConnector3">
              <a:avLst>
                <a:gd name="adj1" fmla="val 100148"/>
              </a:avLst>
            </a:prstGeom>
            <a:solidFill>
              <a:schemeClr val="bg1"/>
            </a:solidFill>
            <a:ln w="19050">
              <a:solidFill>
                <a:schemeClr val="accent4"/>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14" name="Elbow Connector 113"/>
            <p:cNvCxnSpPr/>
            <p:nvPr/>
          </p:nvCxnSpPr>
          <p:spPr>
            <a:xfrm flipV="1">
              <a:off x="2154021" y="4064847"/>
              <a:ext cx="1280160" cy="9144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4247476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T04522lg.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5080" y="998578"/>
            <a:ext cx="5349240" cy="4013713"/>
          </a:xfrm>
          <a:prstGeom prst="rect">
            <a:avLst/>
          </a:prstGeom>
        </p:spPr>
      </p:pic>
      <p:sp>
        <p:nvSpPr>
          <p:cNvPr id="85" name="Rectangle 84"/>
          <p:cNvSpPr/>
          <p:nvPr/>
        </p:nvSpPr>
        <p:spPr>
          <a:xfrm>
            <a:off x="363538" y="825362"/>
            <a:ext cx="8475662" cy="3937000"/>
          </a:xfrm>
          <a:prstGeom prst="rect">
            <a:avLst/>
          </a:prstGeom>
          <a:noFill/>
          <a:ln w="9525">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defTabSz="685771">
              <a:defRPr/>
            </a:pPr>
            <a:endParaRPr lang="en-US" dirty="0">
              <a:solidFill>
                <a:srgbClr val="FFFFFF"/>
              </a:solidFill>
              <a:latin typeface="+mj-lt"/>
            </a:endParaRPr>
          </a:p>
        </p:txBody>
      </p:sp>
      <p:sp>
        <p:nvSpPr>
          <p:cNvPr id="151607" name="Title 1"/>
          <p:cNvSpPr>
            <a:spLocks noGrp="1"/>
          </p:cNvSpPr>
          <p:nvPr>
            <p:ph type="title"/>
          </p:nvPr>
        </p:nvSpPr>
        <p:spPr/>
        <p:txBody>
          <a:bodyPr/>
          <a:lstStyle/>
          <a:p>
            <a:r>
              <a:rPr dirty="0" smtClean="0"/>
              <a:t>IP Phone 8865 Rear View</a:t>
            </a:r>
            <a:endParaRPr lang="en-US" dirty="0"/>
          </a:p>
        </p:txBody>
      </p:sp>
      <p:sp>
        <p:nvSpPr>
          <p:cNvPr id="62" name="Rektangel 16"/>
          <p:cNvSpPr>
            <a:spLocks noChangeArrowheads="1"/>
          </p:cNvSpPr>
          <p:nvPr/>
        </p:nvSpPr>
        <p:spPr bwMode="auto">
          <a:xfrm>
            <a:off x="6982691" y="2619237"/>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a:latin typeface="+mj-lt"/>
              </a:rPr>
              <a:t>Foot-Stand Slot</a:t>
            </a:r>
          </a:p>
        </p:txBody>
      </p:sp>
      <p:sp>
        <p:nvSpPr>
          <p:cNvPr id="63" name="Rektangel 16"/>
          <p:cNvSpPr>
            <a:spLocks noChangeArrowheads="1"/>
          </p:cNvSpPr>
          <p:nvPr/>
        </p:nvSpPr>
        <p:spPr bwMode="auto">
          <a:xfrm>
            <a:off x="6982691" y="3505064"/>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a:latin typeface="+mj-lt"/>
              </a:rPr>
              <a:t>Headset Port</a:t>
            </a:r>
          </a:p>
        </p:txBody>
      </p:sp>
      <p:sp>
        <p:nvSpPr>
          <p:cNvPr id="65" name="Rektangel 16"/>
          <p:cNvSpPr>
            <a:spLocks noChangeArrowheads="1"/>
          </p:cNvSpPr>
          <p:nvPr/>
        </p:nvSpPr>
        <p:spPr bwMode="auto">
          <a:xfrm>
            <a:off x="6982691" y="3244716"/>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dirty="0">
                <a:latin typeface="+mj-lt"/>
              </a:rPr>
              <a:t>AUX Port for EHS</a:t>
            </a:r>
          </a:p>
        </p:txBody>
      </p:sp>
      <p:sp>
        <p:nvSpPr>
          <p:cNvPr id="66" name="Rektangel 16"/>
          <p:cNvSpPr>
            <a:spLocks noChangeArrowheads="1"/>
          </p:cNvSpPr>
          <p:nvPr/>
        </p:nvSpPr>
        <p:spPr bwMode="auto">
          <a:xfrm>
            <a:off x="6982691" y="3765412"/>
            <a:ext cx="1883664" cy="230832"/>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a:latin typeface="+mj-lt"/>
              </a:rPr>
              <a:t>Handset Port</a:t>
            </a:r>
          </a:p>
        </p:txBody>
      </p:sp>
      <p:sp>
        <p:nvSpPr>
          <p:cNvPr id="67" name="Rektangel 16"/>
          <p:cNvSpPr>
            <a:spLocks noChangeArrowheads="1"/>
          </p:cNvSpPr>
          <p:nvPr/>
        </p:nvSpPr>
        <p:spPr bwMode="auto">
          <a:xfrm>
            <a:off x="279400" y="2786487"/>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a:latin typeface="+mj-lt"/>
              </a:rPr>
              <a:t>Network Port</a:t>
            </a:r>
          </a:p>
        </p:txBody>
      </p:sp>
      <p:sp>
        <p:nvSpPr>
          <p:cNvPr id="69" name="Rektangel 16"/>
          <p:cNvSpPr>
            <a:spLocks noChangeArrowheads="1"/>
          </p:cNvSpPr>
          <p:nvPr/>
        </p:nvSpPr>
        <p:spPr bwMode="auto">
          <a:xfrm>
            <a:off x="279400" y="4236321"/>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dirty="0" smtClean="0">
                <a:latin typeface="+mj-lt"/>
              </a:rPr>
              <a:t>Wall-Mount </a:t>
            </a:r>
            <a:r>
              <a:rPr lang="en-US" sz="1000" dirty="0">
                <a:latin typeface="+mj-lt"/>
              </a:rPr>
              <a:t>Slot</a:t>
            </a:r>
          </a:p>
        </p:txBody>
      </p:sp>
      <p:sp>
        <p:nvSpPr>
          <p:cNvPr id="70" name="Rektangel 16"/>
          <p:cNvSpPr>
            <a:spLocks noChangeArrowheads="1"/>
          </p:cNvSpPr>
          <p:nvPr/>
        </p:nvSpPr>
        <p:spPr bwMode="auto">
          <a:xfrm>
            <a:off x="277813" y="2395399"/>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a:latin typeface="+mj-lt"/>
              </a:rPr>
              <a:t>PC Port</a:t>
            </a:r>
          </a:p>
        </p:txBody>
      </p:sp>
      <p:sp>
        <p:nvSpPr>
          <p:cNvPr id="28" name="Rektangel 16"/>
          <p:cNvSpPr>
            <a:spLocks noChangeArrowheads="1"/>
          </p:cNvSpPr>
          <p:nvPr/>
        </p:nvSpPr>
        <p:spPr bwMode="auto">
          <a:xfrm>
            <a:off x="279400" y="3180750"/>
            <a:ext cx="1883664" cy="369332"/>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dirty="0" smtClean="0">
                <a:latin typeface="+mj-lt"/>
              </a:rPr>
              <a:t>USB Port and Key</a:t>
            </a:r>
            <a:br>
              <a:rPr lang="en-US" sz="1000" dirty="0" smtClean="0">
                <a:latin typeface="+mj-lt"/>
              </a:rPr>
            </a:br>
            <a:r>
              <a:rPr lang="en-US" sz="1000" dirty="0" smtClean="0">
                <a:latin typeface="+mj-lt"/>
              </a:rPr>
              <a:t>Expansion Module Port</a:t>
            </a:r>
            <a:endParaRPr lang="en-US" sz="1000" dirty="0">
              <a:latin typeface="+mj-lt"/>
            </a:endParaRPr>
          </a:p>
        </p:txBody>
      </p:sp>
      <p:sp>
        <p:nvSpPr>
          <p:cNvPr id="35" name="Rektangel 16"/>
          <p:cNvSpPr>
            <a:spLocks noChangeArrowheads="1"/>
          </p:cNvSpPr>
          <p:nvPr/>
        </p:nvSpPr>
        <p:spPr bwMode="auto">
          <a:xfrm>
            <a:off x="6982691" y="4087959"/>
            <a:ext cx="1883664" cy="369324"/>
          </a:xfrm>
          <a:prstGeom prst="rect">
            <a:avLst/>
          </a:prstGeom>
          <a:gradFill>
            <a:gsLst>
              <a:gs pos="100000">
                <a:schemeClr val="accent1">
                  <a:tint val="66000"/>
                  <a:satMod val="160000"/>
                  <a:alpha val="0"/>
                </a:schemeClr>
              </a:gs>
              <a:gs pos="0">
                <a:schemeClr val="accent5">
                  <a:lumMod val="40000"/>
                  <a:lumOff val="60000"/>
                </a:schemeClr>
              </a:gs>
            </a:gsLst>
            <a:lin ang="0" scaled="0"/>
          </a:gradFill>
          <a:extLst/>
        </p:spPr>
        <p:txBody>
          <a:bodyPr wrap="square" rtlCol="0">
            <a:spAutoFit/>
          </a:bodyPr>
          <a:lstStyle/>
          <a:p>
            <a:pPr>
              <a:lnSpc>
                <a:spcPct val="90000"/>
              </a:lnSpc>
              <a:defRPr/>
            </a:pPr>
            <a:r>
              <a:rPr lang="en-US" sz="1000" dirty="0" smtClean="0">
                <a:latin typeface="+mj-lt"/>
              </a:rPr>
              <a:t>External Audio Jacks for Speaker and Microphone</a:t>
            </a:r>
            <a:endParaRPr lang="en-US" sz="1000" dirty="0">
              <a:latin typeface="+mj-lt"/>
            </a:endParaRPr>
          </a:p>
        </p:txBody>
      </p:sp>
      <p:sp>
        <p:nvSpPr>
          <p:cNvPr id="55" name="Rektangel 16"/>
          <p:cNvSpPr>
            <a:spLocks noChangeArrowheads="1"/>
          </p:cNvSpPr>
          <p:nvPr/>
        </p:nvSpPr>
        <p:spPr bwMode="auto">
          <a:xfrm>
            <a:off x="279400" y="3596504"/>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dirty="0" smtClean="0">
                <a:latin typeface="+mj-lt"/>
              </a:rPr>
              <a:t>Fast Charge USB Port</a:t>
            </a:r>
            <a:endParaRPr lang="en-US" sz="1000" dirty="0">
              <a:latin typeface="+mj-lt"/>
            </a:endParaRPr>
          </a:p>
        </p:txBody>
      </p:sp>
      <p:sp>
        <p:nvSpPr>
          <p:cNvPr id="56" name="Rektangel 16"/>
          <p:cNvSpPr>
            <a:spLocks noChangeArrowheads="1"/>
          </p:cNvSpPr>
          <p:nvPr/>
        </p:nvSpPr>
        <p:spPr bwMode="auto">
          <a:xfrm>
            <a:off x="279400" y="3920193"/>
            <a:ext cx="1883664" cy="230832"/>
          </a:xfrm>
          <a:prstGeom prst="rect">
            <a:avLst/>
          </a:prstGeom>
          <a:gradFill>
            <a:gsLst>
              <a:gs pos="0">
                <a:schemeClr val="accent1">
                  <a:tint val="66000"/>
                  <a:satMod val="160000"/>
                  <a:alpha val="0"/>
                </a:schemeClr>
              </a:gs>
              <a:gs pos="100000">
                <a:schemeClr val="accent5">
                  <a:lumMod val="40000"/>
                  <a:lumOff val="60000"/>
                </a:schemeClr>
              </a:gs>
            </a:gsLst>
            <a:lin ang="0" scaled="0"/>
          </a:gradFill>
          <a:extLst/>
        </p:spPr>
        <p:txBody>
          <a:bodyPr wrap="square" rtlCol="0">
            <a:spAutoFit/>
          </a:bodyPr>
          <a:lstStyle/>
          <a:p>
            <a:pPr algn="r">
              <a:lnSpc>
                <a:spcPct val="90000"/>
              </a:lnSpc>
              <a:defRPr/>
            </a:pPr>
            <a:r>
              <a:rPr lang="en-US" sz="1000" dirty="0">
                <a:latin typeface="+mj-lt"/>
              </a:rPr>
              <a:t>DC Adaptor Port (48V)</a:t>
            </a:r>
          </a:p>
        </p:txBody>
      </p:sp>
      <p:cxnSp>
        <p:nvCxnSpPr>
          <p:cNvPr id="840" name="Elbow Connector 839"/>
          <p:cNvCxnSpPr/>
          <p:nvPr/>
        </p:nvCxnSpPr>
        <p:spPr>
          <a:xfrm flipV="1">
            <a:off x="2163064" y="3875743"/>
            <a:ext cx="1204341" cy="159866"/>
          </a:xfrm>
          <a:prstGeom prst="bentConnector3">
            <a:avLst>
              <a:gd name="adj1" fmla="val 8690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841" name="Elbow Connector 840"/>
          <p:cNvCxnSpPr/>
          <p:nvPr/>
        </p:nvCxnSpPr>
        <p:spPr>
          <a:xfrm flipV="1">
            <a:off x="2163064" y="3658818"/>
            <a:ext cx="1262040" cy="138482"/>
          </a:xfrm>
          <a:prstGeom prst="bentConnector3">
            <a:avLst>
              <a:gd name="adj1" fmla="val 69120"/>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842" name="Rett linje 62"/>
          <p:cNvCxnSpPr/>
          <p:nvPr/>
        </p:nvCxnSpPr>
        <p:spPr>
          <a:xfrm rot="10800000" flipH="1" flipV="1">
            <a:off x="2173900" y="3350791"/>
            <a:ext cx="594360" cy="0"/>
          </a:xfrm>
          <a:prstGeom prst="line">
            <a:avLst/>
          </a:prstGeom>
          <a:solidFill>
            <a:schemeClr val="bg1"/>
          </a:solidFill>
          <a:ln w="19050">
            <a:solidFill>
              <a:schemeClr val="accent4"/>
            </a:solidFill>
            <a:headEnd type="stealth"/>
            <a:tailEnd type="none"/>
          </a:ln>
        </p:spPr>
        <p:style>
          <a:lnRef idx="1">
            <a:schemeClr val="accent1"/>
          </a:lnRef>
          <a:fillRef idx="0">
            <a:schemeClr val="accent1"/>
          </a:fillRef>
          <a:effectRef idx="0">
            <a:schemeClr val="accent1"/>
          </a:effectRef>
          <a:fontRef idx="minor">
            <a:schemeClr val="tx1"/>
          </a:fontRef>
        </p:style>
      </p:cxnSp>
      <p:grpSp>
        <p:nvGrpSpPr>
          <p:cNvPr id="843" name="Group 30"/>
          <p:cNvGrpSpPr/>
          <p:nvPr/>
        </p:nvGrpSpPr>
        <p:grpSpPr>
          <a:xfrm>
            <a:off x="2768281" y="3032551"/>
            <a:ext cx="91440" cy="640080"/>
            <a:chOff x="2818764" y="2136002"/>
            <a:chExt cx="91440" cy="911862"/>
          </a:xfrm>
        </p:grpSpPr>
        <p:cxnSp>
          <p:nvCxnSpPr>
            <p:cNvPr id="844" name="Elbow Connector 843"/>
            <p:cNvCxnSpPr/>
            <p:nvPr/>
          </p:nvCxnSpPr>
          <p:spPr>
            <a:xfrm rot="5400000" flipH="1" flipV="1">
              <a:off x="2590164" y="2364602"/>
              <a:ext cx="548640" cy="91440"/>
            </a:xfrm>
            <a:prstGeom prst="bentConnector3">
              <a:avLst>
                <a:gd name="adj1" fmla="val 100148"/>
              </a:avLst>
            </a:prstGeom>
            <a:solidFill>
              <a:schemeClr val="bg1"/>
            </a:solidFill>
            <a:ln w="19050">
              <a:solidFill>
                <a:schemeClr val="accent4"/>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845" name="Elbow Connector 844"/>
            <p:cNvCxnSpPr/>
            <p:nvPr/>
          </p:nvCxnSpPr>
          <p:spPr>
            <a:xfrm rot="16200000" flipH="1">
              <a:off x="2590164" y="2727824"/>
              <a:ext cx="548640" cy="91440"/>
            </a:xfrm>
            <a:prstGeom prst="bentConnector3">
              <a:avLst>
                <a:gd name="adj1" fmla="val 100148"/>
              </a:avLst>
            </a:prstGeom>
            <a:solidFill>
              <a:schemeClr val="bg1"/>
            </a:solidFill>
            <a:ln w="19050">
              <a:solidFill>
                <a:schemeClr val="accent4"/>
              </a:solidFill>
              <a:headEnd type="none"/>
              <a:tailEnd type="oval"/>
            </a:ln>
          </p:spPr>
          <p:style>
            <a:lnRef idx="1">
              <a:schemeClr val="accent1"/>
            </a:lnRef>
            <a:fillRef idx="0">
              <a:schemeClr val="accent1"/>
            </a:fillRef>
            <a:effectRef idx="0">
              <a:schemeClr val="accent1"/>
            </a:effectRef>
            <a:fontRef idx="minor">
              <a:schemeClr val="tx1"/>
            </a:fontRef>
          </p:style>
        </p:cxnSp>
      </p:grpSp>
      <p:cxnSp>
        <p:nvCxnSpPr>
          <p:cNvPr id="846" name="Elbow Connector 845"/>
          <p:cNvCxnSpPr/>
          <p:nvPr/>
        </p:nvCxnSpPr>
        <p:spPr>
          <a:xfrm>
            <a:off x="2154021" y="2501762"/>
            <a:ext cx="1737360" cy="109728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847" name="Elbow Connector 846"/>
          <p:cNvCxnSpPr/>
          <p:nvPr/>
        </p:nvCxnSpPr>
        <p:spPr>
          <a:xfrm flipH="1">
            <a:off x="4332769" y="3416162"/>
            <a:ext cx="2651760" cy="18288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848" name="Elbow Connector 847"/>
          <p:cNvCxnSpPr/>
          <p:nvPr/>
        </p:nvCxnSpPr>
        <p:spPr>
          <a:xfrm>
            <a:off x="2154021" y="2901186"/>
            <a:ext cx="1508760" cy="73152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grpSp>
        <p:nvGrpSpPr>
          <p:cNvPr id="849" name="Group 117"/>
          <p:cNvGrpSpPr/>
          <p:nvPr/>
        </p:nvGrpSpPr>
        <p:grpSpPr>
          <a:xfrm>
            <a:off x="4061143" y="2710710"/>
            <a:ext cx="2923386" cy="591289"/>
            <a:chOff x="4061143" y="2710711"/>
            <a:chExt cx="2923386" cy="548640"/>
          </a:xfrm>
        </p:grpSpPr>
        <p:cxnSp>
          <p:nvCxnSpPr>
            <p:cNvPr id="850" name="Elbow Connector 849"/>
            <p:cNvCxnSpPr/>
            <p:nvPr/>
          </p:nvCxnSpPr>
          <p:spPr>
            <a:xfrm flipH="1">
              <a:off x="4061143" y="2710711"/>
              <a:ext cx="2468880" cy="548640"/>
            </a:xfrm>
            <a:prstGeom prst="bentConnector3">
              <a:avLst>
                <a:gd name="adj1" fmla="val 100148"/>
              </a:avLst>
            </a:prstGeom>
            <a:solidFill>
              <a:schemeClr val="bg1"/>
            </a:solidFill>
            <a:ln w="19050">
              <a:solidFill>
                <a:schemeClr val="accent4"/>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851" name="Elbow Connector 850"/>
            <p:cNvCxnSpPr/>
            <p:nvPr/>
          </p:nvCxnSpPr>
          <p:spPr>
            <a:xfrm flipH="1">
              <a:off x="4881409" y="2710711"/>
              <a:ext cx="2103120" cy="54864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grpSp>
      <p:cxnSp>
        <p:nvCxnSpPr>
          <p:cNvPr id="852" name="Rett linje 62"/>
          <p:cNvCxnSpPr/>
          <p:nvPr/>
        </p:nvCxnSpPr>
        <p:spPr>
          <a:xfrm flipH="1">
            <a:off x="4789969" y="3599042"/>
            <a:ext cx="2194560"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cxnSp>
        <p:nvCxnSpPr>
          <p:cNvPr id="853" name="Rett linje 62"/>
          <p:cNvCxnSpPr/>
          <p:nvPr/>
        </p:nvCxnSpPr>
        <p:spPr>
          <a:xfrm flipH="1">
            <a:off x="4789969" y="3871033"/>
            <a:ext cx="2194560" cy="0"/>
          </a:xfrm>
          <a:prstGeom prst="line">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grpSp>
        <p:nvGrpSpPr>
          <p:cNvPr id="854" name="Group 853"/>
          <p:cNvGrpSpPr/>
          <p:nvPr/>
        </p:nvGrpSpPr>
        <p:grpSpPr>
          <a:xfrm>
            <a:off x="2154021" y="4064846"/>
            <a:ext cx="2623402" cy="284903"/>
            <a:chOff x="2154021" y="4064847"/>
            <a:chExt cx="2623402" cy="91440"/>
          </a:xfrm>
        </p:grpSpPr>
        <p:cxnSp>
          <p:nvCxnSpPr>
            <p:cNvPr id="855" name="Elbow Connector 854"/>
            <p:cNvCxnSpPr/>
            <p:nvPr/>
          </p:nvCxnSpPr>
          <p:spPr>
            <a:xfrm flipV="1">
              <a:off x="2308543" y="4064847"/>
              <a:ext cx="2468880" cy="91440"/>
            </a:xfrm>
            <a:prstGeom prst="bentConnector3">
              <a:avLst>
                <a:gd name="adj1" fmla="val 100148"/>
              </a:avLst>
            </a:prstGeom>
            <a:solidFill>
              <a:schemeClr val="bg1"/>
            </a:solidFill>
            <a:ln w="19050">
              <a:solidFill>
                <a:schemeClr val="accent4"/>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856" name="Elbow Connector 855"/>
            <p:cNvCxnSpPr/>
            <p:nvPr/>
          </p:nvCxnSpPr>
          <p:spPr>
            <a:xfrm flipV="1">
              <a:off x="2154021" y="4064847"/>
              <a:ext cx="1280160" cy="91440"/>
            </a:xfrm>
            <a:prstGeom prst="bentConnector3">
              <a:avLst>
                <a:gd name="adj1" fmla="val 100148"/>
              </a:avLst>
            </a:prstGeom>
            <a:solidFill>
              <a:schemeClr val="bg1"/>
            </a:solidFill>
            <a:ln w="19050">
              <a:solidFill>
                <a:schemeClr val="accent4"/>
              </a:solidFill>
              <a:headEnd type="stealth"/>
              <a:tailEnd type="oval"/>
            </a:ln>
          </p:spPr>
          <p:style>
            <a:lnRef idx="1">
              <a:schemeClr val="accent1"/>
            </a:lnRef>
            <a:fillRef idx="0">
              <a:schemeClr val="accent1"/>
            </a:fillRef>
            <a:effectRef idx="0">
              <a:schemeClr val="accent1"/>
            </a:effectRef>
            <a:fontRef idx="minor">
              <a:schemeClr val="tx1"/>
            </a:fontRef>
          </p:style>
        </p:cxnSp>
      </p:grpSp>
      <p:grpSp>
        <p:nvGrpSpPr>
          <p:cNvPr id="857" name="Group 856"/>
          <p:cNvGrpSpPr/>
          <p:nvPr/>
        </p:nvGrpSpPr>
        <p:grpSpPr>
          <a:xfrm>
            <a:off x="4502150" y="3685699"/>
            <a:ext cx="2482379" cy="548946"/>
            <a:chOff x="4461610" y="3685699"/>
            <a:chExt cx="2522919" cy="548946"/>
          </a:xfrm>
        </p:grpSpPr>
        <p:cxnSp>
          <p:nvCxnSpPr>
            <p:cNvPr id="858" name="Elbow Connector 857"/>
            <p:cNvCxnSpPr/>
            <p:nvPr/>
          </p:nvCxnSpPr>
          <p:spPr>
            <a:xfrm rot="10800000">
              <a:off x="4461610" y="3685699"/>
              <a:ext cx="1340053" cy="274320"/>
            </a:xfrm>
            <a:prstGeom prst="bentConnector3">
              <a:avLst>
                <a:gd name="adj1" fmla="val 99992"/>
              </a:avLst>
            </a:prstGeom>
            <a:solidFill>
              <a:schemeClr val="bg1"/>
            </a:solidFill>
            <a:ln w="19050">
              <a:solidFill>
                <a:schemeClr val="accent4"/>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859" name="Elbow Connector 858"/>
            <p:cNvCxnSpPr/>
            <p:nvPr/>
          </p:nvCxnSpPr>
          <p:spPr>
            <a:xfrm rot="10800000">
              <a:off x="5795809" y="3960325"/>
              <a:ext cx="1188720" cy="274320"/>
            </a:xfrm>
            <a:prstGeom prst="bentConnector3">
              <a:avLst>
                <a:gd name="adj1" fmla="val 99992"/>
              </a:avLst>
            </a:prstGeom>
            <a:solidFill>
              <a:schemeClr val="bg1"/>
            </a:solidFill>
            <a:ln w="19050">
              <a:solidFill>
                <a:schemeClr val="accent4"/>
              </a:solidFill>
              <a:headEnd type="stealth"/>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4247476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参考資料</a:t>
            </a:r>
            <a:endParaRPr kumimoji="1" lang="ja-JP" altLang="en-US" dirty="0"/>
          </a:p>
        </p:txBody>
      </p:sp>
    </p:spTree>
    <p:extLst>
      <p:ext uri="{BB962C8B-B14F-4D97-AF65-F5344CB8AC3E}">
        <p14:creationId xmlns:p14="http://schemas.microsoft.com/office/powerpoint/2010/main" val="365513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lang="en-US" altLang="ja-JP" dirty="0" smtClean="0"/>
              <a:t>9900 </a:t>
            </a:r>
            <a:r>
              <a:rPr kumimoji="1" lang="en-US" altLang="ja-JP" dirty="0" smtClean="0"/>
              <a:t>Series</a:t>
            </a:r>
            <a:endParaRPr kumimoji="1"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1607565709"/>
              </p:ext>
            </p:extLst>
          </p:nvPr>
        </p:nvGraphicFramePr>
        <p:xfrm>
          <a:off x="353100" y="1208475"/>
          <a:ext cx="8604635" cy="2248484"/>
        </p:xfrm>
        <a:graphic>
          <a:graphicData uri="http://schemas.openxmlformats.org/drawingml/2006/table">
            <a:tbl>
              <a:tblPr firstRow="1" bandRow="1">
                <a:tableStyleId>{5C22544A-7EE6-4342-B048-85BDC9FD1C3A}</a:tableStyleId>
              </a:tblPr>
              <a:tblGrid>
                <a:gridCol w="1720927"/>
                <a:gridCol w="1720927"/>
                <a:gridCol w="1720927"/>
                <a:gridCol w="1720927"/>
                <a:gridCol w="1720927"/>
              </a:tblGrid>
              <a:tr h="474897">
                <a:tc>
                  <a:txBody>
                    <a:bodyPr/>
                    <a:lstStyle/>
                    <a:p>
                      <a:endParaRPr kumimoji="1" lang="ja-JP" altLang="en-US" dirty="0"/>
                    </a:p>
                  </a:txBody>
                  <a:tcPr/>
                </a:tc>
                <a:tc>
                  <a:txBody>
                    <a:bodyPr/>
                    <a:lstStyle/>
                    <a:p>
                      <a:r>
                        <a:rPr kumimoji="1" lang="en-US" altLang="ja-JP" dirty="0" smtClean="0"/>
                        <a:t>Protocol</a:t>
                      </a:r>
                      <a:endParaRPr kumimoji="1" lang="ja-JP" altLang="en-US" dirty="0"/>
                    </a:p>
                  </a:txBody>
                  <a:tcPr/>
                </a:tc>
                <a:tc>
                  <a:txBody>
                    <a:bodyPr/>
                    <a:lstStyle/>
                    <a:p>
                      <a:r>
                        <a:rPr kumimoji="1" lang="en-US" altLang="ja-JP" dirty="0" smtClean="0"/>
                        <a:t>End of sales announcement</a:t>
                      </a:r>
                      <a:endParaRPr kumimoji="1" lang="ja-JP" altLang="en-US" dirty="0"/>
                    </a:p>
                  </a:txBody>
                  <a:tcPr/>
                </a:tc>
                <a:tc>
                  <a:txBody>
                    <a:bodyPr/>
                    <a:lstStyle/>
                    <a:p>
                      <a:r>
                        <a:rPr kumimoji="1" lang="en-US" altLang="ja-JP" dirty="0" smtClean="0"/>
                        <a:t>End of Sales Date</a:t>
                      </a:r>
                      <a:endParaRPr kumimoji="1" lang="ja-JP" altLang="en-US" dirty="0"/>
                    </a:p>
                  </a:txBody>
                  <a:tcPr/>
                </a:tc>
                <a:tc>
                  <a:txBody>
                    <a:bodyPr/>
                    <a:lstStyle/>
                    <a:p>
                      <a:r>
                        <a:rPr kumimoji="1" lang="en-US" altLang="ja-JP" dirty="0" smtClean="0"/>
                        <a:t>Last Date of Support  Date(HW)</a:t>
                      </a:r>
                      <a:endParaRPr kumimoji="1" lang="ja-JP" altLang="en-US" dirty="0"/>
                    </a:p>
                  </a:txBody>
                  <a:tcPr/>
                </a:tc>
              </a:tr>
              <a:tr h="505655">
                <a:tc>
                  <a:txBody>
                    <a:bodyPr/>
                    <a:lstStyle/>
                    <a:p>
                      <a:r>
                        <a:rPr kumimoji="1" lang="en-US" altLang="ja-JP" dirty="0" smtClean="0"/>
                        <a:t>9951</a:t>
                      </a:r>
                      <a:endParaRPr kumimoji="1" lang="ja-JP" altLang="en-US" dirty="0"/>
                    </a:p>
                  </a:txBody>
                  <a:tcPr/>
                </a:tc>
                <a:tc>
                  <a:txBody>
                    <a:bodyPr/>
                    <a:lstStyle/>
                    <a:p>
                      <a:r>
                        <a:rPr kumimoji="1" lang="en-US" altLang="ja-JP" dirty="0" smtClean="0"/>
                        <a:t>SIP</a:t>
                      </a:r>
                      <a:endParaRPr kumimoji="1" lang="ja-JP" altLang="en-US" dirty="0"/>
                    </a:p>
                  </a:txBody>
                  <a:tcPr/>
                </a:tc>
                <a:tc>
                  <a:txBody>
                    <a:bodyPr/>
                    <a:lstStyle/>
                    <a:p>
                      <a:r>
                        <a:rPr lang="en-US" altLang="ja-JP" dirty="0" smtClean="0">
                          <a:hlinkClick r:id="rId2"/>
                        </a:rPr>
                        <a:t>January 5, 2016</a:t>
                      </a:r>
                      <a:endParaRPr lang="ja-JP" altLang="en-US" dirty="0"/>
                    </a:p>
                  </a:txBody>
                  <a:tcPr/>
                </a:tc>
                <a:tc>
                  <a:txBody>
                    <a:bodyPr/>
                    <a:lstStyle/>
                    <a:p>
                      <a:r>
                        <a:rPr lang="en-US" altLang="ja-JP" b="0" i="0" u="none" strike="noStrike" dirty="0" smtClean="0">
                          <a:effectLst/>
                        </a:rPr>
                        <a:t>July 5, 2016</a:t>
                      </a:r>
                      <a:endParaRPr lang="en-US" altLang="ja-JP" b="0" i="0" u="none" strike="noStrike" dirty="0">
                        <a:effectLst/>
                      </a:endParaRPr>
                    </a:p>
                  </a:txBody>
                  <a:tcPr/>
                </a:tc>
                <a:tc>
                  <a:txBody>
                    <a:bodyPr/>
                    <a:lstStyle/>
                    <a:p>
                      <a:r>
                        <a:rPr lang="en-US" altLang="ja-JP" dirty="0" smtClean="0"/>
                        <a:t>July 31, 2021</a:t>
                      </a:r>
                      <a:endParaRPr lang="ja-JP" altLang="en-US" dirty="0"/>
                    </a:p>
                  </a:txBody>
                  <a:tcPr/>
                </a:tc>
              </a:tr>
              <a:tr h="505655">
                <a:tc>
                  <a:txBody>
                    <a:bodyPr/>
                    <a:lstStyle/>
                    <a:p>
                      <a:r>
                        <a:rPr kumimoji="1" lang="en-US" altLang="ja-JP" dirty="0" smtClean="0"/>
                        <a:t>9971</a:t>
                      </a:r>
                      <a:endParaRPr kumimoji="1" lang="ja-JP" altLang="en-US" dirty="0"/>
                    </a:p>
                  </a:txBody>
                  <a:tcPr/>
                </a:tc>
                <a:tc>
                  <a:txBody>
                    <a:bodyPr/>
                    <a:lstStyle/>
                    <a:p>
                      <a:r>
                        <a:rPr kumimoji="1" lang="en-US" altLang="ja-JP" dirty="0" smtClean="0"/>
                        <a:t>SIP</a:t>
                      </a:r>
                      <a:endParaRPr kumimoji="1" lang="ja-JP" altLang="en-US" dirty="0"/>
                    </a:p>
                  </a:txBody>
                  <a:tcPr/>
                </a:tc>
                <a:tc>
                  <a:txBody>
                    <a:bodyPr/>
                    <a:lstStyle/>
                    <a:p>
                      <a:r>
                        <a:rPr lang="en-US" altLang="ja-JP" dirty="0" smtClean="0">
                          <a:hlinkClick r:id="rId3"/>
                        </a:rPr>
                        <a:t>January 5, 2016</a:t>
                      </a:r>
                      <a:endParaRPr lang="ja-JP" altLang="en-US" dirty="0"/>
                    </a:p>
                  </a:txBody>
                  <a:tcPr/>
                </a:tc>
                <a:tc>
                  <a:txBody>
                    <a:bodyPr/>
                    <a:lstStyle/>
                    <a:p>
                      <a:r>
                        <a:rPr lang="en-US" altLang="ja-JP" b="0" i="0" u="none" strike="noStrike" dirty="0" smtClean="0">
                          <a:effectLst/>
                        </a:rPr>
                        <a:t>July 5, 2016</a:t>
                      </a:r>
                      <a:endParaRPr lang="en-US" altLang="ja-JP" b="0" i="0" u="none" strike="noStrike" dirty="0">
                        <a:effectLst/>
                      </a:endParaRPr>
                    </a:p>
                  </a:txBody>
                  <a:tcPr/>
                </a:tc>
                <a:tc>
                  <a:txBody>
                    <a:bodyPr/>
                    <a:lstStyle/>
                    <a:p>
                      <a:r>
                        <a:rPr lang="en-US" altLang="ja-JP" dirty="0" smtClean="0"/>
                        <a:t>July 31, 2021</a:t>
                      </a:r>
                      <a:endParaRPr lang="ja-JP" altLang="en-US" dirty="0"/>
                    </a:p>
                  </a:txBody>
                  <a:tcPr/>
                </a:tc>
              </a:tr>
              <a:tr h="505655">
                <a:tc>
                  <a:txBody>
                    <a:bodyPr/>
                    <a:lstStyle/>
                    <a:p>
                      <a:r>
                        <a:rPr kumimoji="1" lang="en-US" altLang="ja-JP" dirty="0" smtClean="0"/>
                        <a:t>KEM</a:t>
                      </a:r>
                      <a:endParaRPr kumimoji="1" lang="ja-JP" altLang="en-US" dirty="0"/>
                    </a:p>
                  </a:txBody>
                  <a:tcPr/>
                </a:tc>
                <a:tc>
                  <a:txBody>
                    <a:bodyPr/>
                    <a:lstStyle/>
                    <a:p>
                      <a:r>
                        <a:rPr kumimoji="1" lang="en-US" altLang="ja-JP" dirty="0" smtClean="0"/>
                        <a:t>SIP</a:t>
                      </a:r>
                      <a:endParaRPr kumimoji="1" lang="ja-JP" altLang="en-US" dirty="0"/>
                    </a:p>
                  </a:txBody>
                  <a:tcPr/>
                </a:tc>
                <a:tc>
                  <a:txBody>
                    <a:bodyPr/>
                    <a:lstStyle/>
                    <a:p>
                      <a:r>
                        <a:rPr lang="en-US" altLang="ja-JP" dirty="0" smtClean="0">
                          <a:hlinkClick r:id="rId4"/>
                        </a:rPr>
                        <a:t>January 5, 2016</a:t>
                      </a:r>
                      <a:endParaRPr lang="ja-JP" altLang="en-US" dirty="0"/>
                    </a:p>
                  </a:txBody>
                  <a:tcPr/>
                </a:tc>
                <a:tc>
                  <a:txBody>
                    <a:bodyPr/>
                    <a:lstStyle/>
                    <a:p>
                      <a:r>
                        <a:rPr lang="en-US" altLang="ja-JP" b="0" i="0" u="none" strike="noStrike" dirty="0" smtClean="0">
                          <a:effectLst/>
                        </a:rPr>
                        <a:t>July 5, 2016</a:t>
                      </a:r>
                      <a:endParaRPr lang="en-US" altLang="ja-JP" b="0" i="0" u="none" strike="noStrike" dirty="0">
                        <a:effectLst/>
                      </a:endParaRPr>
                    </a:p>
                  </a:txBody>
                  <a:tcPr/>
                </a:tc>
                <a:tc>
                  <a:txBody>
                    <a:bodyPr/>
                    <a:lstStyle/>
                    <a:p>
                      <a:r>
                        <a:rPr lang="en-US" altLang="ja-JP" dirty="0" smtClean="0"/>
                        <a:t>July 31, 2021</a:t>
                      </a:r>
                      <a:endParaRPr lang="ja-JP" altLang="en-US" dirty="0"/>
                    </a:p>
                  </a:txBody>
                  <a:tcPr/>
                </a:tc>
              </a:tr>
            </a:tbl>
          </a:graphicData>
        </a:graphic>
      </p:graphicFrame>
    </p:spTree>
    <p:extLst>
      <p:ext uri="{BB962C8B-B14F-4D97-AF65-F5344CB8AC3E}">
        <p14:creationId xmlns:p14="http://schemas.microsoft.com/office/powerpoint/2010/main" val="104903476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lang="en-US" altLang="ja-JP" dirty="0" smtClean="0"/>
              <a:t>IP Phone </a:t>
            </a:r>
            <a:r>
              <a:rPr lang="ja-JP" altLang="en-US" dirty="0" smtClean="0"/>
              <a:t>操作性　</a:t>
            </a:r>
            <a:endParaRPr lang="en-US" altLang="ja-JP" dirty="0" smtClean="0"/>
          </a:p>
          <a:p>
            <a:pPr lvl="1"/>
            <a:r>
              <a:rPr lang="ja-JP" altLang="en-US" dirty="0" smtClean="0"/>
              <a:t>ソフトキーテンプレート</a:t>
            </a:r>
            <a:endParaRPr lang="en-US" altLang="ja-JP" dirty="0" smtClean="0"/>
          </a:p>
          <a:p>
            <a:pPr lvl="1"/>
            <a:r>
              <a:rPr lang="ja-JP" altLang="en-US" dirty="0" smtClean="0"/>
              <a:t>ボタン配置</a:t>
            </a:r>
            <a:endParaRPr lang="en-US" altLang="ja-JP" dirty="0" smtClean="0"/>
          </a:p>
          <a:p>
            <a:pPr lvl="1"/>
            <a:r>
              <a:rPr lang="ja-JP" altLang="en-US" dirty="0" smtClean="0"/>
              <a:t>最大通話数</a:t>
            </a:r>
            <a:endParaRPr lang="en-US" altLang="ja-JP" dirty="0" smtClean="0"/>
          </a:p>
          <a:p>
            <a:pPr lvl="1"/>
            <a:r>
              <a:rPr lang="en-US" altLang="ja-JP" dirty="0" err="1" smtClean="0"/>
              <a:t>WebDialer</a:t>
            </a:r>
            <a:endParaRPr lang="en-US" altLang="ja-JP" dirty="0" smtClean="0"/>
          </a:p>
          <a:p>
            <a:pPr lvl="1"/>
            <a:r>
              <a:rPr lang="en-US" altLang="ja-JP" dirty="0" smtClean="0"/>
              <a:t>Wireless</a:t>
            </a:r>
            <a:r>
              <a:rPr lang="ja-JP" altLang="en-US" dirty="0" smtClean="0"/>
              <a:t>設定</a:t>
            </a:r>
            <a:endParaRPr lang="en-US" altLang="ja-JP" dirty="0" smtClean="0"/>
          </a:p>
          <a:p>
            <a:r>
              <a:rPr lang="ja-JP" altLang="en-US" dirty="0" smtClean="0"/>
              <a:t>カスタム着信音作成</a:t>
            </a:r>
            <a:endParaRPr lang="en-US" altLang="ja-JP" dirty="0" smtClean="0"/>
          </a:p>
          <a:p>
            <a:pPr lvl="1"/>
            <a:endParaRPr lang="en-US" altLang="ja-JP" dirty="0" smtClean="0"/>
          </a:p>
          <a:p>
            <a:endParaRPr lang="en-US" altLang="ja-JP" dirty="0" smtClean="0"/>
          </a:p>
          <a:p>
            <a:endParaRPr kumimoji="1" lang="ja-JP" altLang="en-US" dirty="0"/>
          </a:p>
        </p:txBody>
      </p:sp>
      <p:sp>
        <p:nvSpPr>
          <p:cNvPr id="3" name="タイトル 2"/>
          <p:cNvSpPr>
            <a:spLocks noGrp="1"/>
          </p:cNvSpPr>
          <p:nvPr>
            <p:ph type="ctrTitle"/>
          </p:nvPr>
        </p:nvSpPr>
        <p:spPr/>
        <p:txBody>
          <a:bodyPr/>
          <a:lstStyle/>
          <a:p>
            <a:r>
              <a:rPr kumimoji="1" lang="ja-JP" altLang="en-US" dirty="0" smtClean="0"/>
              <a:t>付録</a:t>
            </a:r>
            <a:endParaRPr kumimoji="1" lang="ja-JP" altLang="en-US" dirty="0"/>
          </a:p>
        </p:txBody>
      </p:sp>
    </p:spTree>
    <p:extLst>
      <p:ext uri="{BB962C8B-B14F-4D97-AF65-F5344CB8AC3E}">
        <p14:creationId xmlns:p14="http://schemas.microsoft.com/office/powerpoint/2010/main" val="238643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r>
              <a:rPr kumimoji="1" lang="ja-JP" altLang="en-US" dirty="0" smtClean="0"/>
              <a:t>操作性</a:t>
            </a:r>
            <a:endParaRPr kumimoji="1" lang="ja-JP" altLang="en-US" dirty="0"/>
          </a:p>
        </p:txBody>
      </p:sp>
    </p:spTree>
    <p:extLst>
      <p:ext uri="{BB962C8B-B14F-4D97-AF65-F5344CB8AC3E}">
        <p14:creationId xmlns:p14="http://schemas.microsoft.com/office/powerpoint/2010/main" val="396433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kumimoji="1" lang="en-US" altLang="ja-JP" dirty="0" smtClean="0"/>
              <a:t>Cisco IP Phone 8800 : </a:t>
            </a:r>
          </a:p>
          <a:p>
            <a:pPr lvl="1"/>
            <a:r>
              <a:rPr kumimoji="1" lang="ja-JP" altLang="en-US" dirty="0" smtClean="0"/>
              <a:t>ソフトキーテンプレートで盤面設定</a:t>
            </a:r>
            <a:endParaRPr kumimoji="1" lang="en-US" altLang="ja-JP" dirty="0" smtClean="0"/>
          </a:p>
          <a:p>
            <a:pPr lvl="1"/>
            <a:r>
              <a:rPr lang="ja-JP" altLang="en-US" dirty="0" smtClean="0"/>
              <a:t>よく使うキーを最前面に</a:t>
            </a:r>
            <a:endParaRPr kumimoji="1" lang="ja-JP" altLang="en-US" dirty="0"/>
          </a:p>
        </p:txBody>
      </p:sp>
      <p:sp>
        <p:nvSpPr>
          <p:cNvPr id="3" name="タイトル 2"/>
          <p:cNvSpPr>
            <a:spLocks noGrp="1"/>
          </p:cNvSpPr>
          <p:nvPr>
            <p:ph type="ctrTitle"/>
          </p:nvPr>
        </p:nvSpPr>
        <p:spPr/>
        <p:txBody>
          <a:bodyPr/>
          <a:lstStyle/>
          <a:p>
            <a:r>
              <a:rPr kumimoji="1" lang="en-US" altLang="ja-JP" dirty="0" smtClean="0"/>
              <a:t>Cisco IP Phone 8800</a:t>
            </a:r>
            <a:br>
              <a:rPr kumimoji="1" lang="en-US" altLang="ja-JP" dirty="0" smtClean="0"/>
            </a:br>
            <a:r>
              <a:rPr kumimoji="1" lang="ja-JP" altLang="en-US" dirty="0" smtClean="0"/>
              <a:t>ソフトキー配置変更</a:t>
            </a:r>
            <a:endParaRPr kumimoji="1" lang="ja-JP" altLang="en-US" dirty="0"/>
          </a:p>
        </p:txBody>
      </p:sp>
      <p:pic>
        <p:nvPicPr>
          <p:cNvPr id="6" name="図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29574" y="213360"/>
            <a:ext cx="2941705" cy="1358844"/>
          </a:xfrm>
          <a:prstGeom prst="rect">
            <a:avLst/>
          </a:prstGeom>
        </p:spPr>
      </p:pic>
      <p:pic>
        <p:nvPicPr>
          <p:cNvPr id="7" name="図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5840" y="1947672"/>
            <a:ext cx="3853180" cy="2311908"/>
          </a:xfrm>
          <a:prstGeom prst="rect">
            <a:avLst/>
          </a:prstGeom>
        </p:spPr>
      </p:pic>
    </p:spTree>
    <p:extLst>
      <p:ext uri="{BB962C8B-B14F-4D97-AF65-F5344CB8AC3E}">
        <p14:creationId xmlns:p14="http://schemas.microsoft.com/office/powerpoint/2010/main" val="306241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プレースホルダー 6"/>
          <p:cNvSpPr>
            <a:spLocks noGrp="1"/>
          </p:cNvSpPr>
          <p:nvPr>
            <p:ph type="body" sz="quarter" idx="10"/>
          </p:nvPr>
        </p:nvSpPr>
        <p:spPr/>
        <p:txBody>
          <a:bodyPr/>
          <a:lstStyle/>
          <a:p>
            <a:r>
              <a:rPr kumimoji="1" lang="en-US" altLang="ja-JP" dirty="0" smtClean="0"/>
              <a:t>Cisco IP Phone 7800 (1-96/ Default 4)</a:t>
            </a:r>
          </a:p>
          <a:p>
            <a:endParaRPr lang="en-US" altLang="ja-JP" dirty="0"/>
          </a:p>
          <a:p>
            <a:endParaRPr kumimoji="1" lang="en-US" altLang="ja-JP" dirty="0" smtClean="0"/>
          </a:p>
          <a:p>
            <a:endParaRPr lang="en-US" altLang="ja-JP" dirty="0"/>
          </a:p>
          <a:p>
            <a:r>
              <a:rPr kumimoji="1" lang="en-US" altLang="ja-JP" dirty="0" smtClean="0"/>
              <a:t>Cisco IP Phone 8800 (1-200/Default 4)</a:t>
            </a:r>
            <a:endParaRPr kumimoji="1" lang="ja-JP" altLang="en-US" dirty="0"/>
          </a:p>
        </p:txBody>
      </p:sp>
      <p:sp>
        <p:nvSpPr>
          <p:cNvPr id="6" name="タイトル 5"/>
          <p:cNvSpPr>
            <a:spLocks noGrp="1"/>
          </p:cNvSpPr>
          <p:nvPr>
            <p:ph type="ctrTitle"/>
          </p:nvPr>
        </p:nvSpPr>
        <p:spPr/>
        <p:txBody>
          <a:bodyPr/>
          <a:lstStyle/>
          <a:p>
            <a:r>
              <a:rPr kumimoji="1" lang="ja-JP" altLang="en-US" dirty="0" smtClean="0"/>
              <a:t>最大通話数</a:t>
            </a:r>
            <a:endParaRPr kumimoji="1" lang="ja-JP" altLang="en-US" dirty="0"/>
          </a:p>
        </p:txBody>
      </p:sp>
      <p:pic>
        <p:nvPicPr>
          <p:cNvPr id="4" name="図 3"/>
          <p:cNvPicPr>
            <a:picLocks noChangeAspect="1"/>
          </p:cNvPicPr>
          <p:nvPr/>
        </p:nvPicPr>
        <p:blipFill>
          <a:blip r:embed="rId2"/>
          <a:stretch>
            <a:fillRect/>
          </a:stretch>
        </p:blipFill>
        <p:spPr>
          <a:xfrm>
            <a:off x="753532" y="1960996"/>
            <a:ext cx="8136467" cy="923981"/>
          </a:xfrm>
          <a:prstGeom prst="rect">
            <a:avLst/>
          </a:prstGeom>
        </p:spPr>
      </p:pic>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6732" y="3423566"/>
            <a:ext cx="8187267" cy="1148997"/>
          </a:xfrm>
          <a:prstGeom prst="rect">
            <a:avLst/>
          </a:prstGeom>
        </p:spPr>
      </p:pic>
    </p:spTree>
    <p:extLst>
      <p:ext uri="{BB962C8B-B14F-4D97-AF65-F5344CB8AC3E}">
        <p14:creationId xmlns:p14="http://schemas.microsoft.com/office/powerpoint/2010/main" val="384306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1"/>
          <p:cNvSpPr>
            <a:spLocks noGrp="1"/>
          </p:cNvSpPr>
          <p:nvPr>
            <p:ph type="title"/>
          </p:nvPr>
        </p:nvSpPr>
        <p:spPr/>
        <p:txBody>
          <a:bodyPr/>
          <a:lstStyle/>
          <a:p>
            <a:pPr eaLnBrk="1" hangingPunct="1"/>
            <a:r>
              <a:rPr kumimoji="1" lang="en-US" altLang="ja-JP" sz="2800" dirty="0" smtClean="0">
                <a:latin typeface="ＭＳ Ｐゴシック" charset="0"/>
                <a:ea typeface="ＭＳ Ｐゴシック" charset="0"/>
              </a:rPr>
              <a:t>Cisco IP Phone 8800</a:t>
            </a:r>
            <a:r>
              <a:rPr lang="en-US" altLang="ja-JP" sz="2800" dirty="0">
                <a:latin typeface="ＭＳ Ｐゴシック" charset="0"/>
                <a:ea typeface="ＭＳ Ｐゴシック" charset="0"/>
              </a:rPr>
              <a:t/>
            </a:r>
            <a:br>
              <a:rPr lang="en-US" altLang="ja-JP" sz="2800" dirty="0">
                <a:latin typeface="ＭＳ Ｐゴシック" charset="0"/>
                <a:ea typeface="ＭＳ Ｐゴシック" charset="0"/>
              </a:rPr>
            </a:br>
            <a:r>
              <a:rPr lang="ja-JP" altLang="en-US" sz="2800" dirty="0" smtClean="0">
                <a:latin typeface="ＭＳ Ｐゴシック" charset="0"/>
                <a:ea typeface="ＭＳ Ｐゴシック" charset="0"/>
              </a:rPr>
              <a:t>セッションキー</a:t>
            </a:r>
            <a:r>
              <a:rPr lang="en-US" altLang="ja-JP" sz="2800" dirty="0" smtClean="0">
                <a:latin typeface="ＭＳ Ｐゴシック" charset="0"/>
                <a:ea typeface="ＭＳ Ｐゴシック" charset="0"/>
              </a:rPr>
              <a:t>/</a:t>
            </a:r>
            <a:r>
              <a:rPr lang="ja-JP" altLang="en-US" sz="2800" dirty="0" smtClean="0">
                <a:latin typeface="ＭＳ Ｐゴシック" charset="0"/>
                <a:ea typeface="ＭＳ Ｐゴシック" charset="0"/>
              </a:rPr>
              <a:t>複数回線表示</a:t>
            </a:r>
            <a:endParaRPr kumimoji="1" lang="ja-JP" altLang="en-US" sz="2800" dirty="0">
              <a:latin typeface="ＭＳ Ｐゴシック" charset="0"/>
              <a:ea typeface="ＭＳ Ｐゴシック" charset="0"/>
            </a:endParaRPr>
          </a:p>
        </p:txBody>
      </p:sp>
      <p:pic>
        <p:nvPicPr>
          <p:cNvPr id="50180"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2838" y="3384948"/>
            <a:ext cx="3181350" cy="145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Rectangle 7"/>
          <p:cNvSpPr>
            <a:spLocks noChangeArrowheads="1"/>
          </p:cNvSpPr>
          <p:nvPr/>
        </p:nvSpPr>
        <p:spPr bwMode="auto">
          <a:xfrm>
            <a:off x="4229735" y="2904967"/>
            <a:ext cx="1447800" cy="359569"/>
          </a:xfrm>
          <a:prstGeom prst="rect">
            <a:avLst/>
          </a:prstGeom>
          <a:noFill/>
          <a:ln w="444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kumimoji="0" lang="en-US" altLang="ja-JP"/>
          </a:p>
        </p:txBody>
      </p:sp>
      <p:pic>
        <p:nvPicPr>
          <p:cNvPr id="2" name="図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16400" y="1718056"/>
            <a:ext cx="4320540" cy="2592324"/>
          </a:xfrm>
          <a:prstGeom prst="rect">
            <a:avLst/>
          </a:prstGeom>
        </p:spPr>
      </p:pic>
      <p:sp>
        <p:nvSpPr>
          <p:cNvPr id="50179" name="コンテンツ プレースホルダ 2"/>
          <p:cNvSpPr>
            <a:spLocks noGrp="1"/>
          </p:cNvSpPr>
          <p:nvPr>
            <p:ph idx="1"/>
          </p:nvPr>
        </p:nvSpPr>
        <p:spPr/>
        <p:txBody>
          <a:bodyPr/>
          <a:lstStyle/>
          <a:p>
            <a:pPr eaLnBrk="1" hangingPunct="1"/>
            <a:r>
              <a:rPr kumimoji="1" lang="ja-JP" altLang="en-US" dirty="0" smtClean="0">
                <a:latin typeface="ＭＳ Ｐゴシック" charset="0"/>
                <a:ea typeface="ＭＳ Ｐゴシック" charset="0"/>
              </a:rPr>
              <a:t>最初のコール</a:t>
            </a:r>
            <a:r>
              <a:rPr kumimoji="1" lang="ja-JP" altLang="en-US" dirty="0">
                <a:latin typeface="ＭＳ Ｐゴシック" charset="0"/>
                <a:ea typeface="ＭＳ Ｐゴシック" charset="0"/>
              </a:rPr>
              <a:t>へ</a:t>
            </a:r>
            <a:r>
              <a:rPr kumimoji="1" lang="ja-JP" altLang="en-US" dirty="0" smtClean="0">
                <a:latin typeface="ＭＳ Ｐゴシック" charset="0"/>
                <a:ea typeface="ＭＳ Ｐゴシック" charset="0"/>
              </a:rPr>
              <a:t>応答</a:t>
            </a:r>
            <a:endParaRPr kumimoji="1" lang="en-US" altLang="ja-JP" dirty="0">
              <a:latin typeface="ＭＳ Ｐゴシック" charset="0"/>
              <a:ea typeface="ＭＳ Ｐゴシック" charset="0"/>
            </a:endParaRPr>
          </a:p>
          <a:p>
            <a:pPr lvl="1" indent="0" eaLnBrk="1" hangingPunct="1"/>
            <a:r>
              <a:rPr lang="ja-JP" altLang="en-US" dirty="0">
                <a:latin typeface="ＭＳ Ｐゴシック" charset="0"/>
                <a:ea typeface="ＭＳ Ｐゴシック" charset="0"/>
              </a:rPr>
              <a:t>回線を選択することなく、もっとも古い着信にワンボタンで応答可能</a:t>
            </a:r>
            <a:endParaRPr lang="en-US" altLang="ja-JP" dirty="0">
              <a:latin typeface="ＭＳ Ｐゴシック" charset="0"/>
              <a:ea typeface="ＭＳ Ｐゴシック" charset="0"/>
            </a:endParaRPr>
          </a:p>
          <a:p>
            <a:pPr lvl="1" indent="0" eaLnBrk="1" hangingPunct="1"/>
            <a:r>
              <a:rPr kumimoji="1" lang="ja-JP" altLang="en-US" dirty="0">
                <a:latin typeface="ＭＳ Ｐゴシック" charset="0"/>
                <a:ea typeface="ＭＳ Ｐゴシック" charset="0"/>
              </a:rPr>
              <a:t>機能を割り当てる必要がある</a:t>
            </a:r>
            <a:endParaRPr kumimoji="1" lang="en-US" altLang="ja-JP" dirty="0">
              <a:latin typeface="ＭＳ Ｐゴシック" charset="0"/>
              <a:ea typeface="ＭＳ Ｐゴシック" charset="0"/>
            </a:endParaRPr>
          </a:p>
          <a:p>
            <a:pPr eaLnBrk="1" hangingPunct="1"/>
            <a:r>
              <a:rPr lang="ja-JP" altLang="en-US" dirty="0">
                <a:latin typeface="ＭＳ Ｐゴシック" charset="0"/>
                <a:ea typeface="ＭＳ Ｐゴシック" charset="0"/>
              </a:rPr>
              <a:t>全てのコール </a:t>
            </a:r>
            <a:r>
              <a:rPr lang="en-US" altLang="ja-JP" dirty="0">
                <a:latin typeface="ＭＳ Ｐゴシック" charset="0"/>
                <a:ea typeface="ＭＳ Ｐゴシック" charset="0"/>
              </a:rPr>
              <a:t>(</a:t>
            </a:r>
            <a:r>
              <a:rPr lang="ja-JP" altLang="en-US" dirty="0">
                <a:latin typeface="ＭＳ Ｐゴシック" charset="0"/>
                <a:ea typeface="ＭＳ Ｐゴシック" charset="0"/>
              </a:rPr>
              <a:t>すべてのコール</a:t>
            </a:r>
            <a:r>
              <a:rPr lang="en-US" altLang="ja-JP" dirty="0">
                <a:latin typeface="ＭＳ Ｐゴシック" charset="0"/>
                <a:ea typeface="ＭＳ Ｐゴシック" charset="0"/>
              </a:rPr>
              <a:t>)</a:t>
            </a:r>
          </a:p>
          <a:p>
            <a:pPr lvl="1" indent="0" eaLnBrk="1" hangingPunct="1"/>
            <a:r>
              <a:rPr lang="ja-JP" altLang="en-US" dirty="0">
                <a:latin typeface="ＭＳ Ｐゴシック" charset="0"/>
                <a:ea typeface="ＭＳ Ｐゴシック" charset="0"/>
              </a:rPr>
              <a:t>各回線のセッション情報を一度に表示</a:t>
            </a:r>
            <a:endParaRPr lang="en-US" altLang="ja-JP" dirty="0">
              <a:latin typeface="ＭＳ Ｐゴシック" charset="0"/>
              <a:ea typeface="ＭＳ Ｐゴシック" charset="0"/>
            </a:endParaRPr>
          </a:p>
          <a:p>
            <a:pPr lvl="1" indent="0" eaLnBrk="1" hangingPunct="1"/>
            <a:r>
              <a:rPr lang="ja-JP" altLang="en-US" dirty="0">
                <a:latin typeface="ＭＳ Ｐゴシック" charset="0"/>
                <a:ea typeface="ＭＳ Ｐゴシック" charset="0"/>
              </a:rPr>
              <a:t>複数回線設定する際は設定を推奨</a:t>
            </a:r>
            <a:endParaRPr lang="en-US" altLang="ja-JP" dirty="0">
              <a:latin typeface="ＭＳ Ｐゴシック" charset="0"/>
              <a:ea typeface="ＭＳ Ｐゴシック" charset="0"/>
            </a:endParaRPr>
          </a:p>
          <a:p>
            <a:pPr eaLnBrk="1" hangingPunct="1"/>
            <a:endParaRPr kumimoji="1" lang="ja-JP" altLang="en-US" dirty="0">
              <a:latin typeface="Arial" charset="0"/>
              <a:ea typeface="ＭＳ Ｐゴシック" charset="0"/>
            </a:endParaRPr>
          </a:p>
        </p:txBody>
      </p:sp>
    </p:spTree>
    <p:extLst>
      <p:ext uri="{BB962C8B-B14F-4D97-AF65-F5344CB8AC3E}">
        <p14:creationId xmlns:p14="http://schemas.microsoft.com/office/powerpoint/2010/main" val="354683425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スクリーンショット（2011-01-13 23.58.17）.png"/>
          <p:cNvPicPr>
            <a:picLocks noChangeAspect="1"/>
          </p:cNvPicPr>
          <p:nvPr/>
        </p:nvPicPr>
        <p:blipFill>
          <a:blip r:embed="rId3" cstate="print"/>
          <a:stretch>
            <a:fillRect/>
          </a:stretch>
        </p:blipFill>
        <p:spPr>
          <a:xfrm>
            <a:off x="3995936" y="2409732"/>
            <a:ext cx="3504762" cy="866667"/>
          </a:xfrm>
          <a:prstGeom prst="rect">
            <a:avLst/>
          </a:prstGeom>
        </p:spPr>
      </p:pic>
      <p:sp>
        <p:nvSpPr>
          <p:cNvPr id="2" name="Title 1"/>
          <p:cNvSpPr>
            <a:spLocks noGrp="1"/>
          </p:cNvSpPr>
          <p:nvPr>
            <p:ph type="title"/>
          </p:nvPr>
        </p:nvSpPr>
        <p:spPr>
          <a:xfrm>
            <a:off x="251521" y="303498"/>
            <a:ext cx="8595429" cy="628650"/>
          </a:xfrm>
        </p:spPr>
        <p:txBody>
          <a:bodyPr/>
          <a:lstStyle/>
          <a:p>
            <a:pPr eaLnBrk="1" fontAlgn="auto" hangingPunct="1">
              <a:spcAft>
                <a:spcPts val="0"/>
              </a:spcAft>
              <a:defRPr/>
            </a:pPr>
            <a:r>
              <a:rPr lang="en-US" altLang="ja-JP" sz="2800" dirty="0" err="1" smtClean="0"/>
              <a:t>WebDialer</a:t>
            </a:r>
            <a:endParaRPr lang="ja-JP" altLang="en-US" sz="2800" dirty="0"/>
          </a:p>
        </p:txBody>
      </p:sp>
      <p:sp>
        <p:nvSpPr>
          <p:cNvPr id="60419" name="Content Placeholder 9"/>
          <p:cNvSpPr>
            <a:spLocks noGrp="1"/>
          </p:cNvSpPr>
          <p:nvPr>
            <p:ph idx="4294967295"/>
          </p:nvPr>
        </p:nvSpPr>
        <p:spPr>
          <a:xfrm>
            <a:off x="0" y="1053704"/>
            <a:ext cx="8892480" cy="3779044"/>
          </a:xfrm>
          <a:prstGeom prst="rect">
            <a:avLst/>
          </a:prstGeom>
        </p:spPr>
        <p:txBody>
          <a:bodyPr>
            <a:normAutofit/>
          </a:bodyPr>
          <a:lstStyle/>
          <a:p>
            <a:pPr eaLnBrk="1" hangingPunct="1"/>
            <a:r>
              <a:rPr lang="en-US" altLang="ja-JP" dirty="0" smtClean="0">
                <a:ea typeface="ＭＳ Ｐゴシック" charset="-128"/>
              </a:rPr>
              <a:t>Cisco Unified CM</a:t>
            </a:r>
            <a:r>
              <a:rPr lang="ja-JP" altLang="en-US" dirty="0" smtClean="0">
                <a:ea typeface="ＭＳ Ｐゴシック" charset="-128"/>
              </a:rPr>
              <a:t>標準の</a:t>
            </a:r>
            <a:r>
              <a:rPr lang="en-US" altLang="ja-JP" dirty="0" smtClean="0">
                <a:ea typeface="ＭＳ Ｐゴシック" charset="-128"/>
              </a:rPr>
              <a:t>Click To Call</a:t>
            </a:r>
            <a:r>
              <a:rPr lang="ja-JP" altLang="en-US" dirty="0" smtClean="0">
                <a:ea typeface="ＭＳ Ｐゴシック" charset="-128"/>
              </a:rPr>
              <a:t>機能</a:t>
            </a:r>
            <a:endParaRPr lang="en-GB" altLang="ja-JP" dirty="0" smtClean="0">
              <a:ea typeface="ＭＳ Ｐゴシック" charset="-128"/>
            </a:endParaRPr>
          </a:p>
          <a:p>
            <a:pPr lvl="1"/>
            <a:r>
              <a:rPr lang="en-US" altLang="ja-JP" dirty="0" err="1" smtClean="0">
                <a:ea typeface="ＭＳ Ｐゴシック" charset="-128"/>
              </a:rPr>
              <a:t>CTI</a:t>
            </a:r>
            <a:r>
              <a:rPr lang="ja-JP" altLang="en-US" dirty="0" smtClean="0">
                <a:ea typeface="ＭＳ Ｐゴシック" charset="-128"/>
              </a:rPr>
              <a:t>によるオフフック可能な電話機でサポート</a:t>
            </a:r>
            <a:endParaRPr lang="en-US" altLang="ja-JP" dirty="0" smtClean="0">
              <a:ea typeface="ＭＳ Ｐゴシック" charset="-128"/>
            </a:endParaRPr>
          </a:p>
          <a:p>
            <a:r>
              <a:rPr lang="en-US" altLang="ja-JP" dirty="0" smtClean="0">
                <a:ea typeface="ＭＳ Ｐゴシック" charset="-128"/>
              </a:rPr>
              <a:t>[</a:t>
            </a:r>
            <a:r>
              <a:rPr lang="ja-JP" altLang="en-US" dirty="0" smtClean="0">
                <a:ea typeface="ＭＳ Ｐゴシック" charset="-128"/>
              </a:rPr>
              <a:t>設定</a:t>
            </a:r>
            <a:r>
              <a:rPr lang="en-US" altLang="ja-JP" dirty="0" smtClean="0">
                <a:ea typeface="ＭＳ Ｐゴシック" charset="-128"/>
              </a:rPr>
              <a:t>]</a:t>
            </a:r>
          </a:p>
          <a:p>
            <a:pPr>
              <a:buNone/>
            </a:pPr>
            <a:r>
              <a:rPr lang="en-US" altLang="ja-JP" dirty="0" err="1" smtClean="0">
                <a:ea typeface="ＭＳ Ｐゴシック" charset="-128"/>
              </a:rPr>
              <a:t>1.Web</a:t>
            </a:r>
            <a:r>
              <a:rPr lang="en-US" altLang="ja-JP" dirty="0" smtClean="0">
                <a:ea typeface="ＭＳ Ｐゴシック" charset="-128"/>
              </a:rPr>
              <a:t> Dialer</a:t>
            </a:r>
            <a:r>
              <a:rPr lang="ja-JP" altLang="en-US" dirty="0" smtClean="0">
                <a:ea typeface="ＭＳ Ｐゴシック" charset="-128"/>
              </a:rPr>
              <a:t>サービスのアクティベーション</a:t>
            </a:r>
            <a:endParaRPr lang="en-US" altLang="ja-JP" dirty="0" smtClean="0">
              <a:ea typeface="ＭＳ Ｐゴシック" charset="-128"/>
            </a:endParaRPr>
          </a:p>
          <a:p>
            <a:endParaRPr lang="en-US" altLang="ja-JP" dirty="0">
              <a:ea typeface="ＭＳ Ｐゴシック" charset="-128"/>
            </a:endParaRPr>
          </a:p>
          <a:p>
            <a:endParaRPr lang="en-US" altLang="ja-JP" dirty="0" smtClean="0">
              <a:ea typeface="ＭＳ Ｐゴシック" charset="-128"/>
            </a:endParaRPr>
          </a:p>
          <a:p>
            <a:endParaRPr lang="en-US" altLang="ja-JP" dirty="0">
              <a:ea typeface="ＭＳ Ｐゴシック" charset="-128"/>
            </a:endParaRPr>
          </a:p>
          <a:p>
            <a:pPr>
              <a:buNone/>
            </a:pPr>
            <a:r>
              <a:rPr lang="en-US" altLang="ja-JP" dirty="0" err="1" smtClean="0">
                <a:ea typeface="ＭＳ Ｐゴシック" charset="-128"/>
              </a:rPr>
              <a:t>2.IP</a:t>
            </a:r>
            <a:r>
              <a:rPr lang="en-US" altLang="ja-JP" dirty="0" smtClean="0">
                <a:ea typeface="ＭＳ Ｐゴシック" charset="-128"/>
              </a:rPr>
              <a:t> Phone</a:t>
            </a:r>
            <a:r>
              <a:rPr lang="ja-JP" altLang="en-US" dirty="0" smtClean="0">
                <a:ea typeface="ＭＳ Ｐゴシック" charset="-128"/>
              </a:rPr>
              <a:t>に関連付け</a:t>
            </a:r>
            <a:r>
              <a:rPr lang="ja-JP" altLang="en-US" dirty="0">
                <a:ea typeface="ＭＳ Ｐゴシック" charset="-128"/>
              </a:rPr>
              <a:t>た</a:t>
            </a:r>
            <a:r>
              <a:rPr lang="ja-JP" altLang="en-US" dirty="0" smtClean="0">
                <a:ea typeface="ＭＳ Ｐゴシック" charset="-128"/>
              </a:rPr>
              <a:t>ユーザの役割に</a:t>
            </a:r>
            <a:r>
              <a:rPr lang="en-US" altLang="ja-JP" dirty="0" smtClean="0">
                <a:ea typeface="ＭＳ Ｐゴシック" charset="-128"/>
              </a:rPr>
              <a:t>[Standard </a:t>
            </a:r>
            <a:r>
              <a:rPr lang="en-US" altLang="ja-JP" dirty="0">
                <a:ea typeface="ＭＳ Ｐゴシック" charset="-128"/>
              </a:rPr>
              <a:t>End User </a:t>
            </a:r>
            <a:r>
              <a:rPr lang="en-US" altLang="ja-JP" dirty="0" smtClean="0">
                <a:ea typeface="ＭＳ Ｐゴシック" charset="-128"/>
              </a:rPr>
              <a:t>Group] </a:t>
            </a:r>
            <a:r>
              <a:rPr lang="ja-JP" altLang="en-US" dirty="0" smtClean="0">
                <a:ea typeface="ＭＳ Ｐゴシック" charset="-128"/>
              </a:rPr>
              <a:t>を追加</a:t>
            </a:r>
            <a:endParaRPr lang="en-US" altLang="ja-JP" dirty="0" smtClean="0">
              <a:ea typeface="ＭＳ Ｐゴシック" charset="-128"/>
            </a:endParaRPr>
          </a:p>
          <a:p>
            <a:r>
              <a:rPr lang="en-US" altLang="ja-JP" dirty="0" smtClean="0">
                <a:ea typeface="ＭＳ Ｐゴシック" charset="-128"/>
              </a:rPr>
              <a:t>Cisco Unified CM</a:t>
            </a:r>
            <a:r>
              <a:rPr lang="ja-JP" altLang="en-US" dirty="0" smtClean="0">
                <a:ea typeface="ＭＳ Ｐゴシック" charset="-128"/>
              </a:rPr>
              <a:t>のユーザオプション、ディレクトリから</a:t>
            </a:r>
            <a:endParaRPr lang="en-US" altLang="ja-JP" dirty="0" smtClean="0">
              <a:ea typeface="ＭＳ Ｐゴシック" charset="-128"/>
            </a:endParaRPr>
          </a:p>
          <a:p>
            <a:r>
              <a:rPr lang="en-US" altLang="ja-JP" dirty="0" smtClean="0">
                <a:ea typeface="ＭＳ Ｐゴシック" charset="-128"/>
              </a:rPr>
              <a:t>&lt;a </a:t>
            </a:r>
            <a:r>
              <a:rPr lang="en-US" altLang="ja-JP" dirty="0" err="1" smtClean="0">
                <a:ea typeface="ＭＳ Ｐゴシック" charset="-128"/>
              </a:rPr>
              <a:t>href</a:t>
            </a:r>
            <a:r>
              <a:rPr lang="en-US" altLang="ja-JP" dirty="0">
                <a:ea typeface="ＭＳ Ｐゴシック" charset="-128"/>
              </a:rPr>
              <a:t>=“https://&lt;ipaddress&gt;/</a:t>
            </a:r>
            <a:r>
              <a:rPr lang="en-US" altLang="ja-JP" dirty="0" smtClean="0">
                <a:ea typeface="ＭＳ Ｐゴシック" charset="-128"/>
              </a:rPr>
              <a:t>webdialer/Webdialer?destination=</a:t>
            </a:r>
            <a:r>
              <a:rPr lang="ja-JP" altLang="en-US" dirty="0" smtClean="0">
                <a:ea typeface="ＭＳ Ｐゴシック" charset="-128"/>
              </a:rPr>
              <a:t>発信先番号</a:t>
            </a:r>
            <a:r>
              <a:rPr lang="en-US" altLang="ja-JP" dirty="0" smtClean="0">
                <a:ea typeface="ＭＳ Ｐゴシック" charset="-128"/>
              </a:rPr>
              <a:t>&gt;</a:t>
            </a:r>
            <a:r>
              <a:rPr lang="ja-JP" altLang="en-US" dirty="0" smtClean="0">
                <a:ea typeface="ＭＳ Ｐゴシック" charset="-128"/>
              </a:rPr>
              <a:t>発信先番号</a:t>
            </a:r>
            <a:r>
              <a:rPr lang="en-US" altLang="ja-JP" dirty="0" smtClean="0">
                <a:ea typeface="ＭＳ Ｐゴシック" charset="-128"/>
              </a:rPr>
              <a:t>&lt;/a&gt;</a:t>
            </a:r>
            <a:r>
              <a:rPr lang="ja-JP" altLang="en-US" dirty="0" smtClean="0">
                <a:ea typeface="ＭＳ Ｐゴシック" charset="-128"/>
              </a:rPr>
              <a:t>を社内ポータルに追加</a:t>
            </a:r>
            <a:endParaRPr lang="ja-JP" altLang="en-US" dirty="0">
              <a:ea typeface="ＭＳ Ｐゴシック" charset="-128"/>
            </a:endParaRPr>
          </a:p>
        </p:txBody>
      </p:sp>
      <p:sp>
        <p:nvSpPr>
          <p:cNvPr id="12" name="Rectangle 11"/>
          <p:cNvSpPr>
            <a:spLocks noChangeArrowheads="1"/>
          </p:cNvSpPr>
          <p:nvPr/>
        </p:nvSpPr>
        <p:spPr bwMode="auto">
          <a:xfrm>
            <a:off x="4860032" y="3003798"/>
            <a:ext cx="2520280" cy="216024"/>
          </a:xfrm>
          <a:prstGeom prst="rect">
            <a:avLst/>
          </a:prstGeom>
          <a:noFill/>
          <a:ln w="76200" algn="ctr">
            <a:solidFill>
              <a:srgbClr val="FF0000"/>
            </a:solidFill>
            <a:round/>
            <a:headEnd/>
            <a:tailEnd/>
          </a:ln>
        </p:spPr>
        <p:txBody>
          <a:bodyPr/>
          <a:lstStyle/>
          <a:p>
            <a:pPr defTabSz="457200" hangingPunct="0">
              <a:lnSpc>
                <a:spcPct val="93000"/>
              </a:lnSpc>
              <a:buClr>
                <a:srgbClr val="000000"/>
              </a:buClr>
              <a:buSzPct val="100000"/>
              <a:buFont typeface="Times New Roman" pitchFamily="18" charset="0"/>
              <a:buNone/>
            </a:pPr>
            <a:endParaRPr kumimoji="0" lang="en-US" altLang="ja-JP">
              <a:ea typeface="Arial Unicode MS" pitchFamily="50" charset="-128"/>
              <a:cs typeface="Arial Unicode MS" pitchFamily="50" charset="-128"/>
            </a:endParaRPr>
          </a:p>
        </p:txBody>
      </p:sp>
      <p:pic>
        <p:nvPicPr>
          <p:cNvPr id="13" name="Picture 12" descr="スクリーンショット（2011-01-13 23.58.33）.png"/>
          <p:cNvPicPr>
            <a:picLocks noChangeAspect="1"/>
          </p:cNvPicPr>
          <p:nvPr/>
        </p:nvPicPr>
        <p:blipFill>
          <a:blip r:embed="rId4" cstate="print"/>
          <a:stretch>
            <a:fillRect/>
          </a:stretch>
        </p:blipFill>
        <p:spPr>
          <a:xfrm>
            <a:off x="467544" y="2571750"/>
            <a:ext cx="2158730" cy="285714"/>
          </a:xfrm>
          <a:prstGeom prst="rect">
            <a:avLst/>
          </a:prstGeom>
        </p:spPr>
      </p:pic>
      <p:pic>
        <p:nvPicPr>
          <p:cNvPr id="14" name="Picture 13" descr="スクリーンショット（2011-01-13 23.58.23）.png"/>
          <p:cNvPicPr>
            <a:picLocks noChangeAspect="1"/>
          </p:cNvPicPr>
          <p:nvPr/>
        </p:nvPicPr>
        <p:blipFill>
          <a:blip r:embed="rId5" cstate="print"/>
          <a:stretch>
            <a:fillRect/>
          </a:stretch>
        </p:blipFill>
        <p:spPr>
          <a:xfrm>
            <a:off x="395537" y="2895786"/>
            <a:ext cx="2412699" cy="238095"/>
          </a:xfrm>
          <a:prstGeom prst="rect">
            <a:avLst/>
          </a:prstGeom>
        </p:spPr>
      </p:pic>
      <p:pic>
        <p:nvPicPr>
          <p:cNvPr id="3" name="図 2"/>
          <p:cNvPicPr>
            <a:picLocks noChangeAspect="1"/>
          </p:cNvPicPr>
          <p:nvPr/>
        </p:nvPicPr>
        <p:blipFill>
          <a:blip r:embed="rId6"/>
          <a:stretch>
            <a:fillRect/>
          </a:stretch>
        </p:blipFill>
        <p:spPr>
          <a:xfrm>
            <a:off x="5476240" y="0"/>
            <a:ext cx="3746500" cy="2336528"/>
          </a:xfrm>
          <a:prstGeom prst="rect">
            <a:avLst/>
          </a:prstGeom>
        </p:spPr>
      </p:pic>
    </p:spTree>
    <p:extLst>
      <p:ext uri="{BB962C8B-B14F-4D97-AF65-F5344CB8AC3E}">
        <p14:creationId xmlns:p14="http://schemas.microsoft.com/office/powerpoint/2010/main" val="409558589"/>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WebDialer</a:t>
            </a:r>
            <a:r>
              <a:rPr kumimoji="1" lang="en-US" altLang="ja-JP" dirty="0" smtClean="0"/>
              <a:t> </a:t>
            </a:r>
            <a:r>
              <a:rPr kumimoji="1" lang="ja-JP" altLang="en-US" dirty="0" smtClean="0"/>
              <a:t>サンプル</a:t>
            </a:r>
            <a:endParaRPr kumimoji="1" lang="ja-JP" altLang="en-US" dirty="0"/>
          </a:p>
        </p:txBody>
      </p:sp>
      <p:sp>
        <p:nvSpPr>
          <p:cNvPr id="3" name="正方形/長方形 2"/>
          <p:cNvSpPr/>
          <p:nvPr/>
        </p:nvSpPr>
        <p:spPr>
          <a:xfrm>
            <a:off x="294640" y="1344802"/>
            <a:ext cx="8575040" cy="3108544"/>
          </a:xfrm>
          <a:prstGeom prst="rect">
            <a:avLst/>
          </a:prstGeom>
        </p:spPr>
        <p:txBody>
          <a:bodyPr wrap="square">
            <a:spAutoFit/>
          </a:bodyPr>
          <a:lstStyle/>
          <a:p>
            <a:r>
              <a:rPr lang="en-US" altLang="ja-JP" sz="1400" dirty="0" smtClean="0"/>
              <a:t>&lt;</a:t>
            </a:r>
            <a:r>
              <a:rPr lang="en-US" altLang="ja-JP" sz="1400" dirty="0"/>
              <a:t>div class="</a:t>
            </a:r>
            <a:r>
              <a:rPr lang="en-US" altLang="ja-JP" sz="1400" dirty="0" err="1"/>
              <a:t>codesample</a:t>
            </a:r>
            <a:r>
              <a:rPr lang="en-US" altLang="ja-JP" sz="1400" dirty="0"/>
              <a:t>"&gt;</a:t>
            </a:r>
          </a:p>
          <a:p>
            <a:r>
              <a:rPr lang="en-US" altLang="ja-JP" sz="1400" dirty="0"/>
              <a:t>      &lt;p class=</a:t>
            </a:r>
            <a:r>
              <a:rPr lang="en-US" altLang="ja-JP" sz="1400" dirty="0" err="1"/>
              <a:t>MsoNormal</a:t>
            </a:r>
            <a:r>
              <a:rPr lang="en-US" altLang="ja-JP" sz="1400" dirty="0"/>
              <a:t>&gt;</a:t>
            </a:r>
          </a:p>
          <a:p>
            <a:r>
              <a:rPr lang="en-US" altLang="ja-JP" sz="1400" dirty="0"/>
              <a:t>        Web Dialer - </a:t>
            </a:r>
            <a:r>
              <a:rPr lang="en-US" altLang="ja-JP" sz="1400" dirty="0" err="1"/>
              <a:t>makeCall</a:t>
            </a:r>
            <a:r>
              <a:rPr lang="en-US" altLang="ja-JP" sz="1400" dirty="0"/>
              <a:t> Sample</a:t>
            </a:r>
          </a:p>
          <a:p>
            <a:r>
              <a:rPr lang="en-US" altLang="ja-JP" sz="1400" dirty="0"/>
              <a:t>      &lt;/p&gt;</a:t>
            </a:r>
          </a:p>
          <a:p>
            <a:r>
              <a:rPr lang="en-US" altLang="ja-JP" sz="1400" dirty="0"/>
              <a:t>      &lt;FORM action="https://</a:t>
            </a:r>
            <a:r>
              <a:rPr lang="en-US" altLang="ja-JP" sz="1400" dirty="0" smtClean="0"/>
              <a:t>192.18.133.3/</a:t>
            </a:r>
            <a:r>
              <a:rPr lang="en-US" altLang="ja-JP" sz="1400" dirty="0" err="1"/>
              <a:t>webdialer</a:t>
            </a:r>
            <a:r>
              <a:rPr lang="en-US" altLang="ja-JP" sz="1400" dirty="0"/>
              <a:t>/</a:t>
            </a:r>
            <a:r>
              <a:rPr lang="en-US" altLang="ja-JP" sz="1400" dirty="0" err="1"/>
              <a:t>Webdialer</a:t>
            </a:r>
            <a:r>
              <a:rPr lang="en-US" altLang="ja-JP" sz="1400" dirty="0"/>
              <a:t>" method="POST"&gt;</a:t>
            </a:r>
          </a:p>
          <a:p>
            <a:r>
              <a:rPr lang="en-US" altLang="ja-JP" sz="1400" dirty="0"/>
              <a:t>        &lt;P&gt;</a:t>
            </a:r>
          </a:p>
          <a:p>
            <a:r>
              <a:rPr lang="en-US" altLang="ja-JP" sz="1400" dirty="0"/>
              <a:t>          &lt;!-- The "value=" parameter option below should be the target number being </a:t>
            </a:r>
            <a:r>
              <a:rPr lang="en-US" altLang="ja-JP" sz="1400" dirty="0" err="1"/>
              <a:t>dialled</a:t>
            </a:r>
            <a:r>
              <a:rPr lang="en-US" altLang="ja-JP" sz="1400" dirty="0"/>
              <a:t>. --&gt;</a:t>
            </a:r>
          </a:p>
          <a:p>
            <a:r>
              <a:rPr lang="en-US" altLang="ja-JP" sz="1400" dirty="0"/>
              <a:t>          Destination: </a:t>
            </a:r>
          </a:p>
          <a:p>
            <a:r>
              <a:rPr lang="en-US" altLang="ja-JP" sz="1400" dirty="0"/>
              <a:t>          &lt;INPUT type="text" name="destination" value="1002"/&gt;</a:t>
            </a:r>
          </a:p>
          <a:p>
            <a:r>
              <a:rPr lang="en-US" altLang="ja-JP" sz="1400" dirty="0"/>
              <a:t>             </a:t>
            </a:r>
          </a:p>
          <a:p>
            <a:r>
              <a:rPr lang="en-US" altLang="ja-JP" sz="1400" dirty="0"/>
              <a:t>          &lt;INPUT type="submit" value="Make Call"&gt;</a:t>
            </a:r>
          </a:p>
          <a:p>
            <a:r>
              <a:rPr lang="en-US" altLang="ja-JP" sz="1400" dirty="0"/>
              <a:t>        &lt;/P&gt;</a:t>
            </a:r>
          </a:p>
          <a:p>
            <a:r>
              <a:rPr lang="en-US" altLang="ja-JP" sz="1400" dirty="0"/>
              <a:t>      &lt;/FORM</a:t>
            </a:r>
            <a:r>
              <a:rPr lang="en-US" altLang="ja-JP" sz="1400" dirty="0" smtClean="0"/>
              <a:t>&gt;</a:t>
            </a:r>
            <a:endParaRPr lang="en-US" altLang="ja-JP" sz="1400" dirty="0"/>
          </a:p>
          <a:p>
            <a:r>
              <a:rPr lang="en-US" altLang="ja-JP" sz="1400" dirty="0"/>
              <a:t>    &lt;/div</a:t>
            </a:r>
            <a:r>
              <a:rPr lang="en-US" altLang="ja-JP" sz="1400" dirty="0" smtClean="0"/>
              <a:t>&gt;</a:t>
            </a:r>
            <a:endParaRPr lang="en-US" altLang="ja-JP" sz="1400" dirty="0"/>
          </a:p>
        </p:txBody>
      </p:sp>
      <p:pic>
        <p:nvPicPr>
          <p:cNvPr id="4" name="図 3"/>
          <p:cNvPicPr>
            <a:picLocks noChangeAspect="1"/>
          </p:cNvPicPr>
          <p:nvPr/>
        </p:nvPicPr>
        <p:blipFill>
          <a:blip r:embed="rId2"/>
          <a:stretch>
            <a:fillRect/>
          </a:stretch>
        </p:blipFill>
        <p:spPr>
          <a:xfrm>
            <a:off x="4691380" y="1308100"/>
            <a:ext cx="4381500" cy="1003300"/>
          </a:xfrm>
          <a:prstGeom prst="rect">
            <a:avLst/>
          </a:prstGeom>
        </p:spPr>
      </p:pic>
      <p:sp>
        <p:nvSpPr>
          <p:cNvPr id="5" name="正方形/長方形 4"/>
          <p:cNvSpPr/>
          <p:nvPr/>
        </p:nvSpPr>
        <p:spPr>
          <a:xfrm>
            <a:off x="2032000" y="4372025"/>
            <a:ext cx="7112000" cy="369332"/>
          </a:xfrm>
          <a:prstGeom prst="rect">
            <a:avLst/>
          </a:prstGeom>
        </p:spPr>
        <p:txBody>
          <a:bodyPr wrap="square">
            <a:spAutoFit/>
          </a:bodyPr>
          <a:lstStyle/>
          <a:p>
            <a:r>
              <a:rPr lang="en-US" altLang="ja-JP" dirty="0"/>
              <a:t>https://</a:t>
            </a:r>
            <a:r>
              <a:rPr lang="en-US" altLang="ja-JP" dirty="0" err="1"/>
              <a:t>developer.cisco.com</a:t>
            </a:r>
            <a:r>
              <a:rPr lang="en-US" altLang="ja-JP" dirty="0"/>
              <a:t>/site/</a:t>
            </a:r>
            <a:r>
              <a:rPr lang="en-US" altLang="ja-JP" dirty="0" err="1"/>
              <a:t>webdialer</a:t>
            </a:r>
            <a:r>
              <a:rPr lang="en-US" altLang="ja-JP" dirty="0"/>
              <a:t>/</a:t>
            </a:r>
            <a:r>
              <a:rPr lang="en-US" altLang="ja-JP" dirty="0" err="1"/>
              <a:t>webdialer</a:t>
            </a:r>
            <a:r>
              <a:rPr lang="en-US" altLang="ja-JP" dirty="0"/>
              <a:t>/</a:t>
            </a:r>
            <a:endParaRPr lang="ja-JP" altLang="en-US" dirty="0"/>
          </a:p>
        </p:txBody>
      </p:sp>
    </p:spTree>
    <p:extLst>
      <p:ext uri="{BB962C8B-B14F-4D97-AF65-F5344CB8AC3E}">
        <p14:creationId xmlns:p14="http://schemas.microsoft.com/office/powerpoint/2010/main" val="235632087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ja-JP" sz="2800" dirty="0" smtClean="0"/>
              <a:t>Cisco IP Phone 8861/8865</a:t>
            </a:r>
            <a:br>
              <a:rPr lang="en-US" altLang="ja-JP" sz="2800" dirty="0" smtClean="0"/>
            </a:br>
            <a:r>
              <a:rPr lang="en-US" altLang="ja-JP" sz="2800" dirty="0" smtClean="0"/>
              <a:t>- Wireless</a:t>
            </a:r>
          </a:p>
        </p:txBody>
      </p:sp>
      <p:sp>
        <p:nvSpPr>
          <p:cNvPr id="47109" name="Rectangle 3"/>
          <p:cNvSpPr txBox="1">
            <a:spLocks noChangeArrowheads="1"/>
          </p:cNvSpPr>
          <p:nvPr/>
        </p:nvSpPr>
        <p:spPr bwMode="auto">
          <a:xfrm>
            <a:off x="468314" y="1248967"/>
            <a:ext cx="3889375" cy="3412331"/>
          </a:xfrm>
          <a:prstGeom prst="rect">
            <a:avLst/>
          </a:prstGeom>
          <a:noFill/>
          <a:ln w="9525">
            <a:noFill/>
            <a:miter lim="800000"/>
            <a:headEnd/>
            <a:tailEnd/>
          </a:ln>
        </p:spPr>
        <p:txBody>
          <a:bodyPr lIns="82124" tIns="41061" rIns="82124" bIns="41061"/>
          <a:lstStyle/>
          <a:p>
            <a:pPr marL="236538" indent="-236538" algn="l" defTabSz="814388">
              <a:lnSpc>
                <a:spcPct val="95000"/>
              </a:lnSpc>
              <a:spcBef>
                <a:spcPct val="50000"/>
              </a:spcBef>
              <a:buClr>
                <a:schemeClr val="tx2"/>
              </a:buClr>
              <a:buSzPct val="100000"/>
              <a:buFont typeface="Wingdings" pitchFamily="2" charset="2"/>
              <a:buChar char="§"/>
            </a:pPr>
            <a:r>
              <a:rPr lang="en-US" altLang="ja-JP" sz="1600" dirty="0" smtClean="0"/>
              <a:t>Wireless LAN</a:t>
            </a:r>
            <a:r>
              <a:rPr lang="ja-JP" altLang="en-US" sz="1600" dirty="0" smtClean="0"/>
              <a:t>を</a:t>
            </a:r>
            <a:r>
              <a:rPr lang="en-US" altLang="ja-JP" sz="1600" dirty="0" smtClean="0"/>
              <a:t>IP Phone</a:t>
            </a:r>
            <a:r>
              <a:rPr lang="ja-JP" altLang="en-US" sz="1600" dirty="0" smtClean="0"/>
              <a:t>上で設定</a:t>
            </a:r>
            <a:endParaRPr lang="en-US" altLang="ja-JP" sz="1600" dirty="0" smtClean="0"/>
          </a:p>
          <a:p>
            <a:pPr marL="236538" indent="-236538" algn="l" defTabSz="814388">
              <a:lnSpc>
                <a:spcPct val="95000"/>
              </a:lnSpc>
              <a:spcBef>
                <a:spcPct val="50000"/>
              </a:spcBef>
              <a:buClr>
                <a:schemeClr val="tx2"/>
              </a:buClr>
              <a:buSzPct val="100000"/>
              <a:buFont typeface="Wingdings" pitchFamily="2" charset="2"/>
              <a:buChar char="§"/>
            </a:pPr>
            <a:r>
              <a:rPr lang="en-US" altLang="ja-JP" sz="1600" dirty="0" smtClean="0"/>
              <a:t>Wireless </a:t>
            </a:r>
            <a:r>
              <a:rPr lang="en-US" altLang="ja-JP" sz="1600" dirty="0"/>
              <a:t>LAN </a:t>
            </a:r>
            <a:r>
              <a:rPr lang="ja-JP" altLang="en-US" sz="1600" dirty="0" smtClean="0"/>
              <a:t>は有線が接続されていないときに動作</a:t>
            </a:r>
            <a:endParaRPr lang="en-US" altLang="ja-JP" sz="1600" dirty="0" smtClean="0"/>
          </a:p>
          <a:p>
            <a:pPr marL="236538" indent="-236538" algn="l" defTabSz="814388">
              <a:lnSpc>
                <a:spcPct val="95000"/>
              </a:lnSpc>
              <a:spcBef>
                <a:spcPct val="50000"/>
              </a:spcBef>
              <a:buClr>
                <a:schemeClr val="tx2"/>
              </a:buClr>
              <a:buSzPct val="100000"/>
              <a:buFont typeface="Wingdings" pitchFamily="2" charset="2"/>
              <a:buChar char="§"/>
            </a:pPr>
            <a:endParaRPr lang="en-US" altLang="ja-JP" sz="1600" dirty="0"/>
          </a:p>
          <a:p>
            <a:pPr marL="236538" indent="-236538" algn="l" defTabSz="814388">
              <a:lnSpc>
                <a:spcPct val="95000"/>
              </a:lnSpc>
              <a:spcBef>
                <a:spcPct val="50000"/>
              </a:spcBef>
              <a:buClr>
                <a:schemeClr val="tx2"/>
              </a:buClr>
              <a:buSzPct val="100000"/>
              <a:buFont typeface="Wingdings" pitchFamily="2" charset="2"/>
              <a:buChar char="§"/>
            </a:pPr>
            <a:endParaRPr lang="en-US" altLang="ja-JP" sz="1200" dirty="0"/>
          </a:p>
        </p:txBody>
      </p:sp>
      <p:sp>
        <p:nvSpPr>
          <p:cNvPr id="8" name="Rectangle 3"/>
          <p:cNvSpPr txBox="1">
            <a:spLocks noChangeArrowheads="1"/>
          </p:cNvSpPr>
          <p:nvPr/>
        </p:nvSpPr>
        <p:spPr>
          <a:xfrm>
            <a:off x="4572000" y="1113588"/>
            <a:ext cx="4852466" cy="3467100"/>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75000"/>
              </a:lnSpc>
              <a:spcBef>
                <a:spcPts val="1440"/>
              </a:spcBef>
              <a:spcAft>
                <a:spcPts val="0"/>
              </a:spcAft>
              <a:buClr>
                <a:schemeClr val="tx2"/>
              </a:buClr>
              <a:buSzPct val="90000"/>
              <a:buFont typeface="Arial" pitchFamily="34" charset="0"/>
              <a:buChar char="•"/>
              <a:tabLst/>
              <a:defRPr/>
            </a:pPr>
            <a:r>
              <a:rPr kumimoji="1" lang="en-US" altLang="ja-JP" sz="1700" b="0" i="0" u="none" strike="noStrike" kern="1200" cap="none" spc="0" normalizeH="0" baseline="0" noProof="0" dirty="0" smtClean="0">
                <a:ln>
                  <a:noFill/>
                </a:ln>
                <a:solidFill>
                  <a:srgbClr val="546568"/>
                </a:solidFill>
                <a:effectLst/>
                <a:uLnTx/>
                <a:uFillTx/>
                <a:latin typeface="+mj-lt"/>
                <a:ea typeface="+mn-ea"/>
                <a:cs typeface="+mn-cs"/>
              </a:rPr>
              <a:t>Authentication</a:t>
            </a:r>
          </a:p>
          <a:p>
            <a:pPr marL="406400" marR="0" lvl="1" indent="0" algn="l" defTabSz="914400" rtl="0" eaLnBrk="1" fontAlgn="auto" latinLnBrk="0" hangingPunct="1">
              <a:lnSpc>
                <a:spcPct val="75000"/>
              </a:lnSpc>
              <a:spcBef>
                <a:spcPts val="840"/>
              </a:spcBef>
              <a:spcAft>
                <a:spcPts val="0"/>
              </a:spcAft>
              <a:buClr>
                <a:schemeClr val="tx2"/>
              </a:buClr>
              <a:buSzTx/>
              <a:buFontTx/>
              <a:buNone/>
              <a:tabLst/>
              <a:defRPr/>
            </a:pPr>
            <a:r>
              <a:rPr kumimoji="1" lang="en-US" altLang="ja-JP" sz="1500" b="0" i="0" u="none" strike="noStrike" kern="1200" cap="none" spc="0" normalizeH="0" baseline="0" noProof="0" dirty="0" err="1" smtClean="0">
                <a:ln>
                  <a:noFill/>
                </a:ln>
                <a:solidFill>
                  <a:srgbClr val="546568"/>
                </a:solidFill>
                <a:effectLst/>
                <a:uLnTx/>
                <a:uFillTx/>
                <a:latin typeface="+mj-lt"/>
                <a:ea typeface="+mn-ea"/>
                <a:cs typeface="+mn-cs"/>
              </a:rPr>
              <a:t>WPA</a:t>
            </a:r>
            <a:endParaRPr kumimoji="1" lang="en-US" altLang="ja-JP" sz="1500" b="0" i="0" u="none" strike="noStrike" kern="1200" cap="none" spc="0" normalizeH="0" baseline="0" noProof="0" dirty="0" smtClean="0">
              <a:ln>
                <a:noFill/>
              </a:ln>
              <a:solidFill>
                <a:srgbClr val="546568"/>
              </a:solidFill>
              <a:effectLst/>
              <a:uLnTx/>
              <a:uFillTx/>
              <a:latin typeface="+mj-lt"/>
              <a:ea typeface="+mn-ea"/>
              <a:cs typeface="+mn-cs"/>
            </a:endParaRPr>
          </a:p>
          <a:p>
            <a:pPr marL="406400" marR="0" lvl="1" indent="0" algn="l" defTabSz="914400" rtl="0" eaLnBrk="1" fontAlgn="auto" latinLnBrk="0" hangingPunct="1">
              <a:lnSpc>
                <a:spcPct val="75000"/>
              </a:lnSpc>
              <a:spcBef>
                <a:spcPts val="840"/>
              </a:spcBef>
              <a:spcAft>
                <a:spcPts val="0"/>
              </a:spcAft>
              <a:buClr>
                <a:schemeClr val="tx2"/>
              </a:buClr>
              <a:buSzTx/>
              <a:buFontTx/>
              <a:buNone/>
              <a:tabLst/>
              <a:defRPr/>
            </a:pPr>
            <a:r>
              <a:rPr kumimoji="1" lang="en-US" altLang="ja-JP" sz="1500" b="0" i="0" u="none" strike="noStrike" kern="1200" cap="none" spc="0" normalizeH="0" baseline="0" noProof="0" dirty="0" err="1" smtClean="0">
                <a:ln>
                  <a:noFill/>
                </a:ln>
                <a:solidFill>
                  <a:srgbClr val="546568"/>
                </a:solidFill>
                <a:effectLst/>
                <a:uLnTx/>
                <a:uFillTx/>
                <a:latin typeface="+mj-lt"/>
                <a:ea typeface="+mn-ea"/>
                <a:cs typeface="+mn-cs"/>
              </a:rPr>
              <a:t>WPA2</a:t>
            </a:r>
            <a:endParaRPr kumimoji="1" lang="en-US" altLang="ja-JP" sz="1500" b="0" i="0" u="none" strike="noStrike" kern="1200" cap="none" spc="0" normalizeH="0" baseline="0" noProof="0" dirty="0" smtClean="0">
              <a:ln>
                <a:noFill/>
              </a:ln>
              <a:solidFill>
                <a:srgbClr val="546568"/>
              </a:solidFill>
              <a:effectLst/>
              <a:uLnTx/>
              <a:uFillTx/>
              <a:latin typeface="+mj-lt"/>
              <a:ea typeface="+mn-ea"/>
              <a:cs typeface="+mn-cs"/>
            </a:endParaRPr>
          </a:p>
          <a:p>
            <a:pPr marL="406400" marR="0" lvl="1" indent="0" algn="l" defTabSz="914400" rtl="0" eaLnBrk="1" fontAlgn="auto" latinLnBrk="0" hangingPunct="1">
              <a:lnSpc>
                <a:spcPct val="75000"/>
              </a:lnSpc>
              <a:spcBef>
                <a:spcPts val="840"/>
              </a:spcBef>
              <a:spcAft>
                <a:spcPts val="0"/>
              </a:spcAft>
              <a:buClr>
                <a:schemeClr val="tx2"/>
              </a:buClr>
              <a:buSzTx/>
              <a:buFontTx/>
              <a:buNone/>
              <a:tabLst/>
              <a:defRPr/>
            </a:pPr>
            <a:r>
              <a:rPr kumimoji="1" lang="en-US" altLang="ja-JP" sz="1500" b="0" i="0" u="none" strike="noStrike" kern="1200" cap="none" spc="0" normalizeH="0" baseline="0" noProof="0" dirty="0" err="1" smtClean="0">
                <a:ln>
                  <a:noFill/>
                </a:ln>
                <a:solidFill>
                  <a:srgbClr val="546568"/>
                </a:solidFill>
                <a:effectLst/>
                <a:uLnTx/>
                <a:uFillTx/>
                <a:latin typeface="+mj-lt"/>
                <a:ea typeface="+mn-ea"/>
                <a:cs typeface="+mn-cs"/>
              </a:rPr>
              <a:t>WPA-PSK</a:t>
            </a:r>
            <a:endParaRPr kumimoji="1" lang="en-US" altLang="ja-JP" sz="1500" b="0" i="0" u="none" strike="noStrike" kern="1200" cap="none" spc="0" normalizeH="0" baseline="0" noProof="0" dirty="0" smtClean="0">
              <a:ln>
                <a:noFill/>
              </a:ln>
              <a:solidFill>
                <a:srgbClr val="546568"/>
              </a:solidFill>
              <a:effectLst/>
              <a:uLnTx/>
              <a:uFillTx/>
              <a:latin typeface="+mj-lt"/>
              <a:ea typeface="+mn-ea"/>
              <a:cs typeface="+mn-cs"/>
            </a:endParaRPr>
          </a:p>
          <a:p>
            <a:pPr marL="406400" marR="0" lvl="1" indent="0" algn="l" defTabSz="914400" rtl="0" eaLnBrk="1" fontAlgn="auto" latinLnBrk="0" hangingPunct="1">
              <a:lnSpc>
                <a:spcPct val="75000"/>
              </a:lnSpc>
              <a:spcBef>
                <a:spcPts val="840"/>
              </a:spcBef>
              <a:spcAft>
                <a:spcPts val="0"/>
              </a:spcAft>
              <a:buClr>
                <a:schemeClr val="tx2"/>
              </a:buClr>
              <a:buSzTx/>
              <a:buFontTx/>
              <a:buNone/>
              <a:tabLst/>
              <a:defRPr/>
            </a:pPr>
            <a:r>
              <a:rPr kumimoji="1" lang="en-US" altLang="ja-JP" sz="1500" b="0" i="0" u="none" strike="noStrike" kern="1200" cap="none" spc="0" normalizeH="0" baseline="0" noProof="0" dirty="0" err="1" smtClean="0">
                <a:ln>
                  <a:noFill/>
                </a:ln>
                <a:solidFill>
                  <a:srgbClr val="546568"/>
                </a:solidFill>
                <a:effectLst/>
                <a:uLnTx/>
                <a:uFillTx/>
                <a:latin typeface="+mj-lt"/>
                <a:ea typeface="+mn-ea"/>
                <a:cs typeface="+mn-cs"/>
              </a:rPr>
              <a:t>WPA2-PSK</a:t>
            </a:r>
            <a:endParaRPr kumimoji="1" lang="en-US" altLang="ja-JP" sz="1500" b="0" i="0" u="none" strike="noStrike" kern="1200" cap="none" spc="0" normalizeH="0" baseline="0" noProof="0" dirty="0" smtClean="0">
              <a:ln>
                <a:noFill/>
              </a:ln>
              <a:solidFill>
                <a:srgbClr val="546568"/>
              </a:solidFill>
              <a:effectLst/>
              <a:uLnTx/>
              <a:uFillTx/>
              <a:latin typeface="+mj-lt"/>
              <a:ea typeface="+mn-ea"/>
              <a:cs typeface="+mn-cs"/>
            </a:endParaRPr>
          </a:p>
          <a:p>
            <a:pPr marL="406400" marR="0" lvl="1" indent="0" algn="l" defTabSz="914400" rtl="0" eaLnBrk="1" fontAlgn="auto" latinLnBrk="0" hangingPunct="1">
              <a:lnSpc>
                <a:spcPct val="75000"/>
              </a:lnSpc>
              <a:spcBef>
                <a:spcPts val="840"/>
              </a:spcBef>
              <a:spcAft>
                <a:spcPts val="0"/>
              </a:spcAft>
              <a:buClr>
                <a:schemeClr val="tx2"/>
              </a:buClr>
              <a:buSzTx/>
              <a:buFontTx/>
              <a:buNone/>
              <a:tabLst/>
              <a:defRPr/>
            </a:pPr>
            <a:r>
              <a:rPr kumimoji="1" lang="en-US" altLang="ja-JP" sz="1500" b="0" i="0" u="none" strike="noStrike" kern="1200" cap="none" spc="0" normalizeH="0" baseline="0" noProof="0" dirty="0" smtClean="0">
                <a:ln>
                  <a:noFill/>
                </a:ln>
                <a:solidFill>
                  <a:srgbClr val="546568"/>
                </a:solidFill>
                <a:effectLst/>
                <a:uLnTx/>
                <a:uFillTx/>
                <a:latin typeface="+mj-lt"/>
                <a:ea typeface="+mn-ea"/>
                <a:cs typeface="+mn-cs"/>
              </a:rPr>
              <a:t>EAP-FAST</a:t>
            </a:r>
          </a:p>
          <a:p>
            <a:pPr marL="406400" marR="0" lvl="1" indent="0" algn="l" defTabSz="914400" rtl="0" eaLnBrk="1" fontAlgn="auto" latinLnBrk="0" hangingPunct="1">
              <a:lnSpc>
                <a:spcPct val="75000"/>
              </a:lnSpc>
              <a:spcBef>
                <a:spcPts val="840"/>
              </a:spcBef>
              <a:spcAft>
                <a:spcPts val="0"/>
              </a:spcAft>
              <a:buClr>
                <a:schemeClr val="tx2"/>
              </a:buClr>
              <a:buSzTx/>
              <a:buFontTx/>
              <a:buNone/>
              <a:tabLst/>
              <a:defRPr/>
            </a:pPr>
            <a:r>
              <a:rPr kumimoji="1" lang="en-US" altLang="ja-JP" sz="1500" dirty="0" smtClean="0">
                <a:solidFill>
                  <a:srgbClr val="546568"/>
                </a:solidFill>
                <a:latin typeface="+mj-lt"/>
              </a:rPr>
              <a:t>PEAP</a:t>
            </a:r>
            <a:r>
              <a:rPr kumimoji="1" lang="en-US" altLang="ja-JP" sz="1500" b="0" i="0" u="none" strike="noStrike" kern="1200" cap="none" spc="0" normalizeH="0" baseline="0" noProof="0" dirty="0" smtClean="0">
                <a:ln>
                  <a:noFill/>
                </a:ln>
                <a:solidFill>
                  <a:srgbClr val="546568"/>
                </a:solidFill>
                <a:effectLst/>
                <a:uLnTx/>
                <a:uFillTx/>
                <a:latin typeface="+mj-lt"/>
                <a:ea typeface="+mn-ea"/>
                <a:cs typeface="+mn-cs"/>
              </a:rPr>
              <a:t> </a:t>
            </a:r>
          </a:p>
        </p:txBody>
      </p:sp>
      <p:pic>
        <p:nvPicPr>
          <p:cNvPr id="2" name="図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5120" y="3014472"/>
            <a:ext cx="3294380" cy="1976628"/>
          </a:xfrm>
          <a:prstGeom prst="rect">
            <a:avLst/>
          </a:prstGeom>
        </p:spPr>
      </p:pic>
      <p:pic>
        <p:nvPicPr>
          <p:cNvPr id="3" name="図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4320" y="2923032"/>
            <a:ext cx="3700780" cy="2220468"/>
          </a:xfrm>
          <a:prstGeom prst="rect">
            <a:avLst/>
          </a:prstGeom>
        </p:spPr>
      </p:pic>
    </p:spTree>
    <p:extLst>
      <p:ext uri="{BB962C8B-B14F-4D97-AF65-F5344CB8AC3E}">
        <p14:creationId xmlns:p14="http://schemas.microsoft.com/office/powerpoint/2010/main" val="85283179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r>
              <a:rPr lang="ja-JP" altLang="en-US" dirty="0" smtClean="0"/>
              <a:t>カスタム着信音の作成方法</a:t>
            </a:r>
            <a:endParaRPr kumimoji="1" lang="ja-JP" altLang="en-US" dirty="0"/>
          </a:p>
        </p:txBody>
      </p:sp>
    </p:spTree>
    <p:extLst>
      <p:ext uri="{BB962C8B-B14F-4D97-AF65-F5344CB8AC3E}">
        <p14:creationId xmlns:p14="http://schemas.microsoft.com/office/powerpoint/2010/main" val="22395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en-US" altLang="ja-JP" dirty="0"/>
              <a:t>Raw PCM (no header) </a:t>
            </a:r>
          </a:p>
          <a:p>
            <a:r>
              <a:rPr lang="en-US" altLang="ja-JP" dirty="0"/>
              <a:t>16000 samples per second </a:t>
            </a:r>
          </a:p>
          <a:p>
            <a:r>
              <a:rPr lang="en-US" altLang="ja-JP" dirty="0"/>
              <a:t>16 bits per sample </a:t>
            </a:r>
          </a:p>
          <a:p>
            <a:r>
              <a:rPr lang="en-US" altLang="ja-JP" dirty="0"/>
              <a:t>Least Significant Bit </a:t>
            </a:r>
          </a:p>
          <a:p>
            <a:r>
              <a:rPr lang="en-US" altLang="ja-JP" dirty="0"/>
              <a:t>Minimum ring size is 240 samples </a:t>
            </a:r>
          </a:p>
          <a:p>
            <a:r>
              <a:rPr lang="en-US" altLang="ja-JP" dirty="0"/>
              <a:t>Number of samples in the ring is evenly divisible by 240 </a:t>
            </a:r>
          </a:p>
          <a:p>
            <a:r>
              <a:rPr lang="en-US" altLang="ja-JP" dirty="0"/>
              <a:t>Maximum ring duration is </a:t>
            </a:r>
            <a:r>
              <a:rPr lang="en-US" altLang="ja-JP" u="sng" dirty="0"/>
              <a:t>10 seconds </a:t>
            </a:r>
          </a:p>
          <a:p>
            <a:r>
              <a:rPr lang="en-US" altLang="ja-JP" dirty="0"/>
              <a:t>Ring starts and ends at the zero crossing </a:t>
            </a:r>
          </a:p>
        </p:txBody>
      </p:sp>
      <p:sp>
        <p:nvSpPr>
          <p:cNvPr id="3" name="タイトル 2"/>
          <p:cNvSpPr>
            <a:spLocks noGrp="1"/>
          </p:cNvSpPr>
          <p:nvPr>
            <p:ph type="ctrTitle"/>
          </p:nvPr>
        </p:nvSpPr>
        <p:spPr/>
        <p:txBody>
          <a:bodyPr/>
          <a:lstStyle/>
          <a:p>
            <a:r>
              <a:rPr lang="en-US" altLang="ja-JP" dirty="0"/>
              <a:t>Cisco IP Phone 7800 / 8800</a:t>
            </a:r>
            <a:br>
              <a:rPr lang="en-US" altLang="ja-JP" dirty="0"/>
            </a:br>
            <a:r>
              <a:rPr lang="ja-JP" altLang="en-US" dirty="0" smtClean="0"/>
              <a:t>カスタム着信音の作成</a:t>
            </a:r>
            <a:endParaRPr kumimoji="1" lang="ja-JP" altLang="en-US" dirty="0"/>
          </a:p>
        </p:txBody>
      </p:sp>
      <p:sp>
        <p:nvSpPr>
          <p:cNvPr id="4" name="角丸四角形 3"/>
          <p:cNvSpPr/>
          <p:nvPr/>
        </p:nvSpPr>
        <p:spPr>
          <a:xfrm>
            <a:off x="6167120" y="1300480"/>
            <a:ext cx="2265680" cy="975360"/>
          </a:xfrm>
          <a:prstGeom prst="roundRect">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着信音も広帯域に</a:t>
            </a:r>
            <a:endParaRPr kumimoji="1" lang="en-US" altLang="ja-JP" dirty="0" smtClean="0"/>
          </a:p>
          <a:p>
            <a:pPr algn="ctr"/>
            <a:r>
              <a:rPr kumimoji="1" lang="ja-JP" altLang="en-US" dirty="0" smtClean="0"/>
              <a:t>今までの電話機は</a:t>
            </a:r>
            <a:r>
              <a:rPr kumimoji="1" lang="en-US" altLang="ja-JP" dirty="0" smtClean="0"/>
              <a:t>8000 Hz </a:t>
            </a:r>
            <a:r>
              <a:rPr kumimoji="1" lang="ja-JP" altLang="en-US" dirty="0" smtClean="0"/>
              <a:t>でした</a:t>
            </a:r>
          </a:p>
        </p:txBody>
      </p:sp>
      <p:pic>
        <p:nvPicPr>
          <p:cNvPr id="5" name="図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63360" y="3411220"/>
            <a:ext cx="2908300" cy="1744980"/>
          </a:xfrm>
          <a:prstGeom prst="rect">
            <a:avLst/>
          </a:prstGeom>
        </p:spPr>
      </p:pic>
    </p:spTree>
    <p:extLst>
      <p:ext uri="{BB962C8B-B14F-4D97-AF65-F5344CB8AC3E}">
        <p14:creationId xmlns:p14="http://schemas.microsoft.com/office/powerpoint/2010/main" val="217807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p:cNvSpPr>
            <a:spLocks noGrp="1"/>
          </p:cNvSpPr>
          <p:nvPr>
            <p:ph type="body" sz="quarter" idx="13"/>
          </p:nvPr>
        </p:nvSpPr>
        <p:spPr>
          <a:xfrm>
            <a:off x="463293" y="3107418"/>
            <a:ext cx="6394708" cy="584682"/>
          </a:xfrm>
        </p:spPr>
        <p:txBody>
          <a:bodyPr/>
          <a:lstStyle/>
          <a:p>
            <a:r>
              <a:rPr lang="ja-JP" altLang="en-US" sz="1800" dirty="0" smtClean="0"/>
              <a:t>新しい働き方を実現する音声コミュニケーション</a:t>
            </a:r>
            <a:endParaRPr lang="en-US" altLang="ja-JP" sz="1800" dirty="0" smtClean="0"/>
          </a:p>
        </p:txBody>
      </p:sp>
      <p:sp>
        <p:nvSpPr>
          <p:cNvPr id="10" name="Title 9"/>
          <p:cNvSpPr>
            <a:spLocks noGrp="1"/>
          </p:cNvSpPr>
          <p:nvPr>
            <p:ph type="ctrTitle"/>
          </p:nvPr>
        </p:nvSpPr>
        <p:spPr>
          <a:xfrm>
            <a:off x="425764" y="2466660"/>
            <a:ext cx="8172135" cy="644730"/>
          </a:xfrm>
        </p:spPr>
        <p:txBody>
          <a:bodyPr/>
          <a:lstStyle/>
          <a:p>
            <a:r>
              <a:rPr sz="4600" smtClean="0"/>
              <a:t>Cisco IP Phone</a:t>
            </a:r>
            <a:br>
              <a:rPr sz="4600" smtClean="0"/>
            </a:br>
            <a:r>
              <a:rPr sz="4600" smtClean="0"/>
              <a:t>8800 Series </a:t>
            </a:r>
            <a:endParaRPr lang="en-US" sz="4600" dirty="0"/>
          </a:p>
        </p:txBody>
      </p:sp>
      <p:sp>
        <p:nvSpPr>
          <p:cNvPr id="18" name="Subtitle 17"/>
          <p:cNvSpPr>
            <a:spLocks noGrp="1"/>
          </p:cNvSpPr>
          <p:nvPr>
            <p:ph type="subTitle" idx="1"/>
          </p:nvPr>
        </p:nvSpPr>
        <p:spPr>
          <a:xfrm>
            <a:off x="478461" y="4056434"/>
            <a:ext cx="6360795" cy="290238"/>
          </a:xfrm>
        </p:spPr>
        <p:txBody>
          <a:bodyPr/>
          <a:lstStyle/>
          <a:p>
            <a:r>
              <a:rPr lang="ja-JP" altLang="en-US" sz="1200" dirty="0" smtClean="0"/>
              <a:t>シスコシステムズ合同会社</a:t>
            </a:r>
            <a:endParaRPr lang="en-US" altLang="ja-JP" sz="1200" dirty="0" smtClean="0"/>
          </a:p>
          <a:p>
            <a:r>
              <a:rPr lang="ja-JP" altLang="en-US" sz="1200" dirty="0" smtClean="0"/>
              <a:t>コラボレーションアーキテクチャ事業</a:t>
            </a:r>
            <a:endParaRPr lang="en-US" sz="1200" dirty="0"/>
          </a:p>
        </p:txBody>
      </p:sp>
      <p:sp>
        <p:nvSpPr>
          <p:cNvPr id="13" name="Text Placeholder 12"/>
          <p:cNvSpPr>
            <a:spLocks noGrp="1"/>
          </p:cNvSpPr>
          <p:nvPr>
            <p:ph type="body" sz="quarter" idx="11"/>
          </p:nvPr>
        </p:nvSpPr>
        <p:spPr>
          <a:xfrm>
            <a:off x="469496" y="4323325"/>
            <a:ext cx="6360795" cy="290238"/>
          </a:xfrm>
        </p:spPr>
        <p:txBody>
          <a:bodyPr/>
          <a:lstStyle/>
          <a:p>
            <a:r>
              <a:rPr lang="ja-JP" altLang="en-US" sz="1200" dirty="0" smtClean="0"/>
              <a:t>岩岸　優希</a:t>
            </a:r>
            <a:endParaRPr lang="en-US" sz="1200" dirty="0"/>
          </a:p>
        </p:txBody>
      </p:sp>
      <p:sp>
        <p:nvSpPr>
          <p:cNvPr id="14" name="Text Placeholder 13"/>
          <p:cNvSpPr>
            <a:spLocks noGrp="1"/>
          </p:cNvSpPr>
          <p:nvPr>
            <p:ph type="body" sz="quarter" idx="12"/>
          </p:nvPr>
        </p:nvSpPr>
        <p:spPr>
          <a:xfrm>
            <a:off x="469496" y="4635040"/>
            <a:ext cx="8296421" cy="288131"/>
          </a:xfrm>
        </p:spPr>
        <p:txBody>
          <a:bodyPr/>
          <a:lstStyle/>
          <a:p>
            <a:r>
              <a:rPr lang="en-US" altLang="ja-JP" sz="1200" dirty="0" smtClean="0"/>
              <a:t>2016</a:t>
            </a:r>
            <a:r>
              <a:rPr lang="ja-JP" altLang="en-US" sz="1200" dirty="0" smtClean="0"/>
              <a:t>年</a:t>
            </a:r>
            <a:r>
              <a:rPr lang="en-US" altLang="ja-JP" sz="1200" dirty="0" smtClean="0"/>
              <a:t>2</a:t>
            </a:r>
            <a:r>
              <a:rPr lang="ja-JP" altLang="en-US" sz="1200" dirty="0" smtClean="0"/>
              <a:t>月</a:t>
            </a:r>
            <a:r>
              <a:rPr lang="en-US" altLang="ja-JP" sz="1200" dirty="0" smtClean="0"/>
              <a:t>24</a:t>
            </a:r>
            <a:r>
              <a:rPr lang="ja-JP" altLang="en-US" sz="1200" dirty="0" smtClean="0"/>
              <a:t>日</a:t>
            </a:r>
            <a:endParaRPr lang="en-US" altLang="ja-JP" sz="1200" dirty="0" smtClean="0"/>
          </a:p>
          <a:p>
            <a:endParaRPr lang="en-US" sz="1200" dirty="0"/>
          </a:p>
        </p:txBody>
      </p:sp>
    </p:spTree>
    <p:extLst>
      <p:ext uri="{BB962C8B-B14F-4D97-AF65-F5344CB8AC3E}">
        <p14:creationId xmlns:p14="http://schemas.microsoft.com/office/powerpoint/2010/main" val="4239166900"/>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kumimoji="1" lang="en-US" altLang="ja-JP" dirty="0" smtClean="0"/>
              <a:t>Audacity </a:t>
            </a:r>
            <a:r>
              <a:rPr kumimoji="1" lang="ja-JP" altLang="en-US" dirty="0" smtClean="0"/>
              <a:t>入手</a:t>
            </a:r>
            <a:endParaRPr kumimoji="1" lang="en-US" altLang="ja-JP" dirty="0" smtClean="0"/>
          </a:p>
          <a:p>
            <a:pPr lvl="1"/>
            <a:r>
              <a:rPr lang="en-US" altLang="ja-JP" dirty="0" smtClean="0"/>
              <a:t>http</a:t>
            </a:r>
            <a:r>
              <a:rPr lang="en-US" altLang="ja-JP" dirty="0"/>
              <a:t>://</a:t>
            </a:r>
            <a:r>
              <a:rPr lang="en-US" altLang="ja-JP" dirty="0" err="1"/>
              <a:t>audacity.sourceforge.net</a:t>
            </a:r>
            <a:r>
              <a:rPr lang="en-US" altLang="ja-JP" dirty="0"/>
              <a:t>/</a:t>
            </a:r>
            <a:endParaRPr kumimoji="1" lang="ja-JP" altLang="en-US" dirty="0"/>
          </a:p>
        </p:txBody>
      </p:sp>
      <p:sp>
        <p:nvSpPr>
          <p:cNvPr id="3" name="タイトル 2"/>
          <p:cNvSpPr>
            <a:spLocks noGrp="1"/>
          </p:cNvSpPr>
          <p:nvPr>
            <p:ph type="ctrTitle"/>
          </p:nvPr>
        </p:nvSpPr>
        <p:spPr/>
        <p:txBody>
          <a:bodyPr/>
          <a:lstStyle/>
          <a:p>
            <a:r>
              <a:rPr lang="ja-JP" altLang="en-US" dirty="0" smtClean="0"/>
              <a:t>作成ツールの一例</a:t>
            </a:r>
            <a:endParaRPr kumimoji="1" lang="ja-JP" altLang="en-US" dirty="0"/>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49120" y="1979958"/>
            <a:ext cx="4934831" cy="2807941"/>
          </a:xfrm>
          <a:prstGeom prst="rect">
            <a:avLst/>
          </a:prstGeom>
        </p:spPr>
      </p:pic>
    </p:spTree>
    <p:extLst>
      <p:ext uri="{BB962C8B-B14F-4D97-AF65-F5344CB8AC3E}">
        <p14:creationId xmlns:p14="http://schemas.microsoft.com/office/powerpoint/2010/main" val="51339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223520" y="182880"/>
            <a:ext cx="8614847" cy="4363598"/>
          </a:xfrm>
        </p:spPr>
        <p:txBody>
          <a:bodyPr/>
          <a:lstStyle/>
          <a:p>
            <a:r>
              <a:rPr lang="ja-JP" altLang="en-US" dirty="0" smtClean="0"/>
              <a:t>ファイルを開きトラック</a:t>
            </a:r>
            <a:r>
              <a:rPr lang="ja-JP" altLang="en-US" dirty="0"/>
              <a:t>＞ステレオからモノラルへ</a:t>
            </a:r>
          </a:p>
          <a:p>
            <a:endParaRPr kumimoji="1" lang="ja-JP" altLang="en-US" dirty="0"/>
          </a:p>
        </p:txBody>
      </p:sp>
      <p:pic>
        <p:nvPicPr>
          <p:cNvPr id="4" name="図 3"/>
          <p:cNvPicPr>
            <a:picLocks noChangeAspect="1"/>
          </p:cNvPicPr>
          <p:nvPr/>
        </p:nvPicPr>
        <p:blipFill>
          <a:blip r:embed="rId2"/>
          <a:stretch>
            <a:fillRect/>
          </a:stretch>
        </p:blipFill>
        <p:spPr>
          <a:xfrm>
            <a:off x="1148080" y="818210"/>
            <a:ext cx="6725920" cy="3562427"/>
          </a:xfrm>
          <a:prstGeom prst="rect">
            <a:avLst/>
          </a:prstGeom>
        </p:spPr>
      </p:pic>
    </p:spTree>
    <p:extLst>
      <p:ext uri="{BB962C8B-B14F-4D97-AF65-F5344CB8AC3E}">
        <p14:creationId xmlns:p14="http://schemas.microsoft.com/office/powerpoint/2010/main" val="103824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dirty="0"/>
          </a:p>
        </p:txBody>
      </p:sp>
      <p:sp>
        <p:nvSpPr>
          <p:cNvPr id="3" name="サブタイトル 2"/>
          <p:cNvSpPr>
            <a:spLocks noGrp="1"/>
          </p:cNvSpPr>
          <p:nvPr>
            <p:ph type="subTitle" idx="1"/>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0" y="123825"/>
            <a:ext cx="9144000" cy="4888377"/>
          </a:xfrm>
          <a:prstGeom prst="rect">
            <a:avLst/>
          </a:prstGeom>
        </p:spPr>
      </p:pic>
      <p:sp>
        <p:nvSpPr>
          <p:cNvPr id="5" name="円形吹き出し 4"/>
          <p:cNvSpPr/>
          <p:nvPr/>
        </p:nvSpPr>
        <p:spPr>
          <a:xfrm>
            <a:off x="494829" y="3119120"/>
            <a:ext cx="2207731" cy="1109981"/>
          </a:xfrm>
          <a:prstGeom prst="wedgeEllipseCallout">
            <a:avLst>
              <a:gd name="adj1" fmla="val -46920"/>
              <a:gd name="adj2" fmla="val 728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a:t>16000 samples per second</a:t>
            </a:r>
            <a:endParaRPr kumimoji="1" lang="ja-JP" altLang="en-US" dirty="0"/>
          </a:p>
        </p:txBody>
      </p:sp>
      <p:sp>
        <p:nvSpPr>
          <p:cNvPr id="6" name="円形吹き出し 5"/>
          <p:cNvSpPr/>
          <p:nvPr/>
        </p:nvSpPr>
        <p:spPr>
          <a:xfrm>
            <a:off x="3319297" y="3437076"/>
            <a:ext cx="1814367" cy="604216"/>
          </a:xfrm>
          <a:prstGeom prst="wedgeEllipseCallout">
            <a:avLst>
              <a:gd name="adj1" fmla="val -5539"/>
              <a:gd name="adj2" fmla="val 12347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smtClean="0"/>
              <a:t>0 Sample Start</a:t>
            </a:r>
            <a:endParaRPr kumimoji="1" lang="ja-JP" altLang="en-US" dirty="0"/>
          </a:p>
        </p:txBody>
      </p:sp>
      <p:sp>
        <p:nvSpPr>
          <p:cNvPr id="7" name="円形吹き出し 6"/>
          <p:cNvSpPr/>
          <p:nvPr/>
        </p:nvSpPr>
        <p:spPr>
          <a:xfrm>
            <a:off x="5311149" y="3150691"/>
            <a:ext cx="3691362" cy="948387"/>
          </a:xfrm>
          <a:prstGeom prst="wedgeEllipseCallout">
            <a:avLst>
              <a:gd name="adj1" fmla="val -20795"/>
              <a:gd name="adj2" fmla="val 75499"/>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altLang="ja-JP" dirty="0"/>
              <a:t>Minimum ring size :</a:t>
            </a:r>
            <a:r>
              <a:rPr lang="en-US" altLang="ja-JP" dirty="0" smtClean="0"/>
              <a:t> </a:t>
            </a:r>
            <a:r>
              <a:rPr lang="en-US" altLang="ja-JP" dirty="0"/>
              <a:t>240 </a:t>
            </a:r>
            <a:endParaRPr lang="en-US" altLang="ja-JP" dirty="0" smtClean="0"/>
          </a:p>
          <a:p>
            <a:r>
              <a:rPr lang="en-US" altLang="ja-JP" dirty="0" smtClean="0"/>
              <a:t>Max ring size: 240000</a:t>
            </a:r>
            <a:endParaRPr lang="en-US" altLang="ja-JP" dirty="0"/>
          </a:p>
          <a:p>
            <a:r>
              <a:rPr lang="en-US" altLang="ja-JP" dirty="0" smtClean="0"/>
              <a:t>Length: divisible </a:t>
            </a:r>
            <a:r>
              <a:rPr lang="en-US" altLang="ja-JP" dirty="0"/>
              <a:t>by 240</a:t>
            </a:r>
            <a:endParaRPr kumimoji="1" lang="ja-JP" altLang="en-US" dirty="0"/>
          </a:p>
        </p:txBody>
      </p:sp>
    </p:spTree>
    <p:extLst>
      <p:ext uri="{BB962C8B-B14F-4D97-AF65-F5344CB8AC3E}">
        <p14:creationId xmlns:p14="http://schemas.microsoft.com/office/powerpoint/2010/main" val="82325881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0"/>
          </p:nvPr>
        </p:nvSpPr>
        <p:spPr/>
        <p:txBody>
          <a:bodyPr/>
          <a:lstStyle/>
          <a:p>
            <a:r>
              <a:rPr kumimoji="1" lang="ja-JP" altLang="en-US" dirty="0" smtClean="0"/>
              <a:t>ファイル＞選択したオーディオの書き出し</a:t>
            </a:r>
            <a:endParaRPr kumimoji="1" lang="ja-JP" altLang="en-US" dirty="0"/>
          </a:p>
        </p:txBody>
      </p:sp>
      <p:sp>
        <p:nvSpPr>
          <p:cNvPr id="5" name="タイトル 4"/>
          <p:cNvSpPr>
            <a:spLocks noGrp="1"/>
          </p:cNvSpPr>
          <p:nvPr>
            <p:ph type="ctrTitle"/>
          </p:nvPr>
        </p:nvSpPr>
        <p:spPr/>
        <p:txBody>
          <a:bodyPr/>
          <a:lstStyle/>
          <a:p>
            <a:r>
              <a:rPr kumimoji="1" lang="ja-JP" altLang="en-US" dirty="0" smtClean="0"/>
              <a:t>書き出し</a:t>
            </a:r>
            <a:endParaRPr kumimoji="1" lang="ja-JP" altLang="en-US" dirty="0"/>
          </a:p>
        </p:txBody>
      </p:sp>
      <p:pic>
        <p:nvPicPr>
          <p:cNvPr id="4" name="図 3"/>
          <p:cNvPicPr>
            <a:picLocks noChangeAspect="1"/>
          </p:cNvPicPr>
          <p:nvPr/>
        </p:nvPicPr>
        <p:blipFill>
          <a:blip r:embed="rId2"/>
          <a:stretch>
            <a:fillRect/>
          </a:stretch>
        </p:blipFill>
        <p:spPr>
          <a:xfrm>
            <a:off x="599440" y="1981738"/>
            <a:ext cx="2824480" cy="2630902"/>
          </a:xfrm>
          <a:prstGeom prst="rect">
            <a:avLst/>
          </a:prstGeom>
        </p:spPr>
      </p:pic>
      <p:pic>
        <p:nvPicPr>
          <p:cNvPr id="7" name="図 6"/>
          <p:cNvPicPr>
            <a:picLocks noChangeAspect="1"/>
          </p:cNvPicPr>
          <p:nvPr/>
        </p:nvPicPr>
        <p:blipFill>
          <a:blip r:embed="rId3"/>
          <a:stretch>
            <a:fillRect/>
          </a:stretch>
        </p:blipFill>
        <p:spPr>
          <a:xfrm>
            <a:off x="4653279" y="3092398"/>
            <a:ext cx="4252871" cy="1752698"/>
          </a:xfrm>
          <a:prstGeom prst="rect">
            <a:avLst/>
          </a:prstGeom>
        </p:spPr>
      </p:pic>
      <p:sp>
        <p:nvSpPr>
          <p:cNvPr id="8" name="円形吹き出し 7"/>
          <p:cNvSpPr/>
          <p:nvPr/>
        </p:nvSpPr>
        <p:spPr>
          <a:xfrm>
            <a:off x="5891777" y="2317529"/>
            <a:ext cx="3938175" cy="805621"/>
          </a:xfrm>
          <a:prstGeom prst="wedgeEllipseCallout">
            <a:avLst>
              <a:gd name="adj1" fmla="val -27105"/>
              <a:gd name="adj2" fmla="val 11212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smtClean="0"/>
              <a:t>RAW(header-less)</a:t>
            </a:r>
            <a:endParaRPr kumimoji="1" lang="ja-JP" altLang="en-US" dirty="0"/>
          </a:p>
        </p:txBody>
      </p:sp>
      <p:sp>
        <p:nvSpPr>
          <p:cNvPr id="9" name="円形吹き出し 8"/>
          <p:cNvSpPr/>
          <p:nvPr/>
        </p:nvSpPr>
        <p:spPr>
          <a:xfrm>
            <a:off x="2927521" y="4337879"/>
            <a:ext cx="4585345" cy="805621"/>
          </a:xfrm>
          <a:prstGeom prst="wedgeEllipseCallout">
            <a:avLst>
              <a:gd name="adj1" fmla="val 18866"/>
              <a:gd name="adj2" fmla="val -6516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smtClean="0"/>
              <a:t>Encoding: Signed 16 bit PCM</a:t>
            </a:r>
            <a:endParaRPr kumimoji="1" lang="ja-JP" altLang="en-US" dirty="0"/>
          </a:p>
        </p:txBody>
      </p:sp>
      <p:pic>
        <p:nvPicPr>
          <p:cNvPr id="10" name="図 9"/>
          <p:cNvPicPr>
            <a:picLocks noChangeAspect="1"/>
          </p:cNvPicPr>
          <p:nvPr/>
        </p:nvPicPr>
        <p:blipFill>
          <a:blip r:embed="rId4"/>
          <a:stretch>
            <a:fillRect/>
          </a:stretch>
        </p:blipFill>
        <p:spPr>
          <a:xfrm>
            <a:off x="5036093" y="680816"/>
            <a:ext cx="4107907" cy="1658101"/>
          </a:xfrm>
          <a:prstGeom prst="rect">
            <a:avLst/>
          </a:prstGeom>
        </p:spPr>
      </p:pic>
      <p:sp>
        <p:nvSpPr>
          <p:cNvPr id="11" name="円形吹き出し 10"/>
          <p:cNvSpPr/>
          <p:nvPr/>
        </p:nvSpPr>
        <p:spPr>
          <a:xfrm rot="10800000" flipV="1">
            <a:off x="2875280" y="2013797"/>
            <a:ext cx="3765328" cy="775044"/>
          </a:xfrm>
          <a:prstGeom prst="wedgeEllipseCallout">
            <a:avLst>
              <a:gd name="adj1" fmla="val -26491"/>
              <a:gd name="adj2" fmla="val -8808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t>その他の非圧縮ファイル</a:t>
            </a:r>
            <a:endParaRPr kumimoji="1" lang="ja-JP" altLang="en-US" dirty="0"/>
          </a:p>
        </p:txBody>
      </p:sp>
      <p:sp>
        <p:nvSpPr>
          <p:cNvPr id="12" name="円形吹き出し 11"/>
          <p:cNvSpPr/>
          <p:nvPr/>
        </p:nvSpPr>
        <p:spPr>
          <a:xfrm rot="10800000" flipV="1">
            <a:off x="5378672" y="0"/>
            <a:ext cx="3765328" cy="775044"/>
          </a:xfrm>
          <a:prstGeom prst="wedgeEllipseCallout">
            <a:avLst>
              <a:gd name="adj1" fmla="val 5689"/>
              <a:gd name="adj2" fmla="val 12425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t>オプション</a:t>
            </a:r>
            <a:endParaRPr kumimoji="1" lang="ja-JP" altLang="en-US" dirty="0"/>
          </a:p>
        </p:txBody>
      </p:sp>
    </p:spTree>
    <p:extLst>
      <p:ext uri="{BB962C8B-B14F-4D97-AF65-F5344CB8AC3E}">
        <p14:creationId xmlns:p14="http://schemas.microsoft.com/office/powerpoint/2010/main" val="12955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a:t>Ringlist-wb.xml</a:t>
            </a:r>
            <a:r>
              <a:rPr lang="en-US" altLang="ja-JP" dirty="0"/>
              <a:t> </a:t>
            </a:r>
            <a:endParaRPr kumimoji="1" lang="ja-JP" altLang="en-US" dirty="0"/>
          </a:p>
        </p:txBody>
      </p:sp>
      <p:pic>
        <p:nvPicPr>
          <p:cNvPr id="3"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01360" y="2809239"/>
            <a:ext cx="3606801" cy="1623061"/>
          </a:xfrm>
          <a:prstGeom prst="rect">
            <a:avLst/>
          </a:prstGeom>
        </p:spPr>
      </p:pic>
      <p:sp>
        <p:nvSpPr>
          <p:cNvPr id="4" name="正方形/長方形 3"/>
          <p:cNvSpPr/>
          <p:nvPr/>
        </p:nvSpPr>
        <p:spPr>
          <a:xfrm>
            <a:off x="62369" y="1298982"/>
            <a:ext cx="6858000" cy="4247317"/>
          </a:xfrm>
          <a:prstGeom prst="rect">
            <a:avLst/>
          </a:prstGeom>
        </p:spPr>
        <p:txBody>
          <a:bodyPr wrap="square">
            <a:spAutoFit/>
          </a:bodyPr>
          <a:lstStyle/>
          <a:p>
            <a:r>
              <a:rPr lang="en-US" altLang="ja-JP" dirty="0"/>
              <a:t>&lt;</a:t>
            </a:r>
            <a:r>
              <a:rPr lang="en-US" altLang="ja-JP" dirty="0" err="1"/>
              <a:t>CiscoIPPhoneRingList</a:t>
            </a:r>
            <a:r>
              <a:rPr lang="en-US" altLang="ja-JP" dirty="0"/>
              <a:t>&gt;</a:t>
            </a:r>
          </a:p>
          <a:p>
            <a:r>
              <a:rPr lang="en-US" altLang="ja-JP" dirty="0"/>
              <a:t>        &lt;Ring&gt;</a:t>
            </a:r>
          </a:p>
          <a:p>
            <a:r>
              <a:rPr lang="en-US" altLang="ja-JP" dirty="0"/>
              <a:t>                &lt;</a:t>
            </a:r>
            <a:r>
              <a:rPr lang="en-US" altLang="ja-JP" dirty="0" err="1"/>
              <a:t>DisplayName</a:t>
            </a:r>
            <a:r>
              <a:rPr lang="en-US" altLang="ja-JP" dirty="0"/>
              <a:t>&gt;Cisco Acoustic&lt;/</a:t>
            </a:r>
            <a:r>
              <a:rPr lang="en-US" altLang="ja-JP" dirty="0" err="1"/>
              <a:t>DisplayName</a:t>
            </a:r>
            <a:r>
              <a:rPr lang="en-US" altLang="ja-JP" dirty="0"/>
              <a:t>&gt;</a:t>
            </a:r>
          </a:p>
          <a:p>
            <a:r>
              <a:rPr lang="en-US" altLang="ja-JP" dirty="0"/>
              <a:t>                &lt;</a:t>
            </a:r>
            <a:r>
              <a:rPr lang="en-US" altLang="ja-JP" dirty="0" err="1"/>
              <a:t>FileName</a:t>
            </a:r>
            <a:r>
              <a:rPr lang="en-US" altLang="ja-JP" dirty="0"/>
              <a:t>&gt;Cisco-</a:t>
            </a:r>
            <a:r>
              <a:rPr lang="en-US" altLang="ja-JP" dirty="0" err="1"/>
              <a:t>acoustic.rwb</a:t>
            </a:r>
            <a:r>
              <a:rPr lang="en-US" altLang="ja-JP" dirty="0"/>
              <a:t>&lt;/</a:t>
            </a:r>
            <a:r>
              <a:rPr lang="en-US" altLang="ja-JP" dirty="0" err="1"/>
              <a:t>FileName</a:t>
            </a:r>
            <a:r>
              <a:rPr lang="en-US" altLang="ja-JP" dirty="0"/>
              <a:t>&gt;</a:t>
            </a:r>
          </a:p>
          <a:p>
            <a:r>
              <a:rPr lang="en-US" altLang="ja-JP" dirty="0"/>
              <a:t>        &lt;/Ring&gt;</a:t>
            </a:r>
          </a:p>
          <a:p>
            <a:r>
              <a:rPr lang="en-US" altLang="ja-JP" dirty="0"/>
              <a:t>        &lt;Ring&gt;</a:t>
            </a:r>
          </a:p>
          <a:p>
            <a:r>
              <a:rPr lang="en-US" altLang="ja-JP" dirty="0"/>
              <a:t>                &lt;</a:t>
            </a:r>
            <a:r>
              <a:rPr lang="en-US" altLang="ja-JP" dirty="0" err="1"/>
              <a:t>DisplayName</a:t>
            </a:r>
            <a:r>
              <a:rPr lang="en-US" altLang="ja-JP" dirty="0"/>
              <a:t>&gt;Ascent&lt;/</a:t>
            </a:r>
            <a:r>
              <a:rPr lang="en-US" altLang="ja-JP" dirty="0" err="1"/>
              <a:t>DisplayName</a:t>
            </a:r>
            <a:r>
              <a:rPr lang="en-US" altLang="ja-JP" dirty="0"/>
              <a:t>&gt;</a:t>
            </a:r>
          </a:p>
          <a:p>
            <a:r>
              <a:rPr lang="en-US" altLang="ja-JP" dirty="0"/>
              <a:t>                &lt;</a:t>
            </a:r>
            <a:r>
              <a:rPr lang="en-US" altLang="ja-JP" dirty="0" err="1"/>
              <a:t>FileName</a:t>
            </a:r>
            <a:r>
              <a:rPr lang="en-US" altLang="ja-JP" dirty="0"/>
              <a:t>&gt;</a:t>
            </a:r>
            <a:r>
              <a:rPr lang="en-US" altLang="ja-JP" dirty="0" err="1"/>
              <a:t>Ascent.rwb</a:t>
            </a:r>
            <a:r>
              <a:rPr lang="en-US" altLang="ja-JP" dirty="0"/>
              <a:t>&lt;/</a:t>
            </a:r>
            <a:r>
              <a:rPr lang="en-US" altLang="ja-JP" dirty="0" err="1"/>
              <a:t>FileName</a:t>
            </a:r>
            <a:r>
              <a:rPr lang="en-US" altLang="ja-JP" dirty="0"/>
              <a:t>&gt;</a:t>
            </a:r>
          </a:p>
          <a:p>
            <a:r>
              <a:rPr lang="en-US" altLang="ja-JP" dirty="0"/>
              <a:t>        &lt;/Ring&gt;</a:t>
            </a:r>
          </a:p>
          <a:p>
            <a:r>
              <a:rPr lang="en-US" altLang="ja-JP" dirty="0"/>
              <a:t>        &lt;Ring&gt;</a:t>
            </a:r>
          </a:p>
          <a:p>
            <a:r>
              <a:rPr lang="en-US" altLang="ja-JP" dirty="0"/>
              <a:t>                &lt;</a:t>
            </a:r>
            <a:r>
              <a:rPr lang="en-US" altLang="ja-JP" dirty="0" err="1"/>
              <a:t>DisplayName</a:t>
            </a:r>
            <a:r>
              <a:rPr lang="en-US" altLang="ja-JP" dirty="0"/>
              <a:t>&gt;Calculation&lt;/</a:t>
            </a:r>
            <a:r>
              <a:rPr lang="en-US" altLang="ja-JP" dirty="0" err="1"/>
              <a:t>DisplayName</a:t>
            </a:r>
            <a:r>
              <a:rPr lang="en-US" altLang="ja-JP" dirty="0"/>
              <a:t>&gt;</a:t>
            </a:r>
          </a:p>
          <a:p>
            <a:r>
              <a:rPr lang="en-US" altLang="ja-JP" dirty="0"/>
              <a:t>                &lt;</a:t>
            </a:r>
            <a:r>
              <a:rPr lang="en-US" altLang="ja-JP" dirty="0" err="1"/>
              <a:t>FileName</a:t>
            </a:r>
            <a:r>
              <a:rPr lang="en-US" altLang="ja-JP" dirty="0"/>
              <a:t>&gt;</a:t>
            </a:r>
            <a:r>
              <a:rPr lang="en-US" altLang="ja-JP" dirty="0" err="1"/>
              <a:t>Calculation.rwb</a:t>
            </a:r>
            <a:r>
              <a:rPr lang="en-US" altLang="ja-JP" dirty="0"/>
              <a:t>&lt;/</a:t>
            </a:r>
            <a:r>
              <a:rPr lang="en-US" altLang="ja-JP" dirty="0" err="1"/>
              <a:t>FileName</a:t>
            </a:r>
            <a:r>
              <a:rPr lang="en-US" altLang="ja-JP" dirty="0"/>
              <a:t>&gt;</a:t>
            </a:r>
          </a:p>
          <a:p>
            <a:r>
              <a:rPr lang="en-US" altLang="ja-JP" dirty="0"/>
              <a:t>        &lt;/Ring</a:t>
            </a:r>
            <a:r>
              <a:rPr lang="en-US" altLang="ja-JP" dirty="0" smtClean="0"/>
              <a:t>&gt;</a:t>
            </a:r>
          </a:p>
          <a:p>
            <a:r>
              <a:rPr lang="en-US" altLang="ja-JP" dirty="0" smtClean="0"/>
              <a:t>&lt;/</a:t>
            </a:r>
            <a:r>
              <a:rPr lang="en-US" altLang="ja-JP" dirty="0" err="1" smtClean="0"/>
              <a:t>CiscoIPPhoneRingList</a:t>
            </a:r>
            <a:r>
              <a:rPr lang="en-US" altLang="ja-JP" dirty="0" smtClean="0"/>
              <a:t>&gt;</a:t>
            </a:r>
          </a:p>
          <a:p>
            <a:endParaRPr lang="en-US" altLang="ja-JP" dirty="0"/>
          </a:p>
        </p:txBody>
      </p:sp>
      <p:sp>
        <p:nvSpPr>
          <p:cNvPr id="5" name="正方形/長方形 4"/>
          <p:cNvSpPr/>
          <p:nvPr/>
        </p:nvSpPr>
        <p:spPr>
          <a:xfrm>
            <a:off x="638963" y="924729"/>
            <a:ext cx="7079658" cy="369332"/>
          </a:xfrm>
          <a:prstGeom prst="rect">
            <a:avLst/>
          </a:prstGeom>
        </p:spPr>
        <p:txBody>
          <a:bodyPr wrap="none">
            <a:spAutoFit/>
          </a:bodyPr>
          <a:lstStyle/>
          <a:p>
            <a:r>
              <a:rPr lang="en-US" altLang="ja-JP" dirty="0" smtClean="0"/>
              <a:t>http://UCM IP Address:6970/</a:t>
            </a:r>
            <a:r>
              <a:rPr lang="en-US" altLang="ja-JP" dirty="0" err="1" smtClean="0"/>
              <a:t>Ringlist-wb.xml</a:t>
            </a:r>
            <a:r>
              <a:rPr lang="ja-JP" altLang="en-US" dirty="0" smtClean="0"/>
              <a:t>　からダウンロードし編集</a:t>
            </a:r>
            <a:endParaRPr lang="en-US" altLang="ja-JP" dirty="0" smtClean="0"/>
          </a:p>
        </p:txBody>
      </p:sp>
    </p:spTree>
    <p:extLst>
      <p:ext uri="{BB962C8B-B14F-4D97-AF65-F5344CB8AC3E}">
        <p14:creationId xmlns:p14="http://schemas.microsoft.com/office/powerpoint/2010/main" val="297573456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err="1" smtClean="0"/>
              <a:t>Ringlist-wb.xml</a:t>
            </a:r>
            <a:r>
              <a:rPr kumimoji="1" lang="en-US" altLang="ja-JP" dirty="0" smtClean="0"/>
              <a:t> &amp; </a:t>
            </a:r>
            <a:r>
              <a:rPr kumimoji="1" lang="en-US" altLang="ja-JP" dirty="0" err="1" smtClean="0"/>
              <a:t>ringer.rwb</a:t>
            </a:r>
            <a:r>
              <a:rPr kumimoji="1" lang="en-US" altLang="ja-JP" dirty="0" smtClean="0"/>
              <a:t> (OS Admin)</a:t>
            </a:r>
            <a:r>
              <a:rPr kumimoji="1" lang="ja-JP" altLang="en-US" dirty="0" smtClean="0"/>
              <a:t>　アップロード</a:t>
            </a:r>
            <a:r>
              <a:rPr kumimoji="1" lang="en-US" altLang="ja-JP" dirty="0" smtClean="0"/>
              <a:t/>
            </a:r>
            <a:br>
              <a:rPr kumimoji="1" lang="en-US" altLang="ja-JP" dirty="0" smtClean="0"/>
            </a:br>
            <a:r>
              <a:rPr lang="en-US" altLang="ja-JP" dirty="0" smtClean="0"/>
              <a:t>Cisco TFTP</a:t>
            </a:r>
            <a:r>
              <a:rPr lang="ja-JP" altLang="en-US" dirty="0" smtClean="0"/>
              <a:t>サーバリスタート</a:t>
            </a:r>
            <a:endParaRPr kumimoji="1" lang="ja-JP" altLang="en-US" dirty="0"/>
          </a:p>
        </p:txBody>
      </p:sp>
      <p:pic>
        <p:nvPicPr>
          <p:cNvPr id="3" name="図 2"/>
          <p:cNvPicPr>
            <a:picLocks noChangeAspect="1"/>
          </p:cNvPicPr>
          <p:nvPr/>
        </p:nvPicPr>
        <p:blipFill>
          <a:blip r:embed="rId2"/>
          <a:stretch>
            <a:fillRect/>
          </a:stretch>
        </p:blipFill>
        <p:spPr>
          <a:xfrm>
            <a:off x="0" y="1326169"/>
            <a:ext cx="4257040" cy="1563361"/>
          </a:xfrm>
          <a:prstGeom prst="rect">
            <a:avLst/>
          </a:prstGeom>
        </p:spPr>
      </p:pic>
      <p:pic>
        <p:nvPicPr>
          <p:cNvPr id="4" name="図 3"/>
          <p:cNvPicPr>
            <a:picLocks noChangeAspect="1"/>
          </p:cNvPicPr>
          <p:nvPr/>
        </p:nvPicPr>
        <p:blipFill>
          <a:blip r:embed="rId3"/>
          <a:stretch>
            <a:fillRect/>
          </a:stretch>
        </p:blipFill>
        <p:spPr>
          <a:xfrm>
            <a:off x="457200" y="2818130"/>
            <a:ext cx="9144000" cy="2202439"/>
          </a:xfrm>
          <a:prstGeom prst="rect">
            <a:avLst/>
          </a:prstGeom>
        </p:spPr>
      </p:pic>
    </p:spTree>
    <p:extLst>
      <p:ext uri="{BB962C8B-B14F-4D97-AF65-F5344CB8AC3E}">
        <p14:creationId xmlns:p14="http://schemas.microsoft.com/office/powerpoint/2010/main" val="16807106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Restart TFTP server(Serviceability)</a:t>
            </a:r>
            <a:endParaRPr kumimoji="1" lang="ja-JP" altLang="en-US" dirty="0"/>
          </a:p>
        </p:txBody>
      </p:sp>
      <p:pic>
        <p:nvPicPr>
          <p:cNvPr id="3" name="図 2"/>
          <p:cNvPicPr>
            <a:picLocks noChangeAspect="1"/>
          </p:cNvPicPr>
          <p:nvPr/>
        </p:nvPicPr>
        <p:blipFill>
          <a:blip r:embed="rId2"/>
          <a:stretch>
            <a:fillRect/>
          </a:stretch>
        </p:blipFill>
        <p:spPr>
          <a:xfrm>
            <a:off x="0" y="1466850"/>
            <a:ext cx="9144000" cy="2202439"/>
          </a:xfrm>
          <a:prstGeom prst="rect">
            <a:avLst/>
          </a:prstGeom>
        </p:spPr>
      </p:pic>
    </p:spTree>
    <p:extLst>
      <p:ext uri="{BB962C8B-B14F-4D97-AF65-F5344CB8AC3E}">
        <p14:creationId xmlns:p14="http://schemas.microsoft.com/office/powerpoint/2010/main" val="262275706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p:txBody>
          <a:bodyPr/>
          <a:lstStyle/>
          <a:p>
            <a:r>
              <a:rPr kumimoji="1" lang="ja-JP" altLang="en-US" dirty="0" smtClean="0"/>
              <a:t>壁紙の作成方法</a:t>
            </a:r>
            <a:endParaRPr kumimoji="1" lang="ja-JP" altLang="en-US" dirty="0"/>
          </a:p>
        </p:txBody>
      </p:sp>
    </p:spTree>
    <p:extLst>
      <p:ext uri="{BB962C8B-B14F-4D97-AF65-F5344CB8AC3E}">
        <p14:creationId xmlns:p14="http://schemas.microsoft.com/office/powerpoint/2010/main" val="275277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Cisco IP Phone 8800 </a:t>
            </a:r>
            <a:br>
              <a:rPr kumimoji="1" lang="en-US" altLang="ja-JP" dirty="0" smtClean="0"/>
            </a:br>
            <a:r>
              <a:rPr lang="ja-JP" altLang="en-US" dirty="0" smtClean="0"/>
              <a:t>壁紙の設定</a:t>
            </a:r>
            <a:endParaRPr kumimoji="1" lang="ja-JP" altLang="en-US" dirty="0"/>
          </a:p>
        </p:txBody>
      </p:sp>
      <p:pic>
        <p:nvPicPr>
          <p:cNvPr id="3" name="図 2"/>
          <p:cNvPicPr>
            <a:picLocks noChangeAspect="1"/>
          </p:cNvPicPr>
          <p:nvPr/>
        </p:nvPicPr>
        <p:blipFill>
          <a:blip r:embed="rId2"/>
          <a:stretch>
            <a:fillRect/>
          </a:stretch>
        </p:blipFill>
        <p:spPr>
          <a:xfrm>
            <a:off x="1828800" y="1025144"/>
            <a:ext cx="6576060" cy="3945636"/>
          </a:xfrm>
          <a:prstGeom prst="rect">
            <a:avLst/>
          </a:prstGeom>
        </p:spPr>
      </p:pic>
    </p:spTree>
    <p:extLst>
      <p:ext uri="{BB962C8B-B14F-4D97-AF65-F5344CB8AC3E}">
        <p14:creationId xmlns:p14="http://schemas.microsoft.com/office/powerpoint/2010/main" val="412922679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kumimoji="1" lang="ja-JP" altLang="en-US" dirty="0" smtClean="0"/>
              <a:t>素材を用意する</a:t>
            </a:r>
            <a:endParaRPr kumimoji="1" lang="en-US" altLang="ja-JP" dirty="0" smtClean="0"/>
          </a:p>
          <a:p>
            <a:r>
              <a:rPr lang="ja-JP" altLang="en-US" dirty="0" smtClean="0"/>
              <a:t>会社ロゴなど</a:t>
            </a:r>
            <a:endParaRPr kumimoji="1" lang="ja-JP" altLang="en-US" dirty="0"/>
          </a:p>
        </p:txBody>
      </p:sp>
      <p:sp>
        <p:nvSpPr>
          <p:cNvPr id="3" name="タイトル 2"/>
          <p:cNvSpPr>
            <a:spLocks noGrp="1"/>
          </p:cNvSpPr>
          <p:nvPr>
            <p:ph type="ctrTitle"/>
          </p:nvPr>
        </p:nvSpPr>
        <p:spPr/>
        <p:txBody>
          <a:bodyPr/>
          <a:lstStyle/>
          <a:p>
            <a:r>
              <a:rPr lang="en-US" altLang="ja-JP" dirty="0"/>
              <a:t>Cisco IP Phone 8800 </a:t>
            </a:r>
            <a:br>
              <a:rPr lang="en-US" altLang="ja-JP" dirty="0"/>
            </a:br>
            <a:r>
              <a:rPr lang="ja-JP" altLang="en-US" dirty="0"/>
              <a:t>壁紙の設定</a:t>
            </a:r>
            <a:endParaRPr kumimoji="1" lang="ja-JP" altLang="en-US" dirty="0"/>
          </a:p>
        </p:txBody>
      </p:sp>
      <p:pic>
        <p:nvPicPr>
          <p:cNvPr id="5" name="図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36240" y="1220438"/>
            <a:ext cx="5149078" cy="3445541"/>
          </a:xfrm>
          <a:prstGeom prst="rect">
            <a:avLst/>
          </a:prstGeom>
        </p:spPr>
      </p:pic>
    </p:spTree>
    <p:extLst>
      <p:ext uri="{BB962C8B-B14F-4D97-AF65-F5344CB8AC3E}">
        <p14:creationId xmlns:p14="http://schemas.microsoft.com/office/powerpoint/2010/main" val="1772795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kumimoji="1" lang="ja-JP" altLang="en-US" dirty="0">
                <a:latin typeface="ＭＳ Ｐゴシック" pitchFamily="50" charset="-128"/>
                <a:ea typeface="ＭＳ Ｐゴシック" pitchFamily="50" charset="-128"/>
              </a:rPr>
              <a:t>オフィスでの通話環境の現状</a:t>
            </a:r>
            <a:endParaRPr kumimoji="1" lang="ja-JP" altLang="en-US" dirty="0">
              <a:latin typeface="ＭＳ Ｐゴシック" pitchFamily="50" charset="-128"/>
              <a:ea typeface="ＭＳ Ｐゴシック" pitchFamily="50" charset="-128"/>
            </a:endParaRPr>
          </a:p>
        </p:txBody>
      </p:sp>
      <p:sp>
        <p:nvSpPr>
          <p:cNvPr id="18" name="Rectangle 17"/>
          <p:cNvSpPr/>
          <p:nvPr/>
        </p:nvSpPr>
        <p:spPr>
          <a:xfrm>
            <a:off x="0" y="1073152"/>
            <a:ext cx="8584248" cy="3729035"/>
          </a:xfrm>
          <a:prstGeom prst="rect">
            <a:avLst/>
          </a:prstGeom>
          <a:solidFill>
            <a:schemeClr val="accent5">
              <a:lumMod val="20000"/>
              <a:lumOff val="80000"/>
              <a:alpha val="2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rIns="2468880" rtlCol="0" anchor="ctr"/>
          <a:lstStyle/>
          <a:p>
            <a:endParaRPr lang="en-US" sz="1200" dirty="0">
              <a:solidFill>
                <a:schemeClr val="tx1"/>
              </a:solidFill>
            </a:endParaRPr>
          </a:p>
        </p:txBody>
      </p:sp>
      <p:pic>
        <p:nvPicPr>
          <p:cNvPr id="19" name="Picture 18" descr="HAL19237.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4512" y="1079500"/>
            <a:ext cx="3005889" cy="2910040"/>
          </a:xfrm>
          <a:prstGeom prst="rect">
            <a:avLst/>
          </a:prstGeom>
          <a:noFill/>
          <a:ln>
            <a:noFill/>
          </a:ln>
        </p:spPr>
      </p:pic>
      <p:sp>
        <p:nvSpPr>
          <p:cNvPr id="20" name="Rectangle 19"/>
          <p:cNvSpPr/>
          <p:nvPr/>
        </p:nvSpPr>
        <p:spPr>
          <a:xfrm>
            <a:off x="3552609" y="1073152"/>
            <a:ext cx="1041055" cy="3729035"/>
          </a:xfrm>
          <a:prstGeom prst="rect">
            <a:avLst/>
          </a:prstGeom>
          <a:gradFill>
            <a:gsLst>
              <a:gs pos="0">
                <a:schemeClr val="accent5">
                  <a:lumMod val="20000"/>
                  <a:lumOff val="80000"/>
                </a:schemeClr>
              </a:gs>
              <a:gs pos="100000">
                <a:schemeClr val="accent1">
                  <a:tint val="23500"/>
                  <a:satMod val="16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rIns="2468880" rtlCol="0" anchor="ctr"/>
          <a:lstStyle/>
          <a:p>
            <a:endParaRPr lang="en-US" sz="1200" dirty="0">
              <a:solidFill>
                <a:schemeClr val="tx1"/>
              </a:solidFill>
            </a:endParaRPr>
          </a:p>
        </p:txBody>
      </p:sp>
      <p:sp>
        <p:nvSpPr>
          <p:cNvPr id="21" name="Isosceles Triangle 20"/>
          <p:cNvSpPr/>
          <p:nvPr/>
        </p:nvSpPr>
        <p:spPr>
          <a:xfrm rot="16200000">
            <a:off x="3343059" y="1235078"/>
            <a:ext cx="314325" cy="104775"/>
          </a:xfrm>
          <a:prstGeom prst="triangle">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2" name="Rectangle 21"/>
          <p:cNvSpPr/>
          <p:nvPr/>
        </p:nvSpPr>
        <p:spPr>
          <a:xfrm>
            <a:off x="8553768" y="1073150"/>
            <a:ext cx="45720" cy="3716338"/>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8957" y="3770955"/>
            <a:ext cx="3559359" cy="102094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Ins="182880" rtlCol="0" anchor="ctr"/>
          <a:lstStyle/>
          <a:p>
            <a:pPr algn="r">
              <a:spcBef>
                <a:spcPts val="600"/>
              </a:spcBef>
              <a:spcAft>
                <a:spcPts val="0"/>
              </a:spcAft>
            </a:pPr>
            <a:r>
              <a:rPr lang="en-US" sz="1400" dirty="0">
                <a:solidFill>
                  <a:schemeClr val="bg2"/>
                </a:solidFill>
                <a:effectLst>
                  <a:outerShdw blurRad="38100" dist="38100" dir="2700000" algn="tl">
                    <a:srgbClr val="000000">
                      <a:alpha val="43137"/>
                    </a:srgbClr>
                  </a:outerShdw>
                </a:effectLst>
              </a:rPr>
              <a:t>“Value of </a:t>
            </a:r>
            <a:r>
              <a:rPr lang="en-US" sz="1400" dirty="0" smtClean="0">
                <a:solidFill>
                  <a:schemeClr val="bg2"/>
                </a:solidFill>
                <a:effectLst>
                  <a:outerShdw blurRad="38100" dist="38100" dir="2700000" algn="tl">
                    <a:srgbClr val="000000">
                      <a:alpha val="43137"/>
                    </a:srgbClr>
                  </a:outerShdw>
                </a:effectLst>
              </a:rPr>
              <a:t>Collaboration</a:t>
            </a:r>
            <a:br>
              <a:rPr lang="en-US" sz="1400" dirty="0" smtClean="0">
                <a:solidFill>
                  <a:schemeClr val="bg2"/>
                </a:solidFill>
                <a:effectLst>
                  <a:outerShdw blurRad="38100" dist="38100" dir="2700000" algn="tl">
                    <a:srgbClr val="000000">
                      <a:alpha val="43137"/>
                    </a:srgbClr>
                  </a:outerShdw>
                </a:effectLst>
              </a:rPr>
            </a:br>
            <a:r>
              <a:rPr lang="en-US" sz="1400" dirty="0" smtClean="0">
                <a:solidFill>
                  <a:schemeClr val="bg2"/>
                </a:solidFill>
                <a:effectLst>
                  <a:outerShdw blurRad="38100" dist="38100" dir="2700000" algn="tl">
                    <a:srgbClr val="000000">
                      <a:alpha val="43137"/>
                    </a:srgbClr>
                  </a:outerShdw>
                </a:effectLst>
              </a:rPr>
              <a:t>Technologies </a:t>
            </a:r>
            <a:r>
              <a:rPr lang="en-US" sz="1400" dirty="0">
                <a:solidFill>
                  <a:schemeClr val="bg2"/>
                </a:solidFill>
                <a:effectLst>
                  <a:outerShdw blurRad="38100" dist="38100" dir="2700000" algn="tl">
                    <a:srgbClr val="000000">
                      <a:alpha val="43137"/>
                    </a:srgbClr>
                  </a:outerShdw>
                </a:effectLst>
              </a:rPr>
              <a:t>to </a:t>
            </a:r>
            <a:r>
              <a:rPr lang="en-US" sz="1400" dirty="0" smtClean="0">
                <a:solidFill>
                  <a:schemeClr val="bg2"/>
                </a:solidFill>
                <a:effectLst>
                  <a:outerShdw blurRad="38100" dist="38100" dir="2700000" algn="tl">
                    <a:srgbClr val="000000">
                      <a:alpha val="43137"/>
                    </a:srgbClr>
                  </a:outerShdw>
                </a:effectLst>
              </a:rPr>
              <a:t>Desk-Based Workers”</a:t>
            </a:r>
          </a:p>
          <a:p>
            <a:pPr algn="r">
              <a:spcBef>
                <a:spcPts val="600"/>
              </a:spcBef>
              <a:spcAft>
                <a:spcPts val="0"/>
              </a:spcAft>
            </a:pPr>
            <a:r>
              <a:rPr lang="en-US" sz="1400" dirty="0" smtClean="0">
                <a:solidFill>
                  <a:schemeClr val="bg2"/>
                </a:solidFill>
                <a:effectLst>
                  <a:outerShdw blurRad="38100" dist="38100" dir="2700000" algn="tl">
                    <a:srgbClr val="000000">
                      <a:alpha val="43137"/>
                    </a:srgbClr>
                  </a:outerShdw>
                </a:effectLst>
              </a:rPr>
              <a:t>- </a:t>
            </a:r>
            <a:r>
              <a:rPr lang="en-US" sz="1200" dirty="0">
                <a:solidFill>
                  <a:schemeClr val="bg2"/>
                </a:solidFill>
                <a:effectLst>
                  <a:outerShdw blurRad="38100" dist="38100" dir="2700000" algn="tl">
                    <a:srgbClr val="000000">
                      <a:alpha val="43137"/>
                    </a:srgbClr>
                  </a:outerShdw>
                </a:effectLst>
              </a:rPr>
              <a:t>Forrester, August 2013</a:t>
            </a:r>
          </a:p>
        </p:txBody>
      </p:sp>
      <p:sp>
        <p:nvSpPr>
          <p:cNvPr id="24" name="Rectangle 23"/>
          <p:cNvSpPr/>
          <p:nvPr/>
        </p:nvSpPr>
        <p:spPr>
          <a:xfrm>
            <a:off x="3695671" y="1922007"/>
            <a:ext cx="4828533" cy="2031325"/>
          </a:xfrm>
          <a:prstGeom prst="rect">
            <a:avLst/>
          </a:prstGeom>
        </p:spPr>
        <p:txBody>
          <a:bodyPr wrap="square" anchor="ctr" anchorCtr="0">
            <a:noAutofit/>
          </a:bodyPr>
          <a:lstStyle/>
          <a:p>
            <a:pPr marL="227013" indent="-227013">
              <a:spcAft>
                <a:spcPts val="300"/>
              </a:spcAft>
              <a:buFont typeface="Wingdings" panose="05000000000000000000" pitchFamily="2" charset="2"/>
              <a:buChar char="§"/>
            </a:pPr>
            <a:r>
              <a:rPr lang="ja-JP" altLang="en-US" sz="1600" dirty="0" smtClean="0">
                <a:solidFill>
                  <a:schemeClr val="tx2"/>
                </a:solidFill>
              </a:rPr>
              <a:t>大部分のユーザーが利用</a:t>
            </a:r>
            <a:endParaRPr lang="en-US" sz="1600" dirty="0" smtClean="0">
              <a:solidFill>
                <a:schemeClr val="tx2"/>
              </a:solidFill>
            </a:endParaRPr>
          </a:p>
          <a:p>
            <a:pPr marL="457200" indent="-230188">
              <a:spcAft>
                <a:spcPts val="300"/>
              </a:spcAft>
              <a:buFont typeface="Arial" panose="020B0604020202020204" pitchFamily="34" charset="0"/>
              <a:buChar char="−"/>
            </a:pPr>
            <a:r>
              <a:rPr lang="en-US" altLang="ja-JP" sz="1400" dirty="0" smtClean="0"/>
              <a:t>10</a:t>
            </a:r>
            <a:r>
              <a:rPr lang="ja-JP" altLang="en-US" sz="1400" dirty="0" smtClean="0"/>
              <a:t>人のうち</a:t>
            </a:r>
            <a:r>
              <a:rPr lang="en-US" altLang="ja-JP" sz="1400" dirty="0" smtClean="0"/>
              <a:t>7</a:t>
            </a:r>
            <a:r>
              <a:rPr lang="ja-JP" altLang="en-US" sz="1400" dirty="0" smtClean="0"/>
              <a:t>人が一週間のうち</a:t>
            </a:r>
            <a:r>
              <a:rPr lang="en-US" altLang="ja-JP" sz="1400" dirty="0" smtClean="0"/>
              <a:t>4−5</a:t>
            </a:r>
            <a:r>
              <a:rPr lang="ja-JP" altLang="en-US" sz="1400" dirty="0" smtClean="0"/>
              <a:t>日をデスクで作業</a:t>
            </a:r>
            <a:endParaRPr lang="en-US" sz="1400" dirty="0" smtClean="0"/>
          </a:p>
          <a:p>
            <a:pPr marL="457200" indent="-230188">
              <a:spcAft>
                <a:spcPts val="300"/>
              </a:spcAft>
              <a:buFont typeface="Arial" panose="020B0604020202020204" pitchFamily="34" charset="0"/>
              <a:buChar char="−"/>
            </a:pPr>
            <a:r>
              <a:rPr lang="ja-JP" altLang="en-US" sz="1400" dirty="0" smtClean="0"/>
              <a:t>着信のうち</a:t>
            </a:r>
            <a:r>
              <a:rPr lang="en-US" sz="1400" dirty="0" smtClean="0"/>
              <a:t>88%</a:t>
            </a:r>
            <a:r>
              <a:rPr lang="ja-JP" altLang="en-US" sz="1400" dirty="0" smtClean="0"/>
              <a:t>をデスクで応答</a:t>
            </a:r>
            <a:r>
              <a:rPr lang="en-US" sz="1400" dirty="0" smtClean="0"/>
              <a:t> </a:t>
            </a:r>
          </a:p>
          <a:p>
            <a:pPr marL="914400" lvl="1" indent="-230188">
              <a:spcAft>
                <a:spcPts val="300"/>
              </a:spcAft>
              <a:buFont typeface="Arial" panose="020B0604020202020204" pitchFamily="34" charset="0"/>
              <a:buChar char="−"/>
            </a:pPr>
            <a:r>
              <a:rPr lang="ja-JP" altLang="en-US" sz="1300" dirty="0" smtClean="0"/>
              <a:t>そのうち</a:t>
            </a:r>
            <a:r>
              <a:rPr lang="en-US" sz="1300" dirty="0" smtClean="0"/>
              <a:t>55%</a:t>
            </a:r>
            <a:r>
              <a:rPr lang="ja-JP" altLang="en-US" sz="1300" dirty="0" smtClean="0"/>
              <a:t>が固定電話</a:t>
            </a:r>
            <a:r>
              <a:rPr lang="en-US" sz="1300" dirty="0" smtClean="0"/>
              <a:t> </a:t>
            </a:r>
          </a:p>
          <a:p>
            <a:pPr marL="227013" indent="-227013">
              <a:spcAft>
                <a:spcPts val="300"/>
              </a:spcAft>
              <a:buFont typeface="Wingdings" panose="05000000000000000000" pitchFamily="2" charset="2"/>
              <a:buChar char="§"/>
            </a:pPr>
            <a:r>
              <a:rPr lang="ja-JP" altLang="en-US" sz="1600" dirty="0" smtClean="0">
                <a:solidFill>
                  <a:schemeClr val="tx2"/>
                </a:solidFill>
              </a:rPr>
              <a:t>地理的によりいっそう分散</a:t>
            </a:r>
            <a:r>
              <a:rPr lang="en-US" sz="1600" dirty="0" smtClean="0">
                <a:solidFill>
                  <a:schemeClr val="tx2"/>
                </a:solidFill>
              </a:rPr>
              <a:t> </a:t>
            </a:r>
          </a:p>
          <a:p>
            <a:pPr marL="460375" indent="-233363">
              <a:spcAft>
                <a:spcPts val="300"/>
              </a:spcAft>
              <a:buFont typeface="Arial" panose="020B0604020202020204" pitchFamily="34" charset="0"/>
              <a:buChar char="−"/>
            </a:pPr>
            <a:r>
              <a:rPr lang="ja-JP" altLang="en-US" sz="1400" dirty="0" smtClean="0"/>
              <a:t>グローバル経済</a:t>
            </a:r>
            <a:endParaRPr lang="en-US" sz="1400" dirty="0" smtClean="0"/>
          </a:p>
          <a:p>
            <a:pPr marL="460375" indent="-233363">
              <a:spcAft>
                <a:spcPts val="300"/>
              </a:spcAft>
              <a:buFont typeface="Arial" panose="020B0604020202020204" pitchFamily="34" charset="0"/>
              <a:buChar char="−"/>
            </a:pPr>
            <a:r>
              <a:rPr lang="en-US" sz="1400" dirty="0" smtClean="0"/>
              <a:t>24 </a:t>
            </a:r>
            <a:r>
              <a:rPr lang="ja-JP" altLang="en-US" sz="1400" dirty="0" smtClean="0"/>
              <a:t>時間柔軟な働き方</a:t>
            </a:r>
            <a:endParaRPr lang="en-US" sz="1400" dirty="0" smtClean="0"/>
          </a:p>
          <a:p>
            <a:pPr marL="460375" indent="-233363">
              <a:spcAft>
                <a:spcPts val="900"/>
              </a:spcAft>
              <a:buFont typeface="Arial" panose="020B0604020202020204" pitchFamily="34" charset="0"/>
              <a:buChar char="−"/>
            </a:pPr>
            <a:r>
              <a:rPr lang="ja-JP" altLang="en-US" sz="1400" dirty="0" smtClean="0"/>
              <a:t>テレワーク・リモートエキスパート</a:t>
            </a:r>
            <a:endParaRPr lang="en-US" sz="1400" dirty="0" smtClean="0"/>
          </a:p>
          <a:p>
            <a:pPr marL="227013" indent="-227013">
              <a:spcAft>
                <a:spcPts val="300"/>
              </a:spcAft>
              <a:buFont typeface="Wingdings" panose="05000000000000000000" pitchFamily="2" charset="2"/>
              <a:buChar char="§"/>
            </a:pPr>
            <a:r>
              <a:rPr lang="ja-JP" altLang="en-US" sz="1600" dirty="0" smtClean="0">
                <a:solidFill>
                  <a:schemeClr val="tx2"/>
                </a:solidFill>
              </a:rPr>
              <a:t>個人のモバイルデバイスを補助利用</a:t>
            </a:r>
            <a:endParaRPr lang="en-US" sz="1600" dirty="0" smtClean="0">
              <a:solidFill>
                <a:schemeClr val="tx2"/>
              </a:solidFill>
            </a:endParaRPr>
          </a:p>
          <a:p>
            <a:pPr marL="457200" indent="-230188">
              <a:spcAft>
                <a:spcPts val="300"/>
              </a:spcAft>
              <a:buFont typeface="Arial" panose="020B0604020202020204" pitchFamily="34" charset="0"/>
              <a:buChar char="−"/>
            </a:pPr>
            <a:r>
              <a:rPr lang="ja-JP" altLang="en-US" sz="1400" dirty="0" smtClean="0"/>
              <a:t>いつでもオンライン</a:t>
            </a:r>
            <a:endParaRPr lang="en-US" sz="1400" dirty="0" smtClean="0"/>
          </a:p>
          <a:p>
            <a:pPr marL="457200" indent="-230188">
              <a:spcAft>
                <a:spcPts val="300"/>
              </a:spcAft>
              <a:buFont typeface="Arial" panose="020B0604020202020204" pitchFamily="34" charset="0"/>
              <a:buChar char="−"/>
            </a:pPr>
            <a:r>
              <a:rPr lang="ja-JP" altLang="en-US" sz="1400" dirty="0" smtClean="0"/>
              <a:t>仕事と個人の境界が曖昧に</a:t>
            </a:r>
            <a:endParaRPr lang="en-US" sz="1400" dirty="0" smtClean="0"/>
          </a:p>
        </p:txBody>
      </p:sp>
      <p:sp>
        <p:nvSpPr>
          <p:cNvPr id="2" name="正方形/長方形 1"/>
          <p:cNvSpPr/>
          <p:nvPr/>
        </p:nvSpPr>
        <p:spPr>
          <a:xfrm>
            <a:off x="973666" y="4762552"/>
            <a:ext cx="7763934" cy="215444"/>
          </a:xfrm>
          <a:prstGeom prst="rect">
            <a:avLst/>
          </a:prstGeom>
        </p:spPr>
        <p:txBody>
          <a:bodyPr wrap="square">
            <a:spAutoFit/>
          </a:bodyPr>
          <a:lstStyle/>
          <a:p>
            <a:r>
              <a:rPr lang="en-US" altLang="ja-JP" sz="800" dirty="0">
                <a:hlinkClick r:id="rId4"/>
              </a:rPr>
              <a:t>http://</a:t>
            </a:r>
            <a:r>
              <a:rPr lang="en-US" altLang="ja-JP" sz="800" dirty="0" err="1">
                <a:hlinkClick r:id="rId4"/>
              </a:rPr>
              <a:t>www.cisco.com</a:t>
            </a:r>
            <a:r>
              <a:rPr lang="en-US" altLang="ja-JP" sz="800" dirty="0">
                <a:hlinkClick r:id="rId4"/>
              </a:rPr>
              <a:t>/c/dam/en/us/products/collateral/unified-communications/unified-communications-manager-</a:t>
            </a:r>
            <a:r>
              <a:rPr lang="en-US" altLang="ja-JP" sz="800" dirty="0" err="1">
                <a:hlinkClick r:id="rId4"/>
              </a:rPr>
              <a:t>callmanager</a:t>
            </a:r>
            <a:r>
              <a:rPr lang="en-US" altLang="ja-JP" sz="800" dirty="0">
                <a:hlinkClick r:id="rId4"/>
              </a:rPr>
              <a:t>/</a:t>
            </a:r>
            <a:r>
              <a:rPr lang="en-US" altLang="ja-JP" sz="800" dirty="0" err="1">
                <a:hlinkClick r:id="rId4"/>
              </a:rPr>
              <a:t>collaboration_technologies_to_desk.pdf</a:t>
            </a:r>
            <a:endParaRPr lang="ja-JP" altLang="en-US" sz="800" dirty="0"/>
          </a:p>
        </p:txBody>
      </p:sp>
    </p:spTree>
    <p:extLst>
      <p:ext uri="{BB962C8B-B14F-4D97-AF65-F5344CB8AC3E}">
        <p14:creationId xmlns:p14="http://schemas.microsoft.com/office/powerpoint/2010/main" val="321207134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kumimoji="1" lang="en-US" altLang="ja-JP" dirty="0" smtClean="0"/>
              <a:t>800 x 480 </a:t>
            </a:r>
            <a:r>
              <a:rPr kumimoji="1" lang="ja-JP" altLang="en-US" dirty="0" smtClean="0"/>
              <a:t>に整形し、</a:t>
            </a:r>
            <a:r>
              <a:rPr kumimoji="1" lang="en-US" altLang="ja-JP" dirty="0" smtClean="0"/>
              <a:t>PNG</a:t>
            </a:r>
            <a:r>
              <a:rPr kumimoji="1" lang="ja-JP" altLang="en-US" dirty="0" smtClean="0"/>
              <a:t>で保存</a:t>
            </a:r>
            <a:endParaRPr kumimoji="1" lang="en-US" altLang="ja-JP" dirty="0" smtClean="0"/>
          </a:p>
          <a:p>
            <a:r>
              <a:rPr lang="en-US" altLang="ja-JP" dirty="0"/>
              <a:t>139 × </a:t>
            </a:r>
            <a:r>
              <a:rPr lang="en-US" altLang="ja-JP" dirty="0" smtClean="0"/>
              <a:t>109</a:t>
            </a:r>
            <a:r>
              <a:rPr lang="ja-JP" altLang="en-US" dirty="0" smtClean="0"/>
              <a:t>のサムネイルを作り</a:t>
            </a:r>
            <a:r>
              <a:rPr lang="en-US" altLang="ja-JP" dirty="0" smtClean="0"/>
              <a:t>PNG</a:t>
            </a:r>
            <a:r>
              <a:rPr lang="ja-JP" altLang="en-US" dirty="0" smtClean="0"/>
              <a:t>で保存</a:t>
            </a:r>
            <a:endParaRPr kumimoji="1" lang="ja-JP" altLang="en-US" dirty="0"/>
          </a:p>
        </p:txBody>
      </p:sp>
      <p:sp>
        <p:nvSpPr>
          <p:cNvPr id="3" name="タイトル 2"/>
          <p:cNvSpPr>
            <a:spLocks noGrp="1"/>
          </p:cNvSpPr>
          <p:nvPr>
            <p:ph type="ctrTitle"/>
          </p:nvPr>
        </p:nvSpPr>
        <p:spPr/>
        <p:txBody>
          <a:bodyPr/>
          <a:lstStyle/>
          <a:p>
            <a:r>
              <a:rPr kumimoji="1" lang="ja-JP" altLang="en-US" dirty="0" smtClean="0"/>
              <a:t>ファイル作成</a:t>
            </a:r>
            <a:endParaRPr kumimoji="1" lang="ja-JP" altLang="en-US" dirty="0"/>
          </a:p>
        </p:txBody>
      </p:sp>
      <p:pic>
        <p:nvPicPr>
          <p:cNvPr id="4" name="図 3"/>
          <p:cNvPicPr>
            <a:picLocks noChangeAspect="1"/>
          </p:cNvPicPr>
          <p:nvPr/>
        </p:nvPicPr>
        <p:blipFill>
          <a:blip r:embed="rId2"/>
          <a:stretch>
            <a:fillRect/>
          </a:stretch>
        </p:blipFill>
        <p:spPr>
          <a:xfrm>
            <a:off x="659894" y="2042160"/>
            <a:ext cx="3447286" cy="2872739"/>
          </a:xfrm>
          <a:prstGeom prst="rect">
            <a:avLst/>
          </a:prstGeom>
        </p:spPr>
      </p:pic>
      <p:pic>
        <p:nvPicPr>
          <p:cNvPr id="5" name="図 4"/>
          <p:cNvPicPr>
            <a:picLocks noChangeAspect="1"/>
          </p:cNvPicPr>
          <p:nvPr/>
        </p:nvPicPr>
        <p:blipFill>
          <a:blip r:embed="rId3"/>
          <a:stretch>
            <a:fillRect/>
          </a:stretch>
        </p:blipFill>
        <p:spPr>
          <a:xfrm>
            <a:off x="4907280" y="2086004"/>
            <a:ext cx="3362088" cy="2770476"/>
          </a:xfrm>
          <a:prstGeom prst="rect">
            <a:avLst/>
          </a:prstGeom>
        </p:spPr>
      </p:pic>
    </p:spTree>
    <p:extLst>
      <p:ext uri="{BB962C8B-B14F-4D97-AF65-F5344CB8AC3E}">
        <p14:creationId xmlns:p14="http://schemas.microsoft.com/office/powerpoint/2010/main" val="422387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kumimoji="1" lang="ja-JP" altLang="en-US" dirty="0" smtClean="0"/>
              <a:t>既存のリストをダウンロード</a:t>
            </a:r>
            <a:endParaRPr kumimoji="1" lang="en-US" altLang="ja-JP" dirty="0" smtClean="0"/>
          </a:p>
          <a:p>
            <a:pPr lvl="1"/>
            <a:r>
              <a:rPr lang="sv-SE" altLang="ja-JP" dirty="0"/>
              <a:t>http:/</a:t>
            </a:r>
            <a:r>
              <a:rPr lang="sv-SE" altLang="ja-JP" dirty="0" smtClean="0"/>
              <a:t>/IP Address:</a:t>
            </a:r>
            <a:r>
              <a:rPr lang="sv-SE" altLang="ja-JP" dirty="0"/>
              <a:t>6970/</a:t>
            </a:r>
            <a:r>
              <a:rPr lang="sv-SE" altLang="ja-JP" dirty="0" err="1"/>
              <a:t>Desktops</a:t>
            </a:r>
            <a:r>
              <a:rPr lang="sv-SE" altLang="ja-JP" dirty="0"/>
              <a:t>/</a:t>
            </a:r>
            <a:r>
              <a:rPr lang="sv-SE" altLang="ja-JP" dirty="0" smtClean="0"/>
              <a:t>800x480x24</a:t>
            </a:r>
            <a:r>
              <a:rPr lang="sv-SE" altLang="ja-JP" dirty="0"/>
              <a:t>/</a:t>
            </a:r>
            <a:r>
              <a:rPr lang="sv-SE" altLang="ja-JP" dirty="0" err="1" smtClean="0"/>
              <a:t>List.xml</a:t>
            </a:r>
            <a:endParaRPr lang="sv-SE" altLang="ja-JP" dirty="0" smtClean="0"/>
          </a:p>
          <a:p>
            <a:pPr lvl="1"/>
            <a:r>
              <a:rPr lang="ja-JP" altLang="en-US" dirty="0" smtClean="0"/>
              <a:t>念のためファイル名生成ルールなどを合わせる</a:t>
            </a:r>
            <a:endParaRPr kumimoji="1" lang="ja-JP" altLang="en-US" dirty="0"/>
          </a:p>
        </p:txBody>
      </p:sp>
      <p:sp>
        <p:nvSpPr>
          <p:cNvPr id="3" name="タイトル 2"/>
          <p:cNvSpPr>
            <a:spLocks noGrp="1"/>
          </p:cNvSpPr>
          <p:nvPr>
            <p:ph type="ctrTitle"/>
          </p:nvPr>
        </p:nvSpPr>
        <p:spPr/>
        <p:txBody>
          <a:bodyPr/>
          <a:lstStyle/>
          <a:p>
            <a:r>
              <a:rPr kumimoji="1" lang="en-US" altLang="ja-JP" dirty="0" smtClean="0"/>
              <a:t>XML</a:t>
            </a:r>
            <a:r>
              <a:rPr kumimoji="1" lang="ja-JP" altLang="en-US" dirty="0" smtClean="0"/>
              <a:t>編集</a:t>
            </a:r>
            <a:endParaRPr kumimoji="1" lang="ja-JP" altLang="en-US" dirty="0"/>
          </a:p>
        </p:txBody>
      </p:sp>
      <p:pic>
        <p:nvPicPr>
          <p:cNvPr id="4" name="図 3"/>
          <p:cNvPicPr>
            <a:picLocks noChangeAspect="1"/>
          </p:cNvPicPr>
          <p:nvPr/>
        </p:nvPicPr>
        <p:blipFill>
          <a:blip r:embed="rId2"/>
          <a:stretch>
            <a:fillRect/>
          </a:stretch>
        </p:blipFill>
        <p:spPr>
          <a:xfrm>
            <a:off x="1371600" y="2265406"/>
            <a:ext cx="4320540" cy="2720613"/>
          </a:xfrm>
          <a:prstGeom prst="rect">
            <a:avLst/>
          </a:prstGeom>
        </p:spPr>
      </p:pic>
    </p:spTree>
    <p:extLst>
      <p:ext uri="{BB962C8B-B14F-4D97-AF65-F5344CB8AC3E}">
        <p14:creationId xmlns:p14="http://schemas.microsoft.com/office/powerpoint/2010/main" val="121457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kumimoji="1" lang="ja-JP" altLang="en-US" dirty="0" smtClean="0"/>
              <a:t>ディレクトリ　</a:t>
            </a:r>
            <a:r>
              <a:rPr lang="sv-SE" altLang="ja-JP" dirty="0" err="1"/>
              <a:t>Desktops</a:t>
            </a:r>
            <a:r>
              <a:rPr lang="sv-SE" altLang="ja-JP" dirty="0"/>
              <a:t>/800x480x24</a:t>
            </a:r>
            <a:r>
              <a:rPr lang="sv-SE" altLang="ja-JP" dirty="0" smtClean="0"/>
              <a:t>/ </a:t>
            </a:r>
            <a:r>
              <a:rPr lang="ja-JP" altLang="en-US" dirty="0" smtClean="0"/>
              <a:t>に</a:t>
            </a:r>
            <a:r>
              <a:rPr lang="en-US" altLang="ja-JP" dirty="0" err="1" smtClean="0"/>
              <a:t>List.xml</a:t>
            </a:r>
            <a:r>
              <a:rPr lang="ja-JP" altLang="en-US" dirty="0" smtClean="0"/>
              <a:t>、背景画像、サムネイルをアップロード</a:t>
            </a:r>
            <a:endParaRPr lang="en-US" altLang="ja-JP" dirty="0" smtClean="0"/>
          </a:p>
          <a:p>
            <a:r>
              <a:rPr kumimoji="1" lang="en-US" altLang="ja-JP" dirty="0" smtClean="0"/>
              <a:t>Cisco TFTP</a:t>
            </a:r>
            <a:r>
              <a:rPr kumimoji="1" lang="ja-JP" altLang="en-US" dirty="0" smtClean="0"/>
              <a:t>サービスを再起動</a:t>
            </a:r>
            <a:endParaRPr kumimoji="1" lang="ja-JP" altLang="en-US" dirty="0"/>
          </a:p>
        </p:txBody>
      </p:sp>
      <p:sp>
        <p:nvSpPr>
          <p:cNvPr id="3" name="タイトル 2"/>
          <p:cNvSpPr>
            <a:spLocks noGrp="1"/>
          </p:cNvSpPr>
          <p:nvPr>
            <p:ph type="title"/>
          </p:nvPr>
        </p:nvSpPr>
        <p:spPr/>
        <p:txBody>
          <a:bodyPr/>
          <a:lstStyle/>
          <a:p>
            <a:r>
              <a:rPr kumimoji="1" lang="ja-JP" altLang="en-US" dirty="0" smtClean="0"/>
              <a:t>アップロードとサービス再起動</a:t>
            </a:r>
            <a:endParaRPr kumimoji="1" lang="ja-JP" altLang="en-US" dirty="0"/>
          </a:p>
        </p:txBody>
      </p:sp>
      <p:pic>
        <p:nvPicPr>
          <p:cNvPr id="5" name="図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54634" y="2346960"/>
            <a:ext cx="3785126" cy="1977070"/>
          </a:xfrm>
          <a:prstGeom prst="rect">
            <a:avLst/>
          </a:prstGeom>
        </p:spPr>
      </p:pic>
      <p:pic>
        <p:nvPicPr>
          <p:cNvPr id="6" name="図 5"/>
          <p:cNvPicPr>
            <a:picLocks noChangeAspect="1"/>
          </p:cNvPicPr>
          <p:nvPr/>
        </p:nvPicPr>
        <p:blipFill>
          <a:blip r:embed="rId3"/>
          <a:stretch>
            <a:fillRect/>
          </a:stretch>
        </p:blipFill>
        <p:spPr>
          <a:xfrm>
            <a:off x="81280" y="2367225"/>
            <a:ext cx="4043680" cy="2301995"/>
          </a:xfrm>
          <a:prstGeom prst="rect">
            <a:avLst/>
          </a:prstGeom>
        </p:spPr>
      </p:pic>
    </p:spTree>
    <p:extLst>
      <p:ext uri="{BB962C8B-B14F-4D97-AF65-F5344CB8AC3E}">
        <p14:creationId xmlns:p14="http://schemas.microsoft.com/office/powerpoint/2010/main" val="305090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kumimoji="1" lang="en-US" altLang="ja-JP" dirty="0" smtClean="0"/>
              <a:t>Background Image </a:t>
            </a:r>
            <a:r>
              <a:rPr kumimoji="1" lang="ja-JP" altLang="en-US" dirty="0" smtClean="0"/>
              <a:t>パラメータで強制配布</a:t>
            </a:r>
            <a:endParaRPr kumimoji="1" lang="ja-JP" altLang="en-US" dirty="0"/>
          </a:p>
        </p:txBody>
      </p:sp>
      <p:sp>
        <p:nvSpPr>
          <p:cNvPr id="3" name="タイトル 2"/>
          <p:cNvSpPr>
            <a:spLocks noGrp="1"/>
          </p:cNvSpPr>
          <p:nvPr>
            <p:ph type="title"/>
          </p:nvPr>
        </p:nvSpPr>
        <p:spPr/>
        <p:txBody>
          <a:bodyPr/>
          <a:lstStyle/>
          <a:p>
            <a:r>
              <a:rPr kumimoji="1" lang="ja-JP" altLang="en-US" dirty="0" smtClean="0"/>
              <a:t>会社全体で展開する場合</a:t>
            </a:r>
            <a:endParaRPr kumimoji="1" lang="ja-JP" altLang="en-US" dirty="0"/>
          </a:p>
        </p:txBody>
      </p:sp>
      <p:pic>
        <p:nvPicPr>
          <p:cNvPr id="4" name="図 3"/>
          <p:cNvPicPr>
            <a:picLocks noChangeAspect="1"/>
          </p:cNvPicPr>
          <p:nvPr/>
        </p:nvPicPr>
        <p:blipFill>
          <a:blip r:embed="rId2"/>
          <a:stretch>
            <a:fillRect/>
          </a:stretch>
        </p:blipFill>
        <p:spPr>
          <a:xfrm>
            <a:off x="0" y="2717800"/>
            <a:ext cx="9144000" cy="396130"/>
          </a:xfrm>
          <a:prstGeom prst="rect">
            <a:avLst/>
          </a:prstGeom>
        </p:spPr>
      </p:pic>
    </p:spTree>
    <p:extLst>
      <p:ext uri="{BB962C8B-B14F-4D97-AF65-F5344CB8AC3E}">
        <p14:creationId xmlns:p14="http://schemas.microsoft.com/office/powerpoint/2010/main" val="323216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endParaRPr kumimoji="1" lang="ja-JP" altLang="en-US"/>
          </a:p>
        </p:txBody>
      </p:sp>
      <p:sp>
        <p:nvSpPr>
          <p:cNvPr id="3" name="タイトル 2"/>
          <p:cNvSpPr>
            <a:spLocks noGrp="1"/>
          </p:cNvSpPr>
          <p:nvPr>
            <p:ph type="title"/>
          </p:nvPr>
        </p:nvSpPr>
        <p:spPr/>
        <p:txBody>
          <a:bodyPr/>
          <a:lstStyle/>
          <a:p>
            <a:endParaRPr kumimoji="1" lang="ja-JP" altLang="en-US" dirty="0"/>
          </a:p>
        </p:txBody>
      </p:sp>
      <p:pic>
        <p:nvPicPr>
          <p:cNvPr id="4" name="図 3"/>
          <p:cNvPicPr>
            <a:picLocks noChangeAspect="1"/>
          </p:cNvPicPr>
          <p:nvPr/>
        </p:nvPicPr>
        <p:blipFill>
          <a:blip r:embed="rId2"/>
          <a:stretch>
            <a:fillRect/>
          </a:stretch>
        </p:blipFill>
        <p:spPr>
          <a:xfrm>
            <a:off x="279400" y="0"/>
            <a:ext cx="8572500" cy="5143500"/>
          </a:xfrm>
          <a:prstGeom prst="rect">
            <a:avLst/>
          </a:prstGeom>
        </p:spPr>
      </p:pic>
    </p:spTree>
    <p:extLst>
      <p:ext uri="{BB962C8B-B14F-4D97-AF65-F5344CB8AC3E}">
        <p14:creationId xmlns:p14="http://schemas.microsoft.com/office/powerpoint/2010/main" val="3745519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p:txBody>
          <a:bodyPr/>
          <a:lstStyle/>
          <a:p>
            <a:r>
              <a:rPr kumimoji="1" lang="ja-JP" altLang="en-US" dirty="0" smtClean="0"/>
              <a:t>設定アクセス</a:t>
            </a:r>
            <a:endParaRPr kumimoji="1" lang="ja-JP" altLang="en-US" dirty="0"/>
          </a:p>
        </p:txBody>
      </p:sp>
    </p:spTree>
    <p:extLst>
      <p:ext uri="{BB962C8B-B14F-4D97-AF65-F5344CB8AC3E}">
        <p14:creationId xmlns:p14="http://schemas.microsoft.com/office/powerpoint/2010/main" val="14325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t>Cisco IP Phone 8800</a:t>
            </a:r>
            <a:br>
              <a:rPr kumimoji="1" lang="en-US" altLang="ja-JP" dirty="0" smtClean="0"/>
            </a:br>
            <a:r>
              <a:rPr kumimoji="1" lang="ja-JP" altLang="en-US" dirty="0" smtClean="0"/>
              <a:t>設定アクセスの禁止</a:t>
            </a:r>
            <a:endParaRPr kumimoji="1" lang="ja-JP" altLang="en-US" dirty="0"/>
          </a:p>
        </p:txBody>
      </p:sp>
      <p:pic>
        <p:nvPicPr>
          <p:cNvPr id="6" name="図 5"/>
          <p:cNvPicPr>
            <a:picLocks noChangeAspect="1"/>
          </p:cNvPicPr>
          <p:nvPr/>
        </p:nvPicPr>
        <p:blipFill>
          <a:blip r:embed="rId2"/>
          <a:stretch>
            <a:fillRect/>
          </a:stretch>
        </p:blipFill>
        <p:spPr>
          <a:xfrm>
            <a:off x="1645920" y="1165352"/>
            <a:ext cx="6291580" cy="3774948"/>
          </a:xfrm>
          <a:prstGeom prst="rect">
            <a:avLst/>
          </a:prstGeom>
        </p:spPr>
      </p:pic>
      <p:sp>
        <p:nvSpPr>
          <p:cNvPr id="7" name="角丸四角形 6"/>
          <p:cNvSpPr/>
          <p:nvPr/>
        </p:nvSpPr>
        <p:spPr>
          <a:xfrm>
            <a:off x="3586480" y="1940560"/>
            <a:ext cx="1127760" cy="1635760"/>
          </a:xfrm>
          <a:prstGeom prst="roundRect">
            <a:avLst/>
          </a:prstGeom>
          <a:noFill/>
          <a:ln>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271168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74632" y="1046480"/>
            <a:ext cx="7668887" cy="2613660"/>
          </a:xfrm>
          <a:prstGeom prst="rect">
            <a:avLst/>
          </a:prstGeom>
        </p:spPr>
      </p:pic>
      <p:sp>
        <p:nvSpPr>
          <p:cNvPr id="2" name="タイトル 1"/>
          <p:cNvSpPr>
            <a:spLocks noGrp="1"/>
          </p:cNvSpPr>
          <p:nvPr>
            <p:ph type="ctrTitle"/>
          </p:nvPr>
        </p:nvSpPr>
        <p:spPr/>
        <p:txBody>
          <a:bodyPr/>
          <a:lstStyle/>
          <a:p>
            <a:r>
              <a:rPr lang="en-US" altLang="ja-JP" dirty="0"/>
              <a:t>Cisco IP Phone 8800</a:t>
            </a:r>
            <a:br>
              <a:rPr lang="en-US" altLang="ja-JP" dirty="0"/>
            </a:br>
            <a:r>
              <a:rPr lang="ja-JP" altLang="en-US" dirty="0"/>
              <a:t>設定アクセスの</a:t>
            </a:r>
            <a:r>
              <a:rPr lang="ja-JP" altLang="en-US" dirty="0" smtClean="0"/>
              <a:t>禁止</a:t>
            </a:r>
            <a:r>
              <a:rPr lang="en-US" altLang="ja-JP" dirty="0"/>
              <a:t> </a:t>
            </a:r>
            <a:r>
              <a:rPr lang="en-US" altLang="ja-JP" dirty="0" smtClean="0"/>
              <a:t>– </a:t>
            </a:r>
            <a:r>
              <a:rPr lang="ja-JP" altLang="en-US" dirty="0" smtClean="0"/>
              <a:t>パスワード</a:t>
            </a:r>
            <a:endParaRPr kumimoji="1" lang="ja-JP" altLang="en-US" dirty="0"/>
          </a:p>
        </p:txBody>
      </p:sp>
      <p:pic>
        <p:nvPicPr>
          <p:cNvPr id="3" name="図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33040" y="2496312"/>
            <a:ext cx="4411980" cy="2647188"/>
          </a:xfrm>
          <a:prstGeom prst="rect">
            <a:avLst/>
          </a:prstGeom>
        </p:spPr>
      </p:pic>
    </p:spTree>
    <p:extLst>
      <p:ext uri="{BB962C8B-B14F-4D97-AF65-F5344CB8AC3E}">
        <p14:creationId xmlns:p14="http://schemas.microsoft.com/office/powerpoint/2010/main" val="272502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Cisco IP Phone 8800</a:t>
            </a:r>
            <a:br>
              <a:rPr lang="en-US" altLang="ja-JP" dirty="0"/>
            </a:br>
            <a:r>
              <a:rPr lang="ja-JP" altLang="en-US" dirty="0"/>
              <a:t>設定アクセスの</a:t>
            </a:r>
            <a:r>
              <a:rPr lang="ja-JP" altLang="en-US" dirty="0" smtClean="0"/>
              <a:t>禁止</a:t>
            </a:r>
            <a:r>
              <a:rPr lang="en-US" altLang="ja-JP" dirty="0" smtClean="0"/>
              <a:t> – </a:t>
            </a:r>
            <a:r>
              <a:rPr lang="ja-JP" altLang="en-US" dirty="0" smtClean="0"/>
              <a:t>項目ごと</a:t>
            </a:r>
            <a:endParaRPr kumimoji="1" lang="ja-JP" altLang="en-US" dirty="0"/>
          </a:p>
        </p:txBody>
      </p:sp>
      <p:pic>
        <p:nvPicPr>
          <p:cNvPr id="3"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11406" y="1249680"/>
            <a:ext cx="3031067" cy="1818640"/>
          </a:xfrm>
          <a:prstGeom prst="rect">
            <a:avLst/>
          </a:prstGeom>
        </p:spPr>
      </p:pic>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9040" y="1235456"/>
            <a:ext cx="2987040" cy="1792224"/>
          </a:xfrm>
          <a:prstGeom prst="rect">
            <a:avLst/>
          </a:prstGeom>
        </p:spPr>
      </p:pic>
      <p:pic>
        <p:nvPicPr>
          <p:cNvPr id="5" name="図 4"/>
          <p:cNvPicPr>
            <a:picLocks noChangeAspect="1"/>
          </p:cNvPicPr>
          <p:nvPr/>
        </p:nvPicPr>
        <p:blipFill>
          <a:blip r:embed="rId4"/>
          <a:stretch>
            <a:fillRect/>
          </a:stretch>
        </p:blipFill>
        <p:spPr>
          <a:xfrm>
            <a:off x="203200" y="3886200"/>
            <a:ext cx="9144000" cy="1010653"/>
          </a:xfrm>
          <a:prstGeom prst="rect">
            <a:avLst/>
          </a:prstGeom>
        </p:spPr>
      </p:pic>
      <p:pic>
        <p:nvPicPr>
          <p:cNvPr id="6" name="図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228344"/>
            <a:ext cx="3108960" cy="1865376"/>
          </a:xfrm>
          <a:prstGeom prst="rect">
            <a:avLst/>
          </a:prstGeom>
        </p:spPr>
      </p:pic>
      <p:sp>
        <p:nvSpPr>
          <p:cNvPr id="7" name="テキスト ボックス 6"/>
          <p:cNvSpPr txBox="1"/>
          <p:nvPr/>
        </p:nvSpPr>
        <p:spPr>
          <a:xfrm>
            <a:off x="995680" y="3119120"/>
            <a:ext cx="1031803" cy="369332"/>
          </a:xfrm>
          <a:prstGeom prst="rect">
            <a:avLst/>
          </a:prstGeom>
          <a:noFill/>
        </p:spPr>
        <p:txBody>
          <a:bodyPr wrap="none" rtlCol="0">
            <a:spAutoFit/>
          </a:bodyPr>
          <a:lstStyle/>
          <a:p>
            <a:r>
              <a:rPr kumimoji="1" lang="en-US" altLang="ja-JP" dirty="0" smtClean="0"/>
              <a:t>Enabled</a:t>
            </a:r>
            <a:endParaRPr kumimoji="1" lang="ja-JP" altLang="en-US" dirty="0"/>
          </a:p>
        </p:txBody>
      </p:sp>
      <p:sp>
        <p:nvSpPr>
          <p:cNvPr id="8" name="テキスト ボックス 7"/>
          <p:cNvSpPr txBox="1"/>
          <p:nvPr/>
        </p:nvSpPr>
        <p:spPr>
          <a:xfrm>
            <a:off x="4338320" y="3139440"/>
            <a:ext cx="1223750" cy="369332"/>
          </a:xfrm>
          <a:prstGeom prst="rect">
            <a:avLst/>
          </a:prstGeom>
          <a:noFill/>
        </p:spPr>
        <p:txBody>
          <a:bodyPr wrap="none" rtlCol="0">
            <a:spAutoFit/>
          </a:bodyPr>
          <a:lstStyle/>
          <a:p>
            <a:r>
              <a:rPr kumimoji="1" lang="en-US" altLang="ja-JP" dirty="0" smtClean="0"/>
              <a:t>Restricted</a:t>
            </a:r>
            <a:endParaRPr kumimoji="1" lang="ja-JP" altLang="en-US" dirty="0"/>
          </a:p>
        </p:txBody>
      </p:sp>
      <p:sp>
        <p:nvSpPr>
          <p:cNvPr id="9" name="テキスト ボックス 8"/>
          <p:cNvSpPr txBox="1"/>
          <p:nvPr/>
        </p:nvSpPr>
        <p:spPr>
          <a:xfrm>
            <a:off x="7101840" y="3139440"/>
            <a:ext cx="1082861" cy="369332"/>
          </a:xfrm>
          <a:prstGeom prst="rect">
            <a:avLst/>
          </a:prstGeom>
          <a:noFill/>
        </p:spPr>
        <p:txBody>
          <a:bodyPr wrap="none" rtlCol="0">
            <a:spAutoFit/>
          </a:bodyPr>
          <a:lstStyle/>
          <a:p>
            <a:r>
              <a:rPr kumimoji="1" lang="en-US" altLang="ja-JP" dirty="0" smtClean="0"/>
              <a:t>Disabled</a:t>
            </a:r>
            <a:endParaRPr kumimoji="1" lang="ja-JP" altLang="en-US" dirty="0"/>
          </a:p>
        </p:txBody>
      </p:sp>
    </p:spTree>
    <p:extLst>
      <p:ext uri="{BB962C8B-B14F-4D97-AF65-F5344CB8AC3E}">
        <p14:creationId xmlns:p14="http://schemas.microsoft.com/office/powerpoint/2010/main" val="97753544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4"/>
          <p:cNvSpPr>
            <a:spLocks noGrp="1"/>
          </p:cNvSpPr>
          <p:nvPr>
            <p:ph type="ctrTitle"/>
          </p:nvPr>
        </p:nvSpPr>
        <p:spPr/>
        <p:txBody>
          <a:bodyPr/>
          <a:lstStyle/>
          <a:p>
            <a:r>
              <a:rPr lang="en-US" altLang="ja-JP" dirty="0" smtClean="0"/>
              <a:t>Cisco IP Phone</a:t>
            </a:r>
            <a:r>
              <a:rPr lang="ja-JP" altLang="en-US" dirty="0" smtClean="0"/>
              <a:t>・</a:t>
            </a:r>
            <a:r>
              <a:rPr lang="en-US" altLang="ja-JP" dirty="0" smtClean="0"/>
              <a:t>Cisco DX</a:t>
            </a:r>
            <a:br>
              <a:rPr lang="en-US" altLang="ja-JP" dirty="0" smtClean="0"/>
            </a:br>
            <a:r>
              <a:rPr lang="ja-JP" altLang="en-US" dirty="0" smtClean="0"/>
              <a:t>スクリーンショットの取得</a:t>
            </a:r>
            <a:endParaRPr lang="en-US" altLang="ja-JP" dirty="0" smtClean="0">
              <a:ea typeface="ＭＳ Ｐゴシック" pitchFamily="50" charset="-128"/>
            </a:endParaRPr>
          </a:p>
        </p:txBody>
      </p:sp>
    </p:spTree>
    <p:extLst>
      <p:ext uri="{BB962C8B-B14F-4D97-AF65-F5344CB8AC3E}">
        <p14:creationId xmlns:p14="http://schemas.microsoft.com/office/powerpoint/2010/main" val="280503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70e8e10b6ea24e706dff486d11f4564e36a29"/>
</p:tagLst>
</file>

<file path=ppt/theme/theme1.xml><?xml version="1.0" encoding="utf-8"?>
<a:theme xmlns:a="http://schemas.openxmlformats.org/drawingml/2006/main" name="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Blue theme 2014 16x9</Template>
  <TotalTime>19048</TotalTime>
  <Words>4724</Words>
  <Application>Microsoft Macintosh PowerPoint</Application>
  <PresentationFormat>画面に合わせる (16:9)</PresentationFormat>
  <Paragraphs>1188</Paragraphs>
  <Slides>105</Slides>
  <Notes>57</Notes>
  <HiddenSlides>2</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105</vt:i4>
      </vt:variant>
    </vt:vector>
  </HeadingPairs>
  <TitlesOfParts>
    <vt:vector size="107" baseType="lpstr">
      <vt:lpstr>Blue theme 2014 16x9</vt:lpstr>
      <vt:lpstr>Visio</vt:lpstr>
      <vt:lpstr>End Of Sales  Cisco IP Phone状況</vt:lpstr>
      <vt:lpstr>7900 Series (1/3)</vt:lpstr>
      <vt:lpstr>7900 Series (2/3)</vt:lpstr>
      <vt:lpstr>7900 Series (3/3)</vt:lpstr>
      <vt:lpstr>3905/6900 Series</vt:lpstr>
      <vt:lpstr>8900 Series</vt:lpstr>
      <vt:lpstr>9900 Series</vt:lpstr>
      <vt:lpstr>Cisco IP Phone 8800 Series </vt:lpstr>
      <vt:lpstr>オフィスでの通話環境の現状</vt:lpstr>
      <vt:lpstr>投資のチャレンジ デスクワーカーに対して</vt:lpstr>
      <vt:lpstr>既存電話環境をそのままにしていると レガシー電話の体験と新しい電話の体験</vt:lpstr>
      <vt:lpstr>既存電話環境をそのままにしていると 管理者から見たレガシー電話</vt:lpstr>
      <vt:lpstr>Cisco IP Phone 8800 Series 次世代の音声・ビデオ環境</vt:lpstr>
      <vt:lpstr>Cisco IP Phone 8800 Series 次世代の音声・ビデオ環境</vt:lpstr>
      <vt:lpstr>Cisco IP Phone 8845 フェイストゥーフェイス　HD ビデオコミュニケーション</vt:lpstr>
      <vt:lpstr>Cisco IP Phone 8865 フェイストゥーフェイス　HD ビデオコミュニケーション</vt:lpstr>
      <vt:lpstr>Cisco IP Phone 8800 Series 利用シーン</vt:lpstr>
      <vt:lpstr>Cisco IP Phone 8800 Series -  比較表</vt:lpstr>
      <vt:lpstr>Cisco IP Phone 8800 Series -  Cisco IP Phone 7900 シリーズとの比較表</vt:lpstr>
      <vt:lpstr>Cisco IP Phone 8800 Series -  Cisco IP Phone 8900/9900 シリーズとの比較表(Video)</vt:lpstr>
      <vt:lpstr>Cisco IP Phone 8800 提案のポイント</vt:lpstr>
      <vt:lpstr>Cisco IP Phone 8800 提案のポイント</vt:lpstr>
      <vt:lpstr>Cisco IP Phone 8800 セッションキー</vt:lpstr>
      <vt:lpstr>Cisco IP Phone 8800  パーク保留状況表示</vt:lpstr>
      <vt:lpstr>Cisco Jabber for Windows/Mac Pickup</vt:lpstr>
      <vt:lpstr>Cisco IP Phone 8800 提案のポイント</vt:lpstr>
      <vt:lpstr>電話カスタマイズ提案</vt:lpstr>
      <vt:lpstr>PowerPoint プレゼンテーション</vt:lpstr>
      <vt:lpstr>壁紙 ファイル作成</vt:lpstr>
      <vt:lpstr>アップロードとサービス再起動</vt:lpstr>
      <vt:lpstr>会社全体で展開する場合</vt:lpstr>
      <vt:lpstr>Cisco IP Phone 7800 / 8800 カスタム着信音の作成</vt:lpstr>
      <vt:lpstr>Cisco IP Phone 7800 / 8800 Ring Cadence Localization</vt:lpstr>
      <vt:lpstr>Cisco IP Phone 8800 提案のポイント</vt:lpstr>
      <vt:lpstr>USB充電 </vt:lpstr>
      <vt:lpstr>Cisco Intelligent Proximity on IP Phone / DX - Bluetoothで iPhone/Androidとペアリング</vt:lpstr>
      <vt:lpstr>Cisco Intelligent Proximity on IP Phone / DX 連絡先からの名前引き</vt:lpstr>
      <vt:lpstr>Cisco Intelligent Proximity on IP Phone / DX - 通話中、音声デバイスを変更</vt:lpstr>
      <vt:lpstr>VPNなしでのリモート接続 - Cisco Expressway　モバイル＆　リモートアクセス</vt:lpstr>
      <vt:lpstr>PowerPoint プレゼンテーション</vt:lpstr>
      <vt:lpstr>Cisco IP Phone 8800 電話機諸元</vt:lpstr>
      <vt:lpstr>Cisco IP Phone 8811 音声コミュニケーション</vt:lpstr>
      <vt:lpstr>Cisco IP Conference Phone 8831 会議室コミュニケーション</vt:lpstr>
      <vt:lpstr>Cisco IP Phone 8841 組織の生産性向上に貢献</vt:lpstr>
      <vt:lpstr>Cisco IP Phone 8845 フェイストゥーフェイスコミュニケーション</vt:lpstr>
      <vt:lpstr>Cisco IP Phone 8851* 新しい働き方を実現するモバイルデバイスとの連携</vt:lpstr>
      <vt:lpstr>Cisco IP Phone 8861 新しい働き方を実現するモバイルデバイスとの連携</vt:lpstr>
      <vt:lpstr>Cisco IP Phone 8865 Collaborate Face to Face with HD Video at the Desk</vt:lpstr>
      <vt:lpstr>Cisco IP Phone 8800 Series Key Expansion Module スケーラビリティと応答性</vt:lpstr>
      <vt:lpstr>Cisco IP Phone 8800 Series  Supported Server Platforms</vt:lpstr>
      <vt:lpstr>バックアップ</vt:lpstr>
      <vt:lpstr>Intuitive User Experience Incoming Call Presentation</vt:lpstr>
      <vt:lpstr>Cisco Intelligent Proximity Contacts Button on Phone</vt:lpstr>
      <vt:lpstr>Cisco Intelligent Proximity  Contacts from Smartphone</vt:lpstr>
      <vt:lpstr>Cisco Intelligent Proximity Call History from Smartphone</vt:lpstr>
      <vt:lpstr>Cisco IP Phone 8800 Series Intelligent Proximity with Video</vt:lpstr>
      <vt:lpstr>IP Conference Phone 8831  Typical Deployments</vt:lpstr>
      <vt:lpstr>IP Phone 8811  Hardware Features </vt:lpstr>
      <vt:lpstr>IP Phone 8841  Hardware Features </vt:lpstr>
      <vt:lpstr>IP Phone 8845  Hardware Features </vt:lpstr>
      <vt:lpstr>IP Phone 8851  Hardware Features </vt:lpstr>
      <vt:lpstr>IP Phone 8861  Hardware Features </vt:lpstr>
      <vt:lpstr>IP Phone 8865  Hardware Features </vt:lpstr>
      <vt:lpstr>IP Phone 8811 and 8841 Rear View</vt:lpstr>
      <vt:lpstr>IP Phone 8845 Rear View</vt:lpstr>
      <vt:lpstr>IP Phone 8851 Rear View</vt:lpstr>
      <vt:lpstr>IP Phone 8865 Rear View</vt:lpstr>
      <vt:lpstr>PowerPoint プレゼンテーション</vt:lpstr>
      <vt:lpstr>参考資料</vt:lpstr>
      <vt:lpstr>付録</vt:lpstr>
      <vt:lpstr>操作性</vt:lpstr>
      <vt:lpstr>Cisco IP Phone 8800 ソフトキー配置変更</vt:lpstr>
      <vt:lpstr>最大通話数</vt:lpstr>
      <vt:lpstr>Cisco IP Phone 8800 セッションキー/複数回線表示</vt:lpstr>
      <vt:lpstr>WebDialer</vt:lpstr>
      <vt:lpstr>WebDialer サンプル</vt:lpstr>
      <vt:lpstr>Cisco IP Phone 8861/8865 - Wireless</vt:lpstr>
      <vt:lpstr>カスタム着信音の作成方法</vt:lpstr>
      <vt:lpstr>Cisco IP Phone 7800 / 8800 カスタム着信音の作成</vt:lpstr>
      <vt:lpstr>作成ツールの一例</vt:lpstr>
      <vt:lpstr>PowerPoint プレゼンテーション</vt:lpstr>
      <vt:lpstr>PowerPoint プレゼンテーション</vt:lpstr>
      <vt:lpstr>書き出し</vt:lpstr>
      <vt:lpstr>Ringlist-wb.xml </vt:lpstr>
      <vt:lpstr>Ringlist-wb.xml &amp; ringer.rwb (OS Admin)　アップロード Cisco TFTPサーバリスタート</vt:lpstr>
      <vt:lpstr>Restart TFTP server(Serviceability)</vt:lpstr>
      <vt:lpstr>壁紙の作成方法</vt:lpstr>
      <vt:lpstr>Cisco IP Phone 8800  壁紙の設定</vt:lpstr>
      <vt:lpstr>Cisco IP Phone 8800  壁紙の設定</vt:lpstr>
      <vt:lpstr>ファイル作成</vt:lpstr>
      <vt:lpstr>XML編集</vt:lpstr>
      <vt:lpstr>アップロードとサービス再起動</vt:lpstr>
      <vt:lpstr>会社全体で展開する場合</vt:lpstr>
      <vt:lpstr>PowerPoint プレゼンテーション</vt:lpstr>
      <vt:lpstr>設定アクセス</vt:lpstr>
      <vt:lpstr>Cisco IP Phone 8800 設定アクセスの禁止</vt:lpstr>
      <vt:lpstr>Cisco IP Phone 8800 設定アクセスの禁止 – パスワード</vt:lpstr>
      <vt:lpstr>Cisco IP Phone 8800 設定アクセスの禁止 – 項目ごと</vt:lpstr>
      <vt:lpstr>Cisco IP Phone・Cisco DX スクリーンショットの取得</vt:lpstr>
      <vt:lpstr>スクリーンショット生成の仕組み</vt:lpstr>
      <vt:lpstr>Cisco Unified IP Phone スクリーンショット取得のための設定</vt:lpstr>
      <vt:lpstr>URL Authenticationの確認</vt:lpstr>
      <vt:lpstr>エンドユーザの設定</vt:lpstr>
      <vt:lpstr>電話の設定</vt:lpstr>
      <vt:lpstr>スクリーンショットの取得</vt:lpstr>
    </vt:vector>
  </TitlesOfParts>
  <Company>Cisco Systems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Cisco IP Phone 8800 Series TDM Presentation</dc:title>
  <cp:lastModifiedBy>Yuki Iwagishi</cp:lastModifiedBy>
  <cp:revision>6440</cp:revision>
  <dcterms:created xsi:type="dcterms:W3CDTF">2014-11-19T00:28:01Z</dcterms:created>
  <dcterms:modified xsi:type="dcterms:W3CDTF">2016-02-24T07:43:57Z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chitectures">
    <vt:lpwstr/>
  </property>
  <property fmtid="{D5CDD505-2E9C-101B-9397-08002B2CF9AE}" pid="3" name="country">
    <vt:lpwstr>US</vt:lpwstr>
  </property>
  <property fmtid="{D5CDD505-2E9C-101B-9397-08002B2CF9AE}" pid="4" name="sesecurity">
    <vt:lpwstr>Cisco Confidential</vt:lpwstr>
  </property>
  <property fmtid="{D5CDD505-2E9C-101B-9397-08002B2CF9AE}" pid="5" name="publishDate">
    <vt:lpwstr>2016-02-03 21:04:46</vt:lpwstr>
  </property>
  <property fmtid="{D5CDD505-2E9C-101B-9397-08002B2CF9AE}" pid="6" name="language">
    <vt:lpwstr>en</vt:lpwstr>
  </property>
  <property fmtid="{D5CDD505-2E9C-101B-9397-08002B2CF9AE}" pid="7" name="pid">
    <vt:lpwstr/>
  </property>
  <property fmtid="{D5CDD505-2E9C-101B-9397-08002B2CF9AE}" pid="8" name="mimeType">
    <vt:lpwstr>application/vnd.openxmlformats-officedocument.presentationml.presentation</vt:lpwstr>
  </property>
  <property fmtid="{D5CDD505-2E9C-101B-9397-08002B2CF9AE}" pid="9" name="revisionFlag">
    <vt:lpwstr/>
  </property>
  <property fmtid="{D5CDD505-2E9C-101B-9397-08002B2CF9AE}" pid="10" name="contentArchive">
    <vt:lpwstr/>
  </property>
  <property fmtid="{D5CDD505-2E9C-101B-9397-08002B2CF9AE}" pid="11" name="bizEntity">
    <vt:lpwstr/>
  </property>
  <property fmtid="{D5CDD505-2E9C-101B-9397-08002B2CF9AE}" pid="12" name="contentLastModified">
    <vt:lpwstr>06-01-2015 13:29:47</vt:lpwstr>
  </property>
  <property fmtid="{D5CDD505-2E9C-101B-9397-08002B2CF9AE}" pid="13" name="fileDuration">
    <vt:lpwstr/>
  </property>
  <property fmtid="{D5CDD505-2E9C-101B-9397-08002B2CF9AE}" pid="14" name="routeMarket">
    <vt:lpwstr/>
  </property>
  <property fmtid="{D5CDD505-2E9C-101B-9397-08002B2CF9AE}" pid="15" name="targetSalesMotion">
    <vt:lpwstr/>
  </property>
  <property fmtid="{D5CDD505-2E9C-101B-9397-08002B2CF9AE}" pid="16" name="solutions">
    <vt:lpwstr/>
  </property>
  <property fmtid="{D5CDD505-2E9C-101B-9397-08002B2CF9AE}" pid="17" name="secondaryConcept">
    <vt:lpwstr/>
  </property>
  <property fmtid="{D5CDD505-2E9C-101B-9397-08002B2CF9AE}" pid="18" name="targetSystem">
    <vt:lpwstr>WEM</vt:lpwstr>
  </property>
  <property fmtid="{D5CDD505-2E9C-101B-9397-08002B2CF9AE}" pid="19" name="targetCountry">
    <vt:lpwstr/>
  </property>
  <property fmtid="{D5CDD505-2E9C-101B-9397-08002B2CF9AE}" pid="20" name="marketIndustryTrend">
    <vt:lpwstr/>
  </property>
  <property fmtid="{D5CDD505-2E9C-101B-9397-08002B2CF9AE}" pid="21" name="machineConcepts">
    <vt:lpwstr>BYOD, Collaboration Endpoints, Cisco Unified IP Phone 8800 Series, Cisco IOS Technologies, High Availability, Unified Communications Applications, Cisco IP Phone 8811, Cisco IP Phone 8841, Cisco IP Phone 8851, Cisco IP Phone 8861, Cisco Unified IP Confere</vt:lpwstr>
  </property>
  <property fmtid="{D5CDD505-2E9C-101B-9397-08002B2CF9AE}" pid="22" name="sysAlfPubVer">
    <vt:lpwstr>20</vt:lpwstr>
  </property>
  <property fmtid="{D5CDD505-2E9C-101B-9397-08002B2CF9AE}" pid="23" name="fileSize">
    <vt:lpwstr/>
  </property>
  <property fmtid="{D5CDD505-2E9C-101B-9397-08002B2CF9AE}" pid="24" name="targetPersona">
    <vt:lpwstr/>
  </property>
  <property fmtid="{D5CDD505-2E9C-101B-9397-08002B2CF9AE}" pid="25" name="buyerType">
    <vt:lpwstr/>
  </property>
  <property fmtid="{D5CDD505-2E9C-101B-9397-08002B2CF9AE}" pid="26" name="competitive">
    <vt:lpwstr/>
  </property>
  <property fmtid="{D5CDD505-2E9C-101B-9397-08002B2CF9AE}" pid="27" name="offeringCategory">
    <vt:lpwstr>Product</vt:lpwstr>
  </property>
  <property fmtid="{D5CDD505-2E9C-101B-9397-08002B2CF9AE}" pid="28" name="authors">
    <vt:lpwstr>Cisco Systems, Inc.</vt:lpwstr>
  </property>
  <property fmtid="{D5CDD505-2E9C-101B-9397-08002B2CF9AE}" pid="29" name="deliveryMethod">
    <vt:lpwstr/>
  </property>
  <property fmtid="{D5CDD505-2E9C-101B-9397-08002B2CF9AE}" pid="30" name="concept">
    <vt:lpwstr>Cisco IP Phone 8800 Series</vt:lpwstr>
  </property>
  <property fmtid="{D5CDD505-2E9C-101B-9397-08002B2CF9AE}" pid="31" name="primaryConcept">
    <vt:lpwstr>Products:Cisco Products/Collaboration Endpoints/IP Phones/Cisco IP Phone 8800 Series</vt:lpwstr>
  </property>
  <property fmtid="{D5CDD505-2E9C-101B-9397-08002B2CF9AE}" pid="32" name="description">
    <vt:lpwstr>Cisco IP Phone 8800 Series TDM Presentation</vt:lpwstr>
  </property>
  <property fmtid="{D5CDD505-2E9C-101B-9397-08002B2CF9AE}" pid="33" name="title">
    <vt:lpwstr>Cisco IP Phone 8800 Series TDM Presentation</vt:lpwstr>
  </property>
  <property fmtid="{D5CDD505-2E9C-101B-9397-08002B2CF9AE}" pid="34" name="products">
    <vt:lpwstr>Products:Cisco Products/Collaboration Endpoints/IP Phones/Cisco IP Phone 8800 Series</vt:lpwstr>
  </property>
  <property fmtid="{D5CDD505-2E9C-101B-9397-08002B2CF9AE}" pid="35" name="industryType">
    <vt:lpwstr/>
  </property>
  <property fmtid="{D5CDD505-2E9C-101B-9397-08002B2CF9AE}" pid="36" name="wemDestFolderPath">
    <vt:lpwstr>/content/dam/en/us/products/collateral/collaboration-endpoints/unified-ip-phone-8800-series</vt:lpwstr>
  </property>
  <property fmtid="{D5CDD505-2E9C-101B-9397-08002B2CF9AE}" pid="37" name="certified">
    <vt:lpwstr>certified</vt:lpwstr>
  </property>
  <property fmtid="{D5CDD505-2E9C-101B-9397-08002B2CF9AE}" pid="38" name="alfrescoDocVersion">
    <vt:lpwstr>8.0</vt:lpwstr>
  </property>
  <property fmtid="{D5CDD505-2E9C-101B-9397-08002B2CF9AE}" pid="39" name="subBizEntity">
    <vt:lpwstr/>
  </property>
  <property fmtid="{D5CDD505-2E9C-101B-9397-08002B2CF9AE}" pid="40" name="createDate">
    <vt:lpwstr>2014-06-04 14:32:40</vt:lpwstr>
  </property>
  <property fmtid="{D5CDD505-2E9C-101B-9397-08002B2CF9AE}" pid="41" name="expirationDate">
    <vt:lpwstr>2016-09-01 00:00:00</vt:lpwstr>
  </property>
  <property fmtid="{D5CDD505-2E9C-101B-9397-08002B2CF9AE}" pid="42" name="marketSegment">
    <vt:lpwstr/>
  </property>
  <property fmtid="{D5CDD505-2E9C-101B-9397-08002B2CF9AE}" pid="43" name="alfrescoTraceID">
    <vt:lpwstr>workspace://SpacesStore/01a57b77-94e8-481d-bd98-a8e12e904054</vt:lpwstr>
  </property>
  <property fmtid="{D5CDD505-2E9C-101B-9397-08002B2CF9AE}" pid="44" name="accessLevel">
    <vt:lpwstr>Partner; Select Partner; Premier Partner; Silver Partner; Gold Partner; Employee</vt:lpwstr>
  </property>
  <property fmtid="{D5CDD505-2E9C-101B-9397-08002B2CF9AE}" pid="45" name="roleBasedDevelopment">
    <vt:lpwstr/>
  </property>
  <property fmtid="{D5CDD505-2E9C-101B-9397-08002B2CF9AE}" pid="46" name="iocontentsource">
    <vt:lpwstr>Sales</vt:lpwstr>
  </property>
  <property fmtid="{D5CDD505-2E9C-101B-9397-08002B2CF9AE}" pid="47" name="docType">
    <vt:lpwstr>Products Sales Resource</vt:lpwstr>
  </property>
  <property fmtid="{D5CDD505-2E9C-101B-9397-08002B2CF9AE}" pid="48" name="contentSubcategory">
    <vt:lpwstr>Technical Decision Maker Presentations</vt:lpwstr>
  </property>
  <property fmtid="{D5CDD505-2E9C-101B-9397-08002B2CF9AE}" pid="49" name="services">
    <vt:lpwstr/>
  </property>
  <property fmtid="{D5CDD505-2E9C-101B-9397-08002B2CF9AE}" pid="50" name="contentCategory">
    <vt:lpwstr>Collateral</vt:lpwstr>
  </property>
  <property fmtid="{D5CDD505-2E9C-101B-9397-08002B2CF9AE}" pid="51" name="acquisitions">
    <vt:lpwstr/>
  </property>
  <property fmtid="{D5CDD505-2E9C-101B-9397-08002B2CF9AE}" pid="52" name="seTags">
    <vt:lpwstr>Collaboration, Endpoints, Internal, Customer, Business Decision Maker, Presentation, IP Phones</vt:lpwstr>
  </property>
</Properties>
</file>