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52"/>
  </p:notesMasterIdLst>
  <p:sldIdLst>
    <p:sldId id="303" r:id="rId2"/>
    <p:sldId id="302" r:id="rId3"/>
    <p:sldId id="311" r:id="rId4"/>
    <p:sldId id="259" r:id="rId5"/>
    <p:sldId id="261" r:id="rId6"/>
    <p:sldId id="263" r:id="rId7"/>
    <p:sldId id="267" r:id="rId8"/>
    <p:sldId id="262" r:id="rId9"/>
    <p:sldId id="264" r:id="rId10"/>
    <p:sldId id="268" r:id="rId11"/>
    <p:sldId id="301" r:id="rId12"/>
    <p:sldId id="300" r:id="rId13"/>
    <p:sldId id="312" r:id="rId14"/>
    <p:sldId id="265" r:id="rId15"/>
    <p:sldId id="275" r:id="rId16"/>
    <p:sldId id="269" r:id="rId17"/>
    <p:sldId id="270" r:id="rId18"/>
    <p:sldId id="271" r:id="rId19"/>
    <p:sldId id="272" r:id="rId20"/>
    <p:sldId id="273" r:id="rId21"/>
    <p:sldId id="277" r:id="rId22"/>
    <p:sldId id="278" r:id="rId23"/>
    <p:sldId id="276" r:id="rId24"/>
    <p:sldId id="279" r:id="rId25"/>
    <p:sldId id="280" r:id="rId26"/>
    <p:sldId id="282" r:id="rId27"/>
    <p:sldId id="281" r:id="rId28"/>
    <p:sldId id="274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04" r:id="rId41"/>
    <p:sldId id="294" r:id="rId42"/>
    <p:sldId id="295" r:id="rId43"/>
    <p:sldId id="297" r:id="rId44"/>
    <p:sldId id="296" r:id="rId45"/>
    <p:sldId id="306" r:id="rId46"/>
    <p:sldId id="307" r:id="rId47"/>
    <p:sldId id="309" r:id="rId48"/>
    <p:sldId id="310" r:id="rId49"/>
    <p:sldId id="299" r:id="rId50"/>
    <p:sldId id="305" r:id="rId5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28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F02B1-58CB-154C-A640-88395E8A1FE9}" type="datetimeFigureOut">
              <a:rPr kumimoji="1" lang="ja-JP" altLang="en-US" smtClean="0"/>
              <a:t>16/04/06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67B32-AA00-EB45-B017-045BB06322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2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4CE0D-D428-D540-9501-84373251302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7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Cisco Live 2014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E440CF-6C6E-45F7-A815-4B2F73CC0718}" type="datetime1">
              <a:rPr lang="en-US" smtClean="0"/>
              <a:t>16/04/06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06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67B32-AA00-EB45-B017-045BB0632213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428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tif"/><Relationship Id="rId3" Type="http://schemas.openxmlformats.org/officeDocument/2006/relationships/image" Target="../media/image12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41371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32668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00002"/>
      </p:ext>
    </p:extLst>
  </p:cSld>
  <p:clrMapOvr>
    <a:masterClrMapping/>
  </p:clrMapOvr>
  <p:transition xmlns:p14="http://schemas.microsoft.com/office/powerpoint/2010/main" spd="med">
    <p:fade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72582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47761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40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61399751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ja-JP" altLang="en-US" noProof="0" smtClean="0"/>
              <a:t>アイコンをクリックして表を追加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5032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9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47" y="320675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9002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アイコンをクリックしてグラフを追加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5636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アイコンをクリックしてグラフを追加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2954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8357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2026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1962953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724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730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348" cy="51435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00063" y="3476219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44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21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89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500548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2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552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87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2761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68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 smtClean="0"/>
              <a:t>アイコンをクリックしてメディアを追加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2704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 smtClean="0"/>
              <a:t>アイコンをクリックしてメディアを追加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198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6545" y="1646238"/>
            <a:ext cx="199091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60" y="1643634"/>
            <a:ext cx="208067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79113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68583" tIns="34292" rIns="68583" bIns="3429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56" tIns="34279" rIns="68556" bIns="34279"/>
          <a:lstStyle/>
          <a:p>
            <a:fld id="{B96035D2-0913-49EB-B483-5BE364F1703D}" type="datetimeFigureOut">
              <a:rPr lang="en-US" smtClean="0"/>
              <a:t>16/04/06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56" tIns="34279" rIns="68556" bIns="3427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lIns="68556" tIns="34279" rIns="68556" bIns="34279"/>
          <a:lstStyle/>
          <a:p>
            <a:fld id="{DCB75E90-43C4-4379-A359-F1B1CB39F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6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5922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7"/>
            <a:ext cx="8513064" cy="434974"/>
          </a:xfrm>
        </p:spPr>
        <p:txBody>
          <a:bodyPr/>
          <a:lstStyle>
            <a:lvl1pPr marL="6251" indent="-6251" algn="l" defTabSz="457162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1"/>
            <a:ext cx="359666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849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74407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699" y="3054518"/>
            <a:ext cx="8320322" cy="564257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  <p:pic>
        <p:nvPicPr>
          <p:cNvPr id="5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5" y="301037"/>
            <a:ext cx="8528587" cy="25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6381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699" y="3054518"/>
            <a:ext cx="8320322" cy="564257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  <p:pic>
        <p:nvPicPr>
          <p:cNvPr id="5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5" y="301037"/>
            <a:ext cx="8528587" cy="25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95144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16705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011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255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10407128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theme" Target="../theme/theme1.xml"/><Relationship Id="rId4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922" r:id="rId2"/>
    <p:sldLayoutId id="2147483875" r:id="rId3"/>
    <p:sldLayoutId id="2147483877" r:id="rId4"/>
    <p:sldLayoutId id="2147483876" r:id="rId5"/>
    <p:sldLayoutId id="2147483878" r:id="rId6"/>
    <p:sldLayoutId id="2147483881" r:id="rId7"/>
    <p:sldLayoutId id="2147483880" r:id="rId8"/>
    <p:sldLayoutId id="2147483905" r:id="rId9"/>
    <p:sldLayoutId id="2147483906" r:id="rId10"/>
    <p:sldLayoutId id="2147483879" r:id="rId11"/>
    <p:sldLayoutId id="2147483883" r:id="rId12"/>
    <p:sldLayoutId id="2147483886" r:id="rId13"/>
    <p:sldLayoutId id="2147483887" r:id="rId14"/>
    <p:sldLayoutId id="2147483884" r:id="rId15"/>
    <p:sldLayoutId id="2147483885" r:id="rId16"/>
    <p:sldLayoutId id="2147483907" r:id="rId17"/>
    <p:sldLayoutId id="2147483889" r:id="rId18"/>
    <p:sldLayoutId id="2147483890" r:id="rId19"/>
    <p:sldLayoutId id="2147483891" r:id="rId20"/>
    <p:sldLayoutId id="2147483892" r:id="rId21"/>
    <p:sldLayoutId id="2147483893" r:id="rId22"/>
    <p:sldLayoutId id="2147483917" r:id="rId23"/>
    <p:sldLayoutId id="2147483918" r:id="rId24"/>
    <p:sldLayoutId id="2147483895" r:id="rId25"/>
    <p:sldLayoutId id="2147483871" r:id="rId26"/>
    <p:sldLayoutId id="2147483921" r:id="rId27"/>
    <p:sldLayoutId id="2147483898" r:id="rId28"/>
    <p:sldLayoutId id="2147483908" r:id="rId29"/>
    <p:sldLayoutId id="2147483909" r:id="rId30"/>
    <p:sldLayoutId id="2147483910" r:id="rId31"/>
    <p:sldLayoutId id="2147483911" r:id="rId32"/>
    <p:sldLayoutId id="2147483914" r:id="rId33"/>
    <p:sldLayoutId id="2147483896" r:id="rId34"/>
    <p:sldLayoutId id="2147483912" r:id="rId35"/>
    <p:sldLayoutId id="2147483913" r:id="rId36"/>
    <p:sldLayoutId id="2147483897" r:id="rId37"/>
    <p:sldLayoutId id="2147483923" r:id="rId38"/>
    <p:sldLayoutId id="2147483924" r:id="rId39"/>
    <p:sldLayoutId id="2147483925" r:id="rId40"/>
    <p:sldLayoutId id="2147483926" r:id="rId41"/>
    <p:sldLayoutId id="2147483927" r:id="rId42"/>
    <p:sldLayoutId id="2147483928" r:id="rId43"/>
  </p:sldLayoutIdLst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www.cisco.com/c/en/us/support/unified-communications/business-edition-6000/products-installation-guides-list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4.png"/><Relationship Id="rId3" Type="http://schemas.openxmlformats.org/officeDocument/2006/relationships/hyperlink" Target="http://www.cisco.com/c/en/us/support/unified-communications/business-edition-6000/products-installation-guides-list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.com/go/uc-virtualized" TargetMode="External"/><Relationship Id="rId4" Type="http://schemas.openxmlformats.org/officeDocument/2006/relationships/hyperlink" Target="http://www.cisco.com/go/vmpt" TargetMode="External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docwiki.cisco.com/wiki/Readme_for_Cisco_Collaboration_Virtual_Machine_Placement_Too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mware.com/pdf/vsphere5/r55/vsphere-55-configuration-maximums.pdf" TargetMode="External"/><Relationship Id="rId4" Type="http://schemas.openxmlformats.org/officeDocument/2006/relationships/hyperlink" Target="http://docwiki.cisco.com/wiki/Unified_Communications_VMware_Requirements%23License_Comparison" TargetMode="External"/><Relationship Id="rId5" Type="http://schemas.openxmlformats.org/officeDocument/2006/relationships/hyperlink" Target="https://communities.cisco.com/thread/55726" TargetMode="External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gif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docwiki.cisco.com/wiki/Readme_for_Cisco_Collaboration_Virtual_Machine_Placement_Tool" TargetMode="External"/><Relationship Id="rId3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jpeg"/><Relationship Id="rId24" Type="http://schemas.openxmlformats.org/officeDocument/2006/relationships/image" Target="../media/image47.jpe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png"/><Relationship Id="rId3" Type="http://schemas.microsoft.com/office/2007/relationships/hdphoto" Target="../media/hdphoto2.wdp"/><Relationship Id="rId4" Type="http://schemas.openxmlformats.org/officeDocument/2006/relationships/image" Target="../media/image50.png"/><Relationship Id="rId5" Type="http://schemas.microsoft.com/office/2007/relationships/hdphoto" Target="../media/hdphoto3.wdp"/><Relationship Id="rId6" Type="http://schemas.openxmlformats.org/officeDocument/2006/relationships/image" Target="../media/image51.png"/><Relationship Id="rId7" Type="http://schemas.microsoft.com/office/2007/relationships/hdphoto" Target="../media/hdphoto4.wdp"/><Relationship Id="rId8" Type="http://schemas.openxmlformats.org/officeDocument/2006/relationships/image" Target="../media/image26.png"/><Relationship Id="rId9" Type="http://schemas.openxmlformats.org/officeDocument/2006/relationships/image" Target="../media/image46.jpeg"/><Relationship Id="rId10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.com/c/en/us/support/unified-communications/business-edition-7000/products-release-notes-list.html" TargetMode="External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www.cisco.com/c/en/us/support/unified-communications/business-edition-6000/products-release-notes-lis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/>
              <a:t>シスコシステムズ合同会社　コラボレーションアーキテクチャ事業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dirty="0" smtClean="0"/>
              <a:t>テクニカルソリューションズアーキテクト</a:t>
            </a:r>
            <a:endParaRPr lang="en-US" altLang="ja-JP" dirty="0" smtClean="0"/>
          </a:p>
          <a:p>
            <a:r>
              <a:rPr lang="ja-JP" altLang="en-US" dirty="0" smtClean="0"/>
              <a:t>岩岸　優希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69496" y="4763988"/>
            <a:ext cx="8296421" cy="288131"/>
          </a:xfrm>
        </p:spPr>
        <p:txBody>
          <a:bodyPr/>
          <a:lstStyle/>
          <a:p>
            <a:r>
              <a:rPr lang="en-US" altLang="ja-JP" dirty="0" smtClean="0"/>
              <a:t>2016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/>
              <a:t>設計・サイジングポイント</a:t>
            </a:r>
            <a:r>
              <a:rPr lang="en-US" altLang="ja-JP" dirty="0"/>
              <a:t> 2016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4" y="2639977"/>
            <a:ext cx="8978241" cy="644730"/>
          </a:xfrm>
        </p:spPr>
        <p:txBody>
          <a:bodyPr/>
          <a:lstStyle/>
          <a:p>
            <a:r>
              <a:rPr lang="en-US" altLang="ja-JP" dirty="0"/>
              <a:t>Business Edition 6000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4141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064" y="148485"/>
            <a:ext cx="8345488" cy="731837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BE6000S: </a:t>
            </a:r>
            <a:r>
              <a:rPr lang="ja-JP" altLang="en-US" sz="2800" dirty="0" smtClean="0">
                <a:solidFill>
                  <a:srgbClr val="000000"/>
                </a:solidFill>
              </a:rPr>
              <a:t>構成の選択肢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21207" y="924742"/>
            <a:ext cx="8194699" cy="3977487"/>
            <a:chOff x="537471" y="924742"/>
            <a:chExt cx="8194699" cy="3977487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384" y="3971022"/>
              <a:ext cx="1617003" cy="533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Isosceles Triangle 46"/>
            <p:cNvSpPr/>
            <p:nvPr/>
          </p:nvSpPr>
          <p:spPr>
            <a:xfrm rot="10800000">
              <a:off x="2955376" y="3672235"/>
              <a:ext cx="5642246" cy="304324"/>
            </a:xfrm>
            <a:prstGeom prst="triangle">
              <a:avLst>
                <a:gd name="adj" fmla="val 50337"/>
              </a:avLst>
            </a:prstGeom>
            <a:gradFill rotWithShape="1">
              <a:gsLst>
                <a:gs pos="0">
                  <a:srgbClr val="0096D6">
                    <a:tint val="100000"/>
                    <a:shade val="100000"/>
                    <a:satMod val="130000"/>
                    <a:alpha val="37000"/>
                  </a:srgbClr>
                </a:gs>
                <a:gs pos="100000">
                  <a:srgbClr val="0096D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101170" tIns="50590" rIns="101170" bIns="50590" rtlCol="0" anchor="ctr"/>
            <a:lstStyle/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2030" y="4518816"/>
              <a:ext cx="1416044" cy="38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4663787" y="4377896"/>
              <a:ext cx="881730" cy="237636"/>
            </a:xfrm>
            <a:prstGeom prst="rect">
              <a:avLst/>
            </a:prstGeom>
            <a:noFill/>
          </p:spPr>
          <p:txBody>
            <a:bodyPr wrap="none" lIns="91320" tIns="45660" rIns="91320" bIns="45660" rtlCol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ISR 2921-V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176119" y="3956607"/>
              <a:ext cx="1144623" cy="237636"/>
            </a:xfrm>
            <a:prstGeom prst="rect">
              <a:avLst/>
            </a:prstGeom>
            <a:noFill/>
          </p:spPr>
          <p:txBody>
            <a:bodyPr wrap="none" lIns="91320" tIns="45660" rIns="91320" bIns="45660" rtlCol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UCS E160D M2</a:t>
              </a: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 flipV="1">
              <a:off x="4785982" y="1177070"/>
              <a:ext cx="1850" cy="2239199"/>
            </a:xfrm>
            <a:prstGeom prst="line">
              <a:avLst/>
            </a:prstGeom>
            <a:noFill/>
            <a:ln w="28575" cap="flat" cmpd="sng" algn="ctr">
              <a:solidFill>
                <a:srgbClr val="6DB344"/>
              </a:solidFill>
              <a:prstDash val="sysDash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>
            <a:xfrm flipV="1">
              <a:off x="5739368" y="1160196"/>
              <a:ext cx="0" cy="2262477"/>
            </a:xfrm>
            <a:prstGeom prst="line">
              <a:avLst/>
            </a:prstGeom>
            <a:noFill/>
            <a:ln w="28575" cap="flat" cmpd="sng" algn="ctr">
              <a:solidFill>
                <a:srgbClr val="6DB344"/>
              </a:solidFill>
              <a:prstDash val="sysDash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>
            <a:xfrm flipH="1" flipV="1">
              <a:off x="6717010" y="1189137"/>
              <a:ext cx="4630" cy="2239940"/>
            </a:xfrm>
            <a:prstGeom prst="line">
              <a:avLst/>
            </a:prstGeom>
            <a:noFill/>
            <a:ln w="28575" cap="flat" cmpd="sng" algn="ctr">
              <a:solidFill>
                <a:srgbClr val="6DB344"/>
              </a:solidFill>
              <a:prstDash val="sysDash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 flipV="1">
              <a:off x="7673176" y="1073152"/>
              <a:ext cx="0" cy="2377697"/>
            </a:xfrm>
            <a:prstGeom prst="line">
              <a:avLst/>
            </a:prstGeom>
            <a:noFill/>
            <a:ln w="28575" cap="flat" cmpd="sng" algn="ctr">
              <a:solidFill>
                <a:srgbClr val="6DB344"/>
              </a:solidFill>
              <a:prstDash val="sysDash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 flipV="1">
              <a:off x="3828612" y="1073152"/>
              <a:ext cx="0" cy="2329029"/>
            </a:xfrm>
            <a:prstGeom prst="line">
              <a:avLst/>
            </a:prstGeom>
            <a:noFill/>
            <a:ln w="28575" cap="flat" cmpd="sng" algn="ctr">
              <a:solidFill>
                <a:srgbClr val="6DB344"/>
              </a:solidFill>
              <a:prstDash val="sysDash"/>
            </a:ln>
            <a:effectLst/>
          </p:spPr>
        </p:cxnSp>
        <p:sp>
          <p:nvSpPr>
            <p:cNvPr id="92" name="Rectangle 91"/>
            <p:cNvSpPr/>
            <p:nvPr/>
          </p:nvSpPr>
          <p:spPr>
            <a:xfrm>
              <a:off x="2896013" y="3115853"/>
              <a:ext cx="5701610" cy="2755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91304" tIns="45652" rIns="91304" bIns="45652" rtlCol="0" anchor="ctr"/>
            <a:lstStyle/>
            <a:p>
              <a:pPr marL="0" marR="0" lvl="0" indent="0" algn="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3" name="Picture 9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158" y="3158958"/>
              <a:ext cx="916152" cy="18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Rectangle 94"/>
            <p:cNvSpPr/>
            <p:nvPr/>
          </p:nvSpPr>
          <p:spPr>
            <a:xfrm>
              <a:off x="3849088" y="2505637"/>
              <a:ext cx="1860545" cy="578062"/>
            </a:xfrm>
            <a:prstGeom prst="rect">
              <a:avLst/>
            </a:prstGeom>
            <a:gradFill flip="none" rotWithShape="1">
              <a:gsLst>
                <a:gs pos="0">
                  <a:srgbClr val="652D89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652D89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652D89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wrap="none" lIns="0" tIns="60847" rIns="0" bIns="60847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UCM 1K </a:t>
              </a:r>
              <a:r>
                <a:rPr kumimoji="0" lang="ja-JP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ユーザ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VM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2vCPU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2896019" y="3459684"/>
              <a:ext cx="904581" cy="173042"/>
            </a:xfrm>
            <a:prstGeom prst="roundRect">
              <a:avLst/>
            </a:prstGeom>
            <a:gradFill flip="none" rotWithShape="1">
              <a:gsLst>
                <a:gs pos="0">
                  <a:srgbClr val="6DB344">
                    <a:shade val="30000"/>
                    <a:satMod val="115000"/>
                  </a:srgbClr>
                </a:gs>
                <a:gs pos="50000">
                  <a:srgbClr val="6DB344">
                    <a:shade val="67500"/>
                    <a:satMod val="115000"/>
                  </a:srgbClr>
                </a:gs>
                <a:gs pos="100000">
                  <a:srgbClr val="6DB3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121643" tIns="60806" rIns="121643" bIns="60806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pCore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1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3851984" y="3459684"/>
              <a:ext cx="904581" cy="173042"/>
            </a:xfrm>
            <a:prstGeom prst="roundRect">
              <a:avLst/>
            </a:prstGeom>
            <a:gradFill flip="none" rotWithShape="1">
              <a:gsLst>
                <a:gs pos="0">
                  <a:srgbClr val="6DB344">
                    <a:shade val="30000"/>
                    <a:satMod val="115000"/>
                  </a:srgbClr>
                </a:gs>
                <a:gs pos="50000">
                  <a:srgbClr val="6DB344">
                    <a:shade val="67500"/>
                    <a:satMod val="115000"/>
                  </a:srgbClr>
                </a:gs>
                <a:gs pos="100000">
                  <a:srgbClr val="6DB3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121643" tIns="60806" rIns="121643" bIns="60806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pCore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2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814877" y="3463077"/>
              <a:ext cx="904581" cy="173042"/>
            </a:xfrm>
            <a:prstGeom prst="roundRect">
              <a:avLst/>
            </a:prstGeom>
            <a:gradFill flip="none" rotWithShape="1">
              <a:gsLst>
                <a:gs pos="0">
                  <a:srgbClr val="6DB344">
                    <a:shade val="30000"/>
                    <a:satMod val="115000"/>
                  </a:srgbClr>
                </a:gs>
                <a:gs pos="50000">
                  <a:srgbClr val="6DB344">
                    <a:shade val="67500"/>
                    <a:satMod val="115000"/>
                  </a:srgbClr>
                </a:gs>
                <a:gs pos="100000">
                  <a:srgbClr val="6DB3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121643" tIns="60806" rIns="121643" bIns="60806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pCore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5777767" y="3463077"/>
              <a:ext cx="904581" cy="173042"/>
            </a:xfrm>
            <a:prstGeom prst="roundRect">
              <a:avLst/>
            </a:prstGeom>
            <a:gradFill flip="none" rotWithShape="1">
              <a:gsLst>
                <a:gs pos="0">
                  <a:srgbClr val="6DB344">
                    <a:shade val="30000"/>
                    <a:satMod val="115000"/>
                  </a:srgbClr>
                </a:gs>
                <a:gs pos="50000">
                  <a:srgbClr val="6DB344">
                    <a:shade val="67500"/>
                    <a:satMod val="115000"/>
                  </a:srgbClr>
                </a:gs>
                <a:gs pos="100000">
                  <a:srgbClr val="6DB3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121643" tIns="60806" rIns="121643" bIns="60806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pCore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6739972" y="3463218"/>
              <a:ext cx="904581" cy="173042"/>
            </a:xfrm>
            <a:prstGeom prst="roundRect">
              <a:avLst/>
            </a:prstGeom>
            <a:gradFill flip="none" rotWithShape="1">
              <a:gsLst>
                <a:gs pos="0">
                  <a:srgbClr val="6DB344">
                    <a:shade val="30000"/>
                    <a:satMod val="115000"/>
                  </a:srgbClr>
                </a:gs>
                <a:gs pos="50000">
                  <a:srgbClr val="6DB344">
                    <a:shade val="67500"/>
                    <a:satMod val="115000"/>
                  </a:srgbClr>
                </a:gs>
                <a:gs pos="100000">
                  <a:srgbClr val="6DB3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121643" tIns="60806" rIns="121643" bIns="60806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pCore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5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7693051" y="3463077"/>
              <a:ext cx="904581" cy="173042"/>
            </a:xfrm>
            <a:prstGeom prst="roundRect">
              <a:avLst/>
            </a:prstGeom>
            <a:gradFill flip="none" rotWithShape="1">
              <a:gsLst>
                <a:gs pos="0">
                  <a:srgbClr val="6DB344">
                    <a:shade val="30000"/>
                    <a:satMod val="115000"/>
                  </a:srgbClr>
                </a:gs>
                <a:gs pos="50000">
                  <a:srgbClr val="6DB344">
                    <a:shade val="67500"/>
                    <a:satMod val="115000"/>
                  </a:srgbClr>
                </a:gs>
                <a:gs pos="100000">
                  <a:srgbClr val="6DB3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121643" tIns="60806" rIns="121643" bIns="60806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pCore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6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852235" y="2505637"/>
              <a:ext cx="930273" cy="578062"/>
            </a:xfrm>
            <a:prstGeom prst="rect">
              <a:avLst/>
            </a:prstGeom>
            <a:gradFill flip="none" rotWithShape="1">
              <a:gsLst>
                <a:gs pos="0">
                  <a:srgbClr val="652D89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652D89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652D89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wrap="none" lIns="0" tIns="60847" rIns="0" bIns="60847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PCP Small VM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1v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CPU</a:t>
              </a:r>
              <a:endPara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775318" y="2505635"/>
              <a:ext cx="930273" cy="578062"/>
            </a:xfrm>
            <a:prstGeom prst="rect">
              <a:avLst/>
            </a:prstGeom>
            <a:gradFill flip="none" rotWithShape="1">
              <a:gsLst>
                <a:gs pos="0">
                  <a:srgbClr val="652D89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652D89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652D89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wrap="none" lIns="0" tIns="60847" rIns="0" bIns="60847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CUC 1K </a:t>
              </a:r>
              <a:r>
                <a:rPr kumimoji="0" lang="ja-JP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ユーザ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VM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1vCPU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“Latency </a:t>
              </a:r>
              <a:b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Sensitivity” </a:t>
              </a:r>
              <a:r>
                <a:rPr lang="ja-JP" altLang="en-US" sz="800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有効</a:t>
              </a: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782037" y="2505637"/>
              <a:ext cx="930273" cy="578062"/>
            </a:xfrm>
            <a:prstGeom prst="rect">
              <a:avLst/>
            </a:prstGeom>
            <a:gradFill flip="none" rotWithShape="1">
              <a:gsLst>
                <a:gs pos="0">
                  <a:srgbClr val="652D89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652D89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652D89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wrap="none" lIns="0" tIns="60847" rIns="0" bIns="60847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IM&amp;P 1K </a:t>
              </a:r>
              <a:r>
                <a:rPr lang="ja-JP" altLang="en-US" sz="800" kern="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ユーザ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VM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1vCPU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738855" y="2505637"/>
              <a:ext cx="930273" cy="578062"/>
            </a:xfrm>
            <a:prstGeom prst="rect">
              <a:avLst/>
            </a:prstGeom>
            <a:gradFill flip="none" rotWithShape="1">
              <a:gsLst>
                <a:gs pos="0">
                  <a:srgbClr val="652D89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652D89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652D89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wrap="none" lIns="0" tIns="60847" rIns="0" bIns="60847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Paging</a:t>
              </a: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1K</a:t>
              </a:r>
              <a:r>
                <a:rPr kumimoji="0" lang="ja-JP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ユーザ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VM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1vCPU</a:t>
              </a:r>
            </a:p>
          </p:txBody>
        </p:sp>
        <p:pic>
          <p:nvPicPr>
            <p:cNvPr id="106" name="Picture 6" descr="C:\Users\tsbutme\Desktop\New folder - Copy\30017__Device_CUCM_3085_unknown_256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808" y="2241596"/>
              <a:ext cx="427024" cy="31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119" y="2225597"/>
              <a:ext cx="306110" cy="315544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705" y="2224730"/>
              <a:ext cx="309032" cy="318556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887" y="2225595"/>
              <a:ext cx="318492" cy="328358"/>
            </a:xfrm>
            <a:prstGeom prst="rect">
              <a:avLst/>
            </a:prstGeom>
          </p:spPr>
        </p:pic>
        <p:pic>
          <p:nvPicPr>
            <p:cNvPr id="110" name="Picture 4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EF4"/>
                </a:clrFrom>
                <a:clrTo>
                  <a:srgbClr val="FFFE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4666" y="2241596"/>
              <a:ext cx="318651" cy="32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1" name="TextBox 110"/>
            <p:cNvSpPr txBox="1"/>
            <p:nvPr/>
          </p:nvSpPr>
          <p:spPr>
            <a:xfrm>
              <a:off x="537471" y="2460376"/>
              <a:ext cx="2307948" cy="68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B081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“4+Management”</a:t>
              </a:r>
              <a:r>
                <a:rPr kumimoji="0" lang="ja-JP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B081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配置モデル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AB081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BE6000S</a:t>
              </a:r>
              <a:r>
                <a:rPr kumimoji="0" lang="ja-JP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販売開始以来の構成</a:t>
              </a:r>
              <a:endPara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(CUC </a:t>
              </a:r>
              <a:r>
                <a:rPr kumimoji="0" lang="ja-JP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シングルインボックス、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IMAP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</a:br>
              <a:r>
                <a:rPr lang="ja-JP" altLang="en-US" sz="1000" kern="0" dirty="0" smtClean="0">
                  <a:solidFill>
                    <a:srgbClr val="000000"/>
                  </a:solidFill>
                  <a:latin typeface="Arial" pitchFamily="34" charset="0"/>
                </a:rPr>
                <a:t>の</a:t>
              </a:r>
              <a:r>
                <a:rPr lang="ja-JP" altLang="en-US" sz="1000" kern="0" dirty="0">
                  <a:solidFill>
                    <a:srgbClr val="000000"/>
                  </a:solidFill>
                  <a:latin typeface="Arial" pitchFamily="34" charset="0"/>
                </a:rPr>
                <a:t>いずれも</a:t>
              </a:r>
              <a:r>
                <a:rPr kumimoji="0" lang="ja-JP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サポートなし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870327" y="1281825"/>
              <a:ext cx="930273" cy="578062"/>
            </a:xfrm>
            <a:prstGeom prst="rect">
              <a:avLst/>
            </a:prstGeom>
            <a:gradFill flip="none" rotWithShape="1">
              <a:gsLst>
                <a:gs pos="0">
                  <a:srgbClr val="652D89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652D89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652D89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wrap="none" lIns="0" tIns="60847" rIns="0" bIns="60847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PCP Small VM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1vCPU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2797" y="1000918"/>
              <a:ext cx="309032" cy="318556"/>
            </a:xfrm>
            <a:prstGeom prst="rect">
              <a:avLst/>
            </a:prstGeom>
          </p:spPr>
        </p:pic>
        <p:sp>
          <p:nvSpPr>
            <p:cNvPr id="114" name="Rectangle 113"/>
            <p:cNvSpPr/>
            <p:nvPr/>
          </p:nvSpPr>
          <p:spPr>
            <a:xfrm>
              <a:off x="3855750" y="1286517"/>
              <a:ext cx="1860545" cy="578062"/>
            </a:xfrm>
            <a:prstGeom prst="rect">
              <a:avLst/>
            </a:prstGeom>
            <a:gradFill flip="none" rotWithShape="1">
              <a:gsLst>
                <a:gs pos="0">
                  <a:srgbClr val="652D89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652D89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652D89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wrap="none" lIns="0" tIns="60847" rIns="0" bIns="60847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UCM 1K </a:t>
              </a:r>
              <a:r>
                <a:rPr kumimoji="0" lang="ja-JP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ユーザ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VM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2vCPU</a:t>
              </a:r>
            </a:p>
          </p:txBody>
        </p:sp>
        <p:pic>
          <p:nvPicPr>
            <p:cNvPr id="115" name="Picture 6" descr="C:\Users\tsbutme\Desktop\New folder - Copy\30017__Device_CUCM_3085_unknown_256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470" y="1022476"/>
              <a:ext cx="427024" cy="31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Rectangle 115"/>
            <p:cNvSpPr/>
            <p:nvPr/>
          </p:nvSpPr>
          <p:spPr>
            <a:xfrm>
              <a:off x="5789468" y="1283968"/>
              <a:ext cx="1855085" cy="578062"/>
            </a:xfrm>
            <a:prstGeom prst="rect">
              <a:avLst/>
            </a:prstGeom>
            <a:gradFill flip="none" rotWithShape="1">
              <a:gsLst>
                <a:gs pos="0">
                  <a:srgbClr val="652D89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652D89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652D89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wrap="none" lIns="0" tIns="60847" rIns="0" bIns="60847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CUC 1K </a:t>
              </a:r>
              <a:r>
                <a:rPr lang="en-US" sz="800" kern="0" noProof="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ユーザ</a:t>
              </a:r>
              <a:r>
                <a:rPr kumimoji="0" lang="en-US" sz="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SIB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/IMAP VM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2vCPU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“Latency Sensitivity”</a:t>
              </a:r>
              <a:r>
                <a:rPr kumimoji="0" lang="en-US" altLang="ja-JP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</a:t>
              </a:r>
              <a:r>
                <a:rPr kumimoji="0" lang="ja-JP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待ち時間感度</a:t>
              </a:r>
              <a:r>
                <a:rPr kumimoji="0" lang="en-US" altLang="ja-JP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  <a:r>
                <a:rPr lang="ja-JP" altLang="en-US" sz="800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</a:t>
              </a:r>
              <a:r>
                <a:rPr kumimoji="0" lang="ja-JP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有効</a:t>
              </a: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0718" y="1003930"/>
              <a:ext cx="306110" cy="315544"/>
            </a:xfrm>
            <a:prstGeom prst="rect">
              <a:avLst/>
            </a:prstGeom>
          </p:spPr>
        </p:pic>
        <p:sp>
          <p:nvSpPr>
            <p:cNvPr id="118" name="Rectangle 117"/>
            <p:cNvSpPr/>
            <p:nvPr/>
          </p:nvSpPr>
          <p:spPr>
            <a:xfrm>
              <a:off x="7712310" y="1286517"/>
              <a:ext cx="930273" cy="578062"/>
            </a:xfrm>
            <a:prstGeom prst="rect">
              <a:avLst/>
            </a:prstGeom>
            <a:gradFill flip="none" rotWithShape="1">
              <a:gsLst>
                <a:gs pos="0">
                  <a:srgbClr val="652D89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652D89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652D89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wrap="none" lIns="0" tIns="60847" rIns="0" bIns="60847" rtlCol="0" anchor="ctr"/>
            <a:lstStyle/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800" kern="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いずれ</a:t>
              </a:r>
              <a:r>
                <a:rPr lang="ja-JP" altLang="en-US" sz="800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か</a:t>
              </a:r>
              <a:r>
                <a:rPr lang="ja-JP" altLang="en-US" sz="800" kern="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を</a:t>
              </a:r>
              <a:r>
                <a:rPr lang="ja-JP" altLang="en-US" sz="800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選択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IM&amp;P 1vcpu</a:t>
              </a:r>
            </a:p>
            <a:p>
              <a:pPr marL="0" marR="0" lvl="0" indent="0" algn="ctr" defTabSz="911314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noProof="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Paging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1vcpu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37471" y="1200320"/>
              <a:ext cx="2332856" cy="826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200" b="1" kern="0" dirty="0" smtClean="0">
                  <a:solidFill>
                    <a:srgbClr val="AB0810"/>
                  </a:solidFill>
                  <a:latin typeface="Arial" pitchFamily="34" charset="0"/>
                </a:rPr>
                <a:t>“3+Management”</a:t>
              </a:r>
              <a:r>
                <a:rPr lang="ja-JP" altLang="en-US" sz="1200" b="1" kern="0" dirty="0" smtClean="0">
                  <a:solidFill>
                    <a:srgbClr val="AB0810"/>
                  </a:solidFill>
                  <a:latin typeface="Arial" pitchFamily="34" charset="0"/>
                </a:rPr>
                <a:t> 配置モデル</a:t>
              </a:r>
              <a:endParaRPr lang="en-US" altLang="ja-JP" sz="1200" b="1" kern="0" dirty="0">
                <a:solidFill>
                  <a:srgbClr val="AB0810"/>
                </a:solidFill>
                <a:latin typeface="Arial" pitchFamily="34" charset="0"/>
              </a:endParaRPr>
            </a:p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2015</a:t>
              </a:r>
              <a:r>
                <a:rPr kumimoji="0" lang="ja-JP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年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9</a:t>
              </a:r>
              <a:r>
                <a:rPr kumimoji="0" lang="ja-JP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月よりサポート開始</a:t>
              </a:r>
              <a:endPara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(CUC </a:t>
              </a:r>
              <a:r>
                <a:rPr kumimoji="0" lang="ja-JP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シングルインボックスまたは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IMAP </a:t>
              </a:r>
              <a:r>
                <a:rPr kumimoji="0" lang="ja-JP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のいずれか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, </a:t>
              </a:r>
              <a:r>
                <a:rPr kumimoji="0" lang="ja-JP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ただし</a:t>
              </a:r>
              <a:r>
                <a:rPr kumimoji="0" lang="en-US" altLang="ja-JP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BE6000S</a:t>
              </a:r>
              <a:r>
                <a:rPr kumimoji="0" lang="ja-JP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上の仮想マシンの搭載可能数が減少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)</a:t>
              </a:r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5377" y="1016069"/>
              <a:ext cx="318492" cy="328358"/>
            </a:xfrm>
            <a:prstGeom prst="rect">
              <a:avLst/>
            </a:prstGeom>
          </p:spPr>
        </p:pic>
        <p:pic>
          <p:nvPicPr>
            <p:cNvPr id="121" name="Picture 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9005" y="1024777"/>
              <a:ext cx="318651" cy="32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2" name="Rectangle 121"/>
            <p:cNvSpPr/>
            <p:nvPr/>
          </p:nvSpPr>
          <p:spPr>
            <a:xfrm>
              <a:off x="8022397" y="1047804"/>
              <a:ext cx="320922" cy="258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or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96D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3" name="Isosceles Triangle 122"/>
            <p:cNvSpPr/>
            <p:nvPr/>
          </p:nvSpPr>
          <p:spPr>
            <a:xfrm flipV="1">
              <a:off x="5826753" y="1891729"/>
              <a:ext cx="1817800" cy="263110"/>
            </a:xfrm>
            <a:prstGeom prst="triangle">
              <a:avLst>
                <a:gd name="adj" fmla="val 27458"/>
              </a:avLst>
            </a:prstGeom>
            <a:solidFill>
              <a:srgbClr val="652D89">
                <a:alpha val="36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307624" y="1999623"/>
              <a:ext cx="8338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または</a:t>
              </a:r>
              <a:endPara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5760051" y="924742"/>
              <a:ext cx="2972119" cy="991848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214795" y="3780130"/>
            <a:ext cx="3007858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Paging</a:t>
            </a:r>
            <a:r>
              <a:rPr kumimoji="1" lang="ja-JP" altLang="en-US" sz="1200" dirty="0" smtClean="0"/>
              <a:t>と</a:t>
            </a:r>
            <a:r>
              <a:rPr kumimoji="1" lang="en-US" altLang="ja-JP" sz="1200" dirty="0" smtClean="0"/>
              <a:t>IM&amp;P</a:t>
            </a:r>
            <a:r>
              <a:rPr kumimoji="1" lang="ja-JP" altLang="en-US" sz="1200" dirty="0" smtClean="0"/>
              <a:t>のどちらか一方の搭載をあきらめる代わりに</a:t>
            </a:r>
            <a:r>
              <a:rPr kumimoji="1" lang="en-US" altLang="ja-JP" sz="1200" dirty="0" smtClean="0"/>
              <a:t>CUC</a:t>
            </a:r>
            <a:r>
              <a:rPr kumimoji="1" lang="ja-JP" altLang="en-US" sz="1200" dirty="0" smtClean="0"/>
              <a:t>の</a:t>
            </a:r>
            <a:r>
              <a:rPr kumimoji="1" lang="en-US" altLang="ja-JP" sz="1200" dirty="0" smtClean="0"/>
              <a:t>vCPU</a:t>
            </a:r>
            <a:r>
              <a:rPr kumimoji="1" lang="ja-JP" altLang="en-US" sz="1200" dirty="0" smtClean="0"/>
              <a:t>数を増やし</a:t>
            </a:r>
            <a:r>
              <a:rPr kumimoji="1" lang="ja-JP" altLang="en-US" sz="1200" dirty="0" smtClean="0"/>
              <a:t>、</a:t>
            </a:r>
            <a:r>
              <a:rPr kumimoji="1" lang="ja-JP" altLang="en-US" sz="1200" dirty="0" smtClean="0"/>
              <a:t>シングルインボックス</a:t>
            </a:r>
            <a:r>
              <a:rPr kumimoji="1" lang="ja-JP" altLang="en-US" sz="1200" dirty="0" smtClean="0"/>
              <a:t>また</a:t>
            </a:r>
            <a:r>
              <a:rPr kumimoji="1" lang="ja-JP" altLang="en-US" sz="1200" dirty="0" smtClean="0"/>
              <a:t>は</a:t>
            </a:r>
            <a:r>
              <a:rPr kumimoji="1" lang="en-US" altLang="ja-JP" sz="1200" dirty="0" smtClean="0"/>
              <a:t>IMAP</a:t>
            </a:r>
            <a:r>
              <a:rPr kumimoji="1" lang="ja-JP" altLang="en-US" sz="1200" dirty="0" smtClean="0"/>
              <a:t>の機能が利用</a:t>
            </a:r>
            <a:r>
              <a:rPr kumimoji="1" lang="ja-JP" altLang="en-US" sz="1200" dirty="0" smtClean="0"/>
              <a:t>可能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141887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b="1" dirty="0"/>
              <a:t>Step 1</a:t>
            </a:r>
            <a:r>
              <a:rPr lang="en-US" altLang="ja-JP" dirty="0"/>
              <a:t>   Verify that power is connected and that the power button </a:t>
            </a:r>
            <a:r>
              <a:rPr lang="en-US" altLang="ja-JP" u="sng" dirty="0"/>
              <a:t>LED is orange. </a:t>
            </a:r>
            <a:endParaRPr lang="en-US" altLang="ja-JP" u="sng" dirty="0" smtClean="0"/>
          </a:p>
          <a:p>
            <a:r>
              <a:rPr lang="en-US" altLang="ja-JP" b="1" dirty="0" smtClean="0"/>
              <a:t>Step</a:t>
            </a:r>
            <a:r>
              <a:rPr lang="en-US" altLang="ja-JP" b="1" dirty="0"/>
              <a:t> 2</a:t>
            </a:r>
            <a:r>
              <a:rPr lang="en-US" altLang="ja-JP" dirty="0"/>
              <a:t>   Push the </a:t>
            </a:r>
            <a:r>
              <a:rPr lang="en-US" altLang="ja-JP" u="sng" dirty="0"/>
              <a:t>server power button </a:t>
            </a:r>
            <a:r>
              <a:rPr lang="en-US" altLang="ja-JP" dirty="0"/>
              <a:t>and verify that it changes to green </a:t>
            </a:r>
            <a:endParaRPr lang="en-US" altLang="ja-JP" dirty="0" smtClean="0"/>
          </a:p>
          <a:p>
            <a:r>
              <a:rPr lang="en-US" altLang="ja-JP" b="1" dirty="0" smtClean="0"/>
              <a:t>Step</a:t>
            </a:r>
            <a:r>
              <a:rPr lang="en-US" altLang="ja-JP" b="1" dirty="0"/>
              <a:t> 3</a:t>
            </a:r>
            <a:r>
              <a:rPr lang="en-US" altLang="ja-JP" dirty="0"/>
              <a:t>   Watch the boot process on the monitor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BE6000S </a:t>
            </a:r>
            <a:r>
              <a:rPr kumimoji="1" lang="ja-JP" altLang="en-US" dirty="0" smtClean="0"/>
              <a:t>電源オン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048918" y="3592668"/>
            <a:ext cx="6581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2"/>
              </a:rPr>
              <a:t>http://www.cisco.com/c/en/us/support/unified-communications/business-edition-6000/products-installation-guides-list.html</a:t>
            </a:r>
            <a:endParaRPr lang="en-US" altLang="ja-JP" dirty="0"/>
          </a:p>
          <a:p>
            <a:r>
              <a:rPr lang="en-US" altLang="ja-JP" dirty="0"/>
              <a:t>Installation Guide for Cisco Business Edition 6000S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6271455"/>
      </p:ext>
    </p:extLst>
  </p:cSld>
  <p:clrMapOvr>
    <a:masterClrMapping/>
  </p:clrMapOvr>
  <p:transition xmlns:p14="http://schemas.microsoft.com/office/powerpoint/2010/main"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Business Edition 6000s Default </a:t>
            </a:r>
            <a:r>
              <a:rPr kumimoji="1" lang="ja-JP" altLang="en-US" dirty="0" smtClean="0"/>
              <a:t>構成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67" y="982377"/>
            <a:ext cx="7522730" cy="277408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048918" y="3866404"/>
            <a:ext cx="6581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3"/>
              </a:rPr>
              <a:t>http://www.cisco.com/c/en/us/support/unified-communications/business-edition-6000/products-installation-guides-list.html</a:t>
            </a:r>
            <a:endParaRPr lang="en-US" altLang="ja-JP" dirty="0"/>
          </a:p>
          <a:p>
            <a:r>
              <a:rPr lang="en-US" altLang="ja-JP" dirty="0"/>
              <a:t>Installation Guide for Cisco Business Edition 6000S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6826615"/>
      </p:ext>
    </p:extLst>
  </p:cSld>
  <p:clrMapOvr>
    <a:masterClrMapping/>
  </p:clrMapOvr>
  <p:transition xmlns:p14="http://schemas.microsoft.com/office/powerpoint/2010/main"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2699" y="3054518"/>
            <a:ext cx="9009836" cy="1637756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4129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56" y="2607812"/>
            <a:ext cx="3602785" cy="22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1281" y="793024"/>
            <a:ext cx="5271262" cy="3723894"/>
          </a:xfrm>
        </p:spPr>
        <p:txBody>
          <a:bodyPr>
            <a:noAutofit/>
          </a:bodyPr>
          <a:lstStyle/>
          <a:p>
            <a:r>
              <a:rPr lang="en-US" sz="1500" b="1" dirty="0">
                <a:solidFill>
                  <a:srgbClr val="000000"/>
                </a:solidFill>
              </a:rPr>
              <a:t>Collaboration Virtualization “</a:t>
            </a:r>
            <a:r>
              <a:rPr lang="en-US" sz="1500" b="1" dirty="0" err="1">
                <a:solidFill>
                  <a:srgbClr val="000000"/>
                </a:solidFill>
              </a:rPr>
              <a:t>Docwiki</a:t>
            </a:r>
            <a:r>
              <a:rPr lang="en-US" sz="1500" b="1" dirty="0">
                <a:solidFill>
                  <a:srgbClr val="000000"/>
                </a:solidFill>
              </a:rPr>
              <a:t>”</a:t>
            </a:r>
          </a:p>
          <a:p>
            <a:pPr lvl="1"/>
            <a:r>
              <a:rPr lang="en-US" sz="1200" b="1" dirty="0">
                <a:hlinkClick r:id="rId3"/>
              </a:rPr>
              <a:t>www.cisco.com/go/uc-virtualized</a:t>
            </a:r>
            <a:r>
              <a:rPr lang="en-US" sz="1200" b="1" dirty="0"/>
              <a:t> </a:t>
            </a:r>
          </a:p>
          <a:p>
            <a:pPr lvl="1"/>
            <a:r>
              <a:rPr lang="en-US" sz="1200" dirty="0" smtClean="0">
                <a:solidFill>
                  <a:srgbClr val="000000"/>
                </a:solidFill>
              </a:rPr>
              <a:t>CSR 11.0 </a:t>
            </a:r>
            <a:r>
              <a:rPr lang="ja-JP" altLang="en-US" sz="1200" dirty="0" smtClean="0">
                <a:solidFill>
                  <a:srgbClr val="000000"/>
                </a:solidFill>
              </a:rPr>
              <a:t>に関する内容の追加および更新</a:t>
            </a:r>
            <a:endParaRPr lang="en-US" sz="1200" dirty="0">
              <a:solidFill>
                <a:srgbClr val="000000"/>
              </a:solidFill>
            </a:endParaRPr>
          </a:p>
          <a:p>
            <a:endParaRPr lang="en-US" sz="1500" b="1" dirty="0"/>
          </a:p>
          <a:p>
            <a:r>
              <a:rPr lang="en-US" sz="1500" b="1" dirty="0" smtClean="0">
                <a:solidFill>
                  <a:srgbClr val="000000"/>
                </a:solidFill>
              </a:rPr>
              <a:t>Collaboration </a:t>
            </a:r>
            <a:r>
              <a:rPr lang="en-US" sz="1500" b="1" dirty="0">
                <a:solidFill>
                  <a:srgbClr val="000000"/>
                </a:solidFill>
              </a:rPr>
              <a:t>Virtual Machine Placement </a:t>
            </a:r>
            <a:r>
              <a:rPr lang="en-US" sz="1500" b="1" dirty="0" smtClean="0">
                <a:solidFill>
                  <a:srgbClr val="000000"/>
                </a:solidFill>
              </a:rPr>
              <a:t>Tool</a:t>
            </a:r>
            <a:endParaRPr lang="en-US" sz="1500" b="1" dirty="0">
              <a:solidFill>
                <a:srgbClr val="000000"/>
              </a:solidFill>
            </a:endParaRPr>
          </a:p>
          <a:p>
            <a:pPr lvl="1"/>
            <a:r>
              <a:rPr lang="en-US" sz="1200" b="1" dirty="0">
                <a:hlinkClick r:id="rId4"/>
              </a:rPr>
              <a:t>www.cisco.com/go/vmpt</a:t>
            </a:r>
            <a:r>
              <a:rPr lang="en-US" sz="1200" b="1" dirty="0"/>
              <a:t> </a:t>
            </a:r>
            <a:endParaRPr lang="en-US" sz="1200" dirty="0"/>
          </a:p>
          <a:p>
            <a:pPr lvl="1"/>
            <a:r>
              <a:rPr lang="en-US" sz="1200" dirty="0" smtClean="0">
                <a:solidFill>
                  <a:srgbClr val="000000"/>
                </a:solidFill>
              </a:rPr>
              <a:t>Giving you what you asked for…</a:t>
            </a:r>
          </a:p>
          <a:p>
            <a:pPr lvl="2"/>
            <a:r>
              <a:rPr lang="ja-JP" altLang="en-US" sz="1100" dirty="0" smtClean="0">
                <a:solidFill>
                  <a:srgbClr val="000000"/>
                </a:solidFill>
              </a:rPr>
              <a:t>ハイパーバイザーの選択</a:t>
            </a:r>
            <a:r>
              <a:rPr lang="en-US" sz="1100" dirty="0" smtClean="0">
                <a:solidFill>
                  <a:srgbClr val="000000"/>
                </a:solidFill>
              </a:rPr>
              <a:t>(HYP, FND</a:t>
            </a:r>
            <a:r>
              <a:rPr lang="ja-JP" altLang="en-US" sz="1100" dirty="0" smtClean="0">
                <a:solidFill>
                  <a:srgbClr val="000000"/>
                </a:solidFill>
              </a:rPr>
              <a:t>などのバンドルライセンス、</a:t>
            </a:r>
            <a:r>
              <a:rPr lang="en-US" altLang="ja-JP" sz="1100" dirty="0" smtClean="0">
                <a:solidFill>
                  <a:srgbClr val="000000"/>
                </a:solidFill>
              </a:rPr>
              <a:t>OEM</a:t>
            </a:r>
            <a:r>
              <a:rPr lang="ja-JP" altLang="en-US" sz="1100" dirty="0" smtClean="0">
                <a:solidFill>
                  <a:srgbClr val="000000"/>
                </a:solidFill>
              </a:rPr>
              <a:t>ライセンス、標準ライセンス</a:t>
            </a:r>
            <a:r>
              <a:rPr lang="en-US" sz="1100" dirty="0" smtClean="0">
                <a:solidFill>
                  <a:srgbClr val="000000"/>
                </a:solidFill>
              </a:rPr>
              <a:t>)</a:t>
            </a:r>
          </a:p>
          <a:p>
            <a:pPr lvl="2"/>
            <a:r>
              <a:rPr lang="en-US" altLang="ja-JP" sz="1100" dirty="0" smtClean="0">
                <a:solidFill>
                  <a:srgbClr val="000000"/>
                </a:solidFill>
              </a:rPr>
              <a:t>CST (</a:t>
            </a:r>
            <a:r>
              <a:rPr lang="en-US" altLang="ja-JP" sz="1100" dirty="0" err="1" smtClean="0">
                <a:solidFill>
                  <a:srgbClr val="000000"/>
                </a:solidFill>
              </a:rPr>
              <a:t>Colloboration</a:t>
            </a:r>
            <a:r>
              <a:rPr lang="en-US" altLang="ja-JP" sz="1100" dirty="0" smtClean="0">
                <a:solidFill>
                  <a:srgbClr val="000000"/>
                </a:solidFill>
              </a:rPr>
              <a:t> Sizing Tool)</a:t>
            </a:r>
            <a:r>
              <a:rPr lang="ja-JP" altLang="en-US" sz="1100" dirty="0">
                <a:solidFill>
                  <a:srgbClr val="000000"/>
                </a:solidFill>
              </a:rPr>
              <a:t> </a:t>
            </a:r>
            <a:r>
              <a:rPr lang="ja-JP" altLang="en-US" sz="1100" dirty="0" smtClean="0">
                <a:solidFill>
                  <a:srgbClr val="000000"/>
                </a:solidFill>
              </a:rPr>
              <a:t>の</a:t>
            </a:r>
            <a:r>
              <a:rPr lang="en-US" altLang="ja-JP" sz="1100" dirty="0" smtClean="0">
                <a:solidFill>
                  <a:srgbClr val="000000"/>
                </a:solidFill>
              </a:rPr>
              <a:t>XML</a:t>
            </a:r>
            <a:r>
              <a:rPr lang="ja-JP" altLang="en-US" sz="1100" dirty="0" smtClean="0">
                <a:solidFill>
                  <a:srgbClr val="000000"/>
                </a:solidFill>
              </a:rPr>
              <a:t>ファイルのインポート</a:t>
            </a:r>
            <a:endParaRPr lang="en-US" sz="1100" dirty="0">
              <a:solidFill>
                <a:srgbClr val="000000"/>
              </a:solidFill>
            </a:endParaRPr>
          </a:p>
          <a:p>
            <a:pPr lvl="2"/>
            <a:r>
              <a:rPr lang="en-US" sz="1100" dirty="0" smtClean="0">
                <a:solidFill>
                  <a:srgbClr val="000000"/>
                </a:solidFill>
              </a:rPr>
              <a:t>CCW </a:t>
            </a:r>
            <a:r>
              <a:rPr lang="ja-JP" altLang="en-US" sz="1100" dirty="0" smtClean="0">
                <a:solidFill>
                  <a:srgbClr val="000000"/>
                </a:solidFill>
              </a:rPr>
              <a:t>との統合 </a:t>
            </a:r>
            <a:r>
              <a:rPr lang="en-US" altLang="ja-JP" sz="1100" dirty="0">
                <a:solidFill>
                  <a:srgbClr val="000000"/>
                </a:solidFill>
              </a:rPr>
              <a:t>(</a:t>
            </a:r>
            <a:r>
              <a:rPr lang="en-US" altLang="ja-JP" sz="1100" dirty="0" smtClean="0">
                <a:solidFill>
                  <a:srgbClr val="000000"/>
                </a:solidFill>
              </a:rPr>
              <a:t>Experimental)</a:t>
            </a:r>
            <a:endParaRPr lang="en-US" sz="1100" dirty="0" smtClean="0">
              <a:solidFill>
                <a:srgbClr val="000000"/>
              </a:solidFill>
            </a:endParaRPr>
          </a:p>
          <a:p>
            <a:pPr lvl="1"/>
            <a:r>
              <a:rPr lang="ja-JP" altLang="en-US" sz="1200" dirty="0" smtClean="0">
                <a:solidFill>
                  <a:srgbClr val="000000"/>
                </a:solidFill>
              </a:rPr>
              <a:t>アップデート：</a:t>
            </a:r>
            <a:endParaRPr lang="en-US" sz="1200" dirty="0" smtClean="0">
              <a:solidFill>
                <a:srgbClr val="000000"/>
              </a:solidFill>
            </a:endParaRPr>
          </a:p>
          <a:p>
            <a:pPr lvl="2"/>
            <a:r>
              <a:rPr lang="ja-JP" altLang="en-US" sz="1100" dirty="0" smtClean="0">
                <a:solidFill>
                  <a:srgbClr val="000000"/>
                </a:solidFill>
              </a:rPr>
              <a:t>自動</a:t>
            </a:r>
            <a:r>
              <a:rPr lang="ja-JP" altLang="en-US" sz="1100" dirty="0">
                <a:solidFill>
                  <a:srgbClr val="000000"/>
                </a:solidFill>
              </a:rPr>
              <a:t>保存</a:t>
            </a:r>
            <a:endParaRPr lang="en-US" sz="1100" dirty="0" smtClean="0">
              <a:solidFill>
                <a:srgbClr val="000000"/>
              </a:solidFill>
            </a:endParaRPr>
          </a:p>
          <a:p>
            <a:pPr lvl="2"/>
            <a:r>
              <a:rPr lang="en-US" sz="1100" dirty="0" smtClean="0">
                <a:solidFill>
                  <a:srgbClr val="000000"/>
                </a:solidFill>
              </a:rPr>
              <a:t>CSR 11.0 </a:t>
            </a:r>
            <a:r>
              <a:rPr lang="ja-JP" altLang="en-US" sz="1100" dirty="0" smtClean="0">
                <a:solidFill>
                  <a:srgbClr val="000000"/>
                </a:solidFill>
              </a:rPr>
              <a:t>および</a:t>
            </a:r>
            <a:r>
              <a:rPr lang="en-US" sz="1100" dirty="0" smtClean="0">
                <a:solidFill>
                  <a:srgbClr val="000000"/>
                </a:solidFill>
              </a:rPr>
              <a:t>10.6 </a:t>
            </a:r>
            <a:r>
              <a:rPr lang="ja-JP" altLang="en-US" sz="1100" dirty="0" smtClean="0">
                <a:solidFill>
                  <a:srgbClr val="000000"/>
                </a:solidFill>
              </a:rPr>
              <a:t>バージョンへの対応</a:t>
            </a:r>
            <a:endParaRPr lang="en-US" sz="1100" dirty="0" smtClean="0">
              <a:solidFill>
                <a:srgbClr val="000000"/>
              </a:solidFill>
            </a:endParaRPr>
          </a:p>
          <a:p>
            <a:pPr lvl="2"/>
            <a:r>
              <a:rPr lang="ja-JP" altLang="en-US" sz="1100" dirty="0" smtClean="0">
                <a:solidFill>
                  <a:srgbClr val="000000"/>
                </a:solidFill>
              </a:rPr>
              <a:t>すべての新しい</a:t>
            </a:r>
            <a:r>
              <a:rPr lang="en-US" sz="1100" dirty="0" smtClean="0">
                <a:solidFill>
                  <a:srgbClr val="000000"/>
                </a:solidFill>
              </a:rPr>
              <a:t>TRC </a:t>
            </a:r>
            <a:r>
              <a:rPr lang="ja-JP" altLang="en-US" sz="1100" dirty="0" smtClean="0">
                <a:solidFill>
                  <a:srgbClr val="000000"/>
                </a:solidFill>
              </a:rPr>
              <a:t>または</a:t>
            </a:r>
            <a:r>
              <a:rPr lang="en-US" sz="1100" dirty="0" smtClean="0">
                <a:solidFill>
                  <a:srgbClr val="000000"/>
                </a:solidFill>
              </a:rPr>
              <a:t> BE </a:t>
            </a:r>
            <a:r>
              <a:rPr lang="ja-JP" altLang="en-US" sz="1100" dirty="0" smtClean="0">
                <a:solidFill>
                  <a:srgbClr val="000000"/>
                </a:solidFill>
              </a:rPr>
              <a:t>サーバ</a:t>
            </a:r>
            <a:endParaRPr lang="en-US" sz="1100" dirty="0">
              <a:solidFill>
                <a:srgbClr val="000000"/>
              </a:solidFill>
            </a:endParaRPr>
          </a:p>
          <a:p>
            <a:pPr lvl="2"/>
            <a:r>
              <a:rPr lang="en-US" altLang="ja-JP" sz="1100" dirty="0" smtClean="0">
                <a:solidFill>
                  <a:srgbClr val="000000"/>
                </a:solidFill>
              </a:rPr>
              <a:t>Unity Connection</a:t>
            </a:r>
            <a:r>
              <a:rPr lang="ja-JP" altLang="en-US" sz="1100" dirty="0" smtClean="0">
                <a:solidFill>
                  <a:srgbClr val="000000"/>
                </a:solidFill>
              </a:rPr>
              <a:t>および</a:t>
            </a:r>
            <a:r>
              <a:rPr lang="en-US" altLang="ja-JP" sz="1100" dirty="0" smtClean="0">
                <a:solidFill>
                  <a:srgbClr val="000000"/>
                </a:solidFill>
              </a:rPr>
              <a:t>Expressway</a:t>
            </a:r>
            <a:r>
              <a:rPr lang="ja-JP" altLang="en-US" sz="1100" dirty="0" smtClean="0">
                <a:solidFill>
                  <a:srgbClr val="000000"/>
                </a:solidFill>
              </a:rPr>
              <a:t>の新しいサイジングルールへの対応</a:t>
            </a:r>
            <a:endParaRPr lang="en-US" sz="1100" dirty="0" smtClean="0">
              <a:solidFill>
                <a:srgbClr val="000000"/>
              </a:solidFill>
            </a:endParaRPr>
          </a:p>
          <a:p>
            <a:pPr lvl="1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37" y="146362"/>
            <a:ext cx="8580923" cy="628650"/>
          </a:xfrm>
        </p:spPr>
        <p:txBody>
          <a:bodyPr/>
          <a:lstStyle/>
          <a:p>
            <a:r>
              <a:rPr lang="ja-JP" altLang="en-US" sz="2800" dirty="0" smtClean="0">
                <a:solidFill>
                  <a:srgbClr val="000000"/>
                </a:solidFill>
              </a:rPr>
              <a:t>ハードウェア</a:t>
            </a:r>
            <a:r>
              <a:rPr lang="ja-JP" altLang="en-US" sz="2800" dirty="0" smtClean="0">
                <a:solidFill>
                  <a:srgbClr val="000000"/>
                </a:solidFill>
              </a:rPr>
              <a:t>のサイジング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416" y="430880"/>
            <a:ext cx="2304826" cy="16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57" y="1023644"/>
            <a:ext cx="3620443" cy="91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6476818" y="1744844"/>
            <a:ext cx="1211893" cy="12755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algn="ctr" defTabSz="45710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37996" y="367104"/>
            <a:ext cx="1211893" cy="12755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algn="ctr" defTabSz="45710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94691" y="4032913"/>
            <a:ext cx="2253551" cy="81531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algn="ctr" defTabSz="457105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462301" y="562434"/>
            <a:ext cx="8277344" cy="4125804"/>
          </a:xfrm>
        </p:spPr>
        <p:txBody>
          <a:bodyPr/>
          <a:lstStyle/>
          <a:p>
            <a:r>
              <a:rPr kumimoji="1" lang="en-US" altLang="ja-JP" sz="1600" dirty="0" smtClean="0">
                <a:solidFill>
                  <a:srgbClr val="000000"/>
                </a:solidFill>
              </a:rPr>
              <a:t>VMPT</a:t>
            </a:r>
            <a:r>
              <a:rPr kumimoji="1" lang="ja-JP" altLang="en-US" sz="1600" dirty="0" smtClean="0">
                <a:solidFill>
                  <a:srgbClr val="000000"/>
                </a:solidFill>
              </a:rPr>
              <a:t>の各バージョン毎の新機能は</a:t>
            </a:r>
            <a:r>
              <a:rPr kumimoji="1" lang="en-US" altLang="ja-JP" sz="1600" dirty="0" smtClean="0">
                <a:solidFill>
                  <a:srgbClr val="000000"/>
                </a:solidFill>
              </a:rPr>
              <a:t>Readme</a:t>
            </a:r>
            <a:r>
              <a:rPr kumimoji="1" lang="ja-JP" altLang="en-US" sz="1600" dirty="0" smtClean="0">
                <a:solidFill>
                  <a:srgbClr val="000000"/>
                </a:solidFill>
              </a:rPr>
              <a:t>をご覧ください：</a:t>
            </a:r>
            <a:r>
              <a:rPr lang="en-US" altLang="ja-JP" sz="1600" dirty="0">
                <a:solidFill>
                  <a:srgbClr val="000000"/>
                </a:solidFill>
              </a:rPr>
              <a:t/>
            </a:r>
            <a:br>
              <a:rPr lang="en-US" altLang="ja-JP" sz="1600" dirty="0">
                <a:solidFill>
                  <a:srgbClr val="000000"/>
                </a:solidFill>
              </a:rPr>
            </a:b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>
                <a:solidFill>
                  <a:srgbClr val="7030A0"/>
                </a:solidFill>
              </a:rPr>
              <a:t>Readme for Cisco Collaboration Virtual Machine Placement Tool</a:t>
            </a:r>
            <a:br>
              <a:rPr lang="en-US" altLang="ja-JP" sz="1600" dirty="0">
                <a:solidFill>
                  <a:srgbClr val="7030A0"/>
                </a:solidFill>
              </a:rPr>
            </a:br>
            <a:r>
              <a:rPr lang="en-US" altLang="ja-JP" sz="1200" dirty="0">
                <a:hlinkClick r:id="rId2"/>
              </a:rPr>
              <a:t>http://</a:t>
            </a:r>
            <a:r>
              <a:rPr lang="en-US" altLang="ja-JP" sz="1200" dirty="0" smtClean="0">
                <a:hlinkClick r:id="rId2"/>
              </a:rPr>
              <a:t>docwiki.cisco.com/wiki/</a:t>
            </a:r>
            <a:r>
              <a:rPr lang="en-US" altLang="ja-JP" sz="1200" dirty="0" smtClean="0">
                <a:hlinkClick r:id="rId2"/>
              </a:rPr>
              <a:t>Readme_for_Cisco_Collaboration_Virtual_Machine_Placement_Tool</a:t>
            </a:r>
            <a:endParaRPr kumimoji="1" lang="en-US" altLang="ja-JP" sz="1200" dirty="0" smtClean="0"/>
          </a:p>
          <a:p>
            <a:r>
              <a:rPr kumimoji="1" lang="ja-JP" altLang="en-US" sz="1600" dirty="0" smtClean="0">
                <a:solidFill>
                  <a:srgbClr val="000000"/>
                </a:solidFill>
              </a:rPr>
              <a:t>推奨ブラウザ</a:t>
            </a: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lvl="1"/>
            <a:r>
              <a:rPr lang="en-US" altLang="ja-JP" sz="1400" dirty="0">
                <a:solidFill>
                  <a:srgbClr val="000000"/>
                </a:solidFill>
              </a:rPr>
              <a:t>Internet Explorer </a:t>
            </a:r>
            <a:r>
              <a:rPr lang="en-US" altLang="ja-JP" sz="1400" dirty="0" smtClean="0">
                <a:solidFill>
                  <a:srgbClr val="000000"/>
                </a:solidFill>
              </a:rPr>
              <a:t>8</a:t>
            </a:r>
            <a:r>
              <a:rPr lang="ja-JP" altLang="en-US" sz="1400" dirty="0" smtClean="0">
                <a:solidFill>
                  <a:srgbClr val="000000"/>
                </a:solidFill>
              </a:rPr>
              <a:t>以降</a:t>
            </a:r>
            <a:r>
              <a:rPr lang="en-US" altLang="ja-JP" sz="1400" dirty="0" smtClean="0">
                <a:solidFill>
                  <a:srgbClr val="000000"/>
                </a:solidFill>
              </a:rPr>
              <a:t> </a:t>
            </a:r>
            <a:r>
              <a:rPr lang="en-US" altLang="ja-JP" sz="1400" dirty="0">
                <a:solidFill>
                  <a:srgbClr val="000000"/>
                </a:solidFill>
              </a:rPr>
              <a:t>Firefox </a:t>
            </a:r>
            <a:r>
              <a:rPr lang="en-US" altLang="ja-JP" sz="1400" dirty="0" smtClean="0">
                <a:solidFill>
                  <a:srgbClr val="000000"/>
                </a:solidFill>
              </a:rPr>
              <a:t>18</a:t>
            </a:r>
            <a:r>
              <a:rPr lang="ja-JP" altLang="en-US" sz="1400" dirty="0" smtClean="0">
                <a:solidFill>
                  <a:srgbClr val="000000"/>
                </a:solidFill>
              </a:rPr>
              <a:t>以降</a:t>
            </a:r>
            <a:r>
              <a:rPr lang="en-US" altLang="ja-JP" sz="1400" dirty="0" smtClean="0">
                <a:solidFill>
                  <a:srgbClr val="000000"/>
                </a:solidFill>
              </a:rPr>
              <a:t> </a:t>
            </a:r>
            <a:r>
              <a:rPr lang="en-US" altLang="ja-JP" sz="1400" dirty="0">
                <a:solidFill>
                  <a:srgbClr val="000000"/>
                </a:solidFill>
              </a:rPr>
              <a:t>Chrome Safari </a:t>
            </a:r>
            <a:r>
              <a:rPr lang="en-US" altLang="ja-JP" sz="1400" dirty="0" smtClean="0">
                <a:solidFill>
                  <a:srgbClr val="000000"/>
                </a:solidFill>
              </a:rPr>
              <a:t>5</a:t>
            </a:r>
            <a:r>
              <a:rPr lang="ja-JP" altLang="en-US" sz="1400" dirty="0" smtClean="0">
                <a:solidFill>
                  <a:srgbClr val="000000"/>
                </a:solidFill>
              </a:rPr>
              <a:t>以降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 lvl="1"/>
            <a:r>
              <a:rPr lang="ja-JP" altLang="en-US" sz="1400" dirty="0" smtClean="0">
                <a:solidFill>
                  <a:srgbClr val="000000"/>
                </a:solidFill>
              </a:rPr>
              <a:t>動作しない場合：手動更新、キャッシュクリア、ブラウザ再起動など</a:t>
            </a:r>
            <a:endParaRPr lang="en-US" altLang="ja-JP" sz="1400" dirty="0">
              <a:solidFill>
                <a:srgbClr val="000000"/>
              </a:solidFill>
            </a:endParaRPr>
          </a:p>
          <a:p>
            <a:r>
              <a:rPr kumimoji="1" lang="en-US" altLang="ja-JP" sz="1600" dirty="0" smtClean="0">
                <a:solidFill>
                  <a:srgbClr val="000000"/>
                </a:solidFill>
              </a:rPr>
              <a:t>CCW</a:t>
            </a:r>
            <a:r>
              <a:rPr kumimoji="1" lang="en-US" altLang="ja-JP" sz="1600" dirty="0" smtClean="0">
                <a:solidFill>
                  <a:srgbClr val="000000"/>
                </a:solidFill>
              </a:rPr>
              <a:t>(Cisco Commerce Workspace)</a:t>
            </a:r>
            <a:r>
              <a:rPr kumimoji="1" lang="ja-JP" altLang="en-US" sz="1600" dirty="0" smtClean="0">
                <a:solidFill>
                  <a:srgbClr val="000000"/>
                </a:solidFill>
              </a:rPr>
              <a:t>へのインポートに関する留意事項 </a:t>
            </a: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r>
              <a:rPr lang="ja-JP" altLang="en-US" sz="1400" dirty="0" smtClean="0">
                <a:solidFill>
                  <a:srgbClr val="000000"/>
                </a:solidFill>
              </a:rPr>
              <a:t>原則としてサーバのハードウェアに関する構成が</a:t>
            </a:r>
            <a:r>
              <a:rPr lang="en-US" altLang="ja-JP" sz="1400" dirty="0" smtClean="0">
                <a:solidFill>
                  <a:srgbClr val="000000"/>
                </a:solidFill>
              </a:rPr>
              <a:t>CCW</a:t>
            </a:r>
            <a:r>
              <a:rPr lang="ja-JP" altLang="en-US" sz="1400" dirty="0" smtClean="0">
                <a:solidFill>
                  <a:srgbClr val="000000"/>
                </a:solidFill>
              </a:rPr>
              <a:t>にインポートされます。</a:t>
            </a:r>
            <a:r>
              <a:rPr lang="en-US" altLang="ja-JP" sz="1400" dirty="0" smtClean="0">
                <a:solidFill>
                  <a:srgbClr val="000000"/>
                </a:solidFill>
              </a:rPr>
              <a:t>UC</a:t>
            </a:r>
            <a:r>
              <a:rPr lang="ja-JP" altLang="en-US" sz="1400" dirty="0" smtClean="0">
                <a:solidFill>
                  <a:srgbClr val="000000"/>
                </a:solidFill>
              </a:rPr>
              <a:t>アプリケーションやライセンスについては現時点ではインポートされません。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r>
              <a:rPr lang="ja-JP" altLang="en-US" sz="1400" dirty="0" smtClean="0">
                <a:solidFill>
                  <a:srgbClr val="000000"/>
                </a:solidFill>
              </a:rPr>
              <a:t>また、ハードウェアについても一部</a:t>
            </a:r>
            <a:r>
              <a:rPr lang="en-US" altLang="ja-JP" sz="1400" dirty="0" smtClean="0">
                <a:solidFill>
                  <a:srgbClr val="000000"/>
                </a:solidFill>
              </a:rPr>
              <a:t>CCW</a:t>
            </a:r>
            <a:r>
              <a:rPr lang="ja-JP" altLang="en-US" sz="1400" dirty="0" smtClean="0">
                <a:solidFill>
                  <a:srgbClr val="000000"/>
                </a:solidFill>
              </a:rPr>
              <a:t>の構成から削除される場合がありますが、その場合は手動で必要なものを追加してください。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r>
              <a:rPr lang="en-US" altLang="ja-JP" sz="1400" dirty="0" smtClean="0">
                <a:solidFill>
                  <a:srgbClr val="000000"/>
                </a:solidFill>
              </a:rPr>
              <a:t>VMware vSphere</a:t>
            </a:r>
            <a:r>
              <a:rPr lang="ja-JP" altLang="en-US" sz="1400" dirty="0" smtClean="0">
                <a:solidFill>
                  <a:srgbClr val="000000"/>
                </a:solidFill>
              </a:rPr>
              <a:t>の型番はサブスクリプション期間が</a:t>
            </a:r>
            <a:r>
              <a:rPr lang="en-US" altLang="ja-JP" sz="1400" dirty="0" smtClean="0">
                <a:solidFill>
                  <a:srgbClr val="000000"/>
                </a:solidFill>
              </a:rPr>
              <a:t>1</a:t>
            </a:r>
            <a:r>
              <a:rPr lang="ja-JP" altLang="en-US" sz="1400" dirty="0" smtClean="0">
                <a:solidFill>
                  <a:srgbClr val="000000"/>
                </a:solidFill>
              </a:rPr>
              <a:t>年のものが自動的に選択されます。（例</a:t>
            </a:r>
            <a:r>
              <a:rPr lang="en-US" altLang="ja-JP" sz="1400" dirty="0" smtClean="0">
                <a:solidFill>
                  <a:srgbClr val="000000"/>
                </a:solidFill>
              </a:rPr>
              <a:t>: </a:t>
            </a:r>
            <a:r>
              <a:rPr lang="en-US" altLang="ja-JP" sz="1400" dirty="0">
                <a:solidFill>
                  <a:srgbClr val="000000"/>
                </a:solidFill>
              </a:rPr>
              <a:t>VMW-VS5-ST-1A</a:t>
            </a:r>
            <a:r>
              <a:rPr lang="en-US" altLang="ja-JP" sz="1400" dirty="0" smtClean="0">
                <a:solidFill>
                  <a:srgbClr val="000000"/>
                </a:solidFill>
              </a:rPr>
              <a:t>=) </a:t>
            </a:r>
            <a:r>
              <a:rPr lang="ja-JP" altLang="en-US" sz="1400" dirty="0" smtClean="0">
                <a:solidFill>
                  <a:srgbClr val="000000"/>
                </a:solidFill>
              </a:rPr>
              <a:t>必要があれば手動で適切な型番を選択しなおしてください。</a:t>
            </a:r>
            <a:endParaRPr lang="en-US" altLang="ja-JP" sz="1400" dirty="0">
              <a:solidFill>
                <a:srgbClr val="000000"/>
              </a:solidFill>
            </a:endParaRPr>
          </a:p>
          <a:p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101089"/>
            <a:ext cx="8345488" cy="461345"/>
          </a:xfrm>
        </p:spPr>
        <p:txBody>
          <a:bodyPr/>
          <a:lstStyle/>
          <a:p>
            <a:r>
              <a:rPr lang="en-US" altLang="ja-JP" sz="2000" dirty="0"/>
              <a:t>Collaboration Virtual Machine Placement </a:t>
            </a:r>
            <a:r>
              <a:rPr lang="en-US" altLang="ja-JP" sz="2000" dirty="0" smtClean="0"/>
              <a:t>Tool (VMPT)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44929"/>
      </p:ext>
    </p:extLst>
  </p:cSld>
  <p:clrMapOvr>
    <a:masterClrMapping/>
  </p:clrMapOvr>
  <p:transition xmlns:p14="http://schemas.microsoft.com/office/powerpoint/2010/main"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5" y="341313"/>
            <a:ext cx="8780317" cy="731837"/>
          </a:xfrm>
        </p:spPr>
        <p:txBody>
          <a:bodyPr/>
          <a:lstStyle/>
          <a:p>
            <a:r>
              <a:rPr lang="en-US" altLang="ja-JP" dirty="0"/>
              <a:t>Collaboration Virtual Machine Placement </a:t>
            </a:r>
            <a:r>
              <a:rPr lang="en-US" altLang="ja-JP" dirty="0" smtClean="0"/>
              <a:t>Tool</a:t>
            </a:r>
            <a:br>
              <a:rPr lang="en-US" altLang="ja-JP" dirty="0" smtClean="0"/>
            </a:br>
            <a:r>
              <a:rPr lang="ja-JP" altLang="ja-JP" dirty="0" smtClean="0"/>
              <a:t>-</a:t>
            </a:r>
            <a:r>
              <a:rPr lang="ja-JP" altLang="en-US" dirty="0" smtClean="0"/>
              <a:t> </a:t>
            </a:r>
            <a:r>
              <a:rPr lang="en-US" altLang="ja-JP" dirty="0" smtClean="0"/>
              <a:t>Show</a:t>
            </a:r>
            <a:r>
              <a:rPr lang="ja-JP" altLang="en-US" dirty="0" smtClean="0"/>
              <a:t> </a:t>
            </a:r>
            <a:r>
              <a:rPr lang="en-US" altLang="ja-JP" dirty="0" smtClean="0"/>
              <a:t>Servers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Virtual</a:t>
            </a:r>
            <a:r>
              <a:rPr lang="ja-JP" altLang="en-US" dirty="0" smtClean="0"/>
              <a:t> </a:t>
            </a:r>
            <a:r>
              <a:rPr lang="en-US" altLang="ja-JP" dirty="0" smtClean="0"/>
              <a:t>Machines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16"/>
            <a:ext cx="9144000" cy="3597872"/>
          </a:xfrm>
          <a:prstGeom prst="rect">
            <a:avLst/>
          </a:prstGeom>
        </p:spPr>
      </p:pic>
      <p:sp>
        <p:nvSpPr>
          <p:cNvPr id="6" name="円形吹き出し 5"/>
          <p:cNvSpPr/>
          <p:nvPr/>
        </p:nvSpPr>
        <p:spPr>
          <a:xfrm>
            <a:off x="6897001" y="1073150"/>
            <a:ext cx="1959624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BE6000</a:t>
            </a:r>
            <a:r>
              <a:rPr kumimoji="1" lang="ja-JP" altLang="en-US" sz="1400" dirty="0" smtClean="0"/>
              <a:t>を選択</a:t>
            </a:r>
            <a:endParaRPr kumimoji="1" lang="ja-JP" altLang="en-US" sz="1400" dirty="0" smtClean="0"/>
          </a:p>
        </p:txBody>
      </p:sp>
      <p:sp>
        <p:nvSpPr>
          <p:cNvPr id="7" name="円形吹き出し 6"/>
          <p:cNvSpPr/>
          <p:nvPr/>
        </p:nvSpPr>
        <p:spPr>
          <a:xfrm>
            <a:off x="4630843" y="2659927"/>
            <a:ext cx="3568925" cy="416079"/>
          </a:xfrm>
          <a:prstGeom prst="wedgeEllipseCallout">
            <a:avLst>
              <a:gd name="adj1" fmla="val -12453"/>
              <a:gd name="adj2" fmla="val -203289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Collaboration System</a:t>
            </a:r>
            <a:r>
              <a:rPr kumimoji="1" lang="ja-JP" altLang="en-US" sz="1400" dirty="0" smtClean="0"/>
              <a:t>（</a:t>
            </a:r>
            <a:r>
              <a:rPr kumimoji="1" lang="en-US" altLang="ja-JP" sz="1400" dirty="0" smtClean="0"/>
              <a:t>TRC</a:t>
            </a:r>
            <a:r>
              <a:rPr kumimoji="1" lang="ja-JP" altLang="en-US" sz="1400" dirty="0" smtClean="0"/>
              <a:t>）をアンチェック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00319001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977188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smtClean="0"/>
              <a:t>Servers : </a:t>
            </a:r>
            <a:r>
              <a:rPr lang="ja-JP" altLang="en-US" dirty="0" smtClean="0"/>
              <a:t>プラットフォーム選択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150"/>
            <a:ext cx="9144000" cy="3607981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996234" y="1730116"/>
            <a:ext cx="2244262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C</a:t>
            </a:r>
            <a:r>
              <a:rPr kumimoji="1" lang="ja-JP" altLang="en-US" sz="1400" dirty="0" smtClean="0"/>
              <a:t>-</a:t>
            </a:r>
            <a:r>
              <a:rPr kumimoji="1" lang="en-US" altLang="ja-JP" sz="1400" dirty="0" smtClean="0"/>
              <a:t>Series</a:t>
            </a:r>
            <a:r>
              <a:rPr kumimoji="1" lang="ja-JP" altLang="en-US" sz="1400" dirty="0" smtClean="0"/>
              <a:t>を選択</a:t>
            </a:r>
            <a:endParaRPr kumimoji="1" lang="ja-JP" altLang="en-US" sz="1400" dirty="0" smtClean="0"/>
          </a:p>
        </p:txBody>
      </p:sp>
      <p:sp>
        <p:nvSpPr>
          <p:cNvPr id="5" name="角丸四角形 4"/>
          <p:cNvSpPr/>
          <p:nvPr/>
        </p:nvSpPr>
        <p:spPr>
          <a:xfrm>
            <a:off x="1543614" y="3416226"/>
            <a:ext cx="5725606" cy="914400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BE6000M / BE6000H </a:t>
            </a:r>
            <a:r>
              <a:rPr kumimoji="1" lang="ja-JP" altLang="en-US" dirty="0" smtClean="0"/>
              <a:t>利用時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0470734"/>
      </p:ext>
    </p:extLst>
  </p:cSld>
  <p:clrMapOvr>
    <a:masterClrMapping/>
  </p:clrMapOvr>
  <p:transition xmlns:p14="http://schemas.microsoft.com/office/powerpoint/2010/main"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325500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977188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smtClean="0"/>
              <a:t>Servers : </a:t>
            </a:r>
            <a:r>
              <a:rPr lang="ja-JP" altLang="en-US" dirty="0" smtClean="0"/>
              <a:t>プラットフォーム選択</a:t>
            </a:r>
            <a:endParaRPr kumimoji="1" lang="ja-JP" altLang="en-US" dirty="0"/>
          </a:p>
        </p:txBody>
      </p:sp>
      <p:sp>
        <p:nvSpPr>
          <p:cNvPr id="4" name="円形吹き出し 3"/>
          <p:cNvSpPr/>
          <p:nvPr/>
        </p:nvSpPr>
        <p:spPr>
          <a:xfrm>
            <a:off x="1302768" y="1730116"/>
            <a:ext cx="2244262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ja-JP" sz="1400" dirty="0"/>
              <a:t>E</a:t>
            </a:r>
            <a:r>
              <a:rPr kumimoji="1" lang="ja-JP" altLang="en-US" sz="1400" dirty="0" smtClean="0"/>
              <a:t>-</a:t>
            </a:r>
            <a:r>
              <a:rPr kumimoji="1" lang="en-US" altLang="ja-JP" sz="1400" dirty="0" smtClean="0"/>
              <a:t>Series</a:t>
            </a:r>
            <a:r>
              <a:rPr kumimoji="1" lang="ja-JP" altLang="en-US" sz="1400" dirty="0" smtClean="0"/>
              <a:t>を選択</a:t>
            </a:r>
            <a:endParaRPr kumimoji="1" lang="ja-JP" altLang="en-US" sz="1400" dirty="0" smtClean="0"/>
          </a:p>
        </p:txBody>
      </p:sp>
      <p:sp>
        <p:nvSpPr>
          <p:cNvPr id="6" name="角丸四角形 5"/>
          <p:cNvSpPr/>
          <p:nvPr/>
        </p:nvSpPr>
        <p:spPr>
          <a:xfrm>
            <a:off x="1543614" y="3416226"/>
            <a:ext cx="5725606" cy="914400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BE6000S </a:t>
            </a:r>
            <a:r>
              <a:rPr kumimoji="1" lang="ja-JP" altLang="en-US" dirty="0" smtClean="0"/>
              <a:t>利用時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5198201"/>
      </p:ext>
    </p:extLst>
  </p:cSld>
  <p:clrMapOvr>
    <a:masterClrMapping/>
  </p:clrMapOvr>
  <p:transition xmlns:p14="http://schemas.microsoft.com/office/powerpoint/2010/main"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615916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Servers : </a:t>
            </a:r>
            <a:r>
              <a:rPr lang="ja-JP" altLang="en-US" dirty="0"/>
              <a:t>プラットフォーム選択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073150"/>
            <a:ext cx="7556595" cy="4211729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2424898" y="1336040"/>
            <a:ext cx="2709535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サーバをダブルクリック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579821915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UC</a:t>
            </a:r>
            <a:r>
              <a:rPr kumimoji="1" lang="ja-JP" altLang="en-US" dirty="0" smtClean="0"/>
              <a:t>　プラットフォームおさらい</a:t>
            </a:r>
            <a:endParaRPr kumimoji="1" lang="en-US" altLang="ja-JP" dirty="0" smtClean="0"/>
          </a:p>
          <a:p>
            <a:r>
              <a:rPr kumimoji="1" lang="en-US" altLang="ja-JP" dirty="0" smtClean="0"/>
              <a:t>Business Edition 6000S</a:t>
            </a:r>
          </a:p>
          <a:p>
            <a:r>
              <a:rPr lang="en-US" altLang="ja-JP" dirty="0"/>
              <a:t>Collaboration Virtual Machine Placement Tool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3293884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615916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Servers : </a:t>
            </a:r>
            <a:r>
              <a:rPr lang="ja-JP" altLang="en-US" dirty="0"/>
              <a:t>プラットフォーム選択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073150"/>
            <a:ext cx="7217219" cy="3978396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4203887" y="3263038"/>
            <a:ext cx="1959624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選択したプラットフォームが表示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552410013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615916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Servers : </a:t>
            </a:r>
            <a:r>
              <a:rPr lang="ja-JP" altLang="en-US" dirty="0"/>
              <a:t>プラットフォーム選択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073150"/>
            <a:ext cx="7217219" cy="3978396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4203887" y="3263038"/>
            <a:ext cx="1959624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選択したプラットフォームが表示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233902029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706234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Servers : </a:t>
            </a:r>
            <a:r>
              <a:rPr lang="ja-JP" altLang="en-US" dirty="0"/>
              <a:t>プラットフォーム選択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462"/>
            <a:ext cx="9144000" cy="3932695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4203887" y="3471077"/>
            <a:ext cx="1959624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複数サーバを選択可能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832224348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5" y="341313"/>
            <a:ext cx="8812973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err="1" smtClean="0"/>
              <a:t>Virt.SW</a:t>
            </a:r>
            <a:r>
              <a:rPr lang="en-US" altLang="ja-JP" dirty="0" smtClean="0"/>
              <a:t> : Hypervisor </a:t>
            </a:r>
            <a:r>
              <a:rPr lang="ja-JP" altLang="en-US" dirty="0" smtClean="0"/>
              <a:t>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5" y="2007556"/>
            <a:ext cx="8115300" cy="1879600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6075930" y="1445430"/>
            <a:ext cx="1959624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err="1" smtClean="0"/>
              <a:t>Virt.SW</a:t>
            </a:r>
            <a:r>
              <a:rPr kumimoji="1" lang="ja-JP" altLang="en-US" sz="1400" dirty="0" smtClean="0"/>
              <a:t>をマウスオーバー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69871745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572126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err="1"/>
              <a:t>Virt.SW</a:t>
            </a:r>
            <a:r>
              <a:rPr lang="en-US" altLang="ja-JP" dirty="0"/>
              <a:t> : Hypervisor </a:t>
            </a:r>
            <a:r>
              <a:rPr lang="ja-JP" altLang="en-US" dirty="0"/>
              <a:t>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104900"/>
            <a:ext cx="85979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69324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253491"/>
              </p:ext>
            </p:extLst>
          </p:nvPr>
        </p:nvGraphicFramePr>
        <p:xfrm>
          <a:off x="105508" y="747391"/>
          <a:ext cx="8954086" cy="4272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957"/>
                <a:gridCol w="1596683"/>
                <a:gridCol w="1716258"/>
                <a:gridCol w="2164666"/>
                <a:gridCol w="2238522"/>
              </a:tblGrid>
              <a:tr h="468630">
                <a:tc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ja-JP" altLang="en-US" sz="1000" b="1" dirty="0" smtClean="0">
                          <a:solidFill>
                            <a:schemeClr val="bg1"/>
                          </a:solidFill>
                        </a:rPr>
                        <a:t>属性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Cisco UC </a:t>
                      </a: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</a:rPr>
                        <a:t>Virt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</a:rPr>
                        <a:t> Hypervisor 5.5</a:t>
                      </a:r>
                      <a:endParaRPr lang="en-US" sz="1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rgbClr val="32B2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Cisco UC </a:t>
                      </a: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</a:rPr>
                        <a:t>Virt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. Foundation 5.5 </a:t>
                      </a:r>
                    </a:p>
                  </a:txBody>
                  <a:tcPr marT="34290" marB="34290" anchor="ctr">
                    <a:solidFill>
                      <a:srgbClr val="57B7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Cisco TelePresence Virtualization Software 5.5</a:t>
                      </a:r>
                    </a:p>
                  </a:txBody>
                  <a:tcPr marT="34290" marB="3429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VMware vSphere </a:t>
                      </a: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</a:rPr>
                        <a:t>ESXi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 5.5 </a:t>
                      </a:r>
                      <a:r>
                        <a:rPr lang="en-US" sz="800" b="1" dirty="0" smtClean="0">
                          <a:solidFill>
                            <a:schemeClr val="bg1"/>
                          </a:solidFill>
                        </a:rPr>
                        <a:t>Standard,</a:t>
                      </a:r>
                      <a:r>
                        <a:rPr lang="en-US" sz="800" b="1" baseline="0" dirty="0" smtClean="0">
                          <a:solidFill>
                            <a:schemeClr val="bg1"/>
                          </a:solidFill>
                        </a:rPr>
                        <a:t> Enterprise or Enterprise Plus Editions</a:t>
                      </a:r>
                    </a:p>
                    <a:p>
                      <a:pPr algn="ctr"/>
                      <a:r>
                        <a:rPr lang="en-US" sz="800" b="1" baseline="0" dirty="0" smtClean="0">
                          <a:solidFill>
                            <a:schemeClr val="bg1"/>
                          </a:solidFill>
                        </a:rPr>
                        <a:t>Purchased from Cisco</a:t>
                      </a:r>
                      <a:endParaRPr lang="en-US" sz="1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239704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利用可能な</a:t>
                      </a:r>
                      <a:r>
                        <a:rPr lang="en-US" altLang="ja-JP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HW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BE6000 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または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BE7000 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限定</a:t>
                      </a:r>
                      <a:endParaRPr lang="en-US" sz="900" b="0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rgbClr val="CBD4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Cisco UCS 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・ </a:t>
                      </a:r>
                      <a:r>
                        <a:rPr lang="ja-JP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E6000/BE7000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Cisco MM410v / 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ブレード サーバ限定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互換性のある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Cisco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UCS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・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BE6000/BE7000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利用可能な</a:t>
                      </a:r>
                      <a:r>
                        <a:rPr lang="en-US" altLang="ja-JP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APP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</a:rPr>
                        <a:t>Collaboration-designated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  <a:t> apps </a:t>
                      </a:r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のみ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  <a:t/>
                      </a:r>
                      <a:b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700" b="0" baseline="0" dirty="0" smtClean="0">
                          <a:solidFill>
                            <a:srgbClr val="000000"/>
                          </a:solidFill>
                        </a:rPr>
                        <a:t>(Cisco, </a:t>
                      </a:r>
                      <a:r>
                        <a:rPr lang="en-US" sz="700" b="0" baseline="0" dirty="0" err="1" smtClean="0">
                          <a:solidFill>
                            <a:srgbClr val="000000"/>
                          </a:solidFill>
                        </a:rPr>
                        <a:t>SolutionsPlus</a:t>
                      </a:r>
                      <a:r>
                        <a:rPr lang="en-US" sz="700" b="0" baseline="0" dirty="0" smtClean="0">
                          <a:solidFill>
                            <a:srgbClr val="000000"/>
                          </a:solidFill>
                        </a:rPr>
                        <a:t>, SPP…see BE6000/7000 co-residency policy document)</a:t>
                      </a:r>
                      <a:endParaRPr lang="en-US" sz="1800" b="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9525" marB="0" anchor="ctr"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900" b="0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929" marR="16929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TelePresence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Server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仮想マシンのみ</a:t>
                      </a:r>
                      <a:endParaRPr lang="en-US" sz="900" b="0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制限なし</a:t>
                      </a:r>
                      <a:endParaRPr lang="en-US" sz="900" b="0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21005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価格と型番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</a:rPr>
                        <a:t>BE</a:t>
                      </a:r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</a:rPr>
                        <a:t>サーバに添付</a:t>
                      </a:r>
                      <a:endParaRPr lang="en-US" sz="900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-US" sz="900" b="0" dirty="0" smtClean="0">
                          <a:solidFill>
                            <a:schemeClr val="tx2"/>
                          </a:solidFill>
                        </a:rPr>
                        <a:t>VMW-VS5-HYP-K9</a:t>
                      </a:r>
                      <a:r>
                        <a:rPr lang="en-US" sz="900" b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有償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別途 製品型番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R-VMW-UC-FND5-K9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有償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, MM410v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のオプション型番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9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VMW-VS5-410V-K9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有償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別途　製品型番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エディションや保守期間等により異なる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900" b="0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</a:tr>
              <a:tr h="421005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インストール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baseline="0" dirty="0" smtClean="0">
                          <a:solidFill>
                            <a:srgbClr val="000000"/>
                          </a:solidFill>
                        </a:rPr>
                        <a:t> BE</a:t>
                      </a:r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サーバ上で</a:t>
                      </a:r>
                      <a:r>
                        <a:rPr lang="en-US" altLang="ja-JP" sz="900" b="0" baseline="0" dirty="0" smtClean="0">
                          <a:solidFill>
                            <a:srgbClr val="000000"/>
                          </a:solidFill>
                        </a:rPr>
                        <a:t/>
                      </a:r>
                      <a:br>
                        <a:rPr lang="en-US" altLang="ja-JP" sz="900" b="0" baseline="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プリインストール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  <a:t> / </a:t>
                      </a:r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初期設定 </a:t>
                      </a:r>
                      <a:r>
                        <a:rPr lang="en-US" altLang="ja-JP" sz="900" b="0" baseline="0" dirty="0" smtClean="0">
                          <a:solidFill>
                            <a:srgbClr val="000000"/>
                          </a:solidFill>
                        </a:rPr>
                        <a:t/>
                      </a:r>
                      <a:br>
                        <a:rPr lang="en-US" altLang="ja-JP" sz="900" b="0" baseline="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  <a:t>/ </a:t>
                      </a:r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ライセンス有効化</a:t>
                      </a:r>
                      <a:endParaRPr lang="en-US" sz="900" b="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現場での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ESXi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ライセンス投入、</a:t>
                      </a:r>
                      <a:endParaRPr lang="en-US" altLang="ja-JP" sz="900" b="0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UC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アプリのプリインストール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設定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ライセンス有効化</a:t>
                      </a:r>
                      <a:endParaRPr lang="en-US" sz="900" b="0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プリインストール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設定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ライセンス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MM410v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現場での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ESXi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ライセンス投入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インストール 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設定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ライセンス </a:t>
                      </a:r>
                      <a:r>
                        <a:rPr lang="en-US" altLang="ja-JP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/>
                      </a:r>
                      <a:br>
                        <a:rPr lang="en-US" altLang="ja-JP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&amp; </a:t>
                      </a:r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メディア配布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  <a:t>Cisco.com</a:t>
                      </a: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Cisco.com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Cisco.com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vmware.com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(Cisco OEM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サイト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保守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  <a:t>SNT/SWSS, </a:t>
                      </a:r>
                      <a:b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  <a:t>Cisco  Collab TAC</a:t>
                      </a: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SWSS, </a:t>
                      </a:r>
                      <a:b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Cisco Collab TAC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SWSS, </a:t>
                      </a:r>
                      <a:b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Cisco Collab TAC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OEM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の場合は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, ISV1 </a:t>
                      </a:r>
                      <a:b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+ Cisco 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サーバ仮想化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TAC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チーム</a:t>
                      </a:r>
                      <a:endParaRPr lang="en-US" sz="900" b="0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</a:tr>
              <a:tr h="28384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1 VM</a:t>
                      </a:r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で利用可能な</a:t>
                      </a:r>
                      <a:r>
                        <a:rPr lang="en-US" altLang="ja-JP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/>
                      </a:r>
                      <a:br>
                        <a:rPr lang="en-US" altLang="ja-JP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最大の</a:t>
                      </a:r>
                      <a:r>
                        <a:rPr lang="en-US" altLang="ja-JP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vCPU</a:t>
                      </a:r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数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最大 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  <a:t>8 v</a:t>
                      </a:r>
                      <a:r>
                        <a:rPr lang="en-US" altLang="ja-JP" sz="900" b="0" baseline="0" dirty="0" smtClean="0">
                          <a:solidFill>
                            <a:srgbClr val="000000"/>
                          </a:solidFill>
                        </a:rPr>
                        <a:t>C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</a:rPr>
                        <a:t>PU/VM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最大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32 vCPU/VM)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最大 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64 vCPU/VM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rgbClr val="E8E9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VMware vSphere Configuration Maximums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を参照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9773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vCenter</a:t>
                      </a:r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との統合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利用不可</a:t>
                      </a:r>
                      <a:endParaRPr lang="en-US" sz="900" b="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利用可能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利用不可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利用可能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6863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vSphere</a:t>
                      </a:r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の先進機能</a:t>
                      </a:r>
                      <a:r>
                        <a:rPr lang="en-US" altLang="ja-JP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/>
                      </a:r>
                      <a:br>
                        <a:rPr lang="en-US" altLang="ja-JP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7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(HA, </a:t>
                      </a:r>
                      <a:r>
                        <a:rPr lang="en-US" sz="700" b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vMotion</a:t>
                      </a:r>
                      <a:r>
                        <a:rPr lang="en-US" sz="7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N1KV, etc.)</a:t>
                      </a:r>
                      <a:endParaRPr lang="en-US" sz="7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利用不可</a:t>
                      </a:r>
                      <a:endParaRPr lang="en-US" sz="900" b="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利用不可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利用不可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rgbClr val="E8E9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エディションに依存</a:t>
                      </a:r>
                      <a:endParaRPr lang="en-US" altLang="ja-JP" sz="900" b="0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ja-JP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UC</a:t>
                      </a:r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アプリケーション次第）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Cisco Prime Collaboration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Deployment (PCD)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baseline="0" dirty="0" smtClean="0">
                          <a:solidFill>
                            <a:srgbClr val="000000"/>
                          </a:solidFill>
                        </a:rPr>
                        <a:t>非互換</a:t>
                      </a:r>
                      <a:endParaRPr lang="en-US" sz="900" b="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互換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非互換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互換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SNMP </a:t>
                      </a:r>
                      <a:r>
                        <a:rPr lang="ja-JP" altLang="en-US" sz="9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利用可否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利用可能</a:t>
                      </a:r>
                      <a:endParaRPr lang="en-US" sz="900" b="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利用可能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利用可能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利用可能</a:t>
                      </a:r>
                      <a:endParaRPr lang="en-US" sz="900" b="0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07" y="77574"/>
            <a:ext cx="4715209" cy="434974"/>
          </a:xfrm>
        </p:spPr>
        <p:txBody>
          <a:bodyPr/>
          <a:lstStyle/>
          <a:p>
            <a:r>
              <a:rPr lang="ja-JP" altLang="en-US" sz="2000" dirty="0" smtClean="0">
                <a:solidFill>
                  <a:srgbClr val="000000"/>
                </a:solidFill>
              </a:rPr>
              <a:t>仮想化ソフトウェアの選択</a:t>
            </a:r>
            <a:r>
              <a:rPr lang="en-US" altLang="ja-JP" sz="2000" dirty="0" smtClean="0">
                <a:solidFill>
                  <a:srgbClr val="000000"/>
                </a:solidFill>
              </a:rPr>
              <a:t/>
            </a:r>
            <a:br>
              <a:rPr lang="en-US" altLang="ja-JP" sz="2000" dirty="0" smtClean="0">
                <a:solidFill>
                  <a:srgbClr val="000000"/>
                </a:solidFill>
              </a:rPr>
            </a:br>
            <a:r>
              <a:rPr lang="ja-JP" altLang="en-US" sz="2000" dirty="0" smtClean="0">
                <a:solidFill>
                  <a:srgbClr val="000000"/>
                </a:solidFill>
              </a:rPr>
              <a:t>どのライセンスが適切なのか？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63040" y="41707"/>
            <a:ext cx="5180960" cy="315475"/>
          </a:xfrm>
          <a:prstGeom prst="rect">
            <a:avLst/>
          </a:prstGeom>
        </p:spPr>
        <p:txBody>
          <a:bodyPr wrap="square" lIns="68583" tIns="34292" rIns="68583" bIns="34292">
            <a:spAutoFit/>
          </a:bodyPr>
          <a:lstStyle/>
          <a:p>
            <a:r>
              <a:rPr lang="fr-FR" sz="800" dirty="0" err="1" smtClean="0"/>
              <a:t>Docwiki</a:t>
            </a:r>
            <a:r>
              <a:rPr lang="fr-FR" sz="800" dirty="0" smtClean="0"/>
              <a:t>: : </a:t>
            </a:r>
            <a:r>
              <a:rPr lang="fr-FR" sz="800" dirty="0">
                <a:hlinkClick r:id="rId4"/>
              </a:rPr>
              <a:t>http://docwiki.cisco.com/wiki/Unified_Communications_VMware_Requirements#License_Comparison</a:t>
            </a:r>
            <a:r>
              <a:rPr lang="fr-FR" sz="800" dirty="0"/>
              <a:t> </a:t>
            </a:r>
            <a:endParaRPr lang="fr-FR" sz="800" dirty="0" smtClean="0"/>
          </a:p>
          <a:p>
            <a:r>
              <a:rPr lang="fr-FR" sz="800" dirty="0" smtClean="0"/>
              <a:t>Partner </a:t>
            </a:r>
            <a:r>
              <a:rPr lang="fr-FR" sz="800" dirty="0" err="1" smtClean="0"/>
              <a:t>Community</a:t>
            </a:r>
            <a:r>
              <a:rPr lang="fr-FR" sz="800" dirty="0" smtClean="0"/>
              <a:t> </a:t>
            </a:r>
            <a:r>
              <a:rPr lang="fr-FR" sz="800" dirty="0" smtClean="0"/>
              <a:t>: </a:t>
            </a:r>
            <a:r>
              <a:rPr lang="fr-FR" sz="800" dirty="0">
                <a:hlinkClick r:id="rId5"/>
              </a:rPr>
              <a:t>https://</a:t>
            </a:r>
            <a:r>
              <a:rPr lang="fr-FR" sz="800" dirty="0" smtClean="0">
                <a:hlinkClick r:id="rId5"/>
              </a:rPr>
              <a:t>communities.cisco.com/thread/55726</a:t>
            </a:r>
            <a:r>
              <a:rPr lang="fr-FR" sz="800" dirty="0" smtClean="0"/>
              <a:t> </a:t>
            </a:r>
            <a:endParaRPr lang="fr-FR" sz="800" dirty="0"/>
          </a:p>
        </p:txBody>
      </p:sp>
      <p:sp>
        <p:nvSpPr>
          <p:cNvPr id="8" name="Oval 7"/>
          <p:cNvSpPr/>
          <p:nvPr/>
        </p:nvSpPr>
        <p:spPr>
          <a:xfrm>
            <a:off x="3008798" y="3337180"/>
            <a:ext cx="1568922" cy="25458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rtlCol="0" anchor="ctr"/>
          <a:lstStyle/>
          <a:p>
            <a:pPr algn="ctr"/>
            <a:endParaRPr lang="en-US" dirty="0" smtClean="0"/>
          </a:p>
        </p:txBody>
      </p:sp>
      <p:sp>
        <p:nvSpPr>
          <p:cNvPr id="9" name="Oval 7"/>
          <p:cNvSpPr/>
          <p:nvPr/>
        </p:nvSpPr>
        <p:spPr>
          <a:xfrm>
            <a:off x="1332946" y="4453131"/>
            <a:ext cx="1568922" cy="25458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77740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572126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err="1"/>
              <a:t>Virt.SW</a:t>
            </a:r>
            <a:r>
              <a:rPr lang="en-US" altLang="ja-JP" dirty="0"/>
              <a:t> : Hypervisor </a:t>
            </a:r>
            <a:r>
              <a:rPr lang="ja-JP" altLang="en-US" dirty="0"/>
              <a:t>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104900"/>
            <a:ext cx="8597900" cy="2921000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4280520" y="1237390"/>
            <a:ext cx="1959624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Hypervisor</a:t>
            </a:r>
            <a:r>
              <a:rPr kumimoji="1" lang="ja-JP" altLang="en-US" sz="1400" dirty="0" smtClean="0"/>
              <a:t>選択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035073164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37766" y="341313"/>
            <a:ext cx="8706234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smtClean="0"/>
              <a:t>Unified Communications </a:t>
            </a:r>
            <a:r>
              <a:rPr lang="ja-JP" altLang="en-US" dirty="0" smtClean="0"/>
              <a:t>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29" y="1533266"/>
            <a:ext cx="7061200" cy="3390900"/>
          </a:xfrm>
          <a:prstGeom prst="rect">
            <a:avLst/>
          </a:prstGeom>
        </p:spPr>
      </p:pic>
      <p:sp>
        <p:nvSpPr>
          <p:cNvPr id="5" name="円形吹き出し 4"/>
          <p:cNvSpPr/>
          <p:nvPr/>
        </p:nvSpPr>
        <p:spPr>
          <a:xfrm>
            <a:off x="2857329" y="2244740"/>
            <a:ext cx="2780696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Unified</a:t>
            </a:r>
            <a:r>
              <a:rPr kumimoji="1" lang="ja-JP" altLang="en-US" sz="1400" dirty="0" smtClean="0"/>
              <a:t> </a:t>
            </a:r>
            <a:r>
              <a:rPr kumimoji="1" lang="en-US" altLang="ja-JP" sz="1400" dirty="0" smtClean="0"/>
              <a:t>Communications</a:t>
            </a:r>
            <a:r>
              <a:rPr kumimoji="1" lang="ja-JP" altLang="en-US" sz="1400" dirty="0" smtClean="0"/>
              <a:t>選択</a:t>
            </a:r>
            <a:endParaRPr kumimoji="1" lang="ja-JP" altLang="en-US" sz="1400" dirty="0" smtClean="0"/>
          </a:p>
        </p:txBody>
      </p:sp>
      <p:sp>
        <p:nvSpPr>
          <p:cNvPr id="6" name="円形吹き出し 5"/>
          <p:cNvSpPr/>
          <p:nvPr/>
        </p:nvSpPr>
        <p:spPr>
          <a:xfrm>
            <a:off x="3349105" y="3207398"/>
            <a:ext cx="2780696" cy="416079"/>
          </a:xfrm>
          <a:prstGeom prst="wedgeEllipseCallou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CUCM Version</a:t>
            </a:r>
            <a:r>
              <a:rPr kumimoji="1" lang="ja-JP" altLang="en-US" sz="1400" dirty="0" smtClean="0"/>
              <a:t>選択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09952608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955292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Unified Communications </a:t>
            </a:r>
            <a:r>
              <a:rPr lang="ja-JP" altLang="en-US" dirty="0"/>
              <a:t>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23" y="1261485"/>
            <a:ext cx="6528347" cy="3882015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3633743" y="3130752"/>
            <a:ext cx="2780696" cy="416079"/>
          </a:xfrm>
          <a:prstGeom prst="wedgeEllipseCallout">
            <a:avLst>
              <a:gd name="adj1" fmla="val -49179"/>
              <a:gd name="adj2" fmla="val -187500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ドラッグ＆ドロップ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537491241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955292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Unified Communications </a:t>
            </a:r>
            <a:r>
              <a:rPr lang="ja-JP" altLang="en-US" dirty="0"/>
              <a:t>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23" y="1261485"/>
            <a:ext cx="6528347" cy="3882015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3633743" y="3130752"/>
            <a:ext cx="2780696" cy="416079"/>
          </a:xfrm>
          <a:prstGeom prst="wedgeEllipseCallout">
            <a:avLst>
              <a:gd name="adj1" fmla="val -49179"/>
              <a:gd name="adj2" fmla="val -187500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ドラッグ＆ドロップ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082090509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2699" y="3054518"/>
            <a:ext cx="8320322" cy="564257"/>
          </a:xfrm>
        </p:spPr>
        <p:txBody>
          <a:bodyPr/>
          <a:lstStyle/>
          <a:p>
            <a:r>
              <a:rPr lang="en-US" altLang="ja-JP" dirty="0" smtClean="0"/>
              <a:t>UC</a:t>
            </a:r>
            <a:r>
              <a:rPr lang="ja-JP" altLang="en-US" dirty="0" smtClean="0"/>
              <a:t>　</a:t>
            </a:r>
            <a:r>
              <a:rPr lang="ja-JP" altLang="en-US" dirty="0" smtClean="0"/>
              <a:t>プラットフォームおさらい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873530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2924"/>
            <a:ext cx="5838982" cy="36027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955292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Unified Communications </a:t>
            </a:r>
            <a:r>
              <a:rPr lang="ja-JP" altLang="en-US" dirty="0"/>
              <a:t>選択</a:t>
            </a:r>
            <a:endParaRPr kumimoji="1" lang="ja-JP" altLang="en-US" dirty="0"/>
          </a:p>
        </p:txBody>
      </p:sp>
      <p:sp>
        <p:nvSpPr>
          <p:cNvPr id="4" name="円形吹き出し 3"/>
          <p:cNvSpPr/>
          <p:nvPr/>
        </p:nvSpPr>
        <p:spPr>
          <a:xfrm>
            <a:off x="3633743" y="3130752"/>
            <a:ext cx="2780696" cy="416079"/>
          </a:xfrm>
          <a:prstGeom prst="wedgeEllipseCallout">
            <a:avLst>
              <a:gd name="adj1" fmla="val -49179"/>
              <a:gd name="adj2" fmla="val -187500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ドラッグ＆ドロップ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317067703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2924"/>
            <a:ext cx="5838982" cy="36027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955292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Unified Communications </a:t>
            </a:r>
            <a:r>
              <a:rPr lang="ja-JP" altLang="en-US" dirty="0"/>
              <a:t>選択</a:t>
            </a:r>
            <a:endParaRPr kumimoji="1" lang="ja-JP" altLang="en-US" dirty="0"/>
          </a:p>
        </p:txBody>
      </p:sp>
      <p:sp>
        <p:nvSpPr>
          <p:cNvPr id="4" name="円形吹き出し 3"/>
          <p:cNvSpPr/>
          <p:nvPr/>
        </p:nvSpPr>
        <p:spPr>
          <a:xfrm>
            <a:off x="3633743" y="3130752"/>
            <a:ext cx="2780696" cy="416079"/>
          </a:xfrm>
          <a:prstGeom prst="wedgeEllipseCallout">
            <a:avLst>
              <a:gd name="adj1" fmla="val -49179"/>
              <a:gd name="adj2" fmla="val -187500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ドラッグ＆ドロップ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71091779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856764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Unified Communications </a:t>
            </a:r>
            <a:r>
              <a:rPr lang="ja-JP" altLang="en-US" dirty="0"/>
              <a:t>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663700"/>
            <a:ext cx="7429500" cy="1816100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3633743" y="3338791"/>
            <a:ext cx="2780696" cy="416079"/>
          </a:xfrm>
          <a:prstGeom prst="wedgeEllipseCallout">
            <a:avLst>
              <a:gd name="adj1" fmla="val -49179"/>
              <a:gd name="adj2" fmla="val -187500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テキストは編集可能</a:t>
            </a:r>
            <a:endParaRPr kumimoji="1" lang="ja-JP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184172220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856764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smtClean="0"/>
              <a:t>IM&amp;P</a:t>
            </a:r>
            <a:r>
              <a:rPr lang="en-US" altLang="ja-JP" dirty="0" smtClean="0"/>
              <a:t> </a:t>
            </a:r>
            <a:r>
              <a:rPr lang="ja-JP" altLang="en-US" dirty="0"/>
              <a:t>選択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23" y="1270096"/>
            <a:ext cx="5776467" cy="38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46776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706234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smtClean="0"/>
              <a:t>Unity Connection</a:t>
            </a:r>
            <a:r>
              <a:rPr lang="ja-JP" altLang="en-US" dirty="0" smtClean="0"/>
              <a:t>選択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43" y="1081552"/>
            <a:ext cx="6004614" cy="403654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437766" y="4843058"/>
            <a:ext cx="8114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docwiki.cisco.com</a:t>
            </a:r>
            <a:r>
              <a:rPr lang="en-US" altLang="ja-JP" dirty="0"/>
              <a:t>/wiki/</a:t>
            </a:r>
            <a:r>
              <a:rPr lang="en-US" altLang="ja-JP" dirty="0" err="1"/>
              <a:t>Virtualization_for_Cisco_Unity_Connection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3997798" y="2937246"/>
            <a:ext cx="4554209" cy="553069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BE6000S </a:t>
            </a:r>
            <a:r>
              <a:rPr kumimoji="1" lang="ja-JP" altLang="en-US" dirty="0" smtClean="0"/>
              <a:t>利用時</a:t>
            </a:r>
            <a:r>
              <a:rPr kumimoji="1" lang="en-US" altLang="ja-JP" dirty="0" smtClean="0"/>
              <a:t> vCPUx1: Single Inbox/IMAP</a:t>
            </a:r>
            <a:r>
              <a:rPr kumimoji="1" lang="ja-JP" altLang="en-US" dirty="0" smtClean="0"/>
              <a:t>不可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3784285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341313"/>
            <a:ext cx="9196140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smtClean="0"/>
              <a:t>Expressway</a:t>
            </a:r>
            <a:r>
              <a:rPr lang="ja-JP" altLang="en-US" dirty="0" smtClean="0"/>
              <a:t> </a:t>
            </a:r>
            <a:r>
              <a:rPr lang="ja-JP" altLang="en-US" dirty="0" smtClean="0"/>
              <a:t>選択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788"/>
            <a:ext cx="9144000" cy="337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92660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37766" y="341313"/>
            <a:ext cx="8922450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smtClean="0"/>
              <a:t>Conferencing </a:t>
            </a:r>
            <a:r>
              <a:rPr lang="ja-JP" altLang="en-US" dirty="0" smtClean="0"/>
              <a:t>選択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073150"/>
            <a:ext cx="6214823" cy="3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94653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615916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smtClean="0"/>
              <a:t>Custom VM </a:t>
            </a:r>
            <a:r>
              <a:rPr lang="ja-JP" altLang="en-US" dirty="0" smtClean="0"/>
              <a:t>作成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702"/>
            <a:ext cx="9144000" cy="54979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677" y="1817499"/>
            <a:ext cx="6261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99986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5" y="341313"/>
            <a:ext cx="8944345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kumimoji="1" lang="en-US" altLang="ja-JP" dirty="0" smtClean="0"/>
              <a:t>Export/Import Options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48" y="1277414"/>
            <a:ext cx="3911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3357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856764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Export- </a:t>
            </a:r>
            <a:r>
              <a:rPr lang="en-US" altLang="ja-JP" dirty="0" smtClean="0"/>
              <a:t>PDF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300"/>
            <a:ext cx="9144000" cy="23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1956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229"/>
          <p:cNvSpPr txBox="1">
            <a:spLocks/>
          </p:cNvSpPr>
          <p:nvPr/>
        </p:nvSpPr>
        <p:spPr bwMode="auto">
          <a:xfrm>
            <a:off x="356616" y="155576"/>
            <a:ext cx="8513064" cy="64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marL="6251" indent="-6251" algn="l" defTabSz="457162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0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55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8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marL="6251" marR="0" lvl="0" indent="-6251" algn="l" defTabSz="4571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 smtClean="0">
                <a:solidFill>
                  <a:srgbClr val="000000"/>
                </a:solidFill>
                <a:latin typeface="Arial"/>
              </a:rPr>
              <a:t>オンプレミス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 pitchFamily="34" charset="0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 pitchFamily="34" charset="0"/>
              </a:rPr>
              <a:t>プラットフォームの選択肢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 pitchFamily="34" charset="0"/>
            </a:endParaRPr>
          </a:p>
          <a:p>
            <a:pPr marL="6251" marR="0" lvl="0" indent="-6251" algn="l" defTabSz="45716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srgbClr val="000000"/>
                </a:solidFill>
                <a:latin typeface="Arial"/>
              </a:rPr>
              <a:t>3</a:t>
            </a:r>
            <a:r>
              <a:rPr lang="ja-JP" altLang="en-US" sz="1800" dirty="0">
                <a:solidFill>
                  <a:srgbClr val="000000"/>
                </a:solidFill>
                <a:latin typeface="Arial"/>
              </a:rPr>
              <a:t>種類</a:t>
            </a:r>
            <a:r>
              <a:rPr lang="ja-JP" altLang="en-US" sz="1800" dirty="0" smtClean="0">
                <a:solidFill>
                  <a:srgbClr val="000000"/>
                </a:solidFill>
                <a:latin typeface="Arial"/>
              </a:rPr>
              <a:t>の</a:t>
            </a:r>
            <a:r>
              <a:rPr lang="ja-JP" altLang="en-US" sz="1800" dirty="0">
                <a:solidFill>
                  <a:srgbClr val="000000"/>
                </a:solidFill>
                <a:latin typeface="Arial"/>
              </a:rPr>
              <a:t>アプローチ</a:t>
            </a:r>
            <a:r>
              <a:rPr lang="ja-JP" altLang="en-US" sz="1800" dirty="0" smtClean="0">
                <a:solidFill>
                  <a:srgbClr val="000000"/>
                </a:solidFill>
                <a:latin typeface="Arial"/>
              </a:rPr>
              <a:t>と</a:t>
            </a:r>
            <a:r>
              <a:rPr lang="ja-JP" altLang="en-US" sz="1800" dirty="0">
                <a:solidFill>
                  <a:srgbClr val="000000"/>
                </a:solidFill>
                <a:latin typeface="Arial"/>
              </a:rPr>
              <a:t>トレードオフ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55809" y="3715394"/>
            <a:ext cx="7522141" cy="479426"/>
            <a:chOff x="455809" y="2947456"/>
            <a:chExt cx="8373166" cy="479426"/>
          </a:xfrm>
        </p:grpSpPr>
        <p:sp>
          <p:nvSpPr>
            <p:cNvPr id="44" name="Right Triangle 43"/>
            <p:cNvSpPr/>
            <p:nvPr/>
          </p:nvSpPr>
          <p:spPr bwMode="auto">
            <a:xfrm flipH="1">
              <a:off x="455809" y="3061989"/>
              <a:ext cx="8154791" cy="249860"/>
            </a:xfrm>
            <a:prstGeom prst="rtTriangle">
              <a:avLst/>
            </a:prstGeom>
            <a:solidFill>
              <a:srgbClr val="00A3DE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marL="0" marR="0" lvl="0" indent="0" algn="ctr" defTabSz="5142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45" name="Isosceles Triangle 44"/>
            <p:cNvSpPr/>
            <p:nvPr/>
          </p:nvSpPr>
          <p:spPr bwMode="auto">
            <a:xfrm rot="5400000">
              <a:off x="8475527" y="3073434"/>
              <a:ext cx="479426" cy="227470"/>
            </a:xfrm>
            <a:prstGeom prst="triangle">
              <a:avLst/>
            </a:prstGeom>
            <a:solidFill>
              <a:srgbClr val="00A3DE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marL="0" marR="0" lvl="0" indent="0" algn="ctr" defTabSz="5142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46" name="Flowchart: Alternate Process 45"/>
          <p:cNvSpPr/>
          <p:nvPr/>
        </p:nvSpPr>
        <p:spPr bwMode="auto">
          <a:xfrm>
            <a:off x="3331369" y="3774270"/>
            <a:ext cx="2362526" cy="456630"/>
          </a:xfrm>
          <a:prstGeom prst="flowChartAlternateProcess">
            <a:avLst/>
          </a:prstGeom>
          <a:solidFill>
            <a:srgbClr val="FFFFFF"/>
          </a:solidFill>
          <a:ln w="25400" cap="flat" cmpd="sng" algn="ctr">
            <a:solidFill>
              <a:srgbClr val="676767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投資対効果を最大化する</a:t>
            </a:r>
            <a:endParaRPr kumimoji="0" lang="en-U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自由度</a:t>
            </a:r>
            <a:endParaRPr kumimoji="0" lang="de-CH" sz="12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 flipH="1">
            <a:off x="1154254" y="3052157"/>
            <a:ext cx="7639411" cy="479426"/>
            <a:chOff x="455809" y="2947456"/>
            <a:chExt cx="8373166" cy="479426"/>
          </a:xfrm>
        </p:grpSpPr>
        <p:sp>
          <p:nvSpPr>
            <p:cNvPr id="48" name="Right Triangle 47"/>
            <p:cNvSpPr/>
            <p:nvPr/>
          </p:nvSpPr>
          <p:spPr bwMode="auto">
            <a:xfrm flipH="1">
              <a:off x="455809" y="3061989"/>
              <a:ext cx="8154791" cy="249860"/>
            </a:xfrm>
            <a:prstGeom prst="rtTriangle">
              <a:avLst/>
            </a:prstGeom>
            <a:solidFill>
              <a:srgbClr val="00A3DE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marL="0" marR="0" lvl="0" indent="0" algn="ctr" defTabSz="5142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49" name="Isosceles Triangle 48"/>
            <p:cNvSpPr/>
            <p:nvPr/>
          </p:nvSpPr>
          <p:spPr bwMode="auto">
            <a:xfrm rot="5400000">
              <a:off x="8475527" y="3073434"/>
              <a:ext cx="479426" cy="227470"/>
            </a:xfrm>
            <a:prstGeom prst="triangle">
              <a:avLst/>
            </a:prstGeom>
            <a:solidFill>
              <a:srgbClr val="00A3DE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marL="0" marR="0" lvl="0" indent="0" algn="ctr" defTabSz="5142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50" name="Flowchart: Alternate Process 49"/>
          <p:cNvSpPr/>
          <p:nvPr/>
        </p:nvSpPr>
        <p:spPr bwMode="auto">
          <a:xfrm>
            <a:off x="3331369" y="3115459"/>
            <a:ext cx="2362526" cy="424075"/>
          </a:xfrm>
          <a:prstGeom prst="flowChartAlternateProcess">
            <a:avLst/>
          </a:prstGeom>
          <a:solidFill>
            <a:srgbClr val="FFFFFF"/>
          </a:solidFill>
          <a:ln w="25400" cap="flat" cmpd="sng" algn="ctr">
            <a:solidFill>
              <a:srgbClr val="676767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保証</a:t>
            </a: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された</a:t>
            </a: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性能</a:t>
            </a:r>
            <a:r>
              <a:rPr lang="ja-JP" altLang="en-US" sz="1200" b="1" kern="0" dirty="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rPr>
              <a:t>と</a:t>
            </a:r>
            <a:endParaRPr kumimoji="0" lang="en-U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</a:endParaRPr>
          </a:p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シンプルさ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3852" y="3640924"/>
            <a:ext cx="652743" cy="31393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defTabSz="457124">
              <a:lnSpc>
                <a:spcPct val="90000"/>
              </a:lnSpc>
              <a:spcBef>
                <a:spcPts val="600"/>
              </a:spcBef>
            </a:pPr>
            <a:r>
              <a:rPr lang="fr-FR" sz="1600" dirty="0">
                <a:solidFill>
                  <a:srgbClr val="FFFFFF"/>
                </a:solidFill>
                <a:latin typeface="Arial"/>
              </a:rPr>
              <a:t>More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62079" y="3126326"/>
            <a:ext cx="710443" cy="34162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defTabSz="457124">
              <a:lnSpc>
                <a:spcPct val="90000"/>
              </a:lnSpc>
              <a:spcBef>
                <a:spcPts val="600"/>
              </a:spcBef>
            </a:pPr>
            <a:r>
              <a:rPr lang="fr-FR" dirty="0">
                <a:solidFill>
                  <a:srgbClr val="FFFFFF"/>
                </a:solidFill>
                <a:latin typeface="Arial"/>
              </a:rPr>
              <a:t>More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268721" y="3784291"/>
            <a:ext cx="710443" cy="34162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defTabSz="457124">
              <a:lnSpc>
                <a:spcPct val="90000"/>
              </a:lnSpc>
              <a:spcBef>
                <a:spcPts val="600"/>
              </a:spcBef>
            </a:pPr>
            <a:r>
              <a:rPr lang="fr-FR" dirty="0">
                <a:solidFill>
                  <a:srgbClr val="FFFFFF"/>
                </a:solidFill>
                <a:latin typeface="Arial"/>
              </a:rPr>
              <a:t>More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11882" y="1976831"/>
            <a:ext cx="719511" cy="396000"/>
          </a:xfrm>
          <a:prstGeom prst="rect">
            <a:avLst/>
          </a:prstGeom>
          <a:noFill/>
          <a:ln>
            <a:solidFill>
              <a:srgbClr val="00A3DE"/>
            </a:solidFill>
          </a:ln>
        </p:spPr>
        <p:txBody>
          <a:bodyPr wrap="none" lIns="91326" tIns="45663" rIns="91326" bIns="45663" rtlCol="0" anchor="ctr" anchorCtr="0">
            <a:noAutofit/>
          </a:bodyPr>
          <a:lstStyle/>
          <a:p>
            <a:pPr marL="0" marR="0" lvl="0" indent="0" algn="ctr" defTabSz="4571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BE6000S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88082" y="1992010"/>
            <a:ext cx="2224601" cy="424709"/>
          </a:xfrm>
          <a:prstGeom prst="rect">
            <a:avLst/>
          </a:prstGeom>
          <a:noFill/>
          <a:ln>
            <a:solidFill>
              <a:srgbClr val="00A3DE"/>
            </a:solidFill>
          </a:ln>
        </p:spPr>
        <p:txBody>
          <a:bodyPr wrap="none" lIns="91326" tIns="45663" rIns="91326" bIns="45663" rtlCol="0" anchor="ctr" anchorCtr="0">
            <a:noAutofit/>
          </a:bodyPr>
          <a:lstStyle/>
          <a:p>
            <a:pPr marL="0" marR="0" lvl="0" indent="0" algn="ctr" defTabSz="4571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固定構成　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UCS</a:t>
            </a:r>
          </a:p>
        </p:txBody>
      </p:sp>
      <p:pic>
        <p:nvPicPr>
          <p:cNvPr id="56" name="Picture 3" descr="D:\090308MyDocuments01\My Documents\Images\product\Cisco\California\high res png1\HBJ01611SmallTrimShad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87" y="2545218"/>
            <a:ext cx="495494" cy="26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6089668" y="1982383"/>
            <a:ext cx="1518140" cy="424709"/>
          </a:xfrm>
          <a:prstGeom prst="rect">
            <a:avLst/>
          </a:prstGeom>
          <a:noFill/>
          <a:ln>
            <a:solidFill>
              <a:srgbClr val="214794">
                <a:lumMod val="60000"/>
                <a:lumOff val="40000"/>
              </a:srgbClr>
            </a:solidFill>
          </a:ln>
        </p:spPr>
        <p:txBody>
          <a:bodyPr wrap="none" lIns="91326" tIns="45663" rIns="91326" bIns="45663" rtlCol="0" anchor="ctr" anchorCtr="0">
            <a:noAutofit/>
          </a:bodyPr>
          <a:lstStyle/>
          <a:p>
            <a:pPr marL="0" marR="0" lvl="0" indent="0" algn="ctr" defTabSz="4571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一定水準の性能を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</a:br>
            <a:r>
              <a:rPr kumimoji="0" lang="ja-JP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備える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UCS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50479" y="1983301"/>
            <a:ext cx="1314313" cy="424709"/>
          </a:xfrm>
          <a:prstGeom prst="rect">
            <a:avLst/>
          </a:prstGeom>
          <a:noFill/>
          <a:ln>
            <a:solidFill>
              <a:srgbClr val="214794">
                <a:lumMod val="60000"/>
                <a:lumOff val="40000"/>
              </a:srgbClr>
            </a:solidFill>
          </a:ln>
        </p:spPr>
        <p:txBody>
          <a:bodyPr wrap="none" lIns="91326" tIns="45663" rIns="91326" bIns="45663" rtlCol="0" anchor="ctr" anchorCtr="0">
            <a:noAutofit/>
          </a:bodyPr>
          <a:lstStyle/>
          <a:p>
            <a:pPr marL="0" marR="0" lvl="0" indent="0" algn="ctr" defTabSz="4571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一定水準の性能を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</a:br>
            <a:r>
              <a:rPr lang="ja-JP" altLang="en-US" sz="1100" b="1" kern="0" dirty="0" smtClean="0">
                <a:solidFill>
                  <a:schemeClr val="tx2"/>
                </a:solidFill>
                <a:latin typeface="Arial"/>
              </a:rPr>
              <a:t>備えるサードパーティ</a:t>
            </a:r>
            <a:endParaRPr kumimoji="0" lang="en-US" sz="11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9" name="Picture 58" descr="IBM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50" y="2527527"/>
            <a:ext cx="461251" cy="217989"/>
          </a:xfrm>
          <a:prstGeom prst="rect">
            <a:avLst/>
          </a:prstGeom>
        </p:spPr>
      </p:pic>
      <p:pic>
        <p:nvPicPr>
          <p:cNvPr id="60" name="Picture 59" descr="HP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96" y="2534117"/>
            <a:ext cx="358219" cy="307765"/>
          </a:xfrm>
          <a:prstGeom prst="rect">
            <a:avLst/>
          </a:prstGeom>
        </p:spPr>
      </p:pic>
      <p:pic>
        <p:nvPicPr>
          <p:cNvPr id="61" name="Picture 2" descr="http://www.memoryupgrade.pro/assets/img/257394_1_200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294" y="2461897"/>
            <a:ext cx="349342" cy="349252"/>
          </a:xfrm>
          <a:prstGeom prst="rect">
            <a:avLst/>
          </a:prstGeom>
          <a:noFill/>
        </p:spPr>
      </p:pic>
      <p:sp>
        <p:nvSpPr>
          <p:cNvPr id="62" name="TextBox 61"/>
          <p:cNvSpPr txBox="1"/>
          <p:nvPr/>
        </p:nvSpPr>
        <p:spPr>
          <a:xfrm>
            <a:off x="8683479" y="2491594"/>
            <a:ext cx="556546" cy="369324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defTabSz="457124"/>
            <a:r>
              <a:rPr lang="en-US" dirty="0">
                <a:solidFill>
                  <a:srgbClr val="000000"/>
                </a:solidFill>
                <a:latin typeface="Arial"/>
              </a:rPr>
              <a:t>etc.</a:t>
            </a:r>
          </a:p>
        </p:txBody>
      </p:sp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863" y="2546948"/>
            <a:ext cx="676357" cy="24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996325" y="1976831"/>
            <a:ext cx="831827" cy="396000"/>
          </a:xfrm>
          <a:prstGeom prst="rect">
            <a:avLst/>
          </a:prstGeom>
          <a:noFill/>
          <a:ln>
            <a:solidFill>
              <a:srgbClr val="00A3DE"/>
            </a:solidFill>
          </a:ln>
        </p:spPr>
        <p:txBody>
          <a:bodyPr wrap="none" lIns="91326" tIns="45663" rIns="91326" bIns="45663" rtlCol="0" anchor="ctr" anchorCtr="0">
            <a:noAutofit/>
          </a:bodyPr>
          <a:lstStyle/>
          <a:p>
            <a:pPr marL="0" marR="0" lvl="0" indent="0" algn="ctr" defTabSz="4571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BE6000M</a:t>
            </a:r>
            <a:b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</a:rPr>
            </a:b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BE6000H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879040" y="1976831"/>
            <a:ext cx="886794" cy="396000"/>
          </a:xfrm>
          <a:prstGeom prst="rect">
            <a:avLst/>
          </a:prstGeom>
          <a:noFill/>
          <a:ln>
            <a:solidFill>
              <a:srgbClr val="00A3DE"/>
            </a:solidFill>
          </a:ln>
        </p:spPr>
        <p:txBody>
          <a:bodyPr wrap="none" lIns="91326" tIns="45663" rIns="91326" bIns="45663" rtlCol="0" anchor="ctr" anchorCtr="0">
            <a:noAutofit/>
          </a:bodyPr>
          <a:lstStyle/>
          <a:p>
            <a:pPr marL="0" marR="0" lvl="0" indent="0" algn="ctr" defTabSz="4571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BE7000M</a:t>
            </a:r>
            <a:b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</a:rPr>
            </a:b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BE7000H</a:t>
            </a:r>
          </a:p>
        </p:txBody>
      </p:sp>
      <p:pic>
        <p:nvPicPr>
          <p:cNvPr id="66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22" y="2673422"/>
            <a:ext cx="662408" cy="14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0" y="2597163"/>
            <a:ext cx="653576" cy="10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7031948" y="2484430"/>
            <a:ext cx="556546" cy="369324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defTabSz="457124"/>
            <a:r>
              <a:rPr lang="en-US" dirty="0">
                <a:solidFill>
                  <a:srgbClr val="000000"/>
                </a:solidFill>
                <a:latin typeface="Arial"/>
              </a:rPr>
              <a:t>etc.</a:t>
            </a:r>
          </a:p>
        </p:txBody>
      </p:sp>
      <p:pic>
        <p:nvPicPr>
          <p:cNvPr id="69" name="Picture 3" descr="D:\090308MyDocuments01\My Documents\Images\product\Cisco\California\high res png1\HBJ01611SmallTrimShad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72" y="2592729"/>
            <a:ext cx="495494" cy="26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1" y="2557408"/>
            <a:ext cx="719507" cy="19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33" y="2578325"/>
            <a:ext cx="662408" cy="14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75" y="2684752"/>
            <a:ext cx="653576" cy="10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Flowchart: Alternate Process 226"/>
          <p:cNvSpPr/>
          <p:nvPr/>
        </p:nvSpPr>
        <p:spPr bwMode="auto">
          <a:xfrm>
            <a:off x="3147958" y="1407846"/>
            <a:ext cx="2789740" cy="541255"/>
          </a:xfrm>
          <a:prstGeom prst="flowChartAlternateProcess">
            <a:avLst/>
          </a:prstGeom>
          <a:solidFill>
            <a:srgbClr val="00A3DE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TRC</a:t>
            </a:r>
          </a:p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(Tested Reference Configurations)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Flowchart: Alternate Process 227"/>
          <p:cNvSpPr/>
          <p:nvPr/>
        </p:nvSpPr>
        <p:spPr bwMode="auto">
          <a:xfrm>
            <a:off x="6089668" y="1407816"/>
            <a:ext cx="2882502" cy="541254"/>
          </a:xfrm>
          <a:prstGeom prst="flowChartAlternateProcess">
            <a:avLst/>
          </a:prstGeom>
          <a:solidFill>
            <a:srgbClr val="652D8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457124" eaLnBrk="0" hangingPunct="0"/>
            <a:r>
              <a:rPr lang="en-US" altLang="ja-JP" sz="1600" b="1" dirty="0" smtClean="0">
                <a:solidFill>
                  <a:srgbClr val="FFFFFF"/>
                </a:solidFill>
                <a:latin typeface="Arial"/>
              </a:rPr>
              <a:t>Spec</a:t>
            </a:r>
            <a:r>
              <a:rPr lang="ja-JP" altLang="en-US" sz="1600" b="1" dirty="0" smtClean="0">
                <a:solidFill>
                  <a:srgbClr val="FFFFFF"/>
                </a:solidFill>
                <a:latin typeface="Arial"/>
              </a:rPr>
              <a:t>ベース</a:t>
            </a:r>
            <a:endParaRPr lang="en-US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Flowchart: Alternate Process 218"/>
          <p:cNvSpPr/>
          <p:nvPr/>
        </p:nvSpPr>
        <p:spPr bwMode="auto">
          <a:xfrm>
            <a:off x="181741" y="1407825"/>
            <a:ext cx="2846810" cy="541249"/>
          </a:xfrm>
          <a:prstGeom prst="flowChartAlternateProcess">
            <a:avLst/>
          </a:prstGeom>
          <a:solidFill>
            <a:srgbClr val="3DA64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パッケージ化された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Collaboration</a:t>
            </a:r>
            <a:r>
              <a:rPr kumimoji="0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ソリューション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80078" y="929797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rgbClr val="000000"/>
                </a:solidFill>
              </a:rPr>
              <a:t>BE</a:t>
            </a:r>
            <a:r>
              <a:rPr lang="ja-JP" altLang="en-US" sz="1200" dirty="0" smtClean="0">
                <a:solidFill>
                  <a:srgbClr val="000000"/>
                </a:solidFill>
              </a:rPr>
              <a:t>および</a:t>
            </a:r>
            <a:r>
              <a:rPr lang="en-US" altLang="ja-JP" sz="1200" dirty="0" smtClean="0">
                <a:solidFill>
                  <a:srgbClr val="000000"/>
                </a:solidFill>
              </a:rPr>
              <a:t>TRC</a:t>
            </a:r>
            <a:r>
              <a:rPr lang="ja-JP" altLang="en-US" sz="1200" dirty="0" smtClean="0">
                <a:solidFill>
                  <a:srgbClr val="000000"/>
                </a:solidFill>
              </a:rPr>
              <a:t>以外のハードウェアが</a:t>
            </a:r>
            <a:endParaRPr lang="en-US" altLang="ja-JP" sz="1200" dirty="0" smtClean="0">
              <a:solidFill>
                <a:srgbClr val="000000"/>
              </a:solidFill>
            </a:endParaRPr>
          </a:p>
          <a:p>
            <a:pPr algn="ctr"/>
            <a:r>
              <a:rPr lang="ja-JP" altLang="en-US" sz="1200" dirty="0" smtClean="0">
                <a:solidFill>
                  <a:srgbClr val="000000"/>
                </a:solidFill>
              </a:rPr>
              <a:t>必要な場合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81283" y="937792"/>
            <a:ext cx="294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000000"/>
                </a:solidFill>
              </a:rPr>
              <a:t>保証</a:t>
            </a:r>
            <a:r>
              <a:rPr lang="ja-JP" altLang="en-US" sz="1200" dirty="0" smtClean="0">
                <a:solidFill>
                  <a:srgbClr val="000000"/>
                </a:solidFill>
              </a:rPr>
              <a:t>された</a:t>
            </a:r>
            <a:r>
              <a:rPr lang="ja-JP" altLang="en-US" sz="1200" dirty="0" smtClean="0">
                <a:solidFill>
                  <a:srgbClr val="000000"/>
                </a:solidFill>
              </a:rPr>
              <a:t>性能が必要　</a:t>
            </a:r>
            <a:r>
              <a:rPr lang="en-US" altLang="ja-JP" sz="1200" dirty="0" smtClean="0">
                <a:solidFill>
                  <a:srgbClr val="000000"/>
                </a:solidFill>
              </a:rPr>
              <a:t/>
            </a:r>
            <a:br>
              <a:rPr lang="en-US" altLang="ja-JP" sz="1200" dirty="0" smtClean="0">
                <a:solidFill>
                  <a:srgbClr val="000000"/>
                </a:solidFill>
              </a:rPr>
            </a:br>
            <a:r>
              <a:rPr lang="en-US" altLang="ja-JP" sz="1200" dirty="0" smtClean="0">
                <a:solidFill>
                  <a:srgbClr val="000000"/>
                </a:solidFill>
              </a:rPr>
              <a:t>BE6000</a:t>
            </a:r>
            <a:r>
              <a:rPr lang="en-US" altLang="ja-JP" sz="1200" dirty="0" smtClean="0">
                <a:solidFill>
                  <a:srgbClr val="000000"/>
                </a:solidFill>
              </a:rPr>
              <a:t>/7000</a:t>
            </a:r>
            <a:r>
              <a:rPr lang="ja-JP" altLang="en-US" sz="1200" dirty="0" smtClean="0">
                <a:solidFill>
                  <a:srgbClr val="000000"/>
                </a:solidFill>
              </a:rPr>
              <a:t>を購入しない</a:t>
            </a:r>
            <a:r>
              <a:rPr lang="en-US" altLang="ja-JP" sz="1200" dirty="0" smtClean="0">
                <a:solidFill>
                  <a:srgbClr val="000000"/>
                </a:solidFill>
              </a:rPr>
              <a:t>/</a:t>
            </a:r>
            <a:r>
              <a:rPr lang="ja-JP" altLang="en-US" sz="1200" dirty="0" smtClean="0">
                <a:solidFill>
                  <a:srgbClr val="000000"/>
                </a:solidFill>
              </a:rPr>
              <a:t>できない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05594" y="1049544"/>
            <a:ext cx="2789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000000"/>
                </a:solidFill>
              </a:rPr>
              <a:t>全</a:t>
            </a:r>
            <a:r>
              <a:rPr lang="ja-JP" altLang="en-US" sz="1200" dirty="0">
                <a:solidFill>
                  <a:srgbClr val="000000"/>
                </a:solidFill>
              </a:rPr>
              <a:t>商談</a:t>
            </a:r>
            <a:r>
              <a:rPr lang="ja-JP" altLang="en-US" sz="1200" dirty="0" smtClean="0">
                <a:solidFill>
                  <a:srgbClr val="000000"/>
                </a:solidFill>
              </a:rPr>
              <a:t>の約</a:t>
            </a:r>
            <a:r>
              <a:rPr lang="en-US" altLang="ja-JP" sz="1200" dirty="0" smtClean="0">
                <a:solidFill>
                  <a:srgbClr val="000000"/>
                </a:solidFill>
              </a:rPr>
              <a:t>80%</a:t>
            </a:r>
            <a:r>
              <a:rPr lang="ja-JP" altLang="en-US" sz="1200" dirty="0" smtClean="0">
                <a:solidFill>
                  <a:srgbClr val="000000"/>
                </a:solidFill>
              </a:rPr>
              <a:t>を占める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2" name="Flowchart: Alternate Process 81"/>
          <p:cNvSpPr/>
          <p:nvPr/>
        </p:nvSpPr>
        <p:spPr bwMode="auto">
          <a:xfrm>
            <a:off x="96108" y="3024912"/>
            <a:ext cx="1025521" cy="533416"/>
          </a:xfrm>
          <a:prstGeom prst="flowChartAlternateProcess">
            <a:avLst/>
          </a:prstGeom>
          <a:solidFill>
            <a:srgbClr val="FFFFFF"/>
          </a:solidFill>
          <a:ln w="25400" cap="flat" cmpd="sng" algn="ctr">
            <a:solidFill>
              <a:srgbClr val="676767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“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ターンキー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 IT </a:t>
            </a:r>
            <a:b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</a:b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/ </a:t>
            </a:r>
            <a:r>
              <a:rPr lang="ja-JP" altLang="en-US" sz="900" b="1" kern="0" dirty="0" smtClean="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rPr>
              <a:t>アプライアンス</a:t>
            </a:r>
            <a:r>
              <a:rPr lang="en-US" sz="900" b="1" kern="0" dirty="0" smtClean="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rPr>
              <a:t>”</a:t>
            </a:r>
          </a:p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kern="0" dirty="0" smtClean="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rPr>
              <a:t>-</a:t>
            </a:r>
            <a:r>
              <a:rPr lang="ja-JP" altLang="en-US" sz="900" b="1" kern="0" dirty="0" smtClean="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rPr>
              <a:t>ライク</a:t>
            </a: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</a:endParaRPr>
          </a:p>
        </p:txBody>
      </p:sp>
      <p:sp>
        <p:nvSpPr>
          <p:cNvPr id="83" name="Flowchart: Alternate Process 82"/>
          <p:cNvSpPr/>
          <p:nvPr/>
        </p:nvSpPr>
        <p:spPr bwMode="auto">
          <a:xfrm>
            <a:off x="7988313" y="3661405"/>
            <a:ext cx="1025521" cy="533416"/>
          </a:xfrm>
          <a:prstGeom prst="flowChartAlternateProcess">
            <a:avLst/>
          </a:prstGeom>
          <a:solidFill>
            <a:srgbClr val="FFFFFF"/>
          </a:solidFill>
          <a:ln w="25400" cap="flat" cmpd="sng" algn="ctr">
            <a:solidFill>
              <a:srgbClr val="676767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“</a:t>
            </a:r>
            <a:r>
              <a:rPr kumimoji="0" lang="ja-JP" alt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従来型</a:t>
            </a:r>
            <a:r>
              <a:rPr kumimoji="0" lang="en-US" sz="105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 IT”</a:t>
            </a:r>
          </a:p>
          <a:p>
            <a:pPr marL="0" marR="0" lvl="0" indent="0" algn="ctr" defTabSz="5137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</a:rPr>
              <a:t>-</a:t>
            </a:r>
            <a:r>
              <a:rPr lang="ja-JP" altLang="en-US" sz="1050" b="1" kern="0" dirty="0">
                <a:solidFill>
                  <a:srgbClr val="000000"/>
                </a:solidFill>
                <a:latin typeface="Arial"/>
                <a:ea typeface="Arial" pitchFamily="-107" charset="0"/>
                <a:cs typeface="Arial" pitchFamily="-107" charset="0"/>
              </a:rPr>
              <a:t>ライク</a:t>
            </a:r>
            <a:endParaRPr kumimoji="0" lang="en-US" sz="105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44740" y="2345595"/>
            <a:ext cx="298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50000"/>
                  </a:schemeClr>
                </a:solidFill>
              </a:rPr>
              <a:t>150</a:t>
            </a:r>
            <a:r>
              <a:rPr lang="ja-JP" altLang="en-US" sz="800" dirty="0" smtClean="0">
                <a:solidFill>
                  <a:schemeClr val="tx1">
                    <a:lumMod val="50000"/>
                  </a:schemeClr>
                </a:solidFill>
              </a:rPr>
              <a:t>ユーザ未満</a:t>
            </a:r>
            <a:r>
              <a:rPr lang="en-US" sz="800" dirty="0" smtClean="0">
                <a:solidFill>
                  <a:schemeClr val="tx1">
                    <a:lumMod val="50000"/>
                  </a:schemeClr>
                </a:solidFill>
              </a:rPr>
              <a:t>     1000</a:t>
            </a:r>
            <a:r>
              <a:rPr lang="ja-JP" altLang="en-US" sz="800" dirty="0" smtClean="0">
                <a:solidFill>
                  <a:schemeClr val="tx1">
                    <a:lumMod val="50000"/>
                  </a:schemeClr>
                </a:solidFill>
              </a:rPr>
              <a:t>ユーザ未満</a:t>
            </a:r>
            <a:r>
              <a:rPr lang="en-US" sz="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ja-JP" altLang="en-US" sz="800" dirty="0" smtClean="0">
                <a:solidFill>
                  <a:schemeClr val="tx1">
                    <a:lumMod val="50000"/>
                  </a:schemeClr>
                </a:solidFill>
              </a:rPr>
              <a:t>　主に</a:t>
            </a:r>
            <a:r>
              <a:rPr lang="en-US" sz="800" dirty="0" smtClean="0">
                <a:solidFill>
                  <a:schemeClr val="tx1">
                    <a:lumMod val="50000"/>
                  </a:schemeClr>
                </a:solidFill>
              </a:rPr>
              <a:t>5000</a:t>
            </a:r>
            <a:r>
              <a:rPr lang="ja-JP" altLang="en-US" sz="800" dirty="0" smtClean="0">
                <a:solidFill>
                  <a:schemeClr val="tx1">
                    <a:lumMod val="50000"/>
                  </a:schemeClr>
                </a:solidFill>
              </a:rPr>
              <a:t>ユーザ程度</a:t>
            </a:r>
            <a:r>
              <a:rPr lang="en-US" sz="800" dirty="0" smtClean="0">
                <a:solidFill>
                  <a:schemeClr val="tx1">
                    <a:lumMod val="50000"/>
                  </a:schemeClr>
                </a:solidFill>
              </a:rPr>
              <a:t>        </a:t>
            </a:r>
            <a:endParaRPr lang="en-US" sz="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143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5" y="341313"/>
            <a:ext cx="9053821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Export- </a:t>
            </a:r>
            <a:r>
              <a:rPr lang="en-US" altLang="ja-JP" dirty="0" smtClean="0"/>
              <a:t>Images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80" y="1277420"/>
            <a:ext cx="7622281" cy="37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2168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5" y="341313"/>
            <a:ext cx="8878659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Export- CCW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405" y="2200669"/>
            <a:ext cx="50292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85613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5" y="341313"/>
            <a:ext cx="9294669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Export- CCW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590"/>
            <a:ext cx="9144000" cy="360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80663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9152350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/>
              <a:t>Export- </a:t>
            </a:r>
            <a:r>
              <a:rPr lang="en-US" altLang="ja-JP" dirty="0" smtClean="0"/>
              <a:t>CCW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746" y="1073150"/>
            <a:ext cx="6742763" cy="3533429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1280872" y="3941799"/>
            <a:ext cx="7455329" cy="952601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ja-JP" altLang="en-US" sz="1400" dirty="0">
                <a:solidFill>
                  <a:srgbClr val="000000"/>
                </a:solidFill>
              </a:rPr>
              <a:t>原則としてサーバのハードウェアに関する構成が</a:t>
            </a:r>
            <a:r>
              <a:rPr lang="en-US" altLang="ja-JP" sz="1400" dirty="0">
                <a:solidFill>
                  <a:srgbClr val="000000"/>
                </a:solidFill>
              </a:rPr>
              <a:t>CCW</a:t>
            </a:r>
            <a:r>
              <a:rPr lang="ja-JP" altLang="en-US" sz="1400" dirty="0">
                <a:solidFill>
                  <a:srgbClr val="000000"/>
                </a:solidFill>
              </a:rPr>
              <a:t>にインポートされます</a:t>
            </a:r>
            <a:r>
              <a:rPr lang="ja-JP" altLang="en-US" sz="1400" dirty="0" smtClean="0">
                <a:solidFill>
                  <a:srgbClr val="000000"/>
                </a:solidFill>
              </a:rPr>
              <a:t>。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 marL="0" lvl="1" algn="ctr"/>
            <a:r>
              <a:rPr lang="en-US" altLang="ja-JP" sz="1400" u="sng" dirty="0" smtClean="0">
                <a:solidFill>
                  <a:srgbClr val="000000"/>
                </a:solidFill>
              </a:rPr>
              <a:t>UC</a:t>
            </a:r>
            <a:r>
              <a:rPr lang="ja-JP" altLang="en-US" sz="1400" u="sng" dirty="0">
                <a:solidFill>
                  <a:srgbClr val="000000"/>
                </a:solidFill>
              </a:rPr>
              <a:t>アプリケーションやライセンスについては現時点ではインポートされません</a:t>
            </a:r>
            <a:r>
              <a:rPr lang="ja-JP" altLang="en-US" sz="1400" u="sng" dirty="0" smtClean="0">
                <a:solidFill>
                  <a:srgbClr val="000000"/>
                </a:solidFill>
              </a:rPr>
              <a:t>。</a:t>
            </a:r>
            <a:endParaRPr lang="en-US" altLang="ja-JP" sz="1400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71135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5" y="341313"/>
            <a:ext cx="9053821" cy="731837"/>
          </a:xfrm>
        </p:spPr>
        <p:txBody>
          <a:bodyPr/>
          <a:lstStyle/>
          <a:p>
            <a:r>
              <a:rPr lang="en-US" altLang="ja-JP" dirty="0"/>
              <a:t>Collaboration Virtual Machine Placement Tool</a:t>
            </a:r>
            <a:br>
              <a:rPr lang="en-US" altLang="ja-JP" dirty="0"/>
            </a:br>
            <a:r>
              <a:rPr lang="ja-JP" altLang="ja-JP" dirty="0"/>
              <a:t>-</a:t>
            </a:r>
            <a:r>
              <a:rPr lang="ja-JP" altLang="en-US" dirty="0"/>
              <a:t> </a:t>
            </a:r>
            <a:r>
              <a:rPr lang="en-US" altLang="ja-JP" dirty="0" smtClean="0"/>
              <a:t>Export- Share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13" y="1390691"/>
            <a:ext cx="6865557" cy="334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1190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構成例　</a:t>
            </a:r>
            <a:r>
              <a:rPr kumimoji="1" lang="en-US" altLang="ja-JP" dirty="0" smtClean="0"/>
              <a:t>– </a:t>
            </a:r>
            <a:r>
              <a:rPr kumimoji="1" lang="ja-JP" altLang="en-US" dirty="0" smtClean="0"/>
              <a:t>音声</a:t>
            </a:r>
            <a:r>
              <a:rPr kumimoji="1" lang="en-US" altLang="ja-JP" dirty="0" smtClean="0"/>
              <a:t> BE6000S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347788"/>
            <a:ext cx="61468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57399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構成例　</a:t>
            </a:r>
            <a:r>
              <a:rPr kumimoji="1" lang="en-US" altLang="ja-JP" dirty="0" smtClean="0"/>
              <a:t>– </a:t>
            </a:r>
            <a:r>
              <a:rPr lang="en-US" altLang="ja-JP" dirty="0" smtClean="0"/>
              <a:t>UC</a:t>
            </a:r>
            <a:r>
              <a:rPr kumimoji="1" lang="en-US" altLang="ja-JP" dirty="0" smtClean="0"/>
              <a:t> BE6000M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499425"/>
            <a:ext cx="6134100" cy="11684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3136900"/>
            <a:ext cx="6121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4671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構成例　</a:t>
            </a:r>
            <a:r>
              <a:rPr lang="en-US" altLang="ja-JP" dirty="0"/>
              <a:t>– </a:t>
            </a:r>
            <a:r>
              <a:rPr lang="en-US" altLang="ja-JP" dirty="0" smtClean="0"/>
              <a:t>Video BE6000H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66" y="1314450"/>
            <a:ext cx="6540500" cy="12573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66" y="2738462"/>
            <a:ext cx="6553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構成例　</a:t>
            </a:r>
            <a:r>
              <a:rPr lang="en-US" altLang="ja-JP" dirty="0"/>
              <a:t>– Video </a:t>
            </a:r>
            <a:r>
              <a:rPr lang="en-US" altLang="ja-JP" dirty="0" smtClean="0"/>
              <a:t>BE6000M/H MM410v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8952"/>
            <a:ext cx="9144000" cy="99193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3150"/>
            <a:ext cx="6578600" cy="12065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9752"/>
            <a:ext cx="6286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68491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sz="1050" dirty="0" smtClean="0">
                <a:solidFill>
                  <a:srgbClr val="7030A0"/>
                </a:solidFill>
              </a:rPr>
              <a:t>Readme </a:t>
            </a:r>
            <a:r>
              <a:rPr lang="en-US" altLang="ja-JP" sz="1050" dirty="0">
                <a:solidFill>
                  <a:srgbClr val="7030A0"/>
                </a:solidFill>
              </a:rPr>
              <a:t>for Cisco Collaboration Virtual Machine Placement Tool</a:t>
            </a:r>
            <a:br>
              <a:rPr lang="en-US" altLang="ja-JP" sz="1050" dirty="0">
                <a:solidFill>
                  <a:srgbClr val="7030A0"/>
                </a:solidFill>
              </a:rPr>
            </a:br>
            <a:r>
              <a:rPr lang="en-US" altLang="ja-JP" sz="1050" dirty="0">
                <a:hlinkClick r:id="rId2"/>
              </a:rPr>
              <a:t>http://docwiki.cisco.com/wiki/</a:t>
            </a:r>
            <a:r>
              <a:rPr lang="en-US" altLang="ja-JP" sz="1050" dirty="0" smtClean="0">
                <a:hlinkClick r:id="rId2"/>
              </a:rPr>
              <a:t>Readme_for_Cisco_Collaboration_Virtual_Machine_Placement_Tool</a:t>
            </a:r>
            <a:endParaRPr lang="en-US" altLang="ja-JP" sz="1050" dirty="0" smtClean="0"/>
          </a:p>
          <a:p>
            <a:r>
              <a:rPr lang="en-US" altLang="ja-JP" sz="1050" dirty="0" smtClean="0"/>
              <a:t>Ask VMTP Spark Room</a:t>
            </a:r>
            <a:endParaRPr lang="en-US" altLang="ja-JP" sz="1050" dirty="0"/>
          </a:p>
          <a:p>
            <a:endParaRPr kumimoji="1" lang="ja-JP" altLang="en-US" dirty="0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Reference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200" y="1992798"/>
            <a:ext cx="3213493" cy="288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775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6463904" y="1699992"/>
            <a:ext cx="2097370" cy="2791078"/>
          </a:xfrm>
          <a:prstGeom prst="rect">
            <a:avLst/>
          </a:prstGeom>
          <a:solidFill>
            <a:srgbClr val="016BA1"/>
          </a:solidFill>
          <a:ln w="3175" cmpd="sng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anchor="ctr"/>
          <a:lstStyle/>
          <a:p>
            <a:pPr algn="r" defTabSz="457010"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algn="r" defTabSz="457010">
              <a:defRPr/>
            </a:pPr>
            <a:r>
              <a:rPr lang="ja-JP" altLang="en-US" sz="1500" dirty="0">
                <a:solidFill>
                  <a:srgbClr val="FFFFFF"/>
                </a:solidFill>
              </a:rPr>
              <a:t>大規模</a:t>
            </a:r>
            <a:r>
              <a:rPr lang="en-US" sz="1500" dirty="0" smtClean="0">
                <a:solidFill>
                  <a:srgbClr val="FFFFFF"/>
                </a:solidFill>
              </a:rPr>
              <a:t> </a:t>
            </a:r>
            <a:endParaRPr lang="en-US" sz="15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500" b="1" dirty="0">
                <a:solidFill>
                  <a:srgbClr val="FFFFFF"/>
                </a:solidFill>
              </a:rPr>
              <a:t>BE7000H</a:t>
            </a:r>
          </a:p>
          <a:p>
            <a:pPr algn="r" defTabSz="457010"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1000+ </a:t>
            </a:r>
            <a:r>
              <a:rPr lang="ja-JP" altLang="en-US" sz="1100" dirty="0" smtClean="0">
                <a:solidFill>
                  <a:srgbClr val="FFFFFF"/>
                </a:solidFill>
              </a:rPr>
              <a:t>ユーザ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3000+ </a:t>
            </a:r>
            <a:r>
              <a:rPr lang="ja-JP" altLang="en-US" sz="1100" dirty="0">
                <a:solidFill>
                  <a:srgbClr val="FFFFFF"/>
                </a:solidFill>
              </a:rPr>
              <a:t>デバイス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 smtClean="0">
                <a:solidFill>
                  <a:srgbClr val="FFFFFF"/>
                </a:solidFill>
              </a:rPr>
              <a:t>8</a:t>
            </a:r>
            <a:r>
              <a:rPr lang="ja-JP" altLang="en-US" sz="1100" dirty="0" smtClean="0">
                <a:solidFill>
                  <a:srgbClr val="FFFFFF"/>
                </a:solidFill>
              </a:rPr>
              <a:t>～</a:t>
            </a:r>
            <a:r>
              <a:rPr lang="en-US" sz="1100" dirty="0" smtClean="0">
                <a:solidFill>
                  <a:srgbClr val="FFFFFF"/>
                </a:solidFill>
              </a:rPr>
              <a:t>10 </a:t>
            </a:r>
            <a:r>
              <a:rPr lang="ja-JP" altLang="en-US" sz="1100" dirty="0">
                <a:solidFill>
                  <a:srgbClr val="FFFFFF"/>
                </a:solidFill>
              </a:rPr>
              <a:t>アプリ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latin typeface="Arisl"/>
                <a:cs typeface="Arisl"/>
              </a:rPr>
              <a:t>大規模の</a:t>
            </a:r>
            <a:endParaRPr lang="en-US" sz="1000" dirty="0">
              <a:solidFill>
                <a:srgbClr val="FFFFFF"/>
              </a:solidFill>
              <a:latin typeface="Arisl"/>
              <a:cs typeface="Arisl"/>
            </a:endParaRPr>
          </a:p>
          <a:p>
            <a:pPr algn="r" defTabSz="457010">
              <a:defRPr/>
            </a:pPr>
            <a:r>
              <a:rPr lang="ja-JP" altLang="en-US" sz="1000" dirty="0">
                <a:solidFill>
                  <a:srgbClr val="FFFFFF"/>
                </a:solidFill>
                <a:cs typeface="Arial"/>
              </a:rPr>
              <a:t>音声</a:t>
            </a:r>
            <a:r>
              <a:rPr lang="en-US" altLang="ja-JP" sz="1000" dirty="0">
                <a:solidFill>
                  <a:srgbClr val="FFFFFF"/>
                </a:solidFill>
                <a:cs typeface="Arial"/>
              </a:rPr>
              <a:t>/IP</a:t>
            </a:r>
            <a:r>
              <a:rPr lang="ja-JP" altLang="en-US" sz="1000" dirty="0">
                <a:solidFill>
                  <a:srgbClr val="FFFFFF"/>
                </a:solidFill>
                <a:cs typeface="Arial"/>
              </a:rPr>
              <a:t>テレフォニー、</a:t>
            </a:r>
            <a:endParaRPr lang="en-US" altLang="ja-JP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>
                <a:solidFill>
                  <a:srgbClr val="FFFFFF"/>
                </a:solidFill>
                <a:cs typeface="Arial"/>
              </a:rPr>
              <a:t>ビデオ会議</a:t>
            </a:r>
            <a:endParaRPr lang="en-US" altLang="ja-JP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>
                <a:solidFill>
                  <a:srgbClr val="FFFFFF"/>
                </a:solidFill>
                <a:cs typeface="Arial"/>
              </a:rPr>
              <a:t>コンタクトセンター、</a:t>
            </a:r>
            <a:endParaRPr lang="en-US" altLang="ja-JP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サードパーティーアプリ</a:t>
            </a:r>
            <a:endParaRPr lang="en-US" sz="1000" dirty="0">
              <a:solidFill>
                <a:srgbClr val="FFFFFF"/>
              </a:solidFill>
              <a:latin typeface="Arisl"/>
              <a:cs typeface="Arisl"/>
            </a:endParaRPr>
          </a:p>
          <a:p>
            <a:pPr algn="r" defTabSz="457010">
              <a:defRPr/>
            </a:pPr>
            <a:endParaRPr lang="en-US" sz="1000" dirty="0">
              <a:solidFill>
                <a:srgbClr val="FFFFFF"/>
              </a:solidFill>
              <a:latin typeface="Arisl"/>
              <a:cs typeface="Arisl"/>
            </a:endParaRPr>
          </a:p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061" name="TextBox 15"/>
          <p:cNvSpPr txBox="1">
            <a:spLocks noChangeArrowheads="1"/>
          </p:cNvSpPr>
          <p:nvPr/>
        </p:nvSpPr>
        <p:spPr bwMode="auto">
          <a:xfrm>
            <a:off x="1749158" y="4370370"/>
            <a:ext cx="812867" cy="34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29" tIns="34265" rIns="68529" bIns="34265">
            <a:spAutoFit/>
          </a:bodyPr>
          <a:lstStyle/>
          <a:p>
            <a:pPr defTabSz="457010"/>
            <a:endParaRPr lang="en-US" dirty="0">
              <a:solidFill>
                <a:srgbClr val="0096D6"/>
              </a:solidFill>
              <a:latin typeface="Calibri" pitchFamily="34" charset="0"/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34" y="3816961"/>
            <a:ext cx="476631" cy="12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23" y="3750766"/>
            <a:ext cx="708064" cy="17952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ight Bracket 32"/>
          <p:cNvSpPr/>
          <p:nvPr/>
        </p:nvSpPr>
        <p:spPr>
          <a:xfrm rot="16200000">
            <a:off x="5034096" y="2296146"/>
            <a:ext cx="86321" cy="1534747"/>
          </a:xfrm>
          <a:prstGeom prst="rightBracke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29" tIns="34265" rIns="68529" bIns="34265" rtlCol="0" anchor="ctr"/>
          <a:lstStyle/>
          <a:p>
            <a:pPr algn="ctr" defTabSz="457010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28937" y="2980701"/>
            <a:ext cx="1401363" cy="196145"/>
          </a:xfrm>
          <a:prstGeom prst="rect">
            <a:avLst/>
          </a:prstGeom>
          <a:noFill/>
        </p:spPr>
        <p:txBody>
          <a:bodyPr wrap="square" lIns="68472" tIns="34237" rIns="68472" bIns="34237" rtlCol="0">
            <a:spAutoFit/>
          </a:bodyPr>
          <a:lstStyle/>
          <a:p>
            <a:pPr algn="ctr" defTabSz="457010"/>
            <a:r>
              <a:rPr lang="en-US" sz="800" dirty="0">
                <a:solidFill>
                  <a:srgbClr val="000000"/>
                </a:solidFill>
                <a:cs typeface="Arial"/>
              </a:rPr>
              <a:t>Different Capacities</a:t>
            </a:r>
          </a:p>
        </p:txBody>
      </p:sp>
      <p:sp>
        <p:nvSpPr>
          <p:cNvPr id="2065" name="TextBox 18"/>
          <p:cNvSpPr txBox="1">
            <a:spLocks noChangeArrowheads="1"/>
          </p:cNvSpPr>
          <p:nvPr/>
        </p:nvSpPr>
        <p:spPr bwMode="auto">
          <a:xfrm rot="16200000">
            <a:off x="-828856" y="2451514"/>
            <a:ext cx="3459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010"/>
            <a:r>
              <a:rPr lang="ja-JP" altLang="en-US" sz="1200" b="1" dirty="0" smtClean="0">
                <a:solidFill>
                  <a:srgbClr val="000000"/>
                </a:solidFill>
              </a:rPr>
              <a:t>オンプレミス形態モデルの選択肢</a:t>
            </a:r>
            <a:endParaRPr lang="en-US" sz="1200" b="1" dirty="0">
              <a:solidFill>
                <a:srgbClr val="000000"/>
              </a:solidFill>
            </a:endParaRPr>
          </a:p>
          <a:p>
            <a:pPr algn="ctr" defTabSz="457010"/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ja-JP" altLang="en-US" sz="1200" dirty="0" smtClean="0">
                <a:solidFill>
                  <a:srgbClr val="000000"/>
                </a:solidFill>
              </a:rPr>
              <a:t>ベーシックな</a:t>
            </a:r>
            <a:r>
              <a:rPr lang="en-US" sz="1200" dirty="0" smtClean="0">
                <a:solidFill>
                  <a:srgbClr val="000000"/>
                </a:solidFill>
              </a:rPr>
              <a:t>IP</a:t>
            </a:r>
            <a:r>
              <a:rPr lang="ja-JP" altLang="en-US" sz="1200" dirty="0" smtClean="0">
                <a:solidFill>
                  <a:srgbClr val="000000"/>
                </a:solidFill>
              </a:rPr>
              <a:t>テレフォニーから</a:t>
            </a:r>
            <a:r>
              <a:rPr lang="en-US" sz="1200" dirty="0" smtClean="0">
                <a:solidFill>
                  <a:srgbClr val="000000"/>
                </a:solidFill>
              </a:rPr>
              <a:t>Collaboration</a:t>
            </a:r>
            <a:r>
              <a:rPr lang="ja-JP" altLang="en-US" sz="1200" dirty="0" smtClean="0">
                <a:solidFill>
                  <a:srgbClr val="000000"/>
                </a:solidFill>
              </a:rPr>
              <a:t>へ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0" name="Right Bracket 29"/>
          <p:cNvSpPr/>
          <p:nvPr/>
        </p:nvSpPr>
        <p:spPr>
          <a:xfrm rot="16200000">
            <a:off x="6670147" y="139207"/>
            <a:ext cx="152142" cy="2969427"/>
          </a:xfrm>
          <a:prstGeom prst="rightBracke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010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29" name="Right Bracket 28"/>
          <p:cNvSpPr/>
          <p:nvPr/>
        </p:nvSpPr>
        <p:spPr>
          <a:xfrm rot="16200000">
            <a:off x="3077911" y="508577"/>
            <a:ext cx="183565" cy="3009329"/>
          </a:xfrm>
          <a:prstGeom prst="rightBracke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010"/>
            <a:endParaRPr lang="en-US" dirty="0">
              <a:solidFill>
                <a:srgbClr val="676767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296690" y="917711"/>
            <a:ext cx="1" cy="3543425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TextBox 17"/>
          <p:cNvSpPr txBox="1">
            <a:spLocks noChangeArrowheads="1"/>
          </p:cNvSpPr>
          <p:nvPr/>
        </p:nvSpPr>
        <p:spPr bwMode="auto">
          <a:xfrm>
            <a:off x="1296691" y="4594037"/>
            <a:ext cx="727152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010"/>
            <a:r>
              <a:rPr lang="ja-JP" altLang="en-US" sz="1100" b="1" dirty="0" smtClean="0">
                <a:solidFill>
                  <a:srgbClr val="000000"/>
                </a:solidFill>
              </a:rPr>
              <a:t>お客様　ユーザ規模</a:t>
            </a:r>
            <a:r>
              <a:rPr lang="en-US" sz="1100" b="1" dirty="0" smtClean="0">
                <a:solidFill>
                  <a:srgbClr val="000000"/>
                </a:solidFill>
              </a:rPr>
              <a:t> (“</a:t>
            </a:r>
            <a:r>
              <a:rPr lang="ja-JP" altLang="en-US" sz="1100" b="1" dirty="0" smtClean="0">
                <a:solidFill>
                  <a:srgbClr val="000000"/>
                </a:solidFill>
              </a:rPr>
              <a:t>スイートスポット</a:t>
            </a:r>
            <a:r>
              <a:rPr lang="en-US" altLang="ja-JP" sz="1100" b="1" dirty="0" smtClean="0">
                <a:solidFill>
                  <a:srgbClr val="000000"/>
                </a:solidFill>
              </a:rPr>
              <a:t>”</a:t>
            </a:r>
            <a:r>
              <a:rPr lang="en-US" sz="1100" b="1" dirty="0" smtClean="0">
                <a:solidFill>
                  <a:srgbClr val="000000"/>
                </a:solidFill>
              </a:rPr>
              <a:t>)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10437" y="1662785"/>
            <a:ext cx="3165110" cy="261535"/>
          </a:xfrm>
          <a:prstGeom prst="rect">
            <a:avLst/>
          </a:prstGeom>
          <a:noFill/>
        </p:spPr>
        <p:txBody>
          <a:bodyPr wrap="square" lIns="91364" tIns="45683" rIns="91364" bIns="45683" rtlCol="0">
            <a:spAutoFit/>
          </a:bodyPr>
          <a:lstStyle/>
          <a:p>
            <a:pPr algn="ctr" defTabSz="457010"/>
            <a:r>
              <a:rPr lang="en-US" sz="1100" dirty="0">
                <a:solidFill>
                  <a:srgbClr val="000000"/>
                </a:solidFill>
                <a:cs typeface="Arial"/>
              </a:rPr>
              <a:t>Cisco Business Edition 6000 </a:t>
            </a:r>
            <a:r>
              <a:rPr lang="ja-JP" altLang="en-US" sz="1100" dirty="0" smtClean="0">
                <a:solidFill>
                  <a:srgbClr val="000000"/>
                </a:solidFill>
                <a:cs typeface="Arial"/>
              </a:rPr>
              <a:t>ファミリー</a:t>
            </a:r>
            <a:endParaRPr lang="en-US" sz="11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94821" y="1339468"/>
            <a:ext cx="2764266" cy="261535"/>
          </a:xfrm>
          <a:prstGeom prst="rect">
            <a:avLst/>
          </a:prstGeom>
          <a:noFill/>
        </p:spPr>
        <p:txBody>
          <a:bodyPr wrap="square" lIns="91364" tIns="45683" rIns="91364" bIns="45683" rtlCol="0">
            <a:spAutoFit/>
          </a:bodyPr>
          <a:lstStyle/>
          <a:p>
            <a:pPr algn="ctr" defTabSz="457010"/>
            <a:r>
              <a:rPr lang="en-US" sz="1100" dirty="0">
                <a:solidFill>
                  <a:srgbClr val="000000"/>
                </a:solidFill>
                <a:cs typeface="Arial"/>
              </a:rPr>
              <a:t>Cisco Business Edition 7000 </a:t>
            </a:r>
            <a:r>
              <a:rPr lang="ja-JP" altLang="en-US" sz="1100" dirty="0" smtClean="0">
                <a:solidFill>
                  <a:srgbClr val="000000"/>
                </a:solidFill>
                <a:cs typeface="Arial"/>
              </a:rPr>
              <a:t>ファミリー</a:t>
            </a:r>
            <a:endParaRPr lang="en-US" sz="11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4141" y="1815631"/>
            <a:ext cx="2097369" cy="2680494"/>
          </a:xfrm>
          <a:prstGeom prst="rect">
            <a:avLst/>
          </a:prstGeom>
          <a:solidFill>
            <a:srgbClr val="006699"/>
          </a:solidFill>
          <a:ln w="3175" cmpd="sng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457010">
              <a:defRPr/>
            </a:pPr>
            <a:r>
              <a:rPr lang="ja-JP" altLang="en-US" sz="1500" dirty="0">
                <a:solidFill>
                  <a:srgbClr val="FFFFFF"/>
                </a:solidFill>
              </a:rPr>
              <a:t>大規模</a:t>
            </a:r>
            <a:r>
              <a:rPr lang="en-US" dirty="0" smtClean="0">
                <a:solidFill>
                  <a:srgbClr val="FFFFFF"/>
                </a:solidFill>
              </a:rPr>
              <a:t>    </a:t>
            </a:r>
            <a:endParaRPr lang="en-US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500" b="1" dirty="0">
                <a:solidFill>
                  <a:srgbClr val="FFFFFF"/>
                </a:solidFill>
              </a:rPr>
              <a:t>BE7000M</a:t>
            </a:r>
            <a:endParaRPr lang="en-US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1000+ </a:t>
            </a:r>
            <a:r>
              <a:rPr lang="ja-JP" altLang="en-US" sz="1100" dirty="0" smtClean="0">
                <a:solidFill>
                  <a:srgbClr val="FFFFFF"/>
                </a:solidFill>
              </a:rPr>
              <a:t>ユーザ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3000+ </a:t>
            </a:r>
            <a:r>
              <a:rPr lang="ja-JP" altLang="en-US" sz="1100" dirty="0" smtClean="0">
                <a:solidFill>
                  <a:srgbClr val="FFFFFF"/>
                </a:solidFill>
              </a:rPr>
              <a:t>デバイス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 smtClean="0">
                <a:solidFill>
                  <a:srgbClr val="FFFFFF"/>
                </a:solidFill>
              </a:rPr>
              <a:t>4</a:t>
            </a:r>
            <a:r>
              <a:rPr lang="ja-JP" altLang="en-US" sz="1100" dirty="0" smtClean="0">
                <a:solidFill>
                  <a:srgbClr val="FFFFFF"/>
                </a:solidFill>
              </a:rPr>
              <a:t>～</a:t>
            </a:r>
            <a:r>
              <a:rPr lang="en-US" sz="1100" dirty="0" smtClean="0">
                <a:solidFill>
                  <a:srgbClr val="FFFFFF"/>
                </a:solidFill>
              </a:rPr>
              <a:t>6 </a:t>
            </a:r>
            <a:r>
              <a:rPr lang="ja-JP" altLang="en-US" sz="1100" dirty="0">
                <a:solidFill>
                  <a:srgbClr val="FFFFFF"/>
                </a:solidFill>
              </a:rPr>
              <a:t>アプリ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大規模の</a:t>
            </a:r>
            <a:r>
              <a:rPr lang="en-US" sz="1000" dirty="0" smtClean="0">
                <a:solidFill>
                  <a:srgbClr val="FFFFFF"/>
                </a:solidFill>
                <a:cs typeface="Arial"/>
              </a:rPr>
              <a:t> </a:t>
            </a:r>
            <a:endParaRPr lang="en-US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>
                <a:solidFill>
                  <a:srgbClr val="FFFFFF"/>
                </a:solidFill>
                <a:cs typeface="Arial"/>
              </a:rPr>
              <a:t>音声</a:t>
            </a:r>
            <a:r>
              <a:rPr lang="en-US" altLang="ja-JP" sz="1000" dirty="0">
                <a:solidFill>
                  <a:srgbClr val="FFFFFF"/>
                </a:solidFill>
                <a:cs typeface="Arial"/>
              </a:rPr>
              <a:t>/IP</a:t>
            </a:r>
            <a:r>
              <a:rPr lang="ja-JP" altLang="en-US" sz="1000" dirty="0">
                <a:solidFill>
                  <a:srgbClr val="FFFFFF"/>
                </a:solidFill>
                <a:cs typeface="Arial"/>
              </a:rPr>
              <a:t>テレフォニー、</a:t>
            </a:r>
            <a:r>
              <a:rPr lang="en-US" altLang="ja-JP" sz="1000" dirty="0">
                <a:solidFill>
                  <a:srgbClr val="FFFFFF"/>
                </a:solidFill>
                <a:cs typeface="Arial"/>
              </a:rPr>
              <a:t> </a:t>
            </a:r>
          </a:p>
          <a:p>
            <a:pPr algn="r" defTabSz="457010">
              <a:defRPr/>
            </a:pPr>
            <a:r>
              <a:rPr lang="ja-JP" altLang="en-US" sz="1000" dirty="0">
                <a:solidFill>
                  <a:srgbClr val="FFFFFF"/>
                </a:solidFill>
                <a:cs typeface="Arial"/>
              </a:rPr>
              <a:t>コンタクトセンター、</a:t>
            </a:r>
            <a:endParaRPr lang="en-US" altLang="ja-JP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サードパーティーアプリ</a:t>
            </a:r>
            <a:endParaRPr lang="en-US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endParaRPr lang="en-US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en-US" sz="1000" dirty="0">
                <a:solidFill>
                  <a:srgbClr val="FFFFFF"/>
                </a:solidFill>
                <a:cs typeface="Arial"/>
              </a:rPr>
              <a:t> </a:t>
            </a:r>
          </a:p>
          <a:p>
            <a:pPr algn="r" defTabSz="457010">
              <a:defRPr/>
            </a:pPr>
            <a:endParaRPr lang="en-US" sz="1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470275" y="2105026"/>
            <a:ext cx="2141537" cy="238177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175" cmpd="sng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ja-JP" altLang="en-US" sz="1500" dirty="0" smtClean="0">
                <a:solidFill>
                  <a:srgbClr val="FFFFFF"/>
                </a:solidFill>
              </a:rPr>
              <a:t>中規模</a:t>
            </a:r>
            <a:endParaRPr lang="en-US" sz="15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500" b="1" dirty="0">
                <a:solidFill>
                  <a:srgbClr val="FFFFFF"/>
                </a:solidFill>
              </a:rPr>
              <a:t>BE6000H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1000 </a:t>
            </a:r>
            <a:r>
              <a:rPr lang="ja-JP" altLang="en-US" sz="1100" dirty="0" smtClean="0">
                <a:solidFill>
                  <a:srgbClr val="FFFFFF"/>
                </a:solidFill>
              </a:rPr>
              <a:t>ユーザ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     2500 </a:t>
            </a:r>
            <a:r>
              <a:rPr lang="ja-JP" altLang="en-US" sz="1100" dirty="0" smtClean="0">
                <a:solidFill>
                  <a:srgbClr val="FFFFFF"/>
                </a:solidFill>
              </a:rPr>
              <a:t>デバイス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8+1 </a:t>
            </a:r>
            <a:r>
              <a:rPr lang="ja-JP" altLang="en-US" sz="1100" dirty="0" smtClean="0">
                <a:solidFill>
                  <a:srgbClr val="FFFFFF"/>
                </a:solidFill>
              </a:rPr>
              <a:t>アプリ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中規模の</a:t>
            </a:r>
            <a:r>
              <a:rPr lang="en-US" sz="1000" dirty="0" smtClean="0">
                <a:solidFill>
                  <a:srgbClr val="FFFFFF"/>
                </a:solidFill>
                <a:cs typeface="Arial"/>
              </a:rPr>
              <a:t> </a:t>
            </a:r>
            <a:endParaRPr lang="en-US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音声</a:t>
            </a:r>
            <a:r>
              <a:rPr lang="en-US" altLang="ja-JP" sz="1000" dirty="0" smtClean="0">
                <a:solidFill>
                  <a:srgbClr val="FFFFFF"/>
                </a:solidFill>
                <a:cs typeface="Arial"/>
              </a:rPr>
              <a:t>/IP</a:t>
            </a: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テレフォニー、</a:t>
            </a:r>
            <a:endParaRPr lang="en-US" altLang="ja-JP" sz="1000" dirty="0" smtClean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ビデオ会議</a:t>
            </a:r>
            <a:endParaRPr lang="en-US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>
                <a:solidFill>
                  <a:srgbClr val="FFFFFF"/>
                </a:solidFill>
                <a:cs typeface="Arial"/>
              </a:rPr>
              <a:t>コンタクトセンター、</a:t>
            </a:r>
            <a:endParaRPr lang="en-US" altLang="ja-JP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サードパーティーアプリ</a:t>
            </a:r>
            <a:endParaRPr lang="en-US" sz="11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endParaRPr lang="en-US" sz="1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07274" y="2370668"/>
            <a:ext cx="1987553" cy="211090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175" cmpd="sng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ja-JP" altLang="en-US" sz="1500" dirty="0" smtClean="0">
                <a:solidFill>
                  <a:srgbClr val="FFFFFF"/>
                </a:solidFill>
              </a:rPr>
              <a:t>中規模</a:t>
            </a:r>
            <a:r>
              <a:rPr lang="en-US" altLang="ja-JP" sz="1500" dirty="0" smtClean="0">
                <a:solidFill>
                  <a:srgbClr val="FFFFFF"/>
                </a:solidFill>
              </a:rPr>
              <a:t/>
            </a:r>
            <a:br>
              <a:rPr lang="en-US" altLang="ja-JP" sz="1500" dirty="0" smtClean="0">
                <a:solidFill>
                  <a:srgbClr val="FFFFFF"/>
                </a:solidFill>
              </a:rPr>
            </a:br>
            <a:r>
              <a:rPr lang="en-US" sz="1500" dirty="0" smtClean="0">
                <a:solidFill>
                  <a:srgbClr val="FFFFFF"/>
                </a:solidFill>
              </a:rPr>
              <a:t>  </a:t>
            </a:r>
            <a:r>
              <a:rPr lang="en-US" sz="1500" b="1" dirty="0">
                <a:solidFill>
                  <a:srgbClr val="FFFFFF"/>
                </a:solidFill>
              </a:rPr>
              <a:t>BE6000M</a:t>
            </a:r>
          </a:p>
          <a:p>
            <a:pPr algn="r" defTabSz="457010">
              <a:defRPr/>
            </a:pP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1000 </a:t>
            </a:r>
            <a:r>
              <a:rPr lang="ja-JP" altLang="en-US" sz="1100" dirty="0" smtClean="0">
                <a:solidFill>
                  <a:srgbClr val="FFFFFF"/>
                </a:solidFill>
              </a:rPr>
              <a:t>ユーザ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     1200 </a:t>
            </a:r>
            <a:r>
              <a:rPr lang="ja-JP" altLang="en-US" sz="1100" dirty="0">
                <a:solidFill>
                  <a:srgbClr val="FFFFFF"/>
                </a:solidFill>
              </a:rPr>
              <a:t>デバイス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4+1 </a:t>
            </a:r>
            <a:r>
              <a:rPr lang="ja-JP" altLang="en-US" sz="1100" dirty="0">
                <a:solidFill>
                  <a:srgbClr val="FFFFFF"/>
                </a:solidFill>
              </a:rPr>
              <a:t>アプリ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endParaRPr lang="en-US" sz="10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000" dirty="0" smtClean="0">
                <a:solidFill>
                  <a:srgbClr val="FFFFFF"/>
                </a:solidFill>
              </a:rPr>
              <a:t>          	 </a:t>
            </a:r>
            <a:r>
              <a:rPr lang="ja-JP" altLang="en-US" sz="1000" dirty="0" smtClean="0">
                <a:solidFill>
                  <a:srgbClr val="FFFFFF"/>
                </a:solidFill>
              </a:rPr>
              <a:t>中規模の</a:t>
            </a:r>
            <a:endParaRPr lang="en-US" sz="10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音声</a:t>
            </a:r>
            <a:r>
              <a:rPr lang="en-US" altLang="ja-JP" sz="1000" dirty="0" smtClean="0">
                <a:solidFill>
                  <a:srgbClr val="FFFFFF"/>
                </a:solidFill>
                <a:cs typeface="Arial"/>
              </a:rPr>
              <a:t>/IP</a:t>
            </a: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テレフォニー、</a:t>
            </a:r>
            <a:r>
              <a:rPr lang="en-US" sz="1000" dirty="0" smtClean="0">
                <a:solidFill>
                  <a:srgbClr val="FFFFFF"/>
                </a:solidFill>
                <a:cs typeface="Arial"/>
              </a:rPr>
              <a:t> </a:t>
            </a:r>
            <a:endParaRPr lang="en-US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コンタクトセンター、</a:t>
            </a:r>
            <a:endParaRPr lang="en-US" sz="1000" dirty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ja-JP" altLang="en-US" sz="1000" dirty="0" smtClean="0">
                <a:solidFill>
                  <a:srgbClr val="FFFFFF"/>
                </a:solidFill>
                <a:cs typeface="Arial"/>
              </a:rPr>
              <a:t>サードパーティーアプリ</a:t>
            </a:r>
            <a:endParaRPr lang="en-US" sz="1000" dirty="0" smtClean="0">
              <a:solidFill>
                <a:srgbClr val="FFFFFF"/>
              </a:solidFill>
              <a:cs typeface="Arial"/>
            </a:endParaRPr>
          </a:p>
          <a:p>
            <a:pPr algn="r" defTabSz="457010">
              <a:defRPr/>
            </a:pPr>
            <a:r>
              <a:rPr lang="en-US" sz="1000" dirty="0" smtClean="0">
                <a:solidFill>
                  <a:srgbClr val="FFFFFF"/>
                </a:solidFill>
                <a:cs typeface="Arial"/>
              </a:rPr>
              <a:t> </a:t>
            </a:r>
          </a:p>
          <a:p>
            <a:pPr algn="r" defTabSz="457010">
              <a:defRPr/>
            </a:pP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299797" y="2631917"/>
            <a:ext cx="1375164" cy="18525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mpd="sng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r" defTabSz="457010">
              <a:defRPr/>
            </a:pPr>
            <a:r>
              <a:rPr lang="ja-JP" altLang="en-US" sz="1500" dirty="0">
                <a:solidFill>
                  <a:srgbClr val="FFFFFF"/>
                </a:solidFill>
              </a:rPr>
              <a:t>小規模</a:t>
            </a:r>
            <a:endParaRPr lang="en-US" sz="15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500" b="1" dirty="0">
                <a:solidFill>
                  <a:srgbClr val="FFFFFF"/>
                </a:solidFill>
              </a:rPr>
              <a:t>BE6000S </a:t>
            </a:r>
            <a:endParaRPr lang="en-US" sz="1200" b="1" dirty="0">
              <a:solidFill>
                <a:srgbClr val="FFFFFF"/>
              </a:solidFill>
            </a:endParaRPr>
          </a:p>
          <a:p>
            <a:pPr algn="ctr" defTabSz="457010">
              <a:defRPr/>
            </a:pPr>
            <a:endParaRPr lang="en-US" sz="1200" b="1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>
                <a:solidFill>
                  <a:srgbClr val="FFFFFF"/>
                </a:solidFill>
              </a:rPr>
              <a:t>150 </a:t>
            </a:r>
            <a:r>
              <a:rPr lang="ja-JP" altLang="en-US" sz="1100" dirty="0" smtClean="0">
                <a:solidFill>
                  <a:srgbClr val="FFFFFF"/>
                </a:solidFill>
              </a:rPr>
              <a:t>ユーザ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sz="1100" dirty="0" smtClean="0">
                <a:solidFill>
                  <a:srgbClr val="FFFFFF"/>
                </a:solidFill>
              </a:rPr>
              <a:t>300 </a:t>
            </a:r>
            <a:r>
              <a:rPr lang="ja-JP" altLang="en-US" sz="1100" dirty="0" smtClean="0">
                <a:solidFill>
                  <a:srgbClr val="FFFFFF"/>
                </a:solidFill>
              </a:rPr>
              <a:t>デバイス</a:t>
            </a:r>
            <a:endParaRPr lang="en-US" sz="11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ja-JP" altLang="en-US" sz="1050" dirty="0" smtClean="0">
                <a:solidFill>
                  <a:srgbClr val="FFFFFF"/>
                </a:solidFill>
              </a:rPr>
              <a:t>主要</a:t>
            </a:r>
            <a:r>
              <a:rPr lang="en-US" sz="1050" dirty="0" smtClean="0">
                <a:solidFill>
                  <a:srgbClr val="FFFFFF"/>
                </a:solidFill>
              </a:rPr>
              <a:t>UC</a:t>
            </a:r>
            <a:r>
              <a:rPr lang="ja-JP" altLang="en-US" sz="1050" dirty="0" smtClean="0">
                <a:solidFill>
                  <a:srgbClr val="FFFFFF"/>
                </a:solidFill>
              </a:rPr>
              <a:t>アプリ限定</a:t>
            </a:r>
            <a:endParaRPr lang="en-US" sz="105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endParaRPr lang="en-US" sz="1000" dirty="0" smtClean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ja-JP" altLang="en-US" sz="1000" dirty="0">
                <a:solidFill>
                  <a:srgbClr val="FFFFFF"/>
                </a:solidFill>
              </a:rPr>
              <a:t>小規模</a:t>
            </a:r>
            <a:r>
              <a:rPr lang="ja-JP" altLang="en-US" sz="1000" dirty="0" smtClean="0">
                <a:solidFill>
                  <a:srgbClr val="FFFFFF"/>
                </a:solidFill>
              </a:rPr>
              <a:t>の</a:t>
            </a:r>
            <a:r>
              <a:rPr lang="en-US" altLang="ja-JP" sz="1000" dirty="0" smtClean="0">
                <a:solidFill>
                  <a:srgbClr val="FFFFFF"/>
                </a:solidFill>
              </a:rPr>
              <a:t/>
            </a:r>
            <a:br>
              <a:rPr lang="en-US" altLang="ja-JP" sz="1000" dirty="0" smtClean="0">
                <a:solidFill>
                  <a:srgbClr val="FFFFFF"/>
                </a:solidFill>
              </a:rPr>
            </a:br>
            <a:r>
              <a:rPr lang="ja-JP" altLang="en-US" sz="1000" dirty="0" smtClean="0">
                <a:solidFill>
                  <a:srgbClr val="FFFFFF"/>
                </a:solidFill>
              </a:rPr>
              <a:t>音声</a:t>
            </a:r>
            <a:r>
              <a:rPr lang="en-US" altLang="ja-JP" sz="1000" dirty="0" smtClean="0">
                <a:solidFill>
                  <a:srgbClr val="FFFFFF"/>
                </a:solidFill>
              </a:rPr>
              <a:t>/IP</a:t>
            </a:r>
            <a:r>
              <a:rPr lang="ja-JP" altLang="en-US" sz="1000" dirty="0" smtClean="0">
                <a:solidFill>
                  <a:srgbClr val="FFFFFF"/>
                </a:solidFill>
              </a:rPr>
              <a:t>テレフォニー、</a:t>
            </a:r>
            <a:endParaRPr lang="en-US" sz="1000" dirty="0">
              <a:solidFill>
                <a:srgbClr val="FFFFFF"/>
              </a:solidFill>
            </a:endParaRPr>
          </a:p>
          <a:p>
            <a:pPr algn="r" defTabSz="457010">
              <a:defRPr/>
            </a:pPr>
            <a:r>
              <a:rPr lang="en-US" altLang="ja-JP" sz="1000" dirty="0" smtClean="0">
                <a:solidFill>
                  <a:srgbClr val="FFFFFF"/>
                </a:solidFill>
              </a:rPr>
              <a:t>P2P</a:t>
            </a:r>
            <a:r>
              <a:rPr lang="ja-JP" altLang="en-US" sz="1000" dirty="0" smtClean="0">
                <a:solidFill>
                  <a:srgbClr val="FFFFFF"/>
                </a:solidFill>
              </a:rPr>
              <a:t>のビデオ通話</a:t>
            </a:r>
            <a:endParaRPr lang="en-US" sz="1000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96690" y="4492903"/>
            <a:ext cx="7301708" cy="2872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549679" y="799801"/>
            <a:ext cx="7367279" cy="469309"/>
          </a:xfrm>
          <a:prstGeom prst="rect">
            <a:avLst/>
          </a:prstGeom>
        </p:spPr>
        <p:txBody>
          <a:bodyPr wrap="square" lIns="68529" tIns="34265" rIns="68529" bIns="34265">
            <a:spAutoFit/>
          </a:bodyPr>
          <a:lstStyle/>
          <a:p>
            <a:pPr algn="ctr" defTabSz="457010"/>
            <a:r>
              <a:rPr lang="ja-JP" altLang="en-US" sz="1200" b="1" dirty="0" smtClean="0">
                <a:solidFill>
                  <a:srgbClr val="000000"/>
                </a:solidFill>
              </a:rPr>
              <a:t>共通</a:t>
            </a:r>
            <a:endParaRPr lang="en-US" sz="1200" b="1" dirty="0">
              <a:solidFill>
                <a:srgbClr val="000000"/>
              </a:solidFill>
            </a:endParaRPr>
          </a:p>
          <a:p>
            <a:pPr algn="ctr" defTabSz="457010"/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Collaboration </a:t>
            </a:r>
            <a:r>
              <a:rPr lang="ja-JP" altLang="en-US" sz="1400" dirty="0">
                <a:solidFill>
                  <a:srgbClr val="000000"/>
                </a:solidFill>
              </a:rPr>
              <a:t>ソフトウェア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| </a:t>
            </a:r>
            <a:r>
              <a:rPr lang="ja-JP" altLang="en-US" sz="1400" dirty="0" smtClean="0">
                <a:solidFill>
                  <a:srgbClr val="000000"/>
                </a:solidFill>
                <a:ea typeface="ＭＳ Ｐゴシック" charset="0"/>
              </a:rPr>
              <a:t>ライセンス体系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| </a:t>
            </a:r>
            <a:r>
              <a:rPr lang="ja-JP" altLang="en-US" sz="1400" dirty="0" smtClean="0">
                <a:solidFill>
                  <a:srgbClr val="000000"/>
                </a:solidFill>
                <a:ea typeface="ＭＳ Ｐゴシック" charset="0"/>
              </a:rPr>
              <a:t>管理ツール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| </a:t>
            </a:r>
            <a:r>
              <a:rPr lang="ja-JP" altLang="en-US" sz="1400" dirty="0" smtClean="0">
                <a:solidFill>
                  <a:srgbClr val="000000"/>
                </a:solidFill>
                <a:ea typeface="ＭＳ Ｐゴシック" charset="0"/>
              </a:rPr>
              <a:t>シームレスな移行</a:t>
            </a:r>
            <a:endParaRPr lang="en-US" sz="1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7" name="TextBox 16"/>
          <p:cNvSpPr txBox="1">
            <a:spLocks noChangeArrowheads="1"/>
          </p:cNvSpPr>
          <p:nvPr/>
        </p:nvSpPr>
        <p:spPr bwMode="auto">
          <a:xfrm>
            <a:off x="1318837" y="4463957"/>
            <a:ext cx="7242437" cy="24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29" tIns="34265" rIns="68529" bIns="34265">
            <a:spAutoFit/>
          </a:bodyPr>
          <a:lstStyle/>
          <a:p>
            <a:pPr defTabSz="513509"/>
            <a:r>
              <a:rPr lang="en-US" sz="1100" dirty="0">
                <a:solidFill>
                  <a:srgbClr val="000000"/>
                </a:solidFill>
                <a:latin typeface="Calibri" pitchFamily="34" charset="0"/>
              </a:rPr>
              <a:t>0-75                        75-150              150-225          225-300                300-800                           1000-2500                       3000-5000+</a:t>
            </a:r>
          </a:p>
        </p:txBody>
      </p:sp>
      <p:sp>
        <p:nvSpPr>
          <p:cNvPr id="38" name="Title 4"/>
          <p:cNvSpPr txBox="1">
            <a:spLocks/>
          </p:cNvSpPr>
          <p:nvPr/>
        </p:nvSpPr>
        <p:spPr>
          <a:xfrm>
            <a:off x="115751" y="75595"/>
            <a:ext cx="8659976" cy="684770"/>
          </a:xfrm>
          <a:prstGeom prst="rect">
            <a:avLst/>
          </a:prstGeom>
        </p:spPr>
        <p:txBody>
          <a:bodyPr vert="horz" lIns="91360" tIns="45680" rIns="91360" bIns="45680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fontAlgn="base">
              <a:spcAft>
                <a:spcPct val="0"/>
              </a:spcAft>
            </a:pPr>
            <a:r>
              <a:rPr sz="2100" dirty="0">
                <a:solidFill>
                  <a:srgbClr val="000000"/>
                </a:solidFill>
              </a:rPr>
              <a:t>Cisco Business Edition </a:t>
            </a:r>
            <a:r>
              <a:rPr lang="ja-JP" altLang="en-US" sz="2100" dirty="0" smtClean="0">
                <a:solidFill>
                  <a:srgbClr val="000000"/>
                </a:solidFill>
              </a:rPr>
              <a:t>ポートフォリオ</a:t>
            </a:r>
            <a:endParaRPr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023147"/>
      </p:ext>
    </p:extLst>
  </p:cSld>
  <p:clrMapOvr>
    <a:masterClrMapping/>
  </p:clrMapOvr>
  <p:transition xmlns:p14="http://schemas.microsoft.com/office/powerpoint/2010/main"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99" y="2757740"/>
            <a:ext cx="1150777" cy="76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65" y="3049607"/>
            <a:ext cx="1116870" cy="1907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33" y="217490"/>
            <a:ext cx="8345488" cy="479954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Cisco Business Edition </a:t>
            </a:r>
            <a:r>
              <a:rPr lang="ja-JP" altLang="en-US" sz="2000" dirty="0" smtClean="0">
                <a:solidFill>
                  <a:srgbClr val="000000"/>
                </a:solidFill>
              </a:rPr>
              <a:t>ポートフォリオ　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ja-JP" altLang="en-US" sz="2000" dirty="0">
                <a:solidFill>
                  <a:srgbClr val="000000"/>
                </a:solidFill>
              </a:rPr>
              <a:t>続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/>
            </a:r>
            <a:br>
              <a:rPr lang="en-US" sz="2000" dirty="0">
                <a:solidFill>
                  <a:srgbClr val="000000"/>
                </a:solidFill>
              </a:rPr>
            </a:b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flipV="1">
            <a:off x="5496063" y="1060358"/>
            <a:ext cx="2774093" cy="176951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6100964" y="790628"/>
            <a:ext cx="1578624" cy="27699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ja-JP" altLang="en-US" sz="1200" dirty="0" smtClean="0"/>
              <a:t>ビデオ会議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7549922" y="1415920"/>
            <a:ext cx="741223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700" y="1968487"/>
            <a:ext cx="8894894" cy="297976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712" y="1435981"/>
            <a:ext cx="602749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91145" y="1435981"/>
            <a:ext cx="695290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4202" y="1435981"/>
            <a:ext cx="640080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0660" y="1446478"/>
            <a:ext cx="602749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99794" y="1435981"/>
            <a:ext cx="668588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80108" y="1414987"/>
            <a:ext cx="602749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4091" y="1435981"/>
            <a:ext cx="602749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35830" y="1435981"/>
            <a:ext cx="642260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7618" y="1438988"/>
            <a:ext cx="602749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48511" y="1435981"/>
            <a:ext cx="602749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52494" y="1435981"/>
            <a:ext cx="602749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4902" y="1384055"/>
            <a:ext cx="640080" cy="723900"/>
          </a:xfrm>
          <a:prstGeom prst="rect">
            <a:avLst/>
          </a:prstGeom>
          <a:gradFill>
            <a:gsLst>
              <a:gs pos="7900">
                <a:srgbClr val="F2F3F8"/>
              </a:gs>
              <a:gs pos="0">
                <a:schemeClr val="accent1">
                  <a:alpha val="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0433" y="1482280"/>
            <a:ext cx="51664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呼制御</a:t>
            </a:r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Cisco</a:t>
            </a:r>
            <a:r>
              <a:rPr lang="en-US" sz="800" baseline="30000" dirty="0">
                <a:solidFill>
                  <a:srgbClr val="000000"/>
                </a:solidFill>
                <a:latin typeface="+mj-lt"/>
              </a:rPr>
              <a:t>®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Unified CM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66838" y="1482280"/>
            <a:ext cx="62753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メッセージング</a:t>
            </a:r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Cisco Unity</a:t>
            </a:r>
            <a:r>
              <a:rPr lang="en-US" sz="800" baseline="30000" dirty="0">
                <a:solidFill>
                  <a:srgbClr val="000000"/>
                </a:solidFill>
                <a:latin typeface="+mj-lt"/>
              </a:rPr>
              <a:t>®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Connection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74894" y="1482280"/>
            <a:ext cx="675028" cy="63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スケジュール</a:t>
            </a:r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Cisco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TelePresence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Management Suite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11284" y="1492777"/>
            <a:ext cx="6422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メディア処理</a:t>
            </a:r>
            <a:endParaRPr lang="en-US" sz="800" b="1" spc="-7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spc="-20" dirty="0">
                <a:solidFill>
                  <a:srgbClr val="000000"/>
                </a:solidFill>
                <a:latin typeface="+mj-lt"/>
              </a:rPr>
              <a:t>Cisco TelePresence Server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99794" y="1482280"/>
            <a:ext cx="668587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コントロール</a:t>
            </a:r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Cisco </a:t>
            </a:r>
            <a:r>
              <a:rPr lang="en-US" sz="800" spc="-10" dirty="0">
                <a:solidFill>
                  <a:srgbClr val="000000"/>
                </a:solidFill>
                <a:latin typeface="+mj-lt"/>
              </a:rPr>
              <a:t>TelePresence</a:t>
            </a:r>
            <a:r>
              <a:rPr lang="en-US" sz="800" spc="-10" baseline="30000" dirty="0">
                <a:solidFill>
                  <a:srgbClr val="000000"/>
                </a:solidFill>
                <a:latin typeface="+mj-lt"/>
              </a:rPr>
              <a:t>®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Conductor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38728" y="1499631"/>
            <a:ext cx="6247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緊急通報</a:t>
            </a:r>
            <a:endParaRPr lang="en-US" altLang="ja-JP" sz="800" b="1" dirty="0" smtClean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サービス</a:t>
            </a:r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Cisco Emergency Responder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29810" y="1482280"/>
            <a:ext cx="51664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コンタクト</a:t>
            </a:r>
            <a:r>
              <a:rPr lang="en-US" altLang="ja-JP" sz="800" b="1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en-US" altLang="ja-JP" sz="800" b="1" dirty="0" smtClean="0">
                <a:solidFill>
                  <a:srgbClr val="000000"/>
                </a:solidFill>
                <a:latin typeface="+mj-lt"/>
              </a:rPr>
            </a:br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センター</a:t>
            </a:r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Cisco Unified CCX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04345" y="1482280"/>
            <a:ext cx="673745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ページング</a:t>
            </a:r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Cisco 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Paging 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Server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02348" y="1485287"/>
            <a:ext cx="55025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アテンダント</a:t>
            </a:r>
            <a:endParaRPr lang="en-US" altLang="ja-JP" sz="800" b="1" dirty="0" smtClean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コンソール</a:t>
            </a:r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Cisco 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Unified AC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194231" y="1482280"/>
            <a:ext cx="51664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latin typeface="+mj-lt"/>
              </a:rPr>
              <a:t>IM </a:t>
            </a:r>
            <a:r>
              <a:rPr lang="en-US" altLang="ja-JP" sz="800" b="1" dirty="0" smtClean="0">
                <a:solidFill>
                  <a:srgbClr val="000000"/>
                </a:solidFill>
                <a:latin typeface="+mj-lt"/>
              </a:rPr>
              <a:t>&amp;</a:t>
            </a:r>
            <a:br>
              <a:rPr lang="en-US" altLang="ja-JP" sz="800" b="1" dirty="0" smtClean="0">
                <a:solidFill>
                  <a:srgbClr val="000000"/>
                </a:solidFill>
                <a:latin typeface="+mj-lt"/>
              </a:rPr>
            </a:br>
            <a:r>
              <a:rPr lang="en-US" sz="8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ja-JP" altLang="en-US" sz="800" b="1" dirty="0" smtClean="0">
                <a:solidFill>
                  <a:srgbClr val="000000"/>
                </a:solidFill>
                <a:latin typeface="+mj-lt"/>
              </a:rPr>
              <a:t>プレゼンス</a:t>
            </a:r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+mj-lt"/>
              </a:rPr>
              <a:t>Cisco</a:t>
            </a:r>
            <a:br>
              <a:rPr lang="en-US" sz="800" dirty="0">
                <a:solidFill>
                  <a:srgbClr val="000000"/>
                </a:solidFill>
                <a:latin typeface="+mj-lt"/>
              </a:rPr>
            </a:br>
            <a:r>
              <a:rPr lang="en-US" sz="800" dirty="0">
                <a:solidFill>
                  <a:srgbClr val="000000"/>
                </a:solidFill>
                <a:latin typeface="+mj-lt"/>
              </a:rPr>
              <a:t>Jabber</a:t>
            </a:r>
            <a:r>
              <a:rPr lang="en-US" sz="800" baseline="30000" dirty="0">
                <a:solidFill>
                  <a:srgbClr val="000000"/>
                </a:solidFill>
                <a:latin typeface="+mj-lt"/>
              </a:rPr>
              <a:t>®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249290" y="1453980"/>
            <a:ext cx="756422" cy="7617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" b="1" spc="-20" dirty="0">
                <a:solidFill>
                  <a:srgbClr val="000000"/>
                </a:solidFill>
                <a:latin typeface="+mj-lt"/>
              </a:rPr>
              <a:t>Collaboration Edge</a:t>
            </a:r>
          </a:p>
          <a:p>
            <a:pPr algn="ctr"/>
            <a:r>
              <a:rPr lang="en-US" sz="800" spc="-20" dirty="0">
                <a:solidFill>
                  <a:srgbClr val="000000"/>
                </a:solidFill>
                <a:latin typeface="+mj-lt"/>
              </a:rPr>
              <a:t>Cisco Expressway/ TelePresence</a:t>
            </a:r>
            <a:br>
              <a:rPr lang="en-US" sz="800" spc="-20" dirty="0">
                <a:solidFill>
                  <a:srgbClr val="000000"/>
                </a:solidFill>
                <a:latin typeface="+mj-lt"/>
              </a:rPr>
            </a:br>
            <a:r>
              <a:rPr lang="en-US" sz="800" spc="-20" dirty="0">
                <a:solidFill>
                  <a:srgbClr val="000000"/>
                </a:solidFill>
                <a:latin typeface="+mj-lt"/>
              </a:rPr>
              <a:t>VCS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582" y="1460416"/>
            <a:ext cx="73992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800" b="1" spc="-20" dirty="0" smtClean="0">
                <a:solidFill>
                  <a:srgbClr val="000000"/>
                </a:solidFill>
                <a:latin typeface="+mj-lt"/>
              </a:rPr>
              <a:t>プロビジョニング</a:t>
            </a:r>
            <a:endParaRPr lang="en-US" sz="800" b="1" spc="-2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ja-JP" altLang="en-US" sz="800" b="1" spc="-20" dirty="0" smtClean="0">
                <a:solidFill>
                  <a:srgbClr val="000000"/>
                </a:solidFill>
                <a:latin typeface="+mj-lt"/>
              </a:rPr>
              <a:t>管理</a:t>
            </a:r>
            <a:endParaRPr lang="en-US" sz="800" b="1" spc="-2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800" spc="-20" dirty="0">
                <a:solidFill>
                  <a:srgbClr val="000000"/>
                </a:solidFill>
                <a:latin typeface="+mj-lt"/>
              </a:rPr>
              <a:t>Cisco Prime</a:t>
            </a:r>
            <a:r>
              <a:rPr lang="en-US" sz="800" spc="-20" baseline="30000" dirty="0">
                <a:solidFill>
                  <a:srgbClr val="000000"/>
                </a:solidFill>
                <a:latin typeface="+mj-lt"/>
              </a:rPr>
              <a:t>™</a:t>
            </a:r>
            <a:r>
              <a:rPr lang="en-US" sz="800" spc="-20" dirty="0">
                <a:solidFill>
                  <a:srgbClr val="000000"/>
                </a:solidFill>
                <a:latin typeface="+mj-lt"/>
              </a:rPr>
              <a:t> Collaboration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429311" y="1408726"/>
            <a:ext cx="954052" cy="70788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ja-JP" altLang="en-US" sz="800" b="1" dirty="0" smtClean="0">
                <a:solidFill>
                  <a:srgbClr val="000000"/>
                </a:solidFill>
              </a:rPr>
              <a:t>録画</a:t>
            </a:r>
            <a:r>
              <a:rPr lang="ja-JP" altLang="en-US" sz="800" b="1" dirty="0">
                <a:solidFill>
                  <a:srgbClr val="000000"/>
                </a:solidFill>
              </a:rPr>
              <a:t>と</a:t>
            </a:r>
            <a:r>
              <a:rPr lang="ja-JP" altLang="en-US" sz="800" b="1" dirty="0" smtClean="0">
                <a:solidFill>
                  <a:srgbClr val="000000"/>
                </a:solidFill>
              </a:rPr>
              <a:t>ストリーム</a:t>
            </a:r>
            <a:endParaRPr lang="en-US" sz="800" b="1" dirty="0">
              <a:solidFill>
                <a:srgbClr val="000000"/>
              </a:solidFill>
            </a:endParaRPr>
          </a:p>
          <a:p>
            <a:pPr algn="ctr"/>
            <a:r>
              <a:rPr lang="en-US" sz="800" spc="-20" dirty="0">
                <a:solidFill>
                  <a:srgbClr val="000000"/>
                </a:solidFill>
              </a:rPr>
              <a:t>*Cisco TelePresence Content Server</a:t>
            </a:r>
            <a:br>
              <a:rPr lang="en-US" sz="800" spc="-20" dirty="0">
                <a:solidFill>
                  <a:srgbClr val="000000"/>
                </a:solidFill>
              </a:rPr>
            </a:br>
            <a:r>
              <a:rPr lang="en-US" sz="800" spc="-20" dirty="0">
                <a:solidFill>
                  <a:srgbClr val="000000"/>
                </a:solidFill>
              </a:rPr>
              <a:t>(Q2CY15)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525467" y="921853"/>
            <a:ext cx="538902" cy="538898"/>
            <a:chOff x="5382761" y="1344955"/>
            <a:chExt cx="596564" cy="596562"/>
          </a:xfrm>
        </p:grpSpPr>
        <p:pic>
          <p:nvPicPr>
            <p:cNvPr id="33" name="Picture 3" descr="C:\Users\praveku5\Desktop\Sudhakar\Kubrik Icons\256 Pixel Size\Mailbox_voicebox_status_1071_25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761" y="1344955"/>
              <a:ext cx="596564" cy="59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C:\Users\praveku5\Desktop\Sudhakar\Kubrik Icons\256 Pixel Size\new_call_1093_25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501" y="1596650"/>
              <a:ext cx="325364" cy="32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940356" y="1017978"/>
            <a:ext cx="413008" cy="434066"/>
            <a:chOff x="4597760" y="1453780"/>
            <a:chExt cx="457200" cy="480512"/>
          </a:xfrm>
        </p:grpSpPr>
        <p:pic>
          <p:nvPicPr>
            <p:cNvPr id="36" name="Picture 4" descr="C:\Users\praveku5\Desktop\Sudhakar\Kubrik Icons\256 Pixel Size\user_0020_25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760" y="147709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C:\Users\praveku5\Desktop\Sudhakar\Kubrik Icons\256 Pixel Size\headset_1091_25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593" y="1453780"/>
              <a:ext cx="346268" cy="34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2231895" y="1129462"/>
            <a:ext cx="441314" cy="324429"/>
            <a:chOff x="6300242" y="1558914"/>
            <a:chExt cx="488536" cy="359144"/>
          </a:xfrm>
        </p:grpSpPr>
        <p:pic>
          <p:nvPicPr>
            <p:cNvPr id="39" name="Picture 6" descr="C:\Users\praveku5\Desktop\Sudhakar\Kubrik Icons\256 Pixel Size\chat_1085_256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29925" y="1659206"/>
              <a:ext cx="258853" cy="258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C:\Users\praveku5\Desktop\Sudhakar\Kubrik Icons\256 Pixel Size\chat_1085_256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242" y="1558914"/>
              <a:ext cx="359110" cy="359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7" descr="C:\Users\praveku5\Desktop\Sudhakar\Kubrik Icons\256 Pixel Size\audio_1077_25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529" y="1092468"/>
            <a:ext cx="345376" cy="3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198911" y="1139577"/>
            <a:ext cx="512062" cy="294756"/>
            <a:chOff x="7812967" y="1479798"/>
            <a:chExt cx="744367" cy="428476"/>
          </a:xfrm>
        </p:grpSpPr>
        <p:sp>
          <p:nvSpPr>
            <p:cNvPr id="43" name="Freeform 181"/>
            <p:cNvSpPr>
              <a:spLocks noEditPoints="1"/>
            </p:cNvSpPr>
            <p:nvPr/>
          </p:nvSpPr>
          <p:spPr bwMode="auto">
            <a:xfrm>
              <a:off x="8038693" y="1656046"/>
              <a:ext cx="341128" cy="204982"/>
            </a:xfrm>
            <a:custGeom>
              <a:avLst/>
              <a:gdLst>
                <a:gd name="T0" fmla="*/ 1286 w 1595"/>
                <a:gd name="T1" fmla="*/ 769 h 1182"/>
                <a:gd name="T2" fmla="*/ 1169 w 1595"/>
                <a:gd name="T3" fmla="*/ 670 h 1182"/>
                <a:gd name="T4" fmla="*/ 1102 w 1595"/>
                <a:gd name="T5" fmla="*/ 340 h 1182"/>
                <a:gd name="T6" fmla="*/ 1267 w 1595"/>
                <a:gd name="T7" fmla="*/ 213 h 1182"/>
                <a:gd name="T8" fmla="*/ 1004 w 1595"/>
                <a:gd name="T9" fmla="*/ 213 h 1182"/>
                <a:gd name="T10" fmla="*/ 1001 w 1595"/>
                <a:gd name="T11" fmla="*/ 426 h 1182"/>
                <a:gd name="T12" fmla="*/ 660 w 1595"/>
                <a:gd name="T13" fmla="*/ 594 h 1182"/>
                <a:gd name="T14" fmla="*/ 588 w 1595"/>
                <a:gd name="T15" fmla="*/ 579 h 1182"/>
                <a:gd name="T16" fmla="*/ 519 w 1595"/>
                <a:gd name="T17" fmla="*/ 311 h 1182"/>
                <a:gd name="T18" fmla="*/ 518 w 1595"/>
                <a:gd name="T19" fmla="*/ 0 h 1182"/>
                <a:gd name="T20" fmla="*/ 467 w 1595"/>
                <a:gd name="T21" fmla="*/ 302 h 1182"/>
                <a:gd name="T22" fmla="*/ 308 w 1595"/>
                <a:gd name="T23" fmla="*/ 579 h 1182"/>
                <a:gd name="T24" fmla="*/ 203 w 1595"/>
                <a:gd name="T25" fmla="*/ 617 h 1182"/>
                <a:gd name="T26" fmla="*/ 0 w 1595"/>
                <a:gd name="T27" fmla="*/ 668 h 1182"/>
                <a:gd name="T28" fmla="*/ 216 w 1595"/>
                <a:gd name="T29" fmla="*/ 668 h 1182"/>
                <a:gd name="T30" fmla="*/ 321 w 1595"/>
                <a:gd name="T31" fmla="*/ 639 h 1182"/>
                <a:gd name="T32" fmla="*/ 465 w 1595"/>
                <a:gd name="T33" fmla="*/ 831 h 1182"/>
                <a:gd name="T34" fmla="*/ 521 w 1595"/>
                <a:gd name="T35" fmla="*/ 1182 h 1182"/>
                <a:gd name="T36" fmla="*/ 521 w 1595"/>
                <a:gd name="T37" fmla="*/ 822 h 1182"/>
                <a:gd name="T38" fmla="*/ 497 w 1595"/>
                <a:gd name="T39" fmla="*/ 710 h 1182"/>
                <a:gd name="T40" fmla="*/ 650 w 1595"/>
                <a:gd name="T41" fmla="*/ 645 h 1182"/>
                <a:gd name="T42" fmla="*/ 909 w 1595"/>
                <a:gd name="T43" fmla="*/ 930 h 1182"/>
                <a:gd name="T44" fmla="*/ 1270 w 1595"/>
                <a:gd name="T45" fmla="*/ 819 h 1182"/>
                <a:gd name="T46" fmla="*/ 1431 w 1595"/>
                <a:gd name="T47" fmla="*/ 1010 h 1182"/>
                <a:gd name="T48" fmla="*/ 1431 w 1595"/>
                <a:gd name="T49" fmla="*/ 682 h 1182"/>
                <a:gd name="T50" fmla="*/ 1025 w 1595"/>
                <a:gd name="T51" fmla="*/ 588 h 1182"/>
                <a:gd name="T52" fmla="*/ 968 w 1595"/>
                <a:gd name="T53" fmla="*/ 623 h 1182"/>
                <a:gd name="T54" fmla="*/ 958 w 1595"/>
                <a:gd name="T55" fmla="*/ 560 h 1182"/>
                <a:gd name="T56" fmla="*/ 902 w 1595"/>
                <a:gd name="T57" fmla="*/ 545 h 1182"/>
                <a:gd name="T58" fmla="*/ 902 w 1595"/>
                <a:gd name="T59" fmla="*/ 657 h 1182"/>
                <a:gd name="T60" fmla="*/ 902 w 1595"/>
                <a:gd name="T61" fmla="*/ 545 h 1182"/>
                <a:gd name="T62" fmla="*/ 843 w 1595"/>
                <a:gd name="T63" fmla="*/ 565 h 1182"/>
                <a:gd name="T64" fmla="*/ 835 w 1595"/>
                <a:gd name="T65" fmla="*/ 619 h 1182"/>
                <a:gd name="T66" fmla="*/ 772 w 1595"/>
                <a:gd name="T67" fmla="*/ 588 h 1182"/>
                <a:gd name="T68" fmla="*/ 765 w 1595"/>
                <a:gd name="T69" fmla="*/ 730 h 1182"/>
                <a:gd name="T70" fmla="*/ 757 w 1595"/>
                <a:gd name="T71" fmla="*/ 727 h 1182"/>
                <a:gd name="T72" fmla="*/ 773 w 1595"/>
                <a:gd name="T73" fmla="*/ 658 h 1182"/>
                <a:gd name="T74" fmla="*/ 800 w 1595"/>
                <a:gd name="T75" fmla="*/ 644 h 1182"/>
                <a:gd name="T76" fmla="*/ 853 w 1595"/>
                <a:gd name="T77" fmla="*/ 658 h 1182"/>
                <a:gd name="T78" fmla="*/ 837 w 1595"/>
                <a:gd name="T79" fmla="*/ 691 h 1182"/>
                <a:gd name="T80" fmla="*/ 765 w 1595"/>
                <a:gd name="T81" fmla="*/ 730 h 1182"/>
                <a:gd name="T82" fmla="*/ 970 w 1595"/>
                <a:gd name="T83" fmla="*/ 802 h 1182"/>
                <a:gd name="T84" fmla="*/ 837 w 1595"/>
                <a:gd name="T85" fmla="*/ 802 h 1182"/>
                <a:gd name="T86" fmla="*/ 822 w 1595"/>
                <a:gd name="T87" fmla="*/ 787 h 1182"/>
                <a:gd name="T88" fmla="*/ 887 w 1595"/>
                <a:gd name="T89" fmla="*/ 680 h 1182"/>
                <a:gd name="T90" fmla="*/ 916 w 1595"/>
                <a:gd name="T91" fmla="*/ 680 h 1182"/>
                <a:gd name="T92" fmla="*/ 961 w 1595"/>
                <a:gd name="T93" fmla="*/ 700 h 1182"/>
                <a:gd name="T94" fmla="*/ 970 w 1595"/>
                <a:gd name="T95" fmla="*/ 802 h 1182"/>
                <a:gd name="T96" fmla="*/ 1034 w 1595"/>
                <a:gd name="T97" fmla="*/ 730 h 1182"/>
                <a:gd name="T98" fmla="*/ 973 w 1595"/>
                <a:gd name="T99" fmla="*/ 693 h 1182"/>
                <a:gd name="T100" fmla="*/ 948 w 1595"/>
                <a:gd name="T101" fmla="*/ 658 h 1182"/>
                <a:gd name="T102" fmla="*/ 975 w 1595"/>
                <a:gd name="T103" fmla="*/ 644 h 1182"/>
                <a:gd name="T104" fmla="*/ 1027 w 1595"/>
                <a:gd name="T105" fmla="*/ 658 h 1182"/>
                <a:gd name="T106" fmla="*/ 1041 w 1595"/>
                <a:gd name="T107" fmla="*/ 728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95" h="1182">
                  <a:moveTo>
                    <a:pt x="1431" y="682"/>
                  </a:moveTo>
                  <a:cubicBezTo>
                    <a:pt x="1368" y="682"/>
                    <a:pt x="1314" y="717"/>
                    <a:pt x="1286" y="769"/>
                  </a:cubicBezTo>
                  <a:cubicBezTo>
                    <a:pt x="1163" y="728"/>
                    <a:pt x="1163" y="728"/>
                    <a:pt x="1163" y="728"/>
                  </a:cubicBezTo>
                  <a:cubicBezTo>
                    <a:pt x="1167" y="709"/>
                    <a:pt x="1169" y="690"/>
                    <a:pt x="1169" y="670"/>
                  </a:cubicBezTo>
                  <a:cubicBezTo>
                    <a:pt x="1169" y="577"/>
                    <a:pt x="1120" y="496"/>
                    <a:pt x="1047" y="450"/>
                  </a:cubicBezTo>
                  <a:cubicBezTo>
                    <a:pt x="1102" y="340"/>
                    <a:pt x="1102" y="340"/>
                    <a:pt x="1102" y="340"/>
                  </a:cubicBezTo>
                  <a:cubicBezTo>
                    <a:pt x="1112" y="343"/>
                    <a:pt x="1124" y="345"/>
                    <a:pt x="1136" y="345"/>
                  </a:cubicBezTo>
                  <a:cubicBezTo>
                    <a:pt x="1208" y="345"/>
                    <a:pt x="1267" y="286"/>
                    <a:pt x="1267" y="213"/>
                  </a:cubicBezTo>
                  <a:cubicBezTo>
                    <a:pt x="1267" y="141"/>
                    <a:pt x="1208" y="82"/>
                    <a:pt x="1136" y="82"/>
                  </a:cubicBezTo>
                  <a:cubicBezTo>
                    <a:pt x="1063" y="82"/>
                    <a:pt x="1004" y="141"/>
                    <a:pt x="1004" y="213"/>
                  </a:cubicBezTo>
                  <a:cubicBezTo>
                    <a:pt x="1004" y="256"/>
                    <a:pt x="1024" y="293"/>
                    <a:pt x="1055" y="317"/>
                  </a:cubicBezTo>
                  <a:cubicBezTo>
                    <a:pt x="1001" y="426"/>
                    <a:pt x="1001" y="426"/>
                    <a:pt x="1001" y="426"/>
                  </a:cubicBezTo>
                  <a:cubicBezTo>
                    <a:pt x="972" y="416"/>
                    <a:pt x="941" y="410"/>
                    <a:pt x="909" y="410"/>
                  </a:cubicBezTo>
                  <a:cubicBezTo>
                    <a:pt x="792" y="410"/>
                    <a:pt x="692" y="488"/>
                    <a:pt x="660" y="594"/>
                  </a:cubicBezTo>
                  <a:cubicBezTo>
                    <a:pt x="588" y="580"/>
                    <a:pt x="588" y="580"/>
                    <a:pt x="588" y="580"/>
                  </a:cubicBezTo>
                  <a:cubicBezTo>
                    <a:pt x="588" y="580"/>
                    <a:pt x="588" y="580"/>
                    <a:pt x="588" y="579"/>
                  </a:cubicBezTo>
                  <a:cubicBezTo>
                    <a:pt x="588" y="519"/>
                    <a:pt x="550" y="467"/>
                    <a:pt x="496" y="448"/>
                  </a:cubicBezTo>
                  <a:cubicBezTo>
                    <a:pt x="519" y="311"/>
                    <a:pt x="519" y="311"/>
                    <a:pt x="519" y="311"/>
                  </a:cubicBezTo>
                  <a:cubicBezTo>
                    <a:pt x="604" y="310"/>
                    <a:pt x="673" y="241"/>
                    <a:pt x="673" y="155"/>
                  </a:cubicBezTo>
                  <a:cubicBezTo>
                    <a:pt x="673" y="70"/>
                    <a:pt x="604" y="0"/>
                    <a:pt x="518" y="0"/>
                  </a:cubicBezTo>
                  <a:cubicBezTo>
                    <a:pt x="432" y="0"/>
                    <a:pt x="363" y="70"/>
                    <a:pt x="363" y="155"/>
                  </a:cubicBezTo>
                  <a:cubicBezTo>
                    <a:pt x="363" y="224"/>
                    <a:pt x="406" y="281"/>
                    <a:pt x="467" y="302"/>
                  </a:cubicBezTo>
                  <a:cubicBezTo>
                    <a:pt x="445" y="439"/>
                    <a:pt x="445" y="439"/>
                    <a:pt x="445" y="439"/>
                  </a:cubicBezTo>
                  <a:cubicBezTo>
                    <a:pt x="369" y="441"/>
                    <a:pt x="308" y="503"/>
                    <a:pt x="308" y="579"/>
                  </a:cubicBezTo>
                  <a:cubicBezTo>
                    <a:pt x="308" y="583"/>
                    <a:pt x="308" y="586"/>
                    <a:pt x="308" y="589"/>
                  </a:cubicBezTo>
                  <a:cubicBezTo>
                    <a:pt x="203" y="617"/>
                    <a:pt x="203" y="617"/>
                    <a:pt x="203" y="617"/>
                  </a:cubicBezTo>
                  <a:cubicBezTo>
                    <a:pt x="184" y="583"/>
                    <a:pt x="149" y="560"/>
                    <a:pt x="108" y="560"/>
                  </a:cubicBezTo>
                  <a:cubicBezTo>
                    <a:pt x="48" y="560"/>
                    <a:pt x="0" y="609"/>
                    <a:pt x="0" y="668"/>
                  </a:cubicBezTo>
                  <a:cubicBezTo>
                    <a:pt x="0" y="728"/>
                    <a:pt x="48" y="776"/>
                    <a:pt x="108" y="776"/>
                  </a:cubicBezTo>
                  <a:cubicBezTo>
                    <a:pt x="168" y="776"/>
                    <a:pt x="216" y="728"/>
                    <a:pt x="216" y="668"/>
                  </a:cubicBezTo>
                  <a:cubicBezTo>
                    <a:pt x="216" y="668"/>
                    <a:pt x="216" y="667"/>
                    <a:pt x="216" y="667"/>
                  </a:cubicBezTo>
                  <a:cubicBezTo>
                    <a:pt x="321" y="639"/>
                    <a:pt x="321" y="639"/>
                    <a:pt x="321" y="639"/>
                  </a:cubicBezTo>
                  <a:cubicBezTo>
                    <a:pt x="344" y="686"/>
                    <a:pt x="391" y="718"/>
                    <a:pt x="446" y="719"/>
                  </a:cubicBezTo>
                  <a:cubicBezTo>
                    <a:pt x="465" y="831"/>
                    <a:pt x="465" y="831"/>
                    <a:pt x="465" y="831"/>
                  </a:cubicBezTo>
                  <a:cubicBezTo>
                    <a:pt x="393" y="854"/>
                    <a:pt x="341" y="922"/>
                    <a:pt x="341" y="1002"/>
                  </a:cubicBezTo>
                  <a:cubicBezTo>
                    <a:pt x="341" y="1101"/>
                    <a:pt x="422" y="1182"/>
                    <a:pt x="521" y="1182"/>
                  </a:cubicBezTo>
                  <a:cubicBezTo>
                    <a:pt x="621" y="1182"/>
                    <a:pt x="701" y="1101"/>
                    <a:pt x="701" y="1002"/>
                  </a:cubicBezTo>
                  <a:cubicBezTo>
                    <a:pt x="701" y="902"/>
                    <a:pt x="621" y="822"/>
                    <a:pt x="521" y="822"/>
                  </a:cubicBezTo>
                  <a:cubicBezTo>
                    <a:pt x="520" y="822"/>
                    <a:pt x="518" y="822"/>
                    <a:pt x="516" y="822"/>
                  </a:cubicBezTo>
                  <a:cubicBezTo>
                    <a:pt x="497" y="710"/>
                    <a:pt x="497" y="710"/>
                    <a:pt x="497" y="710"/>
                  </a:cubicBezTo>
                  <a:cubicBezTo>
                    <a:pt x="534" y="697"/>
                    <a:pt x="563" y="668"/>
                    <a:pt x="578" y="631"/>
                  </a:cubicBezTo>
                  <a:cubicBezTo>
                    <a:pt x="650" y="645"/>
                    <a:pt x="650" y="645"/>
                    <a:pt x="650" y="645"/>
                  </a:cubicBezTo>
                  <a:cubicBezTo>
                    <a:pt x="649" y="653"/>
                    <a:pt x="649" y="662"/>
                    <a:pt x="649" y="670"/>
                  </a:cubicBezTo>
                  <a:cubicBezTo>
                    <a:pt x="649" y="813"/>
                    <a:pt x="765" y="930"/>
                    <a:pt x="909" y="930"/>
                  </a:cubicBezTo>
                  <a:cubicBezTo>
                    <a:pt x="1014" y="930"/>
                    <a:pt x="1105" y="867"/>
                    <a:pt x="1146" y="777"/>
                  </a:cubicBezTo>
                  <a:cubicBezTo>
                    <a:pt x="1270" y="819"/>
                    <a:pt x="1270" y="819"/>
                    <a:pt x="1270" y="819"/>
                  </a:cubicBezTo>
                  <a:cubicBezTo>
                    <a:pt x="1268" y="827"/>
                    <a:pt x="1267" y="836"/>
                    <a:pt x="1267" y="846"/>
                  </a:cubicBezTo>
                  <a:cubicBezTo>
                    <a:pt x="1267" y="936"/>
                    <a:pt x="1341" y="1010"/>
                    <a:pt x="1431" y="1010"/>
                  </a:cubicBezTo>
                  <a:cubicBezTo>
                    <a:pt x="1522" y="1010"/>
                    <a:pt x="1595" y="936"/>
                    <a:pt x="1595" y="846"/>
                  </a:cubicBezTo>
                  <a:cubicBezTo>
                    <a:pt x="1595" y="755"/>
                    <a:pt x="1522" y="682"/>
                    <a:pt x="1431" y="682"/>
                  </a:cubicBezTo>
                  <a:close/>
                  <a:moveTo>
                    <a:pt x="985" y="548"/>
                  </a:moveTo>
                  <a:cubicBezTo>
                    <a:pt x="1007" y="548"/>
                    <a:pt x="1025" y="566"/>
                    <a:pt x="1025" y="588"/>
                  </a:cubicBezTo>
                  <a:cubicBezTo>
                    <a:pt x="1025" y="609"/>
                    <a:pt x="1007" y="627"/>
                    <a:pt x="985" y="627"/>
                  </a:cubicBezTo>
                  <a:cubicBezTo>
                    <a:pt x="979" y="627"/>
                    <a:pt x="974" y="626"/>
                    <a:pt x="968" y="623"/>
                  </a:cubicBezTo>
                  <a:cubicBezTo>
                    <a:pt x="970" y="616"/>
                    <a:pt x="972" y="609"/>
                    <a:pt x="972" y="601"/>
                  </a:cubicBezTo>
                  <a:cubicBezTo>
                    <a:pt x="972" y="586"/>
                    <a:pt x="967" y="572"/>
                    <a:pt x="958" y="560"/>
                  </a:cubicBezTo>
                  <a:cubicBezTo>
                    <a:pt x="965" y="552"/>
                    <a:pt x="975" y="548"/>
                    <a:pt x="985" y="548"/>
                  </a:cubicBezTo>
                  <a:close/>
                  <a:moveTo>
                    <a:pt x="902" y="545"/>
                  </a:moveTo>
                  <a:cubicBezTo>
                    <a:pt x="933" y="545"/>
                    <a:pt x="958" y="570"/>
                    <a:pt x="958" y="601"/>
                  </a:cubicBezTo>
                  <a:cubicBezTo>
                    <a:pt x="958" y="632"/>
                    <a:pt x="933" y="657"/>
                    <a:pt x="902" y="657"/>
                  </a:cubicBezTo>
                  <a:cubicBezTo>
                    <a:pt x="871" y="657"/>
                    <a:pt x="846" y="632"/>
                    <a:pt x="846" y="601"/>
                  </a:cubicBezTo>
                  <a:cubicBezTo>
                    <a:pt x="846" y="570"/>
                    <a:pt x="871" y="545"/>
                    <a:pt x="902" y="545"/>
                  </a:cubicBezTo>
                  <a:close/>
                  <a:moveTo>
                    <a:pt x="811" y="548"/>
                  </a:moveTo>
                  <a:cubicBezTo>
                    <a:pt x="824" y="548"/>
                    <a:pt x="835" y="554"/>
                    <a:pt x="843" y="565"/>
                  </a:cubicBezTo>
                  <a:cubicBezTo>
                    <a:pt x="836" y="576"/>
                    <a:pt x="832" y="588"/>
                    <a:pt x="832" y="601"/>
                  </a:cubicBezTo>
                  <a:cubicBezTo>
                    <a:pt x="832" y="607"/>
                    <a:pt x="833" y="613"/>
                    <a:pt x="835" y="619"/>
                  </a:cubicBezTo>
                  <a:cubicBezTo>
                    <a:pt x="828" y="624"/>
                    <a:pt x="819" y="627"/>
                    <a:pt x="811" y="627"/>
                  </a:cubicBezTo>
                  <a:cubicBezTo>
                    <a:pt x="789" y="627"/>
                    <a:pt x="772" y="609"/>
                    <a:pt x="772" y="588"/>
                  </a:cubicBezTo>
                  <a:cubicBezTo>
                    <a:pt x="772" y="566"/>
                    <a:pt x="789" y="548"/>
                    <a:pt x="811" y="548"/>
                  </a:cubicBezTo>
                  <a:close/>
                  <a:moveTo>
                    <a:pt x="765" y="730"/>
                  </a:moveTo>
                  <a:cubicBezTo>
                    <a:pt x="764" y="730"/>
                    <a:pt x="764" y="730"/>
                    <a:pt x="764" y="730"/>
                  </a:cubicBezTo>
                  <a:cubicBezTo>
                    <a:pt x="761" y="730"/>
                    <a:pt x="758" y="729"/>
                    <a:pt x="757" y="727"/>
                  </a:cubicBezTo>
                  <a:cubicBezTo>
                    <a:pt x="754" y="724"/>
                    <a:pt x="755" y="720"/>
                    <a:pt x="755" y="720"/>
                  </a:cubicBezTo>
                  <a:cubicBezTo>
                    <a:pt x="755" y="719"/>
                    <a:pt x="763" y="672"/>
                    <a:pt x="773" y="658"/>
                  </a:cubicBezTo>
                  <a:cubicBezTo>
                    <a:pt x="782" y="644"/>
                    <a:pt x="798" y="644"/>
                    <a:pt x="800" y="644"/>
                  </a:cubicBezTo>
                  <a:cubicBezTo>
                    <a:pt x="800" y="644"/>
                    <a:pt x="800" y="644"/>
                    <a:pt x="800" y="644"/>
                  </a:cubicBezTo>
                  <a:cubicBezTo>
                    <a:pt x="821" y="644"/>
                    <a:pt x="821" y="644"/>
                    <a:pt x="821" y="644"/>
                  </a:cubicBezTo>
                  <a:cubicBezTo>
                    <a:pt x="821" y="644"/>
                    <a:pt x="843" y="641"/>
                    <a:pt x="853" y="658"/>
                  </a:cubicBezTo>
                  <a:cubicBezTo>
                    <a:pt x="855" y="661"/>
                    <a:pt x="858" y="666"/>
                    <a:pt x="860" y="672"/>
                  </a:cubicBezTo>
                  <a:cubicBezTo>
                    <a:pt x="850" y="677"/>
                    <a:pt x="843" y="683"/>
                    <a:pt x="837" y="691"/>
                  </a:cubicBezTo>
                  <a:cubicBezTo>
                    <a:pt x="832" y="699"/>
                    <a:pt x="826" y="712"/>
                    <a:pt x="821" y="730"/>
                  </a:cubicBezTo>
                  <a:lnTo>
                    <a:pt x="765" y="730"/>
                  </a:lnTo>
                  <a:close/>
                  <a:moveTo>
                    <a:pt x="970" y="802"/>
                  </a:moveTo>
                  <a:cubicBezTo>
                    <a:pt x="970" y="802"/>
                    <a:pt x="970" y="802"/>
                    <a:pt x="970" y="802"/>
                  </a:cubicBezTo>
                  <a:cubicBezTo>
                    <a:pt x="837" y="802"/>
                    <a:pt x="837" y="802"/>
                    <a:pt x="837" y="802"/>
                  </a:cubicBezTo>
                  <a:cubicBezTo>
                    <a:pt x="837" y="802"/>
                    <a:pt x="837" y="802"/>
                    <a:pt x="837" y="802"/>
                  </a:cubicBezTo>
                  <a:cubicBezTo>
                    <a:pt x="831" y="802"/>
                    <a:pt x="827" y="801"/>
                    <a:pt x="825" y="798"/>
                  </a:cubicBezTo>
                  <a:cubicBezTo>
                    <a:pt x="821" y="793"/>
                    <a:pt x="822" y="787"/>
                    <a:pt x="822" y="787"/>
                  </a:cubicBezTo>
                  <a:cubicBezTo>
                    <a:pt x="822" y="786"/>
                    <a:pt x="833" y="720"/>
                    <a:pt x="848" y="699"/>
                  </a:cubicBezTo>
                  <a:cubicBezTo>
                    <a:pt x="861" y="680"/>
                    <a:pt x="883" y="680"/>
                    <a:pt x="887" y="680"/>
                  </a:cubicBezTo>
                  <a:cubicBezTo>
                    <a:pt x="887" y="680"/>
                    <a:pt x="887" y="680"/>
                    <a:pt x="887" y="680"/>
                  </a:cubicBezTo>
                  <a:cubicBezTo>
                    <a:pt x="916" y="680"/>
                    <a:pt x="916" y="680"/>
                    <a:pt x="916" y="680"/>
                  </a:cubicBezTo>
                  <a:cubicBezTo>
                    <a:pt x="916" y="680"/>
                    <a:pt x="917" y="679"/>
                    <a:pt x="920" y="679"/>
                  </a:cubicBezTo>
                  <a:cubicBezTo>
                    <a:pt x="928" y="679"/>
                    <a:pt x="950" y="681"/>
                    <a:pt x="961" y="700"/>
                  </a:cubicBezTo>
                  <a:cubicBezTo>
                    <a:pt x="979" y="722"/>
                    <a:pt x="988" y="786"/>
                    <a:pt x="988" y="787"/>
                  </a:cubicBezTo>
                  <a:cubicBezTo>
                    <a:pt x="988" y="801"/>
                    <a:pt x="972" y="802"/>
                    <a:pt x="970" y="802"/>
                  </a:cubicBezTo>
                  <a:close/>
                  <a:moveTo>
                    <a:pt x="1041" y="728"/>
                  </a:moveTo>
                  <a:cubicBezTo>
                    <a:pt x="1038" y="730"/>
                    <a:pt x="1035" y="730"/>
                    <a:pt x="1034" y="730"/>
                  </a:cubicBezTo>
                  <a:cubicBezTo>
                    <a:pt x="989" y="730"/>
                    <a:pt x="989" y="730"/>
                    <a:pt x="989" y="730"/>
                  </a:cubicBezTo>
                  <a:cubicBezTo>
                    <a:pt x="984" y="713"/>
                    <a:pt x="979" y="700"/>
                    <a:pt x="973" y="693"/>
                  </a:cubicBezTo>
                  <a:cubicBezTo>
                    <a:pt x="966" y="681"/>
                    <a:pt x="955" y="673"/>
                    <a:pt x="942" y="669"/>
                  </a:cubicBezTo>
                  <a:cubicBezTo>
                    <a:pt x="944" y="664"/>
                    <a:pt x="946" y="660"/>
                    <a:pt x="948" y="658"/>
                  </a:cubicBezTo>
                  <a:cubicBezTo>
                    <a:pt x="957" y="644"/>
                    <a:pt x="973" y="644"/>
                    <a:pt x="975" y="644"/>
                  </a:cubicBezTo>
                  <a:cubicBezTo>
                    <a:pt x="975" y="644"/>
                    <a:pt x="975" y="644"/>
                    <a:pt x="975" y="644"/>
                  </a:cubicBezTo>
                  <a:cubicBezTo>
                    <a:pt x="995" y="644"/>
                    <a:pt x="995" y="644"/>
                    <a:pt x="995" y="644"/>
                  </a:cubicBezTo>
                  <a:cubicBezTo>
                    <a:pt x="995" y="644"/>
                    <a:pt x="1017" y="641"/>
                    <a:pt x="1027" y="658"/>
                  </a:cubicBezTo>
                  <a:cubicBezTo>
                    <a:pt x="1039" y="674"/>
                    <a:pt x="1046" y="719"/>
                    <a:pt x="1046" y="719"/>
                  </a:cubicBezTo>
                  <a:cubicBezTo>
                    <a:pt x="1046" y="724"/>
                    <a:pt x="1044" y="726"/>
                    <a:pt x="1041" y="72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51439" tIns="25720" rIns="51439" bIns="25720" numCol="1" anchor="t" anchorCtr="0" compatLnSpc="1">
              <a:prstTxWarp prst="textNoShape">
                <a:avLst/>
              </a:prstTxWarp>
            </a:bodyPr>
            <a:lstStyle/>
            <a:p>
              <a:pPr defTabSz="513848"/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812967" y="1674773"/>
              <a:ext cx="57974" cy="5797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+mj-lt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8014464" y="1479798"/>
              <a:ext cx="134870" cy="134871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+mj-lt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996349" y="1764998"/>
              <a:ext cx="143276" cy="14327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+mj-lt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916631" y="1626456"/>
              <a:ext cx="115948" cy="11594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+mj-lt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8169959" y="1625931"/>
              <a:ext cx="191749" cy="191749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+mj-lt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8392931" y="1499925"/>
              <a:ext cx="115948" cy="11594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8414058" y="1744570"/>
              <a:ext cx="143276" cy="14327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+mj-lt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rot="21420000">
              <a:off x="8032579" y="1684430"/>
              <a:ext cx="137380" cy="37376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7858864" y="1684430"/>
              <a:ext cx="66825" cy="19330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8003522" y="1596554"/>
              <a:ext cx="54224" cy="37825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 flipV="1">
              <a:off x="7993390" y="1732748"/>
              <a:ext cx="48186" cy="46883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8309784" y="1584359"/>
              <a:ext cx="103848" cy="67422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8327588" y="1765445"/>
              <a:ext cx="101414" cy="47074"/>
            </a:xfrm>
            <a:prstGeom prst="line">
              <a:avLst/>
            </a:prstGeom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9" descr="C:\Share\Rajesh\backup(15112012)\CiscoStock\Icons\Kubric\Conference_1086_128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623" y="1638033"/>
              <a:ext cx="157040" cy="157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8" descr="C:\Users\praveku5\Desktop\Sudhakar\Kubrik Icons\256 Pixel Size\Conference_1086_256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771" y="1638034"/>
              <a:ext cx="153420" cy="153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Oval 58"/>
            <p:cNvSpPr/>
            <p:nvPr/>
          </p:nvSpPr>
          <p:spPr>
            <a:xfrm>
              <a:off x="8173487" y="1625931"/>
              <a:ext cx="186588" cy="18658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60" name="Picture 8" descr="C:\Users\praveku5\Desktop\Sudhakar\Kubrik Icons\256 Pixel Size\Conference_1086_256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0071" y="1642515"/>
              <a:ext cx="153420" cy="153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Picture 2" descr="C:\Users\praveku5\Desktop\Sudhakar\Kubrik Icons\256 Pixel Size\barchart_0035_25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33" y="1106430"/>
            <a:ext cx="345273" cy="3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4308152" y="1045350"/>
            <a:ext cx="359958" cy="409326"/>
            <a:chOff x="5359686" y="930563"/>
            <a:chExt cx="2515397" cy="2860387"/>
          </a:xfrm>
        </p:grpSpPr>
        <p:pic>
          <p:nvPicPr>
            <p:cNvPr id="63" name="Picture 4" descr="C:\Users\praveku5\Desktop\Sudhakar\Kubrik Icons\256 Pixel Size\web_1057_256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683" y="1352550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3" descr="C:\Users\praveku5\Desktop\Sudhakar\Kubrik Icons\256 Pixel Size\location_1062_25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686" y="930563"/>
              <a:ext cx="1199407" cy="1199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5" descr="C:\Users\praveku5\Desktop\Sudhakar\Kubrik Icons\256 Pixel Size\monitor_0023_256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458" y="1069154"/>
            <a:ext cx="399364" cy="3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5599486" y="1094307"/>
            <a:ext cx="469200" cy="387972"/>
            <a:chOff x="3352800" y="2565400"/>
            <a:chExt cx="1615379" cy="1335721"/>
          </a:xfrm>
        </p:grpSpPr>
        <p:pic>
          <p:nvPicPr>
            <p:cNvPr id="67" name="Picture 6" descr="C:\Users\praveku5\Desktop\Sudhakar\Kubrik Icons\256 Pixel Size\user_0020_256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565400"/>
              <a:ext cx="1225550" cy="1225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7" descr="C:\Users\praveku5\Desktop\Sudhakar\Kubrik Icons\256 Pixel Size\video_1098__256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520" y="3093462"/>
              <a:ext cx="807659" cy="80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8" descr="C:\Users\praveku5\Desktop\Sudhakar\Kubrik Icons\256 Pixel Size\Telepresence_1235_25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30" y="1085217"/>
            <a:ext cx="414168" cy="41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Icon10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49" y="1105061"/>
            <a:ext cx="325183" cy="333838"/>
          </a:xfrm>
          <a:prstGeom prst="rect">
            <a:avLst/>
          </a:prstGeom>
        </p:spPr>
      </p:pic>
      <p:pic>
        <p:nvPicPr>
          <p:cNvPr id="71" name="Picture 70" descr="Icon11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81480" y="1096413"/>
            <a:ext cx="333776" cy="32623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01" y="1132277"/>
            <a:ext cx="293087" cy="320879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7960661" y="2657273"/>
            <a:ext cx="101213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700" b="1" dirty="0">
                <a:solidFill>
                  <a:srgbClr val="000000"/>
                </a:solidFill>
                <a:latin typeface="+mj-lt"/>
              </a:rPr>
              <a:t>Cisco Unified </a:t>
            </a:r>
            <a:r>
              <a:rPr lang="en-US" sz="700" b="1" dirty="0" smtClean="0">
                <a:solidFill>
                  <a:srgbClr val="000000"/>
                </a:solidFill>
                <a:latin typeface="+mj-lt"/>
              </a:rPr>
              <a:t>Communications </a:t>
            </a:r>
            <a:r>
              <a:rPr lang="en-US" sz="7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700" b="1" dirty="0">
                <a:solidFill>
                  <a:srgbClr val="000000"/>
                </a:solidFill>
                <a:latin typeface="+mj-lt"/>
              </a:rPr>
            </a:br>
            <a:r>
              <a:rPr lang="en-US" sz="700" b="1" dirty="0">
                <a:solidFill>
                  <a:srgbClr val="000000"/>
                </a:solidFill>
                <a:latin typeface="+mj-lt"/>
              </a:rPr>
              <a:t>Virtualization Hypervisor</a:t>
            </a:r>
          </a:p>
        </p:txBody>
      </p:sp>
      <p:sp>
        <p:nvSpPr>
          <p:cNvPr id="74" name="Rectangle 73"/>
          <p:cNvSpPr/>
          <p:nvPr/>
        </p:nvSpPr>
        <p:spPr>
          <a:xfrm>
            <a:off x="8070732" y="2306763"/>
            <a:ext cx="885134" cy="346245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txBody>
          <a:bodyPr wrap="square" lIns="68574" tIns="34288" rIns="68574" bIns="34288">
            <a:spAutoFit/>
          </a:bodyPr>
          <a:lstStyle/>
          <a:p>
            <a:r>
              <a:rPr lang="ja-JP" altLang="en-US" sz="900" b="1" dirty="0" smtClean="0">
                <a:solidFill>
                  <a:srgbClr val="000000"/>
                </a:solidFill>
                <a:latin typeface="+mj-lt"/>
              </a:rPr>
              <a:t>仮想化</a:t>
            </a:r>
            <a:endParaRPr lang="en-US" altLang="ja-JP" sz="900" b="1" dirty="0" smtClean="0">
              <a:solidFill>
                <a:srgbClr val="000000"/>
              </a:solidFill>
              <a:latin typeface="+mj-lt"/>
            </a:endParaRPr>
          </a:p>
          <a:p>
            <a:r>
              <a:rPr lang="ja-JP" altLang="en-US" sz="900" b="1" dirty="0" smtClean="0">
                <a:solidFill>
                  <a:srgbClr val="000000"/>
                </a:solidFill>
                <a:latin typeface="+mj-lt"/>
              </a:rPr>
              <a:t>　ソフトウェア</a:t>
            </a:r>
            <a:endParaRPr lang="en-US" sz="9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6303979" y="2306763"/>
            <a:ext cx="0" cy="638111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67" y="3060490"/>
            <a:ext cx="1116870" cy="19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49" y="3033148"/>
            <a:ext cx="852034" cy="2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96700" y="2306764"/>
            <a:ext cx="3060260" cy="17312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tint val="44500"/>
                    <a:satMod val="160000"/>
                    <a:alpha val="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cxnSp>
        <p:nvCxnSpPr>
          <p:cNvPr id="81" name="Straight Connector 80"/>
          <p:cNvCxnSpPr/>
          <p:nvPr/>
        </p:nvCxnSpPr>
        <p:spPr>
          <a:xfrm>
            <a:off x="1281359" y="2479886"/>
            <a:ext cx="0" cy="443433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46123" y="3584898"/>
            <a:ext cx="1701889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 defTabSz="685093">
              <a:buClr>
                <a:schemeClr val="accent1"/>
              </a:buClr>
            </a:pPr>
            <a:r>
              <a:rPr lang="en-US" sz="1200" b="1" dirty="0">
                <a:solidFill>
                  <a:srgbClr val="000000"/>
                </a:solidFill>
              </a:rPr>
              <a:t>BE6000S</a:t>
            </a:r>
          </a:p>
          <a:p>
            <a:pPr algn="ctr" defTabSz="685093">
              <a:buClr>
                <a:schemeClr val="accent1"/>
              </a:buClr>
            </a:pPr>
            <a:r>
              <a:rPr lang="en-US" altLang="ja-JP" sz="1000" dirty="0">
                <a:solidFill>
                  <a:srgbClr val="000000"/>
                </a:solidFill>
              </a:rPr>
              <a:t>Cisco ISR 2921V</a:t>
            </a:r>
            <a:r>
              <a:rPr lang="ja-JP" altLang="en-US" sz="1000" dirty="0" smtClean="0">
                <a:solidFill>
                  <a:srgbClr val="000000"/>
                </a:solidFill>
              </a:rPr>
              <a:t>搭載</a:t>
            </a:r>
            <a:endParaRPr lang="en-US" altLang="ja-JP" sz="1000" dirty="0" smtClean="0">
              <a:solidFill>
                <a:srgbClr val="000000"/>
              </a:solidFill>
            </a:endParaRPr>
          </a:p>
          <a:p>
            <a:pPr algn="ctr" defTabSz="685093">
              <a:buClr>
                <a:schemeClr val="accent1"/>
              </a:buClr>
            </a:pPr>
            <a:r>
              <a:rPr lang="en-US" sz="1000" dirty="0" smtClean="0">
                <a:solidFill>
                  <a:srgbClr val="000000"/>
                </a:solidFill>
              </a:rPr>
              <a:t>Cisco </a:t>
            </a:r>
            <a:r>
              <a:rPr lang="en-US" sz="1000" dirty="0">
                <a:solidFill>
                  <a:srgbClr val="000000"/>
                </a:solidFill>
              </a:rPr>
              <a:t>UCS</a:t>
            </a:r>
            <a:r>
              <a:rPr lang="en-US" sz="1000" baseline="30000" dirty="0">
                <a:solidFill>
                  <a:srgbClr val="000000"/>
                </a:solidFill>
                <a:latin typeface="Arial"/>
                <a:cs typeface="Arial"/>
              </a:rPr>
              <a:t>®</a:t>
            </a:r>
            <a:r>
              <a:rPr lang="en-US" sz="1000" dirty="0">
                <a:solidFill>
                  <a:srgbClr val="000000"/>
                </a:solidFill>
              </a:rPr>
              <a:t> E160D M2 </a:t>
            </a:r>
            <a:r>
              <a:rPr lang="en-US" sz="1000" dirty="0" smtClean="0">
                <a:solidFill>
                  <a:srgbClr val="000000"/>
                </a:solidFill>
              </a:rPr>
              <a:t/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ja-JP" altLang="en-US" sz="1000" dirty="0" smtClean="0">
                <a:solidFill>
                  <a:srgbClr val="000000"/>
                </a:solidFill>
              </a:rPr>
              <a:t>ダブル</a:t>
            </a:r>
            <a:r>
              <a:rPr lang="ja-JP" altLang="en-US" sz="1000" dirty="0">
                <a:solidFill>
                  <a:srgbClr val="000000"/>
                </a:solidFill>
              </a:rPr>
              <a:t>ワイド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ja-JP" altLang="en-US" sz="1000" dirty="0" smtClean="0">
                <a:solidFill>
                  <a:srgbClr val="000000"/>
                </a:solidFill>
              </a:rPr>
              <a:t>ブレードサーバ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</a:p>
          <a:p>
            <a:pPr algn="ctr" defTabSz="685093">
              <a:buClr>
                <a:schemeClr val="accent1"/>
              </a:buClr>
            </a:pPr>
            <a:r>
              <a:rPr lang="en-US" sz="1000" dirty="0" smtClean="0">
                <a:solidFill>
                  <a:srgbClr val="000000"/>
                </a:solidFill>
              </a:rPr>
              <a:t>(</a:t>
            </a:r>
            <a:r>
              <a:rPr lang="ja-JP" altLang="en-US" sz="1000" dirty="0" smtClean="0">
                <a:solidFill>
                  <a:srgbClr val="000000"/>
                </a:solidFill>
              </a:rPr>
              <a:t>主要</a:t>
            </a:r>
            <a:r>
              <a:rPr lang="en-US" sz="1000" dirty="0" smtClean="0">
                <a:solidFill>
                  <a:srgbClr val="000000"/>
                </a:solidFill>
              </a:rPr>
              <a:t>UC</a:t>
            </a:r>
            <a:r>
              <a:rPr lang="ja-JP" altLang="en-US" sz="1000" dirty="0" smtClean="0">
                <a:solidFill>
                  <a:srgbClr val="000000"/>
                </a:solidFill>
              </a:rPr>
              <a:t>アプリ限定</a:t>
            </a:r>
            <a:r>
              <a:rPr lang="en-US" sz="1000" dirty="0" smtClean="0">
                <a:solidFill>
                  <a:srgbClr val="000000"/>
                </a:solidFill>
              </a:rPr>
              <a:t>, </a:t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150</a:t>
            </a:r>
            <a:r>
              <a:rPr lang="ja-JP" altLang="en-US" sz="1000" dirty="0" smtClean="0">
                <a:solidFill>
                  <a:srgbClr val="000000"/>
                </a:solidFill>
              </a:rPr>
              <a:t>ユーザ</a:t>
            </a:r>
            <a:r>
              <a:rPr lang="en-US" sz="1000" dirty="0" smtClean="0">
                <a:solidFill>
                  <a:srgbClr val="000000"/>
                </a:solidFill>
              </a:rPr>
              <a:t>, 300</a:t>
            </a:r>
            <a:r>
              <a:rPr lang="ja-JP" altLang="en-US" sz="1000" dirty="0" smtClean="0">
                <a:solidFill>
                  <a:srgbClr val="000000"/>
                </a:solidFill>
              </a:rPr>
              <a:t>デバイス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957172" y="3255554"/>
            <a:ext cx="1833370" cy="89254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BE6000H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Cisco UCS</a:t>
            </a:r>
            <a:r>
              <a:rPr lang="en-US" sz="1000" baseline="30000" dirty="0">
                <a:solidFill>
                  <a:srgbClr val="000000"/>
                </a:solidFill>
              </a:rPr>
              <a:t>® </a:t>
            </a:r>
            <a:r>
              <a:rPr lang="en-US" sz="1000" dirty="0">
                <a:solidFill>
                  <a:srgbClr val="000000"/>
                </a:solidFill>
              </a:rPr>
              <a:t>C220 M4S</a:t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ja-JP" altLang="en-US" sz="1000" dirty="0" smtClean="0">
                <a:solidFill>
                  <a:srgbClr val="000000"/>
                </a:solidFill>
              </a:rPr>
              <a:t>ラックマウントサーバ</a:t>
            </a:r>
            <a:endParaRPr lang="en-US" sz="1000" dirty="0">
              <a:solidFill>
                <a:srgbClr val="000000"/>
              </a:solidFill>
            </a:endParaRP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(8 </a:t>
            </a:r>
            <a:r>
              <a:rPr lang="ja-JP" altLang="en-US" sz="1000" dirty="0" smtClean="0">
                <a:solidFill>
                  <a:srgbClr val="000000"/>
                </a:solidFill>
              </a:rPr>
              <a:t>アプリケーション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>
                <a:solidFill>
                  <a:srgbClr val="000000"/>
                </a:solidFill>
              </a:rPr>
              <a:t>+ </a:t>
            </a:r>
            <a:r>
              <a:rPr lang="ja-JP" altLang="en-US" sz="1000" dirty="0" smtClean="0">
                <a:solidFill>
                  <a:srgbClr val="000000"/>
                </a:solidFill>
              </a:rPr>
              <a:t>管理</a:t>
            </a:r>
            <a:r>
              <a:rPr lang="en-US" sz="1000" dirty="0" smtClean="0">
                <a:solidFill>
                  <a:srgbClr val="000000"/>
                </a:solidFill>
              </a:rPr>
              <a:t>,</a:t>
            </a:r>
            <a:r>
              <a:rPr lang="en-US" sz="1000" dirty="0">
                <a:solidFill>
                  <a:srgbClr val="000000"/>
                </a:solidFill>
              </a:rPr>
              <a:t/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en-US" sz="1000" dirty="0">
                <a:solidFill>
                  <a:srgbClr val="000000"/>
                </a:solidFill>
              </a:rPr>
              <a:t>1000 </a:t>
            </a:r>
            <a:r>
              <a:rPr lang="ja-JP" altLang="en-US" sz="1000" dirty="0" smtClean="0">
                <a:solidFill>
                  <a:srgbClr val="000000"/>
                </a:solidFill>
              </a:rPr>
              <a:t>ユーザ</a:t>
            </a:r>
            <a:r>
              <a:rPr lang="en-US" sz="1000" dirty="0" smtClean="0">
                <a:solidFill>
                  <a:srgbClr val="000000"/>
                </a:solidFill>
              </a:rPr>
              <a:t>, </a:t>
            </a:r>
            <a:r>
              <a:rPr lang="en-US" sz="1000" dirty="0">
                <a:solidFill>
                  <a:srgbClr val="000000"/>
                </a:solidFill>
              </a:rPr>
              <a:t>2500 </a:t>
            </a:r>
            <a:r>
              <a:rPr lang="ja-JP" altLang="en-US" sz="1000" dirty="0" smtClean="0">
                <a:solidFill>
                  <a:srgbClr val="000000"/>
                </a:solidFill>
              </a:rPr>
              <a:t>デバイス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369496" y="3248393"/>
            <a:ext cx="1763037" cy="89254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BE6000M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Cisco UCS</a:t>
            </a:r>
            <a:r>
              <a:rPr lang="en-US" sz="1000" baseline="30000" dirty="0">
                <a:solidFill>
                  <a:srgbClr val="000000"/>
                </a:solidFill>
              </a:rPr>
              <a:t>® </a:t>
            </a:r>
            <a:r>
              <a:rPr lang="en-US" sz="1000" dirty="0">
                <a:solidFill>
                  <a:srgbClr val="000000"/>
                </a:solidFill>
              </a:rPr>
              <a:t>C220 M4S</a:t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ja-JP" altLang="en-US" sz="1000" dirty="0" smtClean="0">
                <a:solidFill>
                  <a:srgbClr val="000000"/>
                </a:solidFill>
              </a:rPr>
              <a:t>ラックマウントサーバ</a:t>
            </a:r>
            <a:endParaRPr lang="en-US" sz="1000" dirty="0">
              <a:solidFill>
                <a:srgbClr val="000000"/>
              </a:solidFill>
            </a:endParaRP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(4 </a:t>
            </a:r>
            <a:r>
              <a:rPr lang="ja-JP" altLang="en-US" sz="1000" dirty="0" smtClean="0">
                <a:solidFill>
                  <a:srgbClr val="000000"/>
                </a:solidFill>
              </a:rPr>
              <a:t>アプリケーション</a:t>
            </a:r>
            <a:r>
              <a:rPr lang="en-US" sz="1000" dirty="0" smtClean="0">
                <a:solidFill>
                  <a:srgbClr val="000000"/>
                </a:solidFill>
              </a:rPr>
              <a:t>+ </a:t>
            </a:r>
            <a:r>
              <a:rPr lang="ja-JP" altLang="en-US" sz="1000" dirty="0" smtClean="0">
                <a:solidFill>
                  <a:srgbClr val="000000"/>
                </a:solidFill>
              </a:rPr>
              <a:t>管理</a:t>
            </a:r>
            <a:r>
              <a:rPr lang="en-US" sz="1000" dirty="0" smtClean="0">
                <a:solidFill>
                  <a:srgbClr val="000000"/>
                </a:solidFill>
              </a:rPr>
              <a:t>, </a:t>
            </a:r>
            <a:r>
              <a:rPr lang="en-US" sz="1000" dirty="0">
                <a:solidFill>
                  <a:srgbClr val="000000"/>
                </a:solidFill>
              </a:rPr>
              <a:t/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1000</a:t>
            </a:r>
            <a:r>
              <a:rPr lang="ja-JP" altLang="en-US" sz="1000" dirty="0" smtClean="0">
                <a:solidFill>
                  <a:srgbClr val="000000"/>
                </a:solidFill>
              </a:rPr>
              <a:t>ユーザ</a:t>
            </a:r>
            <a:r>
              <a:rPr lang="en-US" sz="1000" dirty="0" smtClean="0">
                <a:solidFill>
                  <a:srgbClr val="000000"/>
                </a:solidFill>
              </a:rPr>
              <a:t>, </a:t>
            </a:r>
            <a:r>
              <a:rPr lang="en-US" sz="1000" dirty="0">
                <a:solidFill>
                  <a:srgbClr val="000000"/>
                </a:solidFill>
              </a:rPr>
              <a:t>1200 </a:t>
            </a:r>
            <a:r>
              <a:rPr lang="ja-JP" altLang="en-US" sz="1000" dirty="0" smtClean="0">
                <a:solidFill>
                  <a:srgbClr val="000000"/>
                </a:solidFill>
              </a:rPr>
              <a:t>デバイス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4874545" y="2304349"/>
            <a:ext cx="0" cy="638111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313245" y="2304349"/>
            <a:ext cx="0" cy="638111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6979835" y="3282563"/>
            <a:ext cx="1684886" cy="89254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BE7000H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Cisco UCS</a:t>
            </a:r>
            <a:r>
              <a:rPr lang="en-US" sz="1000" baseline="30000" dirty="0">
                <a:solidFill>
                  <a:srgbClr val="000000"/>
                </a:solidFill>
              </a:rPr>
              <a:t>® </a:t>
            </a:r>
            <a:r>
              <a:rPr lang="en-US" sz="1000" dirty="0">
                <a:solidFill>
                  <a:srgbClr val="000000"/>
                </a:solidFill>
              </a:rPr>
              <a:t>C240 M4SX</a:t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ja-JP" altLang="en-US" sz="1000" dirty="0" smtClean="0">
                <a:solidFill>
                  <a:srgbClr val="000000"/>
                </a:solidFill>
              </a:rPr>
              <a:t>ラックマウントサーバ</a:t>
            </a:r>
            <a:endParaRPr lang="en-US" sz="1000" dirty="0">
              <a:solidFill>
                <a:srgbClr val="000000"/>
              </a:solidFill>
            </a:endParaRPr>
          </a:p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(</a:t>
            </a:r>
            <a:r>
              <a:rPr lang="ja-JP" altLang="en-US" sz="1000" dirty="0" smtClean="0">
                <a:solidFill>
                  <a:srgbClr val="000000"/>
                </a:solidFill>
              </a:rPr>
              <a:t>増設によって自由に</a:t>
            </a:r>
            <a:r>
              <a:rPr lang="en-US" altLang="ja-JP" sz="1000" dirty="0" smtClean="0">
                <a:solidFill>
                  <a:srgbClr val="000000"/>
                </a:solidFill>
              </a:rPr>
              <a:t/>
            </a:r>
            <a:br>
              <a:rPr lang="en-US" altLang="ja-JP" sz="1000" dirty="0" smtClean="0">
                <a:solidFill>
                  <a:srgbClr val="000000"/>
                </a:solidFill>
              </a:rPr>
            </a:br>
            <a:r>
              <a:rPr lang="ja-JP" altLang="en-US" sz="1000" dirty="0" smtClean="0">
                <a:solidFill>
                  <a:srgbClr val="000000"/>
                </a:solidFill>
              </a:rPr>
              <a:t>ユーザ</a:t>
            </a:r>
            <a:r>
              <a:rPr lang="en-US" altLang="ja-JP" sz="1000" dirty="0" smtClean="0">
                <a:solidFill>
                  <a:srgbClr val="000000"/>
                </a:solidFill>
              </a:rPr>
              <a:t>/</a:t>
            </a:r>
            <a:r>
              <a:rPr lang="ja-JP" altLang="en-US" sz="1000" dirty="0" smtClean="0">
                <a:solidFill>
                  <a:srgbClr val="000000"/>
                </a:solidFill>
              </a:rPr>
              <a:t>デバイス追加可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561475" y="3255381"/>
            <a:ext cx="1592845" cy="89254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BE7000M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Cisco UCS</a:t>
            </a:r>
            <a:r>
              <a:rPr lang="en-US" sz="1000" baseline="30000" dirty="0">
                <a:solidFill>
                  <a:srgbClr val="000000"/>
                </a:solidFill>
              </a:rPr>
              <a:t>® </a:t>
            </a:r>
            <a:r>
              <a:rPr lang="en-US" sz="1000" dirty="0">
                <a:solidFill>
                  <a:srgbClr val="000000"/>
                </a:solidFill>
              </a:rPr>
              <a:t>C240 M4S2</a:t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ja-JP" altLang="en-US" sz="1000" dirty="0" smtClean="0">
                <a:solidFill>
                  <a:srgbClr val="000000"/>
                </a:solidFill>
              </a:rPr>
              <a:t>ラックマウント</a:t>
            </a:r>
            <a:r>
              <a:rPr lang="ja-JP" altLang="en-US" sz="1000" dirty="0">
                <a:solidFill>
                  <a:srgbClr val="000000"/>
                </a:solidFill>
              </a:rPr>
              <a:t>サーバ</a:t>
            </a:r>
            <a:endParaRPr lang="en-US" sz="1000" dirty="0">
              <a:solidFill>
                <a:srgbClr val="000000"/>
              </a:solidFill>
            </a:endParaRPr>
          </a:p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(</a:t>
            </a:r>
            <a:r>
              <a:rPr lang="ja-JP" altLang="en-US" sz="1000" dirty="0" smtClean="0">
                <a:solidFill>
                  <a:srgbClr val="000000"/>
                </a:solidFill>
              </a:rPr>
              <a:t>増設によって自由に</a:t>
            </a:r>
            <a:r>
              <a:rPr lang="en-US" altLang="ja-JP" sz="1000" dirty="0" smtClean="0">
                <a:solidFill>
                  <a:srgbClr val="000000"/>
                </a:solidFill>
              </a:rPr>
              <a:t/>
            </a:r>
            <a:br>
              <a:rPr lang="en-US" altLang="ja-JP" sz="1000" dirty="0" smtClean="0">
                <a:solidFill>
                  <a:srgbClr val="000000"/>
                </a:solidFill>
              </a:rPr>
            </a:br>
            <a:r>
              <a:rPr lang="ja-JP" altLang="en-US" sz="1000" dirty="0" smtClean="0">
                <a:solidFill>
                  <a:srgbClr val="000000"/>
                </a:solidFill>
              </a:rPr>
              <a:t>ユーザ</a:t>
            </a:r>
            <a:r>
              <a:rPr lang="en-US" altLang="ja-JP" sz="1000" dirty="0" smtClean="0">
                <a:solidFill>
                  <a:srgbClr val="000000"/>
                </a:solidFill>
              </a:rPr>
              <a:t>/</a:t>
            </a:r>
            <a:r>
              <a:rPr lang="ja-JP" altLang="en-US" sz="1000" dirty="0" smtClean="0">
                <a:solidFill>
                  <a:srgbClr val="000000"/>
                </a:solidFill>
              </a:rPr>
              <a:t>デバイス追加可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7745549" y="2302142"/>
            <a:ext cx="0" cy="638111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08" y="3009568"/>
            <a:ext cx="1170955" cy="2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Rectangle 18"/>
          <p:cNvSpPr>
            <a:spLocks noChangeArrowheads="1"/>
          </p:cNvSpPr>
          <p:nvPr/>
        </p:nvSpPr>
        <p:spPr bwMode="ltGray">
          <a:xfrm>
            <a:off x="2673210" y="4290287"/>
            <a:ext cx="6363254" cy="406633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68427" tIns="34222" rIns="68427" bIns="34222" anchor="t" anchorCtr="0">
            <a:prstTxWarp prst="textNoShape">
              <a:avLst/>
            </a:prstTxWarp>
          </a:bodyPr>
          <a:lstStyle/>
          <a:p>
            <a:pPr marL="84373" lvl="1" indent="-84373" defTabSz="763909" eaLnBrk="0" hangingPunct="0">
              <a:lnSpc>
                <a:spcPct val="90000"/>
              </a:lnSpc>
              <a:spcBef>
                <a:spcPct val="50000"/>
              </a:spcBef>
              <a:buSzPct val="100000"/>
            </a:pPr>
            <a:r>
              <a:rPr lang="ja-JP" altLang="en-US" sz="1200" b="1" dirty="0" smtClean="0">
                <a:solidFill>
                  <a:srgbClr val="FFFFFF"/>
                </a:solidFill>
              </a:rPr>
              <a:t>出荷時のアプリケーションやバージョンは下記リリースノートや</a:t>
            </a:r>
            <a:r>
              <a:rPr lang="en-US" altLang="ja-JP" sz="1200" b="1" dirty="0" smtClean="0">
                <a:solidFill>
                  <a:srgbClr val="FFFFFF"/>
                </a:solidFill>
              </a:rPr>
              <a:t>“Preload Summary”</a:t>
            </a:r>
            <a:r>
              <a:rPr lang="ja-JP" altLang="en-US" sz="1200" b="1" dirty="0" smtClean="0">
                <a:solidFill>
                  <a:srgbClr val="FFFFFF"/>
                </a:solidFill>
              </a:rPr>
              <a:t>を参照</a:t>
            </a:r>
            <a:r>
              <a:rPr lang="en-US" sz="1200" dirty="0" smtClean="0">
                <a:solidFill>
                  <a:srgbClr val="FFFFFF"/>
                </a:solidFill>
              </a:rPr>
              <a:t/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smtClean="0">
                <a:solidFill>
                  <a:srgbClr val="FFFFFF"/>
                </a:solidFill>
              </a:rPr>
              <a:t>www.cisco.com/go/be6000 </a:t>
            </a:r>
            <a:r>
              <a:rPr lang="ja-JP" altLang="en-US" sz="1200" dirty="0" smtClean="0">
                <a:solidFill>
                  <a:srgbClr val="FFFFFF"/>
                </a:solidFill>
              </a:rPr>
              <a:t>または </a:t>
            </a:r>
            <a:r>
              <a:rPr lang="en-US" sz="1200" dirty="0" smtClean="0">
                <a:solidFill>
                  <a:srgbClr val="FFFFFF"/>
                </a:solidFill>
              </a:rPr>
              <a:t>www.cisco.com/go/be7000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9" name="Rectangle 18"/>
          <p:cNvSpPr>
            <a:spLocks noChangeArrowheads="1"/>
          </p:cNvSpPr>
          <p:nvPr/>
        </p:nvSpPr>
        <p:spPr bwMode="ltGray">
          <a:xfrm>
            <a:off x="2673210" y="4751794"/>
            <a:ext cx="6363254" cy="321138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68427" tIns="34222" rIns="68427" bIns="34222" anchor="t" anchorCtr="0">
            <a:prstTxWarp prst="textNoShape">
              <a:avLst/>
            </a:prstTxWarp>
          </a:bodyPr>
          <a:lstStyle/>
          <a:p>
            <a:pPr marL="84373" lvl="1" indent="-84373" defTabSz="763909" eaLnBrk="0" hangingPunct="0">
              <a:lnSpc>
                <a:spcPct val="90000"/>
              </a:lnSpc>
              <a:spcBef>
                <a:spcPct val="50000"/>
              </a:spcBef>
              <a:buSzPct val="100000"/>
            </a:pPr>
            <a:r>
              <a:rPr lang="ja-JP" altLang="en-US" sz="1200" b="1" dirty="0" smtClean="0">
                <a:solidFill>
                  <a:srgbClr val="FFFFFF"/>
                </a:solidFill>
              </a:rPr>
              <a:t>ハードウェア設定確認および変更方法</a:t>
            </a:r>
            <a:r>
              <a:rPr lang="en-US" sz="1200" b="1" dirty="0" smtClean="0">
                <a:solidFill>
                  <a:srgbClr val="FFFFFF"/>
                </a:solidFill>
              </a:rPr>
              <a:t>:</a:t>
            </a:r>
            <a:r>
              <a:rPr lang="en-US" sz="1000" b="1" dirty="0" smtClean="0">
                <a:solidFill>
                  <a:srgbClr val="FFFFFF"/>
                </a:solidFill>
              </a:rPr>
              <a:t>  (</a:t>
            </a:r>
            <a:r>
              <a:rPr lang="ja-JP" altLang="en-US" sz="1000" b="1" dirty="0" smtClean="0">
                <a:solidFill>
                  <a:srgbClr val="FFFFFF"/>
                </a:solidFill>
              </a:rPr>
              <a:t>ストリップサイズ</a:t>
            </a:r>
            <a:r>
              <a:rPr lang="en-US" sz="1000" b="1" dirty="0" smtClean="0">
                <a:solidFill>
                  <a:srgbClr val="FFFFFF"/>
                </a:solidFill>
              </a:rPr>
              <a:t>, Read Ahead</a:t>
            </a:r>
            <a:r>
              <a:rPr lang="ja-JP" altLang="en-US" sz="1000" b="1" dirty="0" smtClean="0">
                <a:solidFill>
                  <a:srgbClr val="FFFFFF"/>
                </a:solidFill>
              </a:rPr>
              <a:t>ポリシー</a:t>
            </a:r>
            <a:r>
              <a:rPr lang="en-US" sz="1000" b="1" dirty="0" smtClean="0">
                <a:solidFill>
                  <a:srgbClr val="FFFFFF"/>
                </a:solidFill>
              </a:rPr>
              <a:t>, </a:t>
            </a:r>
            <a:r>
              <a:rPr lang="ja-JP" altLang="en-US" sz="1000" b="1" dirty="0" smtClean="0">
                <a:solidFill>
                  <a:srgbClr val="FFFFFF"/>
                </a:solidFill>
              </a:rPr>
              <a:t>ライトキャッシュポリシー</a:t>
            </a:r>
            <a:r>
              <a:rPr lang="en-US" sz="1000" b="1" dirty="0" smtClean="0">
                <a:solidFill>
                  <a:srgbClr val="FFFFFF"/>
                </a:solidFill>
              </a:rPr>
              <a:t>)</a:t>
            </a:r>
            <a:r>
              <a:rPr lang="en-US" sz="1200" dirty="0" smtClean="0">
                <a:solidFill>
                  <a:srgbClr val="FFFFFF"/>
                </a:solidFill>
              </a:rPr>
              <a:t/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800" dirty="0">
                <a:solidFill>
                  <a:srgbClr val="FFFFFF"/>
                </a:solidFill>
              </a:rPr>
              <a:t>http://www.cisco.com/c/en/us/td/docs/voice_ip_comm/cucm/virtual/CUCM_BK_CF3D71B4_00_cucm_virtual_servers.html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1275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sz="1800" dirty="0" smtClean="0">
                <a:solidFill>
                  <a:srgbClr val="000000"/>
                </a:solidFill>
              </a:rPr>
              <a:t>BE6000</a:t>
            </a:r>
            <a:r>
              <a:rPr lang="en-US" altLang="ja-JP" sz="1800" dirty="0" smtClean="0">
                <a:solidFill>
                  <a:srgbClr val="000000"/>
                </a:solidFill>
              </a:rPr>
              <a:t>M</a:t>
            </a:r>
            <a:r>
              <a:rPr lang="ja-JP" altLang="en-US" sz="1800" dirty="0" smtClean="0">
                <a:solidFill>
                  <a:srgbClr val="000000"/>
                </a:solidFill>
              </a:rPr>
              <a:t>は電源ユニットが</a:t>
            </a:r>
            <a:r>
              <a:rPr lang="en-US" altLang="ja-JP" sz="1800" dirty="0" smtClean="0">
                <a:solidFill>
                  <a:srgbClr val="000000"/>
                </a:solidFill>
              </a:rPr>
              <a:t>1</a:t>
            </a:r>
            <a:r>
              <a:rPr lang="ja-JP" altLang="en-US" sz="1800" dirty="0" smtClean="0">
                <a:solidFill>
                  <a:srgbClr val="000000"/>
                </a:solidFill>
              </a:rPr>
              <a:t>つのみ搭載されています（冗長化なし）</a:t>
            </a:r>
            <a:endParaRPr lang="en-US" altLang="ja-JP" sz="1800" dirty="0" smtClean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r>
              <a:rPr kumimoji="1" lang="ja-JP" altLang="en-US" sz="1600" dirty="0" smtClean="0">
                <a:solidFill>
                  <a:srgbClr val="000000"/>
                </a:solidFill>
              </a:rPr>
              <a:t>電源の冗長化を行う場合</a:t>
            </a:r>
            <a:r>
              <a:rPr kumimoji="1" lang="en-US" altLang="ja-JP" sz="1600" dirty="0" smtClean="0">
                <a:solidFill>
                  <a:srgbClr val="000000"/>
                </a:solidFill>
              </a:rPr>
              <a:t>(</a:t>
            </a:r>
            <a:r>
              <a:rPr kumimoji="1" lang="ja-JP" altLang="en-US" sz="1600" dirty="0" smtClean="0">
                <a:solidFill>
                  <a:srgbClr val="000000"/>
                </a:solidFill>
              </a:rPr>
              <a:t>推奨</a:t>
            </a:r>
            <a:r>
              <a:rPr kumimoji="1" lang="en-US" altLang="ja-JP" sz="1600" dirty="0" smtClean="0">
                <a:solidFill>
                  <a:srgbClr val="000000"/>
                </a:solidFill>
              </a:rPr>
              <a:t>)</a:t>
            </a:r>
            <a:r>
              <a:rPr kumimoji="1" lang="ja-JP" altLang="en-US" sz="1600" dirty="0" smtClean="0">
                <a:solidFill>
                  <a:srgbClr val="000000"/>
                </a:solidFill>
              </a:rPr>
              <a:t>は下記型番で電源ユニットを</a:t>
            </a:r>
            <a:r>
              <a:rPr kumimoji="1" lang="en-US" altLang="ja-JP" sz="1600" dirty="0" smtClean="0">
                <a:solidFill>
                  <a:srgbClr val="000000"/>
                </a:solidFill>
              </a:rPr>
              <a:t>1</a:t>
            </a:r>
            <a:r>
              <a:rPr kumimoji="1" lang="ja-JP" altLang="en-US" sz="1600" dirty="0" smtClean="0">
                <a:solidFill>
                  <a:srgbClr val="000000"/>
                </a:solidFill>
              </a:rPr>
              <a:t>つ追加してください：</a:t>
            </a:r>
            <a:endParaRPr lang="en-US" altLang="ja-JP" sz="1600" dirty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endParaRPr lang="en-US" altLang="ja-JP" sz="1600" dirty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endParaRPr lang="en-US" altLang="ja-JP" sz="1600" dirty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r>
              <a:rPr kumimoji="1" lang="ja-JP" altLang="en-US" sz="1600" dirty="0" smtClean="0">
                <a:solidFill>
                  <a:srgbClr val="000000"/>
                </a:solidFill>
              </a:rPr>
              <a:t>別途電源ケーブルも必要です</a:t>
            </a:r>
            <a:endParaRPr kumimoji="1" lang="en-US" altLang="ja-JP" sz="1600" dirty="0" smtClean="0">
              <a:solidFill>
                <a:srgbClr val="000000"/>
              </a:solidFill>
            </a:endParaRPr>
          </a:p>
          <a:p>
            <a:r>
              <a:rPr kumimoji="1" lang="en-US" altLang="ja-JP" sz="1800" dirty="0" smtClean="0">
                <a:solidFill>
                  <a:srgbClr val="000000"/>
                </a:solidFill>
              </a:rPr>
              <a:t>BE6000H, BE7000M, BE7000H</a:t>
            </a:r>
            <a:r>
              <a:rPr kumimoji="1" lang="ja-JP" altLang="en-US" sz="1800" dirty="0" smtClean="0">
                <a:solidFill>
                  <a:srgbClr val="000000"/>
                </a:solidFill>
              </a:rPr>
              <a:t>は標準で電源ユニットが</a:t>
            </a:r>
            <a:r>
              <a:rPr kumimoji="1" lang="en-US" altLang="ja-JP" sz="1800" dirty="0" smtClean="0">
                <a:solidFill>
                  <a:srgbClr val="000000"/>
                </a:solidFill>
              </a:rPr>
              <a:t>2</a:t>
            </a:r>
            <a:r>
              <a:rPr kumimoji="1" lang="ja-JP" altLang="en-US" sz="1800" dirty="0" smtClean="0">
                <a:solidFill>
                  <a:srgbClr val="000000"/>
                </a:solidFill>
              </a:rPr>
              <a:t>つ搭載されて出荷されます。</a:t>
            </a:r>
            <a:endParaRPr kumimoji="1" lang="en-US" altLang="ja-JP" sz="1800" dirty="0" smtClean="0">
              <a:solidFill>
                <a:srgbClr val="000000"/>
              </a:solidFill>
            </a:endParaRPr>
          </a:p>
          <a:p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BE6000</a:t>
            </a:r>
            <a:r>
              <a:rPr lang="en-US" altLang="ja-JP" sz="2000" dirty="0" smtClean="0">
                <a:solidFill>
                  <a:srgbClr val="000000"/>
                </a:solidFill>
              </a:rPr>
              <a:t>/7000</a:t>
            </a:r>
            <a:r>
              <a:rPr lang="ja-JP" altLang="en-US" sz="2000" dirty="0" smtClean="0">
                <a:solidFill>
                  <a:srgbClr val="000000"/>
                </a:solidFill>
              </a:rPr>
              <a:t>の電源ユニット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97" y="2114550"/>
            <a:ext cx="70580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431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7980" y="17418"/>
            <a:ext cx="8345488" cy="731837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エントリーレベルのプラットフォーム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0116" y="2298331"/>
            <a:ext cx="1349672" cy="367234"/>
            <a:chOff x="3457847" y="2569289"/>
            <a:chExt cx="5491705" cy="1903508"/>
          </a:xfrm>
        </p:grpSpPr>
        <p:pic>
          <p:nvPicPr>
            <p:cNvPr id="5" name="Picture 4" descr="C:\smansson\ISR_G2\Overlord\Pictures\4451-X-photos\IMG_5083 (2).jpg"/>
            <p:cNvPicPr/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867" b="94825" l="2889" r="989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847" y="2640632"/>
              <a:ext cx="5311866" cy="1746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C:\smansson\ISR_G2\Overlord\Pictures\4451-X-photos\IMG_5078.JPG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58" b="97361" l="502" r="989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686" y="2569289"/>
              <a:ext cx="5311866" cy="1321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C:\smansson\ISR_G2\Overlord\Pictures\4451-X-photos\IMG_5108 (2).jpg"/>
            <p:cNvPicPr/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67" b="94453" l="147" r="995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1319" y="4067502"/>
              <a:ext cx="1365854" cy="4052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03" y="2298331"/>
            <a:ext cx="1964460" cy="33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88" y="2290881"/>
            <a:ext cx="1266842" cy="34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790116" y="1965902"/>
            <a:ext cx="1349672" cy="291737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 smtClean="0"/>
              <a:t>音声</a:t>
            </a:r>
            <a:endParaRPr lang="en-US" sz="1050" dirty="0"/>
          </a:p>
        </p:txBody>
      </p:sp>
      <p:sp>
        <p:nvSpPr>
          <p:cNvPr id="14" name="Rounded Rectangle 13"/>
          <p:cNvSpPr/>
          <p:nvPr/>
        </p:nvSpPr>
        <p:spPr>
          <a:xfrm>
            <a:off x="3239188" y="1598867"/>
            <a:ext cx="1266842" cy="682217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/>
              <a:t>エントリーレベル</a:t>
            </a:r>
            <a:r>
              <a:rPr lang="en-US" sz="1100" dirty="0" smtClean="0"/>
              <a:t> UC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80053" y="2594125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&lt;150 </a:t>
            </a:r>
            <a:r>
              <a:rPr lang="ja-JP" altLang="en-US" sz="1200" b="1" dirty="0" smtClean="0"/>
              <a:t>ユーザ</a:t>
            </a:r>
            <a:endParaRPr lang="en-US" sz="12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10" y="2760188"/>
            <a:ext cx="829515" cy="577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6198950" y="2601269"/>
            <a:ext cx="1109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&lt;1000 </a:t>
            </a:r>
            <a:r>
              <a:rPr lang="ja-JP" altLang="en-US" sz="1200" b="1" dirty="0" smtClean="0"/>
              <a:t>ユーザ</a:t>
            </a:r>
            <a:endParaRPr lang="en-US" sz="12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7" y="2689824"/>
            <a:ext cx="717101" cy="7171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33" y="2804064"/>
            <a:ext cx="470647" cy="452263"/>
          </a:xfrm>
          <a:prstGeom prst="rect">
            <a:avLst/>
          </a:prstGeom>
        </p:spPr>
      </p:pic>
      <p:sp>
        <p:nvSpPr>
          <p:cNvPr id="20" name="Freeform 15"/>
          <p:cNvSpPr>
            <a:spLocks noEditPoints="1"/>
          </p:cNvSpPr>
          <p:nvPr/>
        </p:nvSpPr>
        <p:spPr bwMode="auto">
          <a:xfrm>
            <a:off x="2059457" y="2729533"/>
            <a:ext cx="644307" cy="558459"/>
          </a:xfrm>
          <a:custGeom>
            <a:avLst/>
            <a:gdLst>
              <a:gd name="T0" fmla="*/ 258 w 740"/>
              <a:gd name="T1" fmla="*/ 445 h 647"/>
              <a:gd name="T2" fmla="*/ 494 w 740"/>
              <a:gd name="T3" fmla="*/ 411 h 647"/>
              <a:gd name="T4" fmla="*/ 111 w 740"/>
              <a:gd name="T5" fmla="*/ 445 h 647"/>
              <a:gd name="T6" fmla="*/ 159 w 740"/>
              <a:gd name="T7" fmla="*/ 411 h 647"/>
              <a:gd name="T8" fmla="*/ 34 w 740"/>
              <a:gd name="T9" fmla="*/ 334 h 647"/>
              <a:gd name="T10" fmla="*/ 116 w 740"/>
              <a:gd name="T11" fmla="*/ 257 h 647"/>
              <a:gd name="T12" fmla="*/ 134 w 740"/>
              <a:gd name="T13" fmla="*/ 240 h 647"/>
              <a:gd name="T14" fmla="*/ 297 w 740"/>
              <a:gd name="T15" fmla="*/ 134 h 647"/>
              <a:gd name="T16" fmla="*/ 319 w 740"/>
              <a:gd name="T17" fmla="*/ 125 h 647"/>
              <a:gd name="T18" fmla="*/ 584 w 740"/>
              <a:gd name="T19" fmla="*/ 171 h 647"/>
              <a:gd name="T20" fmla="*/ 581 w 740"/>
              <a:gd name="T21" fmla="*/ 205 h 647"/>
              <a:gd name="T22" fmla="*/ 602 w 740"/>
              <a:gd name="T23" fmla="*/ 205 h 647"/>
              <a:gd name="T24" fmla="*/ 602 w 740"/>
              <a:gd name="T25" fmla="*/ 411 h 647"/>
              <a:gd name="T26" fmla="*/ 593 w 740"/>
              <a:gd name="T27" fmla="*/ 445 h 647"/>
              <a:gd name="T28" fmla="*/ 740 w 740"/>
              <a:gd name="T29" fmla="*/ 308 h 647"/>
              <a:gd name="T30" fmla="*/ 618 w 740"/>
              <a:gd name="T31" fmla="*/ 171 h 647"/>
              <a:gd name="T32" fmla="*/ 294 w 740"/>
              <a:gd name="T33" fmla="*/ 97 h 647"/>
              <a:gd name="T34" fmla="*/ 102 w 740"/>
              <a:gd name="T35" fmla="*/ 223 h 647"/>
              <a:gd name="T36" fmla="*/ 111 w 740"/>
              <a:gd name="T37" fmla="*/ 445 h 647"/>
              <a:gd name="T38" fmla="*/ 409 w 740"/>
              <a:gd name="T39" fmla="*/ 487 h 647"/>
              <a:gd name="T40" fmla="*/ 340 w 740"/>
              <a:gd name="T41" fmla="*/ 474 h 647"/>
              <a:gd name="T42" fmla="*/ 335 w 740"/>
              <a:gd name="T43" fmla="*/ 514 h 647"/>
              <a:gd name="T44" fmla="*/ 411 w 740"/>
              <a:gd name="T45" fmla="*/ 497 h 647"/>
              <a:gd name="T46" fmla="*/ 335 w 740"/>
              <a:gd name="T47" fmla="*/ 514 h 647"/>
              <a:gd name="T48" fmla="*/ 416 w 740"/>
              <a:gd name="T49" fmla="*/ 541 h 647"/>
              <a:gd name="T50" fmla="*/ 333 w 740"/>
              <a:gd name="T51" fmla="*/ 525 h 647"/>
              <a:gd name="T52" fmla="*/ 420 w 740"/>
              <a:gd name="T53" fmla="*/ 569 h 647"/>
              <a:gd name="T54" fmla="*/ 330 w 740"/>
              <a:gd name="T55" fmla="*/ 551 h 647"/>
              <a:gd name="T56" fmla="*/ 288 w 740"/>
              <a:gd name="T57" fmla="*/ 569 h 647"/>
              <a:gd name="T58" fmla="*/ 460 w 740"/>
              <a:gd name="T59" fmla="*/ 569 h 647"/>
              <a:gd name="T60" fmla="*/ 341 w 740"/>
              <a:gd name="T61" fmla="*/ 464 h 647"/>
              <a:gd name="T62" fmla="*/ 405 w 740"/>
              <a:gd name="T63" fmla="*/ 455 h 647"/>
              <a:gd name="T64" fmla="*/ 341 w 740"/>
              <a:gd name="T65" fmla="*/ 464 h 647"/>
              <a:gd name="T66" fmla="*/ 542 w 740"/>
              <a:gd name="T67" fmla="*/ 280 h 647"/>
              <a:gd name="T68" fmla="*/ 541 w 740"/>
              <a:gd name="T69" fmla="*/ 284 h 647"/>
              <a:gd name="T70" fmla="*/ 520 w 740"/>
              <a:gd name="T71" fmla="*/ 310 h 647"/>
              <a:gd name="T72" fmla="*/ 551 w 740"/>
              <a:gd name="T73" fmla="*/ 583 h 647"/>
              <a:gd name="T74" fmla="*/ 567 w 740"/>
              <a:gd name="T75" fmla="*/ 493 h 647"/>
              <a:gd name="T76" fmla="*/ 594 w 740"/>
              <a:gd name="T77" fmla="*/ 310 h 647"/>
              <a:gd name="T78" fmla="*/ 490 w 740"/>
              <a:gd name="T79" fmla="*/ 310 h 647"/>
              <a:gd name="T80" fmla="*/ 210 w 740"/>
              <a:gd name="T81" fmla="*/ 280 h 647"/>
              <a:gd name="T82" fmla="*/ 207 w 740"/>
              <a:gd name="T83" fmla="*/ 284 h 647"/>
              <a:gd name="T84" fmla="*/ 262 w 740"/>
              <a:gd name="T85" fmla="*/ 310 h 647"/>
              <a:gd name="T86" fmla="*/ 158 w 740"/>
              <a:gd name="T87" fmla="*/ 310 h 647"/>
              <a:gd name="T88" fmla="*/ 185 w 740"/>
              <a:gd name="T89" fmla="*/ 489 h 647"/>
              <a:gd name="T90" fmla="*/ 201 w 740"/>
              <a:gd name="T91" fmla="*/ 579 h 647"/>
              <a:gd name="T92" fmla="*/ 232 w 740"/>
              <a:gd name="T93" fmla="*/ 310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40" h="647">
                <a:moveTo>
                  <a:pt x="494" y="445"/>
                </a:moveTo>
                <a:cubicBezTo>
                  <a:pt x="258" y="445"/>
                  <a:pt x="258" y="445"/>
                  <a:pt x="258" y="445"/>
                </a:cubicBezTo>
                <a:cubicBezTo>
                  <a:pt x="258" y="411"/>
                  <a:pt x="258" y="411"/>
                  <a:pt x="258" y="411"/>
                </a:cubicBezTo>
                <a:cubicBezTo>
                  <a:pt x="494" y="411"/>
                  <a:pt x="494" y="411"/>
                  <a:pt x="494" y="411"/>
                </a:cubicBezTo>
                <a:lnTo>
                  <a:pt x="494" y="445"/>
                </a:lnTo>
                <a:close/>
                <a:moveTo>
                  <a:pt x="111" y="445"/>
                </a:moveTo>
                <a:cubicBezTo>
                  <a:pt x="159" y="445"/>
                  <a:pt x="159" y="445"/>
                  <a:pt x="159" y="445"/>
                </a:cubicBezTo>
                <a:cubicBezTo>
                  <a:pt x="159" y="411"/>
                  <a:pt x="159" y="411"/>
                  <a:pt x="159" y="411"/>
                </a:cubicBezTo>
                <a:cubicBezTo>
                  <a:pt x="111" y="411"/>
                  <a:pt x="111" y="411"/>
                  <a:pt x="111" y="411"/>
                </a:cubicBezTo>
                <a:cubicBezTo>
                  <a:pt x="69" y="411"/>
                  <a:pt x="34" y="376"/>
                  <a:pt x="34" y="334"/>
                </a:cubicBezTo>
                <a:cubicBezTo>
                  <a:pt x="34" y="291"/>
                  <a:pt x="69" y="256"/>
                  <a:pt x="111" y="256"/>
                </a:cubicBezTo>
                <a:cubicBezTo>
                  <a:pt x="113" y="256"/>
                  <a:pt x="115" y="256"/>
                  <a:pt x="116" y="257"/>
                </a:cubicBezTo>
                <a:cubicBezTo>
                  <a:pt x="134" y="258"/>
                  <a:pt x="134" y="258"/>
                  <a:pt x="134" y="258"/>
                </a:cubicBezTo>
                <a:cubicBezTo>
                  <a:pt x="134" y="240"/>
                  <a:pt x="134" y="240"/>
                  <a:pt x="134" y="240"/>
                </a:cubicBezTo>
                <a:cubicBezTo>
                  <a:pt x="136" y="177"/>
                  <a:pt x="189" y="126"/>
                  <a:pt x="252" y="126"/>
                </a:cubicBezTo>
                <a:cubicBezTo>
                  <a:pt x="267" y="126"/>
                  <a:pt x="282" y="129"/>
                  <a:pt x="297" y="134"/>
                </a:cubicBezTo>
                <a:cubicBezTo>
                  <a:pt x="313" y="141"/>
                  <a:pt x="313" y="141"/>
                  <a:pt x="313" y="141"/>
                </a:cubicBezTo>
                <a:cubicBezTo>
                  <a:pt x="319" y="125"/>
                  <a:pt x="319" y="125"/>
                  <a:pt x="319" y="125"/>
                </a:cubicBezTo>
                <a:cubicBezTo>
                  <a:pt x="339" y="71"/>
                  <a:pt x="390" y="34"/>
                  <a:pt x="448" y="34"/>
                </a:cubicBezTo>
                <a:cubicBezTo>
                  <a:pt x="523" y="34"/>
                  <a:pt x="584" y="96"/>
                  <a:pt x="584" y="171"/>
                </a:cubicBezTo>
                <a:cubicBezTo>
                  <a:pt x="584" y="176"/>
                  <a:pt x="584" y="181"/>
                  <a:pt x="583" y="186"/>
                </a:cubicBezTo>
                <a:cubicBezTo>
                  <a:pt x="581" y="205"/>
                  <a:pt x="581" y="205"/>
                  <a:pt x="581" y="205"/>
                </a:cubicBezTo>
                <a:cubicBezTo>
                  <a:pt x="601" y="205"/>
                  <a:pt x="601" y="205"/>
                  <a:pt x="601" y="205"/>
                </a:cubicBezTo>
                <a:cubicBezTo>
                  <a:pt x="602" y="205"/>
                  <a:pt x="602" y="205"/>
                  <a:pt x="602" y="205"/>
                </a:cubicBezTo>
                <a:cubicBezTo>
                  <a:pt x="659" y="205"/>
                  <a:pt x="706" y="251"/>
                  <a:pt x="706" y="308"/>
                </a:cubicBezTo>
                <a:cubicBezTo>
                  <a:pt x="706" y="365"/>
                  <a:pt x="659" y="411"/>
                  <a:pt x="602" y="411"/>
                </a:cubicBezTo>
                <a:cubicBezTo>
                  <a:pt x="593" y="411"/>
                  <a:pt x="593" y="411"/>
                  <a:pt x="593" y="411"/>
                </a:cubicBezTo>
                <a:cubicBezTo>
                  <a:pt x="593" y="445"/>
                  <a:pt x="593" y="445"/>
                  <a:pt x="593" y="445"/>
                </a:cubicBezTo>
                <a:cubicBezTo>
                  <a:pt x="602" y="445"/>
                  <a:pt x="602" y="445"/>
                  <a:pt x="602" y="445"/>
                </a:cubicBezTo>
                <a:cubicBezTo>
                  <a:pt x="678" y="445"/>
                  <a:pt x="740" y="384"/>
                  <a:pt x="740" y="308"/>
                </a:cubicBezTo>
                <a:cubicBezTo>
                  <a:pt x="740" y="238"/>
                  <a:pt x="686" y="180"/>
                  <a:pt x="618" y="172"/>
                </a:cubicBezTo>
                <a:cubicBezTo>
                  <a:pt x="618" y="172"/>
                  <a:pt x="618" y="171"/>
                  <a:pt x="618" y="171"/>
                </a:cubicBezTo>
                <a:cubicBezTo>
                  <a:pt x="618" y="77"/>
                  <a:pt x="542" y="0"/>
                  <a:pt x="448" y="0"/>
                </a:cubicBezTo>
                <a:cubicBezTo>
                  <a:pt x="382" y="0"/>
                  <a:pt x="322" y="39"/>
                  <a:pt x="294" y="97"/>
                </a:cubicBezTo>
                <a:cubicBezTo>
                  <a:pt x="280" y="94"/>
                  <a:pt x="266" y="92"/>
                  <a:pt x="252" y="92"/>
                </a:cubicBezTo>
                <a:cubicBezTo>
                  <a:pt x="176" y="92"/>
                  <a:pt x="112" y="149"/>
                  <a:pt x="102" y="223"/>
                </a:cubicBezTo>
                <a:cubicBezTo>
                  <a:pt x="45" y="228"/>
                  <a:pt x="0" y="276"/>
                  <a:pt x="0" y="334"/>
                </a:cubicBezTo>
                <a:cubicBezTo>
                  <a:pt x="0" y="395"/>
                  <a:pt x="50" y="445"/>
                  <a:pt x="111" y="445"/>
                </a:cubicBezTo>
                <a:close/>
                <a:moveTo>
                  <a:pt x="338" y="487"/>
                </a:moveTo>
                <a:cubicBezTo>
                  <a:pt x="409" y="487"/>
                  <a:pt x="409" y="487"/>
                  <a:pt x="409" y="487"/>
                </a:cubicBezTo>
                <a:cubicBezTo>
                  <a:pt x="407" y="474"/>
                  <a:pt x="407" y="474"/>
                  <a:pt x="407" y="474"/>
                </a:cubicBezTo>
                <a:cubicBezTo>
                  <a:pt x="340" y="474"/>
                  <a:pt x="340" y="474"/>
                  <a:pt x="340" y="474"/>
                </a:cubicBezTo>
                <a:lnTo>
                  <a:pt x="338" y="487"/>
                </a:lnTo>
                <a:close/>
                <a:moveTo>
                  <a:pt x="335" y="514"/>
                </a:moveTo>
                <a:cubicBezTo>
                  <a:pt x="413" y="514"/>
                  <a:pt x="413" y="514"/>
                  <a:pt x="413" y="514"/>
                </a:cubicBezTo>
                <a:cubicBezTo>
                  <a:pt x="411" y="497"/>
                  <a:pt x="411" y="497"/>
                  <a:pt x="411" y="497"/>
                </a:cubicBezTo>
                <a:cubicBezTo>
                  <a:pt x="337" y="497"/>
                  <a:pt x="337" y="497"/>
                  <a:pt x="337" y="497"/>
                </a:cubicBezTo>
                <a:lnTo>
                  <a:pt x="335" y="514"/>
                </a:lnTo>
                <a:close/>
                <a:moveTo>
                  <a:pt x="331" y="541"/>
                </a:moveTo>
                <a:cubicBezTo>
                  <a:pt x="416" y="541"/>
                  <a:pt x="416" y="541"/>
                  <a:pt x="416" y="541"/>
                </a:cubicBezTo>
                <a:cubicBezTo>
                  <a:pt x="414" y="525"/>
                  <a:pt x="414" y="525"/>
                  <a:pt x="414" y="525"/>
                </a:cubicBezTo>
                <a:cubicBezTo>
                  <a:pt x="333" y="525"/>
                  <a:pt x="333" y="525"/>
                  <a:pt x="333" y="525"/>
                </a:cubicBezTo>
                <a:lnTo>
                  <a:pt x="331" y="541"/>
                </a:lnTo>
                <a:close/>
                <a:moveTo>
                  <a:pt x="420" y="569"/>
                </a:moveTo>
                <a:cubicBezTo>
                  <a:pt x="418" y="551"/>
                  <a:pt x="418" y="551"/>
                  <a:pt x="418" y="551"/>
                </a:cubicBezTo>
                <a:cubicBezTo>
                  <a:pt x="330" y="551"/>
                  <a:pt x="330" y="551"/>
                  <a:pt x="330" y="551"/>
                </a:cubicBezTo>
                <a:cubicBezTo>
                  <a:pt x="327" y="569"/>
                  <a:pt x="327" y="569"/>
                  <a:pt x="327" y="569"/>
                </a:cubicBezTo>
                <a:cubicBezTo>
                  <a:pt x="288" y="569"/>
                  <a:pt x="288" y="569"/>
                  <a:pt x="288" y="569"/>
                </a:cubicBezTo>
                <a:cubicBezTo>
                  <a:pt x="373" y="647"/>
                  <a:pt x="373" y="647"/>
                  <a:pt x="373" y="647"/>
                </a:cubicBezTo>
                <a:cubicBezTo>
                  <a:pt x="460" y="569"/>
                  <a:pt x="460" y="569"/>
                  <a:pt x="460" y="569"/>
                </a:cubicBezTo>
                <a:lnTo>
                  <a:pt x="420" y="569"/>
                </a:lnTo>
                <a:close/>
                <a:moveTo>
                  <a:pt x="341" y="464"/>
                </a:moveTo>
                <a:cubicBezTo>
                  <a:pt x="406" y="464"/>
                  <a:pt x="406" y="464"/>
                  <a:pt x="406" y="464"/>
                </a:cubicBezTo>
                <a:cubicBezTo>
                  <a:pt x="405" y="455"/>
                  <a:pt x="405" y="455"/>
                  <a:pt x="405" y="455"/>
                </a:cubicBezTo>
                <a:cubicBezTo>
                  <a:pt x="343" y="455"/>
                  <a:pt x="343" y="455"/>
                  <a:pt x="343" y="455"/>
                </a:cubicBezTo>
                <a:lnTo>
                  <a:pt x="341" y="464"/>
                </a:lnTo>
                <a:close/>
                <a:moveTo>
                  <a:pt x="539" y="284"/>
                </a:moveTo>
                <a:cubicBezTo>
                  <a:pt x="542" y="280"/>
                  <a:pt x="542" y="280"/>
                  <a:pt x="542" y="280"/>
                </a:cubicBezTo>
                <a:cubicBezTo>
                  <a:pt x="545" y="284"/>
                  <a:pt x="545" y="284"/>
                  <a:pt x="545" y="284"/>
                </a:cubicBezTo>
                <a:cubicBezTo>
                  <a:pt x="541" y="284"/>
                  <a:pt x="541" y="284"/>
                  <a:pt x="541" y="284"/>
                </a:cubicBezTo>
                <a:lnTo>
                  <a:pt x="539" y="284"/>
                </a:lnTo>
                <a:close/>
                <a:moveTo>
                  <a:pt x="520" y="310"/>
                </a:moveTo>
                <a:cubicBezTo>
                  <a:pt x="520" y="505"/>
                  <a:pt x="520" y="505"/>
                  <a:pt x="520" y="505"/>
                </a:cubicBezTo>
                <a:cubicBezTo>
                  <a:pt x="551" y="583"/>
                  <a:pt x="551" y="583"/>
                  <a:pt x="551" y="583"/>
                </a:cubicBezTo>
                <a:cubicBezTo>
                  <a:pt x="676" y="583"/>
                  <a:pt x="676" y="583"/>
                  <a:pt x="676" y="583"/>
                </a:cubicBezTo>
                <a:cubicBezTo>
                  <a:pt x="567" y="493"/>
                  <a:pt x="567" y="493"/>
                  <a:pt x="567" y="493"/>
                </a:cubicBezTo>
                <a:cubicBezTo>
                  <a:pt x="567" y="310"/>
                  <a:pt x="567" y="310"/>
                  <a:pt x="567" y="310"/>
                </a:cubicBezTo>
                <a:cubicBezTo>
                  <a:pt x="594" y="310"/>
                  <a:pt x="594" y="310"/>
                  <a:pt x="594" y="310"/>
                </a:cubicBezTo>
                <a:cubicBezTo>
                  <a:pt x="542" y="234"/>
                  <a:pt x="542" y="234"/>
                  <a:pt x="542" y="234"/>
                </a:cubicBezTo>
                <a:cubicBezTo>
                  <a:pt x="490" y="310"/>
                  <a:pt x="490" y="310"/>
                  <a:pt x="490" y="310"/>
                </a:cubicBezTo>
                <a:lnTo>
                  <a:pt x="520" y="310"/>
                </a:lnTo>
                <a:close/>
                <a:moveTo>
                  <a:pt x="210" y="280"/>
                </a:moveTo>
                <a:cubicBezTo>
                  <a:pt x="213" y="284"/>
                  <a:pt x="213" y="284"/>
                  <a:pt x="213" y="284"/>
                </a:cubicBezTo>
                <a:cubicBezTo>
                  <a:pt x="207" y="284"/>
                  <a:pt x="207" y="284"/>
                  <a:pt x="207" y="284"/>
                </a:cubicBezTo>
                <a:lnTo>
                  <a:pt x="210" y="280"/>
                </a:lnTo>
                <a:close/>
                <a:moveTo>
                  <a:pt x="262" y="310"/>
                </a:moveTo>
                <a:cubicBezTo>
                  <a:pt x="210" y="234"/>
                  <a:pt x="210" y="234"/>
                  <a:pt x="210" y="234"/>
                </a:cubicBezTo>
                <a:cubicBezTo>
                  <a:pt x="158" y="310"/>
                  <a:pt x="158" y="310"/>
                  <a:pt x="158" y="310"/>
                </a:cubicBezTo>
                <a:cubicBezTo>
                  <a:pt x="185" y="310"/>
                  <a:pt x="185" y="310"/>
                  <a:pt x="185" y="310"/>
                </a:cubicBezTo>
                <a:cubicBezTo>
                  <a:pt x="185" y="489"/>
                  <a:pt x="185" y="489"/>
                  <a:pt x="185" y="489"/>
                </a:cubicBezTo>
                <a:cubicBezTo>
                  <a:pt x="76" y="579"/>
                  <a:pt x="76" y="579"/>
                  <a:pt x="76" y="579"/>
                </a:cubicBezTo>
                <a:cubicBezTo>
                  <a:pt x="201" y="579"/>
                  <a:pt x="201" y="579"/>
                  <a:pt x="201" y="579"/>
                </a:cubicBezTo>
                <a:cubicBezTo>
                  <a:pt x="232" y="501"/>
                  <a:pt x="232" y="501"/>
                  <a:pt x="232" y="501"/>
                </a:cubicBezTo>
                <a:cubicBezTo>
                  <a:pt x="232" y="310"/>
                  <a:pt x="232" y="310"/>
                  <a:pt x="232" y="310"/>
                </a:cubicBezTo>
                <a:lnTo>
                  <a:pt x="262" y="31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xtLst/>
        </p:spPr>
        <p:txBody>
          <a:bodyPr vert="horz" wrap="square" lIns="68571" tIns="34286" rIns="68571" bIns="34286" numCol="1" anchor="t" anchorCtr="0" compatLnSpc="1">
            <a:prstTxWarp prst="textNoShape">
              <a:avLst/>
            </a:prstTxWarp>
          </a:bodyPr>
          <a:lstStyle/>
          <a:p>
            <a:pPr defTabSz="457048"/>
            <a:endParaRPr lang="en-US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4604" y="3266098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 smtClean="0"/>
              <a:t>小売店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72037" y="3267159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200" b="1" dirty="0" smtClean="0"/>
              <a:t>支店・営業所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967581" y="3266245"/>
            <a:ext cx="893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SP</a:t>
            </a:r>
            <a:br>
              <a:rPr lang="en-US" sz="1200" b="1" dirty="0" smtClean="0"/>
            </a:br>
            <a:r>
              <a:rPr lang="ja-JP" altLang="en-US" sz="1200" b="1" dirty="0" smtClean="0"/>
              <a:t>マネージド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810126" y="3337359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200" b="1" dirty="0" smtClean="0"/>
              <a:t>中堅中小企業</a:t>
            </a:r>
            <a:endParaRPr lang="en-US" sz="12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5720877" y="1202400"/>
            <a:ext cx="1973285" cy="107868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/>
              <a:t>全</a:t>
            </a:r>
            <a:r>
              <a:rPr lang="ja-JP" altLang="en-US" sz="1200" dirty="0" smtClean="0"/>
              <a:t>ての</a:t>
            </a:r>
            <a:r>
              <a:rPr lang="en-US" sz="1200" dirty="0" smtClean="0"/>
              <a:t>Collaboration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00025" y="1721976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 smtClean="0">
                <a:solidFill>
                  <a:srgbClr val="000000"/>
                </a:solidFill>
              </a:rPr>
              <a:t>音声 </a:t>
            </a:r>
            <a:r>
              <a:rPr lang="en-US" sz="1000" dirty="0" smtClean="0">
                <a:solidFill>
                  <a:srgbClr val="000000"/>
                </a:solidFill>
              </a:rPr>
              <a:t>&amp; Jabber</a:t>
            </a:r>
          </a:p>
          <a:p>
            <a:r>
              <a:rPr lang="en-US" altLang="ja-JP" sz="1000" dirty="0" smtClean="0">
                <a:solidFill>
                  <a:srgbClr val="000000"/>
                </a:solidFill>
              </a:rPr>
              <a:t>P2P </a:t>
            </a:r>
            <a:r>
              <a:rPr lang="ja-JP" altLang="en-US" sz="1000" dirty="0" smtClean="0">
                <a:solidFill>
                  <a:srgbClr val="000000"/>
                </a:solidFill>
              </a:rPr>
              <a:t>ビデオ</a:t>
            </a:r>
            <a:endParaRPr lang="en-US" sz="1000" dirty="0" smtClean="0">
              <a:solidFill>
                <a:srgbClr val="000000"/>
              </a:solidFill>
            </a:endParaRPr>
          </a:p>
          <a:p>
            <a:r>
              <a:rPr lang="ja-JP" altLang="en-US" sz="1000" dirty="0" smtClean="0">
                <a:solidFill>
                  <a:srgbClr val="000000"/>
                </a:solidFill>
              </a:rPr>
              <a:t>ページング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93955" y="1437750"/>
            <a:ext cx="12682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 smtClean="0">
                <a:solidFill>
                  <a:srgbClr val="000000"/>
                </a:solidFill>
              </a:rPr>
              <a:t>全ての</a:t>
            </a:r>
            <a:r>
              <a:rPr lang="en-US" sz="1000" dirty="0" smtClean="0">
                <a:solidFill>
                  <a:srgbClr val="000000"/>
                </a:solidFill>
              </a:rPr>
              <a:t>UC</a:t>
            </a:r>
          </a:p>
          <a:p>
            <a:r>
              <a:rPr lang="ja-JP" altLang="en-US" sz="1000" dirty="0" smtClean="0">
                <a:solidFill>
                  <a:srgbClr val="000000"/>
                </a:solidFill>
              </a:rPr>
              <a:t>ビデオ会議</a:t>
            </a:r>
            <a:endParaRPr lang="en-US" altLang="ja-JP" sz="1000" dirty="0" smtClean="0">
              <a:solidFill>
                <a:srgbClr val="000000"/>
              </a:solidFill>
            </a:endParaRPr>
          </a:p>
          <a:p>
            <a:r>
              <a:rPr lang="ja-JP" altLang="en-US" sz="1000" dirty="0" smtClean="0">
                <a:solidFill>
                  <a:srgbClr val="000000"/>
                </a:solidFill>
              </a:rPr>
              <a:t>ビデオ会議録画</a:t>
            </a:r>
            <a:endParaRPr lang="en-US" sz="1000" dirty="0" smtClean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000000"/>
                </a:solidFill>
              </a:rPr>
              <a:t>Collaboration Edge</a:t>
            </a:r>
          </a:p>
          <a:p>
            <a:r>
              <a:rPr lang="ja-JP" altLang="en-US" sz="1000" dirty="0" smtClean="0">
                <a:solidFill>
                  <a:srgbClr val="000000"/>
                </a:solidFill>
              </a:rPr>
              <a:t>コンタクトセンター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071817" y="988083"/>
            <a:ext cx="5896846" cy="2739827"/>
          </a:xfrm>
          <a:prstGeom prst="roundRect">
            <a:avLst/>
          </a:prstGeom>
          <a:noFill/>
          <a:ln w="952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9" name="Rounded Rectangle 28"/>
          <p:cNvSpPr/>
          <p:nvPr/>
        </p:nvSpPr>
        <p:spPr>
          <a:xfrm>
            <a:off x="237966" y="988083"/>
            <a:ext cx="2733837" cy="2739828"/>
          </a:xfrm>
          <a:prstGeom prst="roundRect">
            <a:avLst/>
          </a:prstGeom>
          <a:noFill/>
          <a:ln w="952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1244103" y="803417"/>
            <a:ext cx="697627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95187" y="803417"/>
            <a:ext cx="117211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BE6000S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82744" y="750790"/>
            <a:ext cx="2749471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BE6000M and BE6000H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237966" y="3898001"/>
            <a:ext cx="2733837" cy="317534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Cisco IOS</a:t>
            </a:r>
            <a:endParaRPr kumimoji="1" lang="ja-JP" altLang="en-US" dirty="0" smtClean="0"/>
          </a:p>
        </p:txBody>
      </p:sp>
      <p:sp>
        <p:nvSpPr>
          <p:cNvPr id="33" name="角丸四角形 32"/>
          <p:cNvSpPr/>
          <p:nvPr/>
        </p:nvSpPr>
        <p:spPr>
          <a:xfrm>
            <a:off x="3123905" y="3898001"/>
            <a:ext cx="5838346" cy="317534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Virtualization Architecture(UCM/VCS)</a:t>
            </a:r>
            <a:endParaRPr kumimoji="1" lang="ja-JP" altLang="en-US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5007" y="4260807"/>
            <a:ext cx="261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＊サポート電話機に注意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406288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462301" y="768352"/>
            <a:ext cx="8277344" cy="3649326"/>
          </a:xfrm>
        </p:spPr>
        <p:txBody>
          <a:bodyPr/>
          <a:lstStyle/>
          <a:p>
            <a:r>
              <a:rPr lang="ja-JP" altLang="en-US" sz="1600" dirty="0" smtClean="0">
                <a:solidFill>
                  <a:srgbClr val="000000"/>
                </a:solidFill>
              </a:rPr>
              <a:t>下記ドキュメントに記載されています</a:t>
            </a:r>
            <a:endParaRPr lang="en-US" altLang="ja-JP" sz="1600" dirty="0" smtClean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r>
              <a:rPr lang="en-US" altLang="ja-JP" sz="1400" dirty="0" smtClean="0">
                <a:solidFill>
                  <a:srgbClr val="000000"/>
                </a:solidFill>
              </a:rPr>
              <a:t>Release Notes (</a:t>
            </a:r>
            <a:r>
              <a:rPr lang="ja-JP" altLang="en-US" sz="1400" dirty="0" smtClean="0">
                <a:solidFill>
                  <a:srgbClr val="000000"/>
                </a:solidFill>
              </a:rPr>
              <a:t>リリースノート</a:t>
            </a:r>
            <a:r>
              <a:rPr lang="en-US" altLang="ja-JP" sz="1400" dirty="0" smtClean="0">
                <a:solidFill>
                  <a:srgbClr val="000000"/>
                </a:solidFill>
              </a:rPr>
              <a:t>)</a:t>
            </a:r>
          </a:p>
          <a:p>
            <a:pPr lvl="1">
              <a:buFontTx/>
              <a:buChar char="-"/>
            </a:pPr>
            <a:r>
              <a:rPr lang="en-US" altLang="ja-JP" sz="1400" dirty="0" smtClean="0">
                <a:solidFill>
                  <a:srgbClr val="AB0810"/>
                </a:solidFill>
              </a:rPr>
              <a:t>Preload Summaries</a:t>
            </a:r>
          </a:p>
          <a:p>
            <a:pPr marL="576143" lvl="2" indent="0">
              <a:buNone/>
            </a:pPr>
            <a:r>
              <a:rPr lang="en-US" altLang="ja-JP" sz="1400" dirty="0" smtClean="0">
                <a:solidFill>
                  <a:srgbClr val="000000"/>
                </a:solidFill>
              </a:rPr>
              <a:t>BE6000/7000</a:t>
            </a:r>
            <a:r>
              <a:rPr lang="ja-JP" altLang="en-US" sz="1400" dirty="0" smtClean="0">
                <a:solidFill>
                  <a:srgbClr val="000000"/>
                </a:solidFill>
              </a:rPr>
              <a:t>の</a:t>
            </a:r>
            <a:r>
              <a:rPr lang="en-US" altLang="ja-JP" sz="1400" dirty="0" smtClean="0">
                <a:solidFill>
                  <a:srgbClr val="000000"/>
                </a:solidFill>
              </a:rPr>
              <a:t>Release</a:t>
            </a:r>
            <a:r>
              <a:rPr lang="ja-JP" altLang="en-US" sz="1400" dirty="0" smtClean="0">
                <a:solidFill>
                  <a:srgbClr val="000000"/>
                </a:solidFill>
              </a:rPr>
              <a:t> </a:t>
            </a:r>
            <a:r>
              <a:rPr lang="en-US" altLang="ja-JP" sz="1400" dirty="0" smtClean="0">
                <a:solidFill>
                  <a:srgbClr val="000000"/>
                </a:solidFill>
              </a:rPr>
              <a:t>Notes</a:t>
            </a:r>
            <a:r>
              <a:rPr lang="en-US" altLang="ja-JP" sz="1400" dirty="0">
                <a:solidFill>
                  <a:srgbClr val="000000"/>
                </a:solidFill>
              </a:rPr>
              <a:t> </a:t>
            </a:r>
            <a:r>
              <a:rPr lang="ja-JP" altLang="en-US" sz="1400" dirty="0" smtClean="0">
                <a:solidFill>
                  <a:srgbClr val="000000"/>
                </a:solidFill>
              </a:rPr>
              <a:t>リンク</a:t>
            </a:r>
            <a:r>
              <a:rPr lang="ja-JP" altLang="en-US" sz="1400" dirty="0" smtClean="0">
                <a:solidFill>
                  <a:srgbClr val="000000"/>
                </a:solidFill>
              </a:rPr>
              <a:t>があるページ内から辿れます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 marL="576143" lvl="2" indent="0">
              <a:buNone/>
            </a:pPr>
            <a:r>
              <a:rPr lang="en-US" altLang="ja-JP" sz="1400" dirty="0">
                <a:solidFill>
                  <a:srgbClr val="000000"/>
                </a:solidFill>
              </a:rPr>
              <a:t>BE6000</a:t>
            </a:r>
            <a:r>
              <a:rPr lang="en-US" altLang="ja-JP" sz="1400" dirty="0"/>
              <a:t> </a:t>
            </a:r>
            <a:r>
              <a:rPr lang="en-US" altLang="ja-JP" sz="1000" dirty="0">
                <a:hlinkClick r:id="rId2"/>
              </a:rPr>
              <a:t>http://</a:t>
            </a:r>
            <a:r>
              <a:rPr lang="en-US" altLang="ja-JP" sz="1000" dirty="0" smtClean="0">
                <a:hlinkClick r:id="rId2"/>
              </a:rPr>
              <a:t>www.cisco.com/c/en/us/support/unified-communications/business-edition-6000/products-release-notes-list.html</a:t>
            </a:r>
            <a:endParaRPr lang="en-US" altLang="ja-JP" sz="1000" dirty="0" smtClean="0"/>
          </a:p>
          <a:p>
            <a:pPr marL="576143" lvl="2" indent="0">
              <a:buNone/>
            </a:pPr>
            <a:r>
              <a:rPr lang="en-US" altLang="ja-JP" sz="1400" dirty="0">
                <a:solidFill>
                  <a:srgbClr val="000000"/>
                </a:solidFill>
              </a:rPr>
              <a:t>BE7000</a:t>
            </a:r>
            <a:r>
              <a:rPr lang="en-US" altLang="ja-JP" sz="1400" dirty="0"/>
              <a:t> </a:t>
            </a:r>
            <a:r>
              <a:rPr lang="en-US" altLang="ja-JP" sz="1000" dirty="0">
                <a:hlinkClick r:id="rId3"/>
              </a:rPr>
              <a:t>http://</a:t>
            </a:r>
            <a:r>
              <a:rPr lang="en-US" altLang="ja-JP" sz="1000" dirty="0" smtClean="0">
                <a:hlinkClick r:id="rId3"/>
              </a:rPr>
              <a:t>www.cisco.com/c/en/us/support/unified-communications/business-edition-7000/products-release-notes-list.html</a:t>
            </a:r>
            <a:endParaRPr lang="en-US" altLang="ja-JP" dirty="0"/>
          </a:p>
          <a:p>
            <a:r>
              <a:rPr lang="ja-JP" altLang="en-US" sz="1600" dirty="0" smtClean="0">
                <a:solidFill>
                  <a:srgbClr val="000000"/>
                </a:solidFill>
              </a:rPr>
              <a:t>各ドキュメント日付に</a:t>
            </a:r>
            <a:r>
              <a:rPr lang="ja-JP" altLang="en-US" sz="1600" dirty="0">
                <a:solidFill>
                  <a:srgbClr val="000000"/>
                </a:solidFill>
              </a:rPr>
              <a:t>注意</a:t>
            </a:r>
            <a:r>
              <a:rPr lang="ja-JP" altLang="en-US" sz="1600" dirty="0" smtClean="0">
                <a:solidFill>
                  <a:srgbClr val="000000"/>
                </a:solidFill>
              </a:rPr>
              <a:t>してください。</a:t>
            </a:r>
            <a:r>
              <a:rPr lang="en-US" altLang="ja-JP" sz="1600" dirty="0" smtClean="0">
                <a:solidFill>
                  <a:srgbClr val="000000"/>
                </a:solidFill>
              </a:rPr>
              <a:t/>
            </a:r>
            <a:br>
              <a:rPr lang="en-US" altLang="ja-JP" sz="1600" dirty="0" smtClean="0">
                <a:solidFill>
                  <a:srgbClr val="000000"/>
                </a:solidFill>
              </a:rPr>
            </a:br>
            <a:r>
              <a:rPr lang="ja-JP" altLang="en-US" sz="1200" dirty="0" smtClean="0">
                <a:solidFill>
                  <a:srgbClr val="000000"/>
                </a:solidFill>
              </a:rPr>
              <a:t>（これから購入する場合は最新のものをご覧ください。）</a:t>
            </a:r>
            <a:endParaRPr lang="en-US" altLang="ja-JP" sz="1800" dirty="0">
              <a:solidFill>
                <a:srgbClr val="000000"/>
              </a:solidFill>
            </a:endParaRPr>
          </a:p>
          <a:p>
            <a:endParaRPr lang="en-US" altLang="ja-JP" sz="1800" dirty="0" smtClean="0"/>
          </a:p>
          <a:p>
            <a:endParaRPr kumimoji="1" lang="ja-JP" altLang="en-US" sz="18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36515"/>
            <a:ext cx="8345488" cy="7318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2000" dirty="0" smtClean="0">
                <a:solidFill>
                  <a:srgbClr val="000000"/>
                </a:solidFill>
              </a:rPr>
              <a:t>Business </a:t>
            </a:r>
            <a:r>
              <a:rPr lang="en-US" altLang="ja-JP" sz="2000" dirty="0">
                <a:solidFill>
                  <a:srgbClr val="000000"/>
                </a:solidFill>
              </a:rPr>
              <a:t>Edition Software Preload </a:t>
            </a:r>
            <a:r>
              <a:rPr lang="en-US" altLang="ja-JP" sz="2000" dirty="0" smtClean="0">
                <a:solidFill>
                  <a:srgbClr val="000000"/>
                </a:solidFill>
              </a:rPr>
              <a:t>Summaries</a:t>
            </a:r>
            <a:br>
              <a:rPr lang="en-US" altLang="ja-JP" sz="2000" dirty="0" smtClean="0">
                <a:solidFill>
                  <a:srgbClr val="000000"/>
                </a:solidFill>
              </a:rPr>
            </a:br>
            <a:r>
              <a:rPr lang="en-US" altLang="ja-JP" sz="2000" dirty="0" smtClean="0">
                <a:solidFill>
                  <a:srgbClr val="000000"/>
                </a:solidFill>
              </a:rPr>
              <a:t>Business </a:t>
            </a:r>
            <a:r>
              <a:rPr lang="en-US" altLang="ja-JP" sz="2000" dirty="0">
                <a:solidFill>
                  <a:srgbClr val="000000"/>
                </a:solidFill>
              </a:rPr>
              <a:t>Edition</a:t>
            </a:r>
            <a:r>
              <a:rPr lang="ja-JP" altLang="en-US" sz="2000" dirty="0">
                <a:solidFill>
                  <a:srgbClr val="000000"/>
                </a:solidFill>
              </a:rPr>
              <a:t>シリーズに出荷時に搭載されるソフトウェア群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8052" y="4417678"/>
            <a:ext cx="5380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00"/>
                </a:solidFill>
              </a:rPr>
              <a:t>BE6000M/H K9 Software load 10X/11X-05 (from March 01, 2016) </a:t>
            </a:r>
            <a:endParaRPr kumimoji="1" lang="ja-JP" altLang="en-US" sz="1400" dirty="0">
              <a:solidFill>
                <a:srgbClr val="00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2" y="3099406"/>
            <a:ext cx="4893115" cy="131827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812" y="2464502"/>
            <a:ext cx="3222069" cy="25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907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2015 16x9.thmx</Template>
  <TotalTime>591</TotalTime>
  <Words>1599</Words>
  <Application>Microsoft Macintosh PowerPoint</Application>
  <PresentationFormat>画面に合わせる (16:9)</PresentationFormat>
  <Paragraphs>417</Paragraphs>
  <Slides>50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1" baseType="lpstr">
      <vt:lpstr>Blue Theme 2015 16x9</vt:lpstr>
      <vt:lpstr>Business Edition 6000 </vt:lpstr>
      <vt:lpstr>アジェンダ</vt:lpstr>
      <vt:lpstr>PowerPoint プレゼンテーション</vt:lpstr>
      <vt:lpstr>PowerPoint プレゼンテーション</vt:lpstr>
      <vt:lpstr>PowerPoint プレゼンテーション</vt:lpstr>
      <vt:lpstr>Cisco Business Edition ポートフォリオ　(続) </vt:lpstr>
      <vt:lpstr>BE6000/7000の電源ユニット</vt:lpstr>
      <vt:lpstr>エントリーレベルのプラットフォーム</vt:lpstr>
      <vt:lpstr>Business Edition Software Preload Summaries Business Editionシリーズに出荷時に搭載されるソフトウェア群</vt:lpstr>
      <vt:lpstr>BE6000S: 構成の選択肢</vt:lpstr>
      <vt:lpstr>BE6000S 電源オン</vt:lpstr>
      <vt:lpstr>Business Edition 6000s Default 構成</vt:lpstr>
      <vt:lpstr>PowerPoint プレゼンテーション</vt:lpstr>
      <vt:lpstr>ハードウェアのサイジング</vt:lpstr>
      <vt:lpstr>Collaboration Virtual Machine Placement Tool (VMPT)</vt:lpstr>
      <vt:lpstr>Collaboration Virtual Machine Placement Tool - Show Servers and Virtual Machines for</vt:lpstr>
      <vt:lpstr>Collaboration Virtual Machine Placement Tool - Servers : プラットフォーム選択</vt:lpstr>
      <vt:lpstr>Collaboration Virtual Machine Placement Tool - Servers : プラットフォーム選択</vt:lpstr>
      <vt:lpstr>Collaboration Virtual Machine Placement Tool - Servers : プラットフォーム選択</vt:lpstr>
      <vt:lpstr>Collaboration Virtual Machine Placement Tool - Servers : プラットフォーム選択</vt:lpstr>
      <vt:lpstr>Collaboration Virtual Machine Placement Tool - Servers : プラットフォーム選択</vt:lpstr>
      <vt:lpstr>Collaboration Virtual Machine Placement Tool - Servers : プラットフォーム選択</vt:lpstr>
      <vt:lpstr>Collaboration Virtual Machine Placement Tool - Virt.SW : Hypervisor 選択</vt:lpstr>
      <vt:lpstr>Collaboration Virtual Machine Placement Tool - Virt.SW : Hypervisor 選択</vt:lpstr>
      <vt:lpstr>仮想化ソフトウェアの選択 どのライセンスが適切なのか？</vt:lpstr>
      <vt:lpstr>Collaboration Virtual Machine Placement Tool - Virt.SW : Hypervisor 選択</vt:lpstr>
      <vt:lpstr>Collaboration Virtual Machine Placement Tool - Unified Communications 選択</vt:lpstr>
      <vt:lpstr>Collaboration Virtual Machine Placement Tool - Unified Communications 選択</vt:lpstr>
      <vt:lpstr>Collaboration Virtual Machine Placement Tool - Unified Communications 選択</vt:lpstr>
      <vt:lpstr>Collaboration Virtual Machine Placement Tool - Unified Communications 選択</vt:lpstr>
      <vt:lpstr>Collaboration Virtual Machine Placement Tool - Unified Communications 選択</vt:lpstr>
      <vt:lpstr>Collaboration Virtual Machine Placement Tool - Unified Communications 選択</vt:lpstr>
      <vt:lpstr>Collaboration Virtual Machine Placement Tool - IM&amp;P 選択</vt:lpstr>
      <vt:lpstr>Collaboration Virtual Machine Placement Tool - Unity Connection選択</vt:lpstr>
      <vt:lpstr>Collaboration Virtual Machine Placement Tool - Expressway 選択</vt:lpstr>
      <vt:lpstr>Collaboration Virtual Machine Placement Tool - Conferencing 選択</vt:lpstr>
      <vt:lpstr>Collaboration Virtual Machine Placement Tool - Custom VM 作成</vt:lpstr>
      <vt:lpstr>Collaboration Virtual Machine Placement Tool - Export/Import Options</vt:lpstr>
      <vt:lpstr>Collaboration Virtual Machine Placement Tool - Export- PDF</vt:lpstr>
      <vt:lpstr>Collaboration Virtual Machine Placement Tool - Export- Images</vt:lpstr>
      <vt:lpstr>Collaboration Virtual Machine Placement Tool - Export- CCW</vt:lpstr>
      <vt:lpstr>Collaboration Virtual Machine Placement Tool - Export- CCW</vt:lpstr>
      <vt:lpstr>Collaboration Virtual Machine Placement Tool - Export- CCW</vt:lpstr>
      <vt:lpstr>Collaboration Virtual Machine Placement Tool - Export- Share</vt:lpstr>
      <vt:lpstr>構成例　– 音声 BE6000S</vt:lpstr>
      <vt:lpstr>構成例　– UC BE6000M</vt:lpstr>
      <vt:lpstr>構成例　– Video BE6000H</vt:lpstr>
      <vt:lpstr>構成例　– Video BE6000M/H MM410v</vt:lpstr>
      <vt:lpstr>Reference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Edition 6000</dc:title>
  <dc:creator>Yuki Iwagishi</dc:creator>
  <cp:lastModifiedBy>Yuki Iwagishi</cp:lastModifiedBy>
  <cp:revision>19</cp:revision>
  <dcterms:created xsi:type="dcterms:W3CDTF">2016-04-05T19:23:39Z</dcterms:created>
  <dcterms:modified xsi:type="dcterms:W3CDTF">2016-04-06T05:15:03Z</dcterms:modified>
</cp:coreProperties>
</file>