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5"/>
  </p:notesMasterIdLst>
  <p:handoutMasterIdLst>
    <p:handoutMasterId r:id="rId56"/>
  </p:handoutMasterIdLst>
  <p:sldIdLst>
    <p:sldId id="499" r:id="rId2"/>
    <p:sldId id="510" r:id="rId3"/>
    <p:sldId id="511" r:id="rId4"/>
    <p:sldId id="521" r:id="rId5"/>
    <p:sldId id="541" r:id="rId6"/>
    <p:sldId id="609" r:id="rId7"/>
    <p:sldId id="526" r:id="rId8"/>
    <p:sldId id="594" r:id="rId9"/>
    <p:sldId id="596" r:id="rId10"/>
    <p:sldId id="595" r:id="rId11"/>
    <p:sldId id="604" r:id="rId12"/>
    <p:sldId id="527" r:id="rId13"/>
    <p:sldId id="597" r:id="rId14"/>
    <p:sldId id="598" r:id="rId15"/>
    <p:sldId id="586" r:id="rId16"/>
    <p:sldId id="579" r:id="rId17"/>
    <p:sldId id="580" r:id="rId18"/>
    <p:sldId id="581" r:id="rId19"/>
    <p:sldId id="583" r:id="rId20"/>
    <p:sldId id="606" r:id="rId21"/>
    <p:sldId id="605" r:id="rId22"/>
    <p:sldId id="607" r:id="rId23"/>
    <p:sldId id="608" r:id="rId24"/>
    <p:sldId id="561" r:id="rId25"/>
    <p:sldId id="600" r:id="rId26"/>
    <p:sldId id="568" r:id="rId27"/>
    <p:sldId id="569" r:id="rId28"/>
    <p:sldId id="570" r:id="rId29"/>
    <p:sldId id="571" r:id="rId30"/>
    <p:sldId id="572" r:id="rId31"/>
    <p:sldId id="573" r:id="rId32"/>
    <p:sldId id="519" r:id="rId33"/>
    <p:sldId id="551" r:id="rId34"/>
    <p:sldId id="587" r:id="rId35"/>
    <p:sldId id="588" r:id="rId36"/>
    <p:sldId id="589" r:id="rId37"/>
    <p:sldId id="590" r:id="rId38"/>
    <p:sldId id="546" r:id="rId39"/>
    <p:sldId id="547" r:id="rId40"/>
    <p:sldId id="549" r:id="rId41"/>
    <p:sldId id="548" r:id="rId42"/>
    <p:sldId id="550" r:id="rId43"/>
    <p:sldId id="553" r:id="rId44"/>
    <p:sldId id="554" r:id="rId45"/>
    <p:sldId id="556" r:id="rId46"/>
    <p:sldId id="563" r:id="rId47"/>
    <p:sldId id="564" r:id="rId48"/>
    <p:sldId id="565" r:id="rId49"/>
    <p:sldId id="566" r:id="rId50"/>
    <p:sldId id="560" r:id="rId51"/>
    <p:sldId id="592" r:id="rId52"/>
    <p:sldId id="559" r:id="rId53"/>
    <p:sldId id="518" r:id="rId54"/>
  </p:sldIdLst>
  <p:sldSz cx="9144000" cy="5143500" type="screen16x9"/>
  <p:notesSz cx="7077075" cy="93630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CC2397C4-1D9E-8241-8F5C-DA1676C66EF3}">
          <p14:sldIdLst>
            <p14:sldId id="499"/>
          </p14:sldIdLst>
        </p14:section>
        <p14:section name="Intro" id="{748BEF44-D971-7D4C-92A6-E1A4AFFCAEC0}">
          <p14:sldIdLst>
            <p14:sldId id="510"/>
            <p14:sldId id="511"/>
            <p14:sldId id="521"/>
            <p14:sldId id="541"/>
            <p14:sldId id="609"/>
          </p14:sldIdLst>
        </p14:section>
        <p14:section name="Stealthwatch" id="{140DF26E-5EB5-C74D-BC3E-71C34ACF173D}">
          <p14:sldIdLst>
            <p14:sldId id="526"/>
            <p14:sldId id="594"/>
            <p14:sldId id="596"/>
            <p14:sldId id="595"/>
            <p14:sldId id="604"/>
            <p14:sldId id="527"/>
            <p14:sldId id="597"/>
            <p14:sldId id="598"/>
            <p14:sldId id="586"/>
            <p14:sldId id="579"/>
            <p14:sldId id="580"/>
            <p14:sldId id="581"/>
            <p14:sldId id="583"/>
            <p14:sldId id="606"/>
            <p14:sldId id="605"/>
            <p14:sldId id="607"/>
            <p14:sldId id="608"/>
          </p14:sldIdLst>
        </p14:section>
        <p14:section name="Architecture " id="{4D1E7F30-26BF-D24F-87F2-5BAFCE21794D}">
          <p14:sldIdLst>
            <p14:sldId id="561"/>
            <p14:sldId id="600"/>
            <p14:sldId id="568"/>
            <p14:sldId id="569"/>
            <p14:sldId id="570"/>
            <p14:sldId id="571"/>
            <p14:sldId id="572"/>
            <p14:sldId id="573"/>
          </p14:sldIdLst>
        </p14:section>
        <p14:section name="New in 6.8" id="{144EF7C6-E99D-8046-8C18-0EBF1E8767FD}">
          <p14:sldIdLst>
            <p14:sldId id="519"/>
            <p14:sldId id="551"/>
            <p14:sldId id="587"/>
            <p14:sldId id="588"/>
            <p14:sldId id="589"/>
            <p14:sldId id="590"/>
            <p14:sldId id="546"/>
            <p14:sldId id="547"/>
            <p14:sldId id="549"/>
            <p14:sldId id="548"/>
          </p14:sldIdLst>
        </p14:section>
        <p14:section name="Endpoint" id="{B9EF24D6-8A81-5746-B64B-943EF91B9A53}">
          <p14:sldIdLst>
            <p14:sldId id="550"/>
            <p14:sldId id="553"/>
            <p14:sldId id="554"/>
            <p14:sldId id="556"/>
            <p14:sldId id="563"/>
            <p14:sldId id="564"/>
            <p14:sldId id="565"/>
            <p14:sldId id="566"/>
          </p14:sldIdLst>
        </p14:section>
        <p14:section name="End" id="{537C3E58-63F0-0B49-B1F2-91DFDDDCC83A}">
          <p14:sldIdLst>
            <p14:sldId id="560"/>
            <p14:sldId id="592"/>
            <p14:sldId id="559"/>
            <p14:sldId id="518"/>
          </p14:sldIdLst>
        </p14:section>
      </p14:sectionLst>
    </p:ext>
    <p:ext uri="{EFAFB233-063F-42B5-8137-9DF3F51BA10A}">
      <p15:sldGuideLst xmlns=""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810"/>
    <a:srgbClr val="FDBE24"/>
    <a:srgbClr val="FA661C"/>
    <a:srgbClr val="90BDDB"/>
    <a:srgbClr val="335FFA"/>
    <a:srgbClr val="349A97"/>
    <a:srgbClr val="2C92B6"/>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81" autoAdjust="0"/>
    <p:restoredTop sz="91145" autoAdjust="0"/>
  </p:normalViewPr>
  <p:slideViewPr>
    <p:cSldViewPr snapToGrid="0" snapToObjects="1" showGuides="1">
      <p:cViewPr varScale="1">
        <p:scale>
          <a:sx n="146" d="100"/>
          <a:sy n="146" d="100"/>
        </p:scale>
        <p:origin x="-128" y="-256"/>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7/1/16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7/1/16</a:t>
            </a:fld>
            <a:endParaRPr lang="en-US"/>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pPr lvl="0"/>
            <a:endParaRPr lang="en-US" noProof="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86713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37824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285579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F7639-F15C-4671-B772-DF5E67699034}" type="slidenum">
              <a:rPr lang="en-US" smtClean="0"/>
              <a:pPr/>
              <a:t>18</a:t>
            </a:fld>
            <a:endParaRPr lang="en-US"/>
          </a:p>
        </p:txBody>
      </p:sp>
    </p:spTree>
    <p:extLst>
      <p:ext uri="{BB962C8B-B14F-4D97-AF65-F5344CB8AC3E}">
        <p14:creationId xmlns:p14="http://schemas.microsoft.com/office/powerpoint/2010/main" val="308186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681" lvl="1"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2409637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27965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3551311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2029375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203995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202937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202937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1927351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a:p>
        </p:txBody>
      </p:sp>
    </p:spTree>
    <p:extLst>
      <p:ext uri="{BB962C8B-B14F-4D97-AF65-F5344CB8AC3E}">
        <p14:creationId xmlns:p14="http://schemas.microsoft.com/office/powerpoint/2010/main" val="247640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143391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34653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3678203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31</a:t>
            </a:fld>
            <a:endParaRPr lang="en-US"/>
          </a:p>
        </p:txBody>
      </p:sp>
    </p:spTree>
    <p:extLst>
      <p:ext uri="{BB962C8B-B14F-4D97-AF65-F5344CB8AC3E}">
        <p14:creationId xmlns:p14="http://schemas.microsoft.com/office/powerpoint/2010/main" val="3899742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2565392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2380445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dirty="0"/>
          </a:p>
        </p:txBody>
      </p:sp>
    </p:spTree>
    <p:extLst>
      <p:ext uri="{BB962C8B-B14F-4D97-AF65-F5344CB8AC3E}">
        <p14:creationId xmlns:p14="http://schemas.microsoft.com/office/powerpoint/2010/main" val="623486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dirty="0"/>
          </a:p>
        </p:txBody>
      </p:sp>
    </p:spTree>
    <p:extLst>
      <p:ext uri="{BB962C8B-B14F-4D97-AF65-F5344CB8AC3E}">
        <p14:creationId xmlns:p14="http://schemas.microsoft.com/office/powerpoint/2010/main" val="2024972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198170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9181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1979452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F7639-F15C-4671-B772-DF5E67699034}" type="slidenum">
              <a:rPr lang="en-US" smtClean="0"/>
              <a:pPr/>
              <a:t>38</a:t>
            </a:fld>
            <a:endParaRPr lang="en-US" dirty="0"/>
          </a:p>
        </p:txBody>
      </p:sp>
    </p:spTree>
    <p:extLst>
      <p:ext uri="{BB962C8B-B14F-4D97-AF65-F5344CB8AC3E}">
        <p14:creationId xmlns:p14="http://schemas.microsoft.com/office/powerpoint/2010/main" val="1295589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1390299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a:p>
        </p:txBody>
      </p:sp>
    </p:spTree>
    <p:extLst>
      <p:ext uri="{BB962C8B-B14F-4D97-AF65-F5344CB8AC3E}">
        <p14:creationId xmlns:p14="http://schemas.microsoft.com/office/powerpoint/2010/main" val="2884334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75D5101-FF59-4E68-84D5-7B06BA458021}"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045727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42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004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43</a:t>
            </a:fld>
            <a:endParaRPr lang="en-US"/>
          </a:p>
        </p:txBody>
      </p:sp>
    </p:spTree>
    <p:extLst>
      <p:ext uri="{BB962C8B-B14F-4D97-AF65-F5344CB8AC3E}">
        <p14:creationId xmlns:p14="http://schemas.microsoft.com/office/powerpoint/2010/main" val="43001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03697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3119652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a:p>
        </p:txBody>
      </p:sp>
    </p:spTree>
    <p:extLst>
      <p:ext uri="{BB962C8B-B14F-4D97-AF65-F5344CB8AC3E}">
        <p14:creationId xmlns:p14="http://schemas.microsoft.com/office/powerpoint/2010/main" val="370701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2202203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a:p>
        </p:txBody>
      </p:sp>
    </p:spTree>
    <p:extLst>
      <p:ext uri="{BB962C8B-B14F-4D97-AF65-F5344CB8AC3E}">
        <p14:creationId xmlns:p14="http://schemas.microsoft.com/office/powerpoint/2010/main" val="2634349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48</a:t>
            </a:fld>
            <a:endParaRPr lang="en-US"/>
          </a:p>
        </p:txBody>
      </p:sp>
    </p:spTree>
    <p:extLst>
      <p:ext uri="{BB962C8B-B14F-4D97-AF65-F5344CB8AC3E}">
        <p14:creationId xmlns:p14="http://schemas.microsoft.com/office/powerpoint/2010/main" val="3962145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a:p>
        </p:txBody>
      </p:sp>
    </p:spTree>
    <p:extLst>
      <p:ext uri="{BB962C8B-B14F-4D97-AF65-F5344CB8AC3E}">
        <p14:creationId xmlns:p14="http://schemas.microsoft.com/office/powerpoint/2010/main" val="2606589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50</a:t>
            </a:fld>
            <a:endParaRPr lang="en-US"/>
          </a:p>
        </p:txBody>
      </p:sp>
    </p:spTree>
    <p:extLst>
      <p:ext uri="{BB962C8B-B14F-4D97-AF65-F5344CB8AC3E}">
        <p14:creationId xmlns:p14="http://schemas.microsoft.com/office/powerpoint/2010/main" val="74906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52</a:t>
            </a:fld>
            <a:endParaRPr lang="en-US"/>
          </a:p>
        </p:txBody>
      </p:sp>
    </p:spTree>
    <p:extLst>
      <p:ext uri="{BB962C8B-B14F-4D97-AF65-F5344CB8AC3E}">
        <p14:creationId xmlns:p14="http://schemas.microsoft.com/office/powerpoint/2010/main" val="1992857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53</a:t>
            </a:fld>
            <a:endParaRPr lang="en-US"/>
          </a:p>
        </p:txBody>
      </p:sp>
    </p:spTree>
    <p:extLst>
      <p:ext uri="{BB962C8B-B14F-4D97-AF65-F5344CB8AC3E}">
        <p14:creationId xmlns:p14="http://schemas.microsoft.com/office/powerpoint/2010/main" val="37549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1267598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868682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356134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402249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682">
              <a:defRPr/>
            </a:pPr>
            <a:endParaRPr lang="en-US" sz="16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503640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 Id="rId3"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tiff"/><Relationship Id="rId3"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13"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4"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15"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6"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7"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8" name="Rectangle 1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88500548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program identity image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226644" y="2061713"/>
            <a:ext cx="7598042" cy="75912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Session Title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userDrawn="1"/>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8" name="Rectangle 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sp>
        <p:nvSpPr>
          <p:cNvPr id="12" name="Text Placeholder 2"/>
          <p:cNvSpPr>
            <a:spLocks noGrp="1"/>
          </p:cNvSpPr>
          <p:nvPr>
            <p:ph type="body" sz="quarter" idx="13" hasCustomPrompt="1"/>
          </p:nvPr>
        </p:nvSpPr>
        <p:spPr>
          <a:xfrm>
            <a:off x="220440" y="3099325"/>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3" name="Subtitle 2"/>
          <p:cNvSpPr>
            <a:spLocks noGrp="1"/>
          </p:cNvSpPr>
          <p:nvPr>
            <p:ph type="subTitle" idx="1" hasCustomPrompt="1"/>
          </p:nvPr>
        </p:nvSpPr>
        <p:spPr>
          <a:xfrm>
            <a:off x="226644" y="3681060"/>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4" name="Text Placeholder 38"/>
          <p:cNvSpPr>
            <a:spLocks noGrp="1"/>
          </p:cNvSpPr>
          <p:nvPr>
            <p:ph type="body" sz="quarter" idx="11" hasCustomPrompt="1"/>
          </p:nvPr>
        </p:nvSpPr>
        <p:spPr>
          <a:xfrm>
            <a:off x="226644" y="392105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5" name="Text Placeholder 40"/>
          <p:cNvSpPr>
            <a:spLocks noGrp="1"/>
          </p:cNvSpPr>
          <p:nvPr>
            <p:ph type="body" sz="quarter" idx="12" hasCustomPrompt="1"/>
          </p:nvPr>
        </p:nvSpPr>
        <p:spPr>
          <a:xfrm>
            <a:off x="226644" y="4161054"/>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37121915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w/ subheader">
    <p:spTree>
      <p:nvGrpSpPr>
        <p:cNvPr id="1" name=""/>
        <p:cNvGrpSpPr/>
        <p:nvPr/>
      </p:nvGrpSpPr>
      <p:grpSpPr>
        <a:xfrm>
          <a:off x="0" y="0"/>
          <a:ext cx="0" cy="0"/>
          <a:chOff x="0" y="0"/>
          <a:chExt cx="0" cy="0"/>
        </a:xfrm>
      </p:grpSpPr>
      <p:sp>
        <p:nvSpPr>
          <p:cNvPr id="13" name="Content Placeholder 12"/>
          <p:cNvSpPr>
            <a:spLocks noGrp="1"/>
          </p:cNvSpPr>
          <p:nvPr>
            <p:ph sz="quarter" idx="18" hasCustomPrompt="1"/>
          </p:nvPr>
        </p:nvSpPr>
        <p:spPr>
          <a:xfrm>
            <a:off x="223758" y="292028"/>
            <a:ext cx="8703595" cy="414260"/>
          </a:xfrm>
          <a:prstGeom prst="rect">
            <a:avLst/>
          </a:prstGeom>
        </p:spPr>
        <p:txBody>
          <a:bodyPr vert="horz"/>
          <a:lstStyle>
            <a:lvl1pPr marL="0" indent="0">
              <a:lnSpc>
                <a:spcPct val="70000"/>
              </a:lnSpc>
              <a:buNone/>
              <a:defRPr sz="3000">
                <a:solidFill>
                  <a:srgbClr val="003366"/>
                </a:solidFill>
              </a:defRPr>
            </a:lvl1pPr>
            <a:lvl2pPr marL="0" indent="0">
              <a:lnSpc>
                <a:spcPct val="70000"/>
              </a:lnSpc>
              <a:buNone/>
              <a:defRPr sz="3000">
                <a:solidFill>
                  <a:srgbClr val="E67701"/>
                </a:solidFill>
              </a:defRPr>
            </a:lvl2pPr>
          </a:lstStyle>
          <a:p>
            <a:pPr lvl="0"/>
            <a:r>
              <a:rPr lang="en-US" dirty="0" smtClean="0"/>
              <a:t>Header</a:t>
            </a:r>
          </a:p>
          <a:p>
            <a:pPr lvl="1"/>
            <a:endParaRPr lang="en-US" dirty="0" smtClean="0"/>
          </a:p>
        </p:txBody>
      </p:sp>
      <p:sp>
        <p:nvSpPr>
          <p:cNvPr id="15" name="Content Placeholder 14"/>
          <p:cNvSpPr>
            <a:spLocks noGrp="1"/>
          </p:cNvSpPr>
          <p:nvPr>
            <p:ph sz="quarter" idx="19" hasCustomPrompt="1"/>
          </p:nvPr>
        </p:nvSpPr>
        <p:spPr>
          <a:xfrm>
            <a:off x="223757" y="715128"/>
            <a:ext cx="8703595" cy="373284"/>
          </a:xfrm>
          <a:prstGeom prst="rect">
            <a:avLst/>
          </a:prstGeom>
        </p:spPr>
        <p:txBody>
          <a:bodyPr vert="horz"/>
          <a:lstStyle>
            <a:lvl1pPr marL="0" indent="0">
              <a:buNone/>
              <a:defRPr sz="1600" baseline="0">
                <a:solidFill>
                  <a:srgbClr val="E67701"/>
                </a:solidFill>
              </a:defRPr>
            </a:lvl1pPr>
          </a:lstStyle>
          <a:p>
            <a:pPr lvl="0"/>
            <a:r>
              <a:rPr lang="en-US" dirty="0" smtClean="0"/>
              <a:t>Sub Header</a:t>
            </a:r>
            <a:endParaRPr lang="en-US" dirty="0"/>
          </a:p>
        </p:txBody>
      </p:sp>
      <p:sp>
        <p:nvSpPr>
          <p:cNvPr id="3" name="Text Placeholder 2"/>
          <p:cNvSpPr>
            <a:spLocks noGrp="1"/>
          </p:cNvSpPr>
          <p:nvPr>
            <p:ph type="body" sz="quarter" idx="20"/>
          </p:nvPr>
        </p:nvSpPr>
        <p:spPr>
          <a:xfrm>
            <a:off x="228599" y="1262064"/>
            <a:ext cx="8698753" cy="3481760"/>
          </a:xfrm>
          <a:prstGeom prst="rect">
            <a:avLst/>
          </a:prstGeom>
        </p:spPr>
        <p:txBody>
          <a:bodyPr vert="horz"/>
          <a:lstStyle>
            <a:lvl1pPr>
              <a:buClr>
                <a:schemeClr val="accent1">
                  <a:lumMod val="60000"/>
                  <a:lumOff val="40000"/>
                </a:schemeClr>
              </a:buClr>
              <a:defRPr sz="1600">
                <a:solidFill>
                  <a:srgbClr val="1F497D"/>
                </a:solidFill>
              </a:defRPr>
            </a:lvl1pPr>
            <a:lvl2pPr marL="742950" indent="-285750">
              <a:buClr>
                <a:schemeClr val="accent1">
                  <a:lumMod val="60000"/>
                  <a:lumOff val="40000"/>
                </a:schemeClr>
              </a:buClr>
              <a:buFont typeface="Arial"/>
              <a:buChar char="•"/>
              <a:defRPr sz="1400">
                <a:solidFill>
                  <a:srgbClr val="1F497D"/>
                </a:solidFill>
              </a:defRPr>
            </a:lvl2pPr>
            <a:lvl3pPr marL="1143000" indent="-228600">
              <a:buClr>
                <a:schemeClr val="accent1">
                  <a:lumMod val="60000"/>
                  <a:lumOff val="40000"/>
                </a:schemeClr>
              </a:buClr>
              <a:buFont typeface="Arial"/>
              <a:buChar char="•"/>
              <a:defRPr sz="1400">
                <a:solidFill>
                  <a:srgbClr val="1F497D"/>
                </a:solidFill>
              </a:defRPr>
            </a:lvl3pPr>
            <a:lvl4pPr marL="1600200" indent="-228600">
              <a:buClr>
                <a:schemeClr val="accent1">
                  <a:lumMod val="60000"/>
                  <a:lumOff val="40000"/>
                </a:schemeClr>
              </a:buClr>
              <a:buFont typeface="Arial"/>
              <a:buChar char="•"/>
              <a:defRPr sz="1400">
                <a:solidFill>
                  <a:srgbClr val="1F497D"/>
                </a:solidFill>
              </a:defRPr>
            </a:lvl4pPr>
            <a:lvl5pPr marL="2057400" indent="-228600">
              <a:buClr>
                <a:schemeClr val="accent1">
                  <a:lumMod val="60000"/>
                  <a:lumOff val="40000"/>
                </a:schemeClr>
              </a:buClr>
              <a:buFont typeface="Arial"/>
              <a:buChar char="•"/>
              <a:defRPr sz="1400">
                <a:solidFill>
                  <a:srgbClr val="1F497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txBox="1">
            <a:spLocks/>
          </p:cNvSpPr>
          <p:nvPr userDrawn="1"/>
        </p:nvSpPr>
        <p:spPr>
          <a:xfrm>
            <a:off x="-42021" y="4806413"/>
            <a:ext cx="3925877" cy="270963"/>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00" dirty="0"/>
          </a:p>
        </p:txBody>
      </p:sp>
    </p:spTree>
    <p:extLst>
      <p:ext uri="{BB962C8B-B14F-4D97-AF65-F5344CB8AC3E}">
        <p14:creationId xmlns:p14="http://schemas.microsoft.com/office/powerpoint/2010/main" val="102219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with Content  ">
    <p:spTree>
      <p:nvGrpSpPr>
        <p:cNvPr id="1" name=""/>
        <p:cNvGrpSpPr/>
        <p:nvPr/>
      </p:nvGrpSpPr>
      <p:grpSpPr>
        <a:xfrm>
          <a:off x="0" y="0"/>
          <a:ext cx="0" cy="0"/>
          <a:chOff x="0" y="0"/>
          <a:chExt cx="0" cy="0"/>
        </a:xfrm>
      </p:grpSpPr>
      <p:sp>
        <p:nvSpPr>
          <p:cNvPr id="9" name="Date Placeholder 3"/>
          <p:cNvSpPr txBox="1">
            <a:spLocks/>
          </p:cNvSpPr>
          <p:nvPr/>
        </p:nvSpPr>
        <p:spPr>
          <a:xfrm>
            <a:off x="228600" y="4848201"/>
            <a:ext cx="6172200" cy="273844"/>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 2015 Lancope, Inc. All rights reserved. Lancope Confidential Information.  </a:t>
            </a:r>
            <a:endParaRPr lang="en-US" sz="800" dirty="0"/>
          </a:p>
        </p:txBody>
      </p:sp>
      <p:sp>
        <p:nvSpPr>
          <p:cNvPr id="13" name="Content Placeholder 12"/>
          <p:cNvSpPr>
            <a:spLocks noGrp="1"/>
          </p:cNvSpPr>
          <p:nvPr>
            <p:ph sz="quarter" idx="18" hasCustomPrompt="1"/>
          </p:nvPr>
        </p:nvSpPr>
        <p:spPr>
          <a:xfrm>
            <a:off x="223759" y="292029"/>
            <a:ext cx="3592513" cy="414260"/>
          </a:xfrm>
          <a:prstGeom prst="rect">
            <a:avLst/>
          </a:prstGeom>
        </p:spPr>
        <p:txBody>
          <a:bodyPr vert="horz" lIns="68580" tIns="34290" rIns="68580" bIns="34290"/>
          <a:lstStyle>
            <a:lvl1pPr marL="0" indent="0">
              <a:lnSpc>
                <a:spcPct val="70000"/>
              </a:lnSpc>
              <a:buNone/>
              <a:defRPr>
                <a:solidFill>
                  <a:srgbClr val="003366"/>
                </a:solidFill>
              </a:defRPr>
            </a:lvl1pPr>
            <a:lvl2pPr marL="0" indent="0">
              <a:lnSpc>
                <a:spcPct val="70000"/>
              </a:lnSpc>
              <a:buNone/>
              <a:defRPr sz="1800">
                <a:solidFill>
                  <a:srgbClr val="E67701"/>
                </a:solidFill>
              </a:defRPr>
            </a:lvl2pPr>
          </a:lstStyle>
          <a:p>
            <a:pPr lvl="0"/>
            <a:r>
              <a:rPr lang="en-US" dirty="0" smtClean="0"/>
              <a:t>Header</a:t>
            </a:r>
          </a:p>
          <a:p>
            <a:pPr lvl="1"/>
            <a:endParaRPr lang="en-US" dirty="0" smtClean="0"/>
          </a:p>
        </p:txBody>
      </p:sp>
      <p:sp>
        <p:nvSpPr>
          <p:cNvPr id="15" name="Content Placeholder 14"/>
          <p:cNvSpPr>
            <a:spLocks noGrp="1"/>
          </p:cNvSpPr>
          <p:nvPr>
            <p:ph sz="quarter" idx="19" hasCustomPrompt="1"/>
          </p:nvPr>
        </p:nvSpPr>
        <p:spPr>
          <a:xfrm>
            <a:off x="228600" y="618005"/>
            <a:ext cx="1929072" cy="373284"/>
          </a:xfrm>
          <a:prstGeom prst="rect">
            <a:avLst/>
          </a:prstGeom>
        </p:spPr>
        <p:txBody>
          <a:bodyPr vert="horz" lIns="68580" tIns="34290" rIns="68580" bIns="34290"/>
          <a:lstStyle>
            <a:lvl1pPr marL="0" indent="0">
              <a:buNone/>
              <a:defRPr sz="1800" baseline="0">
                <a:solidFill>
                  <a:srgbClr val="E67701"/>
                </a:solidFill>
              </a:defRPr>
            </a:lvl1pPr>
          </a:lstStyle>
          <a:p>
            <a:pPr lvl="0"/>
            <a:r>
              <a:rPr lang="en-US" dirty="0" smtClean="0"/>
              <a:t>Sub Header</a:t>
            </a:r>
            <a:endParaRPr lang="en-US" dirty="0"/>
          </a:p>
        </p:txBody>
      </p:sp>
      <p:sp>
        <p:nvSpPr>
          <p:cNvPr id="17" name="Content Placeholder 16"/>
          <p:cNvSpPr>
            <a:spLocks noGrp="1"/>
          </p:cNvSpPr>
          <p:nvPr>
            <p:ph sz="quarter" idx="20" hasCustomPrompt="1"/>
          </p:nvPr>
        </p:nvSpPr>
        <p:spPr>
          <a:xfrm>
            <a:off x="96752" y="1114119"/>
            <a:ext cx="5481637" cy="855336"/>
          </a:xfrm>
          <a:prstGeom prst="rect">
            <a:avLst/>
          </a:prstGeom>
        </p:spPr>
        <p:txBody>
          <a:bodyPr vert="horz" lIns="68580" tIns="34290" rIns="68580" bIns="34290"/>
          <a:lstStyle>
            <a:lvl1pPr marL="285743" indent="-137156">
              <a:buClr>
                <a:srgbClr val="739DD2"/>
              </a:buClr>
              <a:buFont typeface="Arial"/>
              <a:buChar char="•"/>
              <a:defRPr sz="1400" baseline="0">
                <a:solidFill>
                  <a:srgbClr val="003366"/>
                </a:solidFill>
              </a:defRPr>
            </a:lvl1pPr>
            <a:lvl2pPr marL="0" indent="-137156">
              <a:buClr>
                <a:srgbClr val="739DD2"/>
              </a:buClr>
              <a:buFont typeface="Arial"/>
              <a:buChar char="•"/>
              <a:defRPr sz="1200">
                <a:solidFill>
                  <a:srgbClr val="003366"/>
                </a:solidFill>
              </a:defRPr>
            </a:lvl2pPr>
          </a:lstStyle>
          <a:p>
            <a:pPr lvl="0"/>
            <a:r>
              <a:rPr lang="en-US" dirty="0" smtClean="0"/>
              <a:t>Point 1 </a:t>
            </a:r>
          </a:p>
        </p:txBody>
      </p:sp>
    </p:spTree>
    <p:extLst>
      <p:ext uri="{BB962C8B-B14F-4D97-AF65-F5344CB8AC3E}">
        <p14:creationId xmlns:p14="http://schemas.microsoft.com/office/powerpoint/2010/main" val="1425653893"/>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482353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760134"/>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Why are we here today?</a:t>
            </a:r>
            <a:endParaRPr lang="en-US" dirty="0"/>
          </a:p>
        </p:txBody>
      </p:sp>
      <p:sp>
        <p:nvSpPr>
          <p:cNvPr id="8" name="Rectangle 4"/>
          <p:cNvSpPr>
            <a:spLocks noChangeArrowheads="1"/>
          </p:cNvSpPr>
          <p:nvPr userDrawn="1"/>
        </p:nvSpPr>
        <p:spPr bwMode="ltGray">
          <a:xfrm>
            <a:off x="2822449" y="4741653"/>
            <a:ext cx="2658018" cy="154518"/>
          </a:xfrm>
          <a:prstGeom prst="rect">
            <a:avLst/>
          </a:prstGeom>
          <a:noFill/>
          <a:ln w="9525">
            <a:noFill/>
            <a:miter lim="800000"/>
            <a:headEnd/>
            <a:tailEnd/>
          </a:ln>
          <a:effectLst/>
        </p:spPr>
        <p:txBody>
          <a:bodyPr lIns="61586" tIns="30792" rIns="61586" bIns="30792" anchor="b">
            <a:spAutoFit/>
          </a:bodyPr>
          <a:lstStyle/>
          <a:p>
            <a:pPr algn="l"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Why are we here today?</a:t>
            </a:r>
            <a:endParaRPr lang="en-GB" dirty="0"/>
          </a:p>
        </p:txBody>
      </p:sp>
    </p:spTree>
    <p:extLst>
      <p:ext uri="{BB962C8B-B14F-4D97-AF65-F5344CB8AC3E}">
        <p14:creationId xmlns:p14="http://schemas.microsoft.com/office/powerpoint/2010/main" val="37491670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 Id="rId41" Type="http://schemas.openxmlformats.org/officeDocument/2006/relationships/image" Target="../media/image1.png"/><Relationship Id="rId4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7625751" y="4697113"/>
            <a:ext cx="1466491" cy="257445"/>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p:nvSpPr>
        <p:spPr bwMode="ltGray">
          <a:xfrm>
            <a:off x="2806259" y="4736431"/>
            <a:ext cx="2658018" cy="154518"/>
          </a:xfrm>
          <a:prstGeom prst="rect">
            <a:avLst/>
          </a:prstGeom>
          <a:noFill/>
          <a:ln w="9525">
            <a:noFill/>
            <a:miter lim="800000"/>
            <a:headEnd/>
            <a:tailEnd/>
          </a:ln>
          <a:effectLst/>
        </p:spPr>
        <p:txBody>
          <a:bodyPr lIns="61586" tIns="30792" rIns="61586" bIns="30792" anchor="b">
            <a:spAutoFit/>
          </a:bodyPr>
          <a:lstStyle/>
          <a:p>
            <a:pPr algn="ct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20" r:id="rId36"/>
    <p:sldLayoutId id="2147483921" r:id="rId37"/>
    <p:sldLayoutId id="2147483922" r:id="rId38"/>
    <p:sldLayoutId id="2147483924" r:id="rId39"/>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16.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9" Type="http://schemas.openxmlformats.org/officeDocument/2006/relationships/image" Target="../media/image39.png"/><Relationship Id="rId20" Type="http://schemas.openxmlformats.org/officeDocument/2006/relationships/image" Target="../media/image50.png"/><Relationship Id="rId21" Type="http://schemas.openxmlformats.org/officeDocument/2006/relationships/image" Target="../media/image26.emf"/><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38.xml"/><Relationship Id="rId2" Type="http://schemas.openxmlformats.org/officeDocument/2006/relationships/image" Target="../media/image33.png"/><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51.emf"/><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51.emf"/><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hyperlink" Target="https://documentation.meraki.com/MX-Z/Monitoring_and_Reporting/NetFlow_Overview" TargetMode="External"/><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6.emf"/><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http://cisco.com/" TargetMode="External"/><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emf"/><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emf"/><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3.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5.png"/><Relationship Id="rId5" Type="http://schemas.openxmlformats.org/officeDocument/2006/relationships/image" Target="../media/image78.emf"/><Relationship Id="rId6" Type="http://schemas.openxmlformats.org/officeDocument/2006/relationships/image" Target="../media/image84.png"/><Relationship Id="rId7" Type="http://schemas.microsoft.com/office/2007/relationships/hdphoto" Target="../media/hdphoto2.wdp"/><Relationship Id="rId8" Type="http://schemas.microsoft.com/office/2007/relationships/hdphoto" Target="../media/hdphoto3.wdp"/><Relationship Id="rId9" Type="http://schemas.microsoft.com/office/2007/relationships/hdphoto" Target="../media/hdphoto4.wdp"/><Relationship Id="rId10" Type="http://schemas.openxmlformats.org/officeDocument/2006/relationships/image" Target="../media/image85.png"/><Relationship Id="rId11" Type="http://schemas.openxmlformats.org/officeDocument/2006/relationships/image" Target="cid:4793A60F-CAB4-40F6-8EC8-223F2951CB44" TargetMode="External"/><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1" Type="http://schemas.openxmlformats.org/officeDocument/2006/relationships/image" Target="../media/image85.png"/><Relationship Id="rId12" Type="http://schemas.openxmlformats.org/officeDocument/2006/relationships/image" Target="cid:4793A60F-CAB4-40F6-8EC8-223F2951CB44" TargetMode="External"/><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18.png"/><Relationship Id="rId9" Type="http://schemas.openxmlformats.org/officeDocument/2006/relationships/image" Target="../media/image86.png"/><Relationship Id="rId10"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9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9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1.wdp"/><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3" name="Title 2"/>
          <p:cNvSpPr>
            <a:spLocks noGrp="1"/>
          </p:cNvSpPr>
          <p:nvPr>
            <p:ph type="ctrTitle"/>
          </p:nvPr>
        </p:nvSpPr>
        <p:spPr/>
        <p:txBody>
          <a:bodyPr/>
          <a:lstStyle/>
          <a:p>
            <a:r>
              <a:rPr lang="en-US" dirty="0" err="1" smtClean="0"/>
              <a:t>Stealthwatch</a:t>
            </a:r>
            <a:r>
              <a:rPr lang="en-US" dirty="0" smtClean="0"/>
              <a:t> Deep Dive</a:t>
            </a:r>
            <a:endParaRPr lang="en-US" dirty="0"/>
          </a:p>
        </p:txBody>
      </p:sp>
      <p:sp>
        <p:nvSpPr>
          <p:cNvPr id="4" name="Subtitle 3"/>
          <p:cNvSpPr>
            <a:spLocks noGrp="1"/>
          </p:cNvSpPr>
          <p:nvPr>
            <p:ph type="subTitle" idx="1"/>
          </p:nvPr>
        </p:nvSpPr>
        <p:spPr/>
        <p:txBody>
          <a:bodyPr/>
          <a:lstStyle/>
          <a:p>
            <a:r>
              <a:rPr lang="ja-JP" altLang="en-US" dirty="0" smtClean="0"/>
              <a:t>公共システムズエンジニア第一</a:t>
            </a:r>
            <a:endParaRPr lang="en-US" dirty="0"/>
          </a:p>
        </p:txBody>
      </p:sp>
      <p:sp>
        <p:nvSpPr>
          <p:cNvPr id="5" name="Text Placeholder 4"/>
          <p:cNvSpPr>
            <a:spLocks noGrp="1"/>
          </p:cNvSpPr>
          <p:nvPr>
            <p:ph type="body" sz="quarter" idx="11"/>
          </p:nvPr>
        </p:nvSpPr>
        <p:spPr/>
        <p:txBody>
          <a:bodyPr/>
          <a:lstStyle/>
          <a:p>
            <a:r>
              <a:rPr lang="ja-JP" altLang="en-US" dirty="0" smtClean="0"/>
              <a:t>竹内　武詞</a:t>
            </a:r>
            <a:endParaRPr lang="en-US" dirty="0"/>
          </a:p>
        </p:txBody>
      </p:sp>
      <p:sp>
        <p:nvSpPr>
          <p:cNvPr id="6" name="Text Placeholder 5"/>
          <p:cNvSpPr>
            <a:spLocks noGrp="1"/>
          </p:cNvSpPr>
          <p:nvPr>
            <p:ph type="body" sz="quarter" idx="12"/>
          </p:nvPr>
        </p:nvSpPr>
        <p:spPr/>
        <p:txBody>
          <a:bodyPr/>
          <a:lstStyle/>
          <a:p>
            <a:r>
              <a:rPr lang="en-US" dirty="0" smtClean="0"/>
              <a:t>2016/0</a:t>
            </a:r>
            <a:r>
              <a:rPr lang="en-US" altLang="ja-JP" dirty="0" smtClean="0"/>
              <a:t>7/01</a:t>
            </a:r>
            <a:endParaRPr lang="en-US" dirty="0"/>
          </a:p>
        </p:txBody>
      </p:sp>
    </p:spTree>
    <p:extLst>
      <p:ext uri="{BB962C8B-B14F-4D97-AF65-F5344CB8AC3E}">
        <p14:creationId xmlns:p14="http://schemas.microsoft.com/office/powerpoint/2010/main" val="343618887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可視化を高めると見えてくる情報</a:t>
            </a:r>
            <a:endParaRPr lang="en-US" dirty="0"/>
          </a:p>
        </p:txBody>
      </p:sp>
      <p:sp>
        <p:nvSpPr>
          <p:cNvPr id="5" name="Oval 4"/>
          <p:cNvSpPr/>
          <p:nvPr/>
        </p:nvSpPr>
        <p:spPr>
          <a:xfrm>
            <a:off x="5547236" y="1683045"/>
            <a:ext cx="2717148" cy="2717148"/>
          </a:xfrm>
          <a:prstGeom prst="ellipse">
            <a:avLst/>
          </a:prstGeom>
          <a:noFill/>
          <a:ln w="12700" cap="flat" cmpd="sng" algn="ctr">
            <a:solidFill>
              <a:schemeClr val="tx1">
                <a:lumMod val="60000"/>
                <a:lumOff val="40000"/>
              </a:schemeClr>
            </a:solidFill>
            <a:prstDash val="solid"/>
          </a:ln>
          <a:effectLst/>
        </p:spPr>
        <p:txBody>
          <a:bodyPr rtlCol="0" anchor="ctr"/>
          <a:lstStyle/>
          <a:p>
            <a:pPr algn="ctr" defTabSz="457181" fontAlgn="auto">
              <a:spcBef>
                <a:spcPts val="0"/>
              </a:spcBef>
              <a:spcAft>
                <a:spcPts val="0"/>
              </a:spcAft>
            </a:pPr>
            <a:endParaRPr lang="en-US" kern="0" dirty="0">
              <a:solidFill>
                <a:srgbClr val="00A3DE">
                  <a:lumMod val="50000"/>
                </a:srgbClr>
              </a:solidFill>
              <a:latin typeface="Arial"/>
              <a:ea typeface="Apple LiGothic Medium"/>
              <a:cs typeface="Apple LiGothic Medium"/>
            </a:endParaRPr>
          </a:p>
        </p:txBody>
      </p:sp>
      <p:cxnSp>
        <p:nvCxnSpPr>
          <p:cNvPr id="13" name="Curved Connector 109"/>
          <p:cNvCxnSpPr>
            <a:stCxn id="5" idx="3"/>
            <a:endCxn id="5" idx="4"/>
          </p:cNvCxnSpPr>
          <p:nvPr/>
        </p:nvCxnSpPr>
        <p:spPr>
          <a:xfrm>
            <a:off x="5945153" y="4002276"/>
            <a:ext cx="960657" cy="397917"/>
          </a:xfrm>
          <a:prstGeom prst="straightConnector1">
            <a:avLst/>
          </a:prstGeom>
          <a:noFill/>
          <a:ln w="3175" cap="flat" cmpd="sng" algn="ctr">
            <a:solidFill>
              <a:schemeClr val="bg1">
                <a:lumMod val="50000"/>
              </a:schemeClr>
            </a:solidFill>
            <a:prstDash val="solid"/>
          </a:ln>
          <a:effectLst/>
        </p:spPr>
      </p:cxnSp>
      <p:cxnSp>
        <p:nvCxnSpPr>
          <p:cNvPr id="14" name="Curved Connector 163"/>
          <p:cNvCxnSpPr>
            <a:stCxn id="5" idx="4"/>
            <a:endCxn id="5" idx="6"/>
          </p:cNvCxnSpPr>
          <p:nvPr/>
        </p:nvCxnSpPr>
        <p:spPr>
          <a:xfrm flipV="1">
            <a:off x="6905810" y="3041619"/>
            <a:ext cx="1358574" cy="1358574"/>
          </a:xfrm>
          <a:prstGeom prst="straightConnector1">
            <a:avLst/>
          </a:prstGeom>
          <a:noFill/>
          <a:ln w="3175" cap="flat" cmpd="sng" algn="ctr">
            <a:solidFill>
              <a:schemeClr val="bg1">
                <a:lumMod val="50000"/>
              </a:schemeClr>
            </a:solidFill>
            <a:prstDash val="solid"/>
          </a:ln>
          <a:effectLst/>
        </p:spPr>
      </p:cxnSp>
      <p:cxnSp>
        <p:nvCxnSpPr>
          <p:cNvPr id="15" name="Curved Connector 89"/>
          <p:cNvCxnSpPr>
            <a:stCxn id="5" idx="1"/>
            <a:endCxn id="5" idx="5"/>
          </p:cNvCxnSpPr>
          <p:nvPr/>
        </p:nvCxnSpPr>
        <p:spPr>
          <a:xfrm>
            <a:off x="5945153" y="2080962"/>
            <a:ext cx="1921314" cy="1921314"/>
          </a:xfrm>
          <a:prstGeom prst="straightConnector1">
            <a:avLst/>
          </a:prstGeom>
          <a:noFill/>
          <a:ln w="3175" cap="flat" cmpd="sng" algn="ctr">
            <a:solidFill>
              <a:schemeClr val="bg1">
                <a:lumMod val="50000"/>
              </a:schemeClr>
            </a:solidFill>
            <a:prstDash val="solid"/>
          </a:ln>
          <a:effectLst/>
        </p:spPr>
      </p:cxnSp>
      <p:cxnSp>
        <p:nvCxnSpPr>
          <p:cNvPr id="16" name="Curved Connector 163"/>
          <p:cNvCxnSpPr>
            <a:stCxn id="5" idx="3"/>
            <a:endCxn id="5" idx="7"/>
          </p:cNvCxnSpPr>
          <p:nvPr/>
        </p:nvCxnSpPr>
        <p:spPr>
          <a:xfrm flipV="1">
            <a:off x="5945153" y="2080962"/>
            <a:ext cx="1921314" cy="1921314"/>
          </a:xfrm>
          <a:prstGeom prst="straightConnector1">
            <a:avLst/>
          </a:prstGeom>
          <a:noFill/>
          <a:ln w="3175" cap="flat" cmpd="sng" algn="ctr">
            <a:solidFill>
              <a:schemeClr val="bg1">
                <a:lumMod val="50000"/>
              </a:schemeClr>
            </a:solidFill>
            <a:prstDash val="solid"/>
          </a:ln>
          <a:effectLst/>
        </p:spPr>
      </p:cxnSp>
      <p:cxnSp>
        <p:nvCxnSpPr>
          <p:cNvPr id="17" name="Curved Connector 163"/>
          <p:cNvCxnSpPr>
            <a:stCxn id="5" idx="2"/>
            <a:endCxn id="5" idx="1"/>
          </p:cNvCxnSpPr>
          <p:nvPr/>
        </p:nvCxnSpPr>
        <p:spPr>
          <a:xfrm flipV="1">
            <a:off x="5547236" y="2080962"/>
            <a:ext cx="397917" cy="960657"/>
          </a:xfrm>
          <a:prstGeom prst="straightConnector1">
            <a:avLst/>
          </a:prstGeom>
          <a:noFill/>
          <a:ln w="3175" cap="flat" cmpd="sng" algn="ctr">
            <a:solidFill>
              <a:schemeClr val="bg1">
                <a:lumMod val="50000"/>
              </a:schemeClr>
            </a:solidFill>
            <a:prstDash val="solid"/>
          </a:ln>
          <a:effectLst/>
        </p:spPr>
      </p:cxnSp>
      <p:cxnSp>
        <p:nvCxnSpPr>
          <p:cNvPr id="18" name="Curved Connector 163"/>
          <p:cNvCxnSpPr>
            <a:stCxn id="5" idx="2"/>
            <a:endCxn id="5" idx="7"/>
          </p:cNvCxnSpPr>
          <p:nvPr/>
        </p:nvCxnSpPr>
        <p:spPr>
          <a:xfrm flipV="1">
            <a:off x="5547236" y="2080962"/>
            <a:ext cx="2319231" cy="960657"/>
          </a:xfrm>
          <a:prstGeom prst="straightConnector1">
            <a:avLst/>
          </a:prstGeom>
          <a:noFill/>
          <a:ln w="3175" cap="flat" cmpd="sng" algn="ctr">
            <a:solidFill>
              <a:schemeClr val="bg1">
                <a:lumMod val="50000"/>
              </a:schemeClr>
            </a:solidFill>
            <a:prstDash val="solid"/>
          </a:ln>
          <a:effectLst/>
        </p:spPr>
      </p:cxnSp>
      <p:cxnSp>
        <p:nvCxnSpPr>
          <p:cNvPr id="19" name="Curved Connector 163"/>
          <p:cNvCxnSpPr>
            <a:stCxn id="5" idx="2"/>
            <a:endCxn id="5" idx="6"/>
          </p:cNvCxnSpPr>
          <p:nvPr/>
        </p:nvCxnSpPr>
        <p:spPr>
          <a:xfrm>
            <a:off x="5547236" y="3041619"/>
            <a:ext cx="2717148" cy="0"/>
          </a:xfrm>
          <a:prstGeom prst="straightConnector1">
            <a:avLst/>
          </a:prstGeom>
          <a:noFill/>
          <a:ln w="3175" cap="flat" cmpd="sng" algn="ctr">
            <a:solidFill>
              <a:schemeClr val="bg1">
                <a:lumMod val="50000"/>
              </a:schemeClr>
            </a:solidFill>
            <a:prstDash val="solid"/>
          </a:ln>
          <a:effectLst/>
        </p:spPr>
      </p:cxnSp>
      <p:cxnSp>
        <p:nvCxnSpPr>
          <p:cNvPr id="20" name="Curved Connector 163"/>
          <p:cNvCxnSpPr>
            <a:stCxn id="5" idx="2"/>
            <a:endCxn id="5" idx="3"/>
          </p:cNvCxnSpPr>
          <p:nvPr/>
        </p:nvCxnSpPr>
        <p:spPr>
          <a:xfrm>
            <a:off x="5547236" y="3041619"/>
            <a:ext cx="397917" cy="960657"/>
          </a:xfrm>
          <a:prstGeom prst="straightConnector1">
            <a:avLst/>
          </a:prstGeom>
          <a:noFill/>
          <a:ln w="3175" cap="flat" cmpd="sng" algn="ctr">
            <a:solidFill>
              <a:schemeClr val="bg1">
                <a:lumMod val="50000"/>
              </a:schemeClr>
            </a:solidFill>
            <a:prstDash val="solid"/>
          </a:ln>
          <a:effectLst/>
        </p:spPr>
      </p:cxnSp>
      <p:cxnSp>
        <p:nvCxnSpPr>
          <p:cNvPr id="22" name="Curved Connector 163"/>
          <p:cNvCxnSpPr>
            <a:stCxn id="5" idx="3"/>
            <a:endCxn id="5" idx="5"/>
          </p:cNvCxnSpPr>
          <p:nvPr/>
        </p:nvCxnSpPr>
        <p:spPr>
          <a:xfrm>
            <a:off x="5945153" y="4002276"/>
            <a:ext cx="1921314" cy="0"/>
          </a:xfrm>
          <a:prstGeom prst="straightConnector1">
            <a:avLst/>
          </a:prstGeom>
          <a:noFill/>
          <a:ln w="3175" cap="flat" cmpd="sng" algn="ctr">
            <a:solidFill>
              <a:schemeClr val="bg1">
                <a:lumMod val="50000"/>
              </a:schemeClr>
            </a:solidFill>
            <a:prstDash val="solid"/>
          </a:ln>
          <a:effectLst/>
        </p:spPr>
      </p:cxnSp>
      <p:cxnSp>
        <p:nvCxnSpPr>
          <p:cNvPr id="23" name="Curved Connector 163"/>
          <p:cNvCxnSpPr>
            <a:stCxn id="5" idx="2"/>
            <a:endCxn id="5" idx="5"/>
          </p:cNvCxnSpPr>
          <p:nvPr/>
        </p:nvCxnSpPr>
        <p:spPr>
          <a:xfrm>
            <a:off x="5547236" y="3041619"/>
            <a:ext cx="2319231" cy="960657"/>
          </a:xfrm>
          <a:prstGeom prst="straightConnector1">
            <a:avLst/>
          </a:prstGeom>
          <a:noFill/>
          <a:ln w="3175" cap="flat" cmpd="sng" algn="ctr">
            <a:solidFill>
              <a:schemeClr val="bg1">
                <a:lumMod val="50000"/>
              </a:schemeClr>
            </a:solidFill>
            <a:prstDash val="solid"/>
          </a:ln>
          <a:effectLst/>
        </p:spPr>
      </p:cxnSp>
      <p:cxnSp>
        <p:nvCxnSpPr>
          <p:cNvPr id="25" name="Curved Connector 163"/>
          <p:cNvCxnSpPr>
            <a:stCxn id="5" idx="6"/>
            <a:endCxn id="5" idx="7"/>
          </p:cNvCxnSpPr>
          <p:nvPr/>
        </p:nvCxnSpPr>
        <p:spPr>
          <a:xfrm flipH="1" flipV="1">
            <a:off x="7866467" y="2080962"/>
            <a:ext cx="397917" cy="960657"/>
          </a:xfrm>
          <a:prstGeom prst="straightConnector1">
            <a:avLst/>
          </a:prstGeom>
          <a:noFill/>
          <a:ln w="3175" cap="flat" cmpd="sng" algn="ctr">
            <a:solidFill>
              <a:schemeClr val="bg1">
                <a:lumMod val="50000"/>
              </a:schemeClr>
            </a:solidFill>
            <a:prstDash val="solid"/>
          </a:ln>
          <a:effectLst/>
        </p:spPr>
      </p:cxnSp>
      <p:cxnSp>
        <p:nvCxnSpPr>
          <p:cNvPr id="26" name="Curved Connector 163"/>
          <p:cNvCxnSpPr>
            <a:stCxn id="5" idx="4"/>
            <a:endCxn id="5" idx="7"/>
          </p:cNvCxnSpPr>
          <p:nvPr/>
        </p:nvCxnSpPr>
        <p:spPr>
          <a:xfrm flipV="1">
            <a:off x="6905810" y="2080962"/>
            <a:ext cx="960657" cy="2319231"/>
          </a:xfrm>
          <a:prstGeom prst="straightConnector1">
            <a:avLst/>
          </a:prstGeom>
          <a:noFill/>
          <a:ln w="3175" cap="flat" cmpd="sng" algn="ctr">
            <a:solidFill>
              <a:schemeClr val="bg1">
                <a:lumMod val="50000"/>
              </a:schemeClr>
            </a:solidFill>
            <a:prstDash val="solid"/>
          </a:ln>
          <a:effectLst/>
        </p:spPr>
      </p:cxnSp>
      <p:cxnSp>
        <p:nvCxnSpPr>
          <p:cNvPr id="28" name="Curved Connector 89"/>
          <p:cNvCxnSpPr>
            <a:stCxn id="5" idx="0"/>
            <a:endCxn id="5" idx="6"/>
          </p:cNvCxnSpPr>
          <p:nvPr/>
        </p:nvCxnSpPr>
        <p:spPr>
          <a:xfrm>
            <a:off x="6905810" y="1683045"/>
            <a:ext cx="1358574" cy="1358574"/>
          </a:xfrm>
          <a:prstGeom prst="straightConnector1">
            <a:avLst/>
          </a:prstGeom>
          <a:noFill/>
          <a:ln w="3175" cap="flat" cmpd="sng" algn="ctr">
            <a:solidFill>
              <a:schemeClr val="bg1">
                <a:lumMod val="50000"/>
              </a:schemeClr>
            </a:solidFill>
            <a:prstDash val="solid"/>
          </a:ln>
          <a:effectLst/>
        </p:spPr>
      </p:cxnSp>
      <p:cxnSp>
        <p:nvCxnSpPr>
          <p:cNvPr id="29" name="Curved Connector 92"/>
          <p:cNvCxnSpPr>
            <a:stCxn id="5" idx="0"/>
            <a:endCxn id="5" idx="1"/>
          </p:cNvCxnSpPr>
          <p:nvPr/>
        </p:nvCxnSpPr>
        <p:spPr>
          <a:xfrm flipH="1">
            <a:off x="5945153" y="1683045"/>
            <a:ext cx="960657" cy="397917"/>
          </a:xfrm>
          <a:prstGeom prst="straightConnector1">
            <a:avLst/>
          </a:prstGeom>
          <a:noFill/>
          <a:ln w="3175" cap="flat" cmpd="sng" algn="ctr">
            <a:solidFill>
              <a:schemeClr val="bg1">
                <a:lumMod val="50000"/>
              </a:schemeClr>
            </a:solidFill>
            <a:prstDash val="solid"/>
          </a:ln>
          <a:effectLst/>
        </p:spPr>
      </p:cxnSp>
      <p:cxnSp>
        <p:nvCxnSpPr>
          <p:cNvPr id="30" name="Curved Connector 163"/>
          <p:cNvCxnSpPr>
            <a:stCxn id="5" idx="2"/>
            <a:endCxn id="5" idx="0"/>
          </p:cNvCxnSpPr>
          <p:nvPr/>
        </p:nvCxnSpPr>
        <p:spPr>
          <a:xfrm flipV="1">
            <a:off x="5547236" y="1683045"/>
            <a:ext cx="1358574" cy="1358574"/>
          </a:xfrm>
          <a:prstGeom prst="straightConnector1">
            <a:avLst/>
          </a:prstGeom>
          <a:noFill/>
          <a:ln w="3175" cap="flat" cmpd="sng" algn="ctr">
            <a:solidFill>
              <a:schemeClr val="bg1">
                <a:lumMod val="50000"/>
              </a:schemeClr>
            </a:solidFill>
            <a:prstDash val="solid"/>
          </a:ln>
          <a:effectLst/>
        </p:spPr>
      </p:cxnSp>
      <p:cxnSp>
        <p:nvCxnSpPr>
          <p:cNvPr id="31" name="Curved Connector 163"/>
          <p:cNvCxnSpPr>
            <a:stCxn id="5" idx="4"/>
            <a:endCxn id="5" idx="0"/>
          </p:cNvCxnSpPr>
          <p:nvPr/>
        </p:nvCxnSpPr>
        <p:spPr>
          <a:xfrm flipV="1">
            <a:off x="6905810" y="1683045"/>
            <a:ext cx="0" cy="2717148"/>
          </a:xfrm>
          <a:prstGeom prst="straightConnector1">
            <a:avLst/>
          </a:prstGeom>
          <a:noFill/>
          <a:ln w="3175" cap="flat" cmpd="sng" algn="ctr">
            <a:solidFill>
              <a:schemeClr val="bg1">
                <a:lumMod val="50000"/>
              </a:schemeClr>
            </a:solidFill>
            <a:prstDash val="solid"/>
          </a:ln>
          <a:effectLst/>
        </p:spPr>
      </p:cxnSp>
      <p:cxnSp>
        <p:nvCxnSpPr>
          <p:cNvPr id="32" name="Curved Connector 163"/>
          <p:cNvCxnSpPr>
            <a:stCxn id="5" idx="3"/>
            <a:endCxn id="5" idx="0"/>
          </p:cNvCxnSpPr>
          <p:nvPr/>
        </p:nvCxnSpPr>
        <p:spPr>
          <a:xfrm flipV="1">
            <a:off x="5945153" y="1683045"/>
            <a:ext cx="960657" cy="2319231"/>
          </a:xfrm>
          <a:prstGeom prst="straightConnector1">
            <a:avLst/>
          </a:prstGeom>
          <a:noFill/>
          <a:ln w="3175" cap="flat" cmpd="sng" algn="ctr">
            <a:solidFill>
              <a:schemeClr val="bg1">
                <a:lumMod val="50000"/>
              </a:schemeClr>
            </a:solidFill>
            <a:prstDash val="solid"/>
          </a:ln>
          <a:effectLst/>
        </p:spPr>
      </p:cxnSp>
      <p:cxnSp>
        <p:nvCxnSpPr>
          <p:cNvPr id="33" name="Curved Connector 89"/>
          <p:cNvCxnSpPr>
            <a:stCxn id="5" idx="0"/>
            <a:endCxn id="5" idx="5"/>
          </p:cNvCxnSpPr>
          <p:nvPr/>
        </p:nvCxnSpPr>
        <p:spPr>
          <a:xfrm>
            <a:off x="6905810" y="1683045"/>
            <a:ext cx="960657" cy="2319231"/>
          </a:xfrm>
          <a:prstGeom prst="straightConnector1">
            <a:avLst/>
          </a:prstGeom>
          <a:noFill/>
          <a:ln w="3175" cap="flat" cmpd="sng" algn="ctr">
            <a:solidFill>
              <a:schemeClr val="bg1">
                <a:lumMod val="50000"/>
              </a:schemeClr>
            </a:solidFill>
            <a:prstDash val="solid"/>
          </a:ln>
          <a:effectLst/>
        </p:spPr>
      </p:cxnSp>
      <p:cxnSp>
        <p:nvCxnSpPr>
          <p:cNvPr id="36" name="Curved Connector 163"/>
          <p:cNvCxnSpPr>
            <a:stCxn id="5" idx="1"/>
            <a:endCxn id="5" idx="6"/>
          </p:cNvCxnSpPr>
          <p:nvPr/>
        </p:nvCxnSpPr>
        <p:spPr>
          <a:xfrm>
            <a:off x="5945153" y="2080962"/>
            <a:ext cx="2319231" cy="960657"/>
          </a:xfrm>
          <a:prstGeom prst="straightConnector1">
            <a:avLst/>
          </a:prstGeom>
          <a:noFill/>
          <a:ln w="3175" cap="flat" cmpd="sng" algn="ctr">
            <a:solidFill>
              <a:schemeClr val="bg1">
                <a:lumMod val="50000"/>
              </a:schemeClr>
            </a:solidFill>
            <a:prstDash val="solid"/>
          </a:ln>
          <a:effectLst/>
        </p:spPr>
      </p:cxnSp>
      <p:cxnSp>
        <p:nvCxnSpPr>
          <p:cNvPr id="37" name="Curved Connector 163"/>
          <p:cNvCxnSpPr>
            <a:stCxn id="5" idx="3"/>
            <a:endCxn id="5" idx="6"/>
          </p:cNvCxnSpPr>
          <p:nvPr/>
        </p:nvCxnSpPr>
        <p:spPr>
          <a:xfrm flipV="1">
            <a:off x="5945153" y="3041619"/>
            <a:ext cx="2319231" cy="960657"/>
          </a:xfrm>
          <a:prstGeom prst="straightConnector1">
            <a:avLst/>
          </a:prstGeom>
          <a:noFill/>
          <a:ln w="3175" cap="flat" cmpd="sng" algn="ctr">
            <a:solidFill>
              <a:schemeClr val="bg1">
                <a:lumMod val="50000"/>
              </a:schemeClr>
            </a:solidFill>
            <a:prstDash val="solid"/>
          </a:ln>
          <a:effectLst/>
        </p:spPr>
      </p:cxnSp>
      <p:cxnSp>
        <p:nvCxnSpPr>
          <p:cNvPr id="38" name="Curved Connector 163"/>
          <p:cNvCxnSpPr>
            <a:stCxn id="5" idx="5"/>
            <a:endCxn id="5" idx="6"/>
          </p:cNvCxnSpPr>
          <p:nvPr/>
        </p:nvCxnSpPr>
        <p:spPr>
          <a:xfrm flipV="1">
            <a:off x="7866467" y="3041619"/>
            <a:ext cx="397917" cy="960657"/>
          </a:xfrm>
          <a:prstGeom prst="straightConnector1">
            <a:avLst/>
          </a:prstGeom>
          <a:noFill/>
          <a:ln w="3175" cap="flat" cmpd="sng" algn="ctr">
            <a:solidFill>
              <a:schemeClr val="bg1">
                <a:lumMod val="50000"/>
              </a:schemeClr>
            </a:solidFill>
            <a:prstDash val="solid"/>
          </a:ln>
          <a:effectLst/>
        </p:spPr>
      </p:cxnSp>
      <p:sp>
        <p:nvSpPr>
          <p:cNvPr id="117" name="TextBox 116"/>
          <p:cNvSpPr txBox="1"/>
          <p:nvPr/>
        </p:nvSpPr>
        <p:spPr>
          <a:xfrm>
            <a:off x="6516028" y="1444126"/>
            <a:ext cx="783688" cy="215444"/>
          </a:xfrm>
          <a:prstGeom prst="rect">
            <a:avLst/>
          </a:prstGeom>
          <a:noFill/>
        </p:spPr>
        <p:txBody>
          <a:bodyPr wrap="none" rtlCol="0">
            <a:spAutoFit/>
          </a:bodyPr>
          <a:lstStyle/>
          <a:p>
            <a:pPr algn="ctr" defTabSz="456706"/>
            <a:r>
              <a:rPr lang="en-US" sz="800" dirty="0" smtClean="0">
                <a:solidFill>
                  <a:srgbClr val="343434"/>
                </a:solidFill>
              </a:rPr>
              <a:t>192.168.19.3</a:t>
            </a:r>
            <a:endParaRPr lang="en-US" sz="900" dirty="0">
              <a:solidFill>
                <a:srgbClr val="343434"/>
              </a:solidFill>
            </a:endParaRPr>
          </a:p>
        </p:txBody>
      </p:sp>
      <p:sp>
        <p:nvSpPr>
          <p:cNvPr id="147" name="TextBox 146"/>
          <p:cNvSpPr txBox="1"/>
          <p:nvPr/>
        </p:nvSpPr>
        <p:spPr>
          <a:xfrm>
            <a:off x="6544554" y="4429953"/>
            <a:ext cx="726631" cy="215444"/>
          </a:xfrm>
          <a:prstGeom prst="rect">
            <a:avLst/>
          </a:prstGeom>
          <a:noFill/>
        </p:spPr>
        <p:txBody>
          <a:bodyPr wrap="none" rtlCol="0">
            <a:spAutoFit/>
          </a:bodyPr>
          <a:lstStyle/>
          <a:p>
            <a:pPr algn="ctr" defTabSz="456706"/>
            <a:r>
              <a:rPr lang="en-US" sz="800" dirty="0" smtClean="0">
                <a:solidFill>
                  <a:srgbClr val="343434"/>
                </a:solidFill>
              </a:rPr>
              <a:t>10.85.232.4</a:t>
            </a:r>
            <a:endParaRPr lang="en-US" sz="900" dirty="0">
              <a:solidFill>
                <a:srgbClr val="343434"/>
              </a:solidFill>
            </a:endParaRPr>
          </a:p>
        </p:txBody>
      </p:sp>
      <p:sp>
        <p:nvSpPr>
          <p:cNvPr id="151" name="TextBox 150"/>
          <p:cNvSpPr txBox="1"/>
          <p:nvPr/>
        </p:nvSpPr>
        <p:spPr>
          <a:xfrm>
            <a:off x="5296278" y="1979845"/>
            <a:ext cx="620683" cy="215444"/>
          </a:xfrm>
          <a:prstGeom prst="rect">
            <a:avLst/>
          </a:prstGeom>
          <a:noFill/>
        </p:spPr>
        <p:txBody>
          <a:bodyPr wrap="none" rtlCol="0">
            <a:spAutoFit/>
          </a:bodyPr>
          <a:lstStyle/>
          <a:p>
            <a:pPr algn="ctr" defTabSz="456706"/>
            <a:r>
              <a:rPr lang="en-US" sz="800" dirty="0" smtClean="0">
                <a:solidFill>
                  <a:srgbClr val="343434"/>
                </a:solidFill>
              </a:rPr>
              <a:t>10.4.51.5</a:t>
            </a:r>
            <a:endParaRPr lang="en-US" sz="900" dirty="0">
              <a:solidFill>
                <a:srgbClr val="343434"/>
              </a:solidFill>
            </a:endParaRPr>
          </a:p>
        </p:txBody>
      </p:sp>
      <p:sp>
        <p:nvSpPr>
          <p:cNvPr id="155" name="TextBox 154"/>
          <p:cNvSpPr txBox="1"/>
          <p:nvPr/>
        </p:nvSpPr>
        <p:spPr>
          <a:xfrm>
            <a:off x="4689952" y="2956980"/>
            <a:ext cx="897802" cy="215444"/>
          </a:xfrm>
          <a:prstGeom prst="rect">
            <a:avLst/>
          </a:prstGeom>
          <a:noFill/>
        </p:spPr>
        <p:txBody>
          <a:bodyPr wrap="none" rtlCol="0">
            <a:spAutoFit/>
          </a:bodyPr>
          <a:lstStyle/>
          <a:p>
            <a:pPr algn="ctr" defTabSz="456706"/>
            <a:r>
              <a:rPr lang="en-US" sz="800" dirty="0" smtClean="0">
                <a:solidFill>
                  <a:srgbClr val="343434"/>
                </a:solidFill>
              </a:rPr>
              <a:t>192.168.132.99</a:t>
            </a:r>
            <a:endParaRPr lang="en-US" sz="900" dirty="0">
              <a:solidFill>
                <a:srgbClr val="343434"/>
              </a:solidFill>
            </a:endParaRPr>
          </a:p>
        </p:txBody>
      </p:sp>
      <p:sp>
        <p:nvSpPr>
          <p:cNvPr id="81" name="TextBox 80"/>
          <p:cNvSpPr txBox="1"/>
          <p:nvPr/>
        </p:nvSpPr>
        <p:spPr>
          <a:xfrm>
            <a:off x="5126863" y="3857315"/>
            <a:ext cx="840745" cy="215444"/>
          </a:xfrm>
          <a:prstGeom prst="rect">
            <a:avLst/>
          </a:prstGeom>
          <a:noFill/>
        </p:spPr>
        <p:txBody>
          <a:bodyPr wrap="none" rtlCol="0">
            <a:spAutoFit/>
          </a:bodyPr>
          <a:lstStyle/>
          <a:p>
            <a:pPr algn="ctr" defTabSz="456972" fontAlgn="auto">
              <a:spcBef>
                <a:spcPts val="0"/>
              </a:spcBef>
              <a:spcAft>
                <a:spcPts val="0"/>
              </a:spcAft>
            </a:pPr>
            <a:r>
              <a:rPr lang="en-US" sz="800" kern="0" dirty="0" smtClean="0">
                <a:solidFill>
                  <a:srgbClr val="343434"/>
                </a:solidFill>
              </a:rPr>
              <a:t>10.43.223.221</a:t>
            </a:r>
            <a:endParaRPr lang="en-US" sz="800" kern="0" dirty="0">
              <a:solidFill>
                <a:srgbClr val="343434"/>
              </a:solidFill>
            </a:endParaRPr>
          </a:p>
        </p:txBody>
      </p:sp>
      <p:sp>
        <p:nvSpPr>
          <p:cNvPr id="90" name="TextBox 89"/>
          <p:cNvSpPr txBox="1"/>
          <p:nvPr/>
        </p:nvSpPr>
        <p:spPr>
          <a:xfrm>
            <a:off x="7844011" y="1979845"/>
            <a:ext cx="840745" cy="215444"/>
          </a:xfrm>
          <a:prstGeom prst="rect">
            <a:avLst/>
          </a:prstGeom>
          <a:noFill/>
        </p:spPr>
        <p:txBody>
          <a:bodyPr wrap="none" rtlCol="0">
            <a:spAutoFit/>
          </a:bodyPr>
          <a:lstStyle/>
          <a:p>
            <a:pPr algn="ctr" defTabSz="456972" fontAlgn="auto">
              <a:spcBef>
                <a:spcPts val="0"/>
              </a:spcBef>
              <a:spcAft>
                <a:spcPts val="0"/>
              </a:spcAft>
            </a:pPr>
            <a:r>
              <a:rPr lang="en-US" sz="800" kern="0" dirty="0" smtClean="0">
                <a:solidFill>
                  <a:srgbClr val="343434"/>
                </a:solidFill>
              </a:rPr>
              <a:t>10.200.21.110</a:t>
            </a:r>
            <a:endParaRPr lang="en-US" sz="900" kern="0" dirty="0">
              <a:solidFill>
                <a:srgbClr val="343434"/>
              </a:solidFill>
            </a:endParaRPr>
          </a:p>
        </p:txBody>
      </p:sp>
      <p:sp>
        <p:nvSpPr>
          <p:cNvPr id="118" name="TextBox 117"/>
          <p:cNvSpPr txBox="1"/>
          <p:nvPr/>
        </p:nvSpPr>
        <p:spPr>
          <a:xfrm>
            <a:off x="8222549" y="2826175"/>
            <a:ext cx="812191" cy="477054"/>
          </a:xfrm>
          <a:prstGeom prst="rect">
            <a:avLst/>
          </a:prstGeom>
          <a:noFill/>
        </p:spPr>
        <p:txBody>
          <a:bodyPr wrap="none" rtlCol="0">
            <a:spAutoFit/>
          </a:bodyPr>
          <a:lstStyle/>
          <a:p>
            <a:pPr algn="ctr" defTabSz="456706"/>
            <a:r>
              <a:rPr lang="en-US" sz="800" dirty="0" smtClean="0">
                <a:solidFill>
                  <a:srgbClr val="343434"/>
                </a:solidFill>
              </a:rPr>
              <a:t>10.51.51.0/24</a:t>
            </a:r>
          </a:p>
          <a:p>
            <a:pPr algn="ctr" defTabSz="456706"/>
            <a:r>
              <a:rPr lang="en-US" sz="800" dirty="0" smtClean="0">
                <a:solidFill>
                  <a:srgbClr val="343434"/>
                </a:solidFill>
              </a:rPr>
              <a:t>10.51.52.0/24</a:t>
            </a:r>
          </a:p>
          <a:p>
            <a:pPr algn="ctr" defTabSz="456706"/>
            <a:r>
              <a:rPr lang="en-US" sz="800" dirty="0" smtClean="0">
                <a:solidFill>
                  <a:srgbClr val="343434"/>
                </a:solidFill>
              </a:rPr>
              <a:t>10.51.53.0/24</a:t>
            </a:r>
            <a:endParaRPr lang="en-US" sz="900" dirty="0">
              <a:solidFill>
                <a:srgbClr val="343434"/>
              </a:solidFill>
            </a:endParaRPr>
          </a:p>
        </p:txBody>
      </p:sp>
      <p:sp>
        <p:nvSpPr>
          <p:cNvPr id="106" name="TextBox 105"/>
          <p:cNvSpPr txBox="1"/>
          <p:nvPr/>
        </p:nvSpPr>
        <p:spPr>
          <a:xfrm>
            <a:off x="7955298" y="3857315"/>
            <a:ext cx="543739" cy="215444"/>
          </a:xfrm>
          <a:prstGeom prst="rect">
            <a:avLst/>
          </a:prstGeom>
          <a:noFill/>
        </p:spPr>
        <p:txBody>
          <a:bodyPr wrap="none" rtlCol="0">
            <a:spAutoFit/>
          </a:bodyPr>
          <a:lstStyle/>
          <a:p>
            <a:pPr algn="ctr" defTabSz="456706"/>
            <a:r>
              <a:rPr lang="en-US" sz="800" dirty="0">
                <a:solidFill>
                  <a:srgbClr val="343434"/>
                </a:solidFill>
              </a:rPr>
              <a:t>Internet</a:t>
            </a:r>
            <a:endParaRPr lang="en-US" sz="900" dirty="0">
              <a:solidFill>
                <a:srgbClr val="343434"/>
              </a:solidFill>
            </a:endParaRPr>
          </a:p>
        </p:txBody>
      </p:sp>
      <p:sp>
        <p:nvSpPr>
          <p:cNvPr id="39" name="Oval 38"/>
          <p:cNvSpPr/>
          <p:nvPr/>
        </p:nvSpPr>
        <p:spPr>
          <a:xfrm>
            <a:off x="945903" y="1701451"/>
            <a:ext cx="2717148" cy="2717148"/>
          </a:xfrm>
          <a:prstGeom prst="ellipse">
            <a:avLst/>
          </a:prstGeom>
          <a:noFill/>
          <a:ln w="12700" cap="flat" cmpd="sng" algn="ctr">
            <a:solidFill>
              <a:schemeClr val="tx1">
                <a:lumMod val="60000"/>
                <a:lumOff val="40000"/>
              </a:schemeClr>
            </a:solidFill>
            <a:prstDash val="solid"/>
          </a:ln>
          <a:effectLst/>
        </p:spPr>
        <p:txBody>
          <a:bodyPr rtlCol="0" anchor="ctr"/>
          <a:lstStyle/>
          <a:p>
            <a:pPr algn="ctr" defTabSz="457181" fontAlgn="auto">
              <a:spcBef>
                <a:spcPts val="0"/>
              </a:spcBef>
              <a:spcAft>
                <a:spcPts val="0"/>
              </a:spcAft>
            </a:pPr>
            <a:endParaRPr lang="en-US" kern="0" dirty="0">
              <a:solidFill>
                <a:srgbClr val="00A3DE">
                  <a:lumMod val="50000"/>
                </a:srgbClr>
              </a:solidFill>
              <a:latin typeface="Arial"/>
              <a:ea typeface="Apple LiGothic Medium"/>
              <a:cs typeface="Apple LiGothic Medium"/>
            </a:endParaRPr>
          </a:p>
        </p:txBody>
      </p:sp>
      <p:sp>
        <p:nvSpPr>
          <p:cNvPr id="45" name="TextBox 44"/>
          <p:cNvSpPr txBox="1"/>
          <p:nvPr/>
        </p:nvSpPr>
        <p:spPr>
          <a:xfrm>
            <a:off x="1914695" y="1462532"/>
            <a:ext cx="783688" cy="215444"/>
          </a:xfrm>
          <a:prstGeom prst="rect">
            <a:avLst/>
          </a:prstGeom>
          <a:noFill/>
        </p:spPr>
        <p:txBody>
          <a:bodyPr wrap="none" rtlCol="0">
            <a:spAutoFit/>
          </a:bodyPr>
          <a:lstStyle/>
          <a:p>
            <a:pPr algn="ctr" defTabSz="456706"/>
            <a:r>
              <a:rPr lang="en-US" sz="800" dirty="0" smtClean="0">
                <a:solidFill>
                  <a:srgbClr val="343434"/>
                </a:solidFill>
              </a:rPr>
              <a:t>192.168.19.3</a:t>
            </a:r>
            <a:endParaRPr lang="en-US" sz="900" dirty="0">
              <a:solidFill>
                <a:srgbClr val="343434"/>
              </a:solidFill>
            </a:endParaRPr>
          </a:p>
        </p:txBody>
      </p:sp>
      <p:sp>
        <p:nvSpPr>
          <p:cNvPr id="49" name="TextBox 48"/>
          <p:cNvSpPr txBox="1"/>
          <p:nvPr/>
        </p:nvSpPr>
        <p:spPr>
          <a:xfrm>
            <a:off x="1943221" y="4448359"/>
            <a:ext cx="726631" cy="215444"/>
          </a:xfrm>
          <a:prstGeom prst="rect">
            <a:avLst/>
          </a:prstGeom>
          <a:noFill/>
        </p:spPr>
        <p:txBody>
          <a:bodyPr wrap="none" rtlCol="0">
            <a:spAutoFit/>
          </a:bodyPr>
          <a:lstStyle/>
          <a:p>
            <a:pPr algn="ctr" defTabSz="456706"/>
            <a:r>
              <a:rPr lang="en-US" sz="800" dirty="0" smtClean="0">
                <a:solidFill>
                  <a:srgbClr val="343434"/>
                </a:solidFill>
              </a:rPr>
              <a:t>10.85.232.4</a:t>
            </a:r>
            <a:endParaRPr lang="en-US" sz="900" dirty="0">
              <a:solidFill>
                <a:srgbClr val="343434"/>
              </a:solidFill>
            </a:endParaRPr>
          </a:p>
        </p:txBody>
      </p:sp>
      <p:sp>
        <p:nvSpPr>
          <p:cNvPr id="50" name="TextBox 49"/>
          <p:cNvSpPr txBox="1"/>
          <p:nvPr/>
        </p:nvSpPr>
        <p:spPr>
          <a:xfrm>
            <a:off x="694945" y="1998251"/>
            <a:ext cx="620683" cy="215444"/>
          </a:xfrm>
          <a:prstGeom prst="rect">
            <a:avLst/>
          </a:prstGeom>
          <a:noFill/>
        </p:spPr>
        <p:txBody>
          <a:bodyPr wrap="none" rtlCol="0">
            <a:spAutoFit/>
          </a:bodyPr>
          <a:lstStyle/>
          <a:p>
            <a:pPr algn="ctr" defTabSz="456706"/>
            <a:r>
              <a:rPr lang="en-US" sz="800" dirty="0" smtClean="0">
                <a:solidFill>
                  <a:srgbClr val="343434"/>
                </a:solidFill>
              </a:rPr>
              <a:t>10.4.51.5</a:t>
            </a:r>
            <a:endParaRPr lang="en-US" sz="900" dirty="0">
              <a:solidFill>
                <a:srgbClr val="343434"/>
              </a:solidFill>
            </a:endParaRPr>
          </a:p>
        </p:txBody>
      </p:sp>
      <p:sp>
        <p:nvSpPr>
          <p:cNvPr id="51" name="TextBox 50"/>
          <p:cNvSpPr txBox="1"/>
          <p:nvPr/>
        </p:nvSpPr>
        <p:spPr>
          <a:xfrm>
            <a:off x="88619" y="2975386"/>
            <a:ext cx="897802" cy="215444"/>
          </a:xfrm>
          <a:prstGeom prst="rect">
            <a:avLst/>
          </a:prstGeom>
          <a:noFill/>
        </p:spPr>
        <p:txBody>
          <a:bodyPr wrap="none" rtlCol="0">
            <a:spAutoFit/>
          </a:bodyPr>
          <a:lstStyle/>
          <a:p>
            <a:pPr algn="ctr" defTabSz="456706"/>
            <a:r>
              <a:rPr lang="en-US" sz="800" dirty="0" smtClean="0">
                <a:solidFill>
                  <a:srgbClr val="343434"/>
                </a:solidFill>
              </a:rPr>
              <a:t>192.168.132.99</a:t>
            </a:r>
            <a:endParaRPr lang="en-US" sz="900" dirty="0">
              <a:solidFill>
                <a:srgbClr val="343434"/>
              </a:solidFill>
            </a:endParaRPr>
          </a:p>
        </p:txBody>
      </p:sp>
      <p:sp>
        <p:nvSpPr>
          <p:cNvPr id="52" name="TextBox 51"/>
          <p:cNvSpPr txBox="1"/>
          <p:nvPr/>
        </p:nvSpPr>
        <p:spPr>
          <a:xfrm>
            <a:off x="525530" y="3875721"/>
            <a:ext cx="840745" cy="215444"/>
          </a:xfrm>
          <a:prstGeom prst="rect">
            <a:avLst/>
          </a:prstGeom>
          <a:noFill/>
        </p:spPr>
        <p:txBody>
          <a:bodyPr wrap="none" rtlCol="0">
            <a:spAutoFit/>
          </a:bodyPr>
          <a:lstStyle/>
          <a:p>
            <a:pPr algn="ctr" defTabSz="456972" fontAlgn="auto">
              <a:spcBef>
                <a:spcPts val="0"/>
              </a:spcBef>
              <a:spcAft>
                <a:spcPts val="0"/>
              </a:spcAft>
            </a:pPr>
            <a:r>
              <a:rPr lang="en-US" sz="800" kern="0" dirty="0" smtClean="0">
                <a:solidFill>
                  <a:srgbClr val="343434"/>
                </a:solidFill>
              </a:rPr>
              <a:t>10.43.223.221</a:t>
            </a:r>
            <a:endParaRPr lang="en-US" sz="800" kern="0" dirty="0">
              <a:solidFill>
                <a:srgbClr val="343434"/>
              </a:solidFill>
            </a:endParaRPr>
          </a:p>
        </p:txBody>
      </p:sp>
      <p:sp>
        <p:nvSpPr>
          <p:cNvPr id="53" name="TextBox 52"/>
          <p:cNvSpPr txBox="1"/>
          <p:nvPr/>
        </p:nvSpPr>
        <p:spPr>
          <a:xfrm>
            <a:off x="3242678" y="1998251"/>
            <a:ext cx="840745" cy="215444"/>
          </a:xfrm>
          <a:prstGeom prst="rect">
            <a:avLst/>
          </a:prstGeom>
          <a:noFill/>
        </p:spPr>
        <p:txBody>
          <a:bodyPr wrap="none" rtlCol="0">
            <a:spAutoFit/>
          </a:bodyPr>
          <a:lstStyle/>
          <a:p>
            <a:pPr algn="ctr" defTabSz="456972" fontAlgn="auto">
              <a:spcBef>
                <a:spcPts val="0"/>
              </a:spcBef>
              <a:spcAft>
                <a:spcPts val="0"/>
              </a:spcAft>
            </a:pPr>
            <a:r>
              <a:rPr lang="en-US" sz="800" kern="0" dirty="0" smtClean="0">
                <a:solidFill>
                  <a:srgbClr val="343434"/>
                </a:solidFill>
              </a:rPr>
              <a:t>10.200.21.110</a:t>
            </a:r>
            <a:endParaRPr lang="en-US" sz="900" kern="0" dirty="0">
              <a:solidFill>
                <a:srgbClr val="343434"/>
              </a:solidFill>
            </a:endParaRPr>
          </a:p>
        </p:txBody>
      </p:sp>
      <p:sp>
        <p:nvSpPr>
          <p:cNvPr id="54" name="TextBox 53"/>
          <p:cNvSpPr txBox="1"/>
          <p:nvPr/>
        </p:nvSpPr>
        <p:spPr>
          <a:xfrm>
            <a:off x="3621216" y="2844581"/>
            <a:ext cx="812191" cy="477054"/>
          </a:xfrm>
          <a:prstGeom prst="rect">
            <a:avLst/>
          </a:prstGeom>
          <a:noFill/>
        </p:spPr>
        <p:txBody>
          <a:bodyPr wrap="none" rtlCol="0">
            <a:spAutoFit/>
          </a:bodyPr>
          <a:lstStyle/>
          <a:p>
            <a:pPr algn="ctr" defTabSz="456706"/>
            <a:r>
              <a:rPr lang="en-US" sz="800" dirty="0" smtClean="0">
                <a:solidFill>
                  <a:srgbClr val="343434"/>
                </a:solidFill>
              </a:rPr>
              <a:t>10.51.51.0/24</a:t>
            </a:r>
          </a:p>
          <a:p>
            <a:pPr algn="ctr" defTabSz="456706"/>
            <a:r>
              <a:rPr lang="en-US" sz="800" dirty="0" smtClean="0">
                <a:solidFill>
                  <a:srgbClr val="343434"/>
                </a:solidFill>
              </a:rPr>
              <a:t>10.51.52.0/24</a:t>
            </a:r>
          </a:p>
          <a:p>
            <a:pPr algn="ctr" defTabSz="456706"/>
            <a:r>
              <a:rPr lang="en-US" sz="800" dirty="0" smtClean="0">
                <a:solidFill>
                  <a:srgbClr val="343434"/>
                </a:solidFill>
              </a:rPr>
              <a:t>10.51.53.0/24</a:t>
            </a:r>
            <a:endParaRPr lang="en-US" sz="900" dirty="0">
              <a:solidFill>
                <a:srgbClr val="343434"/>
              </a:solidFill>
            </a:endParaRPr>
          </a:p>
        </p:txBody>
      </p:sp>
      <p:sp>
        <p:nvSpPr>
          <p:cNvPr id="55" name="TextBox 54"/>
          <p:cNvSpPr txBox="1"/>
          <p:nvPr/>
        </p:nvSpPr>
        <p:spPr>
          <a:xfrm>
            <a:off x="3353965" y="3875721"/>
            <a:ext cx="543739" cy="215444"/>
          </a:xfrm>
          <a:prstGeom prst="rect">
            <a:avLst/>
          </a:prstGeom>
          <a:noFill/>
        </p:spPr>
        <p:txBody>
          <a:bodyPr wrap="none" rtlCol="0">
            <a:spAutoFit/>
          </a:bodyPr>
          <a:lstStyle/>
          <a:p>
            <a:pPr algn="ctr" defTabSz="456706"/>
            <a:r>
              <a:rPr lang="en-US" sz="800" dirty="0" smtClean="0">
                <a:solidFill>
                  <a:srgbClr val="343434"/>
                </a:solidFill>
              </a:rPr>
              <a:t>Internet</a:t>
            </a:r>
            <a:endParaRPr lang="en-US" sz="900" dirty="0">
              <a:solidFill>
                <a:srgbClr val="343434"/>
              </a:solidFill>
            </a:endParaRPr>
          </a:p>
        </p:txBody>
      </p:sp>
      <p:sp>
        <p:nvSpPr>
          <p:cNvPr id="3" name="Rectangle 2"/>
          <p:cNvSpPr/>
          <p:nvPr/>
        </p:nvSpPr>
        <p:spPr>
          <a:xfrm>
            <a:off x="855848" y="1058381"/>
            <a:ext cx="3174920" cy="2760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t>Netflow</a:t>
            </a:r>
            <a:r>
              <a:rPr lang="en-US" altLang="ja-JP" dirty="0" smtClean="0"/>
              <a:t> </a:t>
            </a:r>
            <a:r>
              <a:rPr lang="ja-JP" altLang="en-US" dirty="0" smtClean="0"/>
              <a:t>なし</a:t>
            </a:r>
            <a:endParaRPr lang="en-US" dirty="0" smtClean="0"/>
          </a:p>
        </p:txBody>
      </p:sp>
      <p:grpSp>
        <p:nvGrpSpPr>
          <p:cNvPr id="56" name="Group 55"/>
          <p:cNvGrpSpPr>
            <a:grpSpLocks noChangeAspect="1"/>
          </p:cNvGrpSpPr>
          <p:nvPr/>
        </p:nvGrpSpPr>
        <p:grpSpPr>
          <a:xfrm>
            <a:off x="7471354" y="1584278"/>
            <a:ext cx="341711" cy="341711"/>
            <a:chOff x="6117920" y="2338236"/>
            <a:chExt cx="473632" cy="473632"/>
          </a:xfrm>
        </p:grpSpPr>
        <p:sp>
          <p:nvSpPr>
            <p:cNvPr id="57" name="Oval 56"/>
            <p:cNvSpPr/>
            <p:nvPr/>
          </p:nvSpPr>
          <p:spPr>
            <a:xfrm>
              <a:off x="6117920" y="2338236"/>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Arial"/>
                <a:ea typeface="+mn-ea"/>
                <a:cs typeface="+mn-cs"/>
              </a:endParaRPr>
            </a:p>
          </p:txBody>
        </p:sp>
        <p:pic>
          <p:nvPicPr>
            <p:cNvPr id="58" name="Picture 57" descr="arrow.png"/>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221239" y="2477365"/>
              <a:ext cx="328674" cy="184879"/>
            </a:xfrm>
            <a:prstGeom prst="rect">
              <a:avLst/>
            </a:prstGeom>
          </p:spPr>
        </p:pic>
        <p:pic>
          <p:nvPicPr>
            <p:cNvPr id="59" name="Picture 58" descr="arrow.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V="1">
              <a:off x="6223599" y="2502765"/>
              <a:ext cx="328674" cy="184879"/>
            </a:xfrm>
            <a:prstGeom prst="rect">
              <a:avLst/>
            </a:prstGeom>
          </p:spPr>
        </p:pic>
      </p:grpSp>
      <p:sp>
        <p:nvSpPr>
          <p:cNvPr id="60" name="Rectangle 59"/>
          <p:cNvSpPr/>
          <p:nvPr/>
        </p:nvSpPr>
        <p:spPr>
          <a:xfrm>
            <a:off x="5112638" y="1072729"/>
            <a:ext cx="3174920" cy="2760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t>Netflow</a:t>
            </a:r>
            <a:r>
              <a:rPr lang="en-US" altLang="ja-JP" dirty="0" smtClean="0"/>
              <a:t> </a:t>
            </a:r>
            <a:r>
              <a:rPr lang="ja-JP" altLang="en-US" dirty="0" smtClean="0"/>
              <a:t>あり</a:t>
            </a:r>
            <a:endParaRPr lang="en-US" dirty="0" smtClean="0"/>
          </a:p>
        </p:txBody>
      </p:sp>
      <p:sp>
        <p:nvSpPr>
          <p:cNvPr id="4" name="Rounded Rectangle 3"/>
          <p:cNvSpPr/>
          <p:nvPr/>
        </p:nvSpPr>
        <p:spPr>
          <a:xfrm>
            <a:off x="1518440" y="2392861"/>
            <a:ext cx="1555251" cy="1150413"/>
          </a:xfrm>
          <a:prstGeom prst="roundRect">
            <a:avLst/>
          </a:prstGeom>
          <a:solidFill>
            <a:srgbClr val="36A4D7">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通信の状況が見えない</a:t>
            </a:r>
            <a:endParaRPr lang="en-US" dirty="0" smtClean="0"/>
          </a:p>
        </p:txBody>
      </p:sp>
      <p:sp>
        <p:nvSpPr>
          <p:cNvPr id="63" name="Rounded Rectangle 62"/>
          <p:cNvSpPr/>
          <p:nvPr/>
        </p:nvSpPr>
        <p:spPr>
          <a:xfrm>
            <a:off x="6170944" y="2434821"/>
            <a:ext cx="1555251" cy="1150413"/>
          </a:xfrm>
          <a:prstGeom prst="roundRect">
            <a:avLst/>
          </a:prstGeom>
          <a:solidFill>
            <a:srgbClr val="36A4D7">
              <a:alpha val="7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通信の状況が把握可能</a:t>
            </a:r>
            <a:endParaRPr lang="en-US" dirty="0" smtClean="0"/>
          </a:p>
        </p:txBody>
      </p:sp>
    </p:spTree>
    <p:extLst>
      <p:ext uri="{BB962C8B-B14F-4D97-AF65-F5344CB8AC3E}">
        <p14:creationId xmlns:p14="http://schemas.microsoft.com/office/powerpoint/2010/main" val="190746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remove"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subTnLst>
                                    <p:set>
                                      <p:cBhvr override="childStyle">
                                        <p:cTn dur="1" fill="hold" display="0" masterRel="sameClick" afterEffect="1">
                                          <p:stCondLst>
                                            <p:cond evt="end" delay="0">
                                              <p:tn val="5"/>
                                            </p:cond>
                                          </p:stCondLst>
                                        </p:cTn>
                                        <p:tgtEl>
                                          <p:spTgt spid="15"/>
                                        </p:tgtEl>
                                        <p:attrNameLst>
                                          <p:attrName>style.visibility</p:attrName>
                                        </p:attrNameLst>
                                      </p:cBhvr>
                                      <p:to>
                                        <p:strVal val="hidden"/>
                                      </p:to>
                                    </p:set>
                                  </p:subTnLst>
                                </p:cTn>
                              </p:par>
                              <p:par>
                                <p:cTn id="8" presetID="22" presetClass="entr" presetSubtype="1" repeatCount="indefinite"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subTnLst>
                                    <p:set>
                                      <p:cBhvr override="childStyle">
                                        <p:cTn dur="1" fill="hold" display="0" masterRel="sameClick" afterEffect="1">
                                          <p:stCondLst>
                                            <p:cond evt="end" delay="0">
                                              <p:tn val="8"/>
                                            </p:cond>
                                          </p:stCondLst>
                                        </p:cTn>
                                        <p:tgtEl>
                                          <p:spTgt spid="18"/>
                                        </p:tgtEl>
                                        <p:attrNameLst>
                                          <p:attrName>style.visibility</p:attrName>
                                        </p:attrNameLst>
                                      </p:cBhvr>
                                      <p:to>
                                        <p:strVal val="hidden"/>
                                      </p:to>
                                    </p:set>
                                  </p:subTnLst>
                                </p:cTn>
                              </p:par>
                              <p:par>
                                <p:cTn id="11" presetID="22" presetClass="entr" presetSubtype="1" repeatCount="indefinite" fill="remove" nodeType="withEffect">
                                  <p:stCondLst>
                                    <p:cond delay="80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par>
                                <p:cTn id="14" presetID="22" presetClass="entr" presetSubtype="1" repeatCount="indefinite" fill="remove" nodeType="withEffect">
                                  <p:stCondLst>
                                    <p:cond delay="100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subTnLst>
                                    <p:set>
                                      <p:cBhvr override="childStyle">
                                        <p:cTn dur="1" fill="hold" display="0" masterRel="sameClick" afterEffect="1">
                                          <p:stCondLst>
                                            <p:cond evt="end" delay="0">
                                              <p:tn val="14"/>
                                            </p:cond>
                                          </p:stCondLst>
                                        </p:cTn>
                                        <p:tgtEl>
                                          <p:spTgt spid="31"/>
                                        </p:tgtEl>
                                        <p:attrNameLst>
                                          <p:attrName>style.visibility</p:attrName>
                                        </p:attrNameLst>
                                      </p:cBhvr>
                                      <p:to>
                                        <p:strVal val="hidden"/>
                                      </p:to>
                                    </p:set>
                                  </p:subTnLst>
                                </p:cTn>
                              </p:par>
                              <p:par>
                                <p:cTn id="17" presetID="22" presetClass="entr" presetSubtype="1" repeatCount="indefinite" fill="hold" nodeType="withEffect">
                                  <p:stCondLst>
                                    <p:cond delay="120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subTnLst>
                                    <p:set>
                                      <p:cBhvr override="childStyle">
                                        <p:cTn dur="1" fill="hold" display="0" masterRel="sameClick" afterEffect="1">
                                          <p:stCondLst>
                                            <p:cond evt="end" delay="0">
                                              <p:tn val="17"/>
                                            </p:cond>
                                          </p:stCondLst>
                                        </p:cTn>
                                        <p:tgtEl>
                                          <p:spTgt spid="28"/>
                                        </p:tgtEl>
                                        <p:attrNameLst>
                                          <p:attrName>style.visibility</p:attrName>
                                        </p:attrNameLst>
                                      </p:cBhvr>
                                      <p:to>
                                        <p:strVal val="hidden"/>
                                      </p:to>
                                    </p:set>
                                  </p:subTnLst>
                                </p:cTn>
                              </p:par>
                              <p:par>
                                <p:cTn id="20" presetID="22" presetClass="entr" presetSubtype="1" repeatCount="indefinite" fill="hold" nodeType="withEffect">
                                  <p:stCondLst>
                                    <p:cond delay="150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subTnLst>
                                    <p:set>
                                      <p:cBhvr override="childStyle">
                                        <p:cTn dur="1" fill="hold" display="0" masterRel="sameClick" afterEffect="1">
                                          <p:stCondLst>
                                            <p:cond evt="end" delay="0">
                                              <p:tn val="20"/>
                                            </p:cond>
                                          </p:stCondLst>
                                        </p:cTn>
                                        <p:tgtEl>
                                          <p:spTgt spid="23"/>
                                        </p:tgtEl>
                                        <p:attrNameLst>
                                          <p:attrName>style.visibility</p:attrName>
                                        </p:attrNameLst>
                                      </p:cBhvr>
                                      <p:to>
                                        <p:strVal val="hidden"/>
                                      </p:to>
                                    </p:set>
                                  </p:subTnLst>
                                </p:cTn>
                              </p:par>
                              <p:par>
                                <p:cTn id="23" presetID="22" presetClass="entr" presetSubtype="1" repeatCount="indefinite" fill="remove" nodeType="withEffect">
                                  <p:stCondLst>
                                    <p:cond delay="160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set>
                                      <p:cBhvr override="childStyle">
                                        <p:cTn dur="1" fill="hold" display="0" masterRel="sameClick" afterEffect="1">
                                          <p:stCondLst>
                                            <p:cond evt="end" delay="0">
                                              <p:tn val="23"/>
                                            </p:cond>
                                          </p:stCondLst>
                                        </p:cTn>
                                        <p:tgtEl>
                                          <p:spTgt spid="16"/>
                                        </p:tgtEl>
                                        <p:attrNameLst>
                                          <p:attrName>style.visibility</p:attrName>
                                        </p:attrNameLst>
                                      </p:cBhvr>
                                      <p:to>
                                        <p:strVal val="hidden"/>
                                      </p:to>
                                    </p:set>
                                  </p:subTnLst>
                                </p:cTn>
                              </p:par>
                              <p:par>
                                <p:cTn id="26" presetID="22" presetClass="entr" presetSubtype="1" repeatCount="indefinite" fill="hold" nodeType="withEffect">
                                  <p:stCondLst>
                                    <p:cond delay="17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par>
                                <p:cTn id="29" presetID="22" presetClass="entr" presetSubtype="1" repeatCount="indefinite" fill="remove" nodeType="withEffect">
                                  <p:stCondLst>
                                    <p:cond delay="180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subTnLst>
                                    <p:set>
                                      <p:cBhvr override="childStyle">
                                        <p:cTn dur="1" fill="hold" display="0" masterRel="sameClick" afterEffect="1">
                                          <p:stCondLst>
                                            <p:cond evt="end" delay="0">
                                              <p:tn val="29"/>
                                            </p:cond>
                                          </p:stCondLst>
                                        </p:cTn>
                                        <p:tgtEl>
                                          <p:spTgt spid="15"/>
                                        </p:tgtEl>
                                        <p:attrNameLst>
                                          <p:attrName>style.visibility</p:attrName>
                                        </p:attrNameLst>
                                      </p:cBhvr>
                                      <p:to>
                                        <p:strVal val="hidden"/>
                                      </p:to>
                                    </p:set>
                                  </p:subTnLst>
                                </p:cTn>
                              </p:par>
                              <p:par>
                                <p:cTn id="32" presetID="22" presetClass="entr" presetSubtype="1" repeatCount="indefinite" fill="hold" nodeType="withEffect">
                                  <p:stCondLst>
                                    <p:cond delay="250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par>
                                <p:cTn id="35" presetID="22" presetClass="entr" presetSubtype="1" repeatCount="indefinite" fill="remove" nodeType="withEffect">
                                  <p:stCondLst>
                                    <p:cond delay="200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500"/>
                                        <p:tgtEl>
                                          <p:spTgt spid="33"/>
                                        </p:tgtEl>
                                      </p:cBhvr>
                                    </p:animEffect>
                                  </p:childTnLst>
                                  <p:subTnLst>
                                    <p:set>
                                      <p:cBhvr override="childStyle">
                                        <p:cTn dur="1" fill="hold" display="0" masterRel="sameClick" afterEffect="1">
                                          <p:stCondLst>
                                            <p:cond evt="end" delay="0">
                                              <p:tn val="35"/>
                                            </p:cond>
                                          </p:stCondLst>
                                        </p:cTn>
                                        <p:tgtEl>
                                          <p:spTgt spid="33"/>
                                        </p:tgtEl>
                                        <p:attrNameLst>
                                          <p:attrName>style.visibility</p:attrName>
                                        </p:attrNameLst>
                                      </p:cBhvr>
                                      <p:to>
                                        <p:strVal val="hidden"/>
                                      </p:to>
                                    </p:set>
                                  </p:subTnLst>
                                </p:cTn>
                              </p:par>
                              <p:par>
                                <p:cTn id="38" presetID="22" presetClass="entr" presetSubtype="1" repeatCount="indefinite" fill="remove" nodeType="withEffect">
                                  <p:stCondLst>
                                    <p:cond delay="150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set>
                                      <p:cBhvr override="childStyle">
                                        <p:cTn dur="1" fill="hold" display="0" masterRel="sameClick" afterEffect="1">
                                          <p:stCondLst>
                                            <p:cond evt="end" delay="0">
                                              <p:tn val="38"/>
                                            </p:cond>
                                          </p:stCondLst>
                                        </p:cTn>
                                        <p:tgtEl>
                                          <p:spTgt spid="19"/>
                                        </p:tgtEl>
                                        <p:attrNameLst>
                                          <p:attrName>style.visibility</p:attrName>
                                        </p:attrNameLst>
                                      </p:cBhvr>
                                      <p:to>
                                        <p:strVal val="hidden"/>
                                      </p:to>
                                    </p:set>
                                  </p:subTnLst>
                                </p:cTn>
                              </p:par>
                              <p:par>
                                <p:cTn id="41" presetID="22" presetClass="entr" presetSubtype="1" repeatCount="indefinite" fill="hold" nodeType="withEffect">
                                  <p:stCondLst>
                                    <p:cond delay="100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subTnLst>
                                    <p:set>
                                      <p:cBhvr override="childStyle">
                                        <p:cTn dur="1" fill="hold" display="0" masterRel="sameClick" afterEffect="1">
                                          <p:stCondLst>
                                            <p:cond evt="end" delay="0">
                                              <p:tn val="41"/>
                                            </p:cond>
                                          </p:stCondLst>
                                        </p:cTn>
                                        <p:tgtEl>
                                          <p:spTgt spid="38"/>
                                        </p:tgtEl>
                                        <p:attrNameLst>
                                          <p:attrName>style.visibility</p:attrName>
                                        </p:attrNameLst>
                                      </p:cBhvr>
                                      <p:to>
                                        <p:strVal val="hidden"/>
                                      </p:to>
                                    </p:set>
                                  </p:subTnLst>
                                </p:cTn>
                              </p:par>
                              <p:par>
                                <p:cTn id="44" presetID="22" presetClass="entr" presetSubtype="1" repeatCount="indefinite" fill="hold" nodeType="withEffect">
                                  <p:stCondLst>
                                    <p:cond delay="20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subTnLst>
                                    <p:set>
                                      <p:cBhvr override="childStyle">
                                        <p:cTn dur="1" fill="hold" display="0" masterRel="sameClick" afterEffect="1">
                                          <p:stCondLst>
                                            <p:cond evt="end" delay="0">
                                              <p:tn val="44"/>
                                            </p:cond>
                                          </p:stCondLst>
                                        </p:cTn>
                                        <p:tgtEl>
                                          <p:spTgt spid="29"/>
                                        </p:tgtEl>
                                        <p:attrNameLst>
                                          <p:attrName>style.visibility</p:attrName>
                                        </p:attrNameLst>
                                      </p:cBhvr>
                                      <p:to>
                                        <p:strVal val="hidden"/>
                                      </p:to>
                                    </p:set>
                                  </p:subTnLst>
                                </p:cTn>
                              </p:par>
                              <p:par>
                                <p:cTn id="47" presetID="22" presetClass="entr" presetSubtype="1" repeatCount="indefinite" fill="remove" nodeType="withEffect">
                                  <p:stCondLst>
                                    <p:cond delay="200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subTnLst>
                                    <p:set>
                                      <p:cBhvr override="childStyle">
                                        <p:cTn dur="1" fill="hold" display="0" masterRel="sameClick" afterEffect="1">
                                          <p:stCondLst>
                                            <p:cond evt="end" delay="0">
                                              <p:tn val="47"/>
                                            </p:cond>
                                          </p:stCondLst>
                                        </p:cTn>
                                        <p:tgtEl>
                                          <p:spTgt spid="17"/>
                                        </p:tgtEl>
                                        <p:attrNameLst>
                                          <p:attrName>style.visibility</p:attrName>
                                        </p:attrNameLst>
                                      </p:cBhvr>
                                      <p:to>
                                        <p:strVal val="hidden"/>
                                      </p:to>
                                    </p:set>
                                  </p:subTnLst>
                                </p:cTn>
                              </p:par>
                              <p:par>
                                <p:cTn id="50" presetID="22" presetClass="entr" presetSubtype="1" repeatCount="indefinite" fill="hold" nodeType="withEffect">
                                  <p:stCondLst>
                                    <p:cond delay="50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subTnLst>
                                    <p:set>
                                      <p:cBhvr override="childStyle">
                                        <p:cTn dur="1" fill="hold" display="0" masterRel="sameClick" afterEffect="1">
                                          <p:stCondLst>
                                            <p:cond evt="end" delay="0">
                                              <p:tn val="50"/>
                                            </p:cond>
                                          </p:stCondLst>
                                        </p:cTn>
                                        <p:tgtEl>
                                          <p:spTgt spid="26"/>
                                        </p:tgtEl>
                                        <p:attrNameLst>
                                          <p:attrName>style.visibility</p:attrName>
                                        </p:attrNameLst>
                                      </p:cBhvr>
                                      <p:to>
                                        <p:strVal val="hidden"/>
                                      </p:to>
                                    </p:set>
                                  </p:subTnLst>
                                </p:cTn>
                              </p:par>
                              <p:par>
                                <p:cTn id="53" presetID="22" presetClass="entr" presetSubtype="1" repeatCount="indefinite" fill="remove" nodeType="withEffect">
                                  <p:stCondLst>
                                    <p:cond delay="80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subTnLst>
                                    <p:set>
                                      <p:cBhvr override="childStyle">
                                        <p:cTn dur="1" fill="hold" display="0" masterRel="sameClick" afterEffect="1">
                                          <p:stCondLst>
                                            <p:cond evt="end" delay="0">
                                              <p:tn val="53"/>
                                            </p:cond>
                                          </p:stCondLst>
                                        </p:cTn>
                                        <p:tgtEl>
                                          <p:spTgt spid="37"/>
                                        </p:tgtEl>
                                        <p:attrNameLst>
                                          <p:attrName>style.visibility</p:attrName>
                                        </p:attrNameLst>
                                      </p:cBhvr>
                                      <p:to>
                                        <p:strVal val="hidden"/>
                                      </p:to>
                                    </p:set>
                                  </p:subTnLst>
                                </p:cTn>
                              </p:par>
                              <p:par>
                                <p:cTn id="56" presetID="22" presetClass="entr" presetSubtype="1" repeatCount="indefinite" fill="hold" nodeType="withEffect">
                                  <p:stCondLst>
                                    <p:cond delay="1500"/>
                                  </p:stCondLst>
                                  <p:childTnLst>
                                    <p:set>
                                      <p:cBhvr>
                                        <p:cTn id="57" dur="1" fill="hold">
                                          <p:stCondLst>
                                            <p:cond delay="0"/>
                                          </p:stCondLst>
                                        </p:cTn>
                                        <p:tgtEl>
                                          <p:spTgt spid="14"/>
                                        </p:tgtEl>
                                        <p:attrNameLst>
                                          <p:attrName>style.visibility</p:attrName>
                                        </p:attrNameLst>
                                      </p:cBhvr>
                                      <p:to>
                                        <p:strVal val="visible"/>
                                      </p:to>
                                    </p:set>
                                    <p:animEffect transition="in" filter="wipe(up)">
                                      <p:cBhvr>
                                        <p:cTn id="58" dur="500"/>
                                        <p:tgtEl>
                                          <p:spTgt spid="14"/>
                                        </p:tgtEl>
                                      </p:cBhvr>
                                    </p:animEffect>
                                  </p:childTnLst>
                                  <p:subTnLst>
                                    <p:set>
                                      <p:cBhvr override="childStyle">
                                        <p:cTn dur="1" fill="hold" display="0" masterRel="sameClick" afterEffect="1">
                                          <p:stCondLst>
                                            <p:cond evt="end" delay="0">
                                              <p:tn val="56"/>
                                            </p:cond>
                                          </p:stCondLst>
                                        </p:cTn>
                                        <p:tgtEl>
                                          <p:spTgt spid="14"/>
                                        </p:tgtEl>
                                        <p:attrNameLst>
                                          <p:attrName>style.visibility</p:attrName>
                                        </p:attrNameLst>
                                      </p:cBhvr>
                                      <p:to>
                                        <p:strVal val="hidden"/>
                                      </p:to>
                                    </p:set>
                                  </p:subTnLst>
                                </p:cTn>
                              </p:par>
                              <p:par>
                                <p:cTn id="59" presetID="22" presetClass="entr" presetSubtype="1" repeatCount="indefinite" fill="remove" nodeType="withEffect">
                                  <p:stCondLst>
                                    <p:cond delay="250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subTnLst>
                                    <p:set>
                                      <p:cBhvr override="childStyle">
                                        <p:cTn dur="1" fill="hold" display="0" masterRel="sameClick" afterEffect="1">
                                          <p:stCondLst>
                                            <p:cond evt="end" delay="0">
                                              <p:tn val="59"/>
                                            </p:cond>
                                          </p:stCondLst>
                                        </p:cTn>
                                        <p:tgtEl>
                                          <p:spTgt spid="22"/>
                                        </p:tgtEl>
                                        <p:attrNameLst>
                                          <p:attrName>style.visibility</p:attrName>
                                        </p:attrNameLst>
                                      </p:cBhvr>
                                      <p:to>
                                        <p:strVal val="hidden"/>
                                      </p:to>
                                    </p:set>
                                  </p:subTnLst>
                                </p:cTn>
                              </p:par>
                              <p:par>
                                <p:cTn id="62" presetID="22" presetClass="entr" presetSubtype="1" repeatCount="indefinite" fill="hold" nodeType="withEffect">
                                  <p:stCondLst>
                                    <p:cond delay="15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subTnLst>
                                    <p:set>
                                      <p:cBhvr override="childStyle">
                                        <p:cTn dur="1" fill="hold" display="0" masterRel="sameClick" afterEffect="1">
                                          <p:stCondLst>
                                            <p:cond evt="end" delay="0">
                                              <p:tn val="62"/>
                                            </p:cond>
                                          </p:stCondLst>
                                        </p:cTn>
                                        <p:tgtEl>
                                          <p:spTgt spid="13"/>
                                        </p:tgtEl>
                                        <p:attrNameLst>
                                          <p:attrName>style.visibility</p:attrName>
                                        </p:attrNameLst>
                                      </p:cBhvr>
                                      <p:to>
                                        <p:strVal val="hidden"/>
                                      </p:to>
                                    </p:set>
                                  </p:subTnLst>
                                </p:cTn>
                              </p:par>
                              <p:par>
                                <p:cTn id="65" presetID="22" presetClass="entr" presetSubtype="1" repeatCount="indefinite" fill="hold" nodeType="withEffect">
                                  <p:stCondLst>
                                    <p:cond delay="220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subTnLst>
                                    <p:set>
                                      <p:cBhvr override="childStyle">
                                        <p:cTn dur="1" fill="hold" display="0" masterRel="sameClick" afterEffect="1">
                                          <p:stCondLst>
                                            <p:cond evt="end" delay="0">
                                              <p:tn val="65"/>
                                            </p:cond>
                                          </p:stCondLst>
                                        </p:cTn>
                                        <p:tgtEl>
                                          <p:spTgt spid="20"/>
                                        </p:tgtEl>
                                        <p:attrNameLst>
                                          <p:attrName>style.visibility</p:attrName>
                                        </p:attrNameLst>
                                      </p:cBhvr>
                                      <p:to>
                                        <p:strVal val="hidden"/>
                                      </p:to>
                                    </p:set>
                                  </p:subTnLst>
                                </p:cTn>
                              </p:par>
                              <p:par>
                                <p:cTn id="68" presetID="22" presetClass="entr" presetSubtype="1" repeatCount="indefinite" fill="remove" nodeType="withEffect">
                                  <p:stCondLst>
                                    <p:cond delay="200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subTnLst>
                                    <p:set>
                                      <p:cBhvr override="childStyle">
                                        <p:cTn dur="1" fill="hold" display="0" masterRel="sameClick" afterEffect="1">
                                          <p:stCondLst>
                                            <p:cond evt="end" delay="0">
                                              <p:tn val="68"/>
                                            </p:cond>
                                          </p:stCondLst>
                                        </p:cTn>
                                        <p:tgtEl>
                                          <p:spTgt spid="25"/>
                                        </p:tgtEl>
                                        <p:attrNameLst>
                                          <p:attrName>style.visibility</p:attrName>
                                        </p:attrNameLst>
                                      </p:cBhvr>
                                      <p:to>
                                        <p:strVal val="hidden"/>
                                      </p:to>
                                    </p:set>
                                  </p:subTnLst>
                                </p:cTn>
                              </p:par>
                              <p:par>
                                <p:cTn id="71" presetID="22" presetClass="entr" presetSubtype="1" repeatCount="indefinite" fill="hold" nodeType="withEffect">
                                  <p:stCondLst>
                                    <p:cond delay="3000"/>
                                  </p:stCondLst>
                                  <p:childTnLst>
                                    <p:set>
                                      <p:cBhvr>
                                        <p:cTn id="72" dur="1" fill="hold">
                                          <p:stCondLst>
                                            <p:cond delay="0"/>
                                          </p:stCondLst>
                                        </p:cTn>
                                        <p:tgtEl>
                                          <p:spTgt spid="36"/>
                                        </p:tgtEl>
                                        <p:attrNameLst>
                                          <p:attrName>style.visibility</p:attrName>
                                        </p:attrNameLst>
                                      </p:cBhvr>
                                      <p:to>
                                        <p:strVal val="visible"/>
                                      </p:to>
                                    </p:set>
                                    <p:animEffect transition="in" filter="wipe(up)">
                                      <p:cBhvr>
                                        <p:cTn id="73" dur="500"/>
                                        <p:tgtEl>
                                          <p:spTgt spid="36"/>
                                        </p:tgtEl>
                                      </p:cBhvr>
                                    </p:animEffect>
                                  </p:childTnLst>
                                  <p:subTnLst>
                                    <p:set>
                                      <p:cBhvr override="childStyle">
                                        <p:cTn dur="1" fill="hold" display="0" masterRel="sameClick" afterEffect="1">
                                          <p:stCondLst>
                                            <p:cond evt="end" delay="0">
                                              <p:tn val="71"/>
                                            </p:cond>
                                          </p:stCondLst>
                                        </p:cTn>
                                        <p:tgtEl>
                                          <p:spTgt spid="3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13871"/>
            <a:ext cx="8345488" cy="731837"/>
          </a:xfrm>
        </p:spPr>
        <p:txBody>
          <a:bodyPr/>
          <a:lstStyle/>
          <a:p>
            <a:r>
              <a:rPr kumimoji="1" lang="en-US" altLang="ja-JP" dirty="0" smtClean="0"/>
              <a:t>Network as a Sensor </a:t>
            </a:r>
            <a:r>
              <a:rPr lang="ja-JP" altLang="en-US" dirty="0" smtClean="0"/>
              <a:t>の位置付け</a:t>
            </a:r>
            <a:endParaRPr kumimoji="1" lang="ja-JP" altLang="en-US" dirty="0"/>
          </a:p>
        </p:txBody>
      </p:sp>
      <p:pic>
        <p:nvPicPr>
          <p:cNvPr id="4" name="図 3"/>
          <p:cNvPicPr>
            <a:picLocks noChangeAspect="1"/>
          </p:cNvPicPr>
          <p:nvPr/>
        </p:nvPicPr>
        <p:blipFill>
          <a:blip r:embed="rId2"/>
          <a:stretch>
            <a:fillRect/>
          </a:stretch>
        </p:blipFill>
        <p:spPr>
          <a:xfrm>
            <a:off x="1146851" y="1203545"/>
            <a:ext cx="6862147" cy="3747567"/>
          </a:xfrm>
          <a:prstGeom prst="rect">
            <a:avLst/>
          </a:prstGeom>
        </p:spPr>
      </p:pic>
      <p:sp>
        <p:nvSpPr>
          <p:cNvPr id="2" name="Rectangle 1"/>
          <p:cNvSpPr/>
          <p:nvPr/>
        </p:nvSpPr>
        <p:spPr>
          <a:xfrm>
            <a:off x="1083180" y="1242097"/>
            <a:ext cx="1522055" cy="3726295"/>
          </a:xfrm>
          <a:prstGeom prst="rect">
            <a:avLst/>
          </a:prstGeom>
          <a:no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ectangle 4"/>
          <p:cNvSpPr/>
          <p:nvPr/>
        </p:nvSpPr>
        <p:spPr>
          <a:xfrm>
            <a:off x="5605651" y="1235733"/>
            <a:ext cx="2378133" cy="3726295"/>
          </a:xfrm>
          <a:prstGeom prst="rect">
            <a:avLst/>
          </a:prstGeom>
          <a:no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961788" y="980603"/>
            <a:ext cx="1727486" cy="214800"/>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エンドポイントセキュリティ</a:t>
            </a:r>
            <a:endParaRPr lang="en-US" sz="1100" dirty="0" smtClean="0"/>
          </a:p>
        </p:txBody>
      </p:sp>
      <p:sp>
        <p:nvSpPr>
          <p:cNvPr id="7" name="Rectangle 6"/>
          <p:cNvSpPr/>
          <p:nvPr/>
        </p:nvSpPr>
        <p:spPr>
          <a:xfrm>
            <a:off x="5773730" y="980604"/>
            <a:ext cx="2041974" cy="227113"/>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ネットワークエッジセキュリティ</a:t>
            </a:r>
            <a:endParaRPr lang="en-US" sz="1100" dirty="0" smtClean="0"/>
          </a:p>
        </p:txBody>
      </p:sp>
      <p:sp>
        <p:nvSpPr>
          <p:cNvPr id="8" name="Rectangle 7"/>
          <p:cNvSpPr/>
          <p:nvPr/>
        </p:nvSpPr>
        <p:spPr>
          <a:xfrm>
            <a:off x="806043" y="824813"/>
            <a:ext cx="7457873" cy="422763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2769968" y="691093"/>
            <a:ext cx="2748649" cy="448276"/>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t>Network as a Sensor </a:t>
            </a:r>
            <a:r>
              <a:rPr lang="ja-JP" altLang="en-US" sz="1100" dirty="0" smtClean="0"/>
              <a:t>は俯瞰的にネットワーク全体の通信フローを監視します</a:t>
            </a:r>
            <a:endParaRPr lang="en-US" sz="1100" dirty="0" smtClean="0"/>
          </a:p>
        </p:txBody>
      </p:sp>
      <p:pic>
        <p:nvPicPr>
          <p:cNvPr id="10" name="Picture 6" descr="AnyConnect Icon 256.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18079" y="1491796"/>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AnyConnect Icon 256.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0479" y="2383257"/>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AnyConnect Icon 256.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0479" y="4152839"/>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AnyConnect Icon 256.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42107" y="4194475"/>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318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8"/>
          </p:nvPr>
        </p:nvSpPr>
        <p:spPr/>
        <p:txBody>
          <a:bodyPr/>
          <a:lstStyle/>
          <a:p>
            <a:r>
              <a:rPr lang="en-US" sz="2800" b="1" dirty="0" err="1" smtClean="0">
                <a:solidFill>
                  <a:schemeClr val="tx1"/>
                </a:solidFill>
              </a:rPr>
              <a:t>Stealthwatch</a:t>
            </a:r>
            <a:r>
              <a:rPr lang="en-US" sz="2800" b="1" dirty="0" smtClean="0">
                <a:solidFill>
                  <a:schemeClr val="tx1"/>
                </a:solidFill>
              </a:rPr>
              <a:t> </a:t>
            </a:r>
            <a:r>
              <a:rPr lang="ja-JP" altLang="en-US" sz="2800" b="1" dirty="0" smtClean="0">
                <a:solidFill>
                  <a:schemeClr val="tx1"/>
                </a:solidFill>
              </a:rPr>
              <a:t>で可視化と制御</a:t>
            </a:r>
            <a:endParaRPr lang="en-US" sz="2800" b="1" dirty="0" smtClean="0">
              <a:solidFill>
                <a:schemeClr val="tx1"/>
              </a:solidFill>
            </a:endParaRPr>
          </a:p>
        </p:txBody>
      </p:sp>
      <p:sp>
        <p:nvSpPr>
          <p:cNvPr id="3" name="Content Placeholder 2"/>
          <p:cNvSpPr>
            <a:spLocks noGrp="1"/>
          </p:cNvSpPr>
          <p:nvPr>
            <p:ph sz="quarter" idx="19"/>
          </p:nvPr>
        </p:nvSpPr>
        <p:spPr>
          <a:xfrm>
            <a:off x="342900" y="719723"/>
            <a:ext cx="8534400" cy="373284"/>
          </a:xfrm>
          <a:gradFill>
            <a:gsLst>
              <a:gs pos="70000">
                <a:schemeClr val="bg1">
                  <a:lumMod val="75000"/>
                </a:schemeClr>
              </a:gs>
              <a:gs pos="30000">
                <a:schemeClr val="bg1">
                  <a:lumMod val="65000"/>
                </a:schemeClr>
              </a:gs>
              <a:gs pos="100000">
                <a:schemeClr val="bg1"/>
              </a:gs>
              <a:gs pos="0">
                <a:schemeClr val="bg1"/>
              </a:gs>
            </a:gsLst>
            <a:lin ang="0" scaled="0"/>
          </a:gradFill>
        </p:spPr>
        <p:txBody>
          <a:bodyPr anchor="ctr"/>
          <a:lstStyle/>
          <a:p>
            <a:pPr algn="ctr"/>
            <a:r>
              <a:rPr lang="ja-JP" altLang="en-US" dirty="0" smtClean="0">
                <a:solidFill>
                  <a:srgbClr val="004BAF"/>
                </a:solidFill>
              </a:rPr>
              <a:t>ネットワークをセキュリティーセンサーへ</a:t>
            </a:r>
            <a:endParaRPr lang="en-US" dirty="0">
              <a:solidFill>
                <a:srgbClr val="004BAF"/>
              </a:solidFill>
            </a:endParaRPr>
          </a:p>
        </p:txBody>
      </p:sp>
      <p:sp>
        <p:nvSpPr>
          <p:cNvPr id="5" name="Rounded Rectangle 4"/>
          <p:cNvSpPr/>
          <p:nvPr/>
        </p:nvSpPr>
        <p:spPr>
          <a:xfrm>
            <a:off x="6571406" y="2131502"/>
            <a:ext cx="1577705" cy="2121674"/>
          </a:xfrm>
          <a:prstGeom prst="roundRect">
            <a:avLst/>
          </a:prstGeom>
          <a:solidFill>
            <a:srgbClr val="C4D6ED"/>
          </a:solidFill>
          <a:ln>
            <a:solidFill>
              <a:srgbClr val="739D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3766030" y="2133599"/>
            <a:ext cx="1388824" cy="2119577"/>
          </a:xfrm>
          <a:prstGeom prst="roundRect">
            <a:avLst/>
          </a:prstGeom>
          <a:solidFill>
            <a:srgbClr val="C4D6ED"/>
          </a:solidFill>
          <a:ln>
            <a:solidFill>
              <a:srgbClr val="739D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800807" y="2133600"/>
            <a:ext cx="1625913" cy="2119577"/>
          </a:xfrm>
          <a:prstGeom prst="roundRect">
            <a:avLst/>
          </a:prstGeom>
          <a:solidFill>
            <a:srgbClr val="C4D6ED"/>
          </a:solidFill>
          <a:ln>
            <a:solidFill>
              <a:srgbClr val="739D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07070" y="4367522"/>
            <a:ext cx="2036933" cy="453793"/>
            <a:chOff x="1682284" y="3943350"/>
            <a:chExt cx="1496750" cy="373471"/>
          </a:xfrm>
        </p:grpSpPr>
        <p:sp>
          <p:nvSpPr>
            <p:cNvPr id="9" name="Rounded Rectangle 8"/>
            <p:cNvSpPr/>
            <p:nvPr/>
          </p:nvSpPr>
          <p:spPr>
            <a:xfrm>
              <a:off x="1786078" y="3943350"/>
              <a:ext cx="1338122" cy="372042"/>
            </a:xfrm>
            <a:prstGeom prst="roundRect">
              <a:avLst/>
            </a:prstGeom>
            <a:solidFill>
              <a:srgbClr val="C4D6ED"/>
            </a:solidFill>
            <a:ln>
              <a:solidFill>
                <a:srgbClr val="739D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10" name="TextBox 9"/>
            <p:cNvSpPr txBox="1"/>
            <p:nvPr/>
          </p:nvSpPr>
          <p:spPr>
            <a:xfrm>
              <a:off x="1682284" y="3950888"/>
              <a:ext cx="1496750" cy="365933"/>
            </a:xfrm>
            <a:prstGeom prst="rect">
              <a:avLst/>
            </a:prstGeom>
            <a:noFill/>
          </p:spPr>
          <p:txBody>
            <a:bodyPr wrap="square" rtlCol="0" anchor="ctr">
              <a:noAutofit/>
            </a:bodyPr>
            <a:lstStyle>
              <a:defPPr>
                <a:defRPr lang="en-US"/>
              </a:defPPr>
              <a:lvl1pPr algn="ctr">
                <a:defRPr sz="1600">
                  <a:solidFill>
                    <a:schemeClr val="bg2"/>
                  </a:solidFill>
                </a:defRPr>
              </a:lvl1pPr>
            </a:lstStyle>
            <a:p>
              <a:r>
                <a:rPr lang="ja-JP" altLang="en-US" sz="900" dirty="0" smtClean="0">
                  <a:solidFill>
                    <a:srgbClr val="003366"/>
                  </a:solidFill>
                </a:rPr>
                <a:t>ネットワークデータを有効活用し、</a:t>
              </a:r>
              <a:endParaRPr lang="en-US" altLang="ja-JP" sz="900" dirty="0" smtClean="0">
                <a:solidFill>
                  <a:srgbClr val="003366"/>
                </a:solidFill>
              </a:endParaRPr>
            </a:p>
            <a:p>
              <a:r>
                <a:rPr lang="ja-JP" altLang="en-US" sz="900" dirty="0" smtClean="0">
                  <a:solidFill>
                    <a:srgbClr val="003366"/>
                  </a:solidFill>
                </a:rPr>
                <a:t>アクセスレイヤまで可視化を広げる。</a:t>
              </a:r>
              <a:endParaRPr lang="en-US" sz="900" dirty="0" smtClean="0">
                <a:solidFill>
                  <a:srgbClr val="003366"/>
                </a:solidFill>
              </a:endParaRPr>
            </a:p>
          </p:txBody>
        </p:sp>
      </p:grpSp>
      <p:cxnSp>
        <p:nvCxnSpPr>
          <p:cNvPr id="55" name="Straight Connector 54"/>
          <p:cNvCxnSpPr/>
          <p:nvPr/>
        </p:nvCxnSpPr>
        <p:spPr bwMode="auto">
          <a:xfrm>
            <a:off x="1296255" y="2849297"/>
            <a:ext cx="3438145" cy="11274"/>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159" name="Straight Connector 158"/>
          <p:cNvCxnSpPr/>
          <p:nvPr/>
        </p:nvCxnSpPr>
        <p:spPr bwMode="auto">
          <a:xfrm>
            <a:off x="1296255" y="3368480"/>
            <a:ext cx="2812153" cy="6918"/>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sp>
        <p:nvSpPr>
          <p:cNvPr id="11" name="Rounded Rectangle 10"/>
          <p:cNvSpPr/>
          <p:nvPr/>
        </p:nvSpPr>
        <p:spPr>
          <a:xfrm>
            <a:off x="507070" y="4155931"/>
            <a:ext cx="7592239" cy="830691"/>
          </a:xfrm>
          <a:prstGeom prst="roundRect">
            <a:avLst>
              <a:gd name="adj" fmla="val 1543"/>
            </a:avLst>
          </a:prstGeom>
          <a:noFill/>
          <a:ln w="50800">
            <a:noFill/>
            <a:round/>
            <a:headEnd/>
            <a:tailEnd/>
          </a:ln>
          <a:effectLst>
            <a:innerShdw blurRad="38100">
              <a:prstClr val="black"/>
            </a:innerShdw>
          </a:effectLst>
        </p:spPr>
        <p:txBody>
          <a:bodyPr lIns="0" tIns="0" rIns="0" bIns="0"/>
          <a:lstStyle/>
          <a:p>
            <a:pPr marL="0" marR="0" lvl="0" indent="0" defTabSz="914400" eaLnBrk="1" fontAlgn="auto" latinLnBrk="0" hangingPunct="1">
              <a:lnSpc>
                <a:spcPts val="1700"/>
              </a:lnSpc>
              <a:spcBef>
                <a:spcPct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endParaRPr>
          </a:p>
        </p:txBody>
      </p:sp>
      <p:grpSp>
        <p:nvGrpSpPr>
          <p:cNvPr id="60" name="Group 59"/>
          <p:cNvGrpSpPr/>
          <p:nvPr/>
        </p:nvGrpSpPr>
        <p:grpSpPr>
          <a:xfrm>
            <a:off x="4877089" y="2862819"/>
            <a:ext cx="462941" cy="543414"/>
            <a:chOff x="4419601" y="2758246"/>
            <a:chExt cx="152399" cy="406182"/>
          </a:xfrm>
        </p:grpSpPr>
        <p:cxnSp>
          <p:nvCxnSpPr>
            <p:cNvPr id="61" name="Straight Connector 60"/>
            <p:cNvCxnSpPr/>
            <p:nvPr/>
          </p:nvCxnSpPr>
          <p:spPr bwMode="auto">
            <a:xfrm flipH="1" flipV="1">
              <a:off x="4419601" y="2758246"/>
              <a:ext cx="152399" cy="194504"/>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62" name="Straight Connector 61"/>
            <p:cNvCxnSpPr/>
            <p:nvPr/>
          </p:nvCxnSpPr>
          <p:spPr bwMode="auto">
            <a:xfrm flipH="1">
              <a:off x="4443212" y="2952750"/>
              <a:ext cx="128788" cy="211678"/>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grpSp>
      <p:cxnSp>
        <p:nvCxnSpPr>
          <p:cNvPr id="63" name="Straight Connector 62"/>
          <p:cNvCxnSpPr/>
          <p:nvPr/>
        </p:nvCxnSpPr>
        <p:spPr bwMode="auto">
          <a:xfrm>
            <a:off x="4805744" y="2905651"/>
            <a:ext cx="0" cy="58200"/>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65" name="Straight Connector 64"/>
          <p:cNvCxnSpPr/>
          <p:nvPr/>
        </p:nvCxnSpPr>
        <p:spPr bwMode="auto">
          <a:xfrm flipH="1">
            <a:off x="4155603" y="3426792"/>
            <a:ext cx="668713" cy="5"/>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66" name="Straight Connector 65"/>
          <p:cNvCxnSpPr/>
          <p:nvPr/>
        </p:nvCxnSpPr>
        <p:spPr bwMode="auto">
          <a:xfrm flipH="1" flipV="1">
            <a:off x="4157626" y="2963852"/>
            <a:ext cx="740706" cy="462941"/>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67" name="Straight Connector 66"/>
          <p:cNvCxnSpPr/>
          <p:nvPr/>
        </p:nvCxnSpPr>
        <p:spPr bwMode="auto">
          <a:xfrm flipV="1">
            <a:off x="4132769" y="2963857"/>
            <a:ext cx="836908" cy="462940"/>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grpSp>
        <p:nvGrpSpPr>
          <p:cNvPr id="68" name="Group 67"/>
          <p:cNvGrpSpPr/>
          <p:nvPr/>
        </p:nvGrpSpPr>
        <p:grpSpPr>
          <a:xfrm>
            <a:off x="3238572" y="1893972"/>
            <a:ext cx="2433053" cy="1908171"/>
            <a:chOff x="9645501" y="4273774"/>
            <a:chExt cx="2002398" cy="1426288"/>
          </a:xfrm>
        </p:grpSpPr>
        <p:sp>
          <p:nvSpPr>
            <p:cNvPr id="69" name="TextBox 68"/>
            <p:cNvSpPr txBox="1"/>
            <p:nvPr/>
          </p:nvSpPr>
          <p:spPr>
            <a:xfrm>
              <a:off x="9645501" y="4273774"/>
              <a:ext cx="2002398" cy="207059"/>
            </a:xfrm>
            <a:prstGeom prst="rect">
              <a:avLst/>
            </a:prstGeom>
            <a:noFill/>
          </p:spPr>
          <p:txBody>
            <a:bodyPr wrap="square" lIns="91457" tIns="45728" rIns="91457" bIns="45728" rtlCol="0">
              <a:spAutoFit/>
            </a:bodyPr>
            <a:lstStyle/>
            <a:p>
              <a:pPr algn="ctr" defTabSz="457283"/>
              <a:r>
                <a:rPr lang="ja-JP" altLang="en-US" sz="1200" b="1" dirty="0" smtClean="0">
                  <a:solidFill>
                    <a:srgbClr val="003366"/>
                  </a:solidFill>
                </a:rPr>
                <a:t>エンタープライズネットワーク</a:t>
              </a:r>
              <a:endParaRPr lang="en-US" sz="1200" b="1" dirty="0">
                <a:solidFill>
                  <a:srgbClr val="003366"/>
                </a:solidFill>
              </a:endParaRPr>
            </a:p>
          </p:txBody>
        </p:sp>
        <p:grpSp>
          <p:nvGrpSpPr>
            <p:cNvPr id="70" name="Group 69"/>
            <p:cNvGrpSpPr/>
            <p:nvPr/>
          </p:nvGrpSpPr>
          <p:grpSpPr>
            <a:xfrm>
              <a:off x="10155798" y="4595162"/>
              <a:ext cx="1029264" cy="1104900"/>
              <a:chOff x="554598" y="3337862"/>
              <a:chExt cx="1029264" cy="1104900"/>
            </a:xfrm>
          </p:grpSpPr>
          <p:pic>
            <p:nvPicPr>
              <p:cNvPr id="71" name="Picture 70" descr="internal-network-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98" y="3337862"/>
                <a:ext cx="572064" cy="647700"/>
              </a:xfrm>
              <a:prstGeom prst="rect">
                <a:avLst/>
              </a:prstGeom>
            </p:spPr>
          </p:pic>
          <p:pic>
            <p:nvPicPr>
              <p:cNvPr id="72" name="Picture 71" descr="internal-network-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98" y="3790950"/>
                <a:ext cx="572064" cy="647700"/>
              </a:xfrm>
              <a:prstGeom prst="rect">
                <a:avLst/>
              </a:prstGeom>
            </p:spPr>
          </p:pic>
          <p:pic>
            <p:nvPicPr>
              <p:cNvPr id="73" name="Picture 72" descr="internal-network-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798" y="3795062"/>
                <a:ext cx="572064" cy="647700"/>
              </a:xfrm>
              <a:prstGeom prst="rect">
                <a:avLst/>
              </a:prstGeom>
            </p:spPr>
          </p:pic>
          <p:pic>
            <p:nvPicPr>
              <p:cNvPr id="74" name="Picture 73" descr="internal-network-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798" y="3337862"/>
                <a:ext cx="572064" cy="647700"/>
              </a:xfrm>
              <a:prstGeom prst="rect">
                <a:avLst/>
              </a:prstGeom>
            </p:spPr>
          </p:pic>
        </p:grpSp>
      </p:grpSp>
      <p:sp>
        <p:nvSpPr>
          <p:cNvPr id="87" name="TextBox 51"/>
          <p:cNvSpPr txBox="1">
            <a:spLocks noChangeArrowheads="1"/>
          </p:cNvSpPr>
          <p:nvPr/>
        </p:nvSpPr>
        <p:spPr bwMode="auto">
          <a:xfrm>
            <a:off x="6638015" y="2415827"/>
            <a:ext cx="1444486" cy="230832"/>
          </a:xfrm>
          <a:prstGeom prst="rect">
            <a:avLst/>
          </a:prstGeom>
          <a:noFill/>
          <a:ln w="9525">
            <a:noFill/>
            <a:miter lim="800000"/>
            <a:headEnd/>
            <a:tailEnd/>
          </a:ln>
        </p:spPr>
        <p:txBody>
          <a:bodyPr wrap="square">
            <a:spAutoFit/>
          </a:bodyPr>
          <a:lstStyle/>
          <a:p>
            <a:pPr algn="ctr" defTabSz="685743">
              <a:lnSpc>
                <a:spcPct val="90000"/>
              </a:lnSpc>
              <a:defRPr/>
            </a:pPr>
            <a:r>
              <a:rPr lang="en-US" sz="1000" dirty="0" smtClean="0">
                <a:solidFill>
                  <a:srgbClr val="003366"/>
                </a:solidFill>
                <a:latin typeface="+mj-lt"/>
              </a:rPr>
              <a:t>Identity</a:t>
            </a:r>
            <a:endParaRPr lang="en-US" sz="1000" dirty="0">
              <a:solidFill>
                <a:srgbClr val="003366"/>
              </a:solidFill>
              <a:latin typeface="+mj-lt"/>
            </a:endParaRPr>
          </a:p>
        </p:txBody>
      </p:sp>
      <p:sp>
        <p:nvSpPr>
          <p:cNvPr id="88" name="TextBox 51"/>
          <p:cNvSpPr txBox="1">
            <a:spLocks noChangeArrowheads="1"/>
          </p:cNvSpPr>
          <p:nvPr/>
        </p:nvSpPr>
        <p:spPr bwMode="auto">
          <a:xfrm>
            <a:off x="6634858" y="4077872"/>
            <a:ext cx="1450800" cy="230832"/>
          </a:xfrm>
          <a:prstGeom prst="rect">
            <a:avLst/>
          </a:prstGeom>
          <a:noFill/>
          <a:ln w="9525">
            <a:noFill/>
            <a:miter lim="800000"/>
            <a:headEnd/>
            <a:tailEnd/>
          </a:ln>
        </p:spPr>
        <p:txBody>
          <a:bodyPr wrap="square">
            <a:spAutoFit/>
          </a:bodyPr>
          <a:lstStyle/>
          <a:p>
            <a:pPr algn="ctr" defTabSz="685743">
              <a:lnSpc>
                <a:spcPct val="90000"/>
              </a:lnSpc>
              <a:defRPr/>
            </a:pPr>
            <a:r>
              <a:rPr lang="en-US" sz="1000" dirty="0" smtClean="0">
                <a:solidFill>
                  <a:srgbClr val="003366"/>
                </a:solidFill>
                <a:latin typeface="+mj-lt"/>
              </a:rPr>
              <a:t>Routers and Switches</a:t>
            </a:r>
            <a:endParaRPr lang="en-US" sz="1000" dirty="0">
              <a:solidFill>
                <a:srgbClr val="003366"/>
              </a:solidFill>
              <a:latin typeface="+mj-lt"/>
            </a:endParaRPr>
          </a:p>
        </p:txBody>
      </p:sp>
      <p:sp>
        <p:nvSpPr>
          <p:cNvPr id="89" name="TextBox 51"/>
          <p:cNvSpPr txBox="1">
            <a:spLocks noChangeArrowheads="1"/>
          </p:cNvSpPr>
          <p:nvPr/>
        </p:nvSpPr>
        <p:spPr bwMode="auto">
          <a:xfrm>
            <a:off x="6636179" y="3565809"/>
            <a:ext cx="1444486" cy="230832"/>
          </a:xfrm>
          <a:prstGeom prst="rect">
            <a:avLst/>
          </a:prstGeom>
          <a:noFill/>
          <a:ln w="9525">
            <a:noFill/>
            <a:miter lim="800000"/>
            <a:headEnd/>
            <a:tailEnd/>
          </a:ln>
        </p:spPr>
        <p:txBody>
          <a:bodyPr wrap="square">
            <a:spAutoFit/>
          </a:bodyPr>
          <a:lstStyle/>
          <a:p>
            <a:pPr algn="ctr" defTabSz="685743">
              <a:lnSpc>
                <a:spcPct val="90000"/>
              </a:lnSpc>
              <a:defRPr/>
            </a:pPr>
            <a:r>
              <a:rPr lang="en-US" sz="1000" dirty="0" smtClean="0">
                <a:solidFill>
                  <a:srgbClr val="003366"/>
                </a:solidFill>
                <a:latin typeface="+mj-lt"/>
              </a:rPr>
              <a:t>Firewall</a:t>
            </a:r>
            <a:endParaRPr lang="en-US" sz="1000" dirty="0">
              <a:solidFill>
                <a:srgbClr val="003366"/>
              </a:solidFill>
              <a:latin typeface="+mj-lt"/>
            </a:endParaRPr>
          </a:p>
        </p:txBody>
      </p:sp>
      <p:sp>
        <p:nvSpPr>
          <p:cNvPr id="84" name="TextBox 83"/>
          <p:cNvSpPr txBox="1"/>
          <p:nvPr/>
        </p:nvSpPr>
        <p:spPr>
          <a:xfrm>
            <a:off x="6692335" y="1918596"/>
            <a:ext cx="1219457" cy="277015"/>
          </a:xfrm>
          <a:prstGeom prst="rect">
            <a:avLst/>
          </a:prstGeom>
          <a:noFill/>
        </p:spPr>
        <p:txBody>
          <a:bodyPr wrap="square" lIns="91457" tIns="45728" rIns="91457" bIns="45728" rtlCol="0">
            <a:spAutoFit/>
          </a:bodyPr>
          <a:lstStyle/>
          <a:p>
            <a:pPr algn="ctr" defTabSz="457283"/>
            <a:r>
              <a:rPr lang="ja-JP" altLang="en-US" sz="1200" b="1" dirty="0" smtClean="0">
                <a:solidFill>
                  <a:srgbClr val="003366"/>
                </a:solidFill>
              </a:rPr>
              <a:t>コンテキスト</a:t>
            </a:r>
            <a:endParaRPr lang="en-US" sz="1200" b="1" dirty="0">
              <a:solidFill>
                <a:srgbClr val="003366"/>
              </a:solidFill>
            </a:endParaRPr>
          </a:p>
        </p:txBody>
      </p:sp>
      <p:grpSp>
        <p:nvGrpSpPr>
          <p:cNvPr id="100" name="Group 99"/>
          <p:cNvGrpSpPr/>
          <p:nvPr/>
        </p:nvGrpSpPr>
        <p:grpSpPr>
          <a:xfrm>
            <a:off x="4199355" y="2887509"/>
            <a:ext cx="770322" cy="831862"/>
            <a:chOff x="3797813" y="2800350"/>
            <a:chExt cx="633974" cy="621787"/>
          </a:xfrm>
        </p:grpSpPr>
        <p:grpSp>
          <p:nvGrpSpPr>
            <p:cNvPr id="101" name="Group 100"/>
            <p:cNvGrpSpPr>
              <a:grpSpLocks noChangeAspect="1"/>
            </p:cNvGrpSpPr>
            <p:nvPr/>
          </p:nvGrpSpPr>
          <p:grpSpPr>
            <a:xfrm>
              <a:off x="4255013" y="3257550"/>
              <a:ext cx="164587" cy="164587"/>
              <a:chOff x="3690886" y="3962006"/>
              <a:chExt cx="309910" cy="309910"/>
            </a:xfrm>
          </p:grpSpPr>
          <p:sp>
            <p:nvSpPr>
              <p:cNvPr id="111" name="Oval 110"/>
              <p:cNvSpPr/>
              <p:nvPr/>
            </p:nvSpPr>
            <p:spPr>
              <a:xfrm>
                <a:off x="3690886" y="3962006"/>
                <a:ext cx="309910" cy="309910"/>
              </a:xfrm>
              <a:prstGeom prst="ellipse">
                <a:avLst/>
              </a:prstGeom>
              <a:solidFill>
                <a:schemeClr val="bg1"/>
              </a:solidFill>
              <a:ln w="9525" cmpd="sng">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12" name="Picture 111" descr="arrow_swit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8941" y="4012918"/>
                <a:ext cx="208087" cy="208087"/>
              </a:xfrm>
              <a:prstGeom prst="rect">
                <a:avLst/>
              </a:prstGeom>
            </p:spPr>
          </p:pic>
        </p:grpSp>
        <p:grpSp>
          <p:nvGrpSpPr>
            <p:cNvPr id="102" name="Group 101"/>
            <p:cNvGrpSpPr>
              <a:grpSpLocks noChangeAspect="1"/>
            </p:cNvGrpSpPr>
            <p:nvPr/>
          </p:nvGrpSpPr>
          <p:grpSpPr>
            <a:xfrm>
              <a:off x="4267200" y="2800350"/>
              <a:ext cx="164587" cy="164587"/>
              <a:chOff x="3690886" y="3962006"/>
              <a:chExt cx="309910" cy="309910"/>
            </a:xfrm>
          </p:grpSpPr>
          <p:sp>
            <p:nvSpPr>
              <p:cNvPr id="109" name="Oval 108"/>
              <p:cNvSpPr/>
              <p:nvPr/>
            </p:nvSpPr>
            <p:spPr>
              <a:xfrm>
                <a:off x="3690886" y="3962006"/>
                <a:ext cx="309910" cy="309910"/>
              </a:xfrm>
              <a:prstGeom prst="ellipse">
                <a:avLst/>
              </a:prstGeom>
              <a:solidFill>
                <a:schemeClr val="bg1"/>
              </a:solidFill>
              <a:ln w="12700" cmpd="sng">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10" name="Picture 109" descr="arrow_swit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8941" y="4012918"/>
                <a:ext cx="208087" cy="208087"/>
              </a:xfrm>
              <a:prstGeom prst="rect">
                <a:avLst/>
              </a:prstGeom>
            </p:spPr>
          </p:pic>
        </p:grpSp>
        <p:grpSp>
          <p:nvGrpSpPr>
            <p:cNvPr id="103" name="Group 102"/>
            <p:cNvGrpSpPr>
              <a:grpSpLocks noChangeAspect="1"/>
            </p:cNvGrpSpPr>
            <p:nvPr/>
          </p:nvGrpSpPr>
          <p:grpSpPr>
            <a:xfrm>
              <a:off x="3797813" y="3257550"/>
              <a:ext cx="164587" cy="164587"/>
              <a:chOff x="3690886" y="3962006"/>
              <a:chExt cx="309910" cy="309910"/>
            </a:xfrm>
          </p:grpSpPr>
          <p:sp>
            <p:nvSpPr>
              <p:cNvPr id="107" name="Oval 106"/>
              <p:cNvSpPr/>
              <p:nvPr/>
            </p:nvSpPr>
            <p:spPr>
              <a:xfrm>
                <a:off x="3690886" y="3962006"/>
                <a:ext cx="309910" cy="309910"/>
              </a:xfrm>
              <a:prstGeom prst="ellipse">
                <a:avLst/>
              </a:prstGeom>
              <a:solidFill>
                <a:schemeClr val="bg1"/>
              </a:solidFill>
              <a:ln w="9525" cmpd="sng">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08" name="Picture 107" descr="arrow_swit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775" y="4012917"/>
                <a:ext cx="208087" cy="208087"/>
              </a:xfrm>
              <a:prstGeom prst="rect">
                <a:avLst/>
              </a:prstGeom>
            </p:spPr>
          </p:pic>
        </p:grpSp>
        <p:grpSp>
          <p:nvGrpSpPr>
            <p:cNvPr id="104" name="Group 103"/>
            <p:cNvGrpSpPr>
              <a:grpSpLocks noChangeAspect="1"/>
            </p:cNvGrpSpPr>
            <p:nvPr/>
          </p:nvGrpSpPr>
          <p:grpSpPr>
            <a:xfrm>
              <a:off x="3797813" y="2800350"/>
              <a:ext cx="164587" cy="164587"/>
              <a:chOff x="3690886" y="3962006"/>
              <a:chExt cx="309910" cy="309910"/>
            </a:xfrm>
          </p:grpSpPr>
          <p:sp>
            <p:nvSpPr>
              <p:cNvPr id="105" name="Oval 104"/>
              <p:cNvSpPr/>
              <p:nvPr/>
            </p:nvSpPr>
            <p:spPr>
              <a:xfrm>
                <a:off x="3690886" y="3962006"/>
                <a:ext cx="309910" cy="309910"/>
              </a:xfrm>
              <a:prstGeom prst="ellipse">
                <a:avLst/>
              </a:prstGeom>
              <a:solidFill>
                <a:schemeClr val="bg1"/>
              </a:solidFill>
              <a:ln w="12700" cmpd="sng">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06" name="Picture 105" descr="arrow_swit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8941" y="4012918"/>
                <a:ext cx="208087" cy="208087"/>
              </a:xfrm>
              <a:prstGeom prst="rect">
                <a:avLst/>
              </a:prstGeom>
            </p:spPr>
          </p:pic>
        </p:grpSp>
      </p:grpSp>
      <p:grpSp>
        <p:nvGrpSpPr>
          <p:cNvPr id="113" name="Group 112"/>
          <p:cNvGrpSpPr/>
          <p:nvPr/>
        </p:nvGrpSpPr>
        <p:grpSpPr>
          <a:xfrm>
            <a:off x="2701404" y="4367522"/>
            <a:ext cx="3240590" cy="452057"/>
            <a:chOff x="3352800" y="3943350"/>
            <a:chExt cx="2514600" cy="372042"/>
          </a:xfrm>
        </p:grpSpPr>
        <p:sp>
          <p:nvSpPr>
            <p:cNvPr id="114" name="Rounded Rectangle 113"/>
            <p:cNvSpPr/>
            <p:nvPr/>
          </p:nvSpPr>
          <p:spPr>
            <a:xfrm>
              <a:off x="3352800" y="3943350"/>
              <a:ext cx="2514600" cy="372042"/>
            </a:xfrm>
            <a:prstGeom prst="roundRect">
              <a:avLst/>
            </a:prstGeom>
            <a:solidFill>
              <a:srgbClr val="C4D6ED"/>
            </a:solidFill>
            <a:ln>
              <a:solidFill>
                <a:srgbClr val="739D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3352800" y="3954900"/>
              <a:ext cx="2514600" cy="360492"/>
            </a:xfrm>
            <a:prstGeom prst="rect">
              <a:avLst/>
            </a:prstGeom>
            <a:noFill/>
          </p:spPr>
          <p:txBody>
            <a:bodyPr wrap="square" rtlCol="0" anchor="ctr">
              <a:noAutofit/>
            </a:bodyPr>
            <a:lstStyle>
              <a:defPPr>
                <a:defRPr lang="en-US"/>
              </a:defPPr>
              <a:lvl1pPr algn="ctr">
                <a:defRPr sz="1600">
                  <a:solidFill>
                    <a:schemeClr val="bg2"/>
                  </a:solidFill>
                </a:defRPr>
              </a:lvl1pPr>
            </a:lstStyle>
            <a:p>
              <a:r>
                <a:rPr lang="ja-JP" altLang="en-US" sz="1050" dirty="0" smtClean="0">
                  <a:solidFill>
                    <a:srgbClr val="003366"/>
                  </a:solidFill>
                </a:rPr>
                <a:t>識別、プロキシ、アプリケーション情報からコンテキストを含んだ価値のあるフロー情報を作成</a:t>
              </a:r>
            </a:p>
          </p:txBody>
        </p:sp>
      </p:grpSp>
      <p:grpSp>
        <p:nvGrpSpPr>
          <p:cNvPr id="4" name="Group 3"/>
          <p:cNvGrpSpPr/>
          <p:nvPr/>
        </p:nvGrpSpPr>
        <p:grpSpPr>
          <a:xfrm>
            <a:off x="6119645" y="4363176"/>
            <a:ext cx="2530475" cy="474137"/>
            <a:chOff x="6331883" y="4044549"/>
            <a:chExt cx="2082576" cy="390214"/>
          </a:xfrm>
        </p:grpSpPr>
        <p:sp>
          <p:nvSpPr>
            <p:cNvPr id="117" name="Rounded Rectangle 116"/>
            <p:cNvSpPr/>
            <p:nvPr/>
          </p:nvSpPr>
          <p:spPr>
            <a:xfrm>
              <a:off x="6331883" y="4044549"/>
              <a:ext cx="2082576" cy="375618"/>
            </a:xfrm>
            <a:prstGeom prst="roundRect">
              <a:avLst/>
            </a:prstGeom>
            <a:solidFill>
              <a:srgbClr val="C4D6ED"/>
            </a:solidFill>
            <a:ln>
              <a:solidFill>
                <a:srgbClr val="739D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TextBox 117"/>
            <p:cNvSpPr txBox="1"/>
            <p:nvPr/>
          </p:nvSpPr>
          <p:spPr>
            <a:xfrm>
              <a:off x="6348549" y="4055663"/>
              <a:ext cx="2065910" cy="379100"/>
            </a:xfrm>
            <a:prstGeom prst="rect">
              <a:avLst/>
            </a:prstGeom>
            <a:noFill/>
          </p:spPr>
          <p:txBody>
            <a:bodyPr wrap="square" rtlCol="0" anchor="ctr">
              <a:noAutofit/>
            </a:bodyPr>
            <a:lstStyle>
              <a:defPPr>
                <a:defRPr lang="en-US"/>
              </a:defPPr>
              <a:lvl1pPr algn="ctr">
                <a:defRPr sz="1600">
                  <a:solidFill>
                    <a:schemeClr val="bg2"/>
                  </a:solidFill>
                </a:defRPr>
              </a:lvl1pPr>
            </a:lstStyle>
            <a:p>
              <a:r>
                <a:rPr lang="ja-JP" altLang="en-US" sz="1050" dirty="0" smtClean="0">
                  <a:solidFill>
                    <a:srgbClr val="003366"/>
                  </a:solidFill>
                </a:rPr>
                <a:t>フロー情報からインシデントを検知し、</a:t>
              </a:r>
              <a:endParaRPr lang="en-US" altLang="ja-JP" sz="1050" dirty="0" smtClean="0">
                <a:solidFill>
                  <a:srgbClr val="003366"/>
                </a:solidFill>
              </a:endParaRPr>
            </a:p>
            <a:p>
              <a:r>
                <a:rPr lang="ja-JP" altLang="en-US" sz="1050" dirty="0" smtClean="0">
                  <a:solidFill>
                    <a:srgbClr val="003366"/>
                  </a:solidFill>
                </a:rPr>
                <a:t>調査・対応を行う。</a:t>
              </a:r>
              <a:endParaRPr lang="en-US" sz="1050" dirty="0" smtClean="0">
                <a:solidFill>
                  <a:srgbClr val="003366"/>
                </a:solidFill>
              </a:endParaRPr>
            </a:p>
          </p:txBody>
        </p:sp>
      </p:grpSp>
      <p:pic>
        <p:nvPicPr>
          <p:cNvPr id="1026" name="Picture 2" descr="S:\L\Lancope\2013\LIGHTNING\From Company\Graphics\Lancope Product Icons\icon-router-straight-view.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0844" y="3802143"/>
            <a:ext cx="258828" cy="284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L\Lancope\2013\LIGHTNING\From Company\Graphics\Lancope Product Icons\icon-IDentity-LancopeBlueB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12287" y="2168772"/>
            <a:ext cx="269790" cy="297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Lancope\2013\LIGHTNING\From Company\Graphics\Lancope Product Icons\icon-firewall-straight-view.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51094" y="3229936"/>
            <a:ext cx="218328" cy="358391"/>
          </a:xfrm>
          <a:prstGeom prst="rect">
            <a:avLst/>
          </a:prstGeom>
          <a:noFill/>
          <a:extLst>
            <a:ext uri="{909E8E84-426E-40dd-AFC4-6F175D3DCCD1}">
              <a14:hiddenFill xmlns:a14="http://schemas.microsoft.com/office/drawing/2010/main">
                <a:solidFill>
                  <a:srgbClr val="FFFFFF"/>
                </a:solidFill>
              </a14:hiddenFill>
            </a:ext>
          </a:extLst>
        </p:spPr>
      </p:pic>
      <p:grpSp>
        <p:nvGrpSpPr>
          <p:cNvPr id="160" name="Group 159"/>
          <p:cNvGrpSpPr/>
          <p:nvPr/>
        </p:nvGrpSpPr>
        <p:grpSpPr>
          <a:xfrm>
            <a:off x="1024855" y="1109529"/>
            <a:ext cx="7294860" cy="746402"/>
            <a:chOff x="1024855" y="1151256"/>
            <a:chExt cx="7294860" cy="746402"/>
          </a:xfrm>
        </p:grpSpPr>
        <p:sp>
          <p:nvSpPr>
            <p:cNvPr id="161" name="Rectangle 141"/>
            <p:cNvSpPr>
              <a:spLocks noChangeArrowheads="1"/>
            </p:cNvSpPr>
            <p:nvPr/>
          </p:nvSpPr>
          <p:spPr bwMode="auto">
            <a:xfrm>
              <a:off x="1024855" y="1174185"/>
              <a:ext cx="771056" cy="233397"/>
            </a:xfrm>
            <a:prstGeom prst="rect">
              <a:avLst/>
            </a:prstGeom>
            <a:noFill/>
            <a:ln w="9525">
              <a:noFill/>
              <a:miter lim="800000"/>
              <a:headEnd/>
              <a:tailEnd/>
            </a:ln>
          </p:spPr>
          <p:txBody>
            <a:bodyPr wrap="square" anchor="ctr">
              <a:spAutoFit/>
            </a:bodyPr>
            <a:lstStyle/>
            <a:p>
              <a:pPr algn="ctr">
                <a:lnSpc>
                  <a:spcPts val="1050"/>
                </a:lnSpc>
              </a:pPr>
              <a:r>
                <a:rPr lang="ja-JP" altLang="en-US" sz="900" b="1" dirty="0" smtClean="0">
                  <a:solidFill>
                    <a:srgbClr val="404040"/>
                  </a:solidFill>
                </a:rPr>
                <a:t>誰が</a:t>
              </a:r>
              <a:endParaRPr lang="en-US" sz="900" b="1" dirty="0">
                <a:solidFill>
                  <a:srgbClr val="404040"/>
                </a:solidFill>
              </a:endParaRPr>
            </a:p>
          </p:txBody>
        </p:sp>
        <p:grpSp>
          <p:nvGrpSpPr>
            <p:cNvPr id="162" name="Group 161"/>
            <p:cNvGrpSpPr/>
            <p:nvPr/>
          </p:nvGrpSpPr>
          <p:grpSpPr>
            <a:xfrm>
              <a:off x="1162512" y="1360147"/>
              <a:ext cx="458613" cy="415260"/>
              <a:chOff x="4058977" y="1947287"/>
              <a:chExt cx="555749" cy="503347"/>
            </a:xfrm>
          </p:grpSpPr>
          <p:sp>
            <p:nvSpPr>
              <p:cNvPr id="195" name="Oval 194"/>
              <p:cNvSpPr/>
              <p:nvPr/>
            </p:nvSpPr>
            <p:spPr>
              <a:xfrm>
                <a:off x="4125742" y="1959949"/>
                <a:ext cx="466131" cy="466252"/>
              </a:xfrm>
              <a:prstGeom prst="ellipse">
                <a:avLst/>
              </a:prstGeom>
              <a:ln>
                <a:solidFill>
                  <a:srgbClr val="003366"/>
                </a:solidFill>
              </a:ln>
            </p:spPr>
            <p:style>
              <a:lnRef idx="2">
                <a:schemeClr val="dk1"/>
              </a:lnRef>
              <a:fillRef idx="1">
                <a:schemeClr val="lt1"/>
              </a:fillRef>
              <a:effectRef idx="0">
                <a:schemeClr val="dk1"/>
              </a:effectRef>
              <a:fontRef idx="minor">
                <a:schemeClr val="dk1"/>
              </a:fontRef>
            </p:style>
            <p:txBody>
              <a:bodyPr lIns="91420" tIns="45710" rIns="91420" bIns="45710" rtlCol="0" anchor="ctr"/>
              <a:lstStyle/>
              <a:p>
                <a:pPr algn="ctr"/>
                <a:endParaRPr lang="en-US" dirty="0" smtClean="0"/>
              </a:p>
            </p:txBody>
          </p:sp>
          <p:sp>
            <p:nvSpPr>
              <p:cNvPr id="196" name="Freeform 10"/>
              <p:cNvSpPr>
                <a:spLocks noEditPoints="1"/>
              </p:cNvSpPr>
              <p:nvPr/>
            </p:nvSpPr>
            <p:spPr bwMode="auto">
              <a:xfrm>
                <a:off x="4122152" y="1947287"/>
                <a:ext cx="492574" cy="491877"/>
              </a:xfrm>
              <a:custGeom>
                <a:avLst/>
                <a:gdLst/>
                <a:ahLst/>
                <a:cxnLst>
                  <a:cxn ang="0">
                    <a:pos x="225" y="175"/>
                  </a:cxn>
                  <a:cxn ang="0">
                    <a:pos x="225" y="175"/>
                  </a:cxn>
                  <a:cxn ang="0">
                    <a:pos x="182" y="147"/>
                  </a:cxn>
                  <a:cxn ang="0">
                    <a:pos x="138" y="175"/>
                  </a:cxn>
                  <a:cxn ang="0">
                    <a:pos x="138" y="175"/>
                  </a:cxn>
                  <a:cxn ang="0">
                    <a:pos x="138" y="175"/>
                  </a:cxn>
                  <a:cxn ang="0">
                    <a:pos x="155" y="287"/>
                  </a:cxn>
                  <a:cxn ang="0">
                    <a:pos x="155" y="287"/>
                  </a:cxn>
                  <a:cxn ang="0">
                    <a:pos x="182" y="297"/>
                  </a:cxn>
                  <a:cxn ang="0">
                    <a:pos x="208" y="287"/>
                  </a:cxn>
                  <a:cxn ang="0">
                    <a:pos x="208" y="287"/>
                  </a:cxn>
                  <a:cxn ang="0">
                    <a:pos x="225" y="175"/>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 ang="0">
                    <a:pos x="183" y="136"/>
                  </a:cxn>
                  <a:cxn ang="0">
                    <a:pos x="217" y="102"/>
                  </a:cxn>
                  <a:cxn ang="0">
                    <a:pos x="183" y="69"/>
                  </a:cxn>
                  <a:cxn ang="0">
                    <a:pos x="149" y="102"/>
                  </a:cxn>
                  <a:cxn ang="0">
                    <a:pos x="183" y="136"/>
                  </a:cxn>
                </a:cxnLst>
                <a:rect l="0" t="0" r="r" b="b"/>
                <a:pathLst>
                  <a:path w="362" h="362">
                    <a:moveTo>
                      <a:pt x="225" y="175"/>
                    </a:moveTo>
                    <a:cubicBezTo>
                      <a:pt x="225" y="175"/>
                      <a:pt x="225" y="175"/>
                      <a:pt x="225" y="175"/>
                    </a:cubicBezTo>
                    <a:cubicBezTo>
                      <a:pt x="225" y="160"/>
                      <a:pt x="206" y="147"/>
                      <a:pt x="182" y="147"/>
                    </a:cubicBezTo>
                    <a:cubicBezTo>
                      <a:pt x="157" y="147"/>
                      <a:pt x="138" y="160"/>
                      <a:pt x="138" y="175"/>
                    </a:cubicBezTo>
                    <a:cubicBezTo>
                      <a:pt x="138" y="175"/>
                      <a:pt x="138" y="175"/>
                      <a:pt x="138" y="175"/>
                    </a:cubicBezTo>
                    <a:cubicBezTo>
                      <a:pt x="138" y="175"/>
                      <a:pt x="138" y="175"/>
                      <a:pt x="138" y="175"/>
                    </a:cubicBezTo>
                    <a:cubicBezTo>
                      <a:pt x="138" y="175"/>
                      <a:pt x="137" y="239"/>
                      <a:pt x="155" y="287"/>
                    </a:cubicBezTo>
                    <a:cubicBezTo>
                      <a:pt x="155" y="287"/>
                      <a:pt x="155" y="287"/>
                      <a:pt x="155" y="287"/>
                    </a:cubicBezTo>
                    <a:cubicBezTo>
                      <a:pt x="156" y="293"/>
                      <a:pt x="168" y="297"/>
                      <a:pt x="182" y="297"/>
                    </a:cubicBezTo>
                    <a:cubicBezTo>
                      <a:pt x="196" y="297"/>
                      <a:pt x="207" y="293"/>
                      <a:pt x="208" y="287"/>
                    </a:cubicBezTo>
                    <a:cubicBezTo>
                      <a:pt x="208" y="287"/>
                      <a:pt x="208" y="287"/>
                      <a:pt x="208" y="287"/>
                    </a:cubicBezTo>
                    <a:cubicBezTo>
                      <a:pt x="226" y="239"/>
                      <a:pt x="225" y="175"/>
                      <a:pt x="225" y="175"/>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5" y="338"/>
                      <a:pt x="24" y="268"/>
                      <a:pt x="24" y="181"/>
                    </a:cubicBezTo>
                    <a:cubicBezTo>
                      <a:pt x="24" y="95"/>
                      <a:pt x="95" y="24"/>
                      <a:pt x="181" y="24"/>
                    </a:cubicBezTo>
                    <a:cubicBezTo>
                      <a:pt x="268" y="24"/>
                      <a:pt x="338" y="95"/>
                      <a:pt x="338" y="181"/>
                    </a:cubicBezTo>
                    <a:cubicBezTo>
                      <a:pt x="338" y="268"/>
                      <a:pt x="268" y="338"/>
                      <a:pt x="181" y="338"/>
                    </a:cubicBezTo>
                    <a:close/>
                    <a:moveTo>
                      <a:pt x="183" y="136"/>
                    </a:moveTo>
                    <a:cubicBezTo>
                      <a:pt x="202" y="136"/>
                      <a:pt x="217" y="121"/>
                      <a:pt x="217" y="102"/>
                    </a:cubicBezTo>
                    <a:cubicBezTo>
                      <a:pt x="217" y="84"/>
                      <a:pt x="202" y="69"/>
                      <a:pt x="183" y="69"/>
                    </a:cubicBezTo>
                    <a:cubicBezTo>
                      <a:pt x="164" y="69"/>
                      <a:pt x="149" y="84"/>
                      <a:pt x="149" y="102"/>
                    </a:cubicBezTo>
                    <a:cubicBezTo>
                      <a:pt x="149" y="121"/>
                      <a:pt x="164" y="136"/>
                      <a:pt x="183" y="136"/>
                    </a:cubicBezTo>
                    <a:close/>
                  </a:path>
                </a:pathLst>
              </a:custGeom>
              <a:solidFill>
                <a:schemeClr val="bg1">
                  <a:lumMod val="50000"/>
                </a:schemeClr>
              </a:soli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fontAlgn="base">
                  <a:lnSpc>
                    <a:spcPct val="90000"/>
                  </a:lnSpc>
                  <a:spcBef>
                    <a:spcPct val="0"/>
                  </a:spcBef>
                  <a:spcAft>
                    <a:spcPct val="0"/>
                  </a:spcAft>
                  <a:defRPr/>
                </a:pPr>
                <a:endParaRPr lang="en-US" dirty="0" smtClean="0"/>
              </a:p>
            </p:txBody>
          </p:sp>
          <p:sp>
            <p:nvSpPr>
              <p:cNvPr id="197" name="Freeform 6"/>
              <p:cNvSpPr>
                <a:spLocks/>
              </p:cNvSpPr>
              <p:nvPr/>
            </p:nvSpPr>
            <p:spPr bwMode="auto">
              <a:xfrm>
                <a:off x="4058977" y="2308694"/>
                <a:ext cx="172477" cy="141940"/>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grpSp>
          <p:nvGrpSpPr>
            <p:cNvPr id="163" name="Group 162"/>
            <p:cNvGrpSpPr/>
            <p:nvPr/>
          </p:nvGrpSpPr>
          <p:grpSpPr>
            <a:xfrm>
              <a:off x="2590229" y="1151256"/>
              <a:ext cx="771056" cy="655581"/>
              <a:chOff x="3983884" y="1373708"/>
              <a:chExt cx="934370" cy="794642"/>
            </a:xfrm>
          </p:grpSpPr>
          <p:sp>
            <p:nvSpPr>
              <p:cNvPr id="190" name="Rectangle 141"/>
              <p:cNvSpPr>
                <a:spLocks noChangeArrowheads="1"/>
              </p:cNvSpPr>
              <p:nvPr/>
            </p:nvSpPr>
            <p:spPr bwMode="auto">
              <a:xfrm>
                <a:off x="3983884" y="1373708"/>
                <a:ext cx="934370" cy="282905"/>
              </a:xfrm>
              <a:prstGeom prst="rect">
                <a:avLst/>
              </a:prstGeom>
              <a:noFill/>
              <a:ln w="9525">
                <a:noFill/>
                <a:miter lim="800000"/>
                <a:headEnd/>
                <a:tailEnd/>
              </a:ln>
            </p:spPr>
            <p:txBody>
              <a:bodyPr wrap="square" anchor="ctr">
                <a:spAutoFit/>
              </a:bodyPr>
              <a:lstStyle/>
              <a:p>
                <a:pPr algn="ctr">
                  <a:lnSpc>
                    <a:spcPts val="1050"/>
                  </a:lnSpc>
                </a:pPr>
                <a:r>
                  <a:rPr lang="ja-JP" altLang="en-US" sz="900" b="1" dirty="0" smtClean="0">
                    <a:solidFill>
                      <a:srgbClr val="404040"/>
                    </a:solidFill>
                  </a:rPr>
                  <a:t>何を</a:t>
                </a:r>
                <a:endParaRPr lang="en-US" sz="900" b="1" dirty="0">
                  <a:solidFill>
                    <a:srgbClr val="404040"/>
                  </a:solidFill>
                </a:endParaRPr>
              </a:p>
            </p:txBody>
          </p:sp>
          <p:grpSp>
            <p:nvGrpSpPr>
              <p:cNvPr id="191" name="Group 190"/>
              <p:cNvGrpSpPr/>
              <p:nvPr/>
            </p:nvGrpSpPr>
            <p:grpSpPr>
              <a:xfrm>
                <a:off x="4177137" y="1622877"/>
                <a:ext cx="529222" cy="545473"/>
                <a:chOff x="5026811" y="1415922"/>
                <a:chExt cx="529222" cy="545473"/>
              </a:xfrm>
            </p:grpSpPr>
            <p:sp>
              <p:nvSpPr>
                <p:cNvPr id="192" name="Oval 191"/>
                <p:cNvSpPr/>
                <p:nvPr/>
              </p:nvSpPr>
              <p:spPr>
                <a:xfrm>
                  <a:off x="5075931" y="1434266"/>
                  <a:ext cx="466131" cy="466251"/>
                </a:xfrm>
                <a:prstGeom prst="ellipse">
                  <a:avLst/>
                </a:prstGeom>
                <a:ln/>
              </p:spPr>
              <p:style>
                <a:lnRef idx="2">
                  <a:schemeClr val="dk1"/>
                </a:lnRef>
                <a:fillRef idx="1">
                  <a:schemeClr val="lt1"/>
                </a:fillRef>
                <a:effectRef idx="0">
                  <a:schemeClr val="dk1"/>
                </a:effectRef>
                <a:fontRef idx="minor">
                  <a:schemeClr val="dk1"/>
                </a:fontRef>
              </p:style>
              <p:txBody>
                <a:bodyPr lIns="91420" tIns="45710" rIns="91420" bIns="45710" rtlCol="0" anchor="ctr"/>
                <a:lstStyle/>
                <a:p>
                  <a:pPr algn="ctr"/>
                  <a:endParaRPr lang="en-US" dirty="0" smtClean="0"/>
                </a:p>
              </p:txBody>
            </p:sp>
            <p:sp>
              <p:nvSpPr>
                <p:cNvPr id="193" name="Freeform 9"/>
                <p:cNvSpPr>
                  <a:spLocks noEditPoints="1"/>
                </p:cNvSpPr>
                <p:nvPr/>
              </p:nvSpPr>
              <p:spPr bwMode="auto">
                <a:xfrm>
                  <a:off x="5063460" y="1415922"/>
                  <a:ext cx="492573" cy="49187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003366"/>
                </a:soli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fontAlgn="base">
                    <a:lnSpc>
                      <a:spcPct val="90000"/>
                    </a:lnSpc>
                    <a:spcBef>
                      <a:spcPct val="0"/>
                    </a:spcBef>
                    <a:spcAft>
                      <a:spcPct val="0"/>
                    </a:spcAft>
                    <a:defRPr/>
                  </a:pPr>
                  <a:endParaRPr lang="en-US" dirty="0" smtClean="0"/>
                </a:p>
              </p:txBody>
            </p:sp>
            <p:sp>
              <p:nvSpPr>
                <p:cNvPr id="194" name="Freeform 6"/>
                <p:cNvSpPr>
                  <a:spLocks/>
                </p:cNvSpPr>
                <p:nvPr/>
              </p:nvSpPr>
              <p:spPr bwMode="auto">
                <a:xfrm>
                  <a:off x="5026811" y="1819455"/>
                  <a:ext cx="172477" cy="141940"/>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grpSp>
        <p:grpSp>
          <p:nvGrpSpPr>
            <p:cNvPr id="164" name="Group 163"/>
            <p:cNvGrpSpPr/>
            <p:nvPr/>
          </p:nvGrpSpPr>
          <p:grpSpPr>
            <a:xfrm>
              <a:off x="4155603" y="1151513"/>
              <a:ext cx="1033363" cy="615981"/>
              <a:chOff x="5252001" y="1203881"/>
              <a:chExt cx="1252235" cy="746643"/>
            </a:xfrm>
          </p:grpSpPr>
          <p:sp>
            <p:nvSpPr>
              <p:cNvPr id="186" name="Rectangle 141"/>
              <p:cNvSpPr>
                <a:spLocks noChangeArrowheads="1"/>
              </p:cNvSpPr>
              <p:nvPr/>
            </p:nvSpPr>
            <p:spPr bwMode="auto">
              <a:xfrm>
                <a:off x="5252001" y="1203881"/>
                <a:ext cx="1252235" cy="282905"/>
              </a:xfrm>
              <a:prstGeom prst="rect">
                <a:avLst/>
              </a:prstGeom>
              <a:noFill/>
              <a:ln w="9525">
                <a:noFill/>
                <a:miter lim="800000"/>
                <a:headEnd/>
                <a:tailEnd/>
              </a:ln>
            </p:spPr>
            <p:txBody>
              <a:bodyPr wrap="square" anchor="ctr">
                <a:spAutoFit/>
              </a:bodyPr>
              <a:lstStyle/>
              <a:p>
                <a:pPr algn="ctr">
                  <a:lnSpc>
                    <a:spcPts val="1050"/>
                  </a:lnSpc>
                </a:pPr>
                <a:r>
                  <a:rPr lang="ja-JP" altLang="en-US" sz="1100" b="1" dirty="0" smtClean="0">
                    <a:solidFill>
                      <a:srgbClr val="404040"/>
                    </a:solidFill>
                  </a:rPr>
                  <a:t>何処で</a:t>
                </a:r>
                <a:endParaRPr lang="en-US" sz="1100" b="1" dirty="0">
                  <a:solidFill>
                    <a:srgbClr val="404040"/>
                  </a:solidFill>
                </a:endParaRPr>
              </a:p>
            </p:txBody>
          </p:sp>
          <p:grpSp>
            <p:nvGrpSpPr>
              <p:cNvPr id="187" name="Group 186"/>
              <p:cNvGrpSpPr/>
              <p:nvPr/>
            </p:nvGrpSpPr>
            <p:grpSpPr>
              <a:xfrm>
                <a:off x="5639590" y="1458646"/>
                <a:ext cx="492573" cy="491878"/>
                <a:chOff x="6132321" y="1251702"/>
                <a:chExt cx="492573" cy="491878"/>
              </a:xfrm>
            </p:grpSpPr>
            <p:sp>
              <p:nvSpPr>
                <p:cNvPr id="188" name="Oval 187"/>
                <p:cNvSpPr/>
                <p:nvPr/>
              </p:nvSpPr>
              <p:spPr>
                <a:xfrm>
                  <a:off x="6148182" y="1265278"/>
                  <a:ext cx="466130" cy="466252"/>
                </a:xfrm>
                <a:prstGeom prst="ellipse">
                  <a:avLst/>
                </a:prstGeom>
                <a:ln/>
              </p:spPr>
              <p:style>
                <a:lnRef idx="2">
                  <a:schemeClr val="dk1"/>
                </a:lnRef>
                <a:fillRef idx="1">
                  <a:schemeClr val="lt1"/>
                </a:fillRef>
                <a:effectRef idx="0">
                  <a:schemeClr val="dk1"/>
                </a:effectRef>
                <a:fontRef idx="minor">
                  <a:schemeClr val="dk1"/>
                </a:fontRef>
              </p:style>
              <p:txBody>
                <a:bodyPr lIns="91420" tIns="45710" rIns="91420" bIns="45710" rtlCol="0" anchor="ctr"/>
                <a:lstStyle/>
                <a:p>
                  <a:pPr algn="ctr"/>
                  <a:endParaRPr lang="en-US" dirty="0" smtClean="0"/>
                </a:p>
              </p:txBody>
            </p:sp>
            <p:sp>
              <p:nvSpPr>
                <p:cNvPr id="189" name="Freeform 6"/>
                <p:cNvSpPr>
                  <a:spLocks noEditPoints="1"/>
                </p:cNvSpPr>
                <p:nvPr/>
              </p:nvSpPr>
              <p:spPr bwMode="auto">
                <a:xfrm>
                  <a:off x="6132321" y="1251702"/>
                  <a:ext cx="492573" cy="491878"/>
                </a:xfrm>
                <a:custGeom>
                  <a:avLst/>
                  <a:gdLst/>
                  <a:ahLst/>
                  <a:cxnLst>
                    <a:cxn ang="0">
                      <a:pos x="181" y="77"/>
                    </a:cxn>
                    <a:cxn ang="0">
                      <a:pos x="118" y="140"/>
                    </a:cxn>
                    <a:cxn ang="0">
                      <a:pos x="138" y="184"/>
                    </a:cxn>
                    <a:cxn ang="0">
                      <a:pos x="181" y="295"/>
                    </a:cxn>
                    <a:cxn ang="0">
                      <a:pos x="181" y="295"/>
                    </a:cxn>
                    <a:cxn ang="0">
                      <a:pos x="224" y="184"/>
                    </a:cxn>
                    <a:cxn ang="0">
                      <a:pos x="244" y="140"/>
                    </a:cxn>
                    <a:cxn ang="0">
                      <a:pos x="181" y="77"/>
                    </a:cxn>
                    <a:cxn ang="0">
                      <a:pos x="180" y="166"/>
                    </a:cxn>
                    <a:cxn ang="0">
                      <a:pos x="152" y="138"/>
                    </a:cxn>
                    <a:cxn ang="0">
                      <a:pos x="180" y="110"/>
                    </a:cxn>
                    <a:cxn ang="0">
                      <a:pos x="208" y="138"/>
                    </a:cxn>
                    <a:cxn ang="0">
                      <a:pos x="180" y="166"/>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Lst>
                  <a:rect l="0" t="0" r="r" b="b"/>
                  <a:pathLst>
                    <a:path w="362" h="362">
                      <a:moveTo>
                        <a:pt x="181" y="77"/>
                      </a:moveTo>
                      <a:cubicBezTo>
                        <a:pt x="146" y="77"/>
                        <a:pt x="118" y="105"/>
                        <a:pt x="118" y="140"/>
                      </a:cubicBezTo>
                      <a:cubicBezTo>
                        <a:pt x="118" y="150"/>
                        <a:pt x="125" y="167"/>
                        <a:pt x="138" y="184"/>
                      </a:cubicBezTo>
                      <a:cubicBezTo>
                        <a:pt x="162" y="215"/>
                        <a:pt x="179" y="265"/>
                        <a:pt x="181" y="295"/>
                      </a:cubicBezTo>
                      <a:cubicBezTo>
                        <a:pt x="181" y="295"/>
                        <a:pt x="181" y="295"/>
                        <a:pt x="181" y="295"/>
                      </a:cubicBezTo>
                      <a:cubicBezTo>
                        <a:pt x="183" y="265"/>
                        <a:pt x="200" y="215"/>
                        <a:pt x="224" y="184"/>
                      </a:cubicBezTo>
                      <a:cubicBezTo>
                        <a:pt x="238" y="167"/>
                        <a:pt x="244" y="150"/>
                        <a:pt x="244" y="140"/>
                      </a:cubicBezTo>
                      <a:cubicBezTo>
                        <a:pt x="244" y="105"/>
                        <a:pt x="216" y="77"/>
                        <a:pt x="181" y="77"/>
                      </a:cubicBezTo>
                      <a:close/>
                      <a:moveTo>
                        <a:pt x="180" y="166"/>
                      </a:moveTo>
                      <a:cubicBezTo>
                        <a:pt x="165" y="166"/>
                        <a:pt x="152" y="153"/>
                        <a:pt x="152" y="138"/>
                      </a:cubicBezTo>
                      <a:cubicBezTo>
                        <a:pt x="152" y="122"/>
                        <a:pt x="165" y="110"/>
                        <a:pt x="180" y="110"/>
                      </a:cubicBezTo>
                      <a:cubicBezTo>
                        <a:pt x="196" y="110"/>
                        <a:pt x="208" y="122"/>
                        <a:pt x="208" y="138"/>
                      </a:cubicBezTo>
                      <a:cubicBezTo>
                        <a:pt x="208" y="153"/>
                        <a:pt x="196" y="166"/>
                        <a:pt x="180" y="166"/>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path>
                  </a:pathLst>
                </a:custGeom>
                <a:solidFill>
                  <a:srgbClr val="003366"/>
                </a:soli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fontAlgn="base">
                    <a:lnSpc>
                      <a:spcPct val="90000"/>
                    </a:lnSpc>
                    <a:spcBef>
                      <a:spcPct val="0"/>
                    </a:spcBef>
                    <a:spcAft>
                      <a:spcPct val="0"/>
                    </a:spcAft>
                    <a:defRPr/>
                  </a:pPr>
                  <a:endParaRPr lang="en-US" dirty="0" smtClean="0"/>
                </a:p>
              </p:txBody>
            </p:sp>
          </p:grpSp>
        </p:grpSp>
        <p:sp>
          <p:nvSpPr>
            <p:cNvPr id="165" name="Rectangle 141"/>
            <p:cNvSpPr>
              <a:spLocks noChangeArrowheads="1"/>
            </p:cNvSpPr>
            <p:nvPr/>
          </p:nvSpPr>
          <p:spPr bwMode="auto">
            <a:xfrm>
              <a:off x="5983284" y="1153425"/>
              <a:ext cx="771056" cy="233397"/>
            </a:xfrm>
            <a:prstGeom prst="rect">
              <a:avLst/>
            </a:prstGeom>
            <a:noFill/>
            <a:ln w="9525">
              <a:noFill/>
              <a:miter lim="800000"/>
              <a:headEnd/>
              <a:tailEnd/>
            </a:ln>
          </p:spPr>
          <p:txBody>
            <a:bodyPr wrap="square" anchor="ctr">
              <a:spAutoFit/>
            </a:bodyPr>
            <a:lstStyle/>
            <a:p>
              <a:pPr algn="ctr">
                <a:lnSpc>
                  <a:spcPts val="1050"/>
                </a:lnSpc>
              </a:pPr>
              <a:r>
                <a:rPr lang="ja-JP" altLang="en-US" sz="1100" b="1" dirty="0" smtClean="0">
                  <a:solidFill>
                    <a:srgbClr val="404040"/>
                  </a:solidFill>
                </a:rPr>
                <a:t>何時</a:t>
              </a:r>
              <a:endParaRPr lang="en-US" sz="900" b="1" dirty="0">
                <a:solidFill>
                  <a:srgbClr val="404040"/>
                </a:solidFill>
              </a:endParaRPr>
            </a:p>
          </p:txBody>
        </p:sp>
        <p:sp>
          <p:nvSpPr>
            <p:cNvPr id="166" name="Oval 165"/>
            <p:cNvSpPr/>
            <p:nvPr/>
          </p:nvSpPr>
          <p:spPr>
            <a:xfrm>
              <a:off x="6187710" y="1391092"/>
              <a:ext cx="384658" cy="384658"/>
            </a:xfrm>
            <a:prstGeom prst="ellipse">
              <a:avLst/>
            </a:prstGeom>
            <a:ln/>
          </p:spPr>
          <p:style>
            <a:lnRef idx="2">
              <a:schemeClr val="dk1"/>
            </a:lnRef>
            <a:fillRef idx="1">
              <a:schemeClr val="lt1"/>
            </a:fillRef>
            <a:effectRef idx="0">
              <a:schemeClr val="dk1"/>
            </a:effectRef>
            <a:fontRef idx="minor">
              <a:schemeClr val="dk1"/>
            </a:fontRef>
          </p:style>
          <p:txBody>
            <a:bodyPr lIns="91420" tIns="45710" rIns="91420" bIns="45710" rtlCol="0" anchor="ctr"/>
            <a:lstStyle/>
            <a:p>
              <a:pPr algn="ctr"/>
              <a:endParaRPr lang="en-US" dirty="0" smtClean="0"/>
            </a:p>
          </p:txBody>
        </p:sp>
        <p:sp>
          <p:nvSpPr>
            <p:cNvPr id="167" name="Freeform 7"/>
            <p:cNvSpPr>
              <a:spLocks noEditPoints="1"/>
            </p:cNvSpPr>
            <p:nvPr/>
          </p:nvSpPr>
          <p:spPr bwMode="auto">
            <a:xfrm>
              <a:off x="6179499" y="1375958"/>
              <a:ext cx="407156" cy="405800"/>
            </a:xfrm>
            <a:custGeom>
              <a:avLst/>
              <a:gdLst/>
              <a:ahLst/>
              <a:cxnLst>
                <a:cxn ang="0">
                  <a:pos x="171" y="181"/>
                </a:cxn>
                <a:cxn ang="0">
                  <a:pos x="192" y="181"/>
                </a:cxn>
                <a:cxn ang="0">
                  <a:pos x="182" y="0"/>
                </a:cxn>
                <a:cxn ang="0">
                  <a:pos x="182" y="362"/>
                </a:cxn>
                <a:cxn ang="0">
                  <a:pos x="182" y="0"/>
                </a:cxn>
                <a:cxn ang="0">
                  <a:pos x="25" y="181"/>
                </a:cxn>
                <a:cxn ang="0">
                  <a:pos x="338" y="181"/>
                </a:cxn>
                <a:cxn ang="0">
                  <a:pos x="182" y="77"/>
                </a:cxn>
                <a:cxn ang="0">
                  <a:pos x="182" y="286"/>
                </a:cxn>
                <a:cxn ang="0">
                  <a:pos x="182" y="77"/>
                </a:cxn>
                <a:cxn ang="0">
                  <a:pos x="239" y="116"/>
                </a:cxn>
                <a:cxn ang="0">
                  <a:pos x="247" y="124"/>
                </a:cxn>
                <a:cxn ang="0">
                  <a:pos x="229" y="134"/>
                </a:cxn>
                <a:cxn ang="0">
                  <a:pos x="176" y="95"/>
                </a:cxn>
                <a:cxn ang="0">
                  <a:pos x="187" y="95"/>
                </a:cxn>
                <a:cxn ang="0">
                  <a:pos x="182" y="115"/>
                </a:cxn>
                <a:cxn ang="0">
                  <a:pos x="176" y="95"/>
                </a:cxn>
                <a:cxn ang="0">
                  <a:pos x="95" y="187"/>
                </a:cxn>
                <a:cxn ang="0">
                  <a:pos x="95" y="176"/>
                </a:cxn>
                <a:cxn ang="0">
                  <a:pos x="115" y="181"/>
                </a:cxn>
                <a:cxn ang="0">
                  <a:pos x="134" y="236"/>
                </a:cxn>
                <a:cxn ang="0">
                  <a:pos x="116" y="246"/>
                </a:cxn>
                <a:cxn ang="0">
                  <a:pos x="127" y="228"/>
                </a:cxn>
                <a:cxn ang="0">
                  <a:pos x="134" y="236"/>
                </a:cxn>
                <a:cxn ang="0">
                  <a:pos x="127" y="134"/>
                </a:cxn>
                <a:cxn ang="0">
                  <a:pos x="116" y="116"/>
                </a:cxn>
                <a:cxn ang="0">
                  <a:pos x="134" y="127"/>
                </a:cxn>
                <a:cxn ang="0">
                  <a:pos x="187" y="268"/>
                </a:cxn>
                <a:cxn ang="0">
                  <a:pos x="176" y="268"/>
                </a:cxn>
                <a:cxn ang="0">
                  <a:pos x="182" y="248"/>
                </a:cxn>
                <a:cxn ang="0">
                  <a:pos x="187" y="268"/>
                </a:cxn>
                <a:cxn ang="0">
                  <a:pos x="209" y="257"/>
                </a:cxn>
                <a:cxn ang="0">
                  <a:pos x="182" y="202"/>
                </a:cxn>
                <a:cxn ang="0">
                  <a:pos x="173" y="162"/>
                </a:cxn>
                <a:cxn ang="0">
                  <a:pos x="181" y="125"/>
                </a:cxn>
                <a:cxn ang="0">
                  <a:pos x="189" y="161"/>
                </a:cxn>
                <a:cxn ang="0">
                  <a:pos x="197" y="196"/>
                </a:cxn>
                <a:cxn ang="0">
                  <a:pos x="219" y="260"/>
                </a:cxn>
                <a:cxn ang="0">
                  <a:pos x="239" y="246"/>
                </a:cxn>
                <a:cxn ang="0">
                  <a:pos x="229" y="228"/>
                </a:cxn>
                <a:cxn ang="0">
                  <a:pos x="247" y="239"/>
                </a:cxn>
                <a:cxn ang="0">
                  <a:pos x="274" y="181"/>
                </a:cxn>
                <a:cxn ang="0">
                  <a:pos x="253" y="187"/>
                </a:cxn>
                <a:cxn ang="0">
                  <a:pos x="253" y="176"/>
                </a:cxn>
                <a:cxn ang="0">
                  <a:pos x="274" y="181"/>
                </a:cxn>
              </a:cxnLst>
              <a:rect l="0" t="0" r="r" b="b"/>
              <a:pathLst>
                <a:path w="363" h="362">
                  <a:moveTo>
                    <a:pt x="182" y="171"/>
                  </a:moveTo>
                  <a:cubicBezTo>
                    <a:pt x="176" y="171"/>
                    <a:pt x="171" y="176"/>
                    <a:pt x="171" y="181"/>
                  </a:cubicBezTo>
                  <a:cubicBezTo>
                    <a:pt x="171" y="187"/>
                    <a:pt x="176" y="191"/>
                    <a:pt x="182" y="191"/>
                  </a:cubicBezTo>
                  <a:cubicBezTo>
                    <a:pt x="187" y="191"/>
                    <a:pt x="192" y="187"/>
                    <a:pt x="192" y="181"/>
                  </a:cubicBezTo>
                  <a:cubicBezTo>
                    <a:pt x="192" y="176"/>
                    <a:pt x="187" y="171"/>
                    <a:pt x="182" y="171"/>
                  </a:cubicBezTo>
                  <a:close/>
                  <a:moveTo>
                    <a:pt x="182" y="0"/>
                  </a:moveTo>
                  <a:cubicBezTo>
                    <a:pt x="82" y="0"/>
                    <a:pt x="0" y="81"/>
                    <a:pt x="0" y="181"/>
                  </a:cubicBezTo>
                  <a:cubicBezTo>
                    <a:pt x="0" y="281"/>
                    <a:pt x="82" y="362"/>
                    <a:pt x="182" y="362"/>
                  </a:cubicBezTo>
                  <a:cubicBezTo>
                    <a:pt x="281" y="362"/>
                    <a:pt x="363" y="281"/>
                    <a:pt x="363" y="181"/>
                  </a:cubicBezTo>
                  <a:cubicBezTo>
                    <a:pt x="363" y="81"/>
                    <a:pt x="281" y="0"/>
                    <a:pt x="182" y="0"/>
                  </a:cubicBezTo>
                  <a:close/>
                  <a:moveTo>
                    <a:pt x="182" y="338"/>
                  </a:moveTo>
                  <a:cubicBezTo>
                    <a:pt x="95" y="338"/>
                    <a:pt x="25" y="268"/>
                    <a:pt x="25" y="181"/>
                  </a:cubicBezTo>
                  <a:cubicBezTo>
                    <a:pt x="25" y="95"/>
                    <a:pt x="95" y="24"/>
                    <a:pt x="182" y="24"/>
                  </a:cubicBezTo>
                  <a:cubicBezTo>
                    <a:pt x="268" y="24"/>
                    <a:pt x="338" y="95"/>
                    <a:pt x="338" y="181"/>
                  </a:cubicBezTo>
                  <a:cubicBezTo>
                    <a:pt x="338" y="268"/>
                    <a:pt x="268" y="338"/>
                    <a:pt x="182" y="338"/>
                  </a:cubicBezTo>
                  <a:close/>
                  <a:moveTo>
                    <a:pt x="182" y="77"/>
                  </a:moveTo>
                  <a:cubicBezTo>
                    <a:pt x="124" y="77"/>
                    <a:pt x="77" y="124"/>
                    <a:pt x="77" y="181"/>
                  </a:cubicBezTo>
                  <a:cubicBezTo>
                    <a:pt x="77" y="239"/>
                    <a:pt x="124" y="286"/>
                    <a:pt x="182" y="286"/>
                  </a:cubicBezTo>
                  <a:cubicBezTo>
                    <a:pt x="239" y="286"/>
                    <a:pt x="286" y="239"/>
                    <a:pt x="286" y="181"/>
                  </a:cubicBezTo>
                  <a:cubicBezTo>
                    <a:pt x="286" y="124"/>
                    <a:pt x="239" y="77"/>
                    <a:pt x="182" y="77"/>
                  </a:cubicBezTo>
                  <a:close/>
                  <a:moveTo>
                    <a:pt x="229" y="127"/>
                  </a:moveTo>
                  <a:cubicBezTo>
                    <a:pt x="239" y="116"/>
                    <a:pt x="239" y="116"/>
                    <a:pt x="239" y="116"/>
                  </a:cubicBezTo>
                  <a:cubicBezTo>
                    <a:pt x="241" y="114"/>
                    <a:pt x="245" y="114"/>
                    <a:pt x="247" y="116"/>
                  </a:cubicBezTo>
                  <a:cubicBezTo>
                    <a:pt x="249" y="118"/>
                    <a:pt x="249" y="122"/>
                    <a:pt x="247" y="124"/>
                  </a:cubicBezTo>
                  <a:cubicBezTo>
                    <a:pt x="236" y="134"/>
                    <a:pt x="236" y="134"/>
                    <a:pt x="236" y="134"/>
                  </a:cubicBezTo>
                  <a:cubicBezTo>
                    <a:pt x="234" y="136"/>
                    <a:pt x="231" y="136"/>
                    <a:pt x="229" y="134"/>
                  </a:cubicBezTo>
                  <a:cubicBezTo>
                    <a:pt x="226" y="132"/>
                    <a:pt x="226" y="129"/>
                    <a:pt x="229" y="127"/>
                  </a:cubicBezTo>
                  <a:close/>
                  <a:moveTo>
                    <a:pt x="176" y="95"/>
                  </a:moveTo>
                  <a:cubicBezTo>
                    <a:pt x="176" y="92"/>
                    <a:pt x="179" y="89"/>
                    <a:pt x="182" y="89"/>
                  </a:cubicBezTo>
                  <a:cubicBezTo>
                    <a:pt x="184" y="89"/>
                    <a:pt x="187" y="92"/>
                    <a:pt x="187" y="95"/>
                  </a:cubicBezTo>
                  <a:cubicBezTo>
                    <a:pt x="187" y="110"/>
                    <a:pt x="187" y="110"/>
                    <a:pt x="187" y="110"/>
                  </a:cubicBezTo>
                  <a:cubicBezTo>
                    <a:pt x="187" y="112"/>
                    <a:pt x="184" y="115"/>
                    <a:pt x="182" y="115"/>
                  </a:cubicBezTo>
                  <a:cubicBezTo>
                    <a:pt x="179" y="115"/>
                    <a:pt x="176" y="112"/>
                    <a:pt x="176" y="110"/>
                  </a:cubicBezTo>
                  <a:lnTo>
                    <a:pt x="176" y="95"/>
                  </a:lnTo>
                  <a:close/>
                  <a:moveTo>
                    <a:pt x="110" y="187"/>
                  </a:moveTo>
                  <a:cubicBezTo>
                    <a:pt x="95" y="187"/>
                    <a:pt x="95" y="187"/>
                    <a:pt x="95" y="187"/>
                  </a:cubicBezTo>
                  <a:cubicBezTo>
                    <a:pt x="92" y="187"/>
                    <a:pt x="89" y="184"/>
                    <a:pt x="89" y="181"/>
                  </a:cubicBezTo>
                  <a:cubicBezTo>
                    <a:pt x="89" y="178"/>
                    <a:pt x="92" y="176"/>
                    <a:pt x="95" y="176"/>
                  </a:cubicBezTo>
                  <a:cubicBezTo>
                    <a:pt x="110" y="176"/>
                    <a:pt x="110" y="176"/>
                    <a:pt x="110" y="176"/>
                  </a:cubicBezTo>
                  <a:cubicBezTo>
                    <a:pt x="113" y="176"/>
                    <a:pt x="115" y="178"/>
                    <a:pt x="115" y="181"/>
                  </a:cubicBezTo>
                  <a:cubicBezTo>
                    <a:pt x="115" y="184"/>
                    <a:pt x="113" y="187"/>
                    <a:pt x="110" y="187"/>
                  </a:cubicBezTo>
                  <a:close/>
                  <a:moveTo>
                    <a:pt x="134" y="236"/>
                  </a:moveTo>
                  <a:cubicBezTo>
                    <a:pt x="124" y="246"/>
                    <a:pt x="124" y="246"/>
                    <a:pt x="124" y="246"/>
                  </a:cubicBezTo>
                  <a:cubicBezTo>
                    <a:pt x="122" y="249"/>
                    <a:pt x="119" y="249"/>
                    <a:pt x="116" y="246"/>
                  </a:cubicBezTo>
                  <a:cubicBezTo>
                    <a:pt x="114" y="244"/>
                    <a:pt x="114" y="241"/>
                    <a:pt x="116" y="239"/>
                  </a:cubicBezTo>
                  <a:cubicBezTo>
                    <a:pt x="127" y="228"/>
                    <a:pt x="127" y="228"/>
                    <a:pt x="127" y="228"/>
                  </a:cubicBezTo>
                  <a:cubicBezTo>
                    <a:pt x="129" y="226"/>
                    <a:pt x="132" y="226"/>
                    <a:pt x="134" y="228"/>
                  </a:cubicBezTo>
                  <a:cubicBezTo>
                    <a:pt x="137" y="230"/>
                    <a:pt x="137" y="234"/>
                    <a:pt x="134" y="236"/>
                  </a:cubicBezTo>
                  <a:close/>
                  <a:moveTo>
                    <a:pt x="134" y="134"/>
                  </a:moveTo>
                  <a:cubicBezTo>
                    <a:pt x="132" y="136"/>
                    <a:pt x="129" y="136"/>
                    <a:pt x="127" y="134"/>
                  </a:cubicBezTo>
                  <a:cubicBezTo>
                    <a:pt x="116" y="124"/>
                    <a:pt x="116" y="124"/>
                    <a:pt x="116" y="124"/>
                  </a:cubicBezTo>
                  <a:cubicBezTo>
                    <a:pt x="114" y="122"/>
                    <a:pt x="114" y="118"/>
                    <a:pt x="116" y="116"/>
                  </a:cubicBezTo>
                  <a:cubicBezTo>
                    <a:pt x="118" y="114"/>
                    <a:pt x="122" y="114"/>
                    <a:pt x="124" y="116"/>
                  </a:cubicBezTo>
                  <a:cubicBezTo>
                    <a:pt x="134" y="127"/>
                    <a:pt x="134" y="127"/>
                    <a:pt x="134" y="127"/>
                  </a:cubicBezTo>
                  <a:cubicBezTo>
                    <a:pt x="137" y="129"/>
                    <a:pt x="137" y="132"/>
                    <a:pt x="134" y="134"/>
                  </a:cubicBezTo>
                  <a:close/>
                  <a:moveTo>
                    <a:pt x="187" y="268"/>
                  </a:moveTo>
                  <a:cubicBezTo>
                    <a:pt x="187" y="271"/>
                    <a:pt x="184" y="273"/>
                    <a:pt x="182" y="273"/>
                  </a:cubicBezTo>
                  <a:cubicBezTo>
                    <a:pt x="179" y="273"/>
                    <a:pt x="176" y="271"/>
                    <a:pt x="176" y="268"/>
                  </a:cubicBezTo>
                  <a:cubicBezTo>
                    <a:pt x="176" y="253"/>
                    <a:pt x="176" y="253"/>
                    <a:pt x="176" y="253"/>
                  </a:cubicBezTo>
                  <a:cubicBezTo>
                    <a:pt x="176" y="250"/>
                    <a:pt x="179" y="248"/>
                    <a:pt x="182" y="248"/>
                  </a:cubicBezTo>
                  <a:cubicBezTo>
                    <a:pt x="184" y="248"/>
                    <a:pt x="187" y="250"/>
                    <a:pt x="187" y="253"/>
                  </a:cubicBezTo>
                  <a:lnTo>
                    <a:pt x="187" y="268"/>
                  </a:lnTo>
                  <a:close/>
                  <a:moveTo>
                    <a:pt x="219" y="260"/>
                  </a:moveTo>
                  <a:cubicBezTo>
                    <a:pt x="216" y="262"/>
                    <a:pt x="211" y="260"/>
                    <a:pt x="209" y="257"/>
                  </a:cubicBezTo>
                  <a:cubicBezTo>
                    <a:pt x="183" y="202"/>
                    <a:pt x="183" y="202"/>
                    <a:pt x="183" y="202"/>
                  </a:cubicBezTo>
                  <a:cubicBezTo>
                    <a:pt x="182" y="202"/>
                    <a:pt x="182" y="202"/>
                    <a:pt x="182" y="202"/>
                  </a:cubicBezTo>
                  <a:cubicBezTo>
                    <a:pt x="170" y="202"/>
                    <a:pt x="160" y="193"/>
                    <a:pt x="160" y="181"/>
                  </a:cubicBezTo>
                  <a:cubicBezTo>
                    <a:pt x="160" y="173"/>
                    <a:pt x="166" y="165"/>
                    <a:pt x="173" y="162"/>
                  </a:cubicBezTo>
                  <a:cubicBezTo>
                    <a:pt x="173" y="133"/>
                    <a:pt x="173" y="133"/>
                    <a:pt x="173" y="133"/>
                  </a:cubicBezTo>
                  <a:cubicBezTo>
                    <a:pt x="173" y="129"/>
                    <a:pt x="177" y="125"/>
                    <a:pt x="181" y="125"/>
                  </a:cubicBezTo>
                  <a:cubicBezTo>
                    <a:pt x="185" y="125"/>
                    <a:pt x="189" y="129"/>
                    <a:pt x="189" y="133"/>
                  </a:cubicBezTo>
                  <a:cubicBezTo>
                    <a:pt x="189" y="161"/>
                    <a:pt x="189" y="161"/>
                    <a:pt x="189" y="161"/>
                  </a:cubicBezTo>
                  <a:cubicBezTo>
                    <a:pt x="197" y="164"/>
                    <a:pt x="203" y="172"/>
                    <a:pt x="203" y="181"/>
                  </a:cubicBezTo>
                  <a:cubicBezTo>
                    <a:pt x="203" y="187"/>
                    <a:pt x="200" y="192"/>
                    <a:pt x="197" y="196"/>
                  </a:cubicBezTo>
                  <a:cubicBezTo>
                    <a:pt x="223" y="250"/>
                    <a:pt x="223" y="250"/>
                    <a:pt x="223" y="250"/>
                  </a:cubicBezTo>
                  <a:cubicBezTo>
                    <a:pt x="225" y="254"/>
                    <a:pt x="223" y="258"/>
                    <a:pt x="219" y="260"/>
                  </a:cubicBezTo>
                  <a:close/>
                  <a:moveTo>
                    <a:pt x="247" y="246"/>
                  </a:moveTo>
                  <a:cubicBezTo>
                    <a:pt x="245" y="249"/>
                    <a:pt x="241" y="249"/>
                    <a:pt x="239" y="246"/>
                  </a:cubicBezTo>
                  <a:cubicBezTo>
                    <a:pt x="229" y="236"/>
                    <a:pt x="229" y="236"/>
                    <a:pt x="229" y="236"/>
                  </a:cubicBezTo>
                  <a:cubicBezTo>
                    <a:pt x="226" y="234"/>
                    <a:pt x="226" y="230"/>
                    <a:pt x="229" y="228"/>
                  </a:cubicBezTo>
                  <a:cubicBezTo>
                    <a:pt x="231" y="226"/>
                    <a:pt x="234" y="226"/>
                    <a:pt x="236" y="228"/>
                  </a:cubicBezTo>
                  <a:cubicBezTo>
                    <a:pt x="247" y="239"/>
                    <a:pt x="247" y="239"/>
                    <a:pt x="247" y="239"/>
                  </a:cubicBezTo>
                  <a:cubicBezTo>
                    <a:pt x="249" y="241"/>
                    <a:pt x="249" y="244"/>
                    <a:pt x="247" y="246"/>
                  </a:cubicBezTo>
                  <a:close/>
                  <a:moveTo>
                    <a:pt x="274" y="181"/>
                  </a:moveTo>
                  <a:cubicBezTo>
                    <a:pt x="274" y="184"/>
                    <a:pt x="271" y="187"/>
                    <a:pt x="268" y="187"/>
                  </a:cubicBezTo>
                  <a:cubicBezTo>
                    <a:pt x="253" y="187"/>
                    <a:pt x="253" y="187"/>
                    <a:pt x="253" y="187"/>
                  </a:cubicBezTo>
                  <a:cubicBezTo>
                    <a:pt x="250" y="187"/>
                    <a:pt x="248" y="184"/>
                    <a:pt x="248" y="181"/>
                  </a:cubicBezTo>
                  <a:cubicBezTo>
                    <a:pt x="248" y="178"/>
                    <a:pt x="250" y="176"/>
                    <a:pt x="253" y="176"/>
                  </a:cubicBezTo>
                  <a:cubicBezTo>
                    <a:pt x="268" y="176"/>
                    <a:pt x="268" y="176"/>
                    <a:pt x="268" y="176"/>
                  </a:cubicBezTo>
                  <a:cubicBezTo>
                    <a:pt x="271" y="176"/>
                    <a:pt x="274" y="178"/>
                    <a:pt x="274" y="181"/>
                  </a:cubicBezTo>
                  <a:close/>
                </a:path>
              </a:pathLst>
            </a:custGeom>
            <a:solidFill>
              <a:srgbClr val="003366"/>
            </a:soli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fontAlgn="base">
                <a:lnSpc>
                  <a:spcPct val="90000"/>
                </a:lnSpc>
                <a:spcBef>
                  <a:spcPct val="0"/>
                </a:spcBef>
                <a:spcAft>
                  <a:spcPct val="0"/>
                </a:spcAft>
                <a:defRPr/>
              </a:pPr>
              <a:endParaRPr lang="en-US" dirty="0" smtClean="0"/>
            </a:p>
          </p:txBody>
        </p:sp>
        <p:grpSp>
          <p:nvGrpSpPr>
            <p:cNvPr id="168" name="Group 238"/>
            <p:cNvGrpSpPr/>
            <p:nvPr/>
          </p:nvGrpSpPr>
          <p:grpSpPr>
            <a:xfrm>
              <a:off x="6045023" y="1642960"/>
              <a:ext cx="254699" cy="254698"/>
              <a:chOff x="1960591" y="3829051"/>
              <a:chExt cx="483408" cy="483406"/>
            </a:xfrm>
          </p:grpSpPr>
          <p:sp>
            <p:nvSpPr>
              <p:cNvPr id="184" name="Oval 183"/>
              <p:cNvSpPr/>
              <p:nvPr/>
            </p:nvSpPr>
            <p:spPr>
              <a:xfrm>
                <a:off x="1960591" y="3829051"/>
                <a:ext cx="483408" cy="483406"/>
              </a:xfrm>
              <a:prstGeom prst="ellipse">
                <a:avLst/>
              </a:prstGeom>
              <a:solidFill>
                <a:srgbClr val="003366"/>
              </a:solidFill>
              <a:ln w="50800">
                <a:noFill/>
                <a:round/>
                <a:headEnd/>
                <a:tailEnd/>
              </a:ln>
              <a:effectLst>
                <a:innerShdw blurRad="114300">
                  <a:prstClr val="black"/>
                </a:innerShdw>
              </a:effectLst>
            </p:spPr>
            <p:txBody>
              <a:bodyPr lIns="0" tIns="0" rIns="0" bIns="0"/>
              <a:lstStyle/>
              <a:p>
                <a:pPr algn="ctr">
                  <a:lnSpc>
                    <a:spcPct val="90000"/>
                  </a:lnSpc>
                  <a:defRPr/>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85" name="Freeform 6"/>
              <p:cNvSpPr>
                <a:spLocks/>
              </p:cNvSpPr>
              <p:nvPr/>
            </p:nvSpPr>
            <p:spPr bwMode="auto">
              <a:xfrm>
                <a:off x="2060576" y="3971924"/>
                <a:ext cx="270138" cy="222251"/>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sp>
          <p:nvSpPr>
            <p:cNvPr id="169" name="Rectangle 141"/>
            <p:cNvSpPr>
              <a:spLocks noChangeArrowheads="1"/>
            </p:cNvSpPr>
            <p:nvPr/>
          </p:nvSpPr>
          <p:spPr bwMode="auto">
            <a:xfrm>
              <a:off x="7548659" y="1153736"/>
              <a:ext cx="771056" cy="233397"/>
            </a:xfrm>
            <a:prstGeom prst="rect">
              <a:avLst/>
            </a:prstGeom>
            <a:noFill/>
            <a:ln w="9525">
              <a:noFill/>
              <a:miter lim="800000"/>
              <a:headEnd/>
              <a:tailEnd/>
            </a:ln>
          </p:spPr>
          <p:txBody>
            <a:bodyPr wrap="square" anchor="ctr">
              <a:spAutoFit/>
            </a:bodyPr>
            <a:lstStyle/>
            <a:p>
              <a:pPr algn="ctr">
                <a:lnSpc>
                  <a:spcPts val="1050"/>
                </a:lnSpc>
              </a:pPr>
              <a:r>
                <a:rPr lang="ja-JP" altLang="en-US" sz="900" b="1" dirty="0" smtClean="0">
                  <a:solidFill>
                    <a:srgbClr val="404040"/>
                  </a:solidFill>
                </a:rPr>
                <a:t>どのように</a:t>
              </a:r>
              <a:endParaRPr lang="en-US" sz="900" b="1" dirty="0">
                <a:solidFill>
                  <a:srgbClr val="404040"/>
                </a:solidFill>
              </a:endParaRPr>
            </a:p>
          </p:txBody>
        </p:sp>
        <p:sp>
          <p:nvSpPr>
            <p:cNvPr id="170" name="Oval 169"/>
            <p:cNvSpPr/>
            <p:nvPr/>
          </p:nvSpPr>
          <p:spPr>
            <a:xfrm>
              <a:off x="7742575" y="1380768"/>
              <a:ext cx="384658" cy="384659"/>
            </a:xfrm>
            <a:prstGeom prst="ellipse">
              <a:avLst/>
            </a:prstGeom>
            <a:ln/>
          </p:spPr>
          <p:style>
            <a:lnRef idx="2">
              <a:schemeClr val="dk1"/>
            </a:lnRef>
            <a:fillRef idx="1">
              <a:schemeClr val="lt1"/>
            </a:fillRef>
            <a:effectRef idx="0">
              <a:schemeClr val="dk1"/>
            </a:effectRef>
            <a:fontRef idx="minor">
              <a:schemeClr val="dk1"/>
            </a:fontRef>
          </p:style>
          <p:txBody>
            <a:bodyPr lIns="91420" tIns="45710" rIns="91420" bIns="45710" rtlCol="0" anchor="ctr"/>
            <a:lstStyle/>
            <a:p>
              <a:pPr algn="ctr"/>
              <a:endParaRPr lang="en-US" dirty="0" smtClean="0"/>
            </a:p>
          </p:txBody>
        </p:sp>
        <p:sp>
          <p:nvSpPr>
            <p:cNvPr id="171" name="Freeform 8"/>
            <p:cNvSpPr>
              <a:spLocks noEditPoints="1"/>
            </p:cNvSpPr>
            <p:nvPr/>
          </p:nvSpPr>
          <p:spPr bwMode="auto">
            <a:xfrm>
              <a:off x="7737847" y="1365439"/>
              <a:ext cx="406478" cy="405801"/>
            </a:xfrm>
            <a:custGeom>
              <a:avLst/>
              <a:gdLst/>
              <a:ahLst/>
              <a:cxnLst>
                <a:cxn ang="0">
                  <a:pos x="134" y="120"/>
                </a:cxn>
                <a:cxn ang="0">
                  <a:pos x="131" y="144"/>
                </a:cxn>
                <a:cxn ang="0">
                  <a:pos x="155" y="147"/>
                </a:cxn>
                <a:cxn ang="0">
                  <a:pos x="158" y="123"/>
                </a:cxn>
                <a:cxn ang="0">
                  <a:pos x="190" y="156"/>
                </a:cxn>
                <a:cxn ang="0">
                  <a:pos x="166" y="159"/>
                </a:cxn>
                <a:cxn ang="0">
                  <a:pos x="169" y="183"/>
                </a:cxn>
                <a:cxn ang="0">
                  <a:pos x="193" y="180"/>
                </a:cxn>
                <a:cxn ang="0">
                  <a:pos x="190" y="156"/>
                </a:cxn>
                <a:cxn ang="0">
                  <a:pos x="169" y="191"/>
                </a:cxn>
                <a:cxn ang="0">
                  <a:pos x="166" y="216"/>
                </a:cxn>
                <a:cxn ang="0">
                  <a:pos x="190" y="218"/>
                </a:cxn>
                <a:cxn ang="0">
                  <a:pos x="193" y="194"/>
                </a:cxn>
                <a:cxn ang="0">
                  <a:pos x="155" y="191"/>
                </a:cxn>
                <a:cxn ang="0">
                  <a:pos x="131" y="194"/>
                </a:cxn>
                <a:cxn ang="0">
                  <a:pos x="134" y="218"/>
                </a:cxn>
                <a:cxn ang="0">
                  <a:pos x="158" y="216"/>
                </a:cxn>
                <a:cxn ang="0">
                  <a:pos x="155" y="191"/>
                </a:cxn>
                <a:cxn ang="0">
                  <a:pos x="134" y="156"/>
                </a:cxn>
                <a:cxn ang="0">
                  <a:pos x="131" y="180"/>
                </a:cxn>
                <a:cxn ang="0">
                  <a:pos x="155" y="183"/>
                </a:cxn>
                <a:cxn ang="0">
                  <a:pos x="158" y="159"/>
                </a:cxn>
                <a:cxn ang="0">
                  <a:pos x="190" y="120"/>
                </a:cxn>
                <a:cxn ang="0">
                  <a:pos x="166" y="123"/>
                </a:cxn>
                <a:cxn ang="0">
                  <a:pos x="169" y="147"/>
                </a:cxn>
                <a:cxn ang="0">
                  <a:pos x="193" y="144"/>
                </a:cxn>
                <a:cxn ang="0">
                  <a:pos x="190" y="120"/>
                </a:cxn>
                <a:cxn ang="0">
                  <a:pos x="0" y="181"/>
                </a:cxn>
                <a:cxn ang="0">
                  <a:pos x="362" y="181"/>
                </a:cxn>
                <a:cxn ang="0">
                  <a:pos x="181" y="338"/>
                </a:cxn>
                <a:cxn ang="0">
                  <a:pos x="181" y="24"/>
                </a:cxn>
                <a:cxn ang="0">
                  <a:pos x="181" y="338"/>
                </a:cxn>
                <a:cxn ang="0">
                  <a:pos x="205" y="120"/>
                </a:cxn>
                <a:cxn ang="0">
                  <a:pos x="202" y="144"/>
                </a:cxn>
                <a:cxn ang="0">
                  <a:pos x="226" y="147"/>
                </a:cxn>
                <a:cxn ang="0">
                  <a:pos x="229" y="123"/>
                </a:cxn>
                <a:cxn ang="0">
                  <a:pos x="226" y="156"/>
                </a:cxn>
                <a:cxn ang="0">
                  <a:pos x="202" y="159"/>
                </a:cxn>
                <a:cxn ang="0">
                  <a:pos x="205" y="183"/>
                </a:cxn>
                <a:cxn ang="0">
                  <a:pos x="229" y="180"/>
                </a:cxn>
                <a:cxn ang="0">
                  <a:pos x="226" y="156"/>
                </a:cxn>
                <a:cxn ang="0">
                  <a:pos x="119" y="93"/>
                </a:cxn>
                <a:cxn ang="0">
                  <a:pos x="109" y="260"/>
                </a:cxn>
                <a:cxn ang="0">
                  <a:pos x="241" y="271"/>
                </a:cxn>
                <a:cxn ang="0">
                  <a:pos x="251" y="103"/>
                </a:cxn>
                <a:cxn ang="0">
                  <a:pos x="202" y="258"/>
                </a:cxn>
                <a:cxn ang="0">
                  <a:pos x="156" y="252"/>
                </a:cxn>
                <a:cxn ang="0">
                  <a:pos x="202" y="245"/>
                </a:cxn>
                <a:cxn ang="0">
                  <a:pos x="202" y="258"/>
                </a:cxn>
                <a:cxn ang="0">
                  <a:pos x="118" y="233"/>
                </a:cxn>
                <a:cxn ang="0">
                  <a:pos x="127" y="102"/>
                </a:cxn>
                <a:cxn ang="0">
                  <a:pos x="242" y="112"/>
                </a:cxn>
              </a:cxnLst>
              <a:rect l="0" t="0" r="r" b="b"/>
              <a:pathLst>
                <a:path w="362" h="362">
                  <a:moveTo>
                    <a:pt x="155" y="120"/>
                  </a:moveTo>
                  <a:cubicBezTo>
                    <a:pt x="134" y="120"/>
                    <a:pt x="134" y="120"/>
                    <a:pt x="134" y="120"/>
                  </a:cubicBezTo>
                  <a:cubicBezTo>
                    <a:pt x="132" y="120"/>
                    <a:pt x="131" y="121"/>
                    <a:pt x="131" y="123"/>
                  </a:cubicBezTo>
                  <a:cubicBezTo>
                    <a:pt x="131" y="144"/>
                    <a:pt x="131" y="144"/>
                    <a:pt x="131" y="144"/>
                  </a:cubicBezTo>
                  <a:cubicBezTo>
                    <a:pt x="131" y="146"/>
                    <a:pt x="132" y="147"/>
                    <a:pt x="134" y="147"/>
                  </a:cubicBezTo>
                  <a:cubicBezTo>
                    <a:pt x="155" y="147"/>
                    <a:pt x="155" y="147"/>
                    <a:pt x="155" y="147"/>
                  </a:cubicBezTo>
                  <a:cubicBezTo>
                    <a:pt x="157" y="147"/>
                    <a:pt x="158" y="146"/>
                    <a:pt x="158" y="144"/>
                  </a:cubicBezTo>
                  <a:cubicBezTo>
                    <a:pt x="158" y="123"/>
                    <a:pt x="158" y="123"/>
                    <a:pt x="158" y="123"/>
                  </a:cubicBezTo>
                  <a:cubicBezTo>
                    <a:pt x="158" y="121"/>
                    <a:pt x="157" y="120"/>
                    <a:pt x="155" y="120"/>
                  </a:cubicBezTo>
                  <a:close/>
                  <a:moveTo>
                    <a:pt x="190" y="156"/>
                  </a:moveTo>
                  <a:cubicBezTo>
                    <a:pt x="169" y="156"/>
                    <a:pt x="169" y="156"/>
                    <a:pt x="169" y="156"/>
                  </a:cubicBezTo>
                  <a:cubicBezTo>
                    <a:pt x="168" y="156"/>
                    <a:pt x="166" y="157"/>
                    <a:pt x="166" y="159"/>
                  </a:cubicBezTo>
                  <a:cubicBezTo>
                    <a:pt x="166" y="180"/>
                    <a:pt x="166" y="180"/>
                    <a:pt x="166" y="180"/>
                  </a:cubicBezTo>
                  <a:cubicBezTo>
                    <a:pt x="166" y="181"/>
                    <a:pt x="168" y="183"/>
                    <a:pt x="169" y="183"/>
                  </a:cubicBezTo>
                  <a:cubicBezTo>
                    <a:pt x="190" y="183"/>
                    <a:pt x="190" y="183"/>
                    <a:pt x="190" y="183"/>
                  </a:cubicBezTo>
                  <a:cubicBezTo>
                    <a:pt x="192" y="183"/>
                    <a:pt x="193" y="181"/>
                    <a:pt x="193" y="180"/>
                  </a:cubicBezTo>
                  <a:cubicBezTo>
                    <a:pt x="193" y="159"/>
                    <a:pt x="193" y="159"/>
                    <a:pt x="193" y="159"/>
                  </a:cubicBezTo>
                  <a:cubicBezTo>
                    <a:pt x="193" y="157"/>
                    <a:pt x="192" y="156"/>
                    <a:pt x="190" y="156"/>
                  </a:cubicBezTo>
                  <a:close/>
                  <a:moveTo>
                    <a:pt x="190" y="191"/>
                  </a:moveTo>
                  <a:cubicBezTo>
                    <a:pt x="169" y="191"/>
                    <a:pt x="169" y="191"/>
                    <a:pt x="169" y="191"/>
                  </a:cubicBezTo>
                  <a:cubicBezTo>
                    <a:pt x="168" y="191"/>
                    <a:pt x="166" y="193"/>
                    <a:pt x="166" y="194"/>
                  </a:cubicBezTo>
                  <a:cubicBezTo>
                    <a:pt x="166" y="216"/>
                    <a:pt x="166" y="216"/>
                    <a:pt x="166" y="216"/>
                  </a:cubicBezTo>
                  <a:cubicBezTo>
                    <a:pt x="166" y="217"/>
                    <a:pt x="168" y="218"/>
                    <a:pt x="169" y="218"/>
                  </a:cubicBezTo>
                  <a:cubicBezTo>
                    <a:pt x="190" y="218"/>
                    <a:pt x="190" y="218"/>
                    <a:pt x="190" y="218"/>
                  </a:cubicBezTo>
                  <a:cubicBezTo>
                    <a:pt x="192" y="218"/>
                    <a:pt x="193" y="217"/>
                    <a:pt x="193" y="216"/>
                  </a:cubicBezTo>
                  <a:cubicBezTo>
                    <a:pt x="193" y="194"/>
                    <a:pt x="193" y="194"/>
                    <a:pt x="193" y="194"/>
                  </a:cubicBezTo>
                  <a:cubicBezTo>
                    <a:pt x="193" y="193"/>
                    <a:pt x="192" y="191"/>
                    <a:pt x="190" y="191"/>
                  </a:cubicBezTo>
                  <a:close/>
                  <a:moveTo>
                    <a:pt x="155" y="191"/>
                  </a:moveTo>
                  <a:cubicBezTo>
                    <a:pt x="134" y="191"/>
                    <a:pt x="134" y="191"/>
                    <a:pt x="134" y="191"/>
                  </a:cubicBezTo>
                  <a:cubicBezTo>
                    <a:pt x="132" y="191"/>
                    <a:pt x="131" y="193"/>
                    <a:pt x="131" y="194"/>
                  </a:cubicBezTo>
                  <a:cubicBezTo>
                    <a:pt x="131" y="216"/>
                    <a:pt x="131" y="216"/>
                    <a:pt x="131" y="216"/>
                  </a:cubicBezTo>
                  <a:cubicBezTo>
                    <a:pt x="131" y="217"/>
                    <a:pt x="132" y="218"/>
                    <a:pt x="134" y="218"/>
                  </a:cubicBezTo>
                  <a:cubicBezTo>
                    <a:pt x="155" y="218"/>
                    <a:pt x="155" y="218"/>
                    <a:pt x="155" y="218"/>
                  </a:cubicBezTo>
                  <a:cubicBezTo>
                    <a:pt x="157" y="218"/>
                    <a:pt x="158" y="217"/>
                    <a:pt x="158" y="216"/>
                  </a:cubicBezTo>
                  <a:cubicBezTo>
                    <a:pt x="158" y="194"/>
                    <a:pt x="158" y="194"/>
                    <a:pt x="158" y="194"/>
                  </a:cubicBezTo>
                  <a:cubicBezTo>
                    <a:pt x="158" y="193"/>
                    <a:pt x="157" y="191"/>
                    <a:pt x="155" y="191"/>
                  </a:cubicBezTo>
                  <a:close/>
                  <a:moveTo>
                    <a:pt x="155" y="156"/>
                  </a:moveTo>
                  <a:cubicBezTo>
                    <a:pt x="134" y="156"/>
                    <a:pt x="134" y="156"/>
                    <a:pt x="134" y="156"/>
                  </a:cubicBezTo>
                  <a:cubicBezTo>
                    <a:pt x="132" y="156"/>
                    <a:pt x="131" y="157"/>
                    <a:pt x="131" y="159"/>
                  </a:cubicBezTo>
                  <a:cubicBezTo>
                    <a:pt x="131" y="180"/>
                    <a:pt x="131" y="180"/>
                    <a:pt x="131" y="180"/>
                  </a:cubicBezTo>
                  <a:cubicBezTo>
                    <a:pt x="131" y="181"/>
                    <a:pt x="132" y="183"/>
                    <a:pt x="134" y="183"/>
                  </a:cubicBezTo>
                  <a:cubicBezTo>
                    <a:pt x="155" y="183"/>
                    <a:pt x="155" y="183"/>
                    <a:pt x="155" y="183"/>
                  </a:cubicBezTo>
                  <a:cubicBezTo>
                    <a:pt x="157" y="183"/>
                    <a:pt x="158" y="181"/>
                    <a:pt x="158" y="180"/>
                  </a:cubicBezTo>
                  <a:cubicBezTo>
                    <a:pt x="158" y="159"/>
                    <a:pt x="158" y="159"/>
                    <a:pt x="158" y="159"/>
                  </a:cubicBezTo>
                  <a:cubicBezTo>
                    <a:pt x="158" y="157"/>
                    <a:pt x="157" y="156"/>
                    <a:pt x="155" y="156"/>
                  </a:cubicBezTo>
                  <a:close/>
                  <a:moveTo>
                    <a:pt x="190" y="120"/>
                  </a:moveTo>
                  <a:cubicBezTo>
                    <a:pt x="169" y="120"/>
                    <a:pt x="169" y="120"/>
                    <a:pt x="169" y="120"/>
                  </a:cubicBezTo>
                  <a:cubicBezTo>
                    <a:pt x="168" y="120"/>
                    <a:pt x="166" y="121"/>
                    <a:pt x="166" y="123"/>
                  </a:cubicBezTo>
                  <a:cubicBezTo>
                    <a:pt x="166" y="144"/>
                    <a:pt x="166" y="144"/>
                    <a:pt x="166" y="144"/>
                  </a:cubicBezTo>
                  <a:cubicBezTo>
                    <a:pt x="166" y="146"/>
                    <a:pt x="168" y="147"/>
                    <a:pt x="169" y="147"/>
                  </a:cubicBezTo>
                  <a:cubicBezTo>
                    <a:pt x="190" y="147"/>
                    <a:pt x="190" y="147"/>
                    <a:pt x="190" y="147"/>
                  </a:cubicBezTo>
                  <a:cubicBezTo>
                    <a:pt x="192" y="147"/>
                    <a:pt x="193" y="146"/>
                    <a:pt x="193" y="144"/>
                  </a:cubicBezTo>
                  <a:cubicBezTo>
                    <a:pt x="193" y="123"/>
                    <a:pt x="193" y="123"/>
                    <a:pt x="193" y="123"/>
                  </a:cubicBezTo>
                  <a:cubicBezTo>
                    <a:pt x="193" y="121"/>
                    <a:pt x="192" y="120"/>
                    <a:pt x="190" y="120"/>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7" y="24"/>
                    <a:pt x="338" y="95"/>
                    <a:pt x="338" y="181"/>
                  </a:cubicBezTo>
                  <a:cubicBezTo>
                    <a:pt x="338" y="268"/>
                    <a:pt x="267" y="338"/>
                    <a:pt x="181" y="338"/>
                  </a:cubicBezTo>
                  <a:close/>
                  <a:moveTo>
                    <a:pt x="226" y="120"/>
                  </a:moveTo>
                  <a:cubicBezTo>
                    <a:pt x="205" y="120"/>
                    <a:pt x="205" y="120"/>
                    <a:pt x="205" y="120"/>
                  </a:cubicBezTo>
                  <a:cubicBezTo>
                    <a:pt x="203" y="120"/>
                    <a:pt x="202" y="121"/>
                    <a:pt x="202" y="123"/>
                  </a:cubicBezTo>
                  <a:cubicBezTo>
                    <a:pt x="202" y="144"/>
                    <a:pt x="202" y="144"/>
                    <a:pt x="202" y="144"/>
                  </a:cubicBezTo>
                  <a:cubicBezTo>
                    <a:pt x="202" y="146"/>
                    <a:pt x="203" y="147"/>
                    <a:pt x="205" y="147"/>
                  </a:cubicBezTo>
                  <a:cubicBezTo>
                    <a:pt x="226" y="147"/>
                    <a:pt x="226" y="147"/>
                    <a:pt x="226" y="147"/>
                  </a:cubicBezTo>
                  <a:cubicBezTo>
                    <a:pt x="227" y="147"/>
                    <a:pt x="229" y="146"/>
                    <a:pt x="229" y="144"/>
                  </a:cubicBezTo>
                  <a:cubicBezTo>
                    <a:pt x="229" y="123"/>
                    <a:pt x="229" y="123"/>
                    <a:pt x="229" y="123"/>
                  </a:cubicBezTo>
                  <a:cubicBezTo>
                    <a:pt x="229" y="121"/>
                    <a:pt x="227" y="120"/>
                    <a:pt x="226" y="120"/>
                  </a:cubicBezTo>
                  <a:close/>
                  <a:moveTo>
                    <a:pt x="226" y="156"/>
                  </a:moveTo>
                  <a:cubicBezTo>
                    <a:pt x="205" y="156"/>
                    <a:pt x="205" y="156"/>
                    <a:pt x="205" y="156"/>
                  </a:cubicBezTo>
                  <a:cubicBezTo>
                    <a:pt x="203" y="156"/>
                    <a:pt x="202" y="157"/>
                    <a:pt x="202" y="159"/>
                  </a:cubicBezTo>
                  <a:cubicBezTo>
                    <a:pt x="202" y="180"/>
                    <a:pt x="202" y="180"/>
                    <a:pt x="202" y="180"/>
                  </a:cubicBezTo>
                  <a:cubicBezTo>
                    <a:pt x="202" y="181"/>
                    <a:pt x="203" y="183"/>
                    <a:pt x="205" y="183"/>
                  </a:cubicBezTo>
                  <a:cubicBezTo>
                    <a:pt x="226" y="183"/>
                    <a:pt x="226" y="183"/>
                    <a:pt x="226" y="183"/>
                  </a:cubicBezTo>
                  <a:cubicBezTo>
                    <a:pt x="227" y="183"/>
                    <a:pt x="229" y="181"/>
                    <a:pt x="229" y="180"/>
                  </a:cubicBezTo>
                  <a:cubicBezTo>
                    <a:pt x="229" y="159"/>
                    <a:pt x="229" y="159"/>
                    <a:pt x="229" y="159"/>
                  </a:cubicBezTo>
                  <a:cubicBezTo>
                    <a:pt x="229" y="157"/>
                    <a:pt x="227" y="156"/>
                    <a:pt x="226" y="156"/>
                  </a:cubicBezTo>
                  <a:close/>
                  <a:moveTo>
                    <a:pt x="241" y="93"/>
                  </a:moveTo>
                  <a:cubicBezTo>
                    <a:pt x="119" y="93"/>
                    <a:pt x="119" y="93"/>
                    <a:pt x="119" y="93"/>
                  </a:cubicBezTo>
                  <a:cubicBezTo>
                    <a:pt x="113" y="93"/>
                    <a:pt x="109" y="97"/>
                    <a:pt x="109" y="103"/>
                  </a:cubicBezTo>
                  <a:cubicBezTo>
                    <a:pt x="109" y="260"/>
                    <a:pt x="109" y="260"/>
                    <a:pt x="109" y="260"/>
                  </a:cubicBezTo>
                  <a:cubicBezTo>
                    <a:pt x="109" y="266"/>
                    <a:pt x="113" y="271"/>
                    <a:pt x="119" y="271"/>
                  </a:cubicBezTo>
                  <a:cubicBezTo>
                    <a:pt x="241" y="271"/>
                    <a:pt x="241" y="271"/>
                    <a:pt x="241" y="271"/>
                  </a:cubicBezTo>
                  <a:cubicBezTo>
                    <a:pt x="246" y="271"/>
                    <a:pt x="251" y="266"/>
                    <a:pt x="251" y="260"/>
                  </a:cubicBezTo>
                  <a:cubicBezTo>
                    <a:pt x="251" y="103"/>
                    <a:pt x="251" y="103"/>
                    <a:pt x="251" y="103"/>
                  </a:cubicBezTo>
                  <a:cubicBezTo>
                    <a:pt x="251" y="97"/>
                    <a:pt x="246" y="93"/>
                    <a:pt x="241" y="93"/>
                  </a:cubicBezTo>
                  <a:close/>
                  <a:moveTo>
                    <a:pt x="202" y="258"/>
                  </a:moveTo>
                  <a:cubicBezTo>
                    <a:pt x="163" y="258"/>
                    <a:pt x="163" y="258"/>
                    <a:pt x="163" y="258"/>
                  </a:cubicBezTo>
                  <a:cubicBezTo>
                    <a:pt x="159" y="258"/>
                    <a:pt x="156" y="255"/>
                    <a:pt x="156" y="252"/>
                  </a:cubicBezTo>
                  <a:cubicBezTo>
                    <a:pt x="156" y="248"/>
                    <a:pt x="159" y="245"/>
                    <a:pt x="163" y="245"/>
                  </a:cubicBezTo>
                  <a:cubicBezTo>
                    <a:pt x="202" y="245"/>
                    <a:pt x="202" y="245"/>
                    <a:pt x="202" y="245"/>
                  </a:cubicBezTo>
                  <a:cubicBezTo>
                    <a:pt x="206" y="245"/>
                    <a:pt x="209" y="248"/>
                    <a:pt x="209" y="252"/>
                  </a:cubicBezTo>
                  <a:cubicBezTo>
                    <a:pt x="209" y="255"/>
                    <a:pt x="206" y="258"/>
                    <a:pt x="202" y="258"/>
                  </a:cubicBezTo>
                  <a:close/>
                  <a:moveTo>
                    <a:pt x="242" y="233"/>
                  </a:moveTo>
                  <a:cubicBezTo>
                    <a:pt x="118" y="233"/>
                    <a:pt x="118" y="233"/>
                    <a:pt x="118" y="233"/>
                  </a:cubicBezTo>
                  <a:cubicBezTo>
                    <a:pt x="118" y="112"/>
                    <a:pt x="118" y="112"/>
                    <a:pt x="118" y="112"/>
                  </a:cubicBezTo>
                  <a:cubicBezTo>
                    <a:pt x="118" y="106"/>
                    <a:pt x="122" y="102"/>
                    <a:pt x="127" y="102"/>
                  </a:cubicBezTo>
                  <a:cubicBezTo>
                    <a:pt x="233" y="102"/>
                    <a:pt x="233" y="102"/>
                    <a:pt x="233" y="102"/>
                  </a:cubicBezTo>
                  <a:cubicBezTo>
                    <a:pt x="238" y="102"/>
                    <a:pt x="242" y="106"/>
                    <a:pt x="242" y="112"/>
                  </a:cubicBezTo>
                  <a:lnTo>
                    <a:pt x="242" y="233"/>
                  </a:lnTo>
                  <a:close/>
                </a:path>
              </a:pathLst>
            </a:custGeom>
            <a:solidFill>
              <a:srgbClr val="003366"/>
            </a:soli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fontAlgn="base">
                <a:lnSpc>
                  <a:spcPct val="90000"/>
                </a:lnSpc>
                <a:spcBef>
                  <a:spcPct val="0"/>
                </a:spcBef>
                <a:spcAft>
                  <a:spcPct val="0"/>
                </a:spcAft>
                <a:defRPr/>
              </a:pPr>
              <a:endParaRPr lang="en-US" dirty="0" smtClean="0"/>
            </a:p>
          </p:txBody>
        </p:sp>
        <p:grpSp>
          <p:nvGrpSpPr>
            <p:cNvPr id="172" name="Group 232"/>
            <p:cNvGrpSpPr/>
            <p:nvPr/>
          </p:nvGrpSpPr>
          <p:grpSpPr>
            <a:xfrm>
              <a:off x="7553855" y="1627064"/>
              <a:ext cx="254699" cy="254700"/>
              <a:chOff x="1960591" y="3829053"/>
              <a:chExt cx="483408" cy="483408"/>
            </a:xfrm>
          </p:grpSpPr>
          <p:sp>
            <p:nvSpPr>
              <p:cNvPr id="182" name="Oval 181"/>
              <p:cNvSpPr/>
              <p:nvPr/>
            </p:nvSpPr>
            <p:spPr>
              <a:xfrm>
                <a:off x="1960591" y="3829053"/>
                <a:ext cx="483408" cy="483408"/>
              </a:xfrm>
              <a:prstGeom prst="ellipse">
                <a:avLst/>
              </a:prstGeom>
              <a:solidFill>
                <a:srgbClr val="003366"/>
              </a:solidFill>
              <a:ln w="50800">
                <a:noFill/>
                <a:round/>
                <a:headEnd/>
                <a:tailEnd/>
              </a:ln>
              <a:effectLst>
                <a:innerShdw blurRad="114300">
                  <a:prstClr val="black"/>
                </a:innerShdw>
              </a:effectLst>
            </p:spPr>
            <p:txBody>
              <a:bodyPr lIns="0" tIns="0" rIns="0" bIns="0"/>
              <a:lstStyle/>
              <a:p>
                <a:pPr algn="ctr">
                  <a:lnSpc>
                    <a:spcPct val="90000"/>
                  </a:lnSpc>
                  <a:defRPr/>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83" name="Freeform 6"/>
              <p:cNvSpPr>
                <a:spLocks/>
              </p:cNvSpPr>
              <p:nvPr/>
            </p:nvSpPr>
            <p:spPr bwMode="auto">
              <a:xfrm>
                <a:off x="2060576" y="3971924"/>
                <a:ext cx="270138" cy="222251"/>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grpSp>
          <p:nvGrpSpPr>
            <p:cNvPr id="173" name="Group 238"/>
            <p:cNvGrpSpPr/>
            <p:nvPr/>
          </p:nvGrpSpPr>
          <p:grpSpPr>
            <a:xfrm>
              <a:off x="4322142" y="1624306"/>
              <a:ext cx="254699" cy="254698"/>
              <a:chOff x="1960591" y="3829051"/>
              <a:chExt cx="483408" cy="483406"/>
            </a:xfrm>
          </p:grpSpPr>
          <p:sp>
            <p:nvSpPr>
              <p:cNvPr id="180" name="Oval 179"/>
              <p:cNvSpPr/>
              <p:nvPr/>
            </p:nvSpPr>
            <p:spPr>
              <a:xfrm>
                <a:off x="1960591" y="3829051"/>
                <a:ext cx="483408" cy="483406"/>
              </a:xfrm>
              <a:prstGeom prst="ellipse">
                <a:avLst/>
              </a:prstGeom>
              <a:solidFill>
                <a:srgbClr val="003366"/>
              </a:solidFill>
              <a:ln w="50800">
                <a:noFill/>
                <a:round/>
                <a:headEnd/>
                <a:tailEnd/>
              </a:ln>
              <a:effectLst>
                <a:innerShdw blurRad="114300">
                  <a:prstClr val="black"/>
                </a:innerShdw>
              </a:effectLst>
            </p:spPr>
            <p:txBody>
              <a:bodyPr lIns="0" tIns="0" rIns="0" bIns="0"/>
              <a:lstStyle/>
              <a:p>
                <a:pPr algn="ctr">
                  <a:lnSpc>
                    <a:spcPct val="90000"/>
                  </a:lnSpc>
                  <a:defRPr/>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81" name="Freeform 6"/>
              <p:cNvSpPr>
                <a:spLocks/>
              </p:cNvSpPr>
              <p:nvPr/>
            </p:nvSpPr>
            <p:spPr bwMode="auto">
              <a:xfrm>
                <a:off x="2060576" y="3971924"/>
                <a:ext cx="270138" cy="222251"/>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grpSp>
          <p:nvGrpSpPr>
            <p:cNvPr id="174" name="Group 238"/>
            <p:cNvGrpSpPr/>
            <p:nvPr/>
          </p:nvGrpSpPr>
          <p:grpSpPr>
            <a:xfrm>
              <a:off x="2655763" y="1642960"/>
              <a:ext cx="254699" cy="254698"/>
              <a:chOff x="1960591" y="3829051"/>
              <a:chExt cx="483408" cy="483406"/>
            </a:xfrm>
          </p:grpSpPr>
          <p:sp>
            <p:nvSpPr>
              <p:cNvPr id="178" name="Oval 177"/>
              <p:cNvSpPr/>
              <p:nvPr/>
            </p:nvSpPr>
            <p:spPr>
              <a:xfrm>
                <a:off x="1960591" y="3829051"/>
                <a:ext cx="483408" cy="483406"/>
              </a:xfrm>
              <a:prstGeom prst="ellipse">
                <a:avLst/>
              </a:prstGeom>
              <a:solidFill>
                <a:srgbClr val="003366"/>
              </a:solidFill>
              <a:ln w="50800">
                <a:noFill/>
                <a:round/>
                <a:headEnd/>
                <a:tailEnd/>
              </a:ln>
              <a:effectLst>
                <a:innerShdw blurRad="114300">
                  <a:prstClr val="black"/>
                </a:innerShdw>
              </a:effectLst>
            </p:spPr>
            <p:txBody>
              <a:bodyPr lIns="0" tIns="0" rIns="0" bIns="0"/>
              <a:lstStyle/>
              <a:p>
                <a:pPr algn="ctr">
                  <a:lnSpc>
                    <a:spcPct val="90000"/>
                  </a:lnSpc>
                  <a:defRPr/>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79" name="Freeform 6"/>
              <p:cNvSpPr>
                <a:spLocks/>
              </p:cNvSpPr>
              <p:nvPr/>
            </p:nvSpPr>
            <p:spPr bwMode="auto">
              <a:xfrm>
                <a:off x="2060576" y="3971924"/>
                <a:ext cx="270138" cy="222251"/>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grpSp>
          <p:nvGrpSpPr>
            <p:cNvPr id="175" name="Group 238"/>
            <p:cNvGrpSpPr/>
            <p:nvPr/>
          </p:nvGrpSpPr>
          <p:grpSpPr>
            <a:xfrm>
              <a:off x="1055966" y="1624306"/>
              <a:ext cx="254699" cy="254698"/>
              <a:chOff x="1960591" y="3829051"/>
              <a:chExt cx="483408" cy="483406"/>
            </a:xfrm>
          </p:grpSpPr>
          <p:sp>
            <p:nvSpPr>
              <p:cNvPr id="176" name="Oval 175"/>
              <p:cNvSpPr/>
              <p:nvPr/>
            </p:nvSpPr>
            <p:spPr>
              <a:xfrm>
                <a:off x="1960591" y="3829051"/>
                <a:ext cx="483408" cy="483406"/>
              </a:xfrm>
              <a:prstGeom prst="ellipse">
                <a:avLst/>
              </a:prstGeom>
              <a:solidFill>
                <a:srgbClr val="003366"/>
              </a:solidFill>
              <a:ln w="50800">
                <a:noFill/>
                <a:round/>
                <a:headEnd/>
                <a:tailEnd/>
              </a:ln>
              <a:effectLst>
                <a:innerShdw blurRad="114300">
                  <a:prstClr val="black"/>
                </a:innerShdw>
              </a:effectLst>
            </p:spPr>
            <p:txBody>
              <a:bodyPr lIns="0" tIns="0" rIns="0" bIns="0"/>
              <a:lstStyle/>
              <a:p>
                <a:pPr algn="ctr">
                  <a:lnSpc>
                    <a:spcPct val="90000"/>
                  </a:lnSpc>
                  <a:defRPr/>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77" name="Freeform 6"/>
              <p:cNvSpPr>
                <a:spLocks/>
              </p:cNvSpPr>
              <p:nvPr/>
            </p:nvSpPr>
            <p:spPr bwMode="auto">
              <a:xfrm>
                <a:off x="2060576" y="3971924"/>
                <a:ext cx="270138" cy="222251"/>
              </a:xfrm>
              <a:custGeom>
                <a:avLst/>
                <a:gdLst/>
                <a:ahLst/>
                <a:cxnLst>
                  <a:cxn ang="0">
                    <a:pos x="191" y="0"/>
                  </a:cxn>
                  <a:cxn ang="0">
                    <a:pos x="92" y="129"/>
                  </a:cxn>
                  <a:cxn ang="0">
                    <a:pos x="22" y="76"/>
                  </a:cxn>
                  <a:cxn ang="0">
                    <a:pos x="0" y="105"/>
                  </a:cxn>
                  <a:cxn ang="0">
                    <a:pos x="70" y="159"/>
                  </a:cxn>
                  <a:cxn ang="0">
                    <a:pos x="100" y="181"/>
                  </a:cxn>
                  <a:cxn ang="0">
                    <a:pos x="122" y="152"/>
                  </a:cxn>
                  <a:cxn ang="0">
                    <a:pos x="220" y="22"/>
                  </a:cxn>
                  <a:cxn ang="0">
                    <a:pos x="191" y="0"/>
                  </a:cxn>
                </a:cxnLst>
                <a:rect l="0" t="0" r="r" b="b"/>
                <a:pathLst>
                  <a:path w="220" h="181">
                    <a:moveTo>
                      <a:pt x="191" y="0"/>
                    </a:moveTo>
                    <a:lnTo>
                      <a:pt x="92" y="129"/>
                    </a:lnTo>
                    <a:lnTo>
                      <a:pt x="22" y="76"/>
                    </a:lnTo>
                    <a:lnTo>
                      <a:pt x="0" y="105"/>
                    </a:lnTo>
                    <a:lnTo>
                      <a:pt x="70" y="159"/>
                    </a:lnTo>
                    <a:lnTo>
                      <a:pt x="100" y="181"/>
                    </a:lnTo>
                    <a:lnTo>
                      <a:pt x="122" y="152"/>
                    </a:lnTo>
                    <a:lnTo>
                      <a:pt x="220" y="22"/>
                    </a:lnTo>
                    <a:lnTo>
                      <a:pt x="1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685743">
                  <a:defRPr/>
                </a:pPr>
                <a:endParaRPr lang="en-US" kern="0" dirty="0">
                  <a:solidFill>
                    <a:sysClr val="windowText" lastClr="000000"/>
                  </a:solidFill>
                </a:endParaRPr>
              </a:p>
            </p:txBody>
          </p:sp>
        </p:grpSp>
      </p:grpSp>
      <p:pic>
        <p:nvPicPr>
          <p:cNvPr id="119" name="Picture 10" descr="C:\Users\ecoffey\AppData\Local\Temp\Rar$DRa0.324\30072_Device_server_default_256.png"/>
          <p:cNvPicPr>
            <a:picLocks noChangeAspect="1" noChangeArrowheads="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68951" y="2613249"/>
            <a:ext cx="373086" cy="410788"/>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51"/>
          <p:cNvSpPr txBox="1">
            <a:spLocks noChangeArrowheads="1"/>
          </p:cNvSpPr>
          <p:nvPr/>
        </p:nvSpPr>
        <p:spPr bwMode="auto">
          <a:xfrm>
            <a:off x="6633251" y="2992287"/>
            <a:ext cx="1444486" cy="230832"/>
          </a:xfrm>
          <a:prstGeom prst="rect">
            <a:avLst/>
          </a:prstGeom>
          <a:noFill/>
          <a:ln w="9525">
            <a:noFill/>
            <a:miter lim="800000"/>
            <a:headEnd/>
            <a:tailEnd/>
          </a:ln>
        </p:spPr>
        <p:txBody>
          <a:bodyPr wrap="square">
            <a:spAutoFit/>
          </a:bodyPr>
          <a:lstStyle/>
          <a:p>
            <a:pPr algn="ctr" defTabSz="685743">
              <a:lnSpc>
                <a:spcPct val="90000"/>
              </a:lnSpc>
              <a:defRPr/>
            </a:pPr>
            <a:r>
              <a:rPr lang="en-US" sz="1000" dirty="0" smtClean="0">
                <a:solidFill>
                  <a:srgbClr val="003366"/>
                </a:solidFill>
                <a:latin typeface="+mj-lt"/>
              </a:rPr>
              <a:t>Proxy Server</a:t>
            </a:r>
            <a:endParaRPr lang="en-US" sz="1000" dirty="0">
              <a:solidFill>
                <a:srgbClr val="003366"/>
              </a:solidFill>
              <a:latin typeface="+mj-lt"/>
            </a:endParaRPr>
          </a:p>
        </p:txBody>
      </p:sp>
      <p:grpSp>
        <p:nvGrpSpPr>
          <p:cNvPr id="30" name="Group 29"/>
          <p:cNvGrpSpPr/>
          <p:nvPr/>
        </p:nvGrpSpPr>
        <p:grpSpPr>
          <a:xfrm>
            <a:off x="6478818" y="2390133"/>
            <a:ext cx="690134" cy="1562348"/>
            <a:chOff x="6478818" y="2376581"/>
            <a:chExt cx="690134" cy="1562348"/>
          </a:xfrm>
        </p:grpSpPr>
        <p:cxnSp>
          <p:nvCxnSpPr>
            <p:cNvPr id="57" name="Straight Connector 56"/>
            <p:cNvCxnSpPr/>
            <p:nvPr/>
          </p:nvCxnSpPr>
          <p:spPr bwMode="auto">
            <a:xfrm flipV="1">
              <a:off x="6478818" y="2376581"/>
              <a:ext cx="674623" cy="735044"/>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58" name="Straight Connector 57"/>
            <p:cNvCxnSpPr/>
            <p:nvPr/>
          </p:nvCxnSpPr>
          <p:spPr bwMode="auto">
            <a:xfrm flipH="1" flipV="1">
              <a:off x="6478820" y="3111603"/>
              <a:ext cx="674621" cy="221742"/>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59" name="Straight Connector 58"/>
            <p:cNvCxnSpPr/>
            <p:nvPr/>
          </p:nvCxnSpPr>
          <p:spPr bwMode="auto">
            <a:xfrm flipH="1" flipV="1">
              <a:off x="6478818" y="3111603"/>
              <a:ext cx="674623" cy="827326"/>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127" name="Straight Connector 126"/>
            <p:cNvCxnSpPr/>
            <p:nvPr/>
          </p:nvCxnSpPr>
          <p:spPr bwMode="auto">
            <a:xfrm flipH="1">
              <a:off x="6478820" y="2850203"/>
              <a:ext cx="690132" cy="255898"/>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grpSp>
      <p:grpSp>
        <p:nvGrpSpPr>
          <p:cNvPr id="130" name="Group 129"/>
          <p:cNvGrpSpPr/>
          <p:nvPr/>
        </p:nvGrpSpPr>
        <p:grpSpPr>
          <a:xfrm flipH="1">
            <a:off x="7589120" y="2404955"/>
            <a:ext cx="690134" cy="1562348"/>
            <a:chOff x="6478818" y="2376581"/>
            <a:chExt cx="690134" cy="1562348"/>
          </a:xfrm>
        </p:grpSpPr>
        <p:cxnSp>
          <p:nvCxnSpPr>
            <p:cNvPr id="131" name="Straight Connector 130"/>
            <p:cNvCxnSpPr/>
            <p:nvPr/>
          </p:nvCxnSpPr>
          <p:spPr bwMode="auto">
            <a:xfrm flipV="1">
              <a:off x="6478818" y="2376581"/>
              <a:ext cx="674623" cy="735044"/>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132" name="Straight Connector 131"/>
            <p:cNvCxnSpPr/>
            <p:nvPr/>
          </p:nvCxnSpPr>
          <p:spPr bwMode="auto">
            <a:xfrm flipH="1" flipV="1">
              <a:off x="6478820" y="3111603"/>
              <a:ext cx="674621" cy="221742"/>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133" name="Straight Connector 132"/>
            <p:cNvCxnSpPr/>
            <p:nvPr/>
          </p:nvCxnSpPr>
          <p:spPr bwMode="auto">
            <a:xfrm flipH="1" flipV="1">
              <a:off x="6478818" y="3111603"/>
              <a:ext cx="674623" cy="827326"/>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134" name="Straight Connector 133"/>
            <p:cNvCxnSpPr/>
            <p:nvPr/>
          </p:nvCxnSpPr>
          <p:spPr bwMode="auto">
            <a:xfrm flipH="1">
              <a:off x="6478820" y="2850203"/>
              <a:ext cx="690132" cy="255898"/>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grpSp>
      <p:grpSp>
        <p:nvGrpSpPr>
          <p:cNvPr id="94" name="Group 93"/>
          <p:cNvGrpSpPr/>
          <p:nvPr/>
        </p:nvGrpSpPr>
        <p:grpSpPr>
          <a:xfrm>
            <a:off x="867793" y="1882253"/>
            <a:ext cx="1373748" cy="1827302"/>
            <a:chOff x="1917408" y="2200621"/>
            <a:chExt cx="1130592" cy="1365841"/>
          </a:xfrm>
        </p:grpSpPr>
        <p:sp>
          <p:nvSpPr>
            <p:cNvPr id="95" name="TextBox 94"/>
            <p:cNvSpPr txBox="1"/>
            <p:nvPr/>
          </p:nvSpPr>
          <p:spPr>
            <a:xfrm>
              <a:off x="2057400" y="2200621"/>
              <a:ext cx="990600" cy="230056"/>
            </a:xfrm>
            <a:prstGeom prst="rect">
              <a:avLst/>
            </a:prstGeom>
            <a:noFill/>
            <a:ln>
              <a:noFill/>
            </a:ln>
          </p:spPr>
          <p:txBody>
            <a:bodyPr wrap="square" lIns="121926" tIns="60963" rIns="121926" bIns="60963" rtlCol="0">
              <a:spAutoFit/>
            </a:bodyPr>
            <a:lstStyle/>
            <a:p>
              <a:pPr algn="ctr" defTabSz="457283"/>
              <a:r>
                <a:rPr lang="ja-JP" altLang="en-US" sz="1200" b="1" dirty="0" smtClean="0">
                  <a:solidFill>
                    <a:srgbClr val="003366"/>
                  </a:solidFill>
                </a:rPr>
                <a:t>デバイス</a:t>
              </a:r>
              <a:endParaRPr lang="en-US" sz="1200" b="1" dirty="0">
                <a:solidFill>
                  <a:srgbClr val="003366"/>
                </a:solidFill>
              </a:endParaRPr>
            </a:p>
          </p:txBody>
        </p:sp>
        <p:pic>
          <p:nvPicPr>
            <p:cNvPr id="96" name="Picture 95" descr="computer-graphic-white-screen.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6458" y="2660755"/>
              <a:ext cx="590550" cy="526336"/>
            </a:xfrm>
            <a:prstGeom prst="rect">
              <a:avLst/>
            </a:prstGeom>
          </p:spPr>
        </p:pic>
        <p:pic>
          <p:nvPicPr>
            <p:cNvPr id="97" name="Picture 96" descr="computer-graphic-white-screen.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50808" y="2659126"/>
              <a:ext cx="590550" cy="526336"/>
            </a:xfrm>
            <a:prstGeom prst="rect">
              <a:avLst/>
            </a:prstGeom>
          </p:spPr>
        </p:pic>
        <p:pic>
          <p:nvPicPr>
            <p:cNvPr id="98" name="Picture 97" descr="computer-graphic-white-screen.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17408" y="3040126"/>
              <a:ext cx="590550" cy="526336"/>
            </a:xfrm>
            <a:prstGeom prst="rect">
              <a:avLst/>
            </a:prstGeom>
          </p:spPr>
        </p:pic>
        <p:pic>
          <p:nvPicPr>
            <p:cNvPr id="99" name="Picture 98" descr="computer-graphic-white-screen.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50808" y="3040126"/>
              <a:ext cx="590550" cy="526336"/>
            </a:xfrm>
            <a:prstGeom prst="rect">
              <a:avLst/>
            </a:prstGeom>
          </p:spPr>
        </p:pic>
      </p:grpSp>
      <p:cxnSp>
        <p:nvCxnSpPr>
          <p:cNvPr id="143" name="Straight Connector 142"/>
          <p:cNvCxnSpPr/>
          <p:nvPr/>
        </p:nvCxnSpPr>
        <p:spPr bwMode="auto">
          <a:xfrm>
            <a:off x="5340030" y="3123038"/>
            <a:ext cx="1160138" cy="0"/>
          </a:xfrm>
          <a:prstGeom prst="line">
            <a:avLst/>
          </a:prstGeom>
          <a:ln w="19050" cmpd="sng">
            <a:solidFill>
              <a:srgbClr val="004BAF"/>
            </a:solidFill>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sp>
        <p:nvSpPr>
          <p:cNvPr id="12" name="TextBox 11"/>
          <p:cNvSpPr txBox="1"/>
          <p:nvPr/>
        </p:nvSpPr>
        <p:spPr>
          <a:xfrm>
            <a:off x="8454620" y="397891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756530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546775" y="2090781"/>
            <a:ext cx="4410633" cy="2008238"/>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en-US" sz="1400" b="1" dirty="0" smtClean="0">
                <a:solidFill>
                  <a:schemeClr val="accent1"/>
                </a:solidFill>
                <a:latin typeface="メイリオ"/>
              </a:rPr>
              <a:t>NetFlow</a:t>
            </a:r>
            <a:r>
              <a:rPr lang="ja-JP" altLang="en-US" sz="1400" b="1" dirty="0" smtClean="0">
                <a:solidFill>
                  <a:schemeClr val="accent1"/>
                </a:solidFill>
                <a:latin typeface="メイリオ"/>
                <a:ea typeface="メイリオ"/>
              </a:rPr>
              <a:t>を使ってこんな事ができます</a:t>
            </a:r>
            <a:endParaRPr lang="en-US" altLang="ja-JP" sz="1400" b="1" dirty="0" smtClean="0">
              <a:solidFill>
                <a:schemeClr val="accent1"/>
              </a:solidFill>
              <a:latin typeface="メイリオ"/>
              <a:ea typeface="メイリオ"/>
            </a:endParaRPr>
          </a:p>
          <a:p>
            <a:pPr marL="230179" lvl="1" indent="-115883">
              <a:spcBef>
                <a:spcPts val="300"/>
              </a:spcBef>
              <a:buFont typeface="Arial"/>
              <a:buChar char="•"/>
            </a:pPr>
            <a:r>
              <a:rPr lang="ja-JP" altLang="en-US" sz="1400" dirty="0">
                <a:solidFill>
                  <a:srgbClr val="214794"/>
                </a:solidFill>
                <a:latin typeface="メイリオ"/>
                <a:ea typeface="メイリオ"/>
              </a:rPr>
              <a:t>ネットワーク内の</a:t>
            </a:r>
            <a:r>
              <a:rPr lang="ja-JP" altLang="en-US" sz="1400" u="sng" dirty="0">
                <a:solidFill>
                  <a:srgbClr val="214794"/>
                </a:solidFill>
                <a:latin typeface="メイリオ"/>
                <a:ea typeface="メイリオ"/>
              </a:rPr>
              <a:t>全ての通信の</a:t>
            </a:r>
            <a:r>
              <a:rPr lang="ja-JP" altLang="en-US" sz="1400" u="sng" dirty="0" smtClean="0">
                <a:solidFill>
                  <a:srgbClr val="214794"/>
                </a:solidFill>
                <a:latin typeface="メイリオ"/>
                <a:ea typeface="メイリオ"/>
              </a:rPr>
              <a:t>追跡</a:t>
            </a:r>
            <a:endParaRPr lang="en-US" sz="1400" b="1" dirty="0">
              <a:solidFill>
                <a:schemeClr val="accent1"/>
              </a:solidFill>
              <a:latin typeface="メイリオ"/>
            </a:endParaRPr>
          </a:p>
          <a:p>
            <a:pPr marL="230179" lvl="1" indent="-115883">
              <a:spcBef>
                <a:spcPts val="300"/>
              </a:spcBef>
              <a:buFont typeface="Arial"/>
              <a:buChar char="•"/>
            </a:pPr>
            <a:r>
              <a:rPr lang="ja-JP" altLang="en-US" sz="1400" dirty="0">
                <a:solidFill>
                  <a:schemeClr val="accent1"/>
                </a:solidFill>
                <a:latin typeface="メイリオ"/>
                <a:ea typeface="メイリオ"/>
              </a:rPr>
              <a:t>スイッチ、ルーター、ファイアウォールなど</a:t>
            </a:r>
            <a:r>
              <a:rPr lang="ja-JP" altLang="en-US" sz="1400" u="sng" dirty="0">
                <a:solidFill>
                  <a:schemeClr val="accent1"/>
                </a:solidFill>
                <a:latin typeface="メイリオ"/>
                <a:ea typeface="メイリオ"/>
              </a:rPr>
              <a:t>ネットワーク内の至る所でのデータ</a:t>
            </a:r>
            <a:r>
              <a:rPr lang="ja-JP" altLang="en-US" sz="1400" u="sng" dirty="0" smtClean="0">
                <a:solidFill>
                  <a:schemeClr val="accent1"/>
                </a:solidFill>
                <a:latin typeface="メイリオ"/>
                <a:ea typeface="メイリオ"/>
              </a:rPr>
              <a:t>採取</a:t>
            </a:r>
            <a:endParaRPr lang="en-US" altLang="ja-JP" sz="1400" dirty="0">
              <a:solidFill>
                <a:schemeClr val="accent1"/>
              </a:solidFill>
              <a:latin typeface="メイリオ"/>
              <a:ea typeface="メイリオ"/>
            </a:endParaRPr>
          </a:p>
          <a:p>
            <a:pPr marL="230179" lvl="1" indent="-115883">
              <a:spcBef>
                <a:spcPts val="300"/>
              </a:spcBef>
              <a:buFont typeface="Arial"/>
              <a:buChar char="•"/>
            </a:pPr>
            <a:r>
              <a:rPr lang="ja-JP" altLang="en-US" sz="1400" dirty="0" smtClean="0">
                <a:solidFill>
                  <a:schemeClr val="accent1"/>
                </a:solidFill>
                <a:latin typeface="メイリオ"/>
                <a:ea typeface="メイリオ"/>
              </a:rPr>
              <a:t>ネットワーク使用状況の把握</a:t>
            </a:r>
            <a:endParaRPr lang="en-US" sz="1400" dirty="0" smtClean="0">
              <a:solidFill>
                <a:schemeClr val="accent1"/>
              </a:solidFill>
              <a:latin typeface="メイリオ"/>
            </a:endParaRPr>
          </a:p>
          <a:p>
            <a:pPr marL="230179" lvl="1" indent="-115883">
              <a:spcBef>
                <a:spcPts val="300"/>
              </a:spcBef>
              <a:buFont typeface="Arial"/>
              <a:buChar char="•"/>
            </a:pPr>
            <a:r>
              <a:rPr lang="ja-JP" altLang="en-US" sz="1400" dirty="0" smtClean="0">
                <a:solidFill>
                  <a:schemeClr val="accent1"/>
                </a:solidFill>
                <a:latin typeface="メイリオ"/>
                <a:ea typeface="メイリオ"/>
              </a:rPr>
              <a:t>ユーザーからユーザーへの</a:t>
            </a:r>
            <a:r>
              <a:rPr lang="ja-JP" altLang="en-US" sz="1400" u="sng" dirty="0" smtClean="0">
                <a:solidFill>
                  <a:schemeClr val="accent1"/>
                </a:solidFill>
                <a:latin typeface="メイリオ"/>
                <a:ea typeface="メイリオ"/>
              </a:rPr>
              <a:t>横の通信も可視化</a:t>
            </a:r>
            <a:endParaRPr lang="en-US" sz="1400" u="sng" dirty="0" smtClean="0">
              <a:solidFill>
                <a:schemeClr val="accent1"/>
              </a:solidFill>
              <a:latin typeface="メイリオ"/>
            </a:endParaRPr>
          </a:p>
          <a:p>
            <a:pPr marL="230179" lvl="1" indent="-115883">
              <a:spcBef>
                <a:spcPts val="300"/>
              </a:spcBef>
              <a:buFont typeface="Arial"/>
              <a:buChar char="•"/>
            </a:pPr>
            <a:r>
              <a:rPr lang="en-US" sz="1400" dirty="0" smtClean="0">
                <a:solidFill>
                  <a:schemeClr val="accent1"/>
                </a:solidFill>
                <a:latin typeface="メイリオ"/>
              </a:rPr>
              <a:t>SPAN</a:t>
            </a:r>
            <a:r>
              <a:rPr lang="ja-JP" altLang="en-US" sz="1400" dirty="0" smtClean="0">
                <a:solidFill>
                  <a:schemeClr val="accent1"/>
                </a:solidFill>
                <a:latin typeface="メイリオ"/>
                <a:ea typeface="メイリオ"/>
              </a:rPr>
              <a:t>ベースの大量データからの解析より少ないデータ量でトラフィック解析が可能</a:t>
            </a:r>
            <a:endParaRPr lang="en-US" sz="1400" dirty="0" smtClean="0">
              <a:solidFill>
                <a:schemeClr val="accent1"/>
              </a:solidFill>
              <a:latin typeface="メイリオ"/>
            </a:endParaRPr>
          </a:p>
        </p:txBody>
      </p:sp>
      <p:grpSp>
        <p:nvGrpSpPr>
          <p:cNvPr id="35" name="Group 34"/>
          <p:cNvGrpSpPr/>
          <p:nvPr/>
        </p:nvGrpSpPr>
        <p:grpSpPr>
          <a:xfrm flipV="1">
            <a:off x="3126730" y="1744764"/>
            <a:ext cx="4823556" cy="346017"/>
            <a:chOff x="2028483" y="1376799"/>
            <a:chExt cx="4823556" cy="346017"/>
          </a:xfrm>
        </p:grpSpPr>
        <p:cxnSp>
          <p:nvCxnSpPr>
            <p:cNvPr id="36" name="Straight Connector 35"/>
            <p:cNvCxnSpPr/>
            <p:nvPr/>
          </p:nvCxnSpPr>
          <p:spPr>
            <a:xfrm>
              <a:off x="2028483" y="1722117"/>
              <a:ext cx="3224837" cy="0"/>
            </a:xfrm>
            <a:prstGeom prst="line">
              <a:avLst/>
            </a:prstGeom>
            <a:ln>
              <a:solidFill>
                <a:srgbClr val="800000"/>
              </a:solidFill>
              <a:prstDash val="sysDash"/>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V="1">
              <a:off x="5251861" y="1376799"/>
              <a:ext cx="1600178" cy="346017"/>
            </a:xfrm>
            <a:prstGeom prst="line">
              <a:avLst/>
            </a:prstGeom>
            <a:ln>
              <a:solidFill>
                <a:srgbClr val="800000"/>
              </a:solidFill>
              <a:prstDash val="sysDash"/>
            </a:ln>
          </p:spPr>
          <p:style>
            <a:lnRef idx="1">
              <a:schemeClr val="dk1"/>
            </a:lnRef>
            <a:fillRef idx="0">
              <a:schemeClr val="dk1"/>
            </a:fillRef>
            <a:effectRef idx="0">
              <a:schemeClr val="dk1"/>
            </a:effectRef>
            <a:fontRef idx="minor">
              <a:schemeClr val="tx1"/>
            </a:fontRef>
          </p:style>
        </p:cxnSp>
      </p:grpSp>
      <p:grpSp>
        <p:nvGrpSpPr>
          <p:cNvPr id="34" name="Group 33"/>
          <p:cNvGrpSpPr/>
          <p:nvPr/>
        </p:nvGrpSpPr>
        <p:grpSpPr>
          <a:xfrm>
            <a:off x="3126730" y="1354994"/>
            <a:ext cx="4823556" cy="346017"/>
            <a:chOff x="2028483" y="1376799"/>
            <a:chExt cx="4823556" cy="346017"/>
          </a:xfrm>
        </p:grpSpPr>
        <p:cxnSp>
          <p:nvCxnSpPr>
            <p:cNvPr id="28" name="Straight Connector 27"/>
            <p:cNvCxnSpPr/>
            <p:nvPr/>
          </p:nvCxnSpPr>
          <p:spPr>
            <a:xfrm>
              <a:off x="2028483" y="1722117"/>
              <a:ext cx="3224837" cy="0"/>
            </a:xfrm>
            <a:prstGeom prst="line">
              <a:avLst/>
            </a:prstGeom>
            <a:ln>
              <a:solidFill>
                <a:srgbClr val="FF6600"/>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5251861" y="1376799"/>
              <a:ext cx="1600178" cy="346017"/>
            </a:xfrm>
            <a:prstGeom prst="line">
              <a:avLst/>
            </a:prstGeom>
            <a:ln>
              <a:solidFill>
                <a:srgbClr val="FF6600"/>
              </a:solidFill>
              <a:prstDash val="sysDash"/>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p:txBody>
          <a:bodyPr/>
          <a:lstStyle/>
          <a:p>
            <a:r>
              <a:rPr lang="en-US" dirty="0" err="1" smtClean="0"/>
              <a:t>NetFlow</a:t>
            </a:r>
            <a:r>
              <a:rPr lang="ja-JP" altLang="en-US" dirty="0" smtClean="0"/>
              <a:t>をセキュリティ監視に活用する</a:t>
            </a:r>
            <a:endParaRPr lang="en-US" dirty="0"/>
          </a:p>
        </p:txBody>
      </p:sp>
      <p:grpSp>
        <p:nvGrpSpPr>
          <p:cNvPr id="3" name="Group 2"/>
          <p:cNvGrpSpPr/>
          <p:nvPr/>
        </p:nvGrpSpPr>
        <p:grpSpPr>
          <a:xfrm>
            <a:off x="2724466" y="1275294"/>
            <a:ext cx="610714" cy="669068"/>
            <a:chOff x="6519495" y="880062"/>
            <a:chExt cx="610714" cy="669068"/>
          </a:xfrm>
        </p:grpSpPr>
        <p:sp>
          <p:nvSpPr>
            <p:cNvPr id="4" name="Oval 3"/>
            <p:cNvSpPr/>
            <p:nvPr/>
          </p:nvSpPr>
          <p:spPr>
            <a:xfrm>
              <a:off x="6580221" y="1059873"/>
              <a:ext cx="489257" cy="489257"/>
            </a:xfrm>
            <a:prstGeom prst="ellipse">
              <a:avLst/>
            </a:prstGeom>
            <a:solidFill>
              <a:srgbClr val="0B5E8D"/>
            </a:solidFill>
            <a:ln w="9525">
              <a:noFill/>
              <a:round/>
              <a:headEnd/>
              <a:tailEnd/>
            </a:ln>
          </p:spPr>
          <p:txBody>
            <a:bodyPr vert="horz" wrap="square" lIns="121899" tIns="60949" rIns="121899" bIns="60949" numCol="1" anchor="t" anchorCtr="0" compatLnSpc="1">
              <a:prstTxWarp prst="textNoShape">
                <a:avLst/>
              </a:prstTxWarp>
            </a:bodyPr>
            <a:lstStyle/>
            <a:p>
              <a:pPr marL="0" marR="0" lvl="0" indent="0"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5" name="Freeform 259"/>
            <p:cNvSpPr>
              <a:spLocks/>
            </p:cNvSpPr>
            <p:nvPr/>
          </p:nvSpPr>
          <p:spPr bwMode="auto">
            <a:xfrm>
              <a:off x="6727939" y="115746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456706"/>
              <a:endParaRPr lang="en-US" sz="1100" dirty="0">
                <a:solidFill>
                  <a:srgbClr val="343434"/>
                </a:solidFill>
                <a:latin typeface="メイリオ"/>
                <a:ea typeface="メイリオ"/>
                <a:cs typeface="メイリオ"/>
              </a:endParaRPr>
            </a:p>
          </p:txBody>
        </p:sp>
        <p:sp>
          <p:nvSpPr>
            <p:cNvPr id="6" name="TextBox 5"/>
            <p:cNvSpPr txBox="1"/>
            <p:nvPr/>
          </p:nvSpPr>
          <p:spPr>
            <a:xfrm>
              <a:off x="6519495" y="880062"/>
              <a:ext cx="610714" cy="215444"/>
            </a:xfrm>
            <a:prstGeom prst="rect">
              <a:avLst/>
            </a:prstGeom>
            <a:noFill/>
          </p:spPr>
          <p:txBody>
            <a:bodyPr wrap="none" rtlCol="0">
              <a:spAutoFit/>
            </a:bodyPr>
            <a:lstStyle/>
            <a:p>
              <a:pPr algn="ctr" defTabSz="456706"/>
              <a:r>
                <a:rPr lang="en-US" sz="800" dirty="0" smtClean="0">
                  <a:solidFill>
                    <a:srgbClr val="343434"/>
                  </a:solidFill>
                  <a:latin typeface="メイリオ"/>
                  <a:ea typeface="メイリオ"/>
                  <a:cs typeface="メイリオ"/>
                </a:rPr>
                <a:t>10.1.8.3</a:t>
              </a:r>
              <a:endParaRPr lang="en-US" sz="900" dirty="0">
                <a:solidFill>
                  <a:srgbClr val="343434"/>
                </a:solidFill>
                <a:latin typeface="メイリオ"/>
                <a:ea typeface="メイリオ"/>
                <a:cs typeface="メイリオ"/>
              </a:endParaRPr>
            </a:p>
          </p:txBody>
        </p:sp>
      </p:grpSp>
      <p:grpSp>
        <p:nvGrpSpPr>
          <p:cNvPr id="7" name="Group 6"/>
          <p:cNvGrpSpPr/>
          <p:nvPr/>
        </p:nvGrpSpPr>
        <p:grpSpPr>
          <a:xfrm>
            <a:off x="7453740" y="892367"/>
            <a:ext cx="929311" cy="688921"/>
            <a:chOff x="3578305" y="3610048"/>
            <a:chExt cx="929311" cy="688921"/>
          </a:xfrm>
        </p:grpSpPr>
        <p:sp>
          <p:nvSpPr>
            <p:cNvPr id="8" name="Oval 7"/>
            <p:cNvSpPr/>
            <p:nvPr/>
          </p:nvSpPr>
          <p:spPr>
            <a:xfrm>
              <a:off x="3798325" y="3809712"/>
              <a:ext cx="489257" cy="489257"/>
            </a:xfrm>
            <a:prstGeom prst="ellipse">
              <a:avLst/>
            </a:prstGeom>
            <a:solidFill>
              <a:srgbClr val="0B5E8D"/>
            </a:solidFill>
            <a:ln w="9525">
              <a:noFill/>
              <a:round/>
              <a:headEnd/>
              <a:tailEnd/>
            </a:ln>
          </p:spPr>
          <p:txBody>
            <a:bodyPr vert="horz" wrap="square" lIns="121899" tIns="60949" rIns="121899" bIns="60949" numCol="1" anchor="t" anchorCtr="0" compatLnSpc="1">
              <a:prstTxWarp prst="textNoShape">
                <a:avLst/>
              </a:prstTxWarp>
            </a:bodyPr>
            <a:lstStyle/>
            <a:p>
              <a:pPr marL="0" marR="0" lvl="0" indent="0"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9" name="TextBox 8"/>
            <p:cNvSpPr txBox="1"/>
            <p:nvPr/>
          </p:nvSpPr>
          <p:spPr>
            <a:xfrm>
              <a:off x="3578305" y="3610048"/>
              <a:ext cx="929311" cy="215444"/>
            </a:xfrm>
            <a:prstGeom prst="rect">
              <a:avLst/>
            </a:prstGeom>
            <a:noFill/>
          </p:spPr>
          <p:txBody>
            <a:bodyPr wrap="none" rtlCol="0">
              <a:spAutoFit/>
            </a:bodyPr>
            <a:lstStyle/>
            <a:p>
              <a:pPr algn="ctr" defTabSz="456972" fontAlgn="auto">
                <a:spcBef>
                  <a:spcPts val="0"/>
                </a:spcBef>
                <a:spcAft>
                  <a:spcPts val="0"/>
                </a:spcAft>
              </a:pPr>
              <a:r>
                <a:rPr lang="en-US" sz="800" kern="0" dirty="0" smtClean="0">
                  <a:solidFill>
                    <a:srgbClr val="343434"/>
                  </a:solidFill>
                  <a:latin typeface="メイリオ"/>
                  <a:ea typeface="メイリオ"/>
                  <a:cs typeface="メイリオ"/>
                </a:rPr>
                <a:t>172.168.134.2</a:t>
              </a:r>
              <a:endParaRPr lang="en-US" sz="900" kern="0" dirty="0">
                <a:solidFill>
                  <a:srgbClr val="343434"/>
                </a:solidFill>
                <a:latin typeface="メイリオ"/>
                <a:ea typeface="メイリオ"/>
                <a:cs typeface="メイリオ"/>
              </a:endParaRPr>
            </a:p>
          </p:txBody>
        </p:sp>
        <p:grpSp>
          <p:nvGrpSpPr>
            <p:cNvPr id="10" name="Group 9"/>
            <p:cNvGrpSpPr>
              <a:grpSpLocks noChangeAspect="1"/>
            </p:cNvGrpSpPr>
            <p:nvPr/>
          </p:nvGrpSpPr>
          <p:grpSpPr>
            <a:xfrm>
              <a:off x="3925448" y="3915490"/>
              <a:ext cx="237915" cy="297534"/>
              <a:chOff x="5097463" y="-157163"/>
              <a:chExt cx="436563" cy="546100"/>
            </a:xfrm>
            <a:solidFill>
              <a:schemeClr val="bg1"/>
            </a:solidFill>
          </p:grpSpPr>
          <p:sp>
            <p:nvSpPr>
              <p:cNvPr id="11"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2" fontAlgn="auto">
                  <a:spcBef>
                    <a:spcPts val="0"/>
                  </a:spcBef>
                  <a:spcAft>
                    <a:spcPts val="0"/>
                  </a:spcAft>
                  <a:defRPr/>
                </a:pPr>
                <a:endParaRPr lang="en-US" sz="1100" kern="0" dirty="0">
                  <a:solidFill>
                    <a:srgbClr val="00A3DE">
                      <a:lumMod val="50000"/>
                    </a:srgbClr>
                  </a:solidFill>
                  <a:latin typeface="メイリオ"/>
                  <a:ea typeface="メイリオ"/>
                  <a:cs typeface="メイリオ"/>
                </a:endParaRPr>
              </a:p>
            </p:txBody>
          </p:sp>
          <p:sp>
            <p:nvSpPr>
              <p:cNvPr id="12"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2" fontAlgn="auto">
                  <a:spcBef>
                    <a:spcPts val="0"/>
                  </a:spcBef>
                  <a:spcAft>
                    <a:spcPts val="0"/>
                  </a:spcAft>
                  <a:defRPr/>
                </a:pPr>
                <a:endParaRPr lang="en-US" sz="1100" kern="0" dirty="0">
                  <a:solidFill>
                    <a:srgbClr val="00A3DE">
                      <a:lumMod val="50000"/>
                    </a:srgbClr>
                  </a:solidFill>
                  <a:latin typeface="メイリオ"/>
                  <a:ea typeface="メイリオ"/>
                  <a:cs typeface="メイリオ"/>
                </a:endParaRPr>
              </a:p>
            </p:txBody>
          </p:sp>
          <p:sp>
            <p:nvSpPr>
              <p:cNvPr id="13"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2" fontAlgn="auto">
                  <a:spcBef>
                    <a:spcPts val="0"/>
                  </a:spcBef>
                  <a:spcAft>
                    <a:spcPts val="0"/>
                  </a:spcAft>
                  <a:defRPr/>
                </a:pPr>
                <a:endParaRPr lang="en-US" sz="1100" kern="0" dirty="0">
                  <a:solidFill>
                    <a:srgbClr val="00A3DE">
                      <a:lumMod val="50000"/>
                    </a:srgbClr>
                  </a:solidFill>
                  <a:latin typeface="メイリオ"/>
                  <a:ea typeface="メイリオ"/>
                  <a:cs typeface="メイリオ"/>
                </a:endParaRPr>
              </a:p>
            </p:txBody>
          </p:sp>
          <p:sp>
            <p:nvSpPr>
              <p:cNvPr id="14"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2" fontAlgn="auto">
                  <a:spcBef>
                    <a:spcPts val="0"/>
                  </a:spcBef>
                  <a:spcAft>
                    <a:spcPts val="0"/>
                  </a:spcAft>
                  <a:defRPr/>
                </a:pPr>
                <a:endParaRPr lang="en-US" sz="1100" kern="0" dirty="0">
                  <a:solidFill>
                    <a:srgbClr val="00A3DE">
                      <a:lumMod val="50000"/>
                    </a:srgbClr>
                  </a:solidFill>
                  <a:latin typeface="メイリオ"/>
                  <a:ea typeface="メイリオ"/>
                  <a:cs typeface="メイリオ"/>
                </a:endParaRPr>
              </a:p>
            </p:txBody>
          </p:sp>
          <p:sp>
            <p:nvSpPr>
              <p:cNvPr id="15"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2" fontAlgn="auto">
                  <a:spcBef>
                    <a:spcPts val="0"/>
                  </a:spcBef>
                  <a:spcAft>
                    <a:spcPts val="0"/>
                  </a:spcAft>
                  <a:defRPr/>
                </a:pPr>
                <a:endParaRPr lang="en-US" sz="1100" kern="0" dirty="0">
                  <a:solidFill>
                    <a:srgbClr val="00A3DE">
                      <a:lumMod val="50000"/>
                    </a:srgbClr>
                  </a:solidFill>
                  <a:latin typeface="メイリオ"/>
                  <a:ea typeface="メイリオ"/>
                  <a:cs typeface="メイリオ"/>
                </a:endParaRPr>
              </a:p>
            </p:txBody>
          </p:sp>
          <p:sp>
            <p:nvSpPr>
              <p:cNvPr id="16"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2" fontAlgn="auto">
                  <a:spcBef>
                    <a:spcPts val="0"/>
                  </a:spcBef>
                  <a:spcAft>
                    <a:spcPts val="0"/>
                  </a:spcAft>
                  <a:defRPr/>
                </a:pPr>
                <a:endParaRPr lang="en-US" sz="1100" kern="0" dirty="0">
                  <a:solidFill>
                    <a:srgbClr val="00A3DE">
                      <a:lumMod val="50000"/>
                    </a:srgbClr>
                  </a:solidFill>
                  <a:latin typeface="メイリオ"/>
                  <a:ea typeface="メイリオ"/>
                  <a:cs typeface="メイリオ"/>
                </a:endParaRPr>
              </a:p>
            </p:txBody>
          </p:sp>
        </p:grpSp>
      </p:grpSp>
      <p:grpSp>
        <p:nvGrpSpPr>
          <p:cNvPr id="17" name="Group 16"/>
          <p:cNvGrpSpPr/>
          <p:nvPr/>
        </p:nvGrpSpPr>
        <p:grpSpPr>
          <a:xfrm>
            <a:off x="7510024" y="1737328"/>
            <a:ext cx="992579" cy="689992"/>
            <a:chOff x="2433088" y="3619864"/>
            <a:chExt cx="992579" cy="689992"/>
          </a:xfrm>
        </p:grpSpPr>
        <p:sp>
          <p:nvSpPr>
            <p:cNvPr id="18" name="Oval 17"/>
            <p:cNvSpPr/>
            <p:nvPr/>
          </p:nvSpPr>
          <p:spPr>
            <a:xfrm>
              <a:off x="2596825" y="3619864"/>
              <a:ext cx="489257" cy="489257"/>
            </a:xfrm>
            <a:prstGeom prst="ellipse">
              <a:avLst/>
            </a:prstGeom>
            <a:solidFill>
              <a:srgbClr val="0B5E8D"/>
            </a:solidFill>
            <a:ln w="9525">
              <a:noFill/>
              <a:round/>
              <a:headEnd/>
              <a:tailEnd/>
            </a:ln>
          </p:spPr>
          <p:txBody>
            <a:bodyPr vert="horz" wrap="square" lIns="121899" tIns="60949" rIns="121899" bIns="60949" numCol="1" anchor="t" anchorCtr="0" compatLnSpc="1">
              <a:prstTxWarp prst="textNoShape">
                <a:avLst/>
              </a:prstTxWarp>
            </a:bodyPr>
            <a:lstStyle/>
            <a:p>
              <a:pPr marL="0" marR="0" lvl="0" indent="0"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19" name="TextBox 18"/>
            <p:cNvSpPr txBox="1"/>
            <p:nvPr/>
          </p:nvSpPr>
          <p:spPr>
            <a:xfrm>
              <a:off x="2433088" y="4079024"/>
              <a:ext cx="992579" cy="230832"/>
            </a:xfrm>
            <a:prstGeom prst="rect">
              <a:avLst/>
            </a:prstGeom>
            <a:noFill/>
          </p:spPr>
          <p:txBody>
            <a:bodyPr wrap="none" rtlCol="0">
              <a:spAutoFit/>
            </a:bodyPr>
            <a:lstStyle/>
            <a:p>
              <a:pPr algn="ctr" defTabSz="456706"/>
              <a:r>
                <a:rPr lang="ja-JP" altLang="en-US" sz="900" dirty="0" smtClean="0">
                  <a:solidFill>
                    <a:srgbClr val="343434"/>
                  </a:solidFill>
                  <a:latin typeface="メイリオ"/>
                  <a:ea typeface="メイリオ"/>
                  <a:cs typeface="メイリオ"/>
                </a:rPr>
                <a:t>インターネット</a:t>
              </a:r>
              <a:endParaRPr lang="en-US" sz="900" dirty="0">
                <a:solidFill>
                  <a:srgbClr val="343434"/>
                </a:solidFill>
                <a:latin typeface="メイリオ"/>
                <a:ea typeface="メイリオ"/>
                <a:cs typeface="メイリオ"/>
              </a:endParaRPr>
            </a:p>
          </p:txBody>
        </p:sp>
        <p:sp>
          <p:nvSpPr>
            <p:cNvPr id="20" name="Freeform 19"/>
            <p:cNvSpPr>
              <a:spLocks/>
            </p:cNvSpPr>
            <p:nvPr/>
          </p:nvSpPr>
          <p:spPr bwMode="auto">
            <a:xfrm>
              <a:off x="2677541" y="3748054"/>
              <a:ext cx="327824" cy="18714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121894" tIns="60946" rIns="121894" bIns="60946" rtlCol="0" anchor="ctr"/>
            <a:lstStyle/>
            <a:p>
              <a:pPr algn="ctr" defTabSz="914362" fontAlgn="auto">
                <a:spcBef>
                  <a:spcPts val="0"/>
                </a:spcBef>
                <a:spcAft>
                  <a:spcPts val="0"/>
                </a:spcAft>
                <a:defRPr/>
              </a:pPr>
              <a:endParaRPr lang="en-US" kern="0" dirty="0">
                <a:solidFill>
                  <a:srgbClr val="343434"/>
                </a:solidFill>
                <a:latin typeface="メイリオ"/>
                <a:ea typeface="メイリオ"/>
                <a:cs typeface="メイリオ"/>
              </a:endParaRPr>
            </a:p>
          </p:txBody>
        </p:sp>
      </p:grpSp>
      <p:grpSp>
        <p:nvGrpSpPr>
          <p:cNvPr id="21" name="Group 20"/>
          <p:cNvGrpSpPr/>
          <p:nvPr/>
        </p:nvGrpSpPr>
        <p:grpSpPr>
          <a:xfrm>
            <a:off x="4079355" y="1458070"/>
            <a:ext cx="473632" cy="473632"/>
            <a:chOff x="1620073" y="3919990"/>
            <a:chExt cx="473632" cy="473632"/>
          </a:xfrm>
        </p:grpSpPr>
        <p:sp>
          <p:nvSpPr>
            <p:cNvPr id="22" name="Oval 21"/>
            <p:cNvSpPr/>
            <p:nvPr/>
          </p:nvSpPr>
          <p:spPr>
            <a:xfrm>
              <a:off x="1620073"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pic>
          <p:nvPicPr>
            <p:cNvPr id="23" name="Picture 22"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667769" y="3996581"/>
              <a:ext cx="377206" cy="320450"/>
            </a:xfrm>
            <a:prstGeom prst="rect">
              <a:avLst/>
            </a:prstGeom>
            <a:ln>
              <a:noFill/>
            </a:ln>
            <a:effectLst/>
          </p:spPr>
        </p:pic>
      </p:grpSp>
      <p:grpSp>
        <p:nvGrpSpPr>
          <p:cNvPr id="24" name="Group 23"/>
          <p:cNvGrpSpPr/>
          <p:nvPr/>
        </p:nvGrpSpPr>
        <p:grpSpPr>
          <a:xfrm>
            <a:off x="6123625" y="1458012"/>
            <a:ext cx="473632" cy="473632"/>
            <a:chOff x="2288041" y="3919990"/>
            <a:chExt cx="473632" cy="473632"/>
          </a:xfrm>
        </p:grpSpPr>
        <p:sp>
          <p:nvSpPr>
            <p:cNvPr id="25" name="Oval 24"/>
            <p:cNvSpPr/>
            <p:nvPr/>
          </p:nvSpPr>
          <p:spPr>
            <a:xfrm>
              <a:off x="2288041"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pic>
          <p:nvPicPr>
            <p:cNvPr id="26" name="Picture 25" descr="router arrows.em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8873" y="3981098"/>
              <a:ext cx="371969" cy="351417"/>
            </a:xfrm>
            <a:prstGeom prst="rect">
              <a:avLst/>
            </a:prstGeom>
            <a:ln>
              <a:noFill/>
            </a:ln>
            <a:effectLst/>
          </p:spPr>
        </p:pic>
      </p:grpSp>
      <p:sp>
        <p:nvSpPr>
          <p:cNvPr id="40" name="Pentagon 39"/>
          <p:cNvSpPr/>
          <p:nvPr/>
        </p:nvSpPr>
        <p:spPr>
          <a:xfrm rot="16200000">
            <a:off x="6143015" y="804045"/>
            <a:ext cx="447524" cy="2549651"/>
          </a:xfrm>
          <a:prstGeom prst="homePlate">
            <a:avLst>
              <a:gd name="adj" fmla="val 90797"/>
            </a:avLst>
          </a:prstGeom>
          <a:gradFill flip="none" rotWithShape="1">
            <a:gsLst>
              <a:gs pos="0">
                <a:srgbClr val="2968AF">
                  <a:lumMod val="50000"/>
                  <a:alpha val="90000"/>
                </a:srgbClr>
              </a:gs>
              <a:gs pos="100000">
                <a:srgbClr val="000000">
                  <a:alpha val="0"/>
                </a:srgbClr>
              </a:gs>
            </a:gsLst>
            <a:lin ang="0" scaled="1"/>
            <a:tileRect/>
          </a:gradFill>
          <a:ln w="25400" cap="flat" cmpd="sng" algn="ctr">
            <a:noFill/>
            <a:prstDash val="solid"/>
          </a:ln>
          <a:effectLst/>
        </p:spPr>
        <p:txBody>
          <a:bodyPr rtlCol="0" anchor="ctr"/>
          <a:lstStyle/>
          <a:p>
            <a:pPr algn="ctr" defTabSz="457143" fontAlgn="auto">
              <a:spcBef>
                <a:spcPts val="0"/>
              </a:spcBef>
              <a:spcAft>
                <a:spcPts val="0"/>
              </a:spcAft>
              <a:defRPr/>
            </a:pPr>
            <a:endParaRPr lang="en-US" sz="1400" kern="0" dirty="0">
              <a:solidFill>
                <a:srgbClr val="FFFFFF"/>
              </a:solidFill>
              <a:latin typeface="CiscoSansTT Light"/>
              <a:ea typeface="メイリオ"/>
              <a:cs typeface="メイリオ"/>
            </a:endParaRPr>
          </a:p>
        </p:txBody>
      </p:sp>
      <p:graphicFrame>
        <p:nvGraphicFramePr>
          <p:cNvPr id="39" name="Table 38"/>
          <p:cNvGraphicFramePr>
            <a:graphicFrameLocks noGrp="1"/>
          </p:cNvGraphicFramePr>
          <p:nvPr>
            <p:extLst>
              <p:ext uri="{D42A27DB-BD31-4B8C-83A1-F6EECF244321}">
                <p14:modId xmlns:p14="http://schemas.microsoft.com/office/powerpoint/2010/main" val="2496399763"/>
              </p:ext>
            </p:extLst>
          </p:nvPr>
        </p:nvGraphicFramePr>
        <p:xfrm>
          <a:off x="5091948" y="2264610"/>
          <a:ext cx="2549650" cy="2485644"/>
        </p:xfrm>
        <a:graphic>
          <a:graphicData uri="http://schemas.openxmlformats.org/drawingml/2006/table">
            <a:tbl>
              <a:tblPr>
                <a:tableStyleId>{284E427A-3D55-4303-BF80-6455036E1DE7}</a:tableStyleId>
              </a:tblPr>
              <a:tblGrid>
                <a:gridCol w="1353878"/>
                <a:gridCol w="1195772"/>
              </a:tblGrid>
              <a:tr h="11543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a:ln>
                            <a:noFill/>
                          </a:ln>
                          <a:solidFill>
                            <a:schemeClr val="bg1"/>
                          </a:solidFill>
                          <a:effectLst/>
                          <a:latin typeface="メイリオ"/>
                        </a:rPr>
                        <a:t>Flow </a:t>
                      </a:r>
                      <a:r>
                        <a:rPr kumimoji="0" lang="ja-JP" altLang="en-US" sz="1000" u="none" strike="noStrike" cap="none" normalizeH="0" baseline="0" dirty="0" smtClean="0">
                          <a:ln>
                            <a:noFill/>
                          </a:ln>
                          <a:solidFill>
                            <a:schemeClr val="bg1"/>
                          </a:solidFill>
                          <a:effectLst/>
                          <a:latin typeface="メイリオ"/>
                          <a:ea typeface="メイリオ"/>
                        </a:rPr>
                        <a:t>情報</a:t>
                      </a:r>
                      <a:endParaRPr kumimoji="0" lang="en-US" sz="1000" b="0" i="0" u="none" strike="noStrike" cap="none" normalizeH="0" baseline="0" dirty="0">
                        <a:ln>
                          <a:noFill/>
                        </a:ln>
                        <a:solidFill>
                          <a:schemeClr val="bg1"/>
                        </a:solidFill>
                        <a:effectLst/>
                        <a:latin typeface="メイリオ"/>
                        <a:ea typeface="メイリオ"/>
                      </a:endParaRPr>
                    </a:p>
                  </a:txBody>
                  <a:tcPr marL="82296" marR="82296" marT="36576" marB="36576" anchor="ctr" horzOverflow="overflow">
                    <a:gradFill flip="none" rotWithShape="1">
                      <a:gsLst>
                        <a:gs pos="0">
                          <a:srgbClr val="152151"/>
                        </a:gs>
                        <a:gs pos="100000">
                          <a:srgbClr val="075E8D"/>
                        </a:gs>
                      </a:gsLst>
                      <a:lin ang="16200000" scaled="0"/>
                      <a:tileRect/>
                    </a:gra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ja-JP" altLang="en-US" sz="1000" b="0" i="0" u="none" strike="noStrike" cap="none" normalizeH="0" baseline="0" dirty="0" smtClean="0">
                          <a:ln>
                            <a:noFill/>
                          </a:ln>
                          <a:solidFill>
                            <a:schemeClr val="bg1"/>
                          </a:solidFill>
                          <a:effectLst/>
                          <a:latin typeface="メイリオ"/>
                          <a:ea typeface="メイリオ"/>
                        </a:rPr>
                        <a:t>パケット</a:t>
                      </a:r>
                      <a:endParaRPr kumimoji="0" lang="en-US" sz="1000" b="0" i="0" u="none" strike="noStrike" cap="none" normalizeH="0" baseline="0" dirty="0">
                        <a:ln>
                          <a:noFill/>
                        </a:ln>
                        <a:solidFill>
                          <a:schemeClr val="bg1"/>
                        </a:solidFill>
                        <a:effectLst/>
                        <a:latin typeface="メイリオ"/>
                        <a:ea typeface="メイリオ"/>
                      </a:endParaRPr>
                    </a:p>
                  </a:txBody>
                  <a:tcPr marL="82296" marR="82296" marT="36576" marB="36576" anchor="ctr" horzOverflow="overflow">
                    <a:gradFill flip="none" rotWithShape="1">
                      <a:gsLst>
                        <a:gs pos="0">
                          <a:srgbClr val="152151"/>
                        </a:gs>
                        <a:gs pos="100000">
                          <a:srgbClr val="075E8D"/>
                        </a:gs>
                      </a:gsLst>
                      <a:lin ang="16200000" scaled="0"/>
                      <a:tileRect/>
                    </a:gra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ja-JP" altLang="en-US" sz="800" b="0" i="0" u="none" strike="noStrike" cap="none" normalizeH="0" baseline="0" dirty="0" smtClean="0">
                          <a:ln>
                            <a:noFill/>
                          </a:ln>
                          <a:solidFill>
                            <a:schemeClr val="tx1"/>
                          </a:solidFill>
                          <a:effectLst/>
                          <a:latin typeface="メイリオ"/>
                          <a:ea typeface="メイリオ"/>
                        </a:rPr>
                        <a:t>送信元アドレス</a:t>
                      </a:r>
                      <a:endParaRPr kumimoji="0" lang="en-US"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800" u="none" strike="noStrike" cap="none" normalizeH="0" baseline="0" dirty="0" smtClean="0">
                          <a:ln>
                            <a:noFill/>
                          </a:ln>
                          <a:effectLst/>
                          <a:latin typeface="メイリオ"/>
                        </a:rPr>
                        <a:t>10.1.8.3</a:t>
                      </a: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rgbClr val="097DBC"/>
                        </a:buClr>
                        <a:buSzPct val="100000"/>
                        <a:buFont typeface="Wingdings" charset="0"/>
                        <a:buNone/>
                        <a:tabLst/>
                        <a:defRPr/>
                      </a:pPr>
                      <a:r>
                        <a:rPr kumimoji="0" lang="ja-JP" altLang="en-US" sz="800" b="0" i="0" u="none" strike="noStrike" kern="1200" cap="none" spc="0" normalizeH="0" baseline="0" noProof="0" dirty="0" smtClean="0">
                          <a:ln>
                            <a:noFill/>
                          </a:ln>
                          <a:solidFill>
                            <a:srgbClr val="676767"/>
                          </a:solidFill>
                          <a:effectLst/>
                          <a:uLnTx/>
                          <a:uFillTx/>
                          <a:latin typeface="メイリオ"/>
                          <a:ea typeface="メイリオ"/>
                          <a:cs typeface="+mn-cs"/>
                        </a:rPr>
                        <a:t>宛先アドレス</a:t>
                      </a:r>
                      <a:endParaRPr kumimoji="0" lang="en-US" sz="800" b="0" i="0" u="none" strike="noStrike" kern="1200" cap="none" spc="0" normalizeH="0" baseline="0" noProof="0" dirty="0">
                        <a:ln>
                          <a:noFill/>
                        </a:ln>
                        <a:solidFill>
                          <a:srgbClr val="676767"/>
                        </a:solidFill>
                        <a:effectLst/>
                        <a:uLnTx/>
                        <a:uFillTx/>
                        <a:latin typeface="メイリオ"/>
                        <a:ea typeface="メイリオ"/>
                        <a:cs typeface="+mn-cs"/>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172.168.134.2</a:t>
                      </a: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ja-JP" altLang="en-US" sz="800" b="0" i="0" u="none" strike="noStrike" cap="none" normalizeH="0" baseline="0" dirty="0" smtClean="0">
                          <a:ln>
                            <a:noFill/>
                          </a:ln>
                          <a:solidFill>
                            <a:schemeClr val="tx1"/>
                          </a:solidFill>
                          <a:effectLst/>
                          <a:latin typeface="メイリオ"/>
                          <a:ea typeface="メイリオ"/>
                        </a:rPr>
                        <a:t>送信元ポート</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47321</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ja-JP" altLang="en-US" sz="800" b="0" i="0" u="none" strike="noStrike" cap="none" normalizeH="0" baseline="0" dirty="0" smtClean="0">
                          <a:ln>
                            <a:noFill/>
                          </a:ln>
                          <a:solidFill>
                            <a:schemeClr val="tx1"/>
                          </a:solidFill>
                          <a:effectLst/>
                          <a:latin typeface="メイリオ"/>
                          <a:ea typeface="メイリオ"/>
                        </a:rPr>
                        <a:t>宛先ポート</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443</a:t>
                      </a: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ja-JP" altLang="en-US" sz="800" b="0" i="0" u="none" strike="noStrike" cap="none" normalizeH="0" baseline="0" dirty="0" smtClean="0">
                          <a:ln>
                            <a:noFill/>
                          </a:ln>
                          <a:solidFill>
                            <a:schemeClr val="tx1"/>
                          </a:solidFill>
                          <a:effectLst/>
                          <a:latin typeface="メイリオ"/>
                          <a:ea typeface="メイリオ"/>
                        </a:rPr>
                        <a:t>インターフェイス情報</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Gi0/0/0</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IP TOS</a:t>
                      </a:r>
                      <a:r>
                        <a:rPr kumimoji="0" lang="ja-JP" altLang="en-US" sz="800" b="0" i="0" u="none" strike="noStrike" cap="none" normalizeH="0" baseline="0" dirty="0" smtClean="0">
                          <a:ln>
                            <a:noFill/>
                          </a:ln>
                          <a:solidFill>
                            <a:schemeClr val="tx1"/>
                          </a:solidFill>
                          <a:effectLst/>
                          <a:latin typeface="メイリオ"/>
                          <a:ea typeface="メイリオ"/>
                        </a:rPr>
                        <a:t>情報</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0x00</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IP</a:t>
                      </a:r>
                      <a:r>
                        <a:rPr kumimoji="0" lang="ja-JP" altLang="en-US" sz="800" b="0" i="0" u="none" strike="noStrike" cap="none" normalizeH="0" baseline="0" dirty="0" smtClean="0">
                          <a:ln>
                            <a:noFill/>
                          </a:ln>
                          <a:solidFill>
                            <a:schemeClr val="tx1"/>
                          </a:solidFill>
                          <a:effectLst/>
                          <a:latin typeface="メイリオ"/>
                          <a:ea typeface="メイリオ"/>
                        </a:rPr>
                        <a:t>プロトコル情報</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6</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NEXT HOP</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172.168.25.1</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TCP FLAGS</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0x1A</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SOURCE SGT</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100</a:t>
                      </a: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メイリオ"/>
                          <a:ea typeface="メイリオ"/>
                        </a:rPr>
                        <a:t>             :</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          :</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ja-JP" altLang="en-US" sz="800" b="0" i="0" u="none" strike="noStrike" cap="none" normalizeH="0" baseline="0" dirty="0" smtClean="0">
                          <a:ln>
                            <a:noFill/>
                          </a:ln>
                          <a:solidFill>
                            <a:schemeClr val="tx1"/>
                          </a:solidFill>
                          <a:effectLst/>
                          <a:latin typeface="メイリオ"/>
                          <a:ea typeface="メイリオ"/>
                        </a:rPr>
                        <a:t>アプリケーション名</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メイリオ"/>
                          <a:ea typeface="メイリオ"/>
                        </a:rPr>
                        <a:t>NBAR SECURE-HTTP</a:t>
                      </a:r>
                      <a:endParaRPr kumimoji="0" lang="en-CA" sz="800" b="0" i="0" u="none" strike="noStrike" cap="none" normalizeH="0" baseline="0" dirty="0">
                        <a:ln>
                          <a:noFill/>
                        </a:ln>
                        <a:solidFill>
                          <a:schemeClr val="tx1"/>
                        </a:solidFill>
                        <a:effectLst/>
                        <a:latin typeface="メイリオ"/>
                        <a:ea typeface="メイリオ"/>
                      </a:endParaRPr>
                    </a:p>
                  </a:txBody>
                  <a:tcPr marL="82296" marR="82296" marT="36576" marB="36576" anchor="ctr" horzOverflow="overflow">
                    <a:solidFill>
                      <a:schemeClr val="bg1"/>
                    </a:solidFill>
                  </a:tcPr>
                </a:tc>
              </a:tr>
            </a:tbl>
          </a:graphicData>
        </a:graphic>
      </p:graphicFrame>
      <p:sp>
        <p:nvSpPr>
          <p:cNvPr id="41" name="TextBox 40"/>
          <p:cNvSpPr txBox="1"/>
          <p:nvPr/>
        </p:nvSpPr>
        <p:spPr>
          <a:xfrm>
            <a:off x="6072332" y="1271328"/>
            <a:ext cx="646331" cy="230832"/>
          </a:xfrm>
          <a:prstGeom prst="rect">
            <a:avLst/>
          </a:prstGeom>
          <a:noFill/>
        </p:spPr>
        <p:txBody>
          <a:bodyPr wrap="none" rtlCol="0">
            <a:spAutoFit/>
          </a:bodyPr>
          <a:lstStyle/>
          <a:p>
            <a:pPr algn="ctr" defTabSz="456706"/>
            <a:r>
              <a:rPr lang="ja-JP" altLang="en-US" sz="900" dirty="0" smtClean="0">
                <a:solidFill>
                  <a:srgbClr val="343434"/>
                </a:solidFill>
                <a:latin typeface="メイリオ"/>
                <a:ea typeface="メイリオ"/>
                <a:cs typeface="メイリオ"/>
              </a:rPr>
              <a:t>ルーター</a:t>
            </a:r>
            <a:endParaRPr lang="en-US" sz="900" dirty="0">
              <a:solidFill>
                <a:srgbClr val="343434"/>
              </a:solidFill>
              <a:latin typeface="メイリオ"/>
              <a:ea typeface="メイリオ"/>
              <a:cs typeface="メイリオ"/>
            </a:endParaRPr>
          </a:p>
        </p:txBody>
      </p:sp>
      <p:sp>
        <p:nvSpPr>
          <p:cNvPr id="42" name="TextBox 41"/>
          <p:cNvSpPr txBox="1"/>
          <p:nvPr/>
        </p:nvSpPr>
        <p:spPr>
          <a:xfrm>
            <a:off x="3992482" y="1271328"/>
            <a:ext cx="646331" cy="230832"/>
          </a:xfrm>
          <a:prstGeom prst="rect">
            <a:avLst/>
          </a:prstGeom>
          <a:noFill/>
        </p:spPr>
        <p:txBody>
          <a:bodyPr wrap="none" rtlCol="0">
            <a:spAutoFit/>
          </a:bodyPr>
          <a:lstStyle/>
          <a:p>
            <a:pPr algn="ctr" defTabSz="456706"/>
            <a:r>
              <a:rPr lang="ja-JP" altLang="en-US" sz="900" dirty="0" smtClean="0">
                <a:solidFill>
                  <a:srgbClr val="343434"/>
                </a:solidFill>
                <a:latin typeface="メイリオ"/>
                <a:ea typeface="メイリオ"/>
                <a:cs typeface="メイリオ"/>
              </a:rPr>
              <a:t>スイッチ</a:t>
            </a:r>
            <a:endParaRPr lang="en-US" sz="900" dirty="0">
              <a:solidFill>
                <a:srgbClr val="343434"/>
              </a:solidFill>
              <a:latin typeface="メイリオ"/>
              <a:ea typeface="メイリオ"/>
              <a:cs typeface="メイリオ"/>
            </a:endParaRPr>
          </a:p>
        </p:txBody>
      </p:sp>
      <p:sp>
        <p:nvSpPr>
          <p:cNvPr id="27" name="TextBox 26"/>
          <p:cNvSpPr txBox="1"/>
          <p:nvPr/>
        </p:nvSpPr>
        <p:spPr>
          <a:xfrm>
            <a:off x="2652311" y="1107718"/>
            <a:ext cx="979715" cy="246221"/>
          </a:xfrm>
          <a:prstGeom prst="rect">
            <a:avLst/>
          </a:prstGeom>
          <a:noFill/>
        </p:spPr>
        <p:txBody>
          <a:bodyPr wrap="square" rtlCol="0">
            <a:spAutoFit/>
          </a:bodyPr>
          <a:lstStyle/>
          <a:p>
            <a:r>
              <a:rPr lang="ja-JP" altLang="en-US" sz="1000" dirty="0" smtClean="0">
                <a:latin typeface="メイリオ"/>
                <a:ea typeface="メイリオ"/>
                <a:cs typeface="メイリオ"/>
              </a:rPr>
              <a:t>クライアント</a:t>
            </a:r>
            <a:endParaRPr lang="en-US" sz="1000" dirty="0">
              <a:latin typeface="メイリオ"/>
              <a:ea typeface="メイリオ"/>
              <a:cs typeface="メイリオ"/>
            </a:endParaRPr>
          </a:p>
        </p:txBody>
      </p:sp>
      <p:sp>
        <p:nvSpPr>
          <p:cNvPr id="44" name="TextBox 43"/>
          <p:cNvSpPr txBox="1"/>
          <p:nvPr/>
        </p:nvSpPr>
        <p:spPr>
          <a:xfrm>
            <a:off x="7616840" y="733291"/>
            <a:ext cx="735348" cy="246221"/>
          </a:xfrm>
          <a:prstGeom prst="rect">
            <a:avLst/>
          </a:prstGeom>
          <a:noFill/>
        </p:spPr>
        <p:txBody>
          <a:bodyPr wrap="square" rtlCol="0">
            <a:spAutoFit/>
          </a:bodyPr>
          <a:lstStyle/>
          <a:p>
            <a:r>
              <a:rPr lang="ja-JP" altLang="en-US" sz="1000" dirty="0" smtClean="0">
                <a:latin typeface="メイリオ"/>
                <a:ea typeface="メイリオ"/>
                <a:cs typeface="メイリオ"/>
              </a:rPr>
              <a:t>サーバ</a:t>
            </a:r>
            <a:endParaRPr lang="en-US" sz="1000" dirty="0">
              <a:latin typeface="メイリオ"/>
              <a:ea typeface="メイリオ"/>
              <a:cs typeface="メイリオ"/>
            </a:endParaRPr>
          </a:p>
        </p:txBody>
      </p:sp>
      <p:sp>
        <p:nvSpPr>
          <p:cNvPr id="33" name="Rectangle 32"/>
          <p:cNvSpPr/>
          <p:nvPr/>
        </p:nvSpPr>
        <p:spPr>
          <a:xfrm>
            <a:off x="498235" y="4134075"/>
            <a:ext cx="4108124" cy="923330"/>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smtClean="0">
                <a:solidFill>
                  <a:srgbClr val="FF6600"/>
                </a:solidFill>
                <a:latin typeface="メイリオ"/>
                <a:ea typeface="メイリオ"/>
              </a:rPr>
              <a:t>ネットワーク機器がセキュリティー</a:t>
            </a:r>
            <a:endParaRPr lang="en-US" altLang="ja-JP" dirty="0" smtClean="0">
              <a:solidFill>
                <a:srgbClr val="FF6600"/>
              </a:solidFill>
              <a:latin typeface="メイリオ"/>
              <a:ea typeface="メイリオ"/>
            </a:endParaRPr>
          </a:p>
          <a:p>
            <a:r>
              <a:rPr lang="ja-JP" altLang="en-US" dirty="0" smtClean="0">
                <a:solidFill>
                  <a:srgbClr val="FF6600"/>
                </a:solidFill>
                <a:latin typeface="メイリオ"/>
                <a:ea typeface="メイリオ"/>
              </a:rPr>
              <a:t>センサーとして使える！</a:t>
            </a:r>
            <a:endParaRPr lang="en-US" altLang="ja-JP" dirty="0" smtClean="0">
              <a:solidFill>
                <a:srgbClr val="FF6600"/>
              </a:solidFill>
              <a:latin typeface="メイリオ"/>
              <a:ea typeface="メイリオ"/>
            </a:endParaRPr>
          </a:p>
          <a:p>
            <a:r>
              <a:rPr lang="ja-JP" altLang="en-US" dirty="0" smtClean="0">
                <a:solidFill>
                  <a:srgbClr val="FF6600"/>
                </a:solidFill>
                <a:latin typeface="メイリオ"/>
                <a:ea typeface="メイリオ"/>
              </a:rPr>
              <a:t>「</a:t>
            </a:r>
            <a:r>
              <a:rPr lang="en-US" altLang="ja-JP" dirty="0" smtClean="0">
                <a:solidFill>
                  <a:srgbClr val="FF6600"/>
                </a:solidFill>
                <a:latin typeface="メイリオ"/>
                <a:ea typeface="メイリオ"/>
              </a:rPr>
              <a:t>Network as a Sensor</a:t>
            </a:r>
            <a:r>
              <a:rPr lang="ja-JP" altLang="en-US" dirty="0" smtClean="0">
                <a:solidFill>
                  <a:srgbClr val="FF6600"/>
                </a:solidFill>
                <a:latin typeface="メイリオ"/>
                <a:ea typeface="メイリオ"/>
              </a:rPr>
              <a:t>」</a:t>
            </a:r>
            <a:endParaRPr lang="ja-JP" altLang="en-US" dirty="0">
              <a:solidFill>
                <a:srgbClr val="FF6600"/>
              </a:solidFill>
              <a:latin typeface="メイリオ"/>
              <a:ea typeface="メイリオ"/>
            </a:endParaRPr>
          </a:p>
        </p:txBody>
      </p:sp>
    </p:spTree>
    <p:extLst>
      <p:ext uri="{BB962C8B-B14F-4D97-AF65-F5344CB8AC3E}">
        <p14:creationId xmlns:p14="http://schemas.microsoft.com/office/powerpoint/2010/main" val="18786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3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xit" presetSubtype="8" repeatCount="3000" fill="hold" nodeType="withEffect">
                                  <p:stCondLst>
                                    <p:cond delay="500"/>
                                  </p:stCondLst>
                                  <p:childTnLst>
                                    <p:animEffect transition="out" filter="wipe(left)">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childTnLst>
                          </p:cTn>
                        </p:par>
                        <p:par>
                          <p:cTn id="11" fill="hold">
                            <p:stCondLst>
                              <p:cond delay="2000"/>
                            </p:stCondLst>
                            <p:childTnLst>
                              <p:par>
                                <p:cTn id="12" presetID="22" presetClass="entr" presetSubtype="8" repeatCount="300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par>
                                <p:cTn id="15" presetID="22" presetClass="exit" presetSubtype="8" repeatCount="3000" fill="hold" nodeType="withEffect">
                                  <p:stCondLst>
                                    <p:cond delay="500"/>
                                  </p:stCondLst>
                                  <p:childTnLst>
                                    <p:animEffect transition="out" filter="wipe(left)">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par>
                          <p:cTn id="18" fill="hold">
                            <p:stCondLst>
                              <p:cond delay="4000"/>
                            </p:stCondLst>
                            <p:childTnLst>
                              <p:par>
                                <p:cTn id="19" presetID="10" presetClass="entr" presetSubtype="0" fill="hold" nodeType="after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childTnLst>
                                </p:cTn>
                              </p:par>
                            </p:childTnLst>
                          </p:cTn>
                        </p:par>
                        <p:par>
                          <p:cTn id="22" fill="hold">
                            <p:stCondLst>
                              <p:cond delay="5500"/>
                            </p:stCondLst>
                            <p:childTnLst>
                              <p:par>
                                <p:cTn id="23" presetID="22" presetClass="entr" presetSubtype="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500"/>
                                        <p:tgtEl>
                                          <p:spTgt spid="40"/>
                                        </p:tgtEl>
                                      </p:cBhvr>
                                    </p:animEffect>
                                  </p:childTnLst>
                                </p:cTn>
                              </p:par>
                            </p:childTnLst>
                          </p:cTn>
                        </p:par>
                        <p:par>
                          <p:cTn id="26" fill="hold">
                            <p:stCondLst>
                              <p:cond delay="6000"/>
                            </p:stCondLst>
                            <p:childTnLst>
                              <p:par>
                                <p:cTn id="27" presetID="22" presetClass="entr" presetSubtype="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2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500"/>
                            </p:stCondLst>
                            <p:childTnLst>
                              <p:par>
                                <p:cTn id="36" presetID="18" presetClass="entr" presetSubtype="12"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animEffect transition="in" filter="strips(downLeft)">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p:cNvSpPr/>
          <p:nvPr/>
        </p:nvSpPr>
        <p:spPr>
          <a:xfrm>
            <a:off x="597771" y="3426486"/>
            <a:ext cx="3111807" cy="1169547"/>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ja-JP" altLang="en-US" sz="1400" b="1" dirty="0" smtClean="0">
                <a:solidFill>
                  <a:schemeClr val="tx2">
                    <a:lumMod val="50000"/>
                  </a:schemeClr>
                </a:solidFill>
                <a:latin typeface="メイリオ"/>
                <a:ea typeface="メイリオ"/>
              </a:rPr>
              <a:t>接続端末の可視化と制御</a:t>
            </a:r>
          </a:p>
          <a:p>
            <a:pPr marL="230179" lvl="1" indent="-115883">
              <a:buFont typeface="Arial"/>
              <a:buChar char="•"/>
            </a:pPr>
            <a:r>
              <a:rPr lang="ja-JP" altLang="en-US" sz="1400" dirty="0" smtClean="0">
                <a:solidFill>
                  <a:schemeClr val="tx2">
                    <a:lumMod val="50000"/>
                  </a:schemeClr>
                </a:solidFill>
                <a:latin typeface="メイリオ"/>
                <a:ea typeface="メイリオ"/>
              </a:rPr>
              <a:t>接続ユーザと端末の認証</a:t>
            </a:r>
            <a:endParaRPr lang="en-US" altLang="ja-JP" sz="1400" dirty="0" smtClean="0">
              <a:solidFill>
                <a:schemeClr val="tx2">
                  <a:lumMod val="50000"/>
                </a:schemeClr>
              </a:solidFill>
              <a:latin typeface="メイリオ"/>
              <a:ea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属性情報の収集と共有</a:t>
            </a:r>
            <a:endParaRPr lang="en-US" altLang="ja-JP" sz="1400" dirty="0" smtClean="0">
              <a:solidFill>
                <a:schemeClr val="tx2">
                  <a:lumMod val="50000"/>
                </a:schemeClr>
              </a:solidFill>
              <a:latin typeface="メイリオ"/>
              <a:ea typeface="メイリオ"/>
            </a:endParaRPr>
          </a:p>
          <a:p>
            <a:pPr marL="230179" lvl="1" indent="-115883">
              <a:buFont typeface="Arial"/>
              <a:buChar char="•"/>
            </a:pPr>
            <a:r>
              <a:rPr lang="en-US" altLang="ja-JP" sz="1400" dirty="0" smtClean="0">
                <a:solidFill>
                  <a:schemeClr val="tx2">
                    <a:lumMod val="50000"/>
                  </a:schemeClr>
                </a:solidFill>
                <a:latin typeface="メイリオ"/>
                <a:ea typeface="メイリオ"/>
              </a:rPr>
              <a:t>BYOD/</a:t>
            </a:r>
            <a:r>
              <a:rPr lang="ja-JP" altLang="en-US" sz="1400" dirty="0" smtClean="0">
                <a:solidFill>
                  <a:schemeClr val="tx2">
                    <a:lumMod val="50000"/>
                  </a:schemeClr>
                </a:solidFill>
                <a:latin typeface="メイリオ"/>
                <a:ea typeface="メイリオ"/>
              </a:rPr>
              <a:t>マルチデバイス対応</a:t>
            </a:r>
          </a:p>
          <a:p>
            <a:pPr marL="230179" lvl="1" indent="-115883">
              <a:buFont typeface="Arial"/>
              <a:buChar char="•"/>
            </a:pPr>
            <a:r>
              <a:rPr lang="ja-JP" altLang="en-US" sz="1400" dirty="0" smtClean="0">
                <a:solidFill>
                  <a:schemeClr val="tx2">
                    <a:lumMod val="50000"/>
                  </a:schemeClr>
                </a:solidFill>
                <a:latin typeface="メイリオ"/>
                <a:ea typeface="メイリオ"/>
              </a:rPr>
              <a:t>不正端末の隔離</a:t>
            </a:r>
            <a:endParaRPr lang="en-US" altLang="ja-JP" sz="1400" dirty="0" smtClean="0">
              <a:solidFill>
                <a:schemeClr val="tx2">
                  <a:lumMod val="50000"/>
                </a:schemeClr>
              </a:solidFill>
              <a:latin typeface="メイリオ"/>
              <a:ea typeface="メイリオ"/>
            </a:endParaRPr>
          </a:p>
        </p:txBody>
      </p:sp>
      <p:sp>
        <p:nvSpPr>
          <p:cNvPr id="2" name="Title 1"/>
          <p:cNvSpPr>
            <a:spLocks noGrp="1"/>
          </p:cNvSpPr>
          <p:nvPr>
            <p:ph type="title"/>
          </p:nvPr>
        </p:nvSpPr>
        <p:spPr>
          <a:xfrm>
            <a:off x="246430" y="303053"/>
            <a:ext cx="9155846" cy="731837"/>
          </a:xfrm>
        </p:spPr>
        <p:txBody>
          <a:bodyPr/>
          <a:lstStyle/>
          <a:p>
            <a:r>
              <a:rPr lang="en-US" altLang="ja-JP" dirty="0" smtClean="0"/>
              <a:t>Network as a Sensor / Enforcer</a:t>
            </a:r>
            <a:br>
              <a:rPr lang="en-US" altLang="ja-JP" dirty="0" smtClean="0"/>
            </a:br>
            <a:r>
              <a:rPr lang="ja-JP" altLang="en-US" sz="2400" dirty="0" smtClean="0"/>
              <a:t>認証ポリシーサーバ</a:t>
            </a:r>
            <a:r>
              <a:rPr lang="en-US" altLang="ja-JP" sz="2400" dirty="0" smtClean="0"/>
              <a:t>“ISE”</a:t>
            </a:r>
            <a:r>
              <a:rPr lang="ja-JP" altLang="en-US" sz="2400" dirty="0" smtClean="0"/>
              <a:t>と監視サーバ</a:t>
            </a:r>
            <a:r>
              <a:rPr lang="en-US" altLang="ja-JP" sz="2400" dirty="0" smtClean="0"/>
              <a:t>“Cisco </a:t>
            </a:r>
            <a:r>
              <a:rPr lang="en-US" sz="2400" dirty="0" err="1" smtClean="0"/>
              <a:t>Stealthwatch</a:t>
            </a:r>
            <a:r>
              <a:rPr lang="en-US" sz="2400" dirty="0" smtClean="0"/>
              <a:t>”</a:t>
            </a:r>
            <a:endParaRPr lang="en-US" sz="2800" dirty="0"/>
          </a:p>
        </p:txBody>
      </p:sp>
      <p:grpSp>
        <p:nvGrpSpPr>
          <p:cNvPr id="3" name="Group 2"/>
          <p:cNvGrpSpPr/>
          <p:nvPr/>
        </p:nvGrpSpPr>
        <p:grpSpPr>
          <a:xfrm>
            <a:off x="2560435" y="2442413"/>
            <a:ext cx="1565233" cy="482272"/>
            <a:chOff x="3154783" y="3963778"/>
            <a:chExt cx="1088302" cy="335323"/>
          </a:xfrm>
        </p:grpSpPr>
        <p:sp>
          <p:nvSpPr>
            <p:cNvPr id="34" name="Left Arrow 33"/>
            <p:cNvSpPr/>
            <p:nvPr/>
          </p:nvSpPr>
          <p:spPr>
            <a:xfrm>
              <a:off x="3154783" y="407554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dirty="0" smtClean="0">
                <a:latin typeface="メイリオ"/>
              </a:endParaRPr>
            </a:p>
          </p:txBody>
        </p:sp>
        <p:sp>
          <p:nvSpPr>
            <p:cNvPr id="35" name="Left Arrow 34"/>
            <p:cNvSpPr/>
            <p:nvPr/>
          </p:nvSpPr>
          <p:spPr>
            <a:xfrm flipH="1">
              <a:off x="3301968" y="396377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dirty="0" smtClean="0">
                <a:latin typeface="メイリオ"/>
              </a:endParaRPr>
            </a:p>
          </p:txBody>
        </p:sp>
        <p:sp>
          <p:nvSpPr>
            <p:cNvPr id="36" name="TextBox 35"/>
            <p:cNvSpPr txBox="1"/>
            <p:nvPr/>
          </p:nvSpPr>
          <p:spPr>
            <a:xfrm>
              <a:off x="3412546" y="3985809"/>
              <a:ext cx="636725" cy="256774"/>
            </a:xfrm>
            <a:prstGeom prst="rect">
              <a:avLst/>
            </a:prstGeom>
            <a:noFill/>
          </p:spPr>
          <p:txBody>
            <a:bodyPr wrap="none" lIns="91408" tIns="45704" rIns="91408" bIns="45704" rtlCol="0">
              <a:spAutoFit/>
            </a:bodyPr>
            <a:lstStyle/>
            <a:p>
              <a:r>
                <a:rPr lang="en-US" dirty="0" smtClean="0">
                  <a:solidFill>
                    <a:schemeClr val="tx1">
                      <a:lumMod val="75000"/>
                    </a:schemeClr>
                  </a:solidFill>
                  <a:latin typeface="メイリオ"/>
                  <a:ea typeface="メイリオ"/>
                  <a:cs typeface="メイリオ"/>
                </a:rPr>
                <a:t>pxGrid</a:t>
              </a:r>
              <a:endParaRPr lang="en-US" dirty="0">
                <a:solidFill>
                  <a:schemeClr val="tx1">
                    <a:lumMod val="75000"/>
                  </a:schemeClr>
                </a:solidFill>
                <a:latin typeface="メイリオ"/>
                <a:ea typeface="メイリオ"/>
                <a:cs typeface="メイリオ"/>
              </a:endParaRPr>
            </a:p>
          </p:txBody>
        </p:sp>
      </p:grpSp>
      <p:grpSp>
        <p:nvGrpSpPr>
          <p:cNvPr id="118" name="Group 117"/>
          <p:cNvGrpSpPr/>
          <p:nvPr/>
        </p:nvGrpSpPr>
        <p:grpSpPr>
          <a:xfrm>
            <a:off x="1100357" y="2369185"/>
            <a:ext cx="719439" cy="684566"/>
            <a:chOff x="7099022" y="1520914"/>
            <a:chExt cx="740517" cy="741487"/>
          </a:xfrm>
        </p:grpSpPr>
        <p:sp>
          <p:nvSpPr>
            <p:cNvPr id="119" name="Oval 86"/>
            <p:cNvSpPr>
              <a:spLocks/>
            </p:cNvSpPr>
            <p:nvPr/>
          </p:nvSpPr>
          <p:spPr bwMode="auto">
            <a:xfrm>
              <a:off x="7099022" y="1520914"/>
              <a:ext cx="740517" cy="741487"/>
            </a:xfrm>
            <a:prstGeom prst="ellipse">
              <a:avLst/>
            </a:prstGeom>
            <a:solidFill>
              <a:srgbClr val="0B5E8D"/>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defTabSz="685235" eaLnBrk="0" hangingPunct="0">
                <a:lnSpc>
                  <a:spcPct val="90000"/>
                </a:lnSpc>
                <a:defRPr/>
              </a:pPr>
              <a:endParaRPr lang="en-US" sz="1400" kern="0" dirty="0">
                <a:solidFill>
                  <a:srgbClr val="0096D6"/>
                </a:solidFill>
                <a:latin typeface="メイリオ"/>
                <a:ea typeface="メイリオ"/>
                <a:cs typeface="メイリオ"/>
              </a:endParaRPr>
            </a:p>
          </p:txBody>
        </p:sp>
        <p:grpSp>
          <p:nvGrpSpPr>
            <p:cNvPr id="120"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12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2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3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4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4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4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4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sp>
            <p:nvSpPr>
              <p:cNvPr id="14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メイリオ"/>
                  <a:ea typeface="メイリオ"/>
                  <a:cs typeface="メイリオ"/>
                </a:endParaRPr>
              </a:p>
            </p:txBody>
          </p:sp>
        </p:grpSp>
      </p:grpSp>
      <p:sp>
        <p:nvSpPr>
          <p:cNvPr id="91" name="Rectangle 90"/>
          <p:cNvSpPr/>
          <p:nvPr/>
        </p:nvSpPr>
        <p:spPr>
          <a:xfrm>
            <a:off x="4692827" y="3071411"/>
            <a:ext cx="4193520" cy="1815878"/>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ja-JP" altLang="en-US" sz="1400" b="1" dirty="0" smtClean="0">
                <a:solidFill>
                  <a:schemeClr val="tx2">
                    <a:lumMod val="50000"/>
                  </a:schemeClr>
                </a:solidFill>
                <a:latin typeface="メイリオ"/>
                <a:ea typeface="メイリオ"/>
              </a:rPr>
              <a:t>全ネットワーク層での可視化をリアルタイムで・・・</a:t>
            </a:r>
            <a:endParaRPr lang="en-US" sz="1400" b="1" dirty="0">
              <a:solidFill>
                <a:schemeClr val="tx2">
                  <a:lumMod val="50000"/>
                </a:schemeClr>
              </a:solidFill>
              <a:latin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取得したデータのインテリジェンス化</a:t>
            </a:r>
            <a:endParaRPr lang="en-US" sz="1400" dirty="0" smtClean="0">
              <a:solidFill>
                <a:schemeClr val="tx2">
                  <a:lumMod val="50000"/>
                </a:schemeClr>
              </a:solidFill>
              <a:latin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ネットワーク上での端末検知</a:t>
            </a:r>
            <a:endParaRPr lang="en-US" sz="1400" dirty="0" smtClean="0">
              <a:solidFill>
                <a:schemeClr val="tx2">
                  <a:lumMod val="50000"/>
                </a:schemeClr>
              </a:solidFill>
              <a:latin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ネットワークのプロファイル化</a:t>
            </a:r>
            <a:endParaRPr lang="en-US" sz="1400" dirty="0" smtClean="0">
              <a:solidFill>
                <a:schemeClr val="tx2">
                  <a:lumMod val="50000"/>
                </a:schemeClr>
              </a:solidFill>
              <a:latin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セキュリティ・ポリシーの監視</a:t>
            </a:r>
            <a:endParaRPr lang="en-US" altLang="ja-JP" sz="1400" dirty="0" smtClean="0">
              <a:solidFill>
                <a:schemeClr val="tx2">
                  <a:lumMod val="50000"/>
                </a:schemeClr>
              </a:solidFill>
              <a:latin typeface="メイリオ"/>
              <a:ea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異常検出</a:t>
            </a:r>
            <a:endParaRPr lang="en-US" sz="1400" dirty="0" smtClean="0">
              <a:solidFill>
                <a:schemeClr val="tx2">
                  <a:lumMod val="50000"/>
                </a:schemeClr>
              </a:solidFill>
              <a:latin typeface="メイリオ"/>
            </a:endParaRPr>
          </a:p>
          <a:p>
            <a:pPr marL="230179" lvl="1" indent="-115883">
              <a:buFont typeface="Arial"/>
              <a:buChar char="•"/>
            </a:pPr>
            <a:r>
              <a:rPr lang="ja-JP" altLang="en-US" sz="1400" dirty="0" smtClean="0">
                <a:solidFill>
                  <a:schemeClr val="tx2">
                    <a:lumMod val="50000"/>
                  </a:schemeClr>
                </a:solidFill>
                <a:latin typeface="メイリオ"/>
                <a:ea typeface="メイリオ"/>
              </a:rPr>
              <a:t>インシデント・リスポンスの加速</a:t>
            </a:r>
            <a:endParaRPr lang="en-US" sz="1400" dirty="0" smtClean="0">
              <a:solidFill>
                <a:schemeClr val="tx2">
                  <a:lumMod val="50000"/>
                </a:schemeClr>
              </a:solidFill>
              <a:latin typeface="メイリオ"/>
            </a:endParaRPr>
          </a:p>
        </p:txBody>
      </p:sp>
      <p:sp>
        <p:nvSpPr>
          <p:cNvPr id="72" name="TextBox 71"/>
          <p:cNvSpPr txBox="1"/>
          <p:nvPr/>
        </p:nvSpPr>
        <p:spPr>
          <a:xfrm>
            <a:off x="1002339" y="3107570"/>
            <a:ext cx="996261" cy="307777"/>
          </a:xfrm>
          <a:prstGeom prst="rect">
            <a:avLst/>
          </a:prstGeom>
          <a:noFill/>
        </p:spPr>
        <p:txBody>
          <a:bodyPr wrap="none" rtlCol="0">
            <a:spAutoFit/>
          </a:bodyPr>
          <a:lstStyle/>
          <a:p>
            <a:r>
              <a:rPr lang="en-US" sz="1400" dirty="0" smtClean="0">
                <a:latin typeface="メイリオ"/>
                <a:ea typeface="メイリオ"/>
                <a:cs typeface="メイリオ"/>
              </a:rPr>
              <a:t>Cisco ISE</a:t>
            </a:r>
            <a:endParaRPr lang="en-US" sz="1400" dirty="0">
              <a:latin typeface="メイリオ"/>
              <a:ea typeface="メイリオ"/>
              <a:cs typeface="メイリオ"/>
            </a:endParaRPr>
          </a:p>
        </p:txBody>
      </p:sp>
      <p:grpSp>
        <p:nvGrpSpPr>
          <p:cNvPr id="150" name="Group 149"/>
          <p:cNvGrpSpPr/>
          <p:nvPr/>
        </p:nvGrpSpPr>
        <p:grpSpPr>
          <a:xfrm>
            <a:off x="2195817" y="1934964"/>
            <a:ext cx="430066" cy="430066"/>
            <a:chOff x="1113302" y="3319708"/>
            <a:chExt cx="430066" cy="430066"/>
          </a:xfrm>
        </p:grpSpPr>
        <p:sp>
          <p:nvSpPr>
            <p:cNvPr id="151" name="Oval 150"/>
            <p:cNvSpPr/>
            <p:nvPr/>
          </p:nvSpPr>
          <p:spPr>
            <a:xfrm>
              <a:off x="1113302" y="3319708"/>
              <a:ext cx="430066" cy="430066"/>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grpSp>
          <p:nvGrpSpPr>
            <p:cNvPr id="152" name="Group 151"/>
            <p:cNvGrpSpPr/>
            <p:nvPr/>
          </p:nvGrpSpPr>
          <p:grpSpPr>
            <a:xfrm>
              <a:off x="1275371" y="3398477"/>
              <a:ext cx="105928" cy="272528"/>
              <a:chOff x="1277743" y="1926752"/>
              <a:chExt cx="105928" cy="272528"/>
            </a:xfrm>
          </p:grpSpPr>
          <p:sp>
            <p:nvSpPr>
              <p:cNvPr id="153" name="Freeform 33"/>
              <p:cNvSpPr>
                <a:spLocks/>
              </p:cNvSpPr>
              <p:nvPr/>
            </p:nvSpPr>
            <p:spPr bwMode="auto">
              <a:xfrm>
                <a:off x="1277743" y="2020248"/>
                <a:ext cx="105928" cy="179032"/>
              </a:xfrm>
              <a:custGeom>
                <a:avLst/>
                <a:gdLst>
                  <a:gd name="T0" fmla="*/ 159 w 160"/>
                  <a:gd name="T1" fmla="*/ 51 h 270"/>
                  <a:gd name="T2" fmla="*/ 82 w 160"/>
                  <a:gd name="T3" fmla="*/ 0 h 270"/>
                  <a:gd name="T4" fmla="*/ 2 w 160"/>
                  <a:gd name="T5" fmla="*/ 51 h 270"/>
                  <a:gd name="T6" fmla="*/ 33 w 160"/>
                  <a:gd name="T7" fmla="*/ 252 h 270"/>
                  <a:gd name="T8" fmla="*/ 82 w 160"/>
                  <a:gd name="T9" fmla="*/ 270 h 270"/>
                  <a:gd name="T10" fmla="*/ 128 w 160"/>
                  <a:gd name="T11" fmla="*/ 252 h 270"/>
                  <a:gd name="T12" fmla="*/ 159 w 160"/>
                  <a:gd name="T13" fmla="*/ 51 h 270"/>
                </a:gdLst>
                <a:ahLst/>
                <a:cxnLst>
                  <a:cxn ang="0">
                    <a:pos x="T0" y="T1"/>
                  </a:cxn>
                  <a:cxn ang="0">
                    <a:pos x="T2" y="T3"/>
                  </a:cxn>
                  <a:cxn ang="0">
                    <a:pos x="T4" y="T5"/>
                  </a:cxn>
                  <a:cxn ang="0">
                    <a:pos x="T6" y="T7"/>
                  </a:cxn>
                  <a:cxn ang="0">
                    <a:pos x="T8" y="T9"/>
                  </a:cxn>
                  <a:cxn ang="0">
                    <a:pos x="T10" y="T11"/>
                  </a:cxn>
                  <a:cxn ang="0">
                    <a:pos x="T12" y="T13"/>
                  </a:cxn>
                </a:cxnLst>
                <a:rect l="0" t="0" r="r" b="b"/>
                <a:pathLst>
                  <a:path w="160" h="270">
                    <a:moveTo>
                      <a:pt x="159" y="51"/>
                    </a:moveTo>
                    <a:cubicBezTo>
                      <a:pt x="159" y="24"/>
                      <a:pt x="124" y="0"/>
                      <a:pt x="82" y="0"/>
                    </a:cubicBezTo>
                    <a:cubicBezTo>
                      <a:pt x="37" y="0"/>
                      <a:pt x="2" y="24"/>
                      <a:pt x="2" y="51"/>
                    </a:cubicBezTo>
                    <a:cubicBezTo>
                      <a:pt x="2" y="51"/>
                      <a:pt x="0" y="166"/>
                      <a:pt x="33" y="252"/>
                    </a:cubicBezTo>
                    <a:cubicBezTo>
                      <a:pt x="34" y="264"/>
                      <a:pt x="56" y="270"/>
                      <a:pt x="82" y="270"/>
                    </a:cubicBezTo>
                    <a:cubicBezTo>
                      <a:pt x="106" y="270"/>
                      <a:pt x="127" y="264"/>
                      <a:pt x="128" y="252"/>
                    </a:cubicBezTo>
                    <a:cubicBezTo>
                      <a:pt x="160" y="166"/>
                      <a:pt x="159" y="51"/>
                      <a:pt x="159" y="51"/>
                    </a:cubicBezTo>
                  </a:path>
                </a:pathLst>
              </a:custGeom>
              <a:solidFill>
                <a:srgbClr val="FFFFFF"/>
              </a:solidFill>
              <a:ln>
                <a:noFill/>
              </a:ln>
            </p:spPr>
            <p:txBody>
              <a:bodyPr vert="horz" wrap="square" lIns="91296" tIns="45648" rIns="91296" bIns="45648"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54" name="Freeform 35"/>
              <p:cNvSpPr>
                <a:spLocks/>
              </p:cNvSpPr>
              <p:nvPr/>
            </p:nvSpPr>
            <p:spPr bwMode="auto">
              <a:xfrm>
                <a:off x="1291704" y="1926752"/>
                <a:ext cx="82057" cy="80565"/>
              </a:xfrm>
              <a:custGeom>
                <a:avLst/>
                <a:gdLst>
                  <a:gd name="T0" fmla="*/ 62 w 124"/>
                  <a:gd name="T1" fmla="*/ 122 h 122"/>
                  <a:gd name="T2" fmla="*/ 124 w 124"/>
                  <a:gd name="T3" fmla="*/ 60 h 122"/>
                  <a:gd name="T4" fmla="*/ 62 w 124"/>
                  <a:gd name="T5" fmla="*/ 0 h 122"/>
                  <a:gd name="T6" fmla="*/ 0 w 124"/>
                  <a:gd name="T7" fmla="*/ 60 h 122"/>
                  <a:gd name="T8" fmla="*/ 62 w 124"/>
                  <a:gd name="T9" fmla="*/ 122 h 122"/>
                </a:gdLst>
                <a:ahLst/>
                <a:cxnLst>
                  <a:cxn ang="0">
                    <a:pos x="T0" y="T1"/>
                  </a:cxn>
                  <a:cxn ang="0">
                    <a:pos x="T2" y="T3"/>
                  </a:cxn>
                  <a:cxn ang="0">
                    <a:pos x="T4" y="T5"/>
                  </a:cxn>
                  <a:cxn ang="0">
                    <a:pos x="T6" y="T7"/>
                  </a:cxn>
                  <a:cxn ang="0">
                    <a:pos x="T8" y="T9"/>
                  </a:cxn>
                </a:cxnLst>
                <a:rect l="0" t="0" r="r" b="b"/>
                <a:pathLst>
                  <a:path w="124" h="122">
                    <a:moveTo>
                      <a:pt x="62" y="122"/>
                    </a:moveTo>
                    <a:cubicBezTo>
                      <a:pt x="97" y="122"/>
                      <a:pt x="124" y="94"/>
                      <a:pt x="124" y="60"/>
                    </a:cubicBezTo>
                    <a:cubicBezTo>
                      <a:pt x="124" y="28"/>
                      <a:pt x="97" y="0"/>
                      <a:pt x="62" y="0"/>
                    </a:cubicBezTo>
                    <a:cubicBezTo>
                      <a:pt x="27" y="0"/>
                      <a:pt x="0" y="28"/>
                      <a:pt x="0" y="60"/>
                    </a:cubicBezTo>
                    <a:cubicBezTo>
                      <a:pt x="0" y="94"/>
                      <a:pt x="27" y="122"/>
                      <a:pt x="62" y="122"/>
                    </a:cubicBezTo>
                  </a:path>
                </a:pathLst>
              </a:custGeom>
              <a:solidFill>
                <a:srgbClr val="FFFFFF"/>
              </a:solidFill>
              <a:ln>
                <a:noFill/>
              </a:ln>
            </p:spPr>
            <p:txBody>
              <a:bodyPr vert="horz" wrap="square" lIns="91296" tIns="45648" rIns="91296" bIns="45648"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grpSp>
      </p:grpSp>
      <p:grpSp>
        <p:nvGrpSpPr>
          <p:cNvPr id="155" name="Group 154"/>
          <p:cNvGrpSpPr/>
          <p:nvPr/>
        </p:nvGrpSpPr>
        <p:grpSpPr>
          <a:xfrm>
            <a:off x="2678280" y="1934964"/>
            <a:ext cx="430066" cy="430066"/>
            <a:chOff x="1707225" y="3319708"/>
            <a:chExt cx="430066" cy="430066"/>
          </a:xfrm>
        </p:grpSpPr>
        <p:sp>
          <p:nvSpPr>
            <p:cNvPr id="156" name="Oval 155"/>
            <p:cNvSpPr/>
            <p:nvPr/>
          </p:nvSpPr>
          <p:spPr>
            <a:xfrm>
              <a:off x="1707225" y="3319708"/>
              <a:ext cx="430066" cy="430066"/>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grpSp>
          <p:nvGrpSpPr>
            <p:cNvPr id="157" name="Group 156"/>
            <p:cNvGrpSpPr/>
            <p:nvPr/>
          </p:nvGrpSpPr>
          <p:grpSpPr>
            <a:xfrm>
              <a:off x="1788978" y="3442738"/>
              <a:ext cx="266560" cy="184006"/>
              <a:chOff x="2927350" y="2795588"/>
              <a:chExt cx="850900" cy="587375"/>
            </a:xfrm>
            <a:solidFill>
              <a:srgbClr val="FFFFFF"/>
            </a:solidFill>
            <a:effectLst>
              <a:outerShdw blurRad="50800" dist="12700" dir="5400000" algn="t" rotWithShape="0">
                <a:prstClr val="black">
                  <a:alpha val="40000"/>
                </a:prstClr>
              </a:outerShdw>
            </a:effectLst>
          </p:grpSpPr>
          <p:sp>
            <p:nvSpPr>
              <p:cNvPr id="158" name="Freeform 21"/>
              <p:cNvSpPr>
                <a:spLocks noEditPoints="1"/>
              </p:cNvSpPr>
              <p:nvPr/>
            </p:nvSpPr>
            <p:spPr bwMode="auto">
              <a:xfrm>
                <a:off x="2927350" y="2795588"/>
                <a:ext cx="266700" cy="231775"/>
              </a:xfrm>
              <a:custGeom>
                <a:avLst/>
                <a:gdLst>
                  <a:gd name="T0" fmla="*/ 32 w 126"/>
                  <a:gd name="T1" fmla="*/ 0 h 110"/>
                  <a:gd name="T2" fmla="*/ 0 w 126"/>
                  <a:gd name="T3" fmla="*/ 30 h 110"/>
                  <a:gd name="T4" fmla="*/ 0 w 126"/>
                  <a:gd name="T5" fmla="*/ 110 h 110"/>
                  <a:gd name="T6" fmla="*/ 126 w 126"/>
                  <a:gd name="T7" fmla="*/ 110 h 110"/>
                  <a:gd name="T8" fmla="*/ 126 w 126"/>
                  <a:gd name="T9" fmla="*/ 0 h 110"/>
                  <a:gd name="T10" fmla="*/ 32 w 126"/>
                  <a:gd name="T11" fmla="*/ 0 h 110"/>
                  <a:gd name="T12" fmla="*/ 105 w 126"/>
                  <a:gd name="T13" fmla="*/ 97 h 110"/>
                  <a:gd name="T14" fmla="*/ 22 w 126"/>
                  <a:gd name="T15" fmla="*/ 97 h 110"/>
                  <a:gd name="T16" fmla="*/ 22 w 126"/>
                  <a:gd name="T17" fmla="*/ 83 h 110"/>
                  <a:gd name="T18" fmla="*/ 105 w 126"/>
                  <a:gd name="T19" fmla="*/ 83 h 110"/>
                  <a:gd name="T20" fmla="*/ 105 w 126"/>
                  <a:gd name="T21"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0">
                    <a:moveTo>
                      <a:pt x="32" y="0"/>
                    </a:moveTo>
                    <a:cubicBezTo>
                      <a:pt x="14" y="0"/>
                      <a:pt x="0" y="14"/>
                      <a:pt x="0" y="30"/>
                    </a:cubicBezTo>
                    <a:cubicBezTo>
                      <a:pt x="0" y="110"/>
                      <a:pt x="0" y="110"/>
                      <a:pt x="0" y="110"/>
                    </a:cubicBezTo>
                    <a:cubicBezTo>
                      <a:pt x="126" y="110"/>
                      <a:pt x="126" y="110"/>
                      <a:pt x="126" y="110"/>
                    </a:cubicBezTo>
                    <a:cubicBezTo>
                      <a:pt x="126" y="0"/>
                      <a:pt x="126" y="0"/>
                      <a:pt x="126" y="0"/>
                    </a:cubicBezTo>
                    <a:cubicBezTo>
                      <a:pt x="32" y="0"/>
                      <a:pt x="32" y="0"/>
                      <a:pt x="32" y="0"/>
                    </a:cubicBezTo>
                    <a:close/>
                    <a:moveTo>
                      <a:pt x="105" y="97"/>
                    </a:moveTo>
                    <a:cubicBezTo>
                      <a:pt x="22" y="97"/>
                      <a:pt x="22" y="97"/>
                      <a:pt x="22" y="97"/>
                    </a:cubicBezTo>
                    <a:cubicBezTo>
                      <a:pt x="22" y="83"/>
                      <a:pt x="22" y="83"/>
                      <a:pt x="22" y="83"/>
                    </a:cubicBezTo>
                    <a:cubicBezTo>
                      <a:pt x="105" y="83"/>
                      <a:pt x="105" y="83"/>
                      <a:pt x="105" y="83"/>
                    </a:cubicBezTo>
                    <a:cubicBezTo>
                      <a:pt x="105" y="97"/>
                      <a:pt x="105" y="97"/>
                      <a:pt x="105" y="97"/>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59" name="Freeform 22"/>
              <p:cNvSpPr>
                <a:spLocks noEditPoints="1"/>
              </p:cNvSpPr>
              <p:nvPr/>
            </p:nvSpPr>
            <p:spPr bwMode="auto">
              <a:xfrm>
                <a:off x="3217863" y="2795588"/>
                <a:ext cx="273050" cy="231775"/>
              </a:xfrm>
              <a:custGeom>
                <a:avLst/>
                <a:gdLst>
                  <a:gd name="T0" fmla="*/ 0 w 129"/>
                  <a:gd name="T1" fmla="*/ 0 h 110"/>
                  <a:gd name="T2" fmla="*/ 0 w 129"/>
                  <a:gd name="T3" fmla="*/ 110 h 110"/>
                  <a:gd name="T4" fmla="*/ 129 w 129"/>
                  <a:gd name="T5" fmla="*/ 110 h 110"/>
                  <a:gd name="T6" fmla="*/ 129 w 129"/>
                  <a:gd name="T7" fmla="*/ 0 h 110"/>
                  <a:gd name="T8" fmla="*/ 0 w 129"/>
                  <a:gd name="T9" fmla="*/ 0 h 110"/>
                  <a:gd name="T10" fmla="*/ 104 w 129"/>
                  <a:gd name="T11" fmla="*/ 97 h 110"/>
                  <a:gd name="T12" fmla="*/ 23 w 129"/>
                  <a:gd name="T13" fmla="*/ 97 h 110"/>
                  <a:gd name="T14" fmla="*/ 23 w 129"/>
                  <a:gd name="T15" fmla="*/ 14 h 110"/>
                  <a:gd name="T16" fmla="*/ 104 w 129"/>
                  <a:gd name="T17" fmla="*/ 14 h 110"/>
                  <a:gd name="T18" fmla="*/ 104 w 129"/>
                  <a:gd name="T1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10">
                    <a:moveTo>
                      <a:pt x="0" y="0"/>
                    </a:moveTo>
                    <a:cubicBezTo>
                      <a:pt x="0" y="110"/>
                      <a:pt x="0" y="110"/>
                      <a:pt x="0" y="110"/>
                    </a:cubicBezTo>
                    <a:cubicBezTo>
                      <a:pt x="129" y="110"/>
                      <a:pt x="129" y="110"/>
                      <a:pt x="129" y="110"/>
                    </a:cubicBezTo>
                    <a:cubicBezTo>
                      <a:pt x="129" y="0"/>
                      <a:pt x="129" y="0"/>
                      <a:pt x="129" y="0"/>
                    </a:cubicBezTo>
                    <a:cubicBezTo>
                      <a:pt x="0" y="0"/>
                      <a:pt x="0" y="0"/>
                      <a:pt x="0" y="0"/>
                    </a:cubicBezTo>
                    <a:close/>
                    <a:moveTo>
                      <a:pt x="104" y="97"/>
                    </a:moveTo>
                    <a:cubicBezTo>
                      <a:pt x="23" y="97"/>
                      <a:pt x="23" y="97"/>
                      <a:pt x="23" y="97"/>
                    </a:cubicBezTo>
                    <a:cubicBezTo>
                      <a:pt x="23" y="14"/>
                      <a:pt x="23" y="14"/>
                      <a:pt x="23" y="14"/>
                    </a:cubicBezTo>
                    <a:cubicBezTo>
                      <a:pt x="104" y="14"/>
                      <a:pt x="104" y="14"/>
                      <a:pt x="104" y="14"/>
                    </a:cubicBezTo>
                    <a:cubicBezTo>
                      <a:pt x="104" y="97"/>
                      <a:pt x="104" y="97"/>
                      <a:pt x="104" y="97"/>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0" name="Freeform 23"/>
              <p:cNvSpPr>
                <a:spLocks/>
              </p:cNvSpPr>
              <p:nvPr/>
            </p:nvSpPr>
            <p:spPr bwMode="auto">
              <a:xfrm>
                <a:off x="3294063" y="2852738"/>
                <a:ext cx="120650" cy="117475"/>
              </a:xfrm>
              <a:custGeom>
                <a:avLst/>
                <a:gdLst>
                  <a:gd name="T0" fmla="*/ 57 w 57"/>
                  <a:gd name="T1" fmla="*/ 0 h 56"/>
                  <a:gd name="T2" fmla="*/ 0 w 57"/>
                  <a:gd name="T3" fmla="*/ 0 h 56"/>
                  <a:gd name="T4" fmla="*/ 0 w 57"/>
                  <a:gd name="T5" fmla="*/ 56 h 56"/>
                  <a:gd name="T6" fmla="*/ 57 w 57"/>
                  <a:gd name="T7" fmla="*/ 56 h 56"/>
                  <a:gd name="T8" fmla="*/ 57 w 57"/>
                  <a:gd name="T9" fmla="*/ 0 h 56"/>
                </a:gdLst>
                <a:ahLst/>
                <a:cxnLst>
                  <a:cxn ang="0">
                    <a:pos x="T0" y="T1"/>
                  </a:cxn>
                  <a:cxn ang="0">
                    <a:pos x="T2" y="T3"/>
                  </a:cxn>
                  <a:cxn ang="0">
                    <a:pos x="T4" y="T5"/>
                  </a:cxn>
                  <a:cxn ang="0">
                    <a:pos x="T6" y="T7"/>
                  </a:cxn>
                  <a:cxn ang="0">
                    <a:pos x="T8" y="T9"/>
                  </a:cxn>
                </a:cxnLst>
                <a:rect l="0" t="0" r="r" b="b"/>
                <a:pathLst>
                  <a:path w="57" h="56">
                    <a:moveTo>
                      <a:pt x="57" y="0"/>
                    </a:moveTo>
                    <a:cubicBezTo>
                      <a:pt x="0" y="0"/>
                      <a:pt x="0" y="0"/>
                      <a:pt x="0" y="0"/>
                    </a:cubicBezTo>
                    <a:cubicBezTo>
                      <a:pt x="0" y="56"/>
                      <a:pt x="0" y="56"/>
                      <a:pt x="0" y="56"/>
                    </a:cubicBezTo>
                    <a:cubicBezTo>
                      <a:pt x="57" y="56"/>
                      <a:pt x="57" y="56"/>
                      <a:pt x="57" y="56"/>
                    </a:cubicBezTo>
                    <a:cubicBezTo>
                      <a:pt x="57" y="0"/>
                      <a:pt x="57" y="0"/>
                      <a:pt x="57"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1" name="Freeform 24"/>
              <p:cNvSpPr>
                <a:spLocks noEditPoints="1"/>
              </p:cNvSpPr>
              <p:nvPr/>
            </p:nvSpPr>
            <p:spPr bwMode="auto">
              <a:xfrm>
                <a:off x="2936875" y="3100388"/>
                <a:ext cx="298450" cy="282575"/>
              </a:xfrm>
              <a:custGeom>
                <a:avLst/>
                <a:gdLst>
                  <a:gd name="T0" fmla="*/ 84 w 141"/>
                  <a:gd name="T1" fmla="*/ 0 h 134"/>
                  <a:gd name="T2" fmla="*/ 57 w 141"/>
                  <a:gd name="T3" fmla="*/ 0 h 134"/>
                  <a:gd name="T4" fmla="*/ 0 w 141"/>
                  <a:gd name="T5" fmla="*/ 134 h 134"/>
                  <a:gd name="T6" fmla="*/ 30 w 141"/>
                  <a:gd name="T7" fmla="*/ 134 h 134"/>
                  <a:gd name="T8" fmla="*/ 41 w 141"/>
                  <a:gd name="T9" fmla="*/ 105 h 134"/>
                  <a:gd name="T10" fmla="*/ 99 w 141"/>
                  <a:gd name="T11" fmla="*/ 105 h 134"/>
                  <a:gd name="T12" fmla="*/ 110 w 141"/>
                  <a:gd name="T13" fmla="*/ 134 h 134"/>
                  <a:gd name="T14" fmla="*/ 141 w 141"/>
                  <a:gd name="T15" fmla="*/ 134 h 134"/>
                  <a:gd name="T16" fmla="*/ 84 w 141"/>
                  <a:gd name="T17" fmla="*/ 0 h 134"/>
                  <a:gd name="T18" fmla="*/ 52 w 141"/>
                  <a:gd name="T19" fmla="*/ 79 h 134"/>
                  <a:gd name="T20" fmla="*/ 70 w 141"/>
                  <a:gd name="T21" fmla="*/ 36 h 134"/>
                  <a:gd name="T22" fmla="*/ 88 w 141"/>
                  <a:gd name="T23" fmla="*/ 79 h 134"/>
                  <a:gd name="T24" fmla="*/ 52 w 141"/>
                  <a:gd name="T25" fmla="*/ 7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34">
                    <a:moveTo>
                      <a:pt x="84" y="0"/>
                    </a:moveTo>
                    <a:cubicBezTo>
                      <a:pt x="57" y="0"/>
                      <a:pt x="57" y="0"/>
                      <a:pt x="57" y="0"/>
                    </a:cubicBezTo>
                    <a:cubicBezTo>
                      <a:pt x="0" y="134"/>
                      <a:pt x="0" y="134"/>
                      <a:pt x="0" y="134"/>
                    </a:cubicBezTo>
                    <a:cubicBezTo>
                      <a:pt x="30" y="134"/>
                      <a:pt x="30" y="134"/>
                      <a:pt x="30" y="134"/>
                    </a:cubicBezTo>
                    <a:cubicBezTo>
                      <a:pt x="41" y="105"/>
                      <a:pt x="41" y="105"/>
                      <a:pt x="41" y="105"/>
                    </a:cubicBezTo>
                    <a:cubicBezTo>
                      <a:pt x="99" y="105"/>
                      <a:pt x="99" y="105"/>
                      <a:pt x="99" y="105"/>
                    </a:cubicBezTo>
                    <a:cubicBezTo>
                      <a:pt x="110" y="134"/>
                      <a:pt x="110" y="134"/>
                      <a:pt x="110" y="134"/>
                    </a:cubicBezTo>
                    <a:cubicBezTo>
                      <a:pt x="141" y="134"/>
                      <a:pt x="141" y="134"/>
                      <a:pt x="141" y="134"/>
                    </a:cubicBezTo>
                    <a:cubicBezTo>
                      <a:pt x="84" y="0"/>
                      <a:pt x="84" y="0"/>
                      <a:pt x="84" y="0"/>
                    </a:cubicBezTo>
                    <a:close/>
                    <a:moveTo>
                      <a:pt x="52" y="79"/>
                    </a:moveTo>
                    <a:cubicBezTo>
                      <a:pt x="70" y="36"/>
                      <a:pt x="70" y="36"/>
                      <a:pt x="70" y="36"/>
                    </a:cubicBezTo>
                    <a:cubicBezTo>
                      <a:pt x="88" y="79"/>
                      <a:pt x="88" y="79"/>
                      <a:pt x="88" y="79"/>
                    </a:cubicBezTo>
                    <a:cubicBezTo>
                      <a:pt x="52" y="79"/>
                      <a:pt x="52" y="79"/>
                      <a:pt x="52" y="79"/>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2" name="Freeform 25"/>
              <p:cNvSpPr>
                <a:spLocks noEditPoints="1"/>
              </p:cNvSpPr>
              <p:nvPr/>
            </p:nvSpPr>
            <p:spPr bwMode="auto">
              <a:xfrm>
                <a:off x="3511550" y="2795588"/>
                <a:ext cx="266700" cy="231775"/>
              </a:xfrm>
              <a:custGeom>
                <a:avLst/>
                <a:gdLst>
                  <a:gd name="T0" fmla="*/ 95 w 126"/>
                  <a:gd name="T1" fmla="*/ 0 h 110"/>
                  <a:gd name="T2" fmla="*/ 0 w 126"/>
                  <a:gd name="T3" fmla="*/ 0 h 110"/>
                  <a:gd name="T4" fmla="*/ 0 w 126"/>
                  <a:gd name="T5" fmla="*/ 110 h 110"/>
                  <a:gd name="T6" fmla="*/ 126 w 126"/>
                  <a:gd name="T7" fmla="*/ 110 h 110"/>
                  <a:gd name="T8" fmla="*/ 126 w 126"/>
                  <a:gd name="T9" fmla="*/ 30 h 110"/>
                  <a:gd name="T10" fmla="*/ 95 w 126"/>
                  <a:gd name="T11" fmla="*/ 0 h 110"/>
                  <a:gd name="T12" fmla="*/ 104 w 126"/>
                  <a:gd name="T13" fmla="*/ 97 h 110"/>
                  <a:gd name="T14" fmla="*/ 22 w 126"/>
                  <a:gd name="T15" fmla="*/ 97 h 110"/>
                  <a:gd name="T16" fmla="*/ 22 w 126"/>
                  <a:gd name="T17" fmla="*/ 14 h 110"/>
                  <a:gd name="T18" fmla="*/ 104 w 126"/>
                  <a:gd name="T19" fmla="*/ 14 h 110"/>
                  <a:gd name="T20" fmla="*/ 104 w 126"/>
                  <a:gd name="T21"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0">
                    <a:moveTo>
                      <a:pt x="95" y="0"/>
                    </a:moveTo>
                    <a:cubicBezTo>
                      <a:pt x="0" y="0"/>
                      <a:pt x="0" y="0"/>
                      <a:pt x="0" y="0"/>
                    </a:cubicBezTo>
                    <a:cubicBezTo>
                      <a:pt x="0" y="110"/>
                      <a:pt x="0" y="110"/>
                      <a:pt x="0" y="110"/>
                    </a:cubicBezTo>
                    <a:cubicBezTo>
                      <a:pt x="126" y="110"/>
                      <a:pt x="126" y="110"/>
                      <a:pt x="126" y="110"/>
                    </a:cubicBezTo>
                    <a:cubicBezTo>
                      <a:pt x="126" y="30"/>
                      <a:pt x="126" y="30"/>
                      <a:pt x="126" y="30"/>
                    </a:cubicBezTo>
                    <a:cubicBezTo>
                      <a:pt x="126" y="14"/>
                      <a:pt x="113" y="0"/>
                      <a:pt x="95" y="0"/>
                    </a:cubicBezTo>
                    <a:close/>
                    <a:moveTo>
                      <a:pt x="104" y="97"/>
                    </a:moveTo>
                    <a:cubicBezTo>
                      <a:pt x="22" y="97"/>
                      <a:pt x="22" y="97"/>
                      <a:pt x="22" y="97"/>
                    </a:cubicBezTo>
                    <a:cubicBezTo>
                      <a:pt x="22" y="14"/>
                      <a:pt x="22" y="14"/>
                      <a:pt x="22" y="14"/>
                    </a:cubicBezTo>
                    <a:cubicBezTo>
                      <a:pt x="104" y="14"/>
                      <a:pt x="104" y="14"/>
                      <a:pt x="104" y="14"/>
                    </a:cubicBezTo>
                    <a:cubicBezTo>
                      <a:pt x="104" y="97"/>
                      <a:pt x="104" y="97"/>
                      <a:pt x="104" y="97"/>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3" name="Freeform 26"/>
              <p:cNvSpPr>
                <a:spLocks/>
              </p:cNvSpPr>
              <p:nvPr/>
            </p:nvSpPr>
            <p:spPr bwMode="auto">
              <a:xfrm>
                <a:off x="3579813" y="2871788"/>
                <a:ext cx="39688" cy="82550"/>
              </a:xfrm>
              <a:custGeom>
                <a:avLst/>
                <a:gdLst>
                  <a:gd name="T0" fmla="*/ 0 w 19"/>
                  <a:gd name="T1" fmla="*/ 0 h 39"/>
                  <a:gd name="T2" fmla="*/ 0 w 19"/>
                  <a:gd name="T3" fmla="*/ 39 h 39"/>
                  <a:gd name="T4" fmla="*/ 19 w 19"/>
                  <a:gd name="T5" fmla="*/ 20 h 39"/>
                  <a:gd name="T6" fmla="*/ 0 w 19"/>
                  <a:gd name="T7" fmla="*/ 0 h 39"/>
                </a:gdLst>
                <a:ahLst/>
                <a:cxnLst>
                  <a:cxn ang="0">
                    <a:pos x="T0" y="T1"/>
                  </a:cxn>
                  <a:cxn ang="0">
                    <a:pos x="T2" y="T3"/>
                  </a:cxn>
                  <a:cxn ang="0">
                    <a:pos x="T4" y="T5"/>
                  </a:cxn>
                  <a:cxn ang="0">
                    <a:pos x="T6" y="T7"/>
                  </a:cxn>
                </a:cxnLst>
                <a:rect l="0" t="0" r="r" b="b"/>
                <a:pathLst>
                  <a:path w="19" h="39">
                    <a:moveTo>
                      <a:pt x="0" y="0"/>
                    </a:moveTo>
                    <a:cubicBezTo>
                      <a:pt x="0" y="39"/>
                      <a:pt x="0" y="39"/>
                      <a:pt x="0" y="39"/>
                    </a:cubicBezTo>
                    <a:cubicBezTo>
                      <a:pt x="19" y="20"/>
                      <a:pt x="19" y="20"/>
                      <a:pt x="19" y="20"/>
                    </a:cubicBezTo>
                    <a:cubicBezTo>
                      <a:pt x="0" y="0"/>
                      <a:pt x="0" y="0"/>
                      <a:pt x="0"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4" name="Freeform 27"/>
              <p:cNvSpPr>
                <a:spLocks/>
              </p:cNvSpPr>
              <p:nvPr/>
            </p:nvSpPr>
            <p:spPr bwMode="auto">
              <a:xfrm>
                <a:off x="3600450" y="2847975"/>
                <a:ext cx="84138" cy="42863"/>
              </a:xfrm>
              <a:custGeom>
                <a:avLst/>
                <a:gdLst>
                  <a:gd name="T0" fmla="*/ 40 w 40"/>
                  <a:gd name="T1" fmla="*/ 0 h 20"/>
                  <a:gd name="T2" fmla="*/ 0 w 40"/>
                  <a:gd name="T3" fmla="*/ 0 h 20"/>
                  <a:gd name="T4" fmla="*/ 21 w 40"/>
                  <a:gd name="T5" fmla="*/ 20 h 20"/>
                  <a:gd name="T6" fmla="*/ 40 w 40"/>
                  <a:gd name="T7" fmla="*/ 0 h 20"/>
                </a:gdLst>
                <a:ahLst/>
                <a:cxnLst>
                  <a:cxn ang="0">
                    <a:pos x="T0" y="T1"/>
                  </a:cxn>
                  <a:cxn ang="0">
                    <a:pos x="T2" y="T3"/>
                  </a:cxn>
                  <a:cxn ang="0">
                    <a:pos x="T4" y="T5"/>
                  </a:cxn>
                  <a:cxn ang="0">
                    <a:pos x="T6" y="T7"/>
                  </a:cxn>
                </a:cxnLst>
                <a:rect l="0" t="0" r="r" b="b"/>
                <a:pathLst>
                  <a:path w="40" h="20">
                    <a:moveTo>
                      <a:pt x="40" y="0"/>
                    </a:moveTo>
                    <a:cubicBezTo>
                      <a:pt x="0" y="0"/>
                      <a:pt x="0" y="0"/>
                      <a:pt x="0" y="0"/>
                    </a:cubicBezTo>
                    <a:cubicBezTo>
                      <a:pt x="21" y="20"/>
                      <a:pt x="21" y="20"/>
                      <a:pt x="21" y="20"/>
                    </a:cubicBezTo>
                    <a:cubicBezTo>
                      <a:pt x="40" y="0"/>
                      <a:pt x="40" y="0"/>
                      <a:pt x="40"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5" name="Freeform 28"/>
              <p:cNvSpPr>
                <a:spLocks noEditPoints="1"/>
              </p:cNvSpPr>
              <p:nvPr/>
            </p:nvSpPr>
            <p:spPr bwMode="auto">
              <a:xfrm>
                <a:off x="3278188" y="3103563"/>
                <a:ext cx="222250" cy="279400"/>
              </a:xfrm>
              <a:custGeom>
                <a:avLst/>
                <a:gdLst>
                  <a:gd name="T0" fmla="*/ 101 w 105"/>
                  <a:gd name="T1" fmla="*/ 27 h 132"/>
                  <a:gd name="T2" fmla="*/ 92 w 105"/>
                  <a:gd name="T3" fmla="*/ 13 h 132"/>
                  <a:gd name="T4" fmla="*/ 75 w 105"/>
                  <a:gd name="T5" fmla="*/ 3 h 132"/>
                  <a:gd name="T6" fmla="*/ 54 w 105"/>
                  <a:gd name="T7" fmla="*/ 0 h 132"/>
                  <a:gd name="T8" fmla="*/ 0 w 105"/>
                  <a:gd name="T9" fmla="*/ 0 h 132"/>
                  <a:gd name="T10" fmla="*/ 0 w 105"/>
                  <a:gd name="T11" fmla="*/ 132 h 132"/>
                  <a:gd name="T12" fmla="*/ 29 w 105"/>
                  <a:gd name="T13" fmla="*/ 132 h 132"/>
                  <a:gd name="T14" fmla="*/ 29 w 105"/>
                  <a:gd name="T15" fmla="*/ 94 h 132"/>
                  <a:gd name="T16" fmla="*/ 51 w 105"/>
                  <a:gd name="T17" fmla="*/ 94 h 132"/>
                  <a:gd name="T18" fmla="*/ 73 w 105"/>
                  <a:gd name="T19" fmla="*/ 90 h 132"/>
                  <a:gd name="T20" fmla="*/ 91 w 105"/>
                  <a:gd name="T21" fmla="*/ 81 h 132"/>
                  <a:gd name="T22" fmla="*/ 101 w 105"/>
                  <a:gd name="T23" fmla="*/ 67 h 132"/>
                  <a:gd name="T24" fmla="*/ 105 w 105"/>
                  <a:gd name="T25" fmla="*/ 46 h 132"/>
                  <a:gd name="T26" fmla="*/ 105 w 105"/>
                  <a:gd name="T27" fmla="*/ 45 h 132"/>
                  <a:gd name="T28" fmla="*/ 101 w 105"/>
                  <a:gd name="T29" fmla="*/ 27 h 132"/>
                  <a:gd name="T30" fmla="*/ 69 w 105"/>
                  <a:gd name="T31" fmla="*/ 61 h 132"/>
                  <a:gd name="T32" fmla="*/ 52 w 105"/>
                  <a:gd name="T33" fmla="*/ 67 h 132"/>
                  <a:gd name="T34" fmla="*/ 29 w 105"/>
                  <a:gd name="T35" fmla="*/ 67 h 132"/>
                  <a:gd name="T36" fmla="*/ 29 w 105"/>
                  <a:gd name="T37" fmla="*/ 27 h 132"/>
                  <a:gd name="T38" fmla="*/ 52 w 105"/>
                  <a:gd name="T39" fmla="*/ 27 h 132"/>
                  <a:gd name="T40" fmla="*/ 69 w 105"/>
                  <a:gd name="T41" fmla="*/ 31 h 132"/>
                  <a:gd name="T42" fmla="*/ 75 w 105"/>
                  <a:gd name="T43" fmla="*/ 46 h 132"/>
                  <a:gd name="T44" fmla="*/ 69 w 105"/>
                  <a:gd name="T45"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32">
                    <a:moveTo>
                      <a:pt x="101" y="27"/>
                    </a:moveTo>
                    <a:cubicBezTo>
                      <a:pt x="100" y="22"/>
                      <a:pt x="96" y="16"/>
                      <a:pt x="92" y="13"/>
                    </a:cubicBezTo>
                    <a:cubicBezTo>
                      <a:pt x="87" y="9"/>
                      <a:pt x="82" y="5"/>
                      <a:pt x="75" y="3"/>
                    </a:cubicBezTo>
                    <a:cubicBezTo>
                      <a:pt x="69" y="1"/>
                      <a:pt x="61" y="0"/>
                      <a:pt x="54" y="0"/>
                    </a:cubicBezTo>
                    <a:cubicBezTo>
                      <a:pt x="0" y="0"/>
                      <a:pt x="0" y="0"/>
                      <a:pt x="0" y="0"/>
                    </a:cubicBezTo>
                    <a:cubicBezTo>
                      <a:pt x="0" y="132"/>
                      <a:pt x="0" y="132"/>
                      <a:pt x="0" y="132"/>
                    </a:cubicBezTo>
                    <a:cubicBezTo>
                      <a:pt x="29" y="132"/>
                      <a:pt x="29" y="132"/>
                      <a:pt x="29" y="132"/>
                    </a:cubicBezTo>
                    <a:cubicBezTo>
                      <a:pt x="29" y="94"/>
                      <a:pt x="29" y="94"/>
                      <a:pt x="29" y="94"/>
                    </a:cubicBezTo>
                    <a:cubicBezTo>
                      <a:pt x="51" y="94"/>
                      <a:pt x="51" y="94"/>
                      <a:pt x="51" y="94"/>
                    </a:cubicBezTo>
                    <a:cubicBezTo>
                      <a:pt x="60" y="94"/>
                      <a:pt x="65" y="91"/>
                      <a:pt x="73" y="90"/>
                    </a:cubicBezTo>
                    <a:cubicBezTo>
                      <a:pt x="79" y="88"/>
                      <a:pt x="84" y="85"/>
                      <a:pt x="91" y="81"/>
                    </a:cubicBezTo>
                    <a:cubicBezTo>
                      <a:pt x="93" y="77"/>
                      <a:pt x="97" y="72"/>
                      <a:pt x="101" y="67"/>
                    </a:cubicBezTo>
                    <a:cubicBezTo>
                      <a:pt x="102" y="61"/>
                      <a:pt x="105" y="54"/>
                      <a:pt x="105" y="46"/>
                    </a:cubicBezTo>
                    <a:cubicBezTo>
                      <a:pt x="105" y="45"/>
                      <a:pt x="105" y="45"/>
                      <a:pt x="105" y="45"/>
                    </a:cubicBezTo>
                    <a:cubicBezTo>
                      <a:pt x="105" y="40"/>
                      <a:pt x="105" y="32"/>
                      <a:pt x="101" y="27"/>
                    </a:cubicBezTo>
                    <a:close/>
                    <a:moveTo>
                      <a:pt x="69" y="61"/>
                    </a:moveTo>
                    <a:cubicBezTo>
                      <a:pt x="65" y="64"/>
                      <a:pt x="60" y="67"/>
                      <a:pt x="52" y="67"/>
                    </a:cubicBezTo>
                    <a:cubicBezTo>
                      <a:pt x="29" y="67"/>
                      <a:pt x="29" y="67"/>
                      <a:pt x="29" y="67"/>
                    </a:cubicBezTo>
                    <a:cubicBezTo>
                      <a:pt x="29" y="27"/>
                      <a:pt x="29" y="27"/>
                      <a:pt x="29" y="27"/>
                    </a:cubicBezTo>
                    <a:cubicBezTo>
                      <a:pt x="52" y="27"/>
                      <a:pt x="52" y="27"/>
                      <a:pt x="52" y="27"/>
                    </a:cubicBezTo>
                    <a:cubicBezTo>
                      <a:pt x="60" y="27"/>
                      <a:pt x="65" y="28"/>
                      <a:pt x="69" y="31"/>
                    </a:cubicBezTo>
                    <a:cubicBezTo>
                      <a:pt x="74" y="34"/>
                      <a:pt x="75" y="40"/>
                      <a:pt x="75" y="46"/>
                    </a:cubicBezTo>
                    <a:cubicBezTo>
                      <a:pt x="75" y="52"/>
                      <a:pt x="74" y="58"/>
                      <a:pt x="69" y="61"/>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6" name="Freeform 30"/>
              <p:cNvSpPr>
                <a:spLocks/>
              </p:cNvSpPr>
              <p:nvPr/>
            </p:nvSpPr>
            <p:spPr bwMode="auto">
              <a:xfrm>
                <a:off x="3663950" y="2867025"/>
                <a:ext cx="46038" cy="87313"/>
              </a:xfrm>
              <a:custGeom>
                <a:avLst/>
                <a:gdLst>
                  <a:gd name="T0" fmla="*/ 22 w 22"/>
                  <a:gd name="T1" fmla="*/ 41 h 41"/>
                  <a:gd name="T2" fmla="*/ 22 w 22"/>
                  <a:gd name="T3" fmla="*/ 0 h 41"/>
                  <a:gd name="T4" fmla="*/ 0 w 22"/>
                  <a:gd name="T5" fmla="*/ 22 h 41"/>
                  <a:gd name="T6" fmla="*/ 22 w 22"/>
                  <a:gd name="T7" fmla="*/ 41 h 41"/>
                </a:gdLst>
                <a:ahLst/>
                <a:cxnLst>
                  <a:cxn ang="0">
                    <a:pos x="T0" y="T1"/>
                  </a:cxn>
                  <a:cxn ang="0">
                    <a:pos x="T2" y="T3"/>
                  </a:cxn>
                  <a:cxn ang="0">
                    <a:pos x="T4" y="T5"/>
                  </a:cxn>
                  <a:cxn ang="0">
                    <a:pos x="T6" y="T7"/>
                  </a:cxn>
                </a:cxnLst>
                <a:rect l="0" t="0" r="r" b="b"/>
                <a:pathLst>
                  <a:path w="22" h="41">
                    <a:moveTo>
                      <a:pt x="22" y="41"/>
                    </a:moveTo>
                    <a:cubicBezTo>
                      <a:pt x="22" y="0"/>
                      <a:pt x="22" y="0"/>
                      <a:pt x="22" y="0"/>
                    </a:cubicBezTo>
                    <a:cubicBezTo>
                      <a:pt x="0" y="22"/>
                      <a:pt x="0" y="22"/>
                      <a:pt x="0" y="22"/>
                    </a:cubicBezTo>
                    <a:cubicBezTo>
                      <a:pt x="22" y="41"/>
                      <a:pt x="22" y="41"/>
                      <a:pt x="22" y="41"/>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7" name="Freeform 31"/>
              <p:cNvSpPr>
                <a:spLocks/>
              </p:cNvSpPr>
              <p:nvPr/>
            </p:nvSpPr>
            <p:spPr bwMode="auto">
              <a:xfrm>
                <a:off x="3600450" y="2932113"/>
                <a:ext cx="84138" cy="41275"/>
              </a:xfrm>
              <a:custGeom>
                <a:avLst/>
                <a:gdLst>
                  <a:gd name="T0" fmla="*/ 0 w 40"/>
                  <a:gd name="T1" fmla="*/ 19 h 19"/>
                  <a:gd name="T2" fmla="*/ 40 w 40"/>
                  <a:gd name="T3" fmla="*/ 19 h 19"/>
                  <a:gd name="T4" fmla="*/ 21 w 40"/>
                  <a:gd name="T5" fmla="*/ 0 h 19"/>
                  <a:gd name="T6" fmla="*/ 0 w 40"/>
                  <a:gd name="T7" fmla="*/ 19 h 19"/>
                </a:gdLst>
                <a:ahLst/>
                <a:cxnLst>
                  <a:cxn ang="0">
                    <a:pos x="T0" y="T1"/>
                  </a:cxn>
                  <a:cxn ang="0">
                    <a:pos x="T2" y="T3"/>
                  </a:cxn>
                  <a:cxn ang="0">
                    <a:pos x="T4" y="T5"/>
                  </a:cxn>
                  <a:cxn ang="0">
                    <a:pos x="T6" y="T7"/>
                  </a:cxn>
                </a:cxnLst>
                <a:rect l="0" t="0" r="r" b="b"/>
                <a:pathLst>
                  <a:path w="40" h="19">
                    <a:moveTo>
                      <a:pt x="0" y="19"/>
                    </a:moveTo>
                    <a:cubicBezTo>
                      <a:pt x="40" y="19"/>
                      <a:pt x="40" y="19"/>
                      <a:pt x="40" y="19"/>
                    </a:cubicBezTo>
                    <a:cubicBezTo>
                      <a:pt x="21" y="0"/>
                      <a:pt x="21" y="0"/>
                      <a:pt x="21" y="0"/>
                    </a:cubicBezTo>
                    <a:cubicBezTo>
                      <a:pt x="0" y="19"/>
                      <a:pt x="0" y="19"/>
                      <a:pt x="0" y="19"/>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68" name="Freeform 32"/>
              <p:cNvSpPr>
                <a:spLocks noEditPoints="1"/>
              </p:cNvSpPr>
              <p:nvPr/>
            </p:nvSpPr>
            <p:spPr bwMode="auto">
              <a:xfrm>
                <a:off x="3543300" y="3103563"/>
                <a:ext cx="227013" cy="279400"/>
              </a:xfrm>
              <a:custGeom>
                <a:avLst/>
                <a:gdLst>
                  <a:gd name="T0" fmla="*/ 103 w 107"/>
                  <a:gd name="T1" fmla="*/ 27 h 132"/>
                  <a:gd name="T2" fmla="*/ 93 w 107"/>
                  <a:gd name="T3" fmla="*/ 13 h 132"/>
                  <a:gd name="T4" fmla="*/ 76 w 107"/>
                  <a:gd name="T5" fmla="*/ 3 h 132"/>
                  <a:gd name="T6" fmla="*/ 54 w 107"/>
                  <a:gd name="T7" fmla="*/ 0 h 132"/>
                  <a:gd name="T8" fmla="*/ 0 w 107"/>
                  <a:gd name="T9" fmla="*/ 0 h 132"/>
                  <a:gd name="T10" fmla="*/ 0 w 107"/>
                  <a:gd name="T11" fmla="*/ 132 h 132"/>
                  <a:gd name="T12" fmla="*/ 30 w 107"/>
                  <a:gd name="T13" fmla="*/ 132 h 132"/>
                  <a:gd name="T14" fmla="*/ 30 w 107"/>
                  <a:gd name="T15" fmla="*/ 94 h 132"/>
                  <a:gd name="T16" fmla="*/ 53 w 107"/>
                  <a:gd name="T17" fmla="*/ 94 h 132"/>
                  <a:gd name="T18" fmla="*/ 72 w 107"/>
                  <a:gd name="T19" fmla="*/ 90 h 132"/>
                  <a:gd name="T20" fmla="*/ 90 w 107"/>
                  <a:gd name="T21" fmla="*/ 81 h 132"/>
                  <a:gd name="T22" fmla="*/ 102 w 107"/>
                  <a:gd name="T23" fmla="*/ 67 h 132"/>
                  <a:gd name="T24" fmla="*/ 107 w 107"/>
                  <a:gd name="T25" fmla="*/ 46 h 132"/>
                  <a:gd name="T26" fmla="*/ 107 w 107"/>
                  <a:gd name="T27" fmla="*/ 45 h 132"/>
                  <a:gd name="T28" fmla="*/ 103 w 107"/>
                  <a:gd name="T29" fmla="*/ 27 h 132"/>
                  <a:gd name="T30" fmla="*/ 71 w 107"/>
                  <a:gd name="T31" fmla="*/ 61 h 132"/>
                  <a:gd name="T32" fmla="*/ 53 w 107"/>
                  <a:gd name="T33" fmla="*/ 67 h 132"/>
                  <a:gd name="T34" fmla="*/ 30 w 107"/>
                  <a:gd name="T35" fmla="*/ 67 h 132"/>
                  <a:gd name="T36" fmla="*/ 30 w 107"/>
                  <a:gd name="T37" fmla="*/ 27 h 132"/>
                  <a:gd name="T38" fmla="*/ 53 w 107"/>
                  <a:gd name="T39" fmla="*/ 27 h 132"/>
                  <a:gd name="T40" fmla="*/ 71 w 107"/>
                  <a:gd name="T41" fmla="*/ 31 h 132"/>
                  <a:gd name="T42" fmla="*/ 76 w 107"/>
                  <a:gd name="T43" fmla="*/ 46 h 132"/>
                  <a:gd name="T44" fmla="*/ 71 w 107"/>
                  <a:gd name="T45"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32">
                    <a:moveTo>
                      <a:pt x="103" y="27"/>
                    </a:moveTo>
                    <a:cubicBezTo>
                      <a:pt x="99" y="22"/>
                      <a:pt x="98" y="16"/>
                      <a:pt x="93" y="13"/>
                    </a:cubicBezTo>
                    <a:cubicBezTo>
                      <a:pt x="89" y="9"/>
                      <a:pt x="84" y="5"/>
                      <a:pt x="76" y="3"/>
                    </a:cubicBezTo>
                    <a:cubicBezTo>
                      <a:pt x="71" y="1"/>
                      <a:pt x="63" y="0"/>
                      <a:pt x="54" y="0"/>
                    </a:cubicBezTo>
                    <a:cubicBezTo>
                      <a:pt x="0" y="0"/>
                      <a:pt x="0" y="0"/>
                      <a:pt x="0" y="0"/>
                    </a:cubicBezTo>
                    <a:cubicBezTo>
                      <a:pt x="0" y="132"/>
                      <a:pt x="0" y="132"/>
                      <a:pt x="0" y="132"/>
                    </a:cubicBezTo>
                    <a:cubicBezTo>
                      <a:pt x="30" y="132"/>
                      <a:pt x="30" y="132"/>
                      <a:pt x="30" y="132"/>
                    </a:cubicBezTo>
                    <a:cubicBezTo>
                      <a:pt x="30" y="94"/>
                      <a:pt x="30" y="94"/>
                      <a:pt x="30" y="94"/>
                    </a:cubicBezTo>
                    <a:cubicBezTo>
                      <a:pt x="53" y="94"/>
                      <a:pt x="53" y="94"/>
                      <a:pt x="53" y="94"/>
                    </a:cubicBezTo>
                    <a:cubicBezTo>
                      <a:pt x="61" y="94"/>
                      <a:pt x="67" y="91"/>
                      <a:pt x="72" y="90"/>
                    </a:cubicBezTo>
                    <a:cubicBezTo>
                      <a:pt x="80" y="88"/>
                      <a:pt x="85" y="85"/>
                      <a:pt x="90" y="81"/>
                    </a:cubicBezTo>
                    <a:cubicBezTo>
                      <a:pt x="97" y="77"/>
                      <a:pt x="99" y="72"/>
                      <a:pt x="102" y="67"/>
                    </a:cubicBezTo>
                    <a:cubicBezTo>
                      <a:pt x="106" y="61"/>
                      <a:pt x="107" y="54"/>
                      <a:pt x="107" y="46"/>
                    </a:cubicBezTo>
                    <a:cubicBezTo>
                      <a:pt x="107" y="45"/>
                      <a:pt x="107" y="45"/>
                      <a:pt x="107" y="45"/>
                    </a:cubicBezTo>
                    <a:cubicBezTo>
                      <a:pt x="107" y="40"/>
                      <a:pt x="106" y="32"/>
                      <a:pt x="103" y="27"/>
                    </a:cubicBezTo>
                    <a:close/>
                    <a:moveTo>
                      <a:pt x="71" y="61"/>
                    </a:moveTo>
                    <a:cubicBezTo>
                      <a:pt x="67" y="64"/>
                      <a:pt x="61" y="67"/>
                      <a:pt x="53" y="67"/>
                    </a:cubicBezTo>
                    <a:cubicBezTo>
                      <a:pt x="30" y="67"/>
                      <a:pt x="30" y="67"/>
                      <a:pt x="30" y="67"/>
                    </a:cubicBezTo>
                    <a:cubicBezTo>
                      <a:pt x="30" y="27"/>
                      <a:pt x="30" y="27"/>
                      <a:pt x="30" y="27"/>
                    </a:cubicBezTo>
                    <a:cubicBezTo>
                      <a:pt x="53" y="27"/>
                      <a:pt x="53" y="27"/>
                      <a:pt x="53" y="27"/>
                    </a:cubicBezTo>
                    <a:cubicBezTo>
                      <a:pt x="61" y="27"/>
                      <a:pt x="66" y="28"/>
                      <a:pt x="71" y="31"/>
                    </a:cubicBezTo>
                    <a:cubicBezTo>
                      <a:pt x="75" y="34"/>
                      <a:pt x="76" y="40"/>
                      <a:pt x="76" y="46"/>
                    </a:cubicBezTo>
                    <a:cubicBezTo>
                      <a:pt x="76" y="52"/>
                      <a:pt x="75" y="58"/>
                      <a:pt x="71" y="61"/>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grpSp>
      </p:grpSp>
      <p:grpSp>
        <p:nvGrpSpPr>
          <p:cNvPr id="169" name="Group 168"/>
          <p:cNvGrpSpPr/>
          <p:nvPr/>
        </p:nvGrpSpPr>
        <p:grpSpPr>
          <a:xfrm>
            <a:off x="4125668" y="1934964"/>
            <a:ext cx="430066" cy="430066"/>
            <a:chOff x="2070444" y="3817505"/>
            <a:chExt cx="430066" cy="430066"/>
          </a:xfrm>
        </p:grpSpPr>
        <p:sp>
          <p:nvSpPr>
            <p:cNvPr id="170" name="Oval 169"/>
            <p:cNvSpPr/>
            <p:nvPr/>
          </p:nvSpPr>
          <p:spPr>
            <a:xfrm>
              <a:off x="2070444" y="3817505"/>
              <a:ext cx="430066" cy="430066"/>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grpSp>
          <p:nvGrpSpPr>
            <p:cNvPr id="171" name="Group 170"/>
            <p:cNvGrpSpPr/>
            <p:nvPr/>
          </p:nvGrpSpPr>
          <p:grpSpPr>
            <a:xfrm>
              <a:off x="2205083" y="3926113"/>
              <a:ext cx="168590" cy="212850"/>
              <a:chOff x="6215063" y="2747963"/>
              <a:chExt cx="538163" cy="679450"/>
            </a:xfrm>
            <a:solidFill>
              <a:srgbClr val="FFFFFF"/>
            </a:solidFill>
            <a:effectLst>
              <a:outerShdw blurRad="50800" dist="12700" dir="5400000" algn="t" rotWithShape="0">
                <a:prstClr val="black">
                  <a:alpha val="40000"/>
                </a:prstClr>
              </a:outerShdw>
            </a:effectLst>
          </p:grpSpPr>
          <p:sp>
            <p:nvSpPr>
              <p:cNvPr id="172" name="Freeform 6"/>
              <p:cNvSpPr>
                <a:spLocks/>
              </p:cNvSpPr>
              <p:nvPr/>
            </p:nvSpPr>
            <p:spPr bwMode="auto">
              <a:xfrm>
                <a:off x="6297613" y="2852738"/>
                <a:ext cx="103188"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2" y="0"/>
                      <a:pt x="0" y="1"/>
                      <a:pt x="0" y="5"/>
                    </a:cubicBezTo>
                    <a:cubicBezTo>
                      <a:pt x="0" y="43"/>
                      <a:pt x="0" y="43"/>
                      <a:pt x="0" y="43"/>
                    </a:cubicBezTo>
                    <a:cubicBezTo>
                      <a:pt x="0" y="47"/>
                      <a:pt x="2" y="48"/>
                      <a:pt x="6" y="48"/>
                    </a:cubicBezTo>
                    <a:cubicBezTo>
                      <a:pt x="44" y="48"/>
                      <a:pt x="44" y="48"/>
                      <a:pt x="44" y="48"/>
                    </a:cubicBezTo>
                    <a:cubicBezTo>
                      <a:pt x="47" y="48"/>
                      <a:pt x="49" y="47"/>
                      <a:pt x="49" y="43"/>
                    </a:cubicBezTo>
                    <a:cubicBezTo>
                      <a:pt x="49" y="5"/>
                      <a:pt x="49" y="5"/>
                      <a:pt x="49" y="5"/>
                    </a:cubicBezTo>
                    <a:cubicBezTo>
                      <a:pt x="49" y="1"/>
                      <a:pt x="47"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3" name="Freeform 7"/>
              <p:cNvSpPr>
                <a:spLocks/>
              </p:cNvSpPr>
              <p:nvPr/>
            </p:nvSpPr>
            <p:spPr bwMode="auto">
              <a:xfrm>
                <a:off x="6429375" y="2989263"/>
                <a:ext cx="104775"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4" y="0"/>
                      <a:pt x="0" y="1"/>
                      <a:pt x="0" y="5"/>
                    </a:cubicBezTo>
                    <a:cubicBezTo>
                      <a:pt x="0" y="43"/>
                      <a:pt x="0" y="43"/>
                      <a:pt x="0" y="43"/>
                    </a:cubicBezTo>
                    <a:cubicBezTo>
                      <a:pt x="0" y="45"/>
                      <a:pt x="4" y="48"/>
                      <a:pt x="6" y="48"/>
                    </a:cubicBezTo>
                    <a:cubicBezTo>
                      <a:pt x="44" y="48"/>
                      <a:pt x="44" y="48"/>
                      <a:pt x="44" y="48"/>
                    </a:cubicBezTo>
                    <a:cubicBezTo>
                      <a:pt x="48" y="48"/>
                      <a:pt x="49" y="45"/>
                      <a:pt x="49" y="43"/>
                    </a:cubicBezTo>
                    <a:cubicBezTo>
                      <a:pt x="49" y="5"/>
                      <a:pt x="49" y="5"/>
                      <a:pt x="49" y="5"/>
                    </a:cubicBezTo>
                    <a:cubicBezTo>
                      <a:pt x="49" y="1"/>
                      <a:pt x="48"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4" name="Freeform 8"/>
              <p:cNvSpPr>
                <a:spLocks/>
              </p:cNvSpPr>
              <p:nvPr/>
            </p:nvSpPr>
            <p:spPr bwMode="auto">
              <a:xfrm>
                <a:off x="6429375" y="3122613"/>
                <a:ext cx="104775" cy="104775"/>
              </a:xfrm>
              <a:custGeom>
                <a:avLst/>
                <a:gdLst>
                  <a:gd name="T0" fmla="*/ 44 w 49"/>
                  <a:gd name="T1" fmla="*/ 0 h 49"/>
                  <a:gd name="T2" fmla="*/ 6 w 49"/>
                  <a:gd name="T3" fmla="*/ 0 h 49"/>
                  <a:gd name="T4" fmla="*/ 0 w 49"/>
                  <a:gd name="T5" fmla="*/ 5 h 49"/>
                  <a:gd name="T6" fmla="*/ 0 w 49"/>
                  <a:gd name="T7" fmla="*/ 45 h 49"/>
                  <a:gd name="T8" fmla="*/ 6 w 49"/>
                  <a:gd name="T9" fmla="*/ 49 h 49"/>
                  <a:gd name="T10" fmla="*/ 44 w 49"/>
                  <a:gd name="T11" fmla="*/ 49 h 49"/>
                  <a:gd name="T12" fmla="*/ 49 w 49"/>
                  <a:gd name="T13" fmla="*/ 45 h 49"/>
                  <a:gd name="T14" fmla="*/ 49 w 49"/>
                  <a:gd name="T15" fmla="*/ 5 h 49"/>
                  <a:gd name="T16" fmla="*/ 44 w 49"/>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4" y="0"/>
                    </a:moveTo>
                    <a:cubicBezTo>
                      <a:pt x="6" y="0"/>
                      <a:pt x="6" y="0"/>
                      <a:pt x="6" y="0"/>
                    </a:cubicBezTo>
                    <a:cubicBezTo>
                      <a:pt x="4" y="0"/>
                      <a:pt x="0" y="4"/>
                      <a:pt x="0" y="5"/>
                    </a:cubicBezTo>
                    <a:cubicBezTo>
                      <a:pt x="0" y="45"/>
                      <a:pt x="0" y="45"/>
                      <a:pt x="0" y="45"/>
                    </a:cubicBezTo>
                    <a:cubicBezTo>
                      <a:pt x="0" y="46"/>
                      <a:pt x="4" y="49"/>
                      <a:pt x="6" y="49"/>
                    </a:cubicBezTo>
                    <a:cubicBezTo>
                      <a:pt x="44" y="49"/>
                      <a:pt x="44" y="49"/>
                      <a:pt x="44" y="49"/>
                    </a:cubicBezTo>
                    <a:cubicBezTo>
                      <a:pt x="48" y="49"/>
                      <a:pt x="49" y="46"/>
                      <a:pt x="49" y="45"/>
                    </a:cubicBezTo>
                    <a:cubicBezTo>
                      <a:pt x="49" y="5"/>
                      <a:pt x="49" y="5"/>
                      <a:pt x="49" y="5"/>
                    </a:cubicBezTo>
                    <a:cubicBezTo>
                      <a:pt x="49" y="4"/>
                      <a:pt x="48"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5" name="Freeform 9"/>
              <p:cNvSpPr>
                <a:spLocks/>
              </p:cNvSpPr>
              <p:nvPr/>
            </p:nvSpPr>
            <p:spPr bwMode="auto">
              <a:xfrm>
                <a:off x="6297613" y="3122613"/>
                <a:ext cx="103188" cy="104775"/>
              </a:xfrm>
              <a:custGeom>
                <a:avLst/>
                <a:gdLst>
                  <a:gd name="T0" fmla="*/ 44 w 49"/>
                  <a:gd name="T1" fmla="*/ 0 h 49"/>
                  <a:gd name="T2" fmla="*/ 6 w 49"/>
                  <a:gd name="T3" fmla="*/ 0 h 49"/>
                  <a:gd name="T4" fmla="*/ 0 w 49"/>
                  <a:gd name="T5" fmla="*/ 5 h 49"/>
                  <a:gd name="T6" fmla="*/ 0 w 49"/>
                  <a:gd name="T7" fmla="*/ 45 h 49"/>
                  <a:gd name="T8" fmla="*/ 6 w 49"/>
                  <a:gd name="T9" fmla="*/ 49 h 49"/>
                  <a:gd name="T10" fmla="*/ 44 w 49"/>
                  <a:gd name="T11" fmla="*/ 49 h 49"/>
                  <a:gd name="T12" fmla="*/ 49 w 49"/>
                  <a:gd name="T13" fmla="*/ 45 h 49"/>
                  <a:gd name="T14" fmla="*/ 49 w 49"/>
                  <a:gd name="T15" fmla="*/ 5 h 49"/>
                  <a:gd name="T16" fmla="*/ 44 w 49"/>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4" y="0"/>
                    </a:moveTo>
                    <a:cubicBezTo>
                      <a:pt x="6" y="0"/>
                      <a:pt x="6" y="0"/>
                      <a:pt x="6" y="0"/>
                    </a:cubicBezTo>
                    <a:cubicBezTo>
                      <a:pt x="2" y="0"/>
                      <a:pt x="0" y="4"/>
                      <a:pt x="0" y="5"/>
                    </a:cubicBezTo>
                    <a:cubicBezTo>
                      <a:pt x="0" y="45"/>
                      <a:pt x="0" y="45"/>
                      <a:pt x="0" y="45"/>
                    </a:cubicBezTo>
                    <a:cubicBezTo>
                      <a:pt x="0" y="46"/>
                      <a:pt x="2" y="49"/>
                      <a:pt x="6" y="49"/>
                    </a:cubicBezTo>
                    <a:cubicBezTo>
                      <a:pt x="44" y="49"/>
                      <a:pt x="44" y="49"/>
                      <a:pt x="44" y="49"/>
                    </a:cubicBezTo>
                    <a:cubicBezTo>
                      <a:pt x="47" y="49"/>
                      <a:pt x="49" y="46"/>
                      <a:pt x="49" y="45"/>
                    </a:cubicBezTo>
                    <a:cubicBezTo>
                      <a:pt x="49" y="5"/>
                      <a:pt x="49" y="5"/>
                      <a:pt x="49" y="5"/>
                    </a:cubicBezTo>
                    <a:cubicBezTo>
                      <a:pt x="49" y="4"/>
                      <a:pt x="47"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6" name="Freeform 10"/>
              <p:cNvSpPr>
                <a:spLocks/>
              </p:cNvSpPr>
              <p:nvPr/>
            </p:nvSpPr>
            <p:spPr bwMode="auto">
              <a:xfrm>
                <a:off x="6297613" y="2989263"/>
                <a:ext cx="103188"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2" y="0"/>
                      <a:pt x="0" y="1"/>
                      <a:pt x="0" y="5"/>
                    </a:cubicBezTo>
                    <a:cubicBezTo>
                      <a:pt x="0" y="43"/>
                      <a:pt x="0" y="43"/>
                      <a:pt x="0" y="43"/>
                    </a:cubicBezTo>
                    <a:cubicBezTo>
                      <a:pt x="0" y="45"/>
                      <a:pt x="2" y="48"/>
                      <a:pt x="6" y="48"/>
                    </a:cubicBezTo>
                    <a:cubicBezTo>
                      <a:pt x="44" y="48"/>
                      <a:pt x="44" y="48"/>
                      <a:pt x="44" y="48"/>
                    </a:cubicBezTo>
                    <a:cubicBezTo>
                      <a:pt x="47" y="48"/>
                      <a:pt x="49" y="45"/>
                      <a:pt x="49" y="43"/>
                    </a:cubicBezTo>
                    <a:cubicBezTo>
                      <a:pt x="49" y="5"/>
                      <a:pt x="49" y="5"/>
                      <a:pt x="49" y="5"/>
                    </a:cubicBezTo>
                    <a:cubicBezTo>
                      <a:pt x="49" y="1"/>
                      <a:pt x="47"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7" name="Freeform 11"/>
              <p:cNvSpPr>
                <a:spLocks/>
              </p:cNvSpPr>
              <p:nvPr/>
            </p:nvSpPr>
            <p:spPr bwMode="auto">
              <a:xfrm>
                <a:off x="6429375" y="2852738"/>
                <a:ext cx="104775"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4" y="0"/>
                      <a:pt x="0" y="1"/>
                      <a:pt x="0" y="5"/>
                    </a:cubicBezTo>
                    <a:cubicBezTo>
                      <a:pt x="0" y="43"/>
                      <a:pt x="0" y="43"/>
                      <a:pt x="0" y="43"/>
                    </a:cubicBezTo>
                    <a:cubicBezTo>
                      <a:pt x="0" y="47"/>
                      <a:pt x="4" y="48"/>
                      <a:pt x="6" y="48"/>
                    </a:cubicBezTo>
                    <a:cubicBezTo>
                      <a:pt x="44" y="48"/>
                      <a:pt x="44" y="48"/>
                      <a:pt x="44" y="48"/>
                    </a:cubicBezTo>
                    <a:cubicBezTo>
                      <a:pt x="48" y="48"/>
                      <a:pt x="49" y="47"/>
                      <a:pt x="49" y="43"/>
                    </a:cubicBezTo>
                    <a:cubicBezTo>
                      <a:pt x="49" y="5"/>
                      <a:pt x="49" y="5"/>
                      <a:pt x="49" y="5"/>
                    </a:cubicBezTo>
                    <a:cubicBezTo>
                      <a:pt x="49" y="1"/>
                      <a:pt x="48"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8" name="Freeform 13"/>
              <p:cNvSpPr>
                <a:spLocks/>
              </p:cNvSpPr>
              <p:nvPr/>
            </p:nvSpPr>
            <p:spPr bwMode="auto">
              <a:xfrm>
                <a:off x="6569075" y="2852738"/>
                <a:ext cx="101600" cy="101600"/>
              </a:xfrm>
              <a:custGeom>
                <a:avLst/>
                <a:gdLst>
                  <a:gd name="T0" fmla="*/ 42 w 48"/>
                  <a:gd name="T1" fmla="*/ 0 h 48"/>
                  <a:gd name="T2" fmla="*/ 5 w 48"/>
                  <a:gd name="T3" fmla="*/ 0 h 48"/>
                  <a:gd name="T4" fmla="*/ 0 w 48"/>
                  <a:gd name="T5" fmla="*/ 5 h 48"/>
                  <a:gd name="T6" fmla="*/ 0 w 48"/>
                  <a:gd name="T7" fmla="*/ 43 h 48"/>
                  <a:gd name="T8" fmla="*/ 5 w 48"/>
                  <a:gd name="T9" fmla="*/ 48 h 48"/>
                  <a:gd name="T10" fmla="*/ 42 w 48"/>
                  <a:gd name="T11" fmla="*/ 48 h 48"/>
                  <a:gd name="T12" fmla="*/ 48 w 48"/>
                  <a:gd name="T13" fmla="*/ 43 h 48"/>
                  <a:gd name="T14" fmla="*/ 48 w 48"/>
                  <a:gd name="T15" fmla="*/ 5 h 48"/>
                  <a:gd name="T16" fmla="*/ 42 w 4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2" y="0"/>
                    </a:moveTo>
                    <a:cubicBezTo>
                      <a:pt x="5" y="0"/>
                      <a:pt x="5" y="0"/>
                      <a:pt x="5" y="0"/>
                    </a:cubicBezTo>
                    <a:cubicBezTo>
                      <a:pt x="1" y="0"/>
                      <a:pt x="0" y="1"/>
                      <a:pt x="0" y="5"/>
                    </a:cubicBezTo>
                    <a:cubicBezTo>
                      <a:pt x="0" y="43"/>
                      <a:pt x="0" y="43"/>
                      <a:pt x="0" y="43"/>
                    </a:cubicBezTo>
                    <a:cubicBezTo>
                      <a:pt x="0" y="47"/>
                      <a:pt x="1" y="48"/>
                      <a:pt x="5" y="48"/>
                    </a:cubicBezTo>
                    <a:cubicBezTo>
                      <a:pt x="42" y="48"/>
                      <a:pt x="42" y="48"/>
                      <a:pt x="42" y="48"/>
                    </a:cubicBezTo>
                    <a:cubicBezTo>
                      <a:pt x="45" y="48"/>
                      <a:pt x="48" y="47"/>
                      <a:pt x="48" y="43"/>
                    </a:cubicBezTo>
                    <a:cubicBezTo>
                      <a:pt x="48" y="5"/>
                      <a:pt x="48" y="5"/>
                      <a:pt x="48" y="5"/>
                    </a:cubicBezTo>
                    <a:cubicBezTo>
                      <a:pt x="48" y="1"/>
                      <a:pt x="45" y="0"/>
                      <a:pt x="42"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79" name="Freeform 14"/>
              <p:cNvSpPr>
                <a:spLocks/>
              </p:cNvSpPr>
              <p:nvPr/>
            </p:nvSpPr>
            <p:spPr bwMode="auto">
              <a:xfrm>
                <a:off x="6569075" y="2989263"/>
                <a:ext cx="101600" cy="101600"/>
              </a:xfrm>
              <a:custGeom>
                <a:avLst/>
                <a:gdLst>
                  <a:gd name="T0" fmla="*/ 42 w 48"/>
                  <a:gd name="T1" fmla="*/ 0 h 48"/>
                  <a:gd name="T2" fmla="*/ 5 w 48"/>
                  <a:gd name="T3" fmla="*/ 0 h 48"/>
                  <a:gd name="T4" fmla="*/ 0 w 48"/>
                  <a:gd name="T5" fmla="*/ 5 h 48"/>
                  <a:gd name="T6" fmla="*/ 0 w 48"/>
                  <a:gd name="T7" fmla="*/ 43 h 48"/>
                  <a:gd name="T8" fmla="*/ 5 w 48"/>
                  <a:gd name="T9" fmla="*/ 48 h 48"/>
                  <a:gd name="T10" fmla="*/ 42 w 48"/>
                  <a:gd name="T11" fmla="*/ 48 h 48"/>
                  <a:gd name="T12" fmla="*/ 48 w 48"/>
                  <a:gd name="T13" fmla="*/ 43 h 48"/>
                  <a:gd name="T14" fmla="*/ 48 w 48"/>
                  <a:gd name="T15" fmla="*/ 5 h 48"/>
                  <a:gd name="T16" fmla="*/ 42 w 4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2" y="0"/>
                    </a:moveTo>
                    <a:cubicBezTo>
                      <a:pt x="5" y="0"/>
                      <a:pt x="5" y="0"/>
                      <a:pt x="5" y="0"/>
                    </a:cubicBezTo>
                    <a:cubicBezTo>
                      <a:pt x="1" y="0"/>
                      <a:pt x="0" y="1"/>
                      <a:pt x="0" y="5"/>
                    </a:cubicBezTo>
                    <a:cubicBezTo>
                      <a:pt x="0" y="43"/>
                      <a:pt x="0" y="43"/>
                      <a:pt x="0" y="43"/>
                    </a:cubicBezTo>
                    <a:cubicBezTo>
                      <a:pt x="0" y="45"/>
                      <a:pt x="1" y="48"/>
                      <a:pt x="5" y="48"/>
                    </a:cubicBezTo>
                    <a:cubicBezTo>
                      <a:pt x="42" y="48"/>
                      <a:pt x="42" y="48"/>
                      <a:pt x="42" y="48"/>
                    </a:cubicBezTo>
                    <a:cubicBezTo>
                      <a:pt x="45" y="48"/>
                      <a:pt x="48" y="45"/>
                      <a:pt x="48" y="43"/>
                    </a:cubicBezTo>
                    <a:cubicBezTo>
                      <a:pt x="48" y="5"/>
                      <a:pt x="48" y="5"/>
                      <a:pt x="48" y="5"/>
                    </a:cubicBezTo>
                    <a:cubicBezTo>
                      <a:pt x="48" y="1"/>
                      <a:pt x="45" y="0"/>
                      <a:pt x="42"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80" name="Freeform 15"/>
              <p:cNvSpPr>
                <a:spLocks noEditPoints="1"/>
              </p:cNvSpPr>
              <p:nvPr/>
            </p:nvSpPr>
            <p:spPr bwMode="auto">
              <a:xfrm>
                <a:off x="6215063" y="2747963"/>
                <a:ext cx="538163" cy="679450"/>
              </a:xfrm>
              <a:custGeom>
                <a:avLst/>
                <a:gdLst>
                  <a:gd name="T0" fmla="*/ 237 w 255"/>
                  <a:gd name="T1" fmla="*/ 0 h 321"/>
                  <a:gd name="T2" fmla="*/ 18 w 255"/>
                  <a:gd name="T3" fmla="*/ 0 h 321"/>
                  <a:gd name="T4" fmla="*/ 0 w 255"/>
                  <a:gd name="T5" fmla="*/ 18 h 321"/>
                  <a:gd name="T6" fmla="*/ 0 w 255"/>
                  <a:gd name="T7" fmla="*/ 300 h 321"/>
                  <a:gd name="T8" fmla="*/ 18 w 255"/>
                  <a:gd name="T9" fmla="*/ 321 h 321"/>
                  <a:gd name="T10" fmla="*/ 237 w 255"/>
                  <a:gd name="T11" fmla="*/ 321 h 321"/>
                  <a:gd name="T12" fmla="*/ 255 w 255"/>
                  <a:gd name="T13" fmla="*/ 300 h 321"/>
                  <a:gd name="T14" fmla="*/ 255 w 255"/>
                  <a:gd name="T15" fmla="*/ 18 h 321"/>
                  <a:gd name="T16" fmla="*/ 237 w 255"/>
                  <a:gd name="T17" fmla="*/ 0 h 321"/>
                  <a:gd name="T18" fmla="*/ 168 w 255"/>
                  <a:gd name="T19" fmla="*/ 298 h 321"/>
                  <a:gd name="T20" fmla="*/ 97 w 255"/>
                  <a:gd name="T21" fmla="*/ 298 h 321"/>
                  <a:gd name="T22" fmla="*/ 84 w 255"/>
                  <a:gd name="T23" fmla="*/ 286 h 321"/>
                  <a:gd name="T24" fmla="*/ 97 w 255"/>
                  <a:gd name="T25" fmla="*/ 275 h 321"/>
                  <a:gd name="T26" fmla="*/ 168 w 255"/>
                  <a:gd name="T27" fmla="*/ 275 h 321"/>
                  <a:gd name="T28" fmla="*/ 180 w 255"/>
                  <a:gd name="T29" fmla="*/ 286 h 321"/>
                  <a:gd name="T30" fmla="*/ 168 w 255"/>
                  <a:gd name="T31" fmla="*/ 298 h 321"/>
                  <a:gd name="T32" fmla="*/ 240 w 255"/>
                  <a:gd name="T33" fmla="*/ 253 h 321"/>
                  <a:gd name="T34" fmla="*/ 16 w 255"/>
                  <a:gd name="T35" fmla="*/ 253 h 321"/>
                  <a:gd name="T36" fmla="*/ 16 w 255"/>
                  <a:gd name="T37" fmla="*/ 34 h 321"/>
                  <a:gd name="T38" fmla="*/ 32 w 255"/>
                  <a:gd name="T39" fmla="*/ 16 h 321"/>
                  <a:gd name="T40" fmla="*/ 223 w 255"/>
                  <a:gd name="T41" fmla="*/ 16 h 321"/>
                  <a:gd name="T42" fmla="*/ 240 w 255"/>
                  <a:gd name="T43" fmla="*/ 34 h 321"/>
                  <a:gd name="T44" fmla="*/ 240 w 255"/>
                  <a:gd name="T45" fmla="*/ 25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5" h="321">
                    <a:moveTo>
                      <a:pt x="237" y="0"/>
                    </a:moveTo>
                    <a:cubicBezTo>
                      <a:pt x="18" y="0"/>
                      <a:pt x="18" y="0"/>
                      <a:pt x="18" y="0"/>
                    </a:cubicBezTo>
                    <a:cubicBezTo>
                      <a:pt x="7" y="0"/>
                      <a:pt x="0" y="7"/>
                      <a:pt x="0" y="18"/>
                    </a:cubicBezTo>
                    <a:cubicBezTo>
                      <a:pt x="0" y="300"/>
                      <a:pt x="0" y="300"/>
                      <a:pt x="0" y="300"/>
                    </a:cubicBezTo>
                    <a:cubicBezTo>
                      <a:pt x="0" y="312"/>
                      <a:pt x="7" y="321"/>
                      <a:pt x="18" y="321"/>
                    </a:cubicBezTo>
                    <a:cubicBezTo>
                      <a:pt x="237" y="321"/>
                      <a:pt x="237" y="321"/>
                      <a:pt x="237" y="321"/>
                    </a:cubicBezTo>
                    <a:cubicBezTo>
                      <a:pt x="246" y="321"/>
                      <a:pt x="255" y="312"/>
                      <a:pt x="255" y="300"/>
                    </a:cubicBezTo>
                    <a:cubicBezTo>
                      <a:pt x="255" y="18"/>
                      <a:pt x="255" y="18"/>
                      <a:pt x="255" y="18"/>
                    </a:cubicBezTo>
                    <a:cubicBezTo>
                      <a:pt x="255" y="7"/>
                      <a:pt x="246" y="0"/>
                      <a:pt x="237" y="0"/>
                    </a:cubicBezTo>
                    <a:close/>
                    <a:moveTo>
                      <a:pt x="168" y="298"/>
                    </a:moveTo>
                    <a:cubicBezTo>
                      <a:pt x="97" y="298"/>
                      <a:pt x="97" y="298"/>
                      <a:pt x="97" y="298"/>
                    </a:cubicBezTo>
                    <a:cubicBezTo>
                      <a:pt x="90" y="298"/>
                      <a:pt x="84" y="291"/>
                      <a:pt x="84" y="286"/>
                    </a:cubicBezTo>
                    <a:cubicBezTo>
                      <a:pt x="84" y="280"/>
                      <a:pt x="90" y="275"/>
                      <a:pt x="97" y="275"/>
                    </a:cubicBezTo>
                    <a:cubicBezTo>
                      <a:pt x="168" y="275"/>
                      <a:pt x="168" y="275"/>
                      <a:pt x="168" y="275"/>
                    </a:cubicBezTo>
                    <a:cubicBezTo>
                      <a:pt x="174" y="275"/>
                      <a:pt x="180" y="280"/>
                      <a:pt x="180" y="286"/>
                    </a:cubicBezTo>
                    <a:cubicBezTo>
                      <a:pt x="180" y="291"/>
                      <a:pt x="174" y="298"/>
                      <a:pt x="168" y="298"/>
                    </a:cubicBezTo>
                    <a:close/>
                    <a:moveTo>
                      <a:pt x="240" y="253"/>
                    </a:moveTo>
                    <a:cubicBezTo>
                      <a:pt x="16" y="253"/>
                      <a:pt x="16" y="253"/>
                      <a:pt x="16" y="253"/>
                    </a:cubicBezTo>
                    <a:cubicBezTo>
                      <a:pt x="16" y="34"/>
                      <a:pt x="16" y="34"/>
                      <a:pt x="16" y="34"/>
                    </a:cubicBezTo>
                    <a:cubicBezTo>
                      <a:pt x="16" y="23"/>
                      <a:pt x="23" y="16"/>
                      <a:pt x="32" y="16"/>
                    </a:cubicBezTo>
                    <a:cubicBezTo>
                      <a:pt x="223" y="16"/>
                      <a:pt x="223" y="16"/>
                      <a:pt x="223" y="16"/>
                    </a:cubicBezTo>
                    <a:cubicBezTo>
                      <a:pt x="232" y="16"/>
                      <a:pt x="240" y="23"/>
                      <a:pt x="240" y="34"/>
                    </a:cubicBezTo>
                    <a:cubicBezTo>
                      <a:pt x="240" y="253"/>
                      <a:pt x="240" y="253"/>
                      <a:pt x="240" y="253"/>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grpSp>
      </p:grpSp>
      <p:grpSp>
        <p:nvGrpSpPr>
          <p:cNvPr id="181" name="Group 180"/>
          <p:cNvGrpSpPr/>
          <p:nvPr/>
        </p:nvGrpSpPr>
        <p:grpSpPr>
          <a:xfrm>
            <a:off x="3643206" y="1934964"/>
            <a:ext cx="430066" cy="430066"/>
            <a:chOff x="1435412" y="3817505"/>
            <a:chExt cx="430066" cy="430066"/>
          </a:xfrm>
        </p:grpSpPr>
        <p:sp>
          <p:nvSpPr>
            <p:cNvPr id="182" name="Oval 181"/>
            <p:cNvSpPr/>
            <p:nvPr/>
          </p:nvSpPr>
          <p:spPr>
            <a:xfrm>
              <a:off x="1435412" y="3817505"/>
              <a:ext cx="430066" cy="430066"/>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sp>
          <p:nvSpPr>
            <p:cNvPr id="183" name="Freeform 19"/>
            <p:cNvSpPr>
              <a:spLocks noEditPoints="1"/>
            </p:cNvSpPr>
            <p:nvPr/>
          </p:nvSpPr>
          <p:spPr bwMode="auto">
            <a:xfrm>
              <a:off x="1581132" y="3928141"/>
              <a:ext cx="149692" cy="259597"/>
            </a:xfrm>
            <a:custGeom>
              <a:avLst/>
              <a:gdLst>
                <a:gd name="T0" fmla="*/ 113 w 226"/>
                <a:gd name="T1" fmla="*/ 0 h 392"/>
                <a:gd name="T2" fmla="*/ 0 w 226"/>
                <a:gd name="T3" fmla="*/ 114 h 392"/>
                <a:gd name="T4" fmla="*/ 36 w 226"/>
                <a:gd name="T5" fmla="*/ 193 h 392"/>
                <a:gd name="T6" fmla="*/ 113 w 226"/>
                <a:gd name="T7" fmla="*/ 392 h 392"/>
                <a:gd name="T8" fmla="*/ 190 w 226"/>
                <a:gd name="T9" fmla="*/ 193 h 392"/>
                <a:gd name="T10" fmla="*/ 226 w 226"/>
                <a:gd name="T11" fmla="*/ 114 h 392"/>
                <a:gd name="T12" fmla="*/ 113 w 226"/>
                <a:gd name="T13" fmla="*/ 0 h 392"/>
                <a:gd name="T14" fmla="*/ 110 w 226"/>
                <a:gd name="T15" fmla="*/ 161 h 392"/>
                <a:gd name="T16" fmla="*/ 60 w 226"/>
                <a:gd name="T17" fmla="*/ 110 h 392"/>
                <a:gd name="T18" fmla="*/ 110 w 226"/>
                <a:gd name="T19" fmla="*/ 60 h 392"/>
                <a:gd name="T20" fmla="*/ 161 w 226"/>
                <a:gd name="T21" fmla="*/ 110 h 392"/>
                <a:gd name="T22" fmla="*/ 110 w 226"/>
                <a:gd name="T23" fmla="*/ 16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92">
                  <a:moveTo>
                    <a:pt x="113" y="0"/>
                  </a:moveTo>
                  <a:cubicBezTo>
                    <a:pt x="50" y="0"/>
                    <a:pt x="0" y="51"/>
                    <a:pt x="0" y="114"/>
                  </a:cubicBezTo>
                  <a:cubicBezTo>
                    <a:pt x="0" y="132"/>
                    <a:pt x="11" y="162"/>
                    <a:pt x="36" y="193"/>
                  </a:cubicBezTo>
                  <a:cubicBezTo>
                    <a:pt x="78" y="249"/>
                    <a:pt x="109" y="338"/>
                    <a:pt x="113" y="392"/>
                  </a:cubicBezTo>
                  <a:cubicBezTo>
                    <a:pt x="115" y="338"/>
                    <a:pt x="146" y="249"/>
                    <a:pt x="190" y="193"/>
                  </a:cubicBezTo>
                  <a:cubicBezTo>
                    <a:pt x="215" y="162"/>
                    <a:pt x="226" y="132"/>
                    <a:pt x="226" y="114"/>
                  </a:cubicBezTo>
                  <a:cubicBezTo>
                    <a:pt x="226" y="51"/>
                    <a:pt x="176" y="0"/>
                    <a:pt x="113" y="0"/>
                  </a:cubicBezTo>
                  <a:close/>
                  <a:moveTo>
                    <a:pt x="110" y="161"/>
                  </a:moveTo>
                  <a:cubicBezTo>
                    <a:pt x="83" y="161"/>
                    <a:pt x="60" y="137"/>
                    <a:pt x="60" y="110"/>
                  </a:cubicBezTo>
                  <a:cubicBezTo>
                    <a:pt x="60" y="81"/>
                    <a:pt x="83" y="60"/>
                    <a:pt x="110" y="60"/>
                  </a:cubicBezTo>
                  <a:cubicBezTo>
                    <a:pt x="140" y="60"/>
                    <a:pt x="161" y="81"/>
                    <a:pt x="161" y="110"/>
                  </a:cubicBezTo>
                  <a:cubicBezTo>
                    <a:pt x="161" y="137"/>
                    <a:pt x="140" y="161"/>
                    <a:pt x="110" y="161"/>
                  </a:cubicBezTo>
                  <a:close/>
                </a:path>
              </a:pathLst>
            </a:custGeom>
            <a:solidFill>
              <a:srgbClr val="FFFFFF"/>
            </a:solidFill>
            <a:ln>
              <a:noFill/>
            </a:ln>
            <a:effectLst/>
          </p:spPr>
          <p:txBody>
            <a:bodyPr vert="horz" wrap="square" lIns="121713" tIns="60839" rIns="121713" bIns="60839"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grpSp>
      <p:grpSp>
        <p:nvGrpSpPr>
          <p:cNvPr id="184" name="Group 183"/>
          <p:cNvGrpSpPr/>
          <p:nvPr/>
        </p:nvGrpSpPr>
        <p:grpSpPr>
          <a:xfrm>
            <a:off x="3160743" y="1934964"/>
            <a:ext cx="430066" cy="430066"/>
            <a:chOff x="841489" y="3817505"/>
            <a:chExt cx="430066" cy="430066"/>
          </a:xfrm>
        </p:grpSpPr>
        <p:sp>
          <p:nvSpPr>
            <p:cNvPr id="185" name="Oval 184"/>
            <p:cNvSpPr/>
            <p:nvPr/>
          </p:nvSpPr>
          <p:spPr>
            <a:xfrm>
              <a:off x="841489" y="3817505"/>
              <a:ext cx="430066" cy="430066"/>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grpSp>
          <p:nvGrpSpPr>
            <p:cNvPr id="186" name="Group 185"/>
            <p:cNvGrpSpPr/>
            <p:nvPr/>
          </p:nvGrpSpPr>
          <p:grpSpPr>
            <a:xfrm>
              <a:off x="926864" y="3907713"/>
              <a:ext cx="249154" cy="249651"/>
              <a:chOff x="7631113" y="2687638"/>
              <a:chExt cx="795338" cy="796925"/>
            </a:xfrm>
            <a:solidFill>
              <a:srgbClr val="FFFFFF"/>
            </a:solidFill>
            <a:effectLst>
              <a:outerShdw blurRad="50800" dist="12700" dir="5400000" algn="t" rotWithShape="0">
                <a:prstClr val="black">
                  <a:alpha val="40000"/>
                </a:prstClr>
              </a:outerShdw>
            </a:effectLst>
          </p:grpSpPr>
          <p:sp>
            <p:nvSpPr>
              <p:cNvPr id="187" name="Freeform 16"/>
              <p:cNvSpPr>
                <a:spLocks/>
              </p:cNvSpPr>
              <p:nvPr/>
            </p:nvSpPr>
            <p:spPr bwMode="auto">
              <a:xfrm>
                <a:off x="7986713" y="3046413"/>
                <a:ext cx="82550" cy="76200"/>
              </a:xfrm>
              <a:custGeom>
                <a:avLst/>
                <a:gdLst>
                  <a:gd name="T0" fmla="*/ 21 w 39"/>
                  <a:gd name="T1" fmla="*/ 0 h 36"/>
                  <a:gd name="T2" fmla="*/ 0 w 39"/>
                  <a:gd name="T3" fmla="*/ 18 h 36"/>
                  <a:gd name="T4" fmla="*/ 21 w 39"/>
                  <a:gd name="T5" fmla="*/ 36 h 36"/>
                  <a:gd name="T6" fmla="*/ 39 w 39"/>
                  <a:gd name="T7" fmla="*/ 18 h 36"/>
                  <a:gd name="T8" fmla="*/ 21 w 39"/>
                  <a:gd name="T9" fmla="*/ 0 h 36"/>
                </a:gdLst>
                <a:ahLst/>
                <a:cxnLst>
                  <a:cxn ang="0">
                    <a:pos x="T0" y="T1"/>
                  </a:cxn>
                  <a:cxn ang="0">
                    <a:pos x="T2" y="T3"/>
                  </a:cxn>
                  <a:cxn ang="0">
                    <a:pos x="T4" y="T5"/>
                  </a:cxn>
                  <a:cxn ang="0">
                    <a:pos x="T6" y="T7"/>
                  </a:cxn>
                  <a:cxn ang="0">
                    <a:pos x="T8" y="T9"/>
                  </a:cxn>
                </a:cxnLst>
                <a:rect l="0" t="0" r="r" b="b"/>
                <a:pathLst>
                  <a:path w="39" h="36">
                    <a:moveTo>
                      <a:pt x="21" y="0"/>
                    </a:moveTo>
                    <a:cubicBezTo>
                      <a:pt x="9" y="0"/>
                      <a:pt x="0" y="9"/>
                      <a:pt x="0" y="18"/>
                    </a:cubicBezTo>
                    <a:cubicBezTo>
                      <a:pt x="0" y="28"/>
                      <a:pt x="9" y="36"/>
                      <a:pt x="21" y="36"/>
                    </a:cubicBezTo>
                    <a:cubicBezTo>
                      <a:pt x="30" y="36"/>
                      <a:pt x="39" y="28"/>
                      <a:pt x="39" y="18"/>
                    </a:cubicBezTo>
                    <a:cubicBezTo>
                      <a:pt x="39" y="9"/>
                      <a:pt x="30" y="0"/>
                      <a:pt x="21" y="0"/>
                    </a:cubicBezTo>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sp>
            <p:nvSpPr>
              <p:cNvPr id="188" name="Freeform 18"/>
              <p:cNvSpPr>
                <a:spLocks noEditPoints="1"/>
              </p:cNvSpPr>
              <p:nvPr/>
            </p:nvSpPr>
            <p:spPr bwMode="auto">
              <a:xfrm>
                <a:off x="7631113" y="2687638"/>
                <a:ext cx="795338" cy="796925"/>
              </a:xfrm>
              <a:custGeom>
                <a:avLst/>
                <a:gdLst>
                  <a:gd name="T0" fmla="*/ 0 w 376"/>
                  <a:gd name="T1" fmla="*/ 188 h 377"/>
                  <a:gd name="T2" fmla="*/ 376 w 376"/>
                  <a:gd name="T3" fmla="*/ 188 h 377"/>
                  <a:gd name="T4" fmla="*/ 274 w 376"/>
                  <a:gd name="T5" fmla="*/ 90 h 377"/>
                  <a:gd name="T6" fmla="*/ 306 w 376"/>
                  <a:gd name="T7" fmla="*/ 70 h 377"/>
                  <a:gd name="T8" fmla="*/ 285 w 376"/>
                  <a:gd name="T9" fmla="*/ 103 h 377"/>
                  <a:gd name="T10" fmla="*/ 274 w 376"/>
                  <a:gd name="T11" fmla="*/ 90 h 377"/>
                  <a:gd name="T12" fmla="*/ 189 w 376"/>
                  <a:gd name="T13" fmla="*/ 22 h 377"/>
                  <a:gd name="T14" fmla="*/ 198 w 376"/>
                  <a:gd name="T15" fmla="*/ 60 h 377"/>
                  <a:gd name="T16" fmla="*/ 177 w 376"/>
                  <a:gd name="T17" fmla="*/ 60 h 377"/>
                  <a:gd name="T18" fmla="*/ 59 w 376"/>
                  <a:gd name="T19" fmla="*/ 198 h 377"/>
                  <a:gd name="T20" fmla="*/ 22 w 376"/>
                  <a:gd name="T21" fmla="*/ 188 h 377"/>
                  <a:gd name="T22" fmla="*/ 59 w 376"/>
                  <a:gd name="T23" fmla="*/ 179 h 377"/>
                  <a:gd name="T24" fmla="*/ 59 w 376"/>
                  <a:gd name="T25" fmla="*/ 198 h 377"/>
                  <a:gd name="T26" fmla="*/ 85 w 376"/>
                  <a:gd name="T27" fmla="*/ 305 h 377"/>
                  <a:gd name="T28" fmla="*/ 71 w 376"/>
                  <a:gd name="T29" fmla="*/ 292 h 377"/>
                  <a:gd name="T30" fmla="*/ 103 w 376"/>
                  <a:gd name="T31" fmla="*/ 273 h 377"/>
                  <a:gd name="T32" fmla="*/ 103 w 376"/>
                  <a:gd name="T33" fmla="*/ 103 h 377"/>
                  <a:gd name="T34" fmla="*/ 71 w 376"/>
                  <a:gd name="T35" fmla="*/ 85 h 377"/>
                  <a:gd name="T36" fmla="*/ 85 w 376"/>
                  <a:gd name="T37" fmla="*/ 70 h 377"/>
                  <a:gd name="T38" fmla="*/ 103 w 376"/>
                  <a:gd name="T39" fmla="*/ 103 h 377"/>
                  <a:gd name="T40" fmla="*/ 189 w 376"/>
                  <a:gd name="T41" fmla="*/ 354 h 377"/>
                  <a:gd name="T42" fmla="*/ 177 w 376"/>
                  <a:gd name="T43" fmla="*/ 318 h 377"/>
                  <a:gd name="T44" fmla="*/ 198 w 376"/>
                  <a:gd name="T45" fmla="*/ 318 h 377"/>
                  <a:gd name="T46" fmla="*/ 256 w 376"/>
                  <a:gd name="T47" fmla="*/ 329 h 377"/>
                  <a:gd name="T48" fmla="*/ 190 w 376"/>
                  <a:gd name="T49" fmla="*/ 225 h 377"/>
                  <a:gd name="T50" fmla="*/ 149 w 376"/>
                  <a:gd name="T51" fmla="*/ 188 h 377"/>
                  <a:gd name="T52" fmla="*/ 172 w 376"/>
                  <a:gd name="T53" fmla="*/ 101 h 377"/>
                  <a:gd name="T54" fmla="*/ 202 w 376"/>
                  <a:gd name="T55" fmla="*/ 101 h 377"/>
                  <a:gd name="T56" fmla="*/ 226 w 376"/>
                  <a:gd name="T57" fmla="*/ 188 h 377"/>
                  <a:gd name="T58" fmla="*/ 262 w 376"/>
                  <a:gd name="T59" fmla="*/ 313 h 377"/>
                  <a:gd name="T60" fmla="*/ 306 w 376"/>
                  <a:gd name="T61" fmla="*/ 305 h 377"/>
                  <a:gd name="T62" fmla="*/ 274 w 376"/>
                  <a:gd name="T63" fmla="*/ 287 h 377"/>
                  <a:gd name="T64" fmla="*/ 285 w 376"/>
                  <a:gd name="T65" fmla="*/ 273 h 377"/>
                  <a:gd name="T66" fmla="*/ 306 w 376"/>
                  <a:gd name="T67" fmla="*/ 305 h 377"/>
                  <a:gd name="T68" fmla="*/ 316 w 376"/>
                  <a:gd name="T69" fmla="*/ 198 h 377"/>
                  <a:gd name="T70" fmla="*/ 316 w 376"/>
                  <a:gd name="T71" fmla="*/ 179 h 377"/>
                  <a:gd name="T72" fmla="*/ 354 w 376"/>
                  <a:gd name="T73"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77">
                    <a:moveTo>
                      <a:pt x="189" y="0"/>
                    </a:moveTo>
                    <a:cubicBezTo>
                      <a:pt x="85" y="0"/>
                      <a:pt x="0" y="85"/>
                      <a:pt x="0" y="188"/>
                    </a:cubicBezTo>
                    <a:cubicBezTo>
                      <a:pt x="0" y="292"/>
                      <a:pt x="85" y="377"/>
                      <a:pt x="189" y="377"/>
                    </a:cubicBezTo>
                    <a:cubicBezTo>
                      <a:pt x="292" y="377"/>
                      <a:pt x="376" y="292"/>
                      <a:pt x="376" y="188"/>
                    </a:cubicBezTo>
                    <a:cubicBezTo>
                      <a:pt x="376" y="85"/>
                      <a:pt x="292" y="0"/>
                      <a:pt x="189" y="0"/>
                    </a:cubicBezTo>
                    <a:close/>
                    <a:moveTo>
                      <a:pt x="274" y="90"/>
                    </a:moveTo>
                    <a:cubicBezTo>
                      <a:pt x="292" y="70"/>
                      <a:pt x="292" y="70"/>
                      <a:pt x="292" y="70"/>
                    </a:cubicBezTo>
                    <a:cubicBezTo>
                      <a:pt x="294" y="67"/>
                      <a:pt x="302" y="67"/>
                      <a:pt x="306" y="70"/>
                    </a:cubicBezTo>
                    <a:cubicBezTo>
                      <a:pt x="309" y="74"/>
                      <a:pt x="309" y="81"/>
                      <a:pt x="306" y="85"/>
                    </a:cubicBezTo>
                    <a:cubicBezTo>
                      <a:pt x="285" y="103"/>
                      <a:pt x="285" y="103"/>
                      <a:pt x="285" y="103"/>
                    </a:cubicBezTo>
                    <a:cubicBezTo>
                      <a:pt x="283" y="107"/>
                      <a:pt x="276" y="107"/>
                      <a:pt x="274" y="103"/>
                    </a:cubicBezTo>
                    <a:cubicBezTo>
                      <a:pt x="267" y="99"/>
                      <a:pt x="267" y="94"/>
                      <a:pt x="274" y="90"/>
                    </a:cubicBezTo>
                    <a:close/>
                    <a:moveTo>
                      <a:pt x="177" y="33"/>
                    </a:moveTo>
                    <a:cubicBezTo>
                      <a:pt x="177" y="27"/>
                      <a:pt x="184" y="22"/>
                      <a:pt x="189" y="22"/>
                    </a:cubicBezTo>
                    <a:cubicBezTo>
                      <a:pt x="193" y="22"/>
                      <a:pt x="198" y="27"/>
                      <a:pt x="198" y="33"/>
                    </a:cubicBezTo>
                    <a:cubicBezTo>
                      <a:pt x="198" y="60"/>
                      <a:pt x="198" y="60"/>
                      <a:pt x="198" y="60"/>
                    </a:cubicBezTo>
                    <a:cubicBezTo>
                      <a:pt x="198" y="63"/>
                      <a:pt x="193" y="69"/>
                      <a:pt x="189" y="69"/>
                    </a:cubicBezTo>
                    <a:cubicBezTo>
                      <a:pt x="184" y="69"/>
                      <a:pt x="177" y="63"/>
                      <a:pt x="177" y="60"/>
                    </a:cubicBezTo>
                    <a:cubicBezTo>
                      <a:pt x="177" y="33"/>
                      <a:pt x="177" y="33"/>
                      <a:pt x="177" y="33"/>
                    </a:cubicBezTo>
                    <a:close/>
                    <a:moveTo>
                      <a:pt x="59" y="198"/>
                    </a:moveTo>
                    <a:cubicBezTo>
                      <a:pt x="32" y="198"/>
                      <a:pt x="32" y="198"/>
                      <a:pt x="32" y="198"/>
                    </a:cubicBezTo>
                    <a:cubicBezTo>
                      <a:pt x="27" y="198"/>
                      <a:pt x="22" y="193"/>
                      <a:pt x="22" y="188"/>
                    </a:cubicBezTo>
                    <a:cubicBezTo>
                      <a:pt x="22" y="182"/>
                      <a:pt x="27" y="179"/>
                      <a:pt x="32" y="179"/>
                    </a:cubicBezTo>
                    <a:cubicBezTo>
                      <a:pt x="59" y="179"/>
                      <a:pt x="59" y="179"/>
                      <a:pt x="59" y="179"/>
                    </a:cubicBezTo>
                    <a:cubicBezTo>
                      <a:pt x="64" y="179"/>
                      <a:pt x="68" y="182"/>
                      <a:pt x="68" y="188"/>
                    </a:cubicBezTo>
                    <a:cubicBezTo>
                      <a:pt x="68" y="193"/>
                      <a:pt x="64" y="198"/>
                      <a:pt x="59" y="198"/>
                    </a:cubicBezTo>
                    <a:close/>
                    <a:moveTo>
                      <a:pt x="103" y="287"/>
                    </a:moveTo>
                    <a:cubicBezTo>
                      <a:pt x="85" y="305"/>
                      <a:pt x="85" y="305"/>
                      <a:pt x="85" y="305"/>
                    </a:cubicBezTo>
                    <a:cubicBezTo>
                      <a:pt x="81" y="310"/>
                      <a:pt x="76" y="310"/>
                      <a:pt x="71" y="305"/>
                    </a:cubicBezTo>
                    <a:cubicBezTo>
                      <a:pt x="67" y="301"/>
                      <a:pt x="67" y="296"/>
                      <a:pt x="71" y="292"/>
                    </a:cubicBezTo>
                    <a:cubicBezTo>
                      <a:pt x="90" y="273"/>
                      <a:pt x="90" y="273"/>
                      <a:pt x="90" y="273"/>
                    </a:cubicBezTo>
                    <a:cubicBezTo>
                      <a:pt x="94" y="269"/>
                      <a:pt x="99" y="269"/>
                      <a:pt x="103" y="273"/>
                    </a:cubicBezTo>
                    <a:cubicBezTo>
                      <a:pt x="108" y="276"/>
                      <a:pt x="108" y="283"/>
                      <a:pt x="103" y="287"/>
                    </a:cubicBezTo>
                    <a:close/>
                    <a:moveTo>
                      <a:pt x="103" y="103"/>
                    </a:moveTo>
                    <a:cubicBezTo>
                      <a:pt x="99" y="107"/>
                      <a:pt x="94" y="107"/>
                      <a:pt x="90" y="103"/>
                    </a:cubicBezTo>
                    <a:cubicBezTo>
                      <a:pt x="71" y="85"/>
                      <a:pt x="71" y="85"/>
                      <a:pt x="71" y="85"/>
                    </a:cubicBezTo>
                    <a:cubicBezTo>
                      <a:pt x="67" y="81"/>
                      <a:pt x="67" y="74"/>
                      <a:pt x="71" y="70"/>
                    </a:cubicBezTo>
                    <a:cubicBezTo>
                      <a:pt x="73" y="67"/>
                      <a:pt x="81" y="67"/>
                      <a:pt x="85" y="70"/>
                    </a:cubicBezTo>
                    <a:cubicBezTo>
                      <a:pt x="103" y="90"/>
                      <a:pt x="103" y="90"/>
                      <a:pt x="103" y="90"/>
                    </a:cubicBezTo>
                    <a:cubicBezTo>
                      <a:pt x="108" y="94"/>
                      <a:pt x="108" y="99"/>
                      <a:pt x="103" y="103"/>
                    </a:cubicBezTo>
                    <a:close/>
                    <a:moveTo>
                      <a:pt x="198" y="345"/>
                    </a:moveTo>
                    <a:cubicBezTo>
                      <a:pt x="198" y="350"/>
                      <a:pt x="193" y="354"/>
                      <a:pt x="189" y="354"/>
                    </a:cubicBezTo>
                    <a:cubicBezTo>
                      <a:pt x="184" y="354"/>
                      <a:pt x="177" y="350"/>
                      <a:pt x="177" y="345"/>
                    </a:cubicBezTo>
                    <a:cubicBezTo>
                      <a:pt x="177" y="318"/>
                      <a:pt x="177" y="318"/>
                      <a:pt x="177" y="318"/>
                    </a:cubicBezTo>
                    <a:cubicBezTo>
                      <a:pt x="177" y="313"/>
                      <a:pt x="184" y="309"/>
                      <a:pt x="189" y="309"/>
                    </a:cubicBezTo>
                    <a:cubicBezTo>
                      <a:pt x="193" y="309"/>
                      <a:pt x="198" y="313"/>
                      <a:pt x="198" y="318"/>
                    </a:cubicBezTo>
                    <a:cubicBezTo>
                      <a:pt x="198" y="345"/>
                      <a:pt x="198" y="345"/>
                      <a:pt x="198" y="345"/>
                    </a:cubicBezTo>
                    <a:close/>
                    <a:moveTo>
                      <a:pt x="256" y="329"/>
                    </a:moveTo>
                    <a:cubicBezTo>
                      <a:pt x="249" y="333"/>
                      <a:pt x="240" y="329"/>
                      <a:pt x="238" y="324"/>
                    </a:cubicBezTo>
                    <a:cubicBezTo>
                      <a:pt x="190" y="225"/>
                      <a:pt x="190" y="225"/>
                      <a:pt x="190" y="225"/>
                    </a:cubicBezTo>
                    <a:cubicBezTo>
                      <a:pt x="189" y="225"/>
                      <a:pt x="189" y="225"/>
                      <a:pt x="189" y="225"/>
                    </a:cubicBezTo>
                    <a:cubicBezTo>
                      <a:pt x="167" y="225"/>
                      <a:pt x="149" y="210"/>
                      <a:pt x="149" y="188"/>
                    </a:cubicBezTo>
                    <a:cubicBezTo>
                      <a:pt x="149" y="173"/>
                      <a:pt x="159" y="159"/>
                      <a:pt x="172" y="153"/>
                    </a:cubicBezTo>
                    <a:cubicBezTo>
                      <a:pt x="172" y="101"/>
                      <a:pt x="172" y="101"/>
                      <a:pt x="172" y="101"/>
                    </a:cubicBezTo>
                    <a:cubicBezTo>
                      <a:pt x="172" y="94"/>
                      <a:pt x="180" y="87"/>
                      <a:pt x="186" y="87"/>
                    </a:cubicBezTo>
                    <a:cubicBezTo>
                      <a:pt x="194" y="87"/>
                      <a:pt x="202" y="94"/>
                      <a:pt x="202" y="101"/>
                    </a:cubicBezTo>
                    <a:cubicBezTo>
                      <a:pt x="202" y="152"/>
                      <a:pt x="202" y="152"/>
                      <a:pt x="202" y="152"/>
                    </a:cubicBezTo>
                    <a:cubicBezTo>
                      <a:pt x="216" y="157"/>
                      <a:pt x="226" y="171"/>
                      <a:pt x="226" y="188"/>
                    </a:cubicBezTo>
                    <a:cubicBezTo>
                      <a:pt x="226" y="198"/>
                      <a:pt x="221" y="207"/>
                      <a:pt x="216" y="215"/>
                    </a:cubicBezTo>
                    <a:cubicBezTo>
                      <a:pt x="262" y="313"/>
                      <a:pt x="262" y="313"/>
                      <a:pt x="262" y="313"/>
                    </a:cubicBezTo>
                    <a:cubicBezTo>
                      <a:pt x="266" y="319"/>
                      <a:pt x="262" y="327"/>
                      <a:pt x="256" y="329"/>
                    </a:cubicBezTo>
                    <a:close/>
                    <a:moveTo>
                      <a:pt x="306" y="305"/>
                    </a:moveTo>
                    <a:cubicBezTo>
                      <a:pt x="302" y="310"/>
                      <a:pt x="294" y="310"/>
                      <a:pt x="292" y="305"/>
                    </a:cubicBezTo>
                    <a:cubicBezTo>
                      <a:pt x="274" y="287"/>
                      <a:pt x="274" y="287"/>
                      <a:pt x="274" y="287"/>
                    </a:cubicBezTo>
                    <a:cubicBezTo>
                      <a:pt x="267" y="283"/>
                      <a:pt x="267" y="276"/>
                      <a:pt x="274" y="273"/>
                    </a:cubicBezTo>
                    <a:cubicBezTo>
                      <a:pt x="276" y="269"/>
                      <a:pt x="283" y="269"/>
                      <a:pt x="285" y="273"/>
                    </a:cubicBezTo>
                    <a:cubicBezTo>
                      <a:pt x="306" y="292"/>
                      <a:pt x="306" y="292"/>
                      <a:pt x="306" y="292"/>
                    </a:cubicBezTo>
                    <a:cubicBezTo>
                      <a:pt x="309" y="296"/>
                      <a:pt x="309" y="301"/>
                      <a:pt x="306" y="305"/>
                    </a:cubicBezTo>
                    <a:close/>
                    <a:moveTo>
                      <a:pt x="343" y="198"/>
                    </a:moveTo>
                    <a:cubicBezTo>
                      <a:pt x="316" y="198"/>
                      <a:pt x="316" y="198"/>
                      <a:pt x="316" y="198"/>
                    </a:cubicBezTo>
                    <a:cubicBezTo>
                      <a:pt x="311" y="198"/>
                      <a:pt x="307" y="193"/>
                      <a:pt x="307" y="188"/>
                    </a:cubicBezTo>
                    <a:cubicBezTo>
                      <a:pt x="307" y="182"/>
                      <a:pt x="311" y="179"/>
                      <a:pt x="316" y="179"/>
                    </a:cubicBezTo>
                    <a:cubicBezTo>
                      <a:pt x="343" y="179"/>
                      <a:pt x="343" y="179"/>
                      <a:pt x="343" y="179"/>
                    </a:cubicBezTo>
                    <a:cubicBezTo>
                      <a:pt x="349" y="179"/>
                      <a:pt x="354" y="182"/>
                      <a:pt x="354" y="188"/>
                    </a:cubicBezTo>
                    <a:cubicBezTo>
                      <a:pt x="354" y="193"/>
                      <a:pt x="349" y="198"/>
                      <a:pt x="343" y="198"/>
                    </a:cubicBezTo>
                    <a:close/>
                  </a:path>
                </a:pathLst>
              </a:custGeom>
              <a:grpFill/>
              <a:ln>
                <a:noFill/>
              </a:ln>
            </p:spPr>
            <p:txBody>
              <a:bodyPr vert="horz" wrap="square" lIns="91440" tIns="45720" rIns="91440" bIns="45720" numCol="1" anchor="t" anchorCtr="0" compatLnSpc="1">
                <a:prstTxWarp prst="textNoShape">
                  <a:avLst/>
                </a:prstTxWarp>
              </a:bodyPr>
              <a:lstStyle/>
              <a:p>
                <a:pPr defTabSz="912918"/>
                <a:endParaRPr lang="en-US" sz="1400" kern="0" dirty="0">
                  <a:solidFill>
                    <a:srgbClr val="4D4D4D"/>
                  </a:solidFill>
                  <a:latin typeface="CiscoSansTT Light"/>
                  <a:ea typeface="メイリオ"/>
                  <a:cs typeface="メイリオ"/>
                </a:endParaRPr>
              </a:p>
            </p:txBody>
          </p:sp>
        </p:grpSp>
      </p:grpSp>
      <p:grpSp>
        <p:nvGrpSpPr>
          <p:cNvPr id="73" name="Group 72"/>
          <p:cNvGrpSpPr/>
          <p:nvPr/>
        </p:nvGrpSpPr>
        <p:grpSpPr>
          <a:xfrm>
            <a:off x="3146560" y="2947146"/>
            <a:ext cx="473632" cy="473632"/>
            <a:chOff x="3886303" y="2854712"/>
            <a:chExt cx="473632" cy="473632"/>
          </a:xfrm>
        </p:grpSpPr>
        <p:sp>
          <p:nvSpPr>
            <p:cNvPr id="194" name="Oval 193"/>
            <p:cNvSpPr/>
            <p:nvPr/>
          </p:nvSpPr>
          <p:spPr>
            <a:xfrm>
              <a:off x="3886303" y="2854712"/>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grpSp>
          <p:nvGrpSpPr>
            <p:cNvPr id="195" name="Group 105"/>
            <p:cNvGrpSpPr/>
            <p:nvPr/>
          </p:nvGrpSpPr>
          <p:grpSpPr>
            <a:xfrm rot="2700000">
              <a:off x="3978359" y="2902838"/>
              <a:ext cx="163225" cy="316505"/>
              <a:chOff x="4281488" y="2876551"/>
              <a:chExt cx="579437" cy="1109663"/>
            </a:xfrm>
            <a:solidFill>
              <a:srgbClr val="FFFFFF"/>
            </a:solidFill>
          </p:grpSpPr>
          <p:sp>
            <p:nvSpPr>
              <p:cNvPr id="196" name="Freeform 7"/>
              <p:cNvSpPr>
                <a:spLocks noEditPoints="1"/>
              </p:cNvSpPr>
              <p:nvPr/>
            </p:nvSpPr>
            <p:spPr bwMode="auto">
              <a:xfrm>
                <a:off x="4281488" y="2876551"/>
                <a:ext cx="579437" cy="1109663"/>
              </a:xfrm>
              <a:custGeom>
                <a:avLst/>
                <a:gdLst>
                  <a:gd name="T0" fmla="*/ 155 w 155"/>
                  <a:gd name="T1" fmla="*/ 78 h 296"/>
                  <a:gd name="T2" fmla="*/ 78 w 155"/>
                  <a:gd name="T3" fmla="*/ 0 h 296"/>
                  <a:gd name="T4" fmla="*/ 0 w 155"/>
                  <a:gd name="T5" fmla="*/ 78 h 296"/>
                  <a:gd name="T6" fmla="*/ 66 w 155"/>
                  <a:gd name="T7" fmla="*/ 155 h 296"/>
                  <a:gd name="T8" fmla="*/ 65 w 155"/>
                  <a:gd name="T9" fmla="*/ 177 h 296"/>
                  <a:gd name="T10" fmla="*/ 56 w 155"/>
                  <a:gd name="T11" fmla="*/ 177 h 296"/>
                  <a:gd name="T12" fmla="*/ 55 w 155"/>
                  <a:gd name="T13" fmla="*/ 273 h 296"/>
                  <a:gd name="T14" fmla="*/ 77 w 155"/>
                  <a:gd name="T15" fmla="*/ 295 h 296"/>
                  <a:gd name="T16" fmla="*/ 99 w 155"/>
                  <a:gd name="T17" fmla="*/ 274 h 296"/>
                  <a:gd name="T18" fmla="*/ 100 w 155"/>
                  <a:gd name="T19" fmla="*/ 178 h 296"/>
                  <a:gd name="T20" fmla="*/ 90 w 155"/>
                  <a:gd name="T21" fmla="*/ 178 h 296"/>
                  <a:gd name="T22" fmla="*/ 90 w 155"/>
                  <a:gd name="T23" fmla="*/ 155 h 296"/>
                  <a:gd name="T24" fmla="*/ 155 w 155"/>
                  <a:gd name="T25" fmla="*/ 78 h 296"/>
                  <a:gd name="T26" fmla="*/ 23 w 155"/>
                  <a:gd name="T27" fmla="*/ 78 h 296"/>
                  <a:gd name="T28" fmla="*/ 78 w 155"/>
                  <a:gd name="T29" fmla="*/ 23 h 296"/>
                  <a:gd name="T30" fmla="*/ 133 w 155"/>
                  <a:gd name="T31" fmla="*/ 78 h 296"/>
                  <a:gd name="T32" fmla="*/ 78 w 155"/>
                  <a:gd name="T33" fmla="*/ 134 h 296"/>
                  <a:gd name="T34" fmla="*/ 23 w 155"/>
                  <a:gd name="T35" fmla="*/ 7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96">
                    <a:moveTo>
                      <a:pt x="155" y="78"/>
                    </a:moveTo>
                    <a:cubicBezTo>
                      <a:pt x="155" y="35"/>
                      <a:pt x="120" y="0"/>
                      <a:pt x="78" y="0"/>
                    </a:cubicBezTo>
                    <a:cubicBezTo>
                      <a:pt x="35" y="0"/>
                      <a:pt x="0" y="35"/>
                      <a:pt x="0" y="78"/>
                    </a:cubicBezTo>
                    <a:cubicBezTo>
                      <a:pt x="0" y="117"/>
                      <a:pt x="29" y="149"/>
                      <a:pt x="66" y="155"/>
                    </a:cubicBezTo>
                    <a:cubicBezTo>
                      <a:pt x="65" y="177"/>
                      <a:pt x="65" y="177"/>
                      <a:pt x="65" y="177"/>
                    </a:cubicBezTo>
                    <a:cubicBezTo>
                      <a:pt x="56" y="177"/>
                      <a:pt x="56" y="177"/>
                      <a:pt x="56" y="177"/>
                    </a:cubicBezTo>
                    <a:cubicBezTo>
                      <a:pt x="55" y="273"/>
                      <a:pt x="55" y="273"/>
                      <a:pt x="55" y="273"/>
                    </a:cubicBezTo>
                    <a:cubicBezTo>
                      <a:pt x="55" y="285"/>
                      <a:pt x="65" y="295"/>
                      <a:pt x="77" y="295"/>
                    </a:cubicBezTo>
                    <a:cubicBezTo>
                      <a:pt x="89" y="296"/>
                      <a:pt x="99" y="286"/>
                      <a:pt x="99" y="274"/>
                    </a:cubicBezTo>
                    <a:cubicBezTo>
                      <a:pt x="100" y="178"/>
                      <a:pt x="100" y="178"/>
                      <a:pt x="100" y="178"/>
                    </a:cubicBezTo>
                    <a:cubicBezTo>
                      <a:pt x="90" y="178"/>
                      <a:pt x="90" y="178"/>
                      <a:pt x="90" y="178"/>
                    </a:cubicBezTo>
                    <a:cubicBezTo>
                      <a:pt x="90" y="155"/>
                      <a:pt x="90" y="155"/>
                      <a:pt x="90" y="155"/>
                    </a:cubicBezTo>
                    <a:cubicBezTo>
                      <a:pt x="127" y="149"/>
                      <a:pt x="155" y="117"/>
                      <a:pt x="155" y="78"/>
                    </a:cubicBezTo>
                    <a:close/>
                    <a:moveTo>
                      <a:pt x="23" y="78"/>
                    </a:moveTo>
                    <a:cubicBezTo>
                      <a:pt x="23" y="48"/>
                      <a:pt x="47" y="23"/>
                      <a:pt x="78" y="23"/>
                    </a:cubicBezTo>
                    <a:cubicBezTo>
                      <a:pt x="108" y="23"/>
                      <a:pt x="133" y="48"/>
                      <a:pt x="133" y="78"/>
                    </a:cubicBezTo>
                    <a:cubicBezTo>
                      <a:pt x="133" y="109"/>
                      <a:pt x="108" y="134"/>
                      <a:pt x="78" y="134"/>
                    </a:cubicBezTo>
                    <a:cubicBezTo>
                      <a:pt x="47" y="134"/>
                      <a:pt x="23" y="109"/>
                      <a:pt x="23"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383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197" name="Freeform 8"/>
              <p:cNvSpPr>
                <a:spLocks/>
              </p:cNvSpPr>
              <p:nvPr/>
            </p:nvSpPr>
            <p:spPr bwMode="auto">
              <a:xfrm>
                <a:off x="4381500" y="2992438"/>
                <a:ext cx="176212" cy="250825"/>
              </a:xfrm>
              <a:custGeom>
                <a:avLst/>
                <a:gdLst>
                  <a:gd name="T0" fmla="*/ 42 w 47"/>
                  <a:gd name="T1" fmla="*/ 1 h 67"/>
                  <a:gd name="T2" fmla="*/ 5 w 47"/>
                  <a:gd name="T3" fmla="*/ 64 h 67"/>
                  <a:gd name="T4" fmla="*/ 10 w 47"/>
                  <a:gd name="T5" fmla="*/ 67 h 67"/>
                  <a:gd name="T6" fmla="*/ 13 w 47"/>
                  <a:gd name="T7" fmla="*/ 61 h 67"/>
                  <a:gd name="T8" fmla="*/ 13 w 47"/>
                  <a:gd name="T9" fmla="*/ 61 h 67"/>
                  <a:gd name="T10" fmla="*/ 44 w 47"/>
                  <a:gd name="T11" fmla="*/ 9 h 67"/>
                  <a:gd name="T12" fmla="*/ 47 w 47"/>
                  <a:gd name="T13" fmla="*/ 4 h 67"/>
                  <a:gd name="T14" fmla="*/ 42 w 47"/>
                  <a:gd name="T15" fmla="*/ 1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7">
                    <a:moveTo>
                      <a:pt x="42" y="1"/>
                    </a:moveTo>
                    <a:cubicBezTo>
                      <a:pt x="15" y="10"/>
                      <a:pt x="0" y="37"/>
                      <a:pt x="5" y="64"/>
                    </a:cubicBezTo>
                    <a:cubicBezTo>
                      <a:pt x="5" y="66"/>
                      <a:pt x="8" y="67"/>
                      <a:pt x="10" y="67"/>
                    </a:cubicBezTo>
                    <a:cubicBezTo>
                      <a:pt x="12" y="66"/>
                      <a:pt x="13" y="64"/>
                      <a:pt x="13" y="61"/>
                    </a:cubicBezTo>
                    <a:cubicBezTo>
                      <a:pt x="13" y="61"/>
                      <a:pt x="13" y="61"/>
                      <a:pt x="13" y="61"/>
                    </a:cubicBezTo>
                    <a:cubicBezTo>
                      <a:pt x="9" y="39"/>
                      <a:pt x="22" y="17"/>
                      <a:pt x="44" y="9"/>
                    </a:cubicBezTo>
                    <a:cubicBezTo>
                      <a:pt x="46" y="8"/>
                      <a:pt x="47" y="6"/>
                      <a:pt x="47" y="4"/>
                    </a:cubicBezTo>
                    <a:cubicBezTo>
                      <a:pt x="46" y="2"/>
                      <a:pt x="44" y="0"/>
                      <a:pt x="4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383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grpSp>
        <p:grpSp>
          <p:nvGrpSpPr>
            <p:cNvPr id="198" name="Group 197"/>
            <p:cNvGrpSpPr/>
            <p:nvPr/>
          </p:nvGrpSpPr>
          <p:grpSpPr>
            <a:xfrm>
              <a:off x="4144711" y="3033463"/>
              <a:ext cx="170514" cy="160295"/>
              <a:chOff x="7143750" y="1444627"/>
              <a:chExt cx="1346200" cy="1447800"/>
            </a:xfrm>
            <a:solidFill>
              <a:srgbClr val="FFFFFF"/>
            </a:solidFill>
            <a:effectLst>
              <a:outerShdw blurRad="50800" dist="12700" dir="5400000" algn="t" rotWithShape="0">
                <a:prstClr val="black">
                  <a:alpha val="40000"/>
                </a:prstClr>
              </a:outerShdw>
            </a:effectLst>
          </p:grpSpPr>
          <p:grpSp>
            <p:nvGrpSpPr>
              <p:cNvPr id="199" name="Group 198"/>
              <p:cNvGrpSpPr/>
              <p:nvPr/>
            </p:nvGrpSpPr>
            <p:grpSpPr>
              <a:xfrm>
                <a:off x="7143750" y="1444627"/>
                <a:ext cx="1346200" cy="1447800"/>
                <a:chOff x="7143750" y="1444627"/>
                <a:chExt cx="1346200" cy="1447800"/>
              </a:xfrm>
              <a:grpFill/>
            </p:grpSpPr>
            <p:sp>
              <p:nvSpPr>
                <p:cNvPr id="201"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360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02"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360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03"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360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grpSp>
          <p:sp>
            <p:nvSpPr>
              <p:cNvPr id="200"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360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grpSp>
      </p:grpSp>
      <p:grpSp>
        <p:nvGrpSpPr>
          <p:cNvPr id="204" name="Group 203"/>
          <p:cNvGrpSpPr/>
          <p:nvPr/>
        </p:nvGrpSpPr>
        <p:grpSpPr>
          <a:xfrm>
            <a:off x="4726249" y="1298645"/>
            <a:ext cx="473632" cy="473632"/>
            <a:chOff x="1620073" y="3919990"/>
            <a:chExt cx="473632" cy="473632"/>
          </a:xfrm>
        </p:grpSpPr>
        <p:sp>
          <p:nvSpPr>
            <p:cNvPr id="205" name="Oval 204"/>
            <p:cNvSpPr/>
            <p:nvPr/>
          </p:nvSpPr>
          <p:spPr>
            <a:xfrm>
              <a:off x="1620073"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pic>
          <p:nvPicPr>
            <p:cNvPr id="206" name="Picture 205"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667769" y="3996581"/>
              <a:ext cx="377206" cy="320450"/>
            </a:xfrm>
            <a:prstGeom prst="rect">
              <a:avLst/>
            </a:prstGeom>
            <a:ln>
              <a:noFill/>
            </a:ln>
            <a:effectLst/>
          </p:spPr>
        </p:pic>
      </p:grpSp>
      <p:grpSp>
        <p:nvGrpSpPr>
          <p:cNvPr id="207" name="Group 206"/>
          <p:cNvGrpSpPr/>
          <p:nvPr/>
        </p:nvGrpSpPr>
        <p:grpSpPr>
          <a:xfrm>
            <a:off x="5246607" y="1298645"/>
            <a:ext cx="473632" cy="473632"/>
            <a:chOff x="2288041" y="3919990"/>
            <a:chExt cx="473632" cy="473632"/>
          </a:xfrm>
        </p:grpSpPr>
        <p:sp>
          <p:nvSpPr>
            <p:cNvPr id="208" name="Oval 207"/>
            <p:cNvSpPr/>
            <p:nvPr/>
          </p:nvSpPr>
          <p:spPr>
            <a:xfrm>
              <a:off x="2288041"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pic>
          <p:nvPicPr>
            <p:cNvPr id="209" name="Picture 208" descr="router arrows.em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8873" y="3981098"/>
              <a:ext cx="371969" cy="351417"/>
            </a:xfrm>
            <a:prstGeom prst="rect">
              <a:avLst/>
            </a:prstGeom>
            <a:ln>
              <a:noFill/>
            </a:ln>
            <a:effectLst/>
          </p:spPr>
        </p:pic>
      </p:grpSp>
      <p:grpSp>
        <p:nvGrpSpPr>
          <p:cNvPr id="210" name="Group 209"/>
          <p:cNvGrpSpPr/>
          <p:nvPr/>
        </p:nvGrpSpPr>
        <p:grpSpPr>
          <a:xfrm>
            <a:off x="5776550" y="1298645"/>
            <a:ext cx="473632" cy="473632"/>
            <a:chOff x="2990774" y="3919990"/>
            <a:chExt cx="473632" cy="473632"/>
          </a:xfrm>
        </p:grpSpPr>
        <p:sp>
          <p:nvSpPr>
            <p:cNvPr id="211" name="Oval 210"/>
            <p:cNvSpPr/>
            <p:nvPr/>
          </p:nvSpPr>
          <p:spPr>
            <a:xfrm>
              <a:off x="2990774"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sp>
          <p:nvSpPr>
            <p:cNvPr id="212" name="Freeform 37"/>
            <p:cNvSpPr>
              <a:spLocks noChangeAspect="1"/>
            </p:cNvSpPr>
            <p:nvPr/>
          </p:nvSpPr>
          <p:spPr bwMode="auto">
            <a:xfrm>
              <a:off x="3088592" y="4031047"/>
              <a:ext cx="277996" cy="251518"/>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marL="0" marR="0" lvl="0" indent="0" defTabSz="91360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D4D4D"/>
                </a:solidFill>
                <a:effectLst/>
                <a:uLnTx/>
                <a:uFillTx/>
                <a:latin typeface="メイリオ"/>
                <a:ea typeface="メイリオ"/>
                <a:cs typeface="メイリオ"/>
              </a:endParaRPr>
            </a:p>
          </p:txBody>
        </p:sp>
      </p:grpSp>
      <p:grpSp>
        <p:nvGrpSpPr>
          <p:cNvPr id="213" name="Group 212"/>
          <p:cNvGrpSpPr/>
          <p:nvPr/>
        </p:nvGrpSpPr>
        <p:grpSpPr>
          <a:xfrm>
            <a:off x="6312711" y="1298645"/>
            <a:ext cx="473632" cy="473632"/>
            <a:chOff x="3830714" y="3919990"/>
            <a:chExt cx="473632" cy="473632"/>
          </a:xfrm>
        </p:grpSpPr>
        <p:sp>
          <p:nvSpPr>
            <p:cNvPr id="214" name="Oval 213"/>
            <p:cNvSpPr/>
            <p:nvPr/>
          </p:nvSpPr>
          <p:spPr>
            <a:xfrm>
              <a:off x="3830714"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pic>
          <p:nvPicPr>
            <p:cNvPr id="215" name="Picture 214" descr="whiteparts.ai"/>
            <p:cNvPicPr>
              <a:picLocks noChangeAspect="1"/>
            </p:cNvPicPr>
            <p:nvPr/>
          </p:nvPicPr>
          <p:blipFill>
            <a:blip r:embed="rId5" cstate="print">
              <a:extLst>
                <a:ext uri="{28A0092B-C50C-407E-A947-70E740481C1C}">
                  <a14:useLocalDpi xmlns:a14="http://schemas.microsoft.com/office/drawing/2010/main"/>
                </a:ext>
              </a:extLst>
            </a:blip>
            <a:srcRect l="32551" t="36693" r="59517" b="59350"/>
            <a:stretch>
              <a:fillRect/>
            </a:stretch>
          </p:blipFill>
          <p:spPr>
            <a:xfrm>
              <a:off x="3887352" y="4040503"/>
              <a:ext cx="360357" cy="232607"/>
            </a:xfrm>
            <a:prstGeom prst="rect">
              <a:avLst/>
            </a:prstGeom>
            <a:ln>
              <a:noFill/>
            </a:ln>
            <a:effectLst/>
          </p:spPr>
        </p:pic>
      </p:grpSp>
      <p:grpSp>
        <p:nvGrpSpPr>
          <p:cNvPr id="216" name="Group 215"/>
          <p:cNvGrpSpPr/>
          <p:nvPr/>
        </p:nvGrpSpPr>
        <p:grpSpPr>
          <a:xfrm>
            <a:off x="6835483" y="1298645"/>
            <a:ext cx="473632" cy="473632"/>
            <a:chOff x="4694114" y="3919990"/>
            <a:chExt cx="473632" cy="473632"/>
          </a:xfrm>
        </p:grpSpPr>
        <p:sp>
          <p:nvSpPr>
            <p:cNvPr id="217" name="Oval 216"/>
            <p:cNvSpPr/>
            <p:nvPr/>
          </p:nvSpPr>
          <p:spPr>
            <a:xfrm>
              <a:off x="4694114" y="3919990"/>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grpSp>
          <p:nvGrpSpPr>
            <p:cNvPr id="218" name="Group 157"/>
            <p:cNvGrpSpPr>
              <a:grpSpLocks noChangeAspect="1"/>
            </p:cNvGrpSpPr>
            <p:nvPr/>
          </p:nvGrpSpPr>
          <p:grpSpPr>
            <a:xfrm>
              <a:off x="4771204" y="4059092"/>
              <a:ext cx="315021" cy="195428"/>
              <a:chOff x="13636625" y="1373188"/>
              <a:chExt cx="1330325" cy="825500"/>
            </a:xfrm>
            <a:solidFill>
              <a:srgbClr val="8E909E"/>
            </a:solidFill>
          </p:grpSpPr>
          <p:sp>
            <p:nvSpPr>
              <p:cNvPr id="219"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0"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1"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2"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3"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4"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5"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6"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7"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8"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29"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0"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1"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2"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3"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4"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5"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6"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7"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8"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sp>
            <p:nvSpPr>
              <p:cNvPr id="239"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marL="0" marR="0" lvl="0" indent="0" defTabSz="8906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メイリオ"/>
                  <a:ea typeface="メイリオ"/>
                  <a:cs typeface="メイリオ"/>
                </a:endParaRPr>
              </a:p>
            </p:txBody>
          </p:sp>
        </p:grpSp>
      </p:grpSp>
      <p:sp>
        <p:nvSpPr>
          <p:cNvPr id="240" name="Freeform 13"/>
          <p:cNvSpPr>
            <a:spLocks/>
          </p:cNvSpPr>
          <p:nvPr/>
        </p:nvSpPr>
        <p:spPr bwMode="auto">
          <a:xfrm rot="10800000">
            <a:off x="4085127" y="1304600"/>
            <a:ext cx="4170086" cy="1215940"/>
          </a:xfrm>
          <a:custGeom>
            <a:avLst/>
            <a:gdLst>
              <a:gd name="T0" fmla="*/ 2102 w 3796"/>
              <a:gd name="T1" fmla="*/ 5 h 720"/>
              <a:gd name="T2" fmla="*/ 2102 w 3796"/>
              <a:gd name="T3" fmla="*/ 0 h 720"/>
              <a:gd name="T4" fmla="*/ 1695 w 3796"/>
              <a:gd name="T5" fmla="*/ 0 h 720"/>
              <a:gd name="T6" fmla="*/ 1695 w 3796"/>
              <a:gd name="T7" fmla="*/ 0 h 720"/>
              <a:gd name="T8" fmla="*/ 1695 w 3796"/>
              <a:gd name="T9" fmla="*/ 5 h 720"/>
              <a:gd name="T10" fmla="*/ 0 w 3796"/>
              <a:gd name="T11" fmla="*/ 720 h 720"/>
              <a:gd name="T12" fmla="*/ 3796 w 3796"/>
              <a:gd name="T13" fmla="*/ 720 h 720"/>
              <a:gd name="T14" fmla="*/ 2102 w 3796"/>
              <a:gd name="T15" fmla="*/ 5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6" h="720">
                <a:moveTo>
                  <a:pt x="2102" y="5"/>
                </a:moveTo>
                <a:cubicBezTo>
                  <a:pt x="2102" y="3"/>
                  <a:pt x="2102" y="2"/>
                  <a:pt x="2102" y="0"/>
                </a:cubicBezTo>
                <a:cubicBezTo>
                  <a:pt x="1695" y="0"/>
                  <a:pt x="1695" y="0"/>
                  <a:pt x="1695" y="0"/>
                </a:cubicBezTo>
                <a:cubicBezTo>
                  <a:pt x="1695" y="0"/>
                  <a:pt x="1695" y="0"/>
                  <a:pt x="1695" y="0"/>
                </a:cubicBezTo>
                <a:cubicBezTo>
                  <a:pt x="1695" y="2"/>
                  <a:pt x="1695" y="3"/>
                  <a:pt x="1695" y="5"/>
                </a:cubicBezTo>
                <a:cubicBezTo>
                  <a:pt x="1695" y="400"/>
                  <a:pt x="936" y="720"/>
                  <a:pt x="0" y="720"/>
                </a:cubicBezTo>
                <a:cubicBezTo>
                  <a:pt x="3796" y="720"/>
                  <a:pt x="3796" y="720"/>
                  <a:pt x="3796" y="720"/>
                </a:cubicBezTo>
                <a:cubicBezTo>
                  <a:pt x="2860" y="720"/>
                  <a:pt x="2102" y="400"/>
                  <a:pt x="2102" y="5"/>
                </a:cubicBezTo>
                <a:close/>
              </a:path>
            </a:pathLst>
          </a:custGeom>
          <a:gradFill flip="none" rotWithShape="1">
            <a:gsLst>
              <a:gs pos="0">
                <a:schemeClr val="tx2">
                  <a:lumMod val="60000"/>
                  <a:lumOff val="40000"/>
                  <a:alpha val="27000"/>
                </a:schemeClr>
              </a:gs>
              <a:gs pos="100000">
                <a:schemeClr val="bg1">
                  <a:alpha val="0"/>
                </a:scheme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0" tIns="34281" rIns="68560" bIns="34281" numCol="1" anchor="t" anchorCtr="0" compatLnSpc="1">
            <a:prstTxWarp prst="textNoShape">
              <a:avLst/>
            </a:prstTxWarp>
          </a:bodyPr>
          <a:lstStyle/>
          <a:p>
            <a:endParaRPr lang="en-US" dirty="0">
              <a:latin typeface="メイリオ"/>
              <a:ea typeface="メイリオ"/>
              <a:cs typeface="メイリオ"/>
            </a:endParaRPr>
          </a:p>
        </p:txBody>
      </p:sp>
      <p:grpSp>
        <p:nvGrpSpPr>
          <p:cNvPr id="252" name="Group 251"/>
          <p:cNvGrpSpPr/>
          <p:nvPr/>
        </p:nvGrpSpPr>
        <p:grpSpPr>
          <a:xfrm>
            <a:off x="5796862" y="2374918"/>
            <a:ext cx="473632" cy="473632"/>
            <a:chOff x="6117920" y="2338236"/>
            <a:chExt cx="473632" cy="473632"/>
          </a:xfrm>
        </p:grpSpPr>
        <p:sp>
          <p:nvSpPr>
            <p:cNvPr id="242" name="Oval 241"/>
            <p:cNvSpPr/>
            <p:nvPr/>
          </p:nvSpPr>
          <p:spPr>
            <a:xfrm>
              <a:off x="6117920" y="2338236"/>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メイリオ"/>
                <a:ea typeface="メイリオ"/>
                <a:cs typeface="メイリオ"/>
              </a:endParaRPr>
            </a:p>
          </p:txBody>
        </p:sp>
        <p:pic>
          <p:nvPicPr>
            <p:cNvPr id="247" name="Picture 246" descr="arrow.png"/>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221239" y="2477365"/>
              <a:ext cx="328674" cy="184879"/>
            </a:xfrm>
            <a:prstGeom prst="rect">
              <a:avLst/>
            </a:prstGeom>
          </p:spPr>
        </p:pic>
        <p:pic>
          <p:nvPicPr>
            <p:cNvPr id="254" name="Picture 253" descr="arrow.png"/>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flipV="1">
              <a:off x="6223599" y="2502765"/>
              <a:ext cx="328674" cy="184879"/>
            </a:xfrm>
            <a:prstGeom prst="rect">
              <a:avLst/>
            </a:prstGeom>
          </p:spPr>
        </p:pic>
      </p:grpSp>
      <p:pic>
        <p:nvPicPr>
          <p:cNvPr id="255" name="Picture 254" descr="01 - Dashboard with Policy violation.png"/>
          <p:cNvPicPr>
            <a:picLocks noChangeAspect="1"/>
          </p:cNvPicPr>
          <p:nvPr/>
        </p:nvPicPr>
        <p:blipFill rotWithShape="1">
          <a:blip r:embed="rId7">
            <a:alphaModFix amt="87000"/>
            <a:extLst>
              <a:ext uri="{28A0092B-C50C-407E-A947-70E740481C1C}">
                <a14:useLocalDpi xmlns:a14="http://schemas.microsoft.com/office/drawing/2010/main" val="0"/>
              </a:ext>
            </a:extLst>
          </a:blip>
          <a:srcRect l="12009" t="20865" b="37266"/>
          <a:stretch/>
        </p:blipFill>
        <p:spPr>
          <a:xfrm>
            <a:off x="6321653" y="2067853"/>
            <a:ext cx="2085897" cy="608450"/>
          </a:xfrm>
          <a:prstGeom prst="rect">
            <a:avLst/>
          </a:prstGeom>
        </p:spPr>
      </p:pic>
      <p:sp>
        <p:nvSpPr>
          <p:cNvPr id="1025" name="TextBox 1024"/>
          <p:cNvSpPr txBox="1"/>
          <p:nvPr/>
        </p:nvSpPr>
        <p:spPr>
          <a:xfrm>
            <a:off x="3008585" y="3385000"/>
            <a:ext cx="736099" cy="253916"/>
          </a:xfrm>
          <a:prstGeom prst="rect">
            <a:avLst/>
          </a:prstGeom>
          <a:noFill/>
        </p:spPr>
        <p:txBody>
          <a:bodyPr wrap="none" rtlCol="0">
            <a:spAutoFit/>
          </a:bodyPr>
          <a:lstStyle/>
          <a:p>
            <a:r>
              <a:rPr lang="ja-JP" altLang="en-US" sz="1050" dirty="0" smtClean="0">
                <a:latin typeface="メイリオ"/>
                <a:ea typeface="メイリオ"/>
                <a:cs typeface="メイリオ"/>
              </a:rPr>
              <a:t>検疫通知</a:t>
            </a:r>
            <a:endParaRPr lang="en-US" sz="1050" dirty="0">
              <a:latin typeface="メイリオ"/>
              <a:ea typeface="メイリオ"/>
              <a:cs typeface="メイリオ"/>
            </a:endParaRPr>
          </a:p>
        </p:txBody>
      </p:sp>
      <p:sp>
        <p:nvSpPr>
          <p:cNvPr id="260" name="TextBox 259"/>
          <p:cNvSpPr txBox="1"/>
          <p:nvPr/>
        </p:nvSpPr>
        <p:spPr>
          <a:xfrm>
            <a:off x="3015326" y="1684399"/>
            <a:ext cx="736099" cy="253916"/>
          </a:xfrm>
          <a:prstGeom prst="rect">
            <a:avLst/>
          </a:prstGeom>
          <a:noFill/>
        </p:spPr>
        <p:txBody>
          <a:bodyPr wrap="none" rtlCol="0">
            <a:spAutoFit/>
          </a:bodyPr>
          <a:lstStyle/>
          <a:p>
            <a:r>
              <a:rPr lang="ja-JP" altLang="en-US" sz="1050" dirty="0" smtClean="0">
                <a:latin typeface="メイリオ"/>
                <a:ea typeface="メイリオ"/>
                <a:cs typeface="メイリオ"/>
              </a:rPr>
              <a:t>属性情報</a:t>
            </a:r>
            <a:endParaRPr lang="en-US" sz="1050" dirty="0">
              <a:latin typeface="メイリオ"/>
              <a:ea typeface="メイリオ"/>
              <a:cs typeface="メイリオ"/>
            </a:endParaRPr>
          </a:p>
        </p:txBody>
      </p:sp>
      <p:grpSp>
        <p:nvGrpSpPr>
          <p:cNvPr id="1029" name="Group 1028"/>
          <p:cNvGrpSpPr/>
          <p:nvPr/>
        </p:nvGrpSpPr>
        <p:grpSpPr>
          <a:xfrm rot="17244731">
            <a:off x="6288703" y="1890370"/>
            <a:ext cx="482462" cy="404988"/>
            <a:chOff x="2128557" y="505712"/>
            <a:chExt cx="3036101" cy="3036101"/>
          </a:xfrm>
        </p:grpSpPr>
        <p:pic>
          <p:nvPicPr>
            <p:cNvPr id="1027" name="Picture 1026" descr="10037_Available_Promotions_25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8557" y="505712"/>
              <a:ext cx="3036101" cy="3036101"/>
            </a:xfrm>
            <a:prstGeom prst="rect">
              <a:avLst/>
            </a:prstGeom>
          </p:spPr>
        </p:pic>
        <p:pic>
          <p:nvPicPr>
            <p:cNvPr id="1028" name="Picture 1027" descr="Screen Shot 2015-07-06 at 4.01.46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8791" y="1985967"/>
              <a:ext cx="1365835" cy="773598"/>
            </a:xfrm>
            <a:prstGeom prst="rect">
              <a:avLst/>
            </a:prstGeom>
          </p:spPr>
        </p:pic>
      </p:grpSp>
      <p:sp>
        <p:nvSpPr>
          <p:cNvPr id="253" name="Rectangle 252"/>
          <p:cNvSpPr/>
          <p:nvPr/>
        </p:nvSpPr>
        <p:spPr>
          <a:xfrm>
            <a:off x="5647015" y="1840664"/>
            <a:ext cx="902811" cy="307777"/>
          </a:xfrm>
          <a:prstGeom prst="rect">
            <a:avLst/>
          </a:prstGeom>
        </p:spPr>
        <p:txBody>
          <a:bodyPr wrap="none">
            <a:spAutoFit/>
          </a:bodyPr>
          <a:lstStyle/>
          <a:p>
            <a:r>
              <a:rPr lang="en-US" sz="1400" dirty="0" smtClean="0">
                <a:solidFill>
                  <a:schemeClr val="tx2">
                    <a:lumMod val="50000"/>
                  </a:schemeClr>
                </a:solidFill>
                <a:latin typeface="メイリオ"/>
                <a:ea typeface="メイリオ"/>
                <a:cs typeface="メイリオ"/>
              </a:rPr>
              <a:t>NetFlow</a:t>
            </a:r>
            <a:endParaRPr lang="en-US" sz="1400" dirty="0">
              <a:latin typeface="メイリオ"/>
              <a:ea typeface="メイリオ"/>
              <a:cs typeface="メイリオ"/>
            </a:endParaRPr>
          </a:p>
        </p:txBody>
      </p:sp>
      <p:sp>
        <p:nvSpPr>
          <p:cNvPr id="147" name="TextBox 146"/>
          <p:cNvSpPr txBox="1"/>
          <p:nvPr/>
        </p:nvSpPr>
        <p:spPr>
          <a:xfrm>
            <a:off x="4216167" y="2786133"/>
            <a:ext cx="1834770" cy="307777"/>
          </a:xfrm>
          <a:prstGeom prst="rect">
            <a:avLst/>
          </a:prstGeom>
          <a:noFill/>
        </p:spPr>
        <p:txBody>
          <a:bodyPr wrap="none" rtlCol="0">
            <a:spAutoFit/>
          </a:bodyPr>
          <a:lstStyle/>
          <a:p>
            <a:r>
              <a:rPr lang="en-US" sz="1400" dirty="0" smtClean="0">
                <a:latin typeface="メイリオ"/>
                <a:ea typeface="メイリオ"/>
                <a:cs typeface="メイリオ"/>
              </a:rPr>
              <a:t>Cisco </a:t>
            </a:r>
            <a:r>
              <a:rPr lang="en-US" sz="1400" dirty="0" err="1" smtClean="0">
                <a:latin typeface="メイリオ"/>
                <a:ea typeface="メイリオ"/>
                <a:cs typeface="メイリオ"/>
              </a:rPr>
              <a:t>Stealthwatch</a:t>
            </a:r>
            <a:endParaRPr lang="en-US" sz="1400" dirty="0">
              <a:latin typeface="メイリオ"/>
              <a:ea typeface="メイリオ"/>
              <a:cs typeface="メイリオ"/>
            </a:endParaRPr>
          </a:p>
        </p:txBody>
      </p:sp>
      <p:sp>
        <p:nvSpPr>
          <p:cNvPr id="4" name="Rectangle 3"/>
          <p:cNvSpPr/>
          <p:nvPr/>
        </p:nvSpPr>
        <p:spPr>
          <a:xfrm>
            <a:off x="284343" y="2340754"/>
            <a:ext cx="2824475" cy="2501860"/>
          </a:xfrm>
          <a:prstGeom prst="rect">
            <a:avLst/>
          </a:prstGeom>
          <a:no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9" name="Rectangle 148"/>
          <p:cNvSpPr/>
          <p:nvPr/>
        </p:nvSpPr>
        <p:spPr>
          <a:xfrm>
            <a:off x="4047900" y="1223271"/>
            <a:ext cx="4567696" cy="3666725"/>
          </a:xfrm>
          <a:prstGeom prst="rect">
            <a:avLst/>
          </a:prstGeom>
          <a:no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ectangle 4"/>
          <p:cNvSpPr/>
          <p:nvPr/>
        </p:nvSpPr>
        <p:spPr>
          <a:xfrm>
            <a:off x="379123" y="4852496"/>
            <a:ext cx="2483263" cy="281933"/>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Network as a Enforcer</a:t>
            </a:r>
          </a:p>
        </p:txBody>
      </p:sp>
      <p:sp>
        <p:nvSpPr>
          <p:cNvPr id="189" name="Rectangle 188"/>
          <p:cNvSpPr/>
          <p:nvPr/>
        </p:nvSpPr>
        <p:spPr>
          <a:xfrm>
            <a:off x="4948320" y="4870638"/>
            <a:ext cx="2483263" cy="281933"/>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Network as a Sensor</a:t>
            </a:r>
          </a:p>
        </p:txBody>
      </p:sp>
      <p:pic>
        <p:nvPicPr>
          <p:cNvPr id="190" name="Picture 189"/>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692827" y="2041766"/>
            <a:ext cx="727925" cy="716064"/>
          </a:xfrm>
          <a:prstGeom prst="rect">
            <a:avLst/>
          </a:prstGeom>
        </p:spPr>
      </p:pic>
    </p:spTree>
    <p:extLst>
      <p:ext uri="{BB962C8B-B14F-4D97-AF65-F5344CB8AC3E}">
        <p14:creationId xmlns:p14="http://schemas.microsoft.com/office/powerpoint/2010/main" val="83706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p:cNvGrpSpPr/>
          <p:nvPr/>
        </p:nvGrpSpPr>
        <p:grpSpPr>
          <a:xfrm>
            <a:off x="997394" y="879877"/>
            <a:ext cx="7408235" cy="3848506"/>
            <a:chOff x="135164" y="233811"/>
            <a:chExt cx="8786601" cy="4640167"/>
          </a:xfrm>
        </p:grpSpPr>
        <p:pic>
          <p:nvPicPr>
            <p:cNvPr id="57" name="Picture 56" descr="wide-box-icon-CM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87" y="1946781"/>
              <a:ext cx="1913560" cy="1038225"/>
            </a:xfrm>
            <a:prstGeom prst="rect">
              <a:avLst/>
            </a:prstGeom>
          </p:spPr>
        </p:pic>
        <p:pic>
          <p:nvPicPr>
            <p:cNvPr id="58" name="Picture 57" descr="wide-box-icon-CM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03616" y="3709783"/>
              <a:ext cx="901205" cy="956107"/>
            </a:xfrm>
            <a:prstGeom prst="rect">
              <a:avLst/>
            </a:prstGeom>
          </p:spPr>
        </p:pic>
        <p:pic>
          <p:nvPicPr>
            <p:cNvPr id="59" name="Picture 58" descr="wide-box-icon-CM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9337" y="3667146"/>
              <a:ext cx="780198" cy="773317"/>
            </a:xfrm>
            <a:prstGeom prst="rect">
              <a:avLst/>
            </a:prstGeom>
          </p:spPr>
        </p:pic>
        <p:pic>
          <p:nvPicPr>
            <p:cNvPr id="60" name="Picture 5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47145" y="233811"/>
              <a:ext cx="799356" cy="799356"/>
            </a:xfrm>
            <a:prstGeom prst="rect">
              <a:avLst/>
            </a:prstGeom>
          </p:spPr>
        </p:pic>
        <p:pic>
          <p:nvPicPr>
            <p:cNvPr id="61" name="Picture 6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5111" y="1911538"/>
              <a:ext cx="758857" cy="758857"/>
            </a:xfrm>
            <a:prstGeom prst="rect">
              <a:avLst/>
            </a:prstGeom>
          </p:spPr>
        </p:pic>
        <p:pic>
          <p:nvPicPr>
            <p:cNvPr id="66" name="Picture 6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86216" y="3577050"/>
              <a:ext cx="757445" cy="757445"/>
            </a:xfrm>
            <a:prstGeom prst="rect">
              <a:avLst/>
            </a:prstGeom>
          </p:spPr>
        </p:pic>
        <p:pic>
          <p:nvPicPr>
            <p:cNvPr id="67" name="Picture 6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574" y="3917019"/>
              <a:ext cx="523358" cy="523358"/>
            </a:xfrm>
            <a:prstGeom prst="rect">
              <a:avLst/>
            </a:prstGeom>
          </p:spPr>
        </p:pic>
        <p:pic>
          <p:nvPicPr>
            <p:cNvPr id="68" name="Picture 6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957419" y="3904503"/>
              <a:ext cx="340367" cy="507567"/>
            </a:xfrm>
            <a:prstGeom prst="rect">
              <a:avLst/>
            </a:prstGeom>
          </p:spPr>
        </p:pic>
        <p:pic>
          <p:nvPicPr>
            <p:cNvPr id="69" name="Picture 6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6807" y="3722327"/>
              <a:ext cx="233446" cy="233446"/>
            </a:xfrm>
            <a:prstGeom prst="rect">
              <a:avLst/>
            </a:prstGeom>
          </p:spPr>
        </p:pic>
        <p:pic>
          <p:nvPicPr>
            <p:cNvPr id="70" name="Picture 6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399437" y="3793043"/>
              <a:ext cx="388743" cy="388743"/>
            </a:xfrm>
            <a:prstGeom prst="rect">
              <a:avLst/>
            </a:prstGeom>
          </p:spPr>
        </p:pic>
        <p:pic>
          <p:nvPicPr>
            <p:cNvPr id="71" name="Picture 7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61111" y="3706393"/>
              <a:ext cx="261254" cy="261254"/>
            </a:xfrm>
            <a:prstGeom prst="rect">
              <a:avLst/>
            </a:prstGeom>
          </p:spPr>
        </p:pic>
        <p:pic>
          <p:nvPicPr>
            <p:cNvPr id="72" name="Picture 71" descr="orange-bidirectional-arrow-icon-CMYK.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0061" y="4037417"/>
              <a:ext cx="59161" cy="128181"/>
            </a:xfrm>
            <a:prstGeom prst="rect">
              <a:avLst/>
            </a:prstGeom>
          </p:spPr>
        </p:pic>
        <p:pic>
          <p:nvPicPr>
            <p:cNvPr id="73" name="Picture 7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8773" y="3540879"/>
              <a:ext cx="1147303" cy="537798"/>
            </a:xfrm>
            <a:prstGeom prst="rect">
              <a:avLst/>
            </a:prstGeom>
          </p:spPr>
        </p:pic>
        <p:pic>
          <p:nvPicPr>
            <p:cNvPr id="74" name="Picture 7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399438" y="4256241"/>
              <a:ext cx="343288" cy="343288"/>
            </a:xfrm>
            <a:prstGeom prst="rect">
              <a:avLst/>
            </a:prstGeom>
          </p:spPr>
        </p:pic>
        <p:pic>
          <p:nvPicPr>
            <p:cNvPr id="75" name="Picture 74"/>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81241" y="1952260"/>
              <a:ext cx="749674" cy="749674"/>
            </a:xfrm>
            <a:prstGeom prst="rect">
              <a:avLst/>
            </a:prstGeom>
          </p:spPr>
        </p:pic>
        <p:pic>
          <p:nvPicPr>
            <p:cNvPr id="76" name="Picture 75" descr="wide-box-icon-CM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90062" y="3567087"/>
              <a:ext cx="895250" cy="903064"/>
            </a:xfrm>
            <a:prstGeom prst="rect">
              <a:avLst/>
            </a:prstGeom>
          </p:spPr>
        </p:pic>
        <p:sp>
          <p:nvSpPr>
            <p:cNvPr id="77" name="Oval 76"/>
            <p:cNvSpPr/>
            <p:nvPr/>
          </p:nvSpPr>
          <p:spPr>
            <a:xfrm>
              <a:off x="4244343" y="4165598"/>
              <a:ext cx="787548" cy="241762"/>
            </a:xfrm>
            <a:prstGeom prst="ellipse">
              <a:avLst/>
            </a:prstGeom>
            <a:gradFill>
              <a:gsLst>
                <a:gs pos="0">
                  <a:schemeClr val="accent1">
                    <a:tint val="100000"/>
                    <a:shade val="100000"/>
                    <a:satMod val="130000"/>
                  </a:schemeClr>
                </a:gs>
                <a:gs pos="100000">
                  <a:schemeClr val="accent1">
                    <a:lumMod val="50000"/>
                  </a:schemeClr>
                </a:gs>
              </a:gsLst>
              <a:lin ang="516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800" dirty="0">
                <a:solidFill>
                  <a:prstClr val="white"/>
                </a:solidFill>
              </a:endParaRPr>
            </a:p>
          </p:txBody>
        </p:sp>
        <p:sp>
          <p:nvSpPr>
            <p:cNvPr id="78" name="TextBox 77"/>
            <p:cNvSpPr txBox="1"/>
            <p:nvPr/>
          </p:nvSpPr>
          <p:spPr>
            <a:xfrm>
              <a:off x="3827150" y="346329"/>
              <a:ext cx="1083087" cy="408197"/>
            </a:xfrm>
            <a:prstGeom prst="rect">
              <a:avLst/>
            </a:prstGeom>
            <a:noFill/>
          </p:spPr>
          <p:txBody>
            <a:bodyPr wrap="square" rtlCol="0">
              <a:spAutoFit/>
            </a:bodyPr>
            <a:lstStyle/>
            <a:p>
              <a:pPr algn="ctr" defTabSz="514350"/>
              <a:r>
                <a:rPr lang="en-US" sz="800" b="1" dirty="0" smtClean="0">
                  <a:solidFill>
                    <a:prstClr val="black"/>
                  </a:solidFill>
                  <a:latin typeface="Ciscolight"/>
                </a:rPr>
                <a:t>Management</a:t>
              </a:r>
              <a:endParaRPr lang="en-US" sz="800" b="1" dirty="0">
                <a:solidFill>
                  <a:prstClr val="black"/>
                </a:solidFill>
                <a:latin typeface="Ciscolight"/>
              </a:endParaRPr>
            </a:p>
            <a:p>
              <a:pPr algn="ctr" defTabSz="514350"/>
              <a:r>
                <a:rPr lang="en-US" sz="800" b="1" dirty="0">
                  <a:solidFill>
                    <a:prstClr val="black"/>
                  </a:solidFill>
                  <a:latin typeface="Ciscolight"/>
                </a:rPr>
                <a:t>Console</a:t>
              </a:r>
            </a:p>
          </p:txBody>
        </p:sp>
        <p:sp>
          <p:nvSpPr>
            <p:cNvPr id="79" name="TextBox 78"/>
            <p:cNvSpPr txBox="1"/>
            <p:nvPr/>
          </p:nvSpPr>
          <p:spPr>
            <a:xfrm>
              <a:off x="135164" y="2799847"/>
              <a:ext cx="1520630" cy="259762"/>
            </a:xfrm>
            <a:prstGeom prst="rect">
              <a:avLst/>
            </a:prstGeom>
            <a:noFill/>
          </p:spPr>
          <p:txBody>
            <a:bodyPr wrap="square" rtlCol="0">
              <a:spAutoFit/>
            </a:bodyPr>
            <a:lstStyle/>
            <a:p>
              <a:pPr algn="ctr" defTabSz="514350"/>
              <a:r>
                <a:rPr lang="en-US" sz="800" b="1" dirty="0">
                  <a:solidFill>
                    <a:prstClr val="black"/>
                  </a:solidFill>
                  <a:latin typeface="Ciscolight"/>
                </a:rPr>
                <a:t>UDP Director</a:t>
              </a:r>
            </a:p>
          </p:txBody>
        </p:sp>
        <p:sp>
          <p:nvSpPr>
            <p:cNvPr id="80" name="TextBox 79"/>
            <p:cNvSpPr txBox="1"/>
            <p:nvPr/>
          </p:nvSpPr>
          <p:spPr>
            <a:xfrm>
              <a:off x="2572296" y="2629210"/>
              <a:ext cx="1521617" cy="259762"/>
            </a:xfrm>
            <a:prstGeom prst="rect">
              <a:avLst/>
            </a:prstGeom>
            <a:noFill/>
          </p:spPr>
          <p:txBody>
            <a:bodyPr wrap="square" rtlCol="0">
              <a:spAutoFit/>
            </a:bodyPr>
            <a:lstStyle/>
            <a:p>
              <a:pPr algn="ctr" defTabSz="514350"/>
              <a:r>
                <a:rPr lang="en-US" sz="800" b="1" dirty="0" smtClean="0">
                  <a:solidFill>
                    <a:prstClr val="black"/>
                  </a:solidFill>
                  <a:latin typeface="Ciscolight"/>
                </a:rPr>
                <a:t>Flow</a:t>
              </a:r>
              <a:r>
                <a:rPr lang="ja-JP" altLang="en-US" sz="800" b="1" dirty="0" smtClean="0">
                  <a:solidFill>
                    <a:prstClr val="black"/>
                  </a:solidFill>
                  <a:latin typeface="Ciscolight"/>
                </a:rPr>
                <a:t> </a:t>
              </a:r>
              <a:r>
                <a:rPr lang="en-US" sz="800" b="1" dirty="0" smtClean="0">
                  <a:solidFill>
                    <a:prstClr val="black"/>
                  </a:solidFill>
                  <a:latin typeface="Ciscolight"/>
                </a:rPr>
                <a:t>Collector</a:t>
              </a:r>
              <a:endParaRPr lang="en-US" sz="800" b="1" dirty="0">
                <a:solidFill>
                  <a:prstClr val="black"/>
                </a:solidFill>
                <a:latin typeface="Ciscolight"/>
              </a:endParaRPr>
            </a:p>
          </p:txBody>
        </p:sp>
        <p:sp>
          <p:nvSpPr>
            <p:cNvPr id="81" name="TextBox 80"/>
            <p:cNvSpPr txBox="1"/>
            <p:nvPr/>
          </p:nvSpPr>
          <p:spPr>
            <a:xfrm>
              <a:off x="143431" y="4465781"/>
              <a:ext cx="1312009" cy="408197"/>
            </a:xfrm>
            <a:prstGeom prst="rect">
              <a:avLst/>
            </a:prstGeom>
            <a:noFill/>
          </p:spPr>
          <p:txBody>
            <a:bodyPr wrap="square" rtlCol="0">
              <a:spAutoFit/>
            </a:bodyPr>
            <a:lstStyle/>
            <a:p>
              <a:pPr algn="ctr" defTabSz="514350"/>
              <a:r>
                <a:rPr lang="en-US" sz="800" dirty="0">
                  <a:solidFill>
                    <a:prstClr val="black"/>
                  </a:solidFill>
                  <a:latin typeface="Ciscolight"/>
                </a:rPr>
                <a:t>NetFlow,</a:t>
              </a:r>
            </a:p>
            <a:p>
              <a:pPr algn="ctr" defTabSz="514350"/>
              <a:r>
                <a:rPr lang="en-US" sz="800" dirty="0">
                  <a:solidFill>
                    <a:prstClr val="black"/>
                  </a:solidFill>
                  <a:latin typeface="Ciscolight"/>
                </a:rPr>
                <a:t>syslog, SNMP</a:t>
              </a:r>
            </a:p>
          </p:txBody>
        </p:sp>
        <p:sp>
          <p:nvSpPr>
            <p:cNvPr id="82" name="TextBox 81"/>
            <p:cNvSpPr txBox="1"/>
            <p:nvPr/>
          </p:nvSpPr>
          <p:spPr>
            <a:xfrm>
              <a:off x="2532687" y="4602740"/>
              <a:ext cx="1559998" cy="259762"/>
            </a:xfrm>
            <a:prstGeom prst="rect">
              <a:avLst/>
            </a:prstGeom>
            <a:noFill/>
          </p:spPr>
          <p:txBody>
            <a:bodyPr wrap="square" rtlCol="0">
              <a:spAutoFit/>
            </a:bodyPr>
            <a:lstStyle/>
            <a:p>
              <a:pPr algn="ctr" defTabSz="514350"/>
              <a:r>
                <a:rPr lang="en-US" altLang="ja-JP" sz="800" dirty="0" err="1" smtClean="0">
                  <a:solidFill>
                    <a:prstClr val="black"/>
                  </a:solidFill>
                  <a:latin typeface="Ciscolight"/>
                </a:rPr>
                <a:t>NetFlow</a:t>
              </a:r>
              <a:r>
                <a:rPr lang="ja-JP" altLang="en-US" sz="800" dirty="0" smtClean="0">
                  <a:solidFill>
                    <a:prstClr val="black"/>
                  </a:solidFill>
                  <a:latin typeface="Ciscolight"/>
                </a:rPr>
                <a:t>対応機器</a:t>
              </a:r>
              <a:endParaRPr lang="en-US" sz="800" dirty="0">
                <a:solidFill>
                  <a:prstClr val="black"/>
                </a:solidFill>
                <a:latin typeface="Ciscolight"/>
              </a:endParaRPr>
            </a:p>
          </p:txBody>
        </p:sp>
        <p:sp>
          <p:nvSpPr>
            <p:cNvPr id="83" name="TextBox 82"/>
            <p:cNvSpPr txBox="1"/>
            <p:nvPr/>
          </p:nvSpPr>
          <p:spPr>
            <a:xfrm>
              <a:off x="1519597" y="4340939"/>
              <a:ext cx="1239373" cy="259762"/>
            </a:xfrm>
            <a:prstGeom prst="rect">
              <a:avLst/>
            </a:prstGeom>
            <a:noFill/>
          </p:spPr>
          <p:txBody>
            <a:bodyPr wrap="square" rtlCol="0">
              <a:spAutoFit/>
            </a:bodyPr>
            <a:lstStyle/>
            <a:p>
              <a:pPr algn="ctr" defTabSz="514350"/>
              <a:r>
                <a:rPr lang="en-US" sz="800" b="1" dirty="0" smtClean="0">
                  <a:solidFill>
                    <a:prstClr val="black"/>
                  </a:solidFill>
                  <a:latin typeface="Ciscolight"/>
                </a:rPr>
                <a:t>Flow Sensor</a:t>
              </a:r>
              <a:endParaRPr lang="en-US" sz="800" b="1" dirty="0">
                <a:solidFill>
                  <a:prstClr val="black"/>
                </a:solidFill>
                <a:latin typeface="Ciscolight"/>
              </a:endParaRPr>
            </a:p>
          </p:txBody>
        </p:sp>
        <p:sp>
          <p:nvSpPr>
            <p:cNvPr id="84" name="TextBox 83"/>
            <p:cNvSpPr txBox="1"/>
            <p:nvPr/>
          </p:nvSpPr>
          <p:spPr>
            <a:xfrm>
              <a:off x="3962268" y="4453582"/>
              <a:ext cx="1521617" cy="408197"/>
            </a:xfrm>
            <a:prstGeom prst="rect">
              <a:avLst/>
            </a:prstGeom>
            <a:noFill/>
          </p:spPr>
          <p:txBody>
            <a:bodyPr wrap="square" rtlCol="0">
              <a:spAutoFit/>
            </a:bodyPr>
            <a:lstStyle/>
            <a:p>
              <a:pPr algn="ctr" defTabSz="514350"/>
              <a:r>
                <a:rPr lang="en-US" sz="800" dirty="0">
                  <a:solidFill>
                    <a:prstClr val="black"/>
                  </a:solidFill>
                  <a:latin typeface="Ciscolight"/>
                </a:rPr>
                <a:t>VMware ESX with</a:t>
              </a:r>
            </a:p>
            <a:p>
              <a:pPr algn="ctr" defTabSz="514350"/>
              <a:r>
                <a:rPr lang="en-US" sz="800" dirty="0">
                  <a:solidFill>
                    <a:prstClr val="black"/>
                  </a:solidFill>
                  <a:latin typeface="Ciscolight"/>
                </a:rPr>
                <a:t>FlowSensor VE</a:t>
              </a:r>
            </a:p>
          </p:txBody>
        </p:sp>
        <p:sp>
          <p:nvSpPr>
            <p:cNvPr id="85" name="TextBox 84"/>
            <p:cNvSpPr txBox="1"/>
            <p:nvPr/>
          </p:nvSpPr>
          <p:spPr>
            <a:xfrm>
              <a:off x="5481935" y="4075501"/>
              <a:ext cx="1364987" cy="259762"/>
            </a:xfrm>
            <a:prstGeom prst="rect">
              <a:avLst/>
            </a:prstGeom>
            <a:noFill/>
          </p:spPr>
          <p:txBody>
            <a:bodyPr wrap="square" rtlCol="0">
              <a:spAutoFit/>
            </a:bodyPr>
            <a:lstStyle/>
            <a:p>
              <a:pPr algn="ctr" defTabSz="514350"/>
              <a:r>
                <a:rPr lang="ja-JP" altLang="en-US" sz="800" dirty="0" smtClean="0">
                  <a:solidFill>
                    <a:prstClr val="black"/>
                  </a:solidFill>
                  <a:latin typeface="Ciscolight"/>
                </a:rPr>
                <a:t>ユーザ、端末情報</a:t>
              </a:r>
              <a:endParaRPr lang="en-US" sz="800" dirty="0">
                <a:solidFill>
                  <a:prstClr val="black"/>
                </a:solidFill>
                <a:latin typeface="Ciscolight"/>
              </a:endParaRPr>
            </a:p>
          </p:txBody>
        </p:sp>
        <p:sp>
          <p:nvSpPr>
            <p:cNvPr id="87" name="TextBox 86"/>
            <p:cNvSpPr txBox="1"/>
            <p:nvPr/>
          </p:nvSpPr>
          <p:spPr>
            <a:xfrm>
              <a:off x="5756097" y="2652083"/>
              <a:ext cx="983903" cy="259762"/>
            </a:xfrm>
            <a:prstGeom prst="rect">
              <a:avLst/>
            </a:prstGeom>
            <a:noFill/>
          </p:spPr>
          <p:txBody>
            <a:bodyPr wrap="square" rtlCol="0">
              <a:spAutoFit/>
            </a:bodyPr>
            <a:lstStyle/>
            <a:p>
              <a:pPr algn="ctr" defTabSz="514350"/>
              <a:r>
                <a:rPr lang="en-US" sz="800" b="1" dirty="0">
                  <a:solidFill>
                    <a:prstClr val="black"/>
                  </a:solidFill>
                  <a:latin typeface="Ciscolight"/>
                </a:rPr>
                <a:t>Cisco ISE</a:t>
              </a:r>
            </a:p>
          </p:txBody>
        </p:sp>
        <p:pic>
          <p:nvPicPr>
            <p:cNvPr id="91" name="Picture 90" descr="SLIC-feed-cloud-icon-01.png"/>
            <p:cNvPicPr>
              <a:picLocks noChangeAspect="1"/>
            </p:cNvPicPr>
            <p:nvPr/>
          </p:nvPicPr>
          <p:blipFill rotWithShape="1">
            <a:blip r:embed="rId15" cstate="email">
              <a:extLst>
                <a:ext uri="{28A0092B-C50C-407E-A947-70E740481C1C}">
                  <a14:useLocalDpi xmlns:a14="http://schemas.microsoft.com/office/drawing/2010/main" val="0"/>
                </a:ext>
              </a:extLst>
            </a:blip>
            <a:srcRect l="26714" t="29026" r="25746" b="28601"/>
            <a:stretch/>
          </p:blipFill>
          <p:spPr>
            <a:xfrm>
              <a:off x="7249889" y="2056263"/>
              <a:ext cx="1410241" cy="801238"/>
            </a:xfrm>
            <a:prstGeom prst="rect">
              <a:avLst/>
            </a:prstGeom>
          </p:spPr>
        </p:pic>
        <p:cxnSp>
          <p:nvCxnSpPr>
            <p:cNvPr id="92" name="Straight Arrow Connector 91"/>
            <p:cNvCxnSpPr/>
            <p:nvPr/>
          </p:nvCxnSpPr>
          <p:spPr>
            <a:xfrm>
              <a:off x="7955010" y="2772547"/>
              <a:ext cx="0" cy="722995"/>
            </a:xfrm>
            <a:prstGeom prst="straightConnector1">
              <a:avLst/>
            </a:prstGeom>
            <a:ln w="38100" cmpd="sng">
              <a:solidFill>
                <a:srgbClr val="0681C6"/>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8209010" y="2924947"/>
              <a:ext cx="0" cy="570595"/>
            </a:xfrm>
            <a:prstGeom prst="straightConnector1">
              <a:avLst/>
            </a:prstGeom>
            <a:ln w="38100" cmpd="sng">
              <a:solidFill>
                <a:srgbClr val="0681C6"/>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7660370" y="2924947"/>
              <a:ext cx="0" cy="570595"/>
            </a:xfrm>
            <a:prstGeom prst="straightConnector1">
              <a:avLst/>
            </a:prstGeom>
            <a:ln w="38100" cmpd="sng">
              <a:solidFill>
                <a:srgbClr val="0681C6"/>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5" name="Rounded Rectangle 94"/>
            <p:cNvSpPr/>
            <p:nvPr/>
          </p:nvSpPr>
          <p:spPr>
            <a:xfrm>
              <a:off x="7106684" y="3538799"/>
              <a:ext cx="1796681" cy="1099640"/>
            </a:xfrm>
            <a:prstGeom prst="round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800" dirty="0">
                <a:solidFill>
                  <a:prstClr val="white"/>
                </a:solidFill>
              </a:endParaRPr>
            </a:p>
          </p:txBody>
        </p:sp>
        <p:sp>
          <p:nvSpPr>
            <p:cNvPr id="96" name="TextBox 95"/>
            <p:cNvSpPr txBox="1"/>
            <p:nvPr/>
          </p:nvSpPr>
          <p:spPr>
            <a:xfrm>
              <a:off x="7081744" y="4083733"/>
              <a:ext cx="1840021" cy="259762"/>
            </a:xfrm>
            <a:prstGeom prst="rect">
              <a:avLst/>
            </a:prstGeom>
            <a:noFill/>
          </p:spPr>
          <p:txBody>
            <a:bodyPr wrap="square" rtlCol="0">
              <a:spAutoFit/>
            </a:bodyPr>
            <a:lstStyle/>
            <a:p>
              <a:pPr algn="ctr" defTabSz="514350"/>
              <a:r>
                <a:rPr lang="en-US" sz="800" dirty="0" smtClean="0">
                  <a:solidFill>
                    <a:prstClr val="black"/>
                  </a:solidFill>
                  <a:latin typeface="Ciscolight"/>
                </a:rPr>
                <a:t>脅威情報</a:t>
              </a:r>
              <a:endParaRPr lang="en-US" sz="800" dirty="0">
                <a:solidFill>
                  <a:prstClr val="black"/>
                </a:solidFill>
                <a:latin typeface="Ciscolight"/>
              </a:endParaRPr>
            </a:p>
          </p:txBody>
        </p:sp>
        <p:pic>
          <p:nvPicPr>
            <p:cNvPr id="97" name="Picture 96"/>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430696" y="3625966"/>
              <a:ext cx="413983" cy="413983"/>
            </a:xfrm>
            <a:prstGeom prst="rect">
              <a:avLst/>
            </a:prstGeom>
          </p:spPr>
        </p:pic>
        <p:cxnSp>
          <p:nvCxnSpPr>
            <p:cNvPr id="98" name="Straight Connector 97"/>
            <p:cNvCxnSpPr/>
            <p:nvPr/>
          </p:nvCxnSpPr>
          <p:spPr>
            <a:xfrm>
              <a:off x="4275690" y="4316713"/>
              <a:ext cx="20819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9" name="Picture 98"/>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159057" y="3696094"/>
              <a:ext cx="1685396" cy="322525"/>
            </a:xfrm>
            <a:prstGeom prst="rect">
              <a:avLst/>
            </a:prstGeom>
          </p:spPr>
        </p:pic>
        <p:pic>
          <p:nvPicPr>
            <p:cNvPr id="100" name="Picture 99"/>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4463756" y="4114677"/>
              <a:ext cx="356768" cy="356768"/>
            </a:xfrm>
            <a:prstGeom prst="rect">
              <a:avLst/>
            </a:prstGeom>
          </p:spPr>
        </p:pic>
        <p:cxnSp>
          <p:nvCxnSpPr>
            <p:cNvPr id="101" name="Straight Connector 100"/>
            <p:cNvCxnSpPr/>
            <p:nvPr/>
          </p:nvCxnSpPr>
          <p:spPr>
            <a:xfrm>
              <a:off x="4750854" y="4306262"/>
              <a:ext cx="20819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4866990" y="4163184"/>
              <a:ext cx="185078" cy="182768"/>
            </a:xfrm>
            <a:prstGeom prst="rect">
              <a:avLst/>
            </a:prstGeom>
          </p:spPr>
        </p:pic>
        <p:pic>
          <p:nvPicPr>
            <p:cNvPr id="103" name="Picture 102"/>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4225320" y="4169534"/>
              <a:ext cx="185078" cy="182768"/>
            </a:xfrm>
            <a:prstGeom prst="rect">
              <a:avLst/>
            </a:prstGeom>
          </p:spPr>
        </p:pic>
        <p:cxnSp>
          <p:nvCxnSpPr>
            <p:cNvPr id="105" name="Straight Connector 104"/>
            <p:cNvCxnSpPr>
              <a:stCxn id="60" idx="2"/>
              <a:endCxn id="61" idx="0"/>
            </p:cNvCxnSpPr>
            <p:nvPr/>
          </p:nvCxnSpPr>
          <p:spPr>
            <a:xfrm flipH="1">
              <a:off x="3344540" y="1033167"/>
              <a:ext cx="2283" cy="878371"/>
            </a:xfrm>
            <a:prstGeom prst="line">
              <a:avLst/>
            </a:prstGeom>
            <a:ln w="38100">
              <a:solidFill>
                <a:srgbClr val="0681C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endCxn id="91" idx="0"/>
            </p:cNvCxnSpPr>
            <p:nvPr/>
          </p:nvCxnSpPr>
          <p:spPr>
            <a:xfrm>
              <a:off x="3345624" y="1454150"/>
              <a:ext cx="4609386" cy="602113"/>
            </a:xfrm>
            <a:prstGeom prst="bentConnector2">
              <a:avLst/>
            </a:prstGeom>
            <a:ln w="38100">
              <a:solidFill>
                <a:srgbClr val="0681C6"/>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87233" y="1479550"/>
              <a:ext cx="40467"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6184900" y="1454150"/>
              <a:ext cx="10667" cy="505331"/>
            </a:xfrm>
            <a:prstGeom prst="line">
              <a:avLst/>
            </a:prstGeom>
            <a:ln w="38100">
              <a:solidFill>
                <a:srgbClr val="0681C6"/>
              </a:solidFill>
              <a:prstDash val="sysDash"/>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76" idx="1"/>
            </p:cNvCxnSpPr>
            <p:nvPr/>
          </p:nvCxnSpPr>
          <p:spPr>
            <a:xfrm rot="16200000" flipV="1">
              <a:off x="3919008" y="2852315"/>
              <a:ext cx="221002" cy="1216356"/>
            </a:xfrm>
            <a:prstGeom prst="bentConnector2">
              <a:avLst/>
            </a:prstGeom>
            <a:ln w="28575">
              <a:solidFill>
                <a:srgbClr val="0681C6"/>
              </a:solidFill>
              <a:prstDash val="sysDot"/>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3971292" y="275698"/>
              <a:ext cx="4688840" cy="445306"/>
            </a:xfrm>
            <a:prstGeom prst="rect">
              <a:avLst/>
            </a:prstGeom>
          </p:spPr>
          <p:txBody>
            <a:bodyPr wrap="square">
              <a:spAutoFit/>
            </a:bodyPr>
            <a:lstStyle/>
            <a:p>
              <a:pPr algn="ctr" defTabSz="514350">
                <a:spcBef>
                  <a:spcPct val="20000"/>
                </a:spcBef>
                <a:buClr>
                  <a:srgbClr val="E67701"/>
                </a:buClr>
                <a:defRPr/>
              </a:pPr>
              <a:endParaRPr lang="en-US" b="1" kern="0" dirty="0">
                <a:solidFill>
                  <a:srgbClr val="02336D"/>
                </a:solidFill>
                <a:latin typeface="Ciscolight"/>
                <a:ea typeface="Arial Unicode MS" pitchFamily="34" charset="-128"/>
                <a:cs typeface="Arial Unicode MS" pitchFamily="34" charset="-128"/>
              </a:endParaRPr>
            </a:p>
          </p:txBody>
        </p:sp>
        <p:cxnSp>
          <p:nvCxnSpPr>
            <p:cNvPr id="111" name="Elbow Connector 110"/>
            <p:cNvCxnSpPr>
              <a:stCxn id="66" idx="0"/>
            </p:cNvCxnSpPr>
            <p:nvPr/>
          </p:nvCxnSpPr>
          <p:spPr>
            <a:xfrm rot="5400000" flipH="1" flipV="1">
              <a:off x="2646050" y="2868881"/>
              <a:ext cx="227059" cy="1189280"/>
            </a:xfrm>
            <a:prstGeom prst="bentConnector2">
              <a:avLst/>
            </a:prstGeom>
            <a:ln w="28575">
              <a:solidFill>
                <a:srgbClr val="0681C6"/>
              </a:solidFill>
              <a:prstDash val="sysDot"/>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5857801" y="2410981"/>
            <a:ext cx="498584" cy="436033"/>
            <a:chOff x="8118372" y="1173767"/>
            <a:chExt cx="429697" cy="431383"/>
          </a:xfrm>
        </p:grpSpPr>
        <p:sp>
          <p:nvSpPr>
            <p:cNvPr id="119" name="Oval 263"/>
            <p:cNvSpPr>
              <a:spLocks/>
            </p:cNvSpPr>
            <p:nvPr/>
          </p:nvSpPr>
          <p:spPr bwMode="auto">
            <a:xfrm>
              <a:off x="8118372" y="1173767"/>
              <a:ext cx="429697" cy="431383"/>
            </a:xfrm>
            <a:prstGeom prst="ellipse">
              <a:avLst/>
            </a:prstGeom>
            <a:solidFill>
              <a:srgbClr val="0B5E8D"/>
            </a:solidFill>
            <a:ln w="25400" cap="flat">
              <a:noFill/>
              <a:round/>
              <a:headEnd type="none" w="med" len="med"/>
              <a:tailEnd type="none" w="med" len="med"/>
            </a:ln>
            <a:effectLst/>
          </p:spPr>
          <p:txBody>
            <a:bodyPr lIns="0" tIns="0" rIns="0" bIns="0"/>
            <a:lstStyle/>
            <a:p>
              <a:pPr defTabSz="914339" eaLnBrk="0" hangingPunct="0">
                <a:lnSpc>
                  <a:spcPct val="90000"/>
                </a:lnSpc>
                <a:defRPr/>
              </a:pPr>
              <a:endParaRPr lang="en-US" kern="0" dirty="0">
                <a:solidFill>
                  <a:srgbClr val="00526F"/>
                </a:solidFill>
              </a:endParaRPr>
            </a:p>
          </p:txBody>
        </p:sp>
        <p:grpSp>
          <p:nvGrpSpPr>
            <p:cNvPr id="120" name="Group 603"/>
            <p:cNvGrpSpPr>
              <a:grpSpLocks noChangeAspect="1"/>
            </p:cNvGrpSpPr>
            <p:nvPr/>
          </p:nvGrpSpPr>
          <p:grpSpPr bwMode="auto">
            <a:xfrm>
              <a:off x="8207690" y="1209246"/>
              <a:ext cx="251060" cy="360425"/>
              <a:chOff x="6556" y="492"/>
              <a:chExt cx="2551" cy="3655"/>
            </a:xfrm>
            <a:solidFill>
              <a:srgbClr val="FFFFFF"/>
            </a:solidFill>
            <a:effectLst/>
          </p:grpSpPr>
          <p:sp>
            <p:nvSpPr>
              <p:cNvPr id="12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2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2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2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2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2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2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3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4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218" eaLnBrk="0" hangingPunct="0">
                  <a:lnSpc>
                    <a:spcPct val="90000"/>
                  </a:lnSpc>
                  <a:defRPr/>
                </a:pPr>
                <a:endParaRPr lang="en-US" sz="1400" kern="0" dirty="0">
                  <a:solidFill>
                    <a:srgbClr val="FFFFFF"/>
                  </a:solidFill>
                  <a:latin typeface="Arial"/>
                  <a:ea typeface="ＭＳ Ｐゴシック" pitchFamily="34" charset="-128"/>
                </a:endParaRPr>
              </a:p>
            </p:txBody>
          </p:sp>
        </p:grpSp>
      </p:grpSp>
      <p:pic>
        <p:nvPicPr>
          <p:cNvPr id="114" name="Picture 113"/>
          <p:cNvPicPr>
            <a:picLocks noChangeAspect="1"/>
          </p:cNvPicPr>
          <p:nvPr/>
        </p:nvPicPr>
        <p:blipFill>
          <a:blip r:embed="rId20"/>
          <a:stretch>
            <a:fillRect/>
          </a:stretch>
        </p:blipFill>
        <p:spPr>
          <a:xfrm>
            <a:off x="362103" y="1152100"/>
            <a:ext cx="2045810" cy="771513"/>
          </a:xfrm>
          <a:prstGeom prst="rect">
            <a:avLst/>
          </a:prstGeom>
          <a:effectLst>
            <a:outerShdw blurRad="50800" dist="127000" dir="2700000" algn="tl" rotWithShape="0">
              <a:srgbClr val="000000">
                <a:alpha val="43000"/>
              </a:srgbClr>
            </a:outerShdw>
          </a:effectLst>
        </p:spPr>
      </p:pic>
      <p:sp>
        <p:nvSpPr>
          <p:cNvPr id="2" name="TextBox 1"/>
          <p:cNvSpPr txBox="1"/>
          <p:nvPr/>
        </p:nvSpPr>
        <p:spPr>
          <a:xfrm>
            <a:off x="1106710" y="929947"/>
            <a:ext cx="843821" cy="192360"/>
          </a:xfrm>
          <a:prstGeom prst="rect">
            <a:avLst/>
          </a:prstGeom>
          <a:noFill/>
        </p:spPr>
        <p:txBody>
          <a:bodyPr wrap="none" lIns="68580" tIns="34290" rIns="68580" bIns="34290" rtlCol="0">
            <a:spAutoFit/>
          </a:bodyPr>
          <a:lstStyle/>
          <a:p>
            <a:r>
              <a:rPr lang="en-US" sz="800" b="1" dirty="0" smtClean="0">
                <a:solidFill>
                  <a:srgbClr val="000000"/>
                </a:solidFill>
                <a:latin typeface="Ciscolight"/>
              </a:rPr>
              <a:t>Proxy</a:t>
            </a:r>
            <a:r>
              <a:rPr lang="ja-JP" altLang="en-US" sz="800" b="1" dirty="0" smtClean="0">
                <a:solidFill>
                  <a:srgbClr val="000000"/>
                </a:solidFill>
                <a:latin typeface="Ciscolight"/>
              </a:rPr>
              <a:t> </a:t>
            </a:r>
            <a:r>
              <a:rPr lang="en-US" sz="800" b="1" dirty="0" smtClean="0">
                <a:solidFill>
                  <a:srgbClr val="000000"/>
                </a:solidFill>
                <a:latin typeface="Ciscolight"/>
              </a:rPr>
              <a:t>License</a:t>
            </a:r>
            <a:endParaRPr lang="en-US" sz="800" b="1" dirty="0">
              <a:solidFill>
                <a:srgbClr val="000000"/>
              </a:solidFill>
              <a:latin typeface="Ciscolight"/>
            </a:endParaRPr>
          </a:p>
        </p:txBody>
      </p:sp>
      <p:sp>
        <p:nvSpPr>
          <p:cNvPr id="3" name="Right Arrow 2"/>
          <p:cNvSpPr/>
          <p:nvPr/>
        </p:nvSpPr>
        <p:spPr>
          <a:xfrm rot="1879278">
            <a:off x="2509466" y="1976630"/>
            <a:ext cx="859706" cy="322906"/>
          </a:xfrm>
          <a:prstGeom prst="right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15" name="Right Arrow 114"/>
          <p:cNvSpPr/>
          <p:nvPr/>
        </p:nvSpPr>
        <p:spPr>
          <a:xfrm>
            <a:off x="2379598" y="2443235"/>
            <a:ext cx="859706" cy="322906"/>
          </a:xfrm>
          <a:prstGeom prst="right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4" name="Rectangle 3"/>
          <p:cNvSpPr/>
          <p:nvPr/>
        </p:nvSpPr>
        <p:spPr>
          <a:xfrm>
            <a:off x="2235497" y="2524091"/>
            <a:ext cx="86662" cy="166456"/>
          </a:xfrm>
          <a:prstGeom prst="rect">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21" name="Rectangle 120"/>
          <p:cNvSpPr/>
          <p:nvPr/>
        </p:nvSpPr>
        <p:spPr>
          <a:xfrm>
            <a:off x="2106869" y="2530120"/>
            <a:ext cx="86662" cy="166456"/>
          </a:xfrm>
          <a:prstGeom prst="rect">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22" name="Rectangle 121"/>
          <p:cNvSpPr/>
          <p:nvPr/>
        </p:nvSpPr>
        <p:spPr>
          <a:xfrm>
            <a:off x="1973027" y="2530119"/>
            <a:ext cx="86662" cy="166456"/>
          </a:xfrm>
          <a:prstGeom prst="rect">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5" name="Up Arrow 4"/>
          <p:cNvSpPr/>
          <p:nvPr/>
        </p:nvSpPr>
        <p:spPr>
          <a:xfrm>
            <a:off x="1434443" y="3171370"/>
            <a:ext cx="327734" cy="526863"/>
          </a:xfrm>
          <a:prstGeom prst="up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47" name="Up Arrow 146"/>
          <p:cNvSpPr/>
          <p:nvPr/>
        </p:nvSpPr>
        <p:spPr>
          <a:xfrm>
            <a:off x="3547604" y="3051261"/>
            <a:ext cx="352635" cy="659717"/>
          </a:xfrm>
          <a:prstGeom prst="up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48" name="Up Arrow 147"/>
          <p:cNvSpPr/>
          <p:nvPr/>
        </p:nvSpPr>
        <p:spPr>
          <a:xfrm>
            <a:off x="5988388" y="3171755"/>
            <a:ext cx="292389" cy="498217"/>
          </a:xfrm>
          <a:prstGeom prst="up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90" name="Rectangle 89"/>
          <p:cNvSpPr/>
          <p:nvPr/>
        </p:nvSpPr>
        <p:spPr>
          <a:xfrm>
            <a:off x="2269641" y="4540463"/>
            <a:ext cx="456425" cy="215444"/>
          </a:xfrm>
          <a:prstGeom prst="rect">
            <a:avLst/>
          </a:prstGeom>
        </p:spPr>
        <p:txBody>
          <a:bodyPr wrap="none">
            <a:spAutoFit/>
          </a:bodyPr>
          <a:lstStyle/>
          <a:p>
            <a:r>
              <a:rPr lang="en-US" sz="800" dirty="0" smtClean="0">
                <a:solidFill>
                  <a:srgbClr val="4D4D4D"/>
                </a:solidFill>
              </a:rPr>
              <a:t>SPAN</a:t>
            </a:r>
            <a:endParaRPr lang="en-US" sz="800" dirty="0">
              <a:solidFill>
                <a:srgbClr val="4D4D4D"/>
              </a:solidFill>
            </a:endParaRPr>
          </a:p>
        </p:txBody>
      </p:sp>
      <p:grpSp>
        <p:nvGrpSpPr>
          <p:cNvPr id="6" name="Group 5"/>
          <p:cNvGrpSpPr/>
          <p:nvPr/>
        </p:nvGrpSpPr>
        <p:grpSpPr>
          <a:xfrm>
            <a:off x="2541328" y="4728893"/>
            <a:ext cx="349494" cy="324052"/>
            <a:chOff x="2086379" y="4503499"/>
            <a:chExt cx="473632" cy="473632"/>
          </a:xfrm>
        </p:grpSpPr>
        <p:sp>
          <p:nvSpPr>
            <p:cNvPr id="116" name="Oval 115"/>
            <p:cNvSpPr/>
            <p:nvPr/>
          </p:nvSpPr>
          <p:spPr>
            <a:xfrm>
              <a:off x="2086379" y="4503499"/>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Arial"/>
                <a:ea typeface="+mn-ea"/>
                <a:cs typeface="+mn-cs"/>
              </a:endParaRPr>
            </a:p>
          </p:txBody>
        </p:sp>
        <p:pic>
          <p:nvPicPr>
            <p:cNvPr id="117" name="Picture 116" descr="whiteparts.ai"/>
            <p:cNvPicPr>
              <a:picLocks noChangeAspect="1"/>
            </p:cNvPicPr>
            <p:nvPr/>
          </p:nvPicPr>
          <p:blipFill>
            <a:blip r:embed="rId21" cstate="print">
              <a:extLst>
                <a:ext uri="{28A0092B-C50C-407E-A947-70E740481C1C}">
                  <a14:useLocalDpi xmlns:a14="http://schemas.microsoft.com/office/drawing/2010/main"/>
                </a:ext>
              </a:extLst>
            </a:blip>
            <a:srcRect l="27590" t="28001" r="64910" b="67076"/>
            <a:stretch>
              <a:fillRect/>
            </a:stretch>
          </p:blipFill>
          <p:spPr>
            <a:xfrm>
              <a:off x="2134075" y="4580090"/>
              <a:ext cx="377206" cy="320450"/>
            </a:xfrm>
            <a:prstGeom prst="rect">
              <a:avLst/>
            </a:prstGeom>
            <a:ln>
              <a:noFill/>
            </a:ln>
            <a:effectLst/>
          </p:spPr>
        </p:pic>
      </p:grpSp>
      <p:cxnSp>
        <p:nvCxnSpPr>
          <p:cNvPr id="149" name="Straight Connector 148"/>
          <p:cNvCxnSpPr/>
          <p:nvPr/>
        </p:nvCxnSpPr>
        <p:spPr>
          <a:xfrm flipH="1">
            <a:off x="2697439" y="4510927"/>
            <a:ext cx="3821" cy="174039"/>
          </a:xfrm>
          <a:prstGeom prst="line">
            <a:avLst/>
          </a:prstGeom>
          <a:ln w="12700" cmpd="sng">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2716265" y="4779018"/>
            <a:ext cx="1315279" cy="215444"/>
          </a:xfrm>
          <a:prstGeom prst="rect">
            <a:avLst/>
          </a:prstGeom>
          <a:noFill/>
        </p:spPr>
        <p:txBody>
          <a:bodyPr wrap="square" rtlCol="0">
            <a:spAutoFit/>
          </a:bodyPr>
          <a:lstStyle/>
          <a:p>
            <a:pPr algn="ctr" defTabSz="514350"/>
            <a:r>
              <a:rPr lang="en-US" altLang="ja-JP" sz="800" dirty="0" err="1" smtClean="0">
                <a:solidFill>
                  <a:prstClr val="black"/>
                </a:solidFill>
                <a:latin typeface="Ciscolight"/>
              </a:rPr>
              <a:t>NetFlow</a:t>
            </a:r>
            <a:r>
              <a:rPr lang="ja-JP" altLang="en-US" sz="800" dirty="0" smtClean="0">
                <a:solidFill>
                  <a:prstClr val="black"/>
                </a:solidFill>
                <a:latin typeface="Ciscolight"/>
              </a:rPr>
              <a:t>未対応機器</a:t>
            </a:r>
            <a:endParaRPr lang="en-US" sz="800" dirty="0">
              <a:solidFill>
                <a:prstClr val="black"/>
              </a:solidFill>
              <a:latin typeface="Ciscolight"/>
            </a:endParaRPr>
          </a:p>
        </p:txBody>
      </p:sp>
      <p:sp>
        <p:nvSpPr>
          <p:cNvPr id="154" name="Up Arrow 153"/>
          <p:cNvSpPr/>
          <p:nvPr/>
        </p:nvSpPr>
        <p:spPr>
          <a:xfrm rot="16200000">
            <a:off x="702991" y="2302685"/>
            <a:ext cx="327734" cy="351475"/>
          </a:xfrm>
          <a:prstGeom prst="up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0" name="Rectangle 9"/>
          <p:cNvSpPr/>
          <p:nvPr/>
        </p:nvSpPr>
        <p:spPr>
          <a:xfrm>
            <a:off x="113737" y="2321801"/>
            <a:ext cx="199040" cy="416977"/>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8" name="Rectangle 157"/>
          <p:cNvSpPr/>
          <p:nvPr/>
        </p:nvSpPr>
        <p:spPr>
          <a:xfrm>
            <a:off x="266137" y="2474201"/>
            <a:ext cx="199040" cy="416977"/>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9" name="Rectangle 158"/>
          <p:cNvSpPr/>
          <p:nvPr/>
        </p:nvSpPr>
        <p:spPr>
          <a:xfrm>
            <a:off x="418537" y="2626601"/>
            <a:ext cx="199040" cy="416977"/>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60" name="Picture 159" descr="wide-box-icon-CM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535" y="2374411"/>
            <a:ext cx="861373" cy="625500"/>
          </a:xfrm>
          <a:prstGeom prst="rect">
            <a:avLst/>
          </a:prstGeom>
        </p:spPr>
      </p:pic>
      <p:sp>
        <p:nvSpPr>
          <p:cNvPr id="161" name="TextBox 160"/>
          <p:cNvSpPr txBox="1"/>
          <p:nvPr/>
        </p:nvSpPr>
        <p:spPr>
          <a:xfrm>
            <a:off x="-28434" y="3146277"/>
            <a:ext cx="805639" cy="215444"/>
          </a:xfrm>
          <a:prstGeom prst="rect">
            <a:avLst/>
          </a:prstGeom>
          <a:noFill/>
        </p:spPr>
        <p:txBody>
          <a:bodyPr wrap="square" rtlCol="0">
            <a:spAutoFit/>
          </a:bodyPr>
          <a:lstStyle/>
          <a:p>
            <a:pPr algn="ctr" defTabSz="514350"/>
            <a:r>
              <a:rPr lang="ja-JP" altLang="en-US" sz="800" dirty="0" smtClean="0">
                <a:solidFill>
                  <a:prstClr val="black"/>
                </a:solidFill>
                <a:latin typeface="Ciscolight"/>
              </a:rPr>
              <a:t>その他サーバ</a:t>
            </a:r>
            <a:endParaRPr lang="en-US" sz="800" dirty="0">
              <a:solidFill>
                <a:prstClr val="black"/>
              </a:solidFill>
              <a:latin typeface="Ciscolight"/>
            </a:endParaRPr>
          </a:p>
        </p:txBody>
      </p:sp>
      <p:sp>
        <p:nvSpPr>
          <p:cNvPr id="162" name="Up Arrow 161"/>
          <p:cNvSpPr/>
          <p:nvPr/>
        </p:nvSpPr>
        <p:spPr>
          <a:xfrm rot="16200000">
            <a:off x="855391" y="2455085"/>
            <a:ext cx="327734" cy="351475"/>
          </a:xfrm>
          <a:prstGeom prst="up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63" name="Up Arrow 162"/>
          <p:cNvSpPr/>
          <p:nvPr/>
        </p:nvSpPr>
        <p:spPr>
          <a:xfrm rot="16200000">
            <a:off x="1007791" y="2607485"/>
            <a:ext cx="327734" cy="351475"/>
          </a:xfrm>
          <a:prstGeom prst="upArrow">
            <a:avLst/>
          </a:prstGeom>
          <a:solidFill>
            <a:srgbClr val="06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04" name="Title 5"/>
          <p:cNvSpPr txBox="1">
            <a:spLocks/>
          </p:cNvSpPr>
          <p:nvPr/>
        </p:nvSpPr>
        <p:spPr>
          <a:xfrm>
            <a:off x="418537" y="198110"/>
            <a:ext cx="8345488"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err="1" smtClean="0"/>
              <a:t>Stealthwatch</a:t>
            </a:r>
            <a:r>
              <a:rPr lang="en-US" dirty="0" smtClean="0"/>
              <a:t> システム構成要素</a:t>
            </a:r>
            <a:endParaRPr lang="en-US" dirty="0"/>
          </a:p>
        </p:txBody>
      </p:sp>
      <p:sp>
        <p:nvSpPr>
          <p:cNvPr id="7" name="Rectangle 6"/>
          <p:cNvSpPr/>
          <p:nvPr/>
        </p:nvSpPr>
        <p:spPr>
          <a:xfrm>
            <a:off x="6093649" y="426357"/>
            <a:ext cx="2995925" cy="133513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i="1" u="sng" dirty="0" smtClean="0"/>
              <a:t>用語と役割</a:t>
            </a:r>
            <a:endParaRPr lang="en-US" altLang="ja-JP" sz="1050" b="1" i="1" u="sng" dirty="0" smtClean="0"/>
          </a:p>
          <a:p>
            <a:r>
              <a:rPr lang="en-US" altLang="ja-JP" sz="1050" dirty="0" smtClean="0"/>
              <a:t>Management Console:	</a:t>
            </a:r>
            <a:r>
              <a:rPr lang="ja-JP" altLang="en-US" sz="1050" dirty="0" smtClean="0"/>
              <a:t>システムを管理</a:t>
            </a:r>
            <a:endParaRPr lang="en-US" altLang="ja-JP" sz="1050" dirty="0" smtClean="0"/>
          </a:p>
          <a:p>
            <a:r>
              <a:rPr lang="en-US" altLang="ja-JP" sz="1050" dirty="0" smtClean="0"/>
              <a:t>Flow Collector:		</a:t>
            </a:r>
            <a:r>
              <a:rPr lang="en-US" altLang="ja-JP" sz="1050" dirty="0" err="1" smtClean="0"/>
              <a:t>NetFlow</a:t>
            </a:r>
            <a:r>
              <a:rPr lang="ja-JP" altLang="en-US" sz="1050" dirty="0" smtClean="0"/>
              <a:t>を収集・解析</a:t>
            </a:r>
            <a:endParaRPr lang="en-US" altLang="ja-JP" sz="1050" dirty="0" smtClean="0"/>
          </a:p>
          <a:p>
            <a:r>
              <a:rPr lang="en-US" altLang="ja-JP" sz="1050" dirty="0" smtClean="0"/>
              <a:t>Flow Sensor:		SPAN</a:t>
            </a:r>
            <a:r>
              <a:rPr lang="ja-JP" altLang="en-US" sz="1050" dirty="0" smtClean="0"/>
              <a:t>情報を</a:t>
            </a:r>
            <a:r>
              <a:rPr lang="en-US" altLang="ja-JP" sz="1050" dirty="0" err="1" smtClean="0"/>
              <a:t>NetFlow</a:t>
            </a:r>
            <a:r>
              <a:rPr lang="ja-JP" altLang="en-US" sz="1050" dirty="0" smtClean="0"/>
              <a:t>へ</a:t>
            </a:r>
            <a:endParaRPr lang="en-US" altLang="ja-JP" sz="1050" dirty="0" smtClean="0"/>
          </a:p>
          <a:p>
            <a:r>
              <a:rPr lang="en-US" altLang="ja-JP" sz="1050" dirty="0" smtClean="0"/>
              <a:t>UDP Director:		</a:t>
            </a:r>
            <a:r>
              <a:rPr lang="en-US" altLang="ja-JP" sz="1050" dirty="0" err="1" smtClean="0"/>
              <a:t>NetFlow</a:t>
            </a:r>
            <a:r>
              <a:rPr lang="ja-JP" altLang="en-US" sz="1050" dirty="0" smtClean="0"/>
              <a:t>情報等を複製</a:t>
            </a:r>
            <a:endParaRPr lang="en-US" altLang="ja-JP" sz="1050" dirty="0" smtClean="0"/>
          </a:p>
          <a:p>
            <a:r>
              <a:rPr lang="en-US" altLang="ja-JP" sz="1050" dirty="0" smtClean="0"/>
              <a:t>Proxy License:		</a:t>
            </a:r>
            <a:r>
              <a:rPr lang="ja-JP" altLang="en-US" sz="1050" dirty="0" smtClean="0"/>
              <a:t>プロキシ情報を取り込む</a:t>
            </a:r>
            <a:endParaRPr lang="en-US" altLang="ja-JP" sz="1050" dirty="0"/>
          </a:p>
          <a:p>
            <a:r>
              <a:rPr lang="en-US" altLang="ja-JP" sz="1050" dirty="0" smtClean="0"/>
              <a:t>SLIC</a:t>
            </a:r>
            <a:r>
              <a:rPr lang="ja-JP" altLang="en-US" sz="1050" dirty="0" smtClean="0"/>
              <a:t>：</a:t>
            </a:r>
            <a:r>
              <a:rPr lang="en-US" altLang="ja-JP" sz="1050" dirty="0"/>
              <a:t>	</a:t>
            </a:r>
            <a:r>
              <a:rPr lang="en-US" altLang="ja-JP" sz="1050" dirty="0" smtClean="0"/>
              <a:t>		</a:t>
            </a:r>
            <a:r>
              <a:rPr lang="ja-JP" altLang="en-US" sz="1050" dirty="0" smtClean="0"/>
              <a:t>脅威情報の提供</a:t>
            </a:r>
            <a:endParaRPr lang="en-US" altLang="ja-JP" sz="1050" dirty="0" smtClean="0"/>
          </a:p>
          <a:p>
            <a:r>
              <a:rPr lang="en-US" altLang="ja-JP" sz="1050" dirty="0" smtClean="0"/>
              <a:t>ISE:</a:t>
            </a:r>
            <a:r>
              <a:rPr lang="en-US" altLang="ja-JP" sz="1050" dirty="0"/>
              <a:t>	</a:t>
            </a:r>
            <a:r>
              <a:rPr lang="en-US" altLang="ja-JP" sz="1050" dirty="0" smtClean="0"/>
              <a:t>		</a:t>
            </a:r>
            <a:r>
              <a:rPr lang="ja-JP" altLang="en-US" sz="1050" dirty="0" smtClean="0"/>
              <a:t>追加情報提供と制御</a:t>
            </a:r>
            <a:endParaRPr lang="en-US" altLang="ja-JP" sz="1050" dirty="0" smtClean="0"/>
          </a:p>
        </p:txBody>
      </p:sp>
    </p:spTree>
    <p:extLst>
      <p:ext uri="{BB962C8B-B14F-4D97-AF65-F5344CB8AC3E}">
        <p14:creationId xmlns:p14="http://schemas.microsoft.com/office/powerpoint/2010/main" val="11971141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253501"/>
            <a:ext cx="9144000" cy="8899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ja-JP" altLang="en-US" dirty="0" smtClean="0"/>
              <a:t>フロー・スティッチング（会話型）</a:t>
            </a:r>
            <a:endParaRPr lang="en-US" dirty="0"/>
          </a:p>
        </p:txBody>
      </p:sp>
      <p:cxnSp>
        <p:nvCxnSpPr>
          <p:cNvPr id="29" name="STEP 1"/>
          <p:cNvCxnSpPr/>
          <p:nvPr/>
        </p:nvCxnSpPr>
        <p:spPr bwMode="auto">
          <a:xfrm flipH="1">
            <a:off x="3050530" y="1490451"/>
            <a:ext cx="1071458" cy="0"/>
          </a:xfrm>
          <a:prstGeom prst="line">
            <a:avLst/>
          </a:prstGeom>
          <a:ln w="25400" cap="rnd" cmpd="sng">
            <a:solidFill>
              <a:schemeClr val="tx1"/>
            </a:solidFill>
            <a:prstDash val="sysDot"/>
            <a:headEnd type="none" w="med" len="med"/>
            <a:tailEnd type="triangle" w="lg" len="lg"/>
          </a:ln>
          <a:effectLst>
            <a:glow rad="38100">
              <a:schemeClr val="bg2">
                <a:alpha val="75000"/>
              </a:schemeClr>
            </a:glow>
          </a:effectLst>
        </p:spPr>
        <p:style>
          <a:lnRef idx="2">
            <a:schemeClr val="accent4"/>
          </a:lnRef>
          <a:fillRef idx="0">
            <a:schemeClr val="accent4"/>
          </a:fillRef>
          <a:effectRef idx="1">
            <a:schemeClr val="accent4"/>
          </a:effectRef>
          <a:fontRef idx="minor">
            <a:schemeClr val="tx1"/>
          </a:fontRef>
        </p:style>
      </p:cxnSp>
      <p:cxnSp>
        <p:nvCxnSpPr>
          <p:cNvPr id="32" name="STEP 1"/>
          <p:cNvCxnSpPr>
            <a:endCxn id="40" idx="2"/>
          </p:cNvCxnSpPr>
          <p:nvPr/>
        </p:nvCxnSpPr>
        <p:spPr bwMode="auto">
          <a:xfrm>
            <a:off x="3011560" y="1258993"/>
            <a:ext cx="1008942" cy="6536"/>
          </a:xfrm>
          <a:prstGeom prst="line">
            <a:avLst/>
          </a:prstGeom>
          <a:ln w="25400" cap="rnd" cmpd="sng">
            <a:solidFill>
              <a:schemeClr val="tx1"/>
            </a:solidFill>
            <a:prstDash val="sysDot"/>
            <a:headEnd type="none" w="med" len="med"/>
            <a:tailEnd type="none" w="med" len="med"/>
          </a:ln>
          <a:effectLst>
            <a:glow rad="38100">
              <a:schemeClr val="bg2">
                <a:alpha val="75000"/>
              </a:schemeClr>
            </a:glow>
          </a:effectLst>
        </p:spPr>
        <p:style>
          <a:lnRef idx="2">
            <a:schemeClr val="accent4"/>
          </a:lnRef>
          <a:fillRef idx="0">
            <a:schemeClr val="accent4"/>
          </a:fillRef>
          <a:effectRef idx="1">
            <a:schemeClr val="accent4"/>
          </a:effectRef>
          <a:fontRef idx="minor">
            <a:schemeClr val="tx1"/>
          </a:fontRef>
        </p:style>
      </p:cxnSp>
      <p:cxnSp>
        <p:nvCxnSpPr>
          <p:cNvPr id="35" name="STEP 1"/>
          <p:cNvCxnSpPr/>
          <p:nvPr/>
        </p:nvCxnSpPr>
        <p:spPr bwMode="auto">
          <a:xfrm>
            <a:off x="4936296" y="1276138"/>
            <a:ext cx="1114316" cy="0"/>
          </a:xfrm>
          <a:prstGeom prst="line">
            <a:avLst/>
          </a:prstGeom>
          <a:ln w="25400" cap="rnd" cmpd="sng">
            <a:solidFill>
              <a:schemeClr val="tx1"/>
            </a:solidFill>
            <a:prstDash val="sysDot"/>
            <a:headEnd type="none" w="med" len="med"/>
            <a:tailEnd type="triangle" w="lg" len="lg"/>
          </a:ln>
          <a:effectLst>
            <a:glow rad="38100">
              <a:schemeClr val="bg2">
                <a:alpha val="75000"/>
              </a:schemeClr>
            </a:glow>
          </a:effectLst>
        </p:spPr>
        <p:style>
          <a:lnRef idx="2">
            <a:schemeClr val="accent4"/>
          </a:lnRef>
          <a:fillRef idx="0">
            <a:schemeClr val="accent4"/>
          </a:fillRef>
          <a:effectRef idx="1">
            <a:schemeClr val="accent4"/>
          </a:effectRef>
          <a:fontRef idx="minor">
            <a:schemeClr val="tx1"/>
          </a:fontRef>
        </p:style>
      </p:cxnSp>
      <p:cxnSp>
        <p:nvCxnSpPr>
          <p:cNvPr id="43" name="STEP 1"/>
          <p:cNvCxnSpPr>
            <a:endCxn id="70" idx="6"/>
          </p:cNvCxnSpPr>
          <p:nvPr/>
        </p:nvCxnSpPr>
        <p:spPr bwMode="auto">
          <a:xfrm flipH="1" flipV="1">
            <a:off x="5106136" y="1511882"/>
            <a:ext cx="1025458" cy="4286"/>
          </a:xfrm>
          <a:prstGeom prst="line">
            <a:avLst/>
          </a:prstGeom>
          <a:ln w="25400" cap="rnd" cmpd="sng">
            <a:solidFill>
              <a:schemeClr val="tx1"/>
            </a:solidFill>
            <a:prstDash val="sysDot"/>
            <a:headEnd type="none" w="med" len="med"/>
            <a:tailEnd type="none" w="med" len="med"/>
          </a:ln>
          <a:effectLst>
            <a:glow rad="38100">
              <a:schemeClr val="bg2">
                <a:alpha val="75000"/>
              </a:schemeClr>
            </a:glow>
          </a:effectLst>
        </p:spPr>
        <p:style>
          <a:lnRef idx="2">
            <a:schemeClr val="accent4"/>
          </a:lnRef>
          <a:fillRef idx="0">
            <a:schemeClr val="accent4"/>
          </a:fillRef>
          <a:effectRef idx="1">
            <a:schemeClr val="accent4"/>
          </a:effectRef>
          <a:fontRef idx="minor">
            <a:schemeClr val="tx1"/>
          </a:fontRef>
        </p:style>
      </p:cxnSp>
      <p:sp>
        <p:nvSpPr>
          <p:cNvPr id="60" name="TextBox 51"/>
          <p:cNvSpPr txBox="1">
            <a:spLocks noChangeArrowheads="1"/>
          </p:cNvSpPr>
          <p:nvPr/>
        </p:nvSpPr>
        <p:spPr bwMode="auto">
          <a:xfrm>
            <a:off x="2321939" y="1576174"/>
            <a:ext cx="900025" cy="371897"/>
          </a:xfrm>
          <a:prstGeom prst="rect">
            <a:avLst/>
          </a:prstGeom>
          <a:noFill/>
          <a:ln w="9525">
            <a:noFill/>
            <a:miter lim="800000"/>
            <a:headEnd/>
            <a:tailEnd/>
          </a:ln>
        </p:spPr>
        <p:txBody>
          <a:bodyPr wrap="square">
            <a:spAutoFit/>
          </a:bodyPr>
          <a:lstStyle/>
          <a:p>
            <a:pPr algn="ctr" defTabSz="685684">
              <a:lnSpc>
                <a:spcPct val="90000"/>
              </a:lnSpc>
              <a:defRPr/>
            </a:pPr>
            <a:r>
              <a:rPr lang="en-US" sz="1000" dirty="0">
                <a:latin typeface="Arial" charset="0"/>
              </a:rPr>
              <a:t>10.2.2.2</a:t>
            </a:r>
            <a:br>
              <a:rPr lang="en-US" sz="1000" dirty="0">
                <a:latin typeface="Arial" charset="0"/>
              </a:rPr>
            </a:br>
            <a:r>
              <a:rPr lang="ja-JP" altLang="en-US" sz="1000" dirty="0" smtClean="0"/>
              <a:t>ポート</a:t>
            </a:r>
            <a:r>
              <a:rPr lang="en-US" sz="1000" dirty="0" smtClean="0">
                <a:latin typeface="Arial" charset="0"/>
              </a:rPr>
              <a:t> </a:t>
            </a:r>
            <a:r>
              <a:rPr lang="en-US" sz="1000" dirty="0">
                <a:latin typeface="Arial" charset="0"/>
              </a:rPr>
              <a:t>1024</a:t>
            </a:r>
          </a:p>
        </p:txBody>
      </p:sp>
      <p:sp>
        <p:nvSpPr>
          <p:cNvPr id="61" name="TextBox 51"/>
          <p:cNvSpPr txBox="1">
            <a:spLocks noChangeArrowheads="1"/>
          </p:cNvSpPr>
          <p:nvPr/>
        </p:nvSpPr>
        <p:spPr bwMode="auto">
          <a:xfrm>
            <a:off x="5922037" y="1619038"/>
            <a:ext cx="900025" cy="371897"/>
          </a:xfrm>
          <a:prstGeom prst="rect">
            <a:avLst/>
          </a:prstGeom>
          <a:noFill/>
          <a:ln w="9525">
            <a:noFill/>
            <a:miter lim="800000"/>
            <a:headEnd/>
            <a:tailEnd/>
          </a:ln>
        </p:spPr>
        <p:txBody>
          <a:bodyPr wrap="square">
            <a:spAutoFit/>
          </a:bodyPr>
          <a:lstStyle/>
          <a:p>
            <a:pPr algn="ctr" defTabSz="685684">
              <a:lnSpc>
                <a:spcPct val="90000"/>
              </a:lnSpc>
              <a:defRPr/>
            </a:pPr>
            <a:r>
              <a:rPr lang="en-US" sz="1000" dirty="0">
                <a:latin typeface="Arial" charset="0"/>
              </a:rPr>
              <a:t>10.1.1.1</a:t>
            </a:r>
            <a:br>
              <a:rPr lang="en-US" sz="1000" dirty="0">
                <a:latin typeface="Arial" charset="0"/>
              </a:rPr>
            </a:br>
            <a:r>
              <a:rPr lang="ja-JP" altLang="en-US" sz="1000" dirty="0"/>
              <a:t>ポー</a:t>
            </a:r>
            <a:r>
              <a:rPr lang="ja-JP" altLang="en-US" sz="1000" dirty="0" smtClean="0"/>
              <a:t>ト</a:t>
            </a:r>
            <a:r>
              <a:rPr lang="en-US" altLang="ja-JP" sz="1000" dirty="0" smtClean="0"/>
              <a:t> </a:t>
            </a:r>
            <a:r>
              <a:rPr lang="en-US" sz="1000" dirty="0" smtClean="0">
                <a:latin typeface="Arial" charset="0"/>
              </a:rPr>
              <a:t>80</a:t>
            </a:r>
            <a:endParaRPr lang="en-US" sz="1000" dirty="0">
              <a:latin typeface="Arial" charset="0"/>
            </a:endParaRPr>
          </a:p>
        </p:txBody>
      </p:sp>
      <p:sp>
        <p:nvSpPr>
          <p:cNvPr id="17" name="Oval 16"/>
          <p:cNvSpPr/>
          <p:nvPr/>
        </p:nvSpPr>
        <p:spPr>
          <a:xfrm>
            <a:off x="4550572" y="1372239"/>
            <a:ext cx="5143" cy="514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Hexagon 3"/>
          <p:cNvSpPr/>
          <p:nvPr/>
        </p:nvSpPr>
        <p:spPr>
          <a:xfrm rot="16200000">
            <a:off x="3936593" y="1297578"/>
            <a:ext cx="557213" cy="171433"/>
          </a:xfrm>
          <a:prstGeom prst="hexagon">
            <a:avLst/>
          </a:prstGeom>
          <a:solidFill>
            <a:schemeClr val="tx1"/>
          </a:solidFill>
          <a:ln>
            <a:noFill/>
          </a:ln>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dirty="0">
                <a:solidFill>
                  <a:schemeClr val="bg1"/>
                </a:solidFill>
              </a:rPr>
              <a:t>eth0/1</a:t>
            </a:r>
          </a:p>
        </p:txBody>
      </p:sp>
      <p:sp>
        <p:nvSpPr>
          <p:cNvPr id="66" name="Hexagon 65"/>
          <p:cNvSpPr/>
          <p:nvPr/>
        </p:nvSpPr>
        <p:spPr>
          <a:xfrm rot="16200000">
            <a:off x="4632832" y="1297578"/>
            <a:ext cx="557213" cy="171433"/>
          </a:xfrm>
          <a:prstGeom prst="hexagon">
            <a:avLst/>
          </a:prstGeom>
          <a:solidFill>
            <a:schemeClr val="tx1"/>
          </a:solidFill>
          <a:ln>
            <a:noFill/>
          </a:ln>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dirty="0">
                <a:solidFill>
                  <a:schemeClr val="bg1"/>
                </a:solidFill>
              </a:rPr>
              <a:t>eth0/2</a:t>
            </a:r>
          </a:p>
        </p:txBody>
      </p:sp>
      <p:sp>
        <p:nvSpPr>
          <p:cNvPr id="40" name="Oval 39"/>
          <p:cNvSpPr/>
          <p:nvPr/>
        </p:nvSpPr>
        <p:spPr>
          <a:xfrm>
            <a:off x="4020502" y="1201236"/>
            <a:ext cx="128575" cy="128588"/>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977561" y="1447588"/>
            <a:ext cx="128575" cy="128588"/>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1" name="Table 80"/>
          <p:cNvGraphicFramePr>
            <a:graphicFrameLocks noGrp="1"/>
          </p:cNvGraphicFramePr>
          <p:nvPr>
            <p:extLst>
              <p:ext uri="{D42A27DB-BD31-4B8C-83A1-F6EECF244321}">
                <p14:modId xmlns:p14="http://schemas.microsoft.com/office/powerpoint/2010/main" val="1610928770"/>
              </p:ext>
            </p:extLst>
          </p:nvPr>
        </p:nvGraphicFramePr>
        <p:xfrm>
          <a:off x="519221" y="2273619"/>
          <a:ext cx="8310288" cy="777241"/>
        </p:xfrm>
        <a:graphic>
          <a:graphicData uri="http://schemas.openxmlformats.org/drawingml/2006/table">
            <a:tbl>
              <a:tblPr firstRow="1" bandRow="1">
                <a:tableStyleId>{9DCAF9ED-07DC-4A11-8D7F-57B35C25682E}</a:tableStyleId>
              </a:tblPr>
              <a:tblGrid>
                <a:gridCol w="1068907"/>
                <a:gridCol w="929677"/>
                <a:gridCol w="901672"/>
                <a:gridCol w="901672"/>
                <a:gridCol w="901672"/>
                <a:gridCol w="901672"/>
                <a:gridCol w="901672"/>
                <a:gridCol w="901672"/>
                <a:gridCol w="901672"/>
              </a:tblGrid>
              <a:tr h="360045">
                <a:tc>
                  <a:txBody>
                    <a:bodyPr/>
                    <a:lstStyle/>
                    <a:p>
                      <a:r>
                        <a:rPr lang="en-US" sz="1000" dirty="0" smtClean="0"/>
                        <a:t>Start Time</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Interface</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err="1" smtClean="0"/>
                        <a:t>Src</a:t>
                      </a:r>
                      <a:r>
                        <a:rPr lang="en-US" sz="1000" dirty="0" smtClean="0"/>
                        <a:t> IP</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err="1" smtClean="0"/>
                        <a:t>Src</a:t>
                      </a:r>
                      <a:r>
                        <a:rPr lang="en-US" sz="1000" dirty="0" smtClean="0"/>
                        <a:t> Port</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err="1" smtClean="0"/>
                        <a:t>Dest</a:t>
                      </a:r>
                      <a:r>
                        <a:rPr lang="en-US" sz="1000" dirty="0" smtClean="0"/>
                        <a:t> IP</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err="1" smtClean="0"/>
                        <a:t>Dest</a:t>
                      </a:r>
                      <a:r>
                        <a:rPr lang="en-US" sz="1000" dirty="0" smtClean="0"/>
                        <a:t> Port</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Proto</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err="1" smtClean="0"/>
                        <a:t>Pkts</a:t>
                      </a:r>
                      <a:r>
                        <a:rPr lang="en-US" sz="1000" dirty="0" smtClean="0"/>
                        <a:t> Sent</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Bytes Sent</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r>
              <a:tr h="208598">
                <a:tc>
                  <a:txBody>
                    <a:bodyPr/>
                    <a:lstStyle/>
                    <a:p>
                      <a:r>
                        <a:rPr lang="en-US" sz="1000" b="0" dirty="0" smtClean="0"/>
                        <a:t>10:20:12.221</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eth0/1</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10.2.2.2</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1024</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10.1.1.1</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80</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TCP</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5</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b="0" dirty="0" smtClean="0"/>
                        <a:t>1025</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r>
              <a:tr h="208598">
                <a:tc>
                  <a:txBody>
                    <a:bodyPr/>
                    <a:lstStyle/>
                    <a:p>
                      <a:r>
                        <a:rPr lang="en-US" sz="1000" b="0" dirty="0" smtClean="0"/>
                        <a:t>10:20:12.871</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eth0/2</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10.1.1.1</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80</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10.2.2.2</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1024</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TCP</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17</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US" sz="1000" b="0" dirty="0" smtClean="0"/>
                        <a:t>28712</a:t>
                      </a:r>
                      <a:endParaRPr lang="en-US" sz="1000" b="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r>
            </a:tbl>
          </a:graphicData>
        </a:graphic>
      </p:graphicFrame>
      <p:sp>
        <p:nvSpPr>
          <p:cNvPr id="31" name="Rectangle 30"/>
          <p:cNvSpPr/>
          <p:nvPr/>
        </p:nvSpPr>
        <p:spPr>
          <a:xfrm>
            <a:off x="433768" y="3266488"/>
            <a:ext cx="4206422" cy="584776"/>
          </a:xfrm>
          <a:prstGeom prst="rect">
            <a:avLst/>
          </a:prstGeom>
        </p:spPr>
        <p:txBody>
          <a:bodyPr wrap="square">
            <a:spAutoFit/>
          </a:bodyPr>
          <a:lstStyle/>
          <a:p>
            <a:r>
              <a:rPr lang="ja-JP" altLang="en-US" sz="1200" b="1" dirty="0" smtClean="0">
                <a:solidFill>
                  <a:schemeClr val="tx2"/>
                </a:solidFill>
                <a:latin typeface="ＭＳ Ｐゴシック"/>
                <a:ea typeface="ＭＳ Ｐゴシック"/>
                <a:cs typeface="ＭＳ Ｐゴシック"/>
              </a:rPr>
              <a:t>双方向フローレコード</a:t>
            </a:r>
            <a:r>
              <a:rPr lang="en-US" sz="1200" b="1" dirty="0" smtClean="0">
                <a:solidFill>
                  <a:schemeClr val="tx2"/>
                </a:solidFill>
                <a:latin typeface="ＭＳ Ｐゴシック"/>
                <a:ea typeface="ＭＳ Ｐゴシック"/>
                <a:cs typeface="ＭＳ Ｐゴシック"/>
              </a:rPr>
              <a:t>:</a:t>
            </a:r>
            <a:endParaRPr lang="en-US" sz="1200" b="1" dirty="0">
              <a:solidFill>
                <a:schemeClr val="tx2"/>
              </a:solidFill>
              <a:latin typeface="ＭＳ Ｐゴシック"/>
              <a:ea typeface="ＭＳ Ｐゴシック"/>
              <a:cs typeface="ＭＳ Ｐゴシック"/>
            </a:endParaRPr>
          </a:p>
          <a:p>
            <a:pPr marL="112713" indent="-112713">
              <a:buFont typeface="Arial"/>
              <a:buChar char="•"/>
            </a:pPr>
            <a:r>
              <a:rPr lang="ja-JP" altLang="en-US" sz="1000" dirty="0" smtClean="0">
                <a:latin typeface="ＭＳ Ｐゴシック"/>
                <a:ea typeface="ＭＳ Ｐゴシック"/>
                <a:cs typeface="ＭＳ Ｐゴシック"/>
              </a:rPr>
              <a:t>会話型フローレコード</a:t>
            </a:r>
            <a:endParaRPr lang="en-US" sz="1000" dirty="0">
              <a:latin typeface="ＭＳ Ｐゴシック"/>
              <a:ea typeface="ＭＳ Ｐゴシック"/>
              <a:cs typeface="ＭＳ Ｐゴシック"/>
            </a:endParaRPr>
          </a:p>
          <a:p>
            <a:pPr marL="112713" indent="-112713">
              <a:buFont typeface="Arial"/>
              <a:buChar char="•"/>
            </a:pPr>
            <a:r>
              <a:rPr lang="ja-JP" altLang="en-US" sz="1000" dirty="0" smtClean="0">
                <a:latin typeface="ＭＳ Ｐゴシック"/>
                <a:ea typeface="ＭＳ Ｐゴシック"/>
                <a:cs typeface="ＭＳ Ｐゴシック"/>
              </a:rPr>
              <a:t>解りやすく解析もしやすいリポート</a:t>
            </a:r>
            <a:endParaRPr lang="en-US" sz="1000" dirty="0">
              <a:latin typeface="ＭＳ Ｐゴシック"/>
              <a:ea typeface="ＭＳ Ｐゴシック"/>
              <a:cs typeface="ＭＳ Ｐゴシック"/>
            </a:endParaRPr>
          </a:p>
        </p:txBody>
      </p:sp>
      <p:sp>
        <p:nvSpPr>
          <p:cNvPr id="6" name="Oval 5"/>
          <p:cNvSpPr/>
          <p:nvPr/>
        </p:nvSpPr>
        <p:spPr>
          <a:xfrm>
            <a:off x="6105215" y="1055504"/>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8" name="Group 37"/>
          <p:cNvGrpSpPr/>
          <p:nvPr/>
        </p:nvGrpSpPr>
        <p:grpSpPr>
          <a:xfrm>
            <a:off x="6284710" y="1170637"/>
            <a:ext cx="191126" cy="308050"/>
            <a:chOff x="9250369" y="754161"/>
            <a:chExt cx="404812" cy="652463"/>
          </a:xfrm>
          <a:solidFill>
            <a:schemeClr val="bg1"/>
          </a:solidFill>
        </p:grpSpPr>
        <p:sp>
          <p:nvSpPr>
            <p:cNvPr id="39" name="Freeform 6"/>
            <p:cNvSpPr>
              <a:spLocks noEditPoints="1"/>
            </p:cNvSpPr>
            <p:nvPr/>
          </p:nvSpPr>
          <p:spPr bwMode="auto">
            <a:xfrm>
              <a:off x="9250369" y="754161"/>
              <a:ext cx="404812" cy="652463"/>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7"/>
            <p:cNvSpPr>
              <a:spLocks noChangeArrowheads="1"/>
            </p:cNvSpPr>
            <p:nvPr/>
          </p:nvSpPr>
          <p:spPr bwMode="auto">
            <a:xfrm>
              <a:off x="9580563" y="1174849"/>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8"/>
            <p:cNvSpPr>
              <a:spLocks noChangeArrowheads="1"/>
            </p:cNvSpPr>
            <p:nvPr/>
          </p:nvSpPr>
          <p:spPr bwMode="auto">
            <a:xfrm>
              <a:off x="9494838" y="1174849"/>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9"/>
            <p:cNvSpPr>
              <a:spLocks noChangeArrowheads="1"/>
            </p:cNvSpPr>
            <p:nvPr/>
          </p:nvSpPr>
          <p:spPr bwMode="auto">
            <a:xfrm>
              <a:off x="9299575" y="1174849"/>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10"/>
            <p:cNvSpPr>
              <a:spLocks noChangeArrowheads="1"/>
            </p:cNvSpPr>
            <p:nvPr/>
          </p:nvSpPr>
          <p:spPr bwMode="auto">
            <a:xfrm>
              <a:off x="9539288" y="1174849"/>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11"/>
            <p:cNvSpPr>
              <a:spLocks noChangeArrowheads="1"/>
            </p:cNvSpPr>
            <p:nvPr/>
          </p:nvSpPr>
          <p:spPr bwMode="auto">
            <a:xfrm>
              <a:off x="9494838" y="811311"/>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12"/>
            <p:cNvSpPr>
              <a:spLocks noChangeArrowheads="1"/>
            </p:cNvSpPr>
            <p:nvPr/>
          </p:nvSpPr>
          <p:spPr bwMode="auto">
            <a:xfrm>
              <a:off x="9539288" y="811311"/>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13"/>
            <p:cNvSpPr>
              <a:spLocks noChangeArrowheads="1"/>
            </p:cNvSpPr>
            <p:nvPr/>
          </p:nvSpPr>
          <p:spPr bwMode="auto">
            <a:xfrm>
              <a:off x="9299575" y="904974"/>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14"/>
            <p:cNvSpPr>
              <a:spLocks noChangeArrowheads="1"/>
            </p:cNvSpPr>
            <p:nvPr/>
          </p:nvSpPr>
          <p:spPr bwMode="auto">
            <a:xfrm>
              <a:off x="9580563" y="995461"/>
              <a:ext cx="30162"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15"/>
            <p:cNvSpPr>
              <a:spLocks noChangeArrowheads="1"/>
            </p:cNvSpPr>
            <p:nvPr/>
          </p:nvSpPr>
          <p:spPr bwMode="auto">
            <a:xfrm>
              <a:off x="9539288" y="904974"/>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16"/>
            <p:cNvSpPr>
              <a:spLocks noChangeArrowheads="1"/>
            </p:cNvSpPr>
            <p:nvPr/>
          </p:nvSpPr>
          <p:spPr bwMode="auto">
            <a:xfrm>
              <a:off x="9299575" y="811311"/>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17"/>
            <p:cNvSpPr>
              <a:spLocks noChangeArrowheads="1"/>
            </p:cNvSpPr>
            <p:nvPr/>
          </p:nvSpPr>
          <p:spPr bwMode="auto">
            <a:xfrm>
              <a:off x="9494838" y="904974"/>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18"/>
            <p:cNvSpPr>
              <a:spLocks noChangeArrowheads="1"/>
            </p:cNvSpPr>
            <p:nvPr/>
          </p:nvSpPr>
          <p:spPr bwMode="auto">
            <a:xfrm>
              <a:off x="9580563" y="904974"/>
              <a:ext cx="30162"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19"/>
            <p:cNvSpPr>
              <a:spLocks noChangeArrowheads="1"/>
            </p:cNvSpPr>
            <p:nvPr/>
          </p:nvSpPr>
          <p:spPr bwMode="auto">
            <a:xfrm>
              <a:off x="9539288" y="99546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20"/>
            <p:cNvSpPr>
              <a:spLocks noChangeArrowheads="1"/>
            </p:cNvSpPr>
            <p:nvPr/>
          </p:nvSpPr>
          <p:spPr bwMode="auto">
            <a:xfrm>
              <a:off x="9580563" y="811311"/>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21"/>
            <p:cNvSpPr>
              <a:spLocks noChangeArrowheads="1"/>
            </p:cNvSpPr>
            <p:nvPr/>
          </p:nvSpPr>
          <p:spPr bwMode="auto">
            <a:xfrm>
              <a:off x="9494838" y="108436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22"/>
            <p:cNvSpPr>
              <a:spLocks noChangeArrowheads="1"/>
            </p:cNvSpPr>
            <p:nvPr/>
          </p:nvSpPr>
          <p:spPr bwMode="auto">
            <a:xfrm>
              <a:off x="9299575" y="108436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23"/>
            <p:cNvSpPr>
              <a:spLocks noChangeArrowheads="1"/>
            </p:cNvSpPr>
            <p:nvPr/>
          </p:nvSpPr>
          <p:spPr bwMode="auto">
            <a:xfrm>
              <a:off x="9580563" y="1084361"/>
              <a:ext cx="30162"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24"/>
            <p:cNvSpPr>
              <a:spLocks noChangeArrowheads="1"/>
            </p:cNvSpPr>
            <p:nvPr/>
          </p:nvSpPr>
          <p:spPr bwMode="auto">
            <a:xfrm>
              <a:off x="9539288" y="108436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25"/>
            <p:cNvSpPr>
              <a:spLocks noChangeArrowheads="1"/>
            </p:cNvSpPr>
            <p:nvPr/>
          </p:nvSpPr>
          <p:spPr bwMode="auto">
            <a:xfrm>
              <a:off x="9494838" y="99546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26"/>
            <p:cNvSpPr>
              <a:spLocks noChangeArrowheads="1"/>
            </p:cNvSpPr>
            <p:nvPr/>
          </p:nvSpPr>
          <p:spPr bwMode="auto">
            <a:xfrm>
              <a:off x="9299575" y="99546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Oval 63"/>
          <p:cNvSpPr/>
          <p:nvPr/>
        </p:nvSpPr>
        <p:spPr>
          <a:xfrm>
            <a:off x="2497631" y="1055504"/>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5" name="Group 52"/>
          <p:cNvGrpSpPr>
            <a:grpSpLocks/>
          </p:cNvGrpSpPr>
          <p:nvPr/>
        </p:nvGrpSpPr>
        <p:grpSpPr bwMode="auto">
          <a:xfrm>
            <a:off x="2559464" y="1172492"/>
            <a:ext cx="424974" cy="260143"/>
            <a:chOff x="1360" y="1358"/>
            <a:chExt cx="758" cy="462"/>
          </a:xfrm>
          <a:solidFill>
            <a:schemeClr val="bg1"/>
          </a:solidFill>
        </p:grpSpPr>
        <p:sp>
          <p:nvSpPr>
            <p:cNvPr id="67" name="Freeform 53"/>
            <p:cNvSpPr>
              <a:spLocks noEditPoints="1"/>
            </p:cNvSpPr>
            <p:nvPr/>
          </p:nvSpPr>
          <p:spPr bwMode="auto">
            <a:xfrm>
              <a:off x="1508" y="1358"/>
              <a:ext cx="465" cy="328"/>
            </a:xfrm>
            <a:custGeom>
              <a:avLst/>
              <a:gdLst>
                <a:gd name="T0" fmla="*/ 0 w 609"/>
                <a:gd name="T1" fmla="*/ 0 h 430"/>
                <a:gd name="T2" fmla="*/ 0 w 609"/>
                <a:gd name="T3" fmla="*/ 17 h 430"/>
                <a:gd name="T4" fmla="*/ 24 w 609"/>
                <a:gd name="T5" fmla="*/ 17 h 430"/>
                <a:gd name="T6" fmla="*/ 24 w 609"/>
                <a:gd name="T7" fmla="*/ 0 h 430"/>
                <a:gd name="T8" fmla="*/ 0 w 609"/>
                <a:gd name="T9" fmla="*/ 0 h 430"/>
                <a:gd name="T10" fmla="*/ 24 w 609"/>
                <a:gd name="T11" fmla="*/ 16 h 430"/>
                <a:gd name="T12" fmla="*/ 2 w 609"/>
                <a:gd name="T13" fmla="*/ 16 h 430"/>
                <a:gd name="T14" fmla="*/ 2 w 609"/>
                <a:gd name="T15" fmla="*/ 2 h 430"/>
                <a:gd name="T16" fmla="*/ 24 w 609"/>
                <a:gd name="T17" fmla="*/ 2 h 430"/>
                <a:gd name="T18" fmla="*/ 24 w 609"/>
                <a:gd name="T19" fmla="*/ 1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pFill/>
            <a:ln w="9525">
              <a:noFill/>
              <a:round/>
              <a:headEnd/>
              <a:tailEnd/>
            </a:ln>
          </p:spPr>
          <p:txBody>
            <a:bodyPr/>
            <a:lstStyle/>
            <a:p>
              <a:endParaRPr lang="en-US"/>
            </a:p>
          </p:txBody>
        </p:sp>
        <p:sp>
          <p:nvSpPr>
            <p:cNvPr id="71" name="Freeform 54"/>
            <p:cNvSpPr>
              <a:spLocks noEditPoints="1"/>
            </p:cNvSpPr>
            <p:nvPr/>
          </p:nvSpPr>
          <p:spPr bwMode="auto">
            <a:xfrm>
              <a:off x="1361" y="1694"/>
              <a:ext cx="757" cy="85"/>
            </a:xfrm>
            <a:custGeom>
              <a:avLst/>
              <a:gdLst>
                <a:gd name="T0" fmla="*/ 24 w 992"/>
                <a:gd name="T1" fmla="*/ 0 h 226"/>
                <a:gd name="T2" fmla="*/ 24 w 992"/>
                <a:gd name="T3" fmla="*/ 0 h 226"/>
                <a:gd name="T4" fmla="*/ 27 w 992"/>
                <a:gd name="T5" fmla="*/ 0 h 226"/>
                <a:gd name="T6" fmla="*/ 28 w 992"/>
                <a:gd name="T7" fmla="*/ 0 h 226"/>
                <a:gd name="T8" fmla="*/ 6 w 992"/>
                <a:gd name="T9" fmla="*/ 0 h 226"/>
                <a:gd name="T10" fmla="*/ 18 w 992"/>
                <a:gd name="T11" fmla="*/ 0 h 226"/>
                <a:gd name="T12" fmla="*/ 24 w 992"/>
                <a:gd name="T13" fmla="*/ 0 h 226"/>
                <a:gd name="T14" fmla="*/ 31 w 992"/>
                <a:gd name="T15" fmla="*/ 0 h 226"/>
                <a:gd name="T16" fmla="*/ 5 w 992"/>
                <a:gd name="T17" fmla="*/ 0 h 226"/>
                <a:gd name="T18" fmla="*/ 8 w 992"/>
                <a:gd name="T19" fmla="*/ 0 h 226"/>
                <a:gd name="T20" fmla="*/ 31 w 992"/>
                <a:gd name="T21" fmla="*/ 0 h 226"/>
                <a:gd name="T22" fmla="*/ 13 w 992"/>
                <a:gd name="T23" fmla="*/ 0 h 226"/>
                <a:gd name="T24" fmla="*/ 14 w 992"/>
                <a:gd name="T25" fmla="*/ 0 h 226"/>
                <a:gd name="T26" fmla="*/ 14 w 992"/>
                <a:gd name="T27" fmla="*/ 0 h 226"/>
                <a:gd name="T28" fmla="*/ 18 w 992"/>
                <a:gd name="T29" fmla="*/ 0 h 226"/>
                <a:gd name="T30" fmla="*/ 14 w 992"/>
                <a:gd name="T31" fmla="*/ 0 h 226"/>
                <a:gd name="T32" fmla="*/ 27 w 992"/>
                <a:gd name="T33" fmla="*/ 0 h 226"/>
                <a:gd name="T34" fmla="*/ 24 w 992"/>
                <a:gd name="T35" fmla="*/ 0 h 226"/>
                <a:gd name="T36" fmla="*/ 18 w 992"/>
                <a:gd name="T37" fmla="*/ 0 h 226"/>
                <a:gd name="T38" fmla="*/ 24 w 992"/>
                <a:gd name="T39" fmla="*/ 0 h 226"/>
                <a:gd name="T40" fmla="*/ 24 w 992"/>
                <a:gd name="T41" fmla="*/ 0 h 226"/>
                <a:gd name="T42" fmla="*/ 24 w 992"/>
                <a:gd name="T43" fmla="*/ 0 h 226"/>
                <a:gd name="T44" fmla="*/ 24 w 992"/>
                <a:gd name="T45" fmla="*/ 0 h 226"/>
                <a:gd name="T46" fmla="*/ 21 w 992"/>
                <a:gd name="T47" fmla="*/ 0 h 226"/>
                <a:gd name="T48" fmla="*/ 19 w 992"/>
                <a:gd name="T49" fmla="*/ 0 h 226"/>
                <a:gd name="T50" fmla="*/ 31 w 992"/>
                <a:gd name="T51" fmla="*/ 0 h 226"/>
                <a:gd name="T52" fmla="*/ 8 w 992"/>
                <a:gd name="T53" fmla="*/ 0 h 226"/>
                <a:gd name="T54" fmla="*/ 11 w 992"/>
                <a:gd name="T55" fmla="*/ 0 h 226"/>
                <a:gd name="T56" fmla="*/ 11 w 992"/>
                <a:gd name="T57" fmla="*/ 0 h 226"/>
                <a:gd name="T58" fmla="*/ 11 w 992"/>
                <a:gd name="T59" fmla="*/ 0 h 226"/>
                <a:gd name="T60" fmla="*/ 11 w 992"/>
                <a:gd name="T61" fmla="*/ 0 h 226"/>
                <a:gd name="T62" fmla="*/ 16 w 992"/>
                <a:gd name="T63" fmla="*/ 0 h 226"/>
                <a:gd name="T64" fmla="*/ 29 w 992"/>
                <a:gd name="T65" fmla="*/ 0 h 226"/>
                <a:gd name="T66" fmla="*/ 16 w 992"/>
                <a:gd name="T67" fmla="*/ 0 h 226"/>
                <a:gd name="T68" fmla="*/ 24 w 992"/>
                <a:gd name="T69" fmla="*/ 0 h 226"/>
                <a:gd name="T70" fmla="*/ 10 w 992"/>
                <a:gd name="T71" fmla="*/ 0 h 226"/>
                <a:gd name="T72" fmla="*/ 9 w 992"/>
                <a:gd name="T73" fmla="*/ 0 h 226"/>
                <a:gd name="T74" fmla="*/ 13 w 992"/>
                <a:gd name="T75" fmla="*/ 0 h 226"/>
                <a:gd name="T76" fmla="*/ 18 w 992"/>
                <a:gd name="T77" fmla="*/ 0 h 226"/>
                <a:gd name="T78" fmla="*/ 21 w 992"/>
                <a:gd name="T79" fmla="*/ 0 h 226"/>
                <a:gd name="T80" fmla="*/ 21 w 992"/>
                <a:gd name="T81" fmla="*/ 0 h 226"/>
                <a:gd name="T82" fmla="*/ 18 w 992"/>
                <a:gd name="T83" fmla="*/ 0 h 226"/>
                <a:gd name="T84" fmla="*/ 28 w 992"/>
                <a:gd name="T85" fmla="*/ 0 h 226"/>
                <a:gd name="T86" fmla="*/ 27 w 992"/>
                <a:gd name="T87" fmla="*/ 0 h 226"/>
                <a:gd name="T88" fmla="*/ 13 w 992"/>
                <a:gd name="T89" fmla="*/ 0 h 226"/>
                <a:gd name="T90" fmla="*/ 27 w 992"/>
                <a:gd name="T91" fmla="*/ 0 h 226"/>
                <a:gd name="T92" fmla="*/ 18 w 992"/>
                <a:gd name="T93" fmla="*/ 0 h 226"/>
                <a:gd name="T94" fmla="*/ 26 w 992"/>
                <a:gd name="T95" fmla="*/ 0 h 226"/>
                <a:gd name="T96" fmla="*/ 15 w 992"/>
                <a:gd name="T97" fmla="*/ 0 h 226"/>
                <a:gd name="T98" fmla="*/ 18 w 992"/>
                <a:gd name="T99" fmla="*/ 0 h 226"/>
                <a:gd name="T100" fmla="*/ 13 w 992"/>
                <a:gd name="T101" fmla="*/ 0 h 226"/>
                <a:gd name="T102" fmla="*/ 13 w 992"/>
                <a:gd name="T103" fmla="*/ 0 h 226"/>
                <a:gd name="T104" fmla="*/ 21 w 992"/>
                <a:gd name="T105" fmla="*/ 0 h 226"/>
                <a:gd name="T106" fmla="*/ 21 w 992"/>
                <a:gd name="T107" fmla="*/ 0 h 226"/>
                <a:gd name="T108" fmla="*/ 29 w 992"/>
                <a:gd name="T109" fmla="*/ 0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pFill/>
            <a:ln w="9525">
              <a:noFill/>
              <a:round/>
              <a:headEnd/>
              <a:tailEnd/>
            </a:ln>
          </p:spPr>
          <p:txBody>
            <a:bodyPr/>
            <a:lstStyle/>
            <a:p>
              <a:endParaRPr lang="en-US"/>
            </a:p>
          </p:txBody>
        </p:sp>
        <p:sp>
          <p:nvSpPr>
            <p:cNvPr id="72" name="Freeform 55"/>
            <p:cNvSpPr>
              <a:spLocks/>
            </p:cNvSpPr>
            <p:nvPr/>
          </p:nvSpPr>
          <p:spPr bwMode="auto">
            <a:xfrm>
              <a:off x="1360" y="1782"/>
              <a:ext cx="758" cy="38"/>
            </a:xfrm>
            <a:custGeom>
              <a:avLst/>
              <a:gdLst>
                <a:gd name="T0" fmla="*/ 0 w 2152"/>
                <a:gd name="T1" fmla="*/ 0 h 48"/>
                <a:gd name="T2" fmla="*/ 0 w 2152"/>
                <a:gd name="T3" fmla="*/ 2 h 48"/>
                <a:gd name="T4" fmla="*/ 0 w 2152"/>
                <a:gd name="T5" fmla="*/ 3 h 48"/>
                <a:gd name="T6" fmla="*/ 0 w 2152"/>
                <a:gd name="T7" fmla="*/ 3 h 48"/>
                <a:gd name="T8" fmla="*/ 0 w 2152"/>
                <a:gd name="T9" fmla="*/ 2 h 48"/>
                <a:gd name="T10" fmla="*/ 0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pFill/>
            <a:ln w="9525">
              <a:noFill/>
              <a:round/>
              <a:headEnd/>
              <a:tailEnd/>
            </a:ln>
          </p:spPr>
          <p:txBody>
            <a:bodyPr/>
            <a:lstStyle/>
            <a:p>
              <a:endParaRPr lang="en-US"/>
            </a:p>
          </p:txBody>
        </p:sp>
      </p:grpSp>
      <p:sp>
        <p:nvSpPr>
          <p:cNvPr id="74" name="Rectangle 73"/>
          <p:cNvSpPr/>
          <p:nvPr/>
        </p:nvSpPr>
        <p:spPr>
          <a:xfrm>
            <a:off x="433768" y="1978893"/>
            <a:ext cx="2936156" cy="276999"/>
          </a:xfrm>
          <a:prstGeom prst="rect">
            <a:avLst/>
          </a:prstGeom>
        </p:spPr>
        <p:txBody>
          <a:bodyPr wrap="square">
            <a:spAutoFit/>
          </a:bodyPr>
          <a:lstStyle/>
          <a:p>
            <a:r>
              <a:rPr lang="en-US" altLang="ja-JP" sz="1200" b="1" dirty="0" smtClean="0">
                <a:solidFill>
                  <a:schemeClr val="tx2"/>
                </a:solidFill>
                <a:latin typeface="ＭＳ Ｐゴシック"/>
                <a:ea typeface="ＭＳ Ｐゴシック"/>
                <a:cs typeface="ＭＳ Ｐゴシック"/>
              </a:rPr>
              <a:t>1</a:t>
            </a:r>
            <a:r>
              <a:rPr lang="ja-JP" altLang="en-US" sz="1200" b="1" dirty="0" smtClean="0">
                <a:solidFill>
                  <a:schemeClr val="tx2"/>
                </a:solidFill>
                <a:latin typeface="ＭＳ Ｐゴシック"/>
                <a:ea typeface="ＭＳ Ｐゴシック"/>
                <a:cs typeface="ＭＳ Ｐゴシック"/>
              </a:rPr>
              <a:t>方向フローレコード</a:t>
            </a:r>
            <a:endParaRPr lang="en-US" sz="1200" b="1" dirty="0">
              <a:solidFill>
                <a:schemeClr val="tx2"/>
              </a:solidFill>
              <a:latin typeface="ＭＳ Ｐゴシック"/>
              <a:ea typeface="ＭＳ Ｐゴシック"/>
              <a:cs typeface="ＭＳ Ｐゴシック"/>
            </a:endParaRPr>
          </a:p>
        </p:txBody>
      </p:sp>
      <p:graphicFrame>
        <p:nvGraphicFramePr>
          <p:cNvPr id="75" name="Table 74"/>
          <p:cNvGraphicFramePr>
            <a:graphicFrameLocks noGrp="1"/>
          </p:cNvGraphicFramePr>
          <p:nvPr>
            <p:extLst>
              <p:ext uri="{D42A27DB-BD31-4B8C-83A1-F6EECF244321}">
                <p14:modId xmlns:p14="http://schemas.microsoft.com/office/powerpoint/2010/main" val="1641293041"/>
              </p:ext>
            </p:extLst>
          </p:nvPr>
        </p:nvGraphicFramePr>
        <p:xfrm>
          <a:off x="519221" y="3923328"/>
          <a:ext cx="8310290" cy="716281"/>
        </p:xfrm>
        <a:graphic>
          <a:graphicData uri="http://schemas.openxmlformats.org/drawingml/2006/table">
            <a:tbl>
              <a:tblPr firstRow="1" bandRow="1">
                <a:tableStyleId>{9DCAF9ED-07DC-4A11-8D7F-57B35C25682E}</a:tableStyleId>
              </a:tblPr>
              <a:tblGrid>
                <a:gridCol w="871210"/>
                <a:gridCol w="743908"/>
                <a:gridCol w="743908"/>
                <a:gridCol w="743908"/>
                <a:gridCol w="743908"/>
                <a:gridCol w="743908"/>
                <a:gridCol w="743908"/>
                <a:gridCol w="743908"/>
                <a:gridCol w="743908"/>
                <a:gridCol w="743908"/>
                <a:gridCol w="743908"/>
              </a:tblGrid>
              <a:tr h="360045">
                <a:tc>
                  <a:txBody>
                    <a:bodyPr/>
                    <a:lstStyle/>
                    <a:p>
                      <a:r>
                        <a:rPr lang="en-US" sz="1000" dirty="0" smtClean="0"/>
                        <a:t>Start Time</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Client IP</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Client Port</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Server IP</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Server Port</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Proto</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Client</a:t>
                      </a:r>
                      <a:r>
                        <a:rPr lang="en-US" sz="1000" baseline="0" dirty="0" smtClean="0"/>
                        <a:t> Bytes</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Client </a:t>
                      </a:r>
                      <a:r>
                        <a:rPr lang="en-US" sz="1000" dirty="0" err="1" smtClean="0"/>
                        <a:t>Pkts</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Server Bytes</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Server </a:t>
                      </a:r>
                      <a:r>
                        <a:rPr lang="en-US" sz="1000" dirty="0" err="1" smtClean="0"/>
                        <a:t>Pkts</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r>
                        <a:rPr lang="en-US" sz="1000" dirty="0" smtClean="0"/>
                        <a:t>Interfaces</a:t>
                      </a:r>
                      <a:endParaRPr lang="en-US" sz="1000" dirty="0"/>
                    </a:p>
                  </a:txBody>
                  <a:tcPr marL="51430" marR="51430" marT="25718" marB="2571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r>
              <a:tr h="208598">
                <a:tc>
                  <a:txBody>
                    <a:bodyPr/>
                    <a:lstStyle/>
                    <a:p>
                      <a:r>
                        <a:rPr lang="en-US" sz="1000" dirty="0" smtClean="0"/>
                        <a:t>10:20:12.221</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10.2.2.2</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1024</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10.1.1.1</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80</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TCP</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1025</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5</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28712</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17</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US" sz="1000" dirty="0" smtClean="0"/>
                        <a:t>eth0/1</a:t>
                      </a:r>
                    </a:p>
                    <a:p>
                      <a:r>
                        <a:rPr lang="en-US" sz="1000" dirty="0" smtClean="0"/>
                        <a:t>eth0/2</a:t>
                      </a:r>
                      <a:endParaRPr lang="en-US" sz="1000" dirty="0"/>
                    </a:p>
                  </a:txBody>
                  <a:tcPr marL="51430" marR="51430"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76" name="Chevron 75"/>
          <p:cNvSpPr/>
          <p:nvPr/>
        </p:nvSpPr>
        <p:spPr>
          <a:xfrm rot="5400000">
            <a:off x="4450444" y="3111406"/>
            <a:ext cx="289433" cy="550107"/>
          </a:xfrm>
          <a:prstGeom prst="chevr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7" name="Chevron 76"/>
          <p:cNvSpPr/>
          <p:nvPr/>
        </p:nvSpPr>
        <p:spPr>
          <a:xfrm rot="5400000">
            <a:off x="4511121" y="3114375"/>
            <a:ext cx="168078" cy="319454"/>
          </a:xfrm>
          <a:prstGeom prst="chevron">
            <a:avLst/>
          </a:prstGeom>
          <a:solidFill>
            <a:schemeClr val="tx2">
              <a:lumMod val="75000"/>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68" name="Group 67"/>
          <p:cNvGrpSpPr/>
          <p:nvPr/>
        </p:nvGrpSpPr>
        <p:grpSpPr>
          <a:xfrm>
            <a:off x="4343271" y="1167271"/>
            <a:ext cx="431384" cy="431383"/>
            <a:chOff x="8072691" y="2550151"/>
            <a:chExt cx="731520" cy="731520"/>
          </a:xfrm>
        </p:grpSpPr>
        <p:sp>
          <p:nvSpPr>
            <p:cNvPr id="69" name="Oval 263"/>
            <p:cNvSpPr>
              <a:spLocks/>
            </p:cNvSpPr>
            <p:nvPr/>
          </p:nvSpPr>
          <p:spPr bwMode="auto">
            <a:xfrm>
              <a:off x="8072691" y="2550151"/>
              <a:ext cx="731520" cy="731520"/>
            </a:xfrm>
            <a:prstGeom prst="roundRect">
              <a:avLst/>
            </a:prstGeom>
            <a:solidFill>
              <a:srgbClr val="0B5E8D"/>
            </a:solidFill>
            <a:ln w="25400" cap="flat">
              <a:noFill/>
              <a:round/>
              <a:headEnd type="none" w="med" len="med"/>
              <a:tailEnd type="none" w="med" len="med"/>
            </a:ln>
            <a:effectLst/>
          </p:spPr>
          <p:txBody>
            <a:bodyPr lIns="0" tIns="0" rIns="0" bIns="0"/>
            <a:lstStyle/>
            <a:p>
              <a:pPr defTabSz="914362" eaLnBrk="0" fontAlgn="auto" hangingPunct="0">
                <a:lnSpc>
                  <a:spcPct val="90000"/>
                </a:lnSpc>
                <a:spcBef>
                  <a:spcPts val="0"/>
                </a:spcBef>
                <a:spcAft>
                  <a:spcPts val="0"/>
                </a:spcAft>
                <a:defRPr/>
              </a:pPr>
              <a:endParaRPr lang="en-US" kern="0" dirty="0">
                <a:solidFill>
                  <a:srgbClr val="00526F"/>
                </a:solidFill>
              </a:endParaRPr>
            </a:p>
          </p:txBody>
        </p:sp>
        <p:pic>
          <p:nvPicPr>
            <p:cNvPr id="73" name="Picture 72" descr="whiteparts.ai"/>
            <p:cNvPicPr>
              <a:picLocks noChangeAspect="1"/>
            </p:cNvPicPr>
            <p:nvPr/>
          </p:nvPicPr>
          <p:blipFill>
            <a:blip r:embed="rId3"/>
            <a:srcRect l="27590" t="28001" r="64910" b="67076"/>
            <a:stretch>
              <a:fillRect/>
            </a:stretch>
          </p:blipFill>
          <p:spPr>
            <a:xfrm>
              <a:off x="8118627" y="2635743"/>
              <a:ext cx="639648" cy="543405"/>
            </a:xfrm>
            <a:prstGeom prst="rect">
              <a:avLst/>
            </a:prstGeom>
            <a:ln>
              <a:noFill/>
            </a:ln>
            <a:effectLst/>
          </p:spPr>
        </p:pic>
      </p:grpSp>
      <p:grpSp>
        <p:nvGrpSpPr>
          <p:cNvPr id="3" name="Group 2"/>
          <p:cNvGrpSpPr/>
          <p:nvPr/>
        </p:nvGrpSpPr>
        <p:grpSpPr>
          <a:xfrm>
            <a:off x="4640190" y="1530257"/>
            <a:ext cx="287066" cy="286161"/>
            <a:chOff x="4640190" y="1582225"/>
            <a:chExt cx="287066" cy="286161"/>
          </a:xfrm>
        </p:grpSpPr>
        <p:sp>
          <p:nvSpPr>
            <p:cNvPr id="20" name="Oval 19"/>
            <p:cNvSpPr/>
            <p:nvPr/>
          </p:nvSpPr>
          <p:spPr>
            <a:xfrm>
              <a:off x="4640190" y="1582225"/>
              <a:ext cx="287066" cy="286161"/>
            </a:xfrm>
            <a:prstGeom prst="ellipse">
              <a:avLst/>
            </a:prstGeom>
            <a:solidFill>
              <a:schemeClr val="tx2">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6" name="Picture 15"/>
            <p:cNvPicPr>
              <a:picLocks noChangeAspect="1"/>
            </p:cNvPicPr>
            <p:nvPr/>
          </p:nvPicPr>
          <p:blipFill>
            <a:blip r:embed="rId4"/>
            <a:stretch>
              <a:fillRect/>
            </a:stretch>
          </p:blipFill>
          <p:spPr>
            <a:xfrm>
              <a:off x="4692196" y="1652008"/>
              <a:ext cx="178018" cy="150226"/>
            </a:xfrm>
            <a:prstGeom prst="rect">
              <a:avLst/>
            </a:prstGeom>
          </p:spPr>
        </p:pic>
      </p:grpSp>
    </p:spTree>
    <p:extLst>
      <p:ext uri="{BB962C8B-B14F-4D97-AF65-F5344CB8AC3E}">
        <p14:creationId xmlns:p14="http://schemas.microsoft.com/office/powerpoint/2010/main" val="193761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433446" y="1157287"/>
            <a:ext cx="4801918" cy="1215503"/>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a:noAutofit/>
          </a:bodyPr>
          <a:lstStyle/>
          <a:p>
            <a:pPr marL="339725">
              <a:defRPr/>
            </a:pPr>
            <a:endParaRPr lang="en-US" dirty="0"/>
          </a:p>
        </p:txBody>
      </p:sp>
      <p:sp>
        <p:nvSpPr>
          <p:cNvPr id="18" name="Rectangle 17"/>
          <p:cNvSpPr/>
          <p:nvPr/>
        </p:nvSpPr>
        <p:spPr>
          <a:xfrm>
            <a:off x="494939" y="1225290"/>
            <a:ext cx="4659623" cy="716851"/>
          </a:xfrm>
          <a:prstGeom prst="rect">
            <a:avLst/>
          </a:prstGeom>
          <a:solidFill>
            <a:schemeClr val="accent2">
              <a:lumMod val="20000"/>
              <a:lumOff val="80000"/>
            </a:schemeClr>
          </a:solidFill>
          <a:ln w="12700">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5" name="STEP 1"/>
          <p:cNvCxnSpPr/>
          <p:nvPr/>
        </p:nvCxnSpPr>
        <p:spPr bwMode="auto">
          <a:xfrm flipH="1" flipV="1">
            <a:off x="7247841" y="1490663"/>
            <a:ext cx="798941" cy="682287"/>
          </a:xfrm>
          <a:prstGeom prst="line">
            <a:avLst/>
          </a:prstGeom>
          <a:ln w="25400" cap="rnd" cmpd="sng">
            <a:solidFill>
              <a:schemeClr val="tx1"/>
            </a:solidFill>
            <a:prstDash val="sysDot"/>
            <a:headEnd type="none" w="med" len="med"/>
            <a:tailEnd type="triangle" w="lg" len="lg"/>
          </a:ln>
          <a:effectLst/>
        </p:spPr>
        <p:style>
          <a:lnRef idx="2">
            <a:schemeClr val="accent4"/>
          </a:lnRef>
          <a:fillRef idx="0">
            <a:schemeClr val="accent4"/>
          </a:fillRef>
          <a:effectRef idx="1">
            <a:schemeClr val="accent4"/>
          </a:effectRef>
          <a:fontRef idx="minor">
            <a:schemeClr val="tx1"/>
          </a:fontRef>
        </p:style>
      </p:cxnSp>
      <p:cxnSp>
        <p:nvCxnSpPr>
          <p:cNvPr id="43" name="STEP 1"/>
          <p:cNvCxnSpPr/>
          <p:nvPr/>
        </p:nvCxnSpPr>
        <p:spPr bwMode="auto">
          <a:xfrm flipH="1">
            <a:off x="7120496" y="3522808"/>
            <a:ext cx="788994" cy="312983"/>
          </a:xfrm>
          <a:prstGeom prst="line">
            <a:avLst/>
          </a:prstGeom>
          <a:ln w="25400" cap="rnd" cmpd="sng">
            <a:solidFill>
              <a:schemeClr val="tx1"/>
            </a:solidFill>
            <a:prstDash val="sysDot"/>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38" name="STEP 1"/>
          <p:cNvCxnSpPr/>
          <p:nvPr/>
        </p:nvCxnSpPr>
        <p:spPr bwMode="auto">
          <a:xfrm>
            <a:off x="8046782" y="2602215"/>
            <a:ext cx="0" cy="796416"/>
          </a:xfrm>
          <a:prstGeom prst="line">
            <a:avLst/>
          </a:prstGeom>
          <a:ln w="25400" cap="rnd" cmpd="sng">
            <a:solidFill>
              <a:schemeClr val="tx1"/>
            </a:solidFill>
            <a:prstDash val="sysDot"/>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cxnSp>
        <p:nvCxnSpPr>
          <p:cNvPr id="32" name="STEP 1"/>
          <p:cNvCxnSpPr/>
          <p:nvPr/>
        </p:nvCxnSpPr>
        <p:spPr bwMode="auto">
          <a:xfrm flipH="1">
            <a:off x="5943883" y="1490663"/>
            <a:ext cx="805846" cy="1092581"/>
          </a:xfrm>
          <a:prstGeom prst="line">
            <a:avLst/>
          </a:prstGeom>
          <a:ln w="25400" cap="rnd" cmpd="sng">
            <a:solidFill>
              <a:schemeClr val="tx1"/>
            </a:solidFill>
            <a:prstDash val="sysDot"/>
            <a:headEnd type="none" w="med" len="med"/>
            <a:tailEnd type="none" w="med" len="med"/>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US" dirty="0" smtClean="0"/>
              <a:t>NetFlow</a:t>
            </a:r>
            <a:r>
              <a:rPr lang="ja-JP" altLang="en-US" dirty="0" smtClean="0"/>
              <a:t>の重複排除</a:t>
            </a:r>
            <a:endParaRPr lang="en-US" dirty="0"/>
          </a:p>
        </p:txBody>
      </p:sp>
      <p:cxnSp>
        <p:nvCxnSpPr>
          <p:cNvPr id="29" name="STEP 1"/>
          <p:cNvCxnSpPr>
            <a:stCxn id="68" idx="4"/>
          </p:cNvCxnSpPr>
          <p:nvPr/>
        </p:nvCxnSpPr>
        <p:spPr bwMode="auto">
          <a:xfrm>
            <a:off x="6106820" y="3236711"/>
            <a:ext cx="606386" cy="617804"/>
          </a:xfrm>
          <a:prstGeom prst="line">
            <a:avLst/>
          </a:prstGeom>
          <a:ln w="25400" cap="rnd" cmpd="sng">
            <a:solidFill>
              <a:schemeClr val="tx1"/>
            </a:solidFill>
            <a:prstDash val="sysDot"/>
            <a:headEnd type="none" w="med" len="med"/>
            <a:tailEnd type="triangle" w="lg" len="lg"/>
          </a:ln>
          <a:effectLst/>
        </p:spPr>
        <p:style>
          <a:lnRef idx="2">
            <a:schemeClr val="accent4"/>
          </a:lnRef>
          <a:fillRef idx="0">
            <a:schemeClr val="accent4"/>
          </a:fillRef>
          <a:effectRef idx="1">
            <a:schemeClr val="accent4"/>
          </a:effectRef>
          <a:fontRef idx="minor">
            <a:schemeClr val="tx1"/>
          </a:fontRef>
        </p:style>
      </p:cxnSp>
      <p:sp>
        <p:nvSpPr>
          <p:cNvPr id="39" name="Oval 38"/>
          <p:cNvSpPr/>
          <p:nvPr/>
        </p:nvSpPr>
        <p:spPr bwMode="auto">
          <a:xfrm>
            <a:off x="8349576" y="3458514"/>
            <a:ext cx="128588" cy="12858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540" name="TextBox 51"/>
          <p:cNvSpPr txBox="1">
            <a:spLocks noChangeArrowheads="1"/>
          </p:cNvSpPr>
          <p:nvPr/>
        </p:nvSpPr>
        <p:spPr bwMode="auto">
          <a:xfrm>
            <a:off x="8145185" y="3553143"/>
            <a:ext cx="900113" cy="2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eaLnBrk="0" hangingPunct="0">
              <a:defRPr sz="2400">
                <a:solidFill>
                  <a:schemeClr val="tx1"/>
                </a:solidFill>
                <a:latin typeface="CiscoSansTT Light" charset="0"/>
                <a:ea typeface="ＭＳ Ｐゴシック" charset="0"/>
                <a:cs typeface="ＭＳ Ｐゴシック" charset="0"/>
              </a:defRPr>
            </a:lvl1pPr>
            <a:lvl2pPr marL="742950" indent="-285750" defTabSz="684213" eaLnBrk="0" hangingPunct="0">
              <a:defRPr sz="2400">
                <a:solidFill>
                  <a:schemeClr val="tx1"/>
                </a:solidFill>
                <a:latin typeface="CiscoSansTT Light" charset="0"/>
                <a:ea typeface="ＭＳ Ｐゴシック" charset="0"/>
              </a:defRPr>
            </a:lvl2pPr>
            <a:lvl3pPr marL="1143000" indent="-228600" defTabSz="684213" eaLnBrk="0" hangingPunct="0">
              <a:defRPr sz="2400">
                <a:solidFill>
                  <a:schemeClr val="tx1"/>
                </a:solidFill>
                <a:latin typeface="CiscoSansTT Light" charset="0"/>
                <a:ea typeface="ＭＳ Ｐゴシック" charset="0"/>
              </a:defRPr>
            </a:lvl3pPr>
            <a:lvl4pPr marL="1600200" indent="-228600" defTabSz="684213" eaLnBrk="0" hangingPunct="0">
              <a:defRPr sz="2400">
                <a:solidFill>
                  <a:schemeClr val="tx1"/>
                </a:solidFill>
                <a:latin typeface="CiscoSansTT Light" charset="0"/>
                <a:ea typeface="ＭＳ Ｐゴシック" charset="0"/>
              </a:defRPr>
            </a:lvl4pPr>
            <a:lvl5pPr marL="2057400" indent="-228600" defTabSz="684213" eaLnBrk="0" hangingPunct="0">
              <a:defRPr sz="2400">
                <a:solidFill>
                  <a:schemeClr val="tx1"/>
                </a:solidFill>
                <a:latin typeface="CiscoSansTT Light" charset="0"/>
                <a:ea typeface="ＭＳ Ｐゴシック" charset="0"/>
              </a:defRPr>
            </a:lvl5pPr>
            <a:lvl6pPr marL="2514600" indent="-228600" defTabSz="684213"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84213"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84213"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84213" eaLnBrk="0" fontAlgn="base" hangingPunct="0">
              <a:spcBef>
                <a:spcPct val="0"/>
              </a:spcBef>
              <a:spcAft>
                <a:spcPct val="0"/>
              </a:spcAft>
              <a:defRPr sz="2400">
                <a:solidFill>
                  <a:schemeClr val="tx1"/>
                </a:solidFill>
                <a:latin typeface="CiscoSansTT Light" charset="0"/>
                <a:ea typeface="ＭＳ Ｐゴシック" charset="0"/>
              </a:defRPr>
            </a:lvl9pPr>
          </a:lstStyle>
          <a:p>
            <a:pPr algn="ctr" eaLnBrk="1" hangingPunct="1">
              <a:lnSpc>
                <a:spcPct val="90000"/>
              </a:lnSpc>
            </a:pPr>
            <a:r>
              <a:rPr lang="ja-JP" altLang="en-US" sz="1000" dirty="0" smtClean="0">
                <a:latin typeface="Arial" charset="0"/>
              </a:rPr>
              <a:t>ルーター</a:t>
            </a:r>
            <a:r>
              <a:rPr lang="en-US" altLang="ja-JP" sz="1000" dirty="0" smtClean="0">
                <a:latin typeface="Arial" charset="0"/>
              </a:rPr>
              <a:t>A</a:t>
            </a:r>
            <a:endParaRPr lang="en-US" sz="1000" dirty="0">
              <a:latin typeface="Arial" charset="0"/>
            </a:endParaRPr>
          </a:p>
        </p:txBody>
      </p:sp>
      <p:sp>
        <p:nvSpPr>
          <p:cNvPr id="41" name="Oval 40"/>
          <p:cNvSpPr/>
          <p:nvPr/>
        </p:nvSpPr>
        <p:spPr bwMode="auto">
          <a:xfrm>
            <a:off x="8385996" y="2191996"/>
            <a:ext cx="128587" cy="12858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530" name="TextBox 51"/>
          <p:cNvSpPr txBox="1">
            <a:spLocks noChangeArrowheads="1"/>
          </p:cNvSpPr>
          <p:nvPr/>
        </p:nvSpPr>
        <p:spPr bwMode="auto">
          <a:xfrm>
            <a:off x="8292516" y="2298683"/>
            <a:ext cx="752782" cy="23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eaLnBrk="0" hangingPunct="0">
              <a:defRPr sz="2400">
                <a:solidFill>
                  <a:schemeClr val="tx1"/>
                </a:solidFill>
                <a:latin typeface="CiscoSansTT Light" charset="0"/>
                <a:ea typeface="ＭＳ Ｐゴシック" charset="0"/>
                <a:cs typeface="ＭＳ Ｐゴシック" charset="0"/>
              </a:defRPr>
            </a:lvl1pPr>
            <a:lvl2pPr marL="742950" indent="-285750" defTabSz="684213" eaLnBrk="0" hangingPunct="0">
              <a:defRPr sz="2400">
                <a:solidFill>
                  <a:schemeClr val="tx1"/>
                </a:solidFill>
                <a:latin typeface="CiscoSansTT Light" charset="0"/>
                <a:ea typeface="ＭＳ Ｐゴシック" charset="0"/>
              </a:defRPr>
            </a:lvl2pPr>
            <a:lvl3pPr marL="1143000" indent="-228600" defTabSz="684213" eaLnBrk="0" hangingPunct="0">
              <a:defRPr sz="2400">
                <a:solidFill>
                  <a:schemeClr val="tx1"/>
                </a:solidFill>
                <a:latin typeface="CiscoSansTT Light" charset="0"/>
                <a:ea typeface="ＭＳ Ｐゴシック" charset="0"/>
              </a:defRPr>
            </a:lvl3pPr>
            <a:lvl4pPr marL="1600200" indent="-228600" defTabSz="684213" eaLnBrk="0" hangingPunct="0">
              <a:defRPr sz="2400">
                <a:solidFill>
                  <a:schemeClr val="tx1"/>
                </a:solidFill>
                <a:latin typeface="CiscoSansTT Light" charset="0"/>
                <a:ea typeface="ＭＳ Ｐゴシック" charset="0"/>
              </a:defRPr>
            </a:lvl4pPr>
            <a:lvl5pPr marL="2057400" indent="-228600" defTabSz="684213" eaLnBrk="0" hangingPunct="0">
              <a:defRPr sz="2400">
                <a:solidFill>
                  <a:schemeClr val="tx1"/>
                </a:solidFill>
                <a:latin typeface="CiscoSansTT Light" charset="0"/>
                <a:ea typeface="ＭＳ Ｐゴシック" charset="0"/>
              </a:defRPr>
            </a:lvl5pPr>
            <a:lvl6pPr marL="2514600" indent="-228600" defTabSz="684213"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84213"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84213"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84213" eaLnBrk="0" fontAlgn="base" hangingPunct="0">
              <a:spcBef>
                <a:spcPct val="0"/>
              </a:spcBef>
              <a:spcAft>
                <a:spcPct val="0"/>
              </a:spcAft>
              <a:defRPr sz="2400">
                <a:solidFill>
                  <a:schemeClr val="tx1"/>
                </a:solidFill>
                <a:latin typeface="CiscoSansTT Light" charset="0"/>
                <a:ea typeface="ＭＳ Ｐゴシック" charset="0"/>
              </a:defRPr>
            </a:lvl9pPr>
          </a:lstStyle>
          <a:p>
            <a:pPr eaLnBrk="1" hangingPunct="1">
              <a:lnSpc>
                <a:spcPct val="90000"/>
              </a:lnSpc>
            </a:pPr>
            <a:r>
              <a:rPr lang="ja-JP" altLang="en-US" sz="1000" dirty="0" smtClean="0">
                <a:latin typeface="Arial" charset="0"/>
              </a:rPr>
              <a:t>ルーター</a:t>
            </a:r>
            <a:r>
              <a:rPr lang="en-US" altLang="ja-JP" sz="1000" dirty="0" smtClean="0">
                <a:latin typeface="Arial" charset="0"/>
              </a:rPr>
              <a:t>B</a:t>
            </a:r>
            <a:endParaRPr lang="en-US" sz="1000" dirty="0">
              <a:latin typeface="Arial" charset="0"/>
            </a:endParaRPr>
          </a:p>
        </p:txBody>
      </p:sp>
      <p:sp>
        <p:nvSpPr>
          <p:cNvPr id="40" name="Oval 39"/>
          <p:cNvSpPr/>
          <p:nvPr/>
        </p:nvSpPr>
        <p:spPr bwMode="auto">
          <a:xfrm>
            <a:off x="6223710" y="2668497"/>
            <a:ext cx="128587" cy="12858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520" name="TextBox 51"/>
          <p:cNvSpPr txBox="1">
            <a:spLocks noChangeArrowheads="1"/>
          </p:cNvSpPr>
          <p:nvPr/>
        </p:nvSpPr>
        <p:spPr bwMode="auto">
          <a:xfrm>
            <a:off x="6124587" y="2772590"/>
            <a:ext cx="900113" cy="23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eaLnBrk="0" hangingPunct="0">
              <a:defRPr sz="2400">
                <a:solidFill>
                  <a:schemeClr val="tx1"/>
                </a:solidFill>
                <a:latin typeface="CiscoSansTT Light" charset="0"/>
                <a:ea typeface="ＭＳ Ｐゴシック" charset="0"/>
                <a:cs typeface="ＭＳ Ｐゴシック" charset="0"/>
              </a:defRPr>
            </a:lvl1pPr>
            <a:lvl2pPr marL="742950" indent="-285750" defTabSz="684213" eaLnBrk="0" hangingPunct="0">
              <a:defRPr sz="2400">
                <a:solidFill>
                  <a:schemeClr val="tx1"/>
                </a:solidFill>
                <a:latin typeface="CiscoSansTT Light" charset="0"/>
                <a:ea typeface="ＭＳ Ｐゴシック" charset="0"/>
              </a:defRPr>
            </a:lvl2pPr>
            <a:lvl3pPr marL="1143000" indent="-228600" defTabSz="684213" eaLnBrk="0" hangingPunct="0">
              <a:defRPr sz="2400">
                <a:solidFill>
                  <a:schemeClr val="tx1"/>
                </a:solidFill>
                <a:latin typeface="CiscoSansTT Light" charset="0"/>
                <a:ea typeface="ＭＳ Ｐゴシック" charset="0"/>
              </a:defRPr>
            </a:lvl3pPr>
            <a:lvl4pPr marL="1600200" indent="-228600" defTabSz="684213" eaLnBrk="0" hangingPunct="0">
              <a:defRPr sz="2400">
                <a:solidFill>
                  <a:schemeClr val="tx1"/>
                </a:solidFill>
                <a:latin typeface="CiscoSansTT Light" charset="0"/>
                <a:ea typeface="ＭＳ Ｐゴシック" charset="0"/>
              </a:defRPr>
            </a:lvl4pPr>
            <a:lvl5pPr marL="2057400" indent="-228600" defTabSz="684213" eaLnBrk="0" hangingPunct="0">
              <a:defRPr sz="2400">
                <a:solidFill>
                  <a:schemeClr val="tx1"/>
                </a:solidFill>
                <a:latin typeface="CiscoSansTT Light" charset="0"/>
                <a:ea typeface="ＭＳ Ｐゴシック" charset="0"/>
              </a:defRPr>
            </a:lvl5pPr>
            <a:lvl6pPr marL="2514600" indent="-228600" defTabSz="684213"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84213"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84213"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84213" eaLnBrk="0" fontAlgn="base" hangingPunct="0">
              <a:spcBef>
                <a:spcPct val="0"/>
              </a:spcBef>
              <a:spcAft>
                <a:spcPct val="0"/>
              </a:spcAft>
              <a:defRPr sz="2400">
                <a:solidFill>
                  <a:schemeClr val="tx1"/>
                </a:solidFill>
                <a:latin typeface="CiscoSansTT Light" charset="0"/>
                <a:ea typeface="ＭＳ Ｐゴシック" charset="0"/>
              </a:defRPr>
            </a:lvl9pPr>
          </a:lstStyle>
          <a:p>
            <a:pPr eaLnBrk="1" hangingPunct="1">
              <a:lnSpc>
                <a:spcPct val="90000"/>
              </a:lnSpc>
            </a:pPr>
            <a:r>
              <a:rPr lang="ja-JP" altLang="en-US" sz="1000" dirty="0" smtClean="0">
                <a:latin typeface="Arial" charset="0"/>
              </a:rPr>
              <a:t>ルーター</a:t>
            </a:r>
            <a:r>
              <a:rPr lang="en-US" altLang="ja-JP" sz="1000" dirty="0" smtClean="0">
                <a:latin typeface="Arial" charset="0"/>
              </a:rPr>
              <a:t>C</a:t>
            </a:r>
            <a:endParaRPr lang="en-US" sz="1000" dirty="0">
              <a:latin typeface="Arial" charset="0"/>
            </a:endParaRPr>
          </a:p>
        </p:txBody>
      </p:sp>
      <p:sp>
        <p:nvSpPr>
          <p:cNvPr id="106518" name="TextBox 51"/>
          <p:cNvSpPr txBox="1">
            <a:spLocks noChangeArrowheads="1"/>
          </p:cNvSpPr>
          <p:nvPr/>
        </p:nvSpPr>
        <p:spPr bwMode="auto">
          <a:xfrm>
            <a:off x="6507644" y="4158886"/>
            <a:ext cx="900113" cy="37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eaLnBrk="0" hangingPunct="0">
              <a:defRPr sz="2400">
                <a:solidFill>
                  <a:schemeClr val="tx1"/>
                </a:solidFill>
                <a:latin typeface="CiscoSansTT Light" charset="0"/>
                <a:ea typeface="ＭＳ Ｐゴシック" charset="0"/>
                <a:cs typeface="ＭＳ Ｐゴシック" charset="0"/>
              </a:defRPr>
            </a:lvl1pPr>
            <a:lvl2pPr marL="742950" indent="-285750" defTabSz="684213" eaLnBrk="0" hangingPunct="0">
              <a:defRPr sz="2400">
                <a:solidFill>
                  <a:schemeClr val="tx1"/>
                </a:solidFill>
                <a:latin typeface="CiscoSansTT Light" charset="0"/>
                <a:ea typeface="ＭＳ Ｐゴシック" charset="0"/>
              </a:defRPr>
            </a:lvl2pPr>
            <a:lvl3pPr marL="1143000" indent="-228600" defTabSz="684213" eaLnBrk="0" hangingPunct="0">
              <a:defRPr sz="2400">
                <a:solidFill>
                  <a:schemeClr val="tx1"/>
                </a:solidFill>
                <a:latin typeface="CiscoSansTT Light" charset="0"/>
                <a:ea typeface="ＭＳ Ｐゴシック" charset="0"/>
              </a:defRPr>
            </a:lvl3pPr>
            <a:lvl4pPr marL="1600200" indent="-228600" defTabSz="684213" eaLnBrk="0" hangingPunct="0">
              <a:defRPr sz="2400">
                <a:solidFill>
                  <a:schemeClr val="tx1"/>
                </a:solidFill>
                <a:latin typeface="CiscoSansTT Light" charset="0"/>
                <a:ea typeface="ＭＳ Ｐゴシック" charset="0"/>
              </a:defRPr>
            </a:lvl4pPr>
            <a:lvl5pPr marL="2057400" indent="-228600" defTabSz="684213" eaLnBrk="0" hangingPunct="0">
              <a:defRPr sz="2400">
                <a:solidFill>
                  <a:schemeClr val="tx1"/>
                </a:solidFill>
                <a:latin typeface="CiscoSansTT Light" charset="0"/>
                <a:ea typeface="ＭＳ Ｐゴシック" charset="0"/>
              </a:defRPr>
            </a:lvl5pPr>
            <a:lvl6pPr marL="2514600" indent="-228600" defTabSz="684213"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84213"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84213"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84213" eaLnBrk="0" fontAlgn="base" hangingPunct="0">
              <a:spcBef>
                <a:spcPct val="0"/>
              </a:spcBef>
              <a:spcAft>
                <a:spcPct val="0"/>
              </a:spcAft>
              <a:defRPr sz="2400">
                <a:solidFill>
                  <a:schemeClr val="tx1"/>
                </a:solidFill>
                <a:latin typeface="CiscoSansTT Light" charset="0"/>
                <a:ea typeface="ＭＳ Ｐゴシック" charset="0"/>
              </a:defRPr>
            </a:lvl9pPr>
          </a:lstStyle>
          <a:p>
            <a:pPr algn="ctr" eaLnBrk="1" hangingPunct="1">
              <a:lnSpc>
                <a:spcPct val="90000"/>
              </a:lnSpc>
            </a:pPr>
            <a:r>
              <a:rPr lang="en-US" sz="1000" dirty="0">
                <a:latin typeface="Arial" charset="0"/>
              </a:rPr>
              <a:t>10.2.2.2</a:t>
            </a:r>
            <a:br>
              <a:rPr lang="en-US" sz="1000" dirty="0">
                <a:latin typeface="Arial" charset="0"/>
              </a:rPr>
            </a:br>
            <a:r>
              <a:rPr lang="en-US" sz="1000" dirty="0">
                <a:latin typeface="Arial" charset="0"/>
              </a:rPr>
              <a:t>port 1024</a:t>
            </a:r>
          </a:p>
        </p:txBody>
      </p:sp>
      <p:sp>
        <p:nvSpPr>
          <p:cNvPr id="106516" name="TextBox 51"/>
          <p:cNvSpPr txBox="1">
            <a:spLocks noChangeArrowheads="1"/>
          </p:cNvSpPr>
          <p:nvPr/>
        </p:nvSpPr>
        <p:spPr bwMode="auto">
          <a:xfrm>
            <a:off x="6565906" y="1609679"/>
            <a:ext cx="853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eaLnBrk="0" hangingPunct="0">
              <a:defRPr sz="2400">
                <a:solidFill>
                  <a:schemeClr val="tx1"/>
                </a:solidFill>
                <a:latin typeface="CiscoSansTT Light" charset="0"/>
                <a:ea typeface="ＭＳ Ｐゴシック" charset="0"/>
                <a:cs typeface="ＭＳ Ｐゴシック" charset="0"/>
              </a:defRPr>
            </a:lvl1pPr>
            <a:lvl2pPr marL="742950" indent="-285750" defTabSz="684213" eaLnBrk="0" hangingPunct="0">
              <a:defRPr sz="2400">
                <a:solidFill>
                  <a:schemeClr val="tx1"/>
                </a:solidFill>
                <a:latin typeface="CiscoSansTT Light" charset="0"/>
                <a:ea typeface="ＭＳ Ｐゴシック" charset="0"/>
              </a:defRPr>
            </a:lvl2pPr>
            <a:lvl3pPr marL="1143000" indent="-228600" defTabSz="684213" eaLnBrk="0" hangingPunct="0">
              <a:defRPr sz="2400">
                <a:solidFill>
                  <a:schemeClr val="tx1"/>
                </a:solidFill>
                <a:latin typeface="CiscoSansTT Light" charset="0"/>
                <a:ea typeface="ＭＳ Ｐゴシック" charset="0"/>
              </a:defRPr>
            </a:lvl3pPr>
            <a:lvl4pPr marL="1600200" indent="-228600" defTabSz="684213" eaLnBrk="0" hangingPunct="0">
              <a:defRPr sz="2400">
                <a:solidFill>
                  <a:schemeClr val="tx1"/>
                </a:solidFill>
                <a:latin typeface="CiscoSansTT Light" charset="0"/>
                <a:ea typeface="ＭＳ Ｐゴシック" charset="0"/>
              </a:defRPr>
            </a:lvl4pPr>
            <a:lvl5pPr marL="2057400" indent="-228600" defTabSz="684213" eaLnBrk="0" hangingPunct="0">
              <a:defRPr sz="2400">
                <a:solidFill>
                  <a:schemeClr val="tx1"/>
                </a:solidFill>
                <a:latin typeface="CiscoSansTT Light" charset="0"/>
                <a:ea typeface="ＭＳ Ｐゴシック" charset="0"/>
              </a:defRPr>
            </a:lvl5pPr>
            <a:lvl6pPr marL="2514600" indent="-228600" defTabSz="684213"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84213"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84213"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84213" eaLnBrk="0" fontAlgn="base" hangingPunct="0">
              <a:spcBef>
                <a:spcPct val="0"/>
              </a:spcBef>
              <a:spcAft>
                <a:spcPct val="0"/>
              </a:spcAft>
              <a:defRPr sz="2400">
                <a:solidFill>
                  <a:schemeClr val="tx1"/>
                </a:solidFill>
                <a:latin typeface="CiscoSansTT Light" charset="0"/>
                <a:ea typeface="ＭＳ Ｐゴシック" charset="0"/>
              </a:defRPr>
            </a:lvl9pPr>
          </a:lstStyle>
          <a:p>
            <a:pPr algn="ctr" eaLnBrk="1" hangingPunct="1">
              <a:lnSpc>
                <a:spcPct val="90000"/>
              </a:lnSpc>
            </a:pPr>
            <a:r>
              <a:rPr lang="en-US" sz="1000" dirty="0" smtClean="0">
                <a:latin typeface="Arial" charset="0"/>
              </a:rPr>
              <a:t>10.1.1.1</a:t>
            </a:r>
            <a:r>
              <a:rPr lang="en-US" sz="1000" dirty="0">
                <a:latin typeface="Arial" charset="0"/>
              </a:rPr>
              <a:t/>
            </a:r>
            <a:br>
              <a:rPr lang="en-US" sz="1000" dirty="0">
                <a:latin typeface="Arial" charset="0"/>
              </a:rPr>
            </a:br>
            <a:r>
              <a:rPr lang="en-US" sz="1000" dirty="0">
                <a:latin typeface="Arial" charset="0"/>
              </a:rPr>
              <a:t>port 80</a:t>
            </a:r>
          </a:p>
        </p:txBody>
      </p:sp>
      <p:sp>
        <p:nvSpPr>
          <p:cNvPr id="61" name="Oval 60"/>
          <p:cNvSpPr/>
          <p:nvPr/>
        </p:nvSpPr>
        <p:spPr>
          <a:xfrm>
            <a:off x="602171" y="2047089"/>
            <a:ext cx="128587" cy="128588"/>
          </a:xfrm>
          <a:prstGeom prst="ellipse">
            <a:avLst/>
          </a:prstGeom>
          <a:solidFill>
            <a:srgbClr val="3F9C3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a:defRPr/>
            </a:pPr>
            <a:endParaRPr lang="en-US"/>
          </a:p>
        </p:txBody>
      </p:sp>
      <p:sp>
        <p:nvSpPr>
          <p:cNvPr id="64" name="Oval 63"/>
          <p:cNvSpPr/>
          <p:nvPr/>
        </p:nvSpPr>
        <p:spPr>
          <a:xfrm>
            <a:off x="602171" y="1337756"/>
            <a:ext cx="134695" cy="12858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a:defRPr/>
            </a:pPr>
            <a:endParaRPr lang="en-US"/>
          </a:p>
        </p:txBody>
      </p:sp>
      <p:sp>
        <p:nvSpPr>
          <p:cNvPr id="65" name="Oval 64"/>
          <p:cNvSpPr/>
          <p:nvPr/>
        </p:nvSpPr>
        <p:spPr>
          <a:xfrm>
            <a:off x="602171" y="1686649"/>
            <a:ext cx="134695" cy="128588"/>
          </a:xfrm>
          <a:prstGeom prst="ellipse">
            <a:avLst/>
          </a:prstGeom>
          <a:solidFill>
            <a:srgbClr val="7FC3FF"/>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a:defRPr/>
            </a:pPr>
            <a:endParaRPr lang="en-US"/>
          </a:p>
        </p:txBody>
      </p:sp>
      <p:sp>
        <p:nvSpPr>
          <p:cNvPr id="66" name="Rounded Rectangle 65"/>
          <p:cNvSpPr/>
          <p:nvPr/>
        </p:nvSpPr>
        <p:spPr>
          <a:xfrm>
            <a:off x="437766" y="2423475"/>
            <a:ext cx="4929187" cy="2015768"/>
          </a:xfrm>
          <a:prstGeom prst="roundRect">
            <a:avLst>
              <a:gd name="adj" fmla="val 5449"/>
            </a:avLst>
          </a:prstGeom>
          <a:noFill/>
          <a:ln>
            <a:noFill/>
          </a:ln>
          <a:effectLst/>
        </p:spPr>
        <p:style>
          <a:lnRef idx="1">
            <a:schemeClr val="dk1"/>
          </a:lnRef>
          <a:fillRef idx="2">
            <a:schemeClr val="dk1"/>
          </a:fillRef>
          <a:effectRef idx="1">
            <a:schemeClr val="dk1"/>
          </a:effectRef>
          <a:fontRef idx="minor">
            <a:schemeClr val="dk1"/>
          </a:fontRef>
        </p:style>
        <p:txBody>
          <a:bodyPr lIns="51424" tIns="25712" rIns="51424" bIns="25712" anchor="t"/>
          <a:lstStyle/>
          <a:p>
            <a:pPr marL="257119" indent="-257119">
              <a:spcBef>
                <a:spcPts val="600"/>
              </a:spcBef>
              <a:buFont typeface="Arial"/>
              <a:buChar char="•"/>
              <a:defRPr/>
            </a:pPr>
            <a:r>
              <a:rPr lang="ja-JP" altLang="en-US" sz="1400" dirty="0" smtClean="0">
                <a:latin typeface="ＭＳ Ｐゴシック"/>
                <a:ea typeface="ＭＳ Ｐゴシック"/>
                <a:cs typeface="ＭＳ Ｐゴシック"/>
              </a:rPr>
              <a:t>重複排除コントロールが無い場合</a:t>
            </a:r>
            <a:endParaRPr lang="en-US" sz="1400" dirty="0">
              <a:latin typeface="ＭＳ Ｐゴシック"/>
              <a:ea typeface="ＭＳ Ｐゴシック"/>
              <a:cs typeface="ＭＳ Ｐゴシック"/>
            </a:endParaRPr>
          </a:p>
          <a:p>
            <a:pPr marL="665116" lvl="1" indent="-257119">
              <a:spcBef>
                <a:spcPts val="600"/>
              </a:spcBef>
              <a:buFont typeface="Arial"/>
              <a:buChar char="•"/>
              <a:defRPr/>
            </a:pPr>
            <a:r>
              <a:rPr lang="ja-JP" altLang="en-US" sz="1200" dirty="0" smtClean="0">
                <a:latin typeface="ＭＳ Ｐゴシック"/>
                <a:ea typeface="ＭＳ Ｐゴシック"/>
                <a:cs typeface="ＭＳ Ｐゴシック"/>
              </a:rPr>
              <a:t>正確なトラフィック量がリポートされない</a:t>
            </a:r>
            <a:endParaRPr lang="en-US" sz="1200" dirty="0">
              <a:latin typeface="ＭＳ Ｐゴシック"/>
              <a:ea typeface="ＭＳ Ｐゴシック"/>
              <a:cs typeface="ＭＳ Ｐゴシック"/>
            </a:endParaRPr>
          </a:p>
          <a:p>
            <a:pPr marL="665116" lvl="1" indent="-257119">
              <a:spcBef>
                <a:spcPts val="600"/>
              </a:spcBef>
              <a:buFont typeface="Arial"/>
              <a:buChar char="•"/>
              <a:defRPr/>
            </a:pPr>
            <a:r>
              <a:rPr lang="ja-JP" altLang="en-US" sz="1200" dirty="0" smtClean="0">
                <a:latin typeface="ＭＳ Ｐゴシック"/>
                <a:ea typeface="ＭＳ Ｐゴシック"/>
                <a:cs typeface="ＭＳ Ｐゴシック"/>
              </a:rPr>
              <a:t>誤った判定が起こりうる</a:t>
            </a:r>
            <a:endParaRPr lang="en-US" sz="1200" dirty="0" smtClean="0">
              <a:latin typeface="ＭＳ Ｐゴシック"/>
              <a:ea typeface="ＭＳ Ｐゴシック"/>
              <a:cs typeface="ＭＳ Ｐゴシック"/>
            </a:endParaRPr>
          </a:p>
          <a:p>
            <a:pPr marL="257119" indent="-257119">
              <a:spcBef>
                <a:spcPts val="600"/>
              </a:spcBef>
              <a:buFont typeface="Arial"/>
              <a:buChar char="•"/>
              <a:defRPr/>
            </a:pPr>
            <a:r>
              <a:rPr lang="ja-JP" altLang="en-US" sz="1400" dirty="0" smtClean="0">
                <a:latin typeface="ＭＳ Ｐゴシック"/>
                <a:ea typeface="ＭＳ Ｐゴシック"/>
                <a:cs typeface="ＭＳ Ｐゴシック"/>
              </a:rPr>
              <a:t>重複排</a:t>
            </a:r>
            <a:r>
              <a:rPr lang="ja-JP" altLang="en-US" sz="1400" dirty="0">
                <a:latin typeface="ＭＳ Ｐゴシック"/>
                <a:cs typeface="ＭＳ Ｐゴシック"/>
              </a:rPr>
              <a:t>除コントロールと</a:t>
            </a:r>
            <a:r>
              <a:rPr lang="ja-JP" altLang="en-US" sz="1400" dirty="0" smtClean="0">
                <a:latin typeface="ＭＳ Ｐゴシック"/>
                <a:ea typeface="ＭＳ Ｐゴシック"/>
                <a:cs typeface="ＭＳ Ｐゴシック"/>
              </a:rPr>
              <a:t>は</a:t>
            </a:r>
            <a:endParaRPr lang="en-US" altLang="ja-JP" sz="1400" dirty="0" smtClean="0">
              <a:latin typeface="ＭＳ Ｐゴシック"/>
              <a:ea typeface="ＭＳ Ｐゴシック"/>
              <a:cs typeface="ＭＳ Ｐゴシック"/>
            </a:endParaRPr>
          </a:p>
          <a:p>
            <a:pPr marL="714319" lvl="1" indent="-257119">
              <a:spcBef>
                <a:spcPts val="600"/>
              </a:spcBef>
              <a:buFont typeface="Arial"/>
              <a:buChar char="•"/>
              <a:defRPr/>
            </a:pPr>
            <a:r>
              <a:rPr lang="ja-JP" altLang="en-US" sz="1200" dirty="0" smtClean="0">
                <a:latin typeface="ＭＳ Ｐゴシック"/>
                <a:ea typeface="ＭＳ Ｐゴシック"/>
                <a:cs typeface="ＭＳ Ｐゴシック"/>
              </a:rPr>
              <a:t>フローコレクター　レベルで行われるフローの重複を取り除く機能（複数のフローコレクターが導入されている場合も同様）</a:t>
            </a:r>
            <a:endParaRPr lang="en-US" altLang="ja-JP" sz="1200" dirty="0" smtClean="0">
              <a:latin typeface="ＭＳ Ｐゴシック"/>
              <a:ea typeface="ＭＳ Ｐゴシック"/>
              <a:cs typeface="ＭＳ Ｐゴシック"/>
            </a:endParaRPr>
          </a:p>
          <a:p>
            <a:pPr marL="714319" lvl="1" indent="-257119">
              <a:spcBef>
                <a:spcPts val="600"/>
              </a:spcBef>
              <a:buFont typeface="Arial"/>
              <a:buChar char="•"/>
              <a:defRPr/>
            </a:pPr>
            <a:r>
              <a:rPr lang="ja-JP" altLang="en-US" sz="1200" dirty="0" smtClean="0">
                <a:latin typeface="ＭＳ Ｐゴシック"/>
                <a:ea typeface="ＭＳ Ｐゴシック"/>
                <a:cs typeface="ＭＳ Ｐゴシック"/>
              </a:rPr>
              <a:t>フローが確実に１回だけカウントされるようにし、フローデータを効率よく保管できる</a:t>
            </a:r>
            <a:endParaRPr lang="en-US" sz="1200" dirty="0">
              <a:latin typeface="ＭＳ Ｐゴシック"/>
              <a:ea typeface="ＭＳ Ｐゴシック"/>
              <a:cs typeface="ＭＳ Ｐゴシック"/>
            </a:endParaRPr>
          </a:p>
          <a:p>
            <a:pPr marL="714319" lvl="1" indent="-257119">
              <a:spcBef>
                <a:spcPts val="600"/>
              </a:spcBef>
              <a:buFont typeface="Arial"/>
              <a:buChar char="•"/>
              <a:defRPr/>
            </a:pPr>
            <a:r>
              <a:rPr lang="ja-JP" altLang="en-US" sz="1200" dirty="0" smtClean="0">
                <a:latin typeface="ＭＳ Ｐゴシック"/>
                <a:ea typeface="ＭＳ Ｐゴシック"/>
                <a:cs typeface="ＭＳ Ｐゴシック"/>
              </a:rPr>
              <a:t>端末レベルでの正確なレポートで必要</a:t>
            </a:r>
            <a:endParaRPr lang="en-US" altLang="ja-JP" sz="1200" dirty="0" smtClean="0">
              <a:latin typeface="ＭＳ Ｐゴシック"/>
              <a:ea typeface="ＭＳ Ｐゴシック"/>
              <a:cs typeface="ＭＳ Ｐゴシック"/>
            </a:endParaRPr>
          </a:p>
          <a:p>
            <a:pPr marL="714319" lvl="1" indent="-257119">
              <a:spcBef>
                <a:spcPts val="600"/>
              </a:spcBef>
              <a:buFont typeface="Arial"/>
              <a:buChar char="•"/>
              <a:defRPr/>
            </a:pPr>
            <a:r>
              <a:rPr lang="ja-JP" altLang="en-US" sz="1200" dirty="0" smtClean="0">
                <a:latin typeface="ＭＳ Ｐゴシック"/>
                <a:ea typeface="ＭＳ Ｐゴシック"/>
                <a:cs typeface="ＭＳ Ｐゴシック"/>
              </a:rPr>
              <a:t>重複排除後のデーターは破棄されない</a:t>
            </a:r>
            <a:endParaRPr lang="en-US" sz="1200" dirty="0">
              <a:latin typeface="ＭＳ Ｐゴシック"/>
              <a:ea typeface="ＭＳ Ｐゴシック"/>
              <a:cs typeface="ＭＳ Ｐゴシック"/>
            </a:endParaRPr>
          </a:p>
        </p:txBody>
      </p:sp>
      <p:grpSp>
        <p:nvGrpSpPr>
          <p:cNvPr id="6" name="Group 5"/>
          <p:cNvGrpSpPr/>
          <p:nvPr/>
        </p:nvGrpSpPr>
        <p:grpSpPr>
          <a:xfrm>
            <a:off x="6780003" y="1168707"/>
            <a:ext cx="424974" cy="424974"/>
            <a:chOff x="7017243" y="1106874"/>
            <a:chExt cx="548640" cy="548640"/>
          </a:xfrm>
        </p:grpSpPr>
        <p:sp>
          <p:nvSpPr>
            <p:cNvPr id="80" name="Oval 79"/>
            <p:cNvSpPr/>
            <p:nvPr/>
          </p:nvSpPr>
          <p:spPr>
            <a:xfrm>
              <a:off x="7017243" y="1106874"/>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81" name="Group 80"/>
            <p:cNvGrpSpPr/>
            <p:nvPr/>
          </p:nvGrpSpPr>
          <p:grpSpPr>
            <a:xfrm>
              <a:off x="7196738" y="1222007"/>
              <a:ext cx="191126" cy="308050"/>
              <a:chOff x="9250369" y="754161"/>
              <a:chExt cx="404812" cy="652463"/>
            </a:xfrm>
            <a:solidFill>
              <a:schemeClr val="bg1"/>
            </a:solidFill>
          </p:grpSpPr>
          <p:sp>
            <p:nvSpPr>
              <p:cNvPr id="82" name="Freeform 6"/>
              <p:cNvSpPr>
                <a:spLocks noEditPoints="1"/>
              </p:cNvSpPr>
              <p:nvPr/>
            </p:nvSpPr>
            <p:spPr bwMode="auto">
              <a:xfrm>
                <a:off x="9250369" y="754161"/>
                <a:ext cx="404812" cy="652463"/>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7"/>
              <p:cNvSpPr>
                <a:spLocks noChangeArrowheads="1"/>
              </p:cNvSpPr>
              <p:nvPr/>
            </p:nvSpPr>
            <p:spPr bwMode="auto">
              <a:xfrm>
                <a:off x="9580563" y="1174849"/>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8"/>
              <p:cNvSpPr>
                <a:spLocks noChangeArrowheads="1"/>
              </p:cNvSpPr>
              <p:nvPr/>
            </p:nvSpPr>
            <p:spPr bwMode="auto">
              <a:xfrm>
                <a:off x="9494838" y="1174849"/>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9"/>
              <p:cNvSpPr>
                <a:spLocks noChangeArrowheads="1"/>
              </p:cNvSpPr>
              <p:nvPr/>
            </p:nvSpPr>
            <p:spPr bwMode="auto">
              <a:xfrm>
                <a:off x="9299575" y="1174849"/>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10"/>
              <p:cNvSpPr>
                <a:spLocks noChangeArrowheads="1"/>
              </p:cNvSpPr>
              <p:nvPr/>
            </p:nvSpPr>
            <p:spPr bwMode="auto">
              <a:xfrm>
                <a:off x="9539288" y="1174849"/>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1"/>
              <p:cNvSpPr>
                <a:spLocks noChangeArrowheads="1"/>
              </p:cNvSpPr>
              <p:nvPr/>
            </p:nvSpPr>
            <p:spPr bwMode="auto">
              <a:xfrm>
                <a:off x="9494838" y="811311"/>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12"/>
              <p:cNvSpPr>
                <a:spLocks noChangeArrowheads="1"/>
              </p:cNvSpPr>
              <p:nvPr/>
            </p:nvSpPr>
            <p:spPr bwMode="auto">
              <a:xfrm>
                <a:off x="9539288" y="811311"/>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3"/>
              <p:cNvSpPr>
                <a:spLocks noChangeArrowheads="1"/>
              </p:cNvSpPr>
              <p:nvPr/>
            </p:nvSpPr>
            <p:spPr bwMode="auto">
              <a:xfrm>
                <a:off x="9299575" y="904974"/>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14"/>
              <p:cNvSpPr>
                <a:spLocks noChangeArrowheads="1"/>
              </p:cNvSpPr>
              <p:nvPr/>
            </p:nvSpPr>
            <p:spPr bwMode="auto">
              <a:xfrm>
                <a:off x="9580563" y="995461"/>
                <a:ext cx="30162"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15"/>
              <p:cNvSpPr>
                <a:spLocks noChangeArrowheads="1"/>
              </p:cNvSpPr>
              <p:nvPr/>
            </p:nvSpPr>
            <p:spPr bwMode="auto">
              <a:xfrm>
                <a:off x="9539288" y="904974"/>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16"/>
              <p:cNvSpPr>
                <a:spLocks noChangeArrowheads="1"/>
              </p:cNvSpPr>
              <p:nvPr/>
            </p:nvSpPr>
            <p:spPr bwMode="auto">
              <a:xfrm>
                <a:off x="9299575" y="811311"/>
                <a:ext cx="2540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17"/>
              <p:cNvSpPr>
                <a:spLocks noChangeArrowheads="1"/>
              </p:cNvSpPr>
              <p:nvPr/>
            </p:nvSpPr>
            <p:spPr bwMode="auto">
              <a:xfrm>
                <a:off x="9494838" y="904974"/>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8"/>
              <p:cNvSpPr>
                <a:spLocks noChangeArrowheads="1"/>
              </p:cNvSpPr>
              <p:nvPr/>
            </p:nvSpPr>
            <p:spPr bwMode="auto">
              <a:xfrm>
                <a:off x="9580563" y="904974"/>
                <a:ext cx="30162"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9"/>
              <p:cNvSpPr>
                <a:spLocks noChangeArrowheads="1"/>
              </p:cNvSpPr>
              <p:nvPr/>
            </p:nvSpPr>
            <p:spPr bwMode="auto">
              <a:xfrm>
                <a:off x="9539288" y="99546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20"/>
              <p:cNvSpPr>
                <a:spLocks noChangeArrowheads="1"/>
              </p:cNvSpPr>
              <p:nvPr/>
            </p:nvSpPr>
            <p:spPr bwMode="auto">
              <a:xfrm>
                <a:off x="9580563" y="811311"/>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21"/>
              <p:cNvSpPr>
                <a:spLocks noChangeArrowheads="1"/>
              </p:cNvSpPr>
              <p:nvPr/>
            </p:nvSpPr>
            <p:spPr bwMode="auto">
              <a:xfrm>
                <a:off x="9494838" y="108436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22"/>
              <p:cNvSpPr>
                <a:spLocks noChangeArrowheads="1"/>
              </p:cNvSpPr>
              <p:nvPr/>
            </p:nvSpPr>
            <p:spPr bwMode="auto">
              <a:xfrm>
                <a:off x="9299575" y="108436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23"/>
              <p:cNvSpPr>
                <a:spLocks noChangeArrowheads="1"/>
              </p:cNvSpPr>
              <p:nvPr/>
            </p:nvSpPr>
            <p:spPr bwMode="auto">
              <a:xfrm>
                <a:off x="9580563" y="1084361"/>
                <a:ext cx="30162"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24"/>
              <p:cNvSpPr>
                <a:spLocks noChangeArrowheads="1"/>
              </p:cNvSpPr>
              <p:nvPr/>
            </p:nvSpPr>
            <p:spPr bwMode="auto">
              <a:xfrm>
                <a:off x="9539288" y="108436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25"/>
              <p:cNvSpPr>
                <a:spLocks noChangeArrowheads="1"/>
              </p:cNvSpPr>
              <p:nvPr/>
            </p:nvSpPr>
            <p:spPr bwMode="auto">
              <a:xfrm>
                <a:off x="9494838" y="99546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26"/>
              <p:cNvSpPr>
                <a:spLocks noChangeArrowheads="1"/>
              </p:cNvSpPr>
              <p:nvPr/>
            </p:nvSpPr>
            <p:spPr bwMode="auto">
              <a:xfrm>
                <a:off x="9299575" y="99546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p:nvGrpSpPr>
        <p:grpSpPr>
          <a:xfrm>
            <a:off x="6743417" y="3722804"/>
            <a:ext cx="424974" cy="424974"/>
            <a:chOff x="5855416" y="3866198"/>
            <a:chExt cx="548640" cy="548640"/>
          </a:xfrm>
        </p:grpSpPr>
        <p:sp>
          <p:nvSpPr>
            <p:cNvPr id="104" name="Oval 103"/>
            <p:cNvSpPr/>
            <p:nvPr/>
          </p:nvSpPr>
          <p:spPr>
            <a:xfrm>
              <a:off x="5855416" y="3866198"/>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05" name="Group 52"/>
            <p:cNvGrpSpPr>
              <a:grpSpLocks/>
            </p:cNvGrpSpPr>
            <p:nvPr/>
          </p:nvGrpSpPr>
          <p:grpSpPr bwMode="auto">
            <a:xfrm>
              <a:off x="5917249" y="3983186"/>
              <a:ext cx="424974" cy="260143"/>
              <a:chOff x="1360" y="1358"/>
              <a:chExt cx="758" cy="462"/>
            </a:xfrm>
            <a:solidFill>
              <a:schemeClr val="bg1"/>
            </a:solidFill>
          </p:grpSpPr>
          <p:sp>
            <p:nvSpPr>
              <p:cNvPr id="106" name="Freeform 53"/>
              <p:cNvSpPr>
                <a:spLocks noEditPoints="1"/>
              </p:cNvSpPr>
              <p:nvPr/>
            </p:nvSpPr>
            <p:spPr bwMode="auto">
              <a:xfrm>
                <a:off x="1508" y="1358"/>
                <a:ext cx="465" cy="328"/>
              </a:xfrm>
              <a:custGeom>
                <a:avLst/>
                <a:gdLst>
                  <a:gd name="T0" fmla="*/ 0 w 609"/>
                  <a:gd name="T1" fmla="*/ 0 h 430"/>
                  <a:gd name="T2" fmla="*/ 0 w 609"/>
                  <a:gd name="T3" fmla="*/ 17 h 430"/>
                  <a:gd name="T4" fmla="*/ 24 w 609"/>
                  <a:gd name="T5" fmla="*/ 17 h 430"/>
                  <a:gd name="T6" fmla="*/ 24 w 609"/>
                  <a:gd name="T7" fmla="*/ 0 h 430"/>
                  <a:gd name="T8" fmla="*/ 0 w 609"/>
                  <a:gd name="T9" fmla="*/ 0 h 430"/>
                  <a:gd name="T10" fmla="*/ 24 w 609"/>
                  <a:gd name="T11" fmla="*/ 16 h 430"/>
                  <a:gd name="T12" fmla="*/ 2 w 609"/>
                  <a:gd name="T13" fmla="*/ 16 h 430"/>
                  <a:gd name="T14" fmla="*/ 2 w 609"/>
                  <a:gd name="T15" fmla="*/ 2 h 430"/>
                  <a:gd name="T16" fmla="*/ 24 w 609"/>
                  <a:gd name="T17" fmla="*/ 2 h 430"/>
                  <a:gd name="T18" fmla="*/ 24 w 609"/>
                  <a:gd name="T19" fmla="*/ 1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pFill/>
              <a:ln w="9525">
                <a:noFill/>
                <a:round/>
                <a:headEnd/>
                <a:tailEnd/>
              </a:ln>
            </p:spPr>
            <p:txBody>
              <a:bodyPr/>
              <a:lstStyle/>
              <a:p>
                <a:endParaRPr lang="en-US"/>
              </a:p>
            </p:txBody>
          </p:sp>
          <p:sp>
            <p:nvSpPr>
              <p:cNvPr id="107" name="Freeform 54"/>
              <p:cNvSpPr>
                <a:spLocks noEditPoints="1"/>
              </p:cNvSpPr>
              <p:nvPr/>
            </p:nvSpPr>
            <p:spPr bwMode="auto">
              <a:xfrm>
                <a:off x="1361" y="1694"/>
                <a:ext cx="757" cy="85"/>
              </a:xfrm>
              <a:custGeom>
                <a:avLst/>
                <a:gdLst>
                  <a:gd name="T0" fmla="*/ 24 w 992"/>
                  <a:gd name="T1" fmla="*/ 0 h 226"/>
                  <a:gd name="T2" fmla="*/ 24 w 992"/>
                  <a:gd name="T3" fmla="*/ 0 h 226"/>
                  <a:gd name="T4" fmla="*/ 27 w 992"/>
                  <a:gd name="T5" fmla="*/ 0 h 226"/>
                  <a:gd name="T6" fmla="*/ 28 w 992"/>
                  <a:gd name="T7" fmla="*/ 0 h 226"/>
                  <a:gd name="T8" fmla="*/ 6 w 992"/>
                  <a:gd name="T9" fmla="*/ 0 h 226"/>
                  <a:gd name="T10" fmla="*/ 18 w 992"/>
                  <a:gd name="T11" fmla="*/ 0 h 226"/>
                  <a:gd name="T12" fmla="*/ 24 w 992"/>
                  <a:gd name="T13" fmla="*/ 0 h 226"/>
                  <a:gd name="T14" fmla="*/ 31 w 992"/>
                  <a:gd name="T15" fmla="*/ 0 h 226"/>
                  <a:gd name="T16" fmla="*/ 5 w 992"/>
                  <a:gd name="T17" fmla="*/ 0 h 226"/>
                  <a:gd name="T18" fmla="*/ 8 w 992"/>
                  <a:gd name="T19" fmla="*/ 0 h 226"/>
                  <a:gd name="T20" fmla="*/ 31 w 992"/>
                  <a:gd name="T21" fmla="*/ 0 h 226"/>
                  <a:gd name="T22" fmla="*/ 13 w 992"/>
                  <a:gd name="T23" fmla="*/ 0 h 226"/>
                  <a:gd name="T24" fmla="*/ 14 w 992"/>
                  <a:gd name="T25" fmla="*/ 0 h 226"/>
                  <a:gd name="T26" fmla="*/ 14 w 992"/>
                  <a:gd name="T27" fmla="*/ 0 h 226"/>
                  <a:gd name="T28" fmla="*/ 18 w 992"/>
                  <a:gd name="T29" fmla="*/ 0 h 226"/>
                  <a:gd name="T30" fmla="*/ 14 w 992"/>
                  <a:gd name="T31" fmla="*/ 0 h 226"/>
                  <a:gd name="T32" fmla="*/ 27 w 992"/>
                  <a:gd name="T33" fmla="*/ 0 h 226"/>
                  <a:gd name="T34" fmla="*/ 24 w 992"/>
                  <a:gd name="T35" fmla="*/ 0 h 226"/>
                  <a:gd name="T36" fmla="*/ 18 w 992"/>
                  <a:gd name="T37" fmla="*/ 0 h 226"/>
                  <a:gd name="T38" fmla="*/ 24 w 992"/>
                  <a:gd name="T39" fmla="*/ 0 h 226"/>
                  <a:gd name="T40" fmla="*/ 24 w 992"/>
                  <a:gd name="T41" fmla="*/ 0 h 226"/>
                  <a:gd name="T42" fmla="*/ 24 w 992"/>
                  <a:gd name="T43" fmla="*/ 0 h 226"/>
                  <a:gd name="T44" fmla="*/ 24 w 992"/>
                  <a:gd name="T45" fmla="*/ 0 h 226"/>
                  <a:gd name="T46" fmla="*/ 21 w 992"/>
                  <a:gd name="T47" fmla="*/ 0 h 226"/>
                  <a:gd name="T48" fmla="*/ 19 w 992"/>
                  <a:gd name="T49" fmla="*/ 0 h 226"/>
                  <a:gd name="T50" fmla="*/ 31 w 992"/>
                  <a:gd name="T51" fmla="*/ 0 h 226"/>
                  <a:gd name="T52" fmla="*/ 8 w 992"/>
                  <a:gd name="T53" fmla="*/ 0 h 226"/>
                  <a:gd name="T54" fmla="*/ 11 w 992"/>
                  <a:gd name="T55" fmla="*/ 0 h 226"/>
                  <a:gd name="T56" fmla="*/ 11 w 992"/>
                  <a:gd name="T57" fmla="*/ 0 h 226"/>
                  <a:gd name="T58" fmla="*/ 11 w 992"/>
                  <a:gd name="T59" fmla="*/ 0 h 226"/>
                  <a:gd name="T60" fmla="*/ 11 w 992"/>
                  <a:gd name="T61" fmla="*/ 0 h 226"/>
                  <a:gd name="T62" fmla="*/ 16 w 992"/>
                  <a:gd name="T63" fmla="*/ 0 h 226"/>
                  <a:gd name="T64" fmla="*/ 29 w 992"/>
                  <a:gd name="T65" fmla="*/ 0 h 226"/>
                  <a:gd name="T66" fmla="*/ 16 w 992"/>
                  <a:gd name="T67" fmla="*/ 0 h 226"/>
                  <a:gd name="T68" fmla="*/ 24 w 992"/>
                  <a:gd name="T69" fmla="*/ 0 h 226"/>
                  <a:gd name="T70" fmla="*/ 10 w 992"/>
                  <a:gd name="T71" fmla="*/ 0 h 226"/>
                  <a:gd name="T72" fmla="*/ 9 w 992"/>
                  <a:gd name="T73" fmla="*/ 0 h 226"/>
                  <a:gd name="T74" fmla="*/ 13 w 992"/>
                  <a:gd name="T75" fmla="*/ 0 h 226"/>
                  <a:gd name="T76" fmla="*/ 18 w 992"/>
                  <a:gd name="T77" fmla="*/ 0 h 226"/>
                  <a:gd name="T78" fmla="*/ 21 w 992"/>
                  <a:gd name="T79" fmla="*/ 0 h 226"/>
                  <a:gd name="T80" fmla="*/ 21 w 992"/>
                  <a:gd name="T81" fmla="*/ 0 h 226"/>
                  <a:gd name="T82" fmla="*/ 18 w 992"/>
                  <a:gd name="T83" fmla="*/ 0 h 226"/>
                  <a:gd name="T84" fmla="*/ 28 w 992"/>
                  <a:gd name="T85" fmla="*/ 0 h 226"/>
                  <a:gd name="T86" fmla="*/ 27 w 992"/>
                  <a:gd name="T87" fmla="*/ 0 h 226"/>
                  <a:gd name="T88" fmla="*/ 13 w 992"/>
                  <a:gd name="T89" fmla="*/ 0 h 226"/>
                  <a:gd name="T90" fmla="*/ 27 w 992"/>
                  <a:gd name="T91" fmla="*/ 0 h 226"/>
                  <a:gd name="T92" fmla="*/ 18 w 992"/>
                  <a:gd name="T93" fmla="*/ 0 h 226"/>
                  <a:gd name="T94" fmla="*/ 26 w 992"/>
                  <a:gd name="T95" fmla="*/ 0 h 226"/>
                  <a:gd name="T96" fmla="*/ 15 w 992"/>
                  <a:gd name="T97" fmla="*/ 0 h 226"/>
                  <a:gd name="T98" fmla="*/ 18 w 992"/>
                  <a:gd name="T99" fmla="*/ 0 h 226"/>
                  <a:gd name="T100" fmla="*/ 13 w 992"/>
                  <a:gd name="T101" fmla="*/ 0 h 226"/>
                  <a:gd name="T102" fmla="*/ 13 w 992"/>
                  <a:gd name="T103" fmla="*/ 0 h 226"/>
                  <a:gd name="T104" fmla="*/ 21 w 992"/>
                  <a:gd name="T105" fmla="*/ 0 h 226"/>
                  <a:gd name="T106" fmla="*/ 21 w 992"/>
                  <a:gd name="T107" fmla="*/ 0 h 226"/>
                  <a:gd name="T108" fmla="*/ 29 w 992"/>
                  <a:gd name="T109" fmla="*/ 0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pFill/>
              <a:ln w="9525">
                <a:noFill/>
                <a:round/>
                <a:headEnd/>
                <a:tailEnd/>
              </a:ln>
            </p:spPr>
            <p:txBody>
              <a:bodyPr/>
              <a:lstStyle/>
              <a:p>
                <a:endParaRPr lang="en-US"/>
              </a:p>
            </p:txBody>
          </p:sp>
          <p:sp>
            <p:nvSpPr>
              <p:cNvPr id="108" name="Freeform 55"/>
              <p:cNvSpPr>
                <a:spLocks/>
              </p:cNvSpPr>
              <p:nvPr/>
            </p:nvSpPr>
            <p:spPr bwMode="auto">
              <a:xfrm>
                <a:off x="1360" y="1782"/>
                <a:ext cx="758" cy="38"/>
              </a:xfrm>
              <a:custGeom>
                <a:avLst/>
                <a:gdLst>
                  <a:gd name="T0" fmla="*/ 0 w 2152"/>
                  <a:gd name="T1" fmla="*/ 0 h 48"/>
                  <a:gd name="T2" fmla="*/ 0 w 2152"/>
                  <a:gd name="T3" fmla="*/ 2 h 48"/>
                  <a:gd name="T4" fmla="*/ 0 w 2152"/>
                  <a:gd name="T5" fmla="*/ 3 h 48"/>
                  <a:gd name="T6" fmla="*/ 0 w 2152"/>
                  <a:gd name="T7" fmla="*/ 3 h 48"/>
                  <a:gd name="T8" fmla="*/ 0 w 2152"/>
                  <a:gd name="T9" fmla="*/ 2 h 48"/>
                  <a:gd name="T10" fmla="*/ 0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pFill/>
              <a:ln w="9525">
                <a:noFill/>
                <a:round/>
                <a:headEnd/>
                <a:tailEnd/>
              </a:ln>
            </p:spPr>
            <p:txBody>
              <a:bodyPr/>
              <a:lstStyle/>
              <a:p>
                <a:endParaRPr lang="en-US"/>
              </a:p>
            </p:txBody>
          </p:sp>
        </p:grpSp>
      </p:grpSp>
      <p:sp>
        <p:nvSpPr>
          <p:cNvPr id="114" name="TextBox 113"/>
          <p:cNvSpPr txBox="1"/>
          <p:nvPr/>
        </p:nvSpPr>
        <p:spPr>
          <a:xfrm>
            <a:off x="574634" y="1168701"/>
            <a:ext cx="4700341" cy="11695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91440" rIns="91440" bIns="91440">
            <a:spAutoFit/>
          </a:bodyPr>
          <a:lstStyle/>
          <a:p>
            <a:pPr>
              <a:spcBef>
                <a:spcPts val="600"/>
              </a:spcBef>
              <a:defRPr/>
            </a:pPr>
            <a:r>
              <a:rPr lang="en-US" dirty="0" smtClean="0"/>
              <a:t>  Router A: 10.2.2.2:1024 </a:t>
            </a:r>
            <a:r>
              <a:rPr lang="en-US" dirty="0" smtClean="0">
                <a:sym typeface="Wingdings"/>
              </a:rPr>
              <a:t></a:t>
            </a:r>
            <a:r>
              <a:rPr lang="en-US" dirty="0" smtClean="0"/>
              <a:t> 10.1.1.1:80</a:t>
            </a:r>
          </a:p>
          <a:p>
            <a:pPr>
              <a:spcBef>
                <a:spcPts val="600"/>
              </a:spcBef>
              <a:defRPr/>
            </a:pPr>
            <a:r>
              <a:rPr lang="en-US" dirty="0" smtClean="0"/>
              <a:t>  Router B: 10.2.2.2:1024 </a:t>
            </a:r>
            <a:r>
              <a:rPr lang="en-US" dirty="0" smtClean="0">
                <a:sym typeface="Wingdings"/>
              </a:rPr>
              <a:t></a:t>
            </a:r>
            <a:r>
              <a:rPr lang="en-US" dirty="0" smtClean="0"/>
              <a:t> 10.1.1.1:80</a:t>
            </a:r>
          </a:p>
          <a:p>
            <a:pPr>
              <a:spcBef>
                <a:spcPts val="600"/>
              </a:spcBef>
              <a:defRPr/>
            </a:pPr>
            <a:r>
              <a:rPr lang="en-US" dirty="0" smtClean="0"/>
              <a:t>  Router C: 10.1.1.1:80    </a:t>
            </a:r>
            <a:r>
              <a:rPr lang="en-US" dirty="0" smtClean="0">
                <a:sym typeface="Wingdings"/>
              </a:rPr>
              <a:t></a:t>
            </a:r>
            <a:r>
              <a:rPr lang="en-US" dirty="0" smtClean="0"/>
              <a:t> 10.2.2.2:1024</a:t>
            </a:r>
            <a:endParaRPr lang="en-US" dirty="0"/>
          </a:p>
        </p:txBody>
      </p:sp>
      <p:cxnSp>
        <p:nvCxnSpPr>
          <p:cNvPr id="21" name="Straight Connector 20"/>
          <p:cNvCxnSpPr/>
          <p:nvPr/>
        </p:nvCxnSpPr>
        <p:spPr>
          <a:xfrm>
            <a:off x="5154562" y="1593681"/>
            <a:ext cx="131277" cy="0"/>
          </a:xfrm>
          <a:prstGeom prst="line">
            <a:avLst/>
          </a:prstGeom>
          <a:solidFill>
            <a:schemeClr val="accent2">
              <a:lumMod val="20000"/>
              <a:lumOff val="80000"/>
            </a:schemeClr>
          </a:solidFill>
          <a:ln w="12700">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18" name="Rectangle 117"/>
          <p:cNvSpPr/>
          <p:nvPr/>
        </p:nvSpPr>
        <p:spPr>
          <a:xfrm>
            <a:off x="5235364" y="1425706"/>
            <a:ext cx="1272280" cy="307777"/>
          </a:xfrm>
          <a:prstGeom prst="rect">
            <a:avLst/>
          </a:prstGeom>
        </p:spPr>
        <p:txBody>
          <a:bodyPr wrap="square">
            <a:spAutoFit/>
          </a:bodyPr>
          <a:lstStyle/>
          <a:p>
            <a:r>
              <a:rPr lang="ja-JP" altLang="en-US" sz="1400" dirty="0" smtClean="0">
                <a:solidFill>
                  <a:schemeClr val="tx2">
                    <a:lumMod val="75000"/>
                  </a:schemeClr>
                </a:solidFill>
              </a:rPr>
              <a:t>重複する部分</a:t>
            </a:r>
            <a:endParaRPr lang="en-US" sz="1400" dirty="0">
              <a:solidFill>
                <a:schemeClr val="tx2">
                  <a:lumMod val="75000"/>
                </a:schemeClr>
              </a:solidFill>
            </a:endParaRPr>
          </a:p>
        </p:txBody>
      </p:sp>
      <p:grpSp>
        <p:nvGrpSpPr>
          <p:cNvPr id="7" name="Group 6"/>
          <p:cNvGrpSpPr/>
          <p:nvPr/>
        </p:nvGrpSpPr>
        <p:grpSpPr>
          <a:xfrm>
            <a:off x="5607322" y="2505350"/>
            <a:ext cx="643031" cy="731361"/>
            <a:chOff x="5607322" y="2505350"/>
            <a:chExt cx="643031" cy="731361"/>
          </a:xfrm>
        </p:grpSpPr>
        <p:grpSp>
          <p:nvGrpSpPr>
            <p:cNvPr id="72" name="Group 71"/>
            <p:cNvGrpSpPr/>
            <p:nvPr/>
          </p:nvGrpSpPr>
          <p:grpSpPr>
            <a:xfrm>
              <a:off x="5607322" y="2505350"/>
              <a:ext cx="571983" cy="571982"/>
              <a:chOff x="8072691" y="1525897"/>
              <a:chExt cx="731520" cy="731520"/>
            </a:xfrm>
          </p:grpSpPr>
          <p:sp>
            <p:nvSpPr>
              <p:cNvPr id="73" name="Oval 263"/>
              <p:cNvSpPr>
                <a:spLocks/>
              </p:cNvSpPr>
              <p:nvPr/>
            </p:nvSpPr>
            <p:spPr bwMode="auto">
              <a:xfrm>
                <a:off x="8072691" y="1525897"/>
                <a:ext cx="731520" cy="731520"/>
              </a:xfrm>
              <a:prstGeom prst="ellipse">
                <a:avLst/>
              </a:prstGeom>
              <a:solidFill>
                <a:srgbClr val="0B5E8D"/>
              </a:solidFill>
              <a:ln w="25400" cap="flat">
                <a:noFill/>
                <a:round/>
                <a:headEnd type="none" w="med" len="med"/>
                <a:tailEnd type="none" w="med" len="med"/>
              </a:ln>
              <a:effectLst/>
            </p:spPr>
            <p:txBody>
              <a:bodyPr lIns="0" tIns="0" rIns="0" bIns="0"/>
              <a:lstStyle/>
              <a:p>
                <a:pPr defTabSz="914362" eaLnBrk="0" fontAlgn="auto" hangingPunct="0">
                  <a:lnSpc>
                    <a:spcPct val="90000"/>
                  </a:lnSpc>
                  <a:spcBef>
                    <a:spcPts val="0"/>
                  </a:spcBef>
                  <a:spcAft>
                    <a:spcPts val="0"/>
                  </a:spcAft>
                  <a:defRPr/>
                </a:pPr>
                <a:endParaRPr lang="en-US" kern="0" dirty="0">
                  <a:solidFill>
                    <a:srgbClr val="00526F"/>
                  </a:solidFill>
                </a:endParaRPr>
              </a:p>
            </p:txBody>
          </p:sp>
          <p:pic>
            <p:nvPicPr>
              <p:cNvPr id="103" name="Picture 102" descr="router arrows.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068" y="1593698"/>
                <a:ext cx="630767" cy="595918"/>
              </a:xfrm>
              <a:prstGeom prst="rect">
                <a:avLst/>
              </a:prstGeom>
              <a:ln>
                <a:noFill/>
              </a:ln>
              <a:effectLst/>
            </p:spPr>
          </p:pic>
        </p:grpSp>
        <p:grpSp>
          <p:nvGrpSpPr>
            <p:cNvPr id="3" name="Group 2"/>
            <p:cNvGrpSpPr/>
            <p:nvPr/>
          </p:nvGrpSpPr>
          <p:grpSpPr>
            <a:xfrm>
              <a:off x="5963287" y="2950550"/>
              <a:ext cx="287066" cy="286161"/>
              <a:chOff x="6021041" y="3044843"/>
              <a:chExt cx="287066" cy="286161"/>
            </a:xfrm>
          </p:grpSpPr>
          <p:sp>
            <p:nvSpPr>
              <p:cNvPr id="68" name="Oval 67"/>
              <p:cNvSpPr/>
              <p:nvPr/>
            </p:nvSpPr>
            <p:spPr>
              <a:xfrm>
                <a:off x="6021041" y="3044843"/>
                <a:ext cx="287066" cy="286161"/>
              </a:xfrm>
              <a:prstGeom prst="ellipse">
                <a:avLst/>
              </a:prstGeom>
              <a:solidFill>
                <a:schemeClr val="tx2">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69" name="Picture 68"/>
              <p:cNvPicPr>
                <a:picLocks noChangeAspect="1"/>
              </p:cNvPicPr>
              <p:nvPr/>
            </p:nvPicPr>
            <p:blipFill>
              <a:blip r:embed="rId4"/>
              <a:stretch>
                <a:fillRect/>
              </a:stretch>
            </p:blipFill>
            <p:spPr>
              <a:xfrm>
                <a:off x="6073047" y="3114626"/>
                <a:ext cx="178018" cy="150226"/>
              </a:xfrm>
              <a:prstGeom prst="rect">
                <a:avLst/>
              </a:prstGeom>
            </p:spPr>
          </p:pic>
        </p:grpSp>
      </p:grpSp>
      <p:grpSp>
        <p:nvGrpSpPr>
          <p:cNvPr id="112" name="Group 111"/>
          <p:cNvGrpSpPr/>
          <p:nvPr/>
        </p:nvGrpSpPr>
        <p:grpSpPr>
          <a:xfrm>
            <a:off x="7751846" y="2092370"/>
            <a:ext cx="643031" cy="731361"/>
            <a:chOff x="5607322" y="2505350"/>
            <a:chExt cx="643031" cy="731361"/>
          </a:xfrm>
        </p:grpSpPr>
        <p:grpSp>
          <p:nvGrpSpPr>
            <p:cNvPr id="113" name="Group 112"/>
            <p:cNvGrpSpPr/>
            <p:nvPr/>
          </p:nvGrpSpPr>
          <p:grpSpPr>
            <a:xfrm>
              <a:off x="5607322" y="2505350"/>
              <a:ext cx="571983" cy="571982"/>
              <a:chOff x="8072691" y="1525897"/>
              <a:chExt cx="731520" cy="731520"/>
            </a:xfrm>
          </p:grpSpPr>
          <p:sp>
            <p:nvSpPr>
              <p:cNvPr id="119" name="Oval 263"/>
              <p:cNvSpPr>
                <a:spLocks/>
              </p:cNvSpPr>
              <p:nvPr/>
            </p:nvSpPr>
            <p:spPr bwMode="auto">
              <a:xfrm>
                <a:off x="8072691" y="1525897"/>
                <a:ext cx="731520" cy="731520"/>
              </a:xfrm>
              <a:prstGeom prst="ellipse">
                <a:avLst/>
              </a:prstGeom>
              <a:solidFill>
                <a:srgbClr val="0B5E8D"/>
              </a:solidFill>
              <a:ln w="25400" cap="flat">
                <a:noFill/>
                <a:round/>
                <a:headEnd type="none" w="med" len="med"/>
                <a:tailEnd type="none" w="med" len="med"/>
              </a:ln>
              <a:effectLst/>
            </p:spPr>
            <p:txBody>
              <a:bodyPr lIns="0" tIns="0" rIns="0" bIns="0"/>
              <a:lstStyle/>
              <a:p>
                <a:pPr defTabSz="914362" eaLnBrk="0" fontAlgn="auto" hangingPunct="0">
                  <a:lnSpc>
                    <a:spcPct val="90000"/>
                  </a:lnSpc>
                  <a:spcBef>
                    <a:spcPts val="0"/>
                  </a:spcBef>
                  <a:spcAft>
                    <a:spcPts val="0"/>
                  </a:spcAft>
                  <a:defRPr/>
                </a:pPr>
                <a:endParaRPr lang="en-US" kern="0" dirty="0">
                  <a:solidFill>
                    <a:srgbClr val="00526F"/>
                  </a:solidFill>
                </a:endParaRPr>
              </a:p>
            </p:txBody>
          </p:sp>
          <p:pic>
            <p:nvPicPr>
              <p:cNvPr id="120" name="Picture 119" descr="router arrows.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068" y="1593698"/>
                <a:ext cx="630767" cy="595918"/>
              </a:xfrm>
              <a:prstGeom prst="rect">
                <a:avLst/>
              </a:prstGeom>
              <a:ln>
                <a:noFill/>
              </a:ln>
              <a:effectLst/>
            </p:spPr>
          </p:pic>
        </p:grpSp>
        <p:grpSp>
          <p:nvGrpSpPr>
            <p:cNvPr id="115" name="Group 114"/>
            <p:cNvGrpSpPr/>
            <p:nvPr/>
          </p:nvGrpSpPr>
          <p:grpSpPr>
            <a:xfrm>
              <a:off x="5963287" y="2950550"/>
              <a:ext cx="287066" cy="286161"/>
              <a:chOff x="6021041" y="3044843"/>
              <a:chExt cx="287066" cy="286161"/>
            </a:xfrm>
          </p:grpSpPr>
          <p:sp>
            <p:nvSpPr>
              <p:cNvPr id="116" name="Oval 115"/>
              <p:cNvSpPr/>
              <p:nvPr/>
            </p:nvSpPr>
            <p:spPr>
              <a:xfrm>
                <a:off x="6021041" y="3044843"/>
                <a:ext cx="287066" cy="286161"/>
              </a:xfrm>
              <a:prstGeom prst="ellipse">
                <a:avLst/>
              </a:prstGeom>
              <a:solidFill>
                <a:schemeClr val="tx2">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17" name="Picture 116"/>
              <p:cNvPicPr>
                <a:picLocks noChangeAspect="1"/>
              </p:cNvPicPr>
              <p:nvPr/>
            </p:nvPicPr>
            <p:blipFill>
              <a:blip r:embed="rId4"/>
              <a:stretch>
                <a:fillRect/>
              </a:stretch>
            </p:blipFill>
            <p:spPr>
              <a:xfrm>
                <a:off x="6073047" y="3114626"/>
                <a:ext cx="178018" cy="150226"/>
              </a:xfrm>
              <a:prstGeom prst="rect">
                <a:avLst/>
              </a:prstGeom>
            </p:spPr>
          </p:pic>
        </p:grpSp>
      </p:grpSp>
      <p:grpSp>
        <p:nvGrpSpPr>
          <p:cNvPr id="121" name="Group 120"/>
          <p:cNvGrpSpPr/>
          <p:nvPr/>
        </p:nvGrpSpPr>
        <p:grpSpPr>
          <a:xfrm>
            <a:off x="7697645" y="3247217"/>
            <a:ext cx="643031" cy="731361"/>
            <a:chOff x="5607322" y="2505350"/>
            <a:chExt cx="643031" cy="731361"/>
          </a:xfrm>
        </p:grpSpPr>
        <p:grpSp>
          <p:nvGrpSpPr>
            <p:cNvPr id="122" name="Group 121"/>
            <p:cNvGrpSpPr/>
            <p:nvPr/>
          </p:nvGrpSpPr>
          <p:grpSpPr>
            <a:xfrm>
              <a:off x="5607322" y="2505350"/>
              <a:ext cx="571983" cy="571982"/>
              <a:chOff x="8072691" y="1525897"/>
              <a:chExt cx="731520" cy="731520"/>
            </a:xfrm>
          </p:grpSpPr>
          <p:sp>
            <p:nvSpPr>
              <p:cNvPr id="126" name="Oval 263"/>
              <p:cNvSpPr>
                <a:spLocks/>
              </p:cNvSpPr>
              <p:nvPr/>
            </p:nvSpPr>
            <p:spPr bwMode="auto">
              <a:xfrm>
                <a:off x="8072691" y="1525897"/>
                <a:ext cx="731520" cy="731520"/>
              </a:xfrm>
              <a:prstGeom prst="ellipse">
                <a:avLst/>
              </a:prstGeom>
              <a:solidFill>
                <a:srgbClr val="0B5E8D"/>
              </a:solidFill>
              <a:ln w="25400" cap="flat">
                <a:noFill/>
                <a:round/>
                <a:headEnd type="none" w="med" len="med"/>
                <a:tailEnd type="none" w="med" len="med"/>
              </a:ln>
              <a:effectLst/>
            </p:spPr>
            <p:txBody>
              <a:bodyPr lIns="0" tIns="0" rIns="0" bIns="0"/>
              <a:lstStyle/>
              <a:p>
                <a:pPr defTabSz="914362" eaLnBrk="0" fontAlgn="auto" hangingPunct="0">
                  <a:lnSpc>
                    <a:spcPct val="90000"/>
                  </a:lnSpc>
                  <a:spcBef>
                    <a:spcPts val="0"/>
                  </a:spcBef>
                  <a:spcAft>
                    <a:spcPts val="0"/>
                  </a:spcAft>
                  <a:defRPr/>
                </a:pPr>
                <a:endParaRPr lang="en-US" kern="0" dirty="0">
                  <a:solidFill>
                    <a:srgbClr val="00526F"/>
                  </a:solidFill>
                </a:endParaRPr>
              </a:p>
            </p:txBody>
          </p:sp>
          <p:pic>
            <p:nvPicPr>
              <p:cNvPr id="127" name="Picture 126" descr="router arrows.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068" y="1593698"/>
                <a:ext cx="630767" cy="595918"/>
              </a:xfrm>
              <a:prstGeom prst="rect">
                <a:avLst/>
              </a:prstGeom>
              <a:ln>
                <a:noFill/>
              </a:ln>
              <a:effectLst/>
            </p:spPr>
          </p:pic>
        </p:grpSp>
        <p:grpSp>
          <p:nvGrpSpPr>
            <p:cNvPr id="123" name="Group 122"/>
            <p:cNvGrpSpPr/>
            <p:nvPr/>
          </p:nvGrpSpPr>
          <p:grpSpPr>
            <a:xfrm>
              <a:off x="5963287" y="2950550"/>
              <a:ext cx="287066" cy="286161"/>
              <a:chOff x="6021041" y="3044843"/>
              <a:chExt cx="287066" cy="286161"/>
            </a:xfrm>
          </p:grpSpPr>
          <p:sp>
            <p:nvSpPr>
              <p:cNvPr id="124" name="Oval 123"/>
              <p:cNvSpPr/>
              <p:nvPr/>
            </p:nvSpPr>
            <p:spPr>
              <a:xfrm>
                <a:off x="6021041" y="3044843"/>
                <a:ext cx="287066" cy="286161"/>
              </a:xfrm>
              <a:prstGeom prst="ellipse">
                <a:avLst/>
              </a:prstGeom>
              <a:solidFill>
                <a:schemeClr val="tx2">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25" name="Picture 124"/>
              <p:cNvPicPr>
                <a:picLocks noChangeAspect="1"/>
              </p:cNvPicPr>
              <p:nvPr/>
            </p:nvPicPr>
            <p:blipFill>
              <a:blip r:embed="rId4"/>
              <a:stretch>
                <a:fillRect/>
              </a:stretch>
            </p:blipFill>
            <p:spPr>
              <a:xfrm>
                <a:off x="6073047" y="3114626"/>
                <a:ext cx="178018" cy="150226"/>
              </a:xfrm>
              <a:prstGeom prst="rect">
                <a:avLst/>
              </a:prstGeom>
            </p:spPr>
          </p:pic>
        </p:grpSp>
      </p:grpSp>
    </p:spTree>
    <p:extLst>
      <p:ext uri="{BB962C8B-B14F-4D97-AF65-F5344CB8AC3E}">
        <p14:creationId xmlns:p14="http://schemas.microsoft.com/office/powerpoint/2010/main" val="176012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06896" y="2870875"/>
            <a:ext cx="4023812" cy="87469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itle 3"/>
          <p:cNvSpPr>
            <a:spLocks noGrp="1"/>
          </p:cNvSpPr>
          <p:nvPr>
            <p:ph type="title"/>
          </p:nvPr>
        </p:nvSpPr>
        <p:spPr/>
        <p:txBody>
          <a:bodyPr/>
          <a:lstStyle/>
          <a:p>
            <a:r>
              <a:rPr lang="ja-JP" altLang="en-US" dirty="0" smtClean="0"/>
              <a:t>対話型フローレコード</a:t>
            </a:r>
            <a:endParaRPr lang="en-US" dirty="0"/>
          </a:p>
        </p:txBody>
      </p:sp>
      <p:pic>
        <p:nvPicPr>
          <p:cNvPr id="3" name="Picture 2"/>
          <p:cNvPicPr>
            <a:picLocks noChangeAspect="1"/>
          </p:cNvPicPr>
          <p:nvPr/>
        </p:nvPicPr>
        <p:blipFill rotWithShape="1">
          <a:blip r:embed="rId3"/>
          <a:srcRect b="3029"/>
          <a:stretch/>
        </p:blipFill>
        <p:spPr>
          <a:xfrm>
            <a:off x="477097" y="1304942"/>
            <a:ext cx="8184810" cy="1423510"/>
          </a:xfrm>
          <a:prstGeom prst="rect">
            <a:avLst/>
          </a:prstGeom>
        </p:spPr>
      </p:pic>
      <p:sp>
        <p:nvSpPr>
          <p:cNvPr id="13" name="Rounded Rectangle 12"/>
          <p:cNvSpPr/>
          <p:nvPr/>
        </p:nvSpPr>
        <p:spPr>
          <a:xfrm>
            <a:off x="582390" y="2931934"/>
            <a:ext cx="4058707" cy="664743"/>
          </a:xfrm>
          <a:prstGeom prst="roundRect">
            <a:avLst>
              <a:gd name="adj" fmla="val 11403"/>
            </a:avLst>
          </a:prstGeom>
          <a:noFill/>
          <a:ln>
            <a:noFill/>
          </a:ln>
          <a:effectLst/>
        </p:spPr>
        <p:style>
          <a:lnRef idx="1">
            <a:schemeClr val="accent4"/>
          </a:lnRef>
          <a:fillRef idx="2">
            <a:schemeClr val="accent4"/>
          </a:fillRef>
          <a:effectRef idx="1">
            <a:schemeClr val="accent4"/>
          </a:effectRef>
          <a:fontRef idx="minor">
            <a:schemeClr val="dk1"/>
          </a:fontRef>
        </p:style>
        <p:txBody>
          <a:bodyPr lIns="51424" tIns="25712" rIns="51424" bIns="25712" rtlCol="0" anchor="t"/>
          <a:lstStyle/>
          <a:p>
            <a:pPr marL="169863" indent="-169863">
              <a:buFont typeface="Arial"/>
              <a:buChar char="•"/>
            </a:pPr>
            <a:r>
              <a:rPr lang="ja-JP" altLang="en-US" sz="1400" dirty="0" smtClean="0">
                <a:solidFill>
                  <a:schemeClr val="bg1"/>
                </a:solidFill>
              </a:rPr>
              <a:t>大企業レベルのトラフィックフローをサポート</a:t>
            </a:r>
            <a:endParaRPr lang="en-US" altLang="ja-JP" sz="1400" dirty="0" smtClean="0">
              <a:solidFill>
                <a:schemeClr val="bg1"/>
              </a:solidFill>
            </a:endParaRPr>
          </a:p>
          <a:p>
            <a:pPr marL="169863" indent="-169863">
              <a:buFont typeface="Arial"/>
              <a:buChar char="•"/>
            </a:pPr>
            <a:r>
              <a:rPr lang="ja-JP" altLang="en-US" sz="1400" dirty="0" smtClean="0">
                <a:solidFill>
                  <a:schemeClr val="bg1"/>
                </a:solidFill>
              </a:rPr>
              <a:t>優れた圧縮技術によってログを長期間保管可能</a:t>
            </a:r>
          </a:p>
        </p:txBody>
      </p:sp>
      <p:pic>
        <p:nvPicPr>
          <p:cNvPr id="18" name="Picture 17"/>
          <p:cNvPicPr>
            <a:picLocks noChangeAspect="1"/>
          </p:cNvPicPr>
          <p:nvPr/>
        </p:nvPicPr>
        <p:blipFill>
          <a:blip r:embed="rId4"/>
          <a:stretch>
            <a:fillRect/>
          </a:stretch>
        </p:blipFill>
        <p:spPr>
          <a:xfrm>
            <a:off x="5560177" y="2870424"/>
            <a:ext cx="3068199" cy="1891285"/>
          </a:xfrm>
          <a:prstGeom prst="rect">
            <a:avLst/>
          </a:prstGeom>
          <a:ln>
            <a:solidFill>
              <a:schemeClr val="tx2"/>
            </a:solidFill>
          </a:ln>
        </p:spPr>
      </p:pic>
      <p:sp>
        <p:nvSpPr>
          <p:cNvPr id="20" name="Rounded Rectangle 19"/>
          <p:cNvSpPr/>
          <p:nvPr/>
        </p:nvSpPr>
        <p:spPr>
          <a:xfrm>
            <a:off x="16837773" y="4341786"/>
            <a:ext cx="1153784" cy="341317"/>
          </a:xfrm>
          <a:prstGeom prst="roundRect">
            <a:avLst/>
          </a:prstGeom>
          <a:noFill/>
          <a:ln>
            <a:solidFill>
              <a:schemeClr val="tx2">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Rounded Rectangle 26"/>
          <p:cNvSpPr/>
          <p:nvPr/>
        </p:nvSpPr>
        <p:spPr>
          <a:xfrm>
            <a:off x="18014176" y="951314"/>
            <a:ext cx="93780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smtClean="0">
                <a:solidFill>
                  <a:schemeClr val="bg1"/>
                </a:solidFill>
              </a:rPr>
              <a:t>Who</a:t>
            </a:r>
            <a:endParaRPr lang="en-US" sz="1400" dirty="0">
              <a:solidFill>
                <a:schemeClr val="bg1"/>
              </a:solidFill>
            </a:endParaRPr>
          </a:p>
        </p:txBody>
      </p:sp>
      <p:sp>
        <p:nvSpPr>
          <p:cNvPr id="28" name="Rounded Rectangle 27"/>
          <p:cNvSpPr/>
          <p:nvPr/>
        </p:nvSpPr>
        <p:spPr>
          <a:xfrm>
            <a:off x="16748855" y="2744737"/>
            <a:ext cx="190495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smtClean="0">
                <a:solidFill>
                  <a:schemeClr val="bg1"/>
                </a:solidFill>
              </a:rPr>
              <a:t>More Context</a:t>
            </a:r>
            <a:endParaRPr lang="en-US" sz="1400" dirty="0">
              <a:solidFill>
                <a:schemeClr val="bg1"/>
              </a:solidFill>
            </a:endParaRPr>
          </a:p>
        </p:txBody>
      </p:sp>
      <p:sp>
        <p:nvSpPr>
          <p:cNvPr id="35" name="Freeform 34"/>
          <p:cNvSpPr/>
          <p:nvPr/>
        </p:nvSpPr>
        <p:spPr>
          <a:xfrm rot="10800000">
            <a:off x="17639124" y="1173008"/>
            <a:ext cx="375051" cy="393565"/>
          </a:xfrm>
          <a:custGeom>
            <a:avLst/>
            <a:gdLst>
              <a:gd name="connsiteX0" fmla="*/ 0 w 375051"/>
              <a:gd name="connsiteY0" fmla="*/ 622164 h 622164"/>
              <a:gd name="connsiteX1" fmla="*/ 375051 w 375051"/>
              <a:gd name="connsiteY1" fmla="*/ 357957 h 622164"/>
              <a:gd name="connsiteX2" fmla="*/ 366527 w 375051"/>
              <a:gd name="connsiteY2" fmla="*/ 0 h 622164"/>
            </a:gdLst>
            <a:ahLst/>
            <a:cxnLst>
              <a:cxn ang="0">
                <a:pos x="connsiteX0" y="connsiteY0"/>
              </a:cxn>
              <a:cxn ang="0">
                <a:pos x="connsiteX1" y="connsiteY1"/>
              </a:cxn>
              <a:cxn ang="0">
                <a:pos x="connsiteX2" y="connsiteY2"/>
              </a:cxn>
            </a:cxnLst>
            <a:rect l="l" t="t" r="r" b="b"/>
            <a:pathLst>
              <a:path w="375051" h="622164">
                <a:moveTo>
                  <a:pt x="0" y="622164"/>
                </a:moveTo>
                <a:lnTo>
                  <a:pt x="375051" y="357957"/>
                </a:lnTo>
                <a:lnTo>
                  <a:pt x="366527" y="0"/>
                </a:lnTo>
              </a:path>
            </a:pathLst>
          </a:custGeom>
          <a:noFill/>
          <a:ln w="12700" cmpd="sng">
            <a:solidFill>
              <a:srgbClr val="4784A5"/>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545690" y="1688690"/>
            <a:ext cx="1408471" cy="474857"/>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Rectangle 37"/>
          <p:cNvSpPr/>
          <p:nvPr/>
        </p:nvSpPr>
        <p:spPr>
          <a:xfrm>
            <a:off x="2093280" y="2079001"/>
            <a:ext cx="669619" cy="126618"/>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Rectangle 38"/>
          <p:cNvSpPr/>
          <p:nvPr/>
        </p:nvSpPr>
        <p:spPr>
          <a:xfrm>
            <a:off x="2369566" y="1720591"/>
            <a:ext cx="669619" cy="279346"/>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Rectangle 39"/>
          <p:cNvSpPr/>
          <p:nvPr/>
        </p:nvSpPr>
        <p:spPr>
          <a:xfrm>
            <a:off x="5125065" y="1883187"/>
            <a:ext cx="641555" cy="594544"/>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ectangle 40"/>
          <p:cNvSpPr/>
          <p:nvPr/>
        </p:nvSpPr>
        <p:spPr>
          <a:xfrm>
            <a:off x="6157001" y="1655079"/>
            <a:ext cx="531393" cy="249686"/>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Rectangle 41"/>
          <p:cNvSpPr/>
          <p:nvPr/>
        </p:nvSpPr>
        <p:spPr>
          <a:xfrm>
            <a:off x="7242025" y="1683539"/>
            <a:ext cx="825343" cy="480008"/>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3" name="Rectangle 42"/>
          <p:cNvSpPr/>
          <p:nvPr/>
        </p:nvSpPr>
        <p:spPr>
          <a:xfrm>
            <a:off x="5677679" y="4103320"/>
            <a:ext cx="1010715" cy="249686"/>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Rectangle 43"/>
          <p:cNvSpPr/>
          <p:nvPr/>
        </p:nvSpPr>
        <p:spPr>
          <a:xfrm>
            <a:off x="7541375" y="4185611"/>
            <a:ext cx="861677" cy="178615"/>
          </a:xfrm>
          <a:prstGeom prst="rect">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2" name="Straight Connector 11"/>
          <p:cNvCxnSpPr/>
          <p:nvPr/>
        </p:nvCxnSpPr>
        <p:spPr>
          <a:xfrm flipV="1">
            <a:off x="1231486" y="2167023"/>
            <a:ext cx="0" cy="330591"/>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109128" y="2193005"/>
            <a:ext cx="0" cy="330591"/>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H="1">
            <a:off x="3209282" y="1693886"/>
            <a:ext cx="0" cy="330591"/>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a:off x="4953628" y="2052969"/>
            <a:ext cx="0" cy="330591"/>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422697" y="1891232"/>
            <a:ext cx="0" cy="330591"/>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644571" y="2161373"/>
            <a:ext cx="0" cy="211159"/>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654696" y="4368881"/>
            <a:ext cx="0" cy="211159"/>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88528" y="2512512"/>
            <a:ext cx="476813" cy="276999"/>
          </a:xfrm>
          <a:prstGeom prst="rect">
            <a:avLst/>
          </a:prstGeom>
          <a:noFill/>
        </p:spPr>
        <p:txBody>
          <a:bodyPr wrap="none" rtlCol="0">
            <a:spAutoFit/>
          </a:bodyPr>
          <a:lstStyle/>
          <a:p>
            <a:pPr algn="ctr"/>
            <a:r>
              <a:rPr lang="ja-JP" altLang="en-US" sz="1200" dirty="0" smtClean="0">
                <a:solidFill>
                  <a:schemeClr val="tx2"/>
                </a:solidFill>
              </a:rPr>
              <a:t>いつ</a:t>
            </a:r>
            <a:endParaRPr lang="en-US" sz="1200" dirty="0">
              <a:solidFill>
                <a:schemeClr val="tx2"/>
              </a:solidFill>
            </a:endParaRPr>
          </a:p>
        </p:txBody>
      </p:sp>
      <p:sp>
        <p:nvSpPr>
          <p:cNvPr id="53" name="TextBox 52"/>
          <p:cNvSpPr txBox="1"/>
          <p:nvPr/>
        </p:nvSpPr>
        <p:spPr>
          <a:xfrm>
            <a:off x="1861451" y="2512512"/>
            <a:ext cx="492443" cy="276999"/>
          </a:xfrm>
          <a:prstGeom prst="rect">
            <a:avLst/>
          </a:prstGeom>
          <a:noFill/>
        </p:spPr>
        <p:txBody>
          <a:bodyPr wrap="none" rtlCol="0">
            <a:spAutoFit/>
          </a:bodyPr>
          <a:lstStyle/>
          <a:p>
            <a:pPr algn="ctr"/>
            <a:r>
              <a:rPr lang="ja-JP" altLang="en-US" sz="1200" dirty="0" smtClean="0">
                <a:solidFill>
                  <a:schemeClr val="tx2"/>
                </a:solidFill>
              </a:rPr>
              <a:t>誰が</a:t>
            </a:r>
            <a:endParaRPr lang="en-US" sz="1200" dirty="0">
              <a:solidFill>
                <a:schemeClr val="tx2"/>
              </a:solidFill>
            </a:endParaRPr>
          </a:p>
        </p:txBody>
      </p:sp>
      <p:sp>
        <p:nvSpPr>
          <p:cNvPr id="54" name="TextBox 53"/>
          <p:cNvSpPr txBox="1"/>
          <p:nvPr/>
        </p:nvSpPr>
        <p:spPr>
          <a:xfrm>
            <a:off x="3334755" y="1723675"/>
            <a:ext cx="636714" cy="276999"/>
          </a:xfrm>
          <a:prstGeom prst="rect">
            <a:avLst/>
          </a:prstGeom>
          <a:noFill/>
        </p:spPr>
        <p:txBody>
          <a:bodyPr wrap="none" rtlCol="0">
            <a:spAutoFit/>
          </a:bodyPr>
          <a:lstStyle/>
          <a:p>
            <a:pPr algn="ctr"/>
            <a:r>
              <a:rPr lang="en-US" sz="1200" dirty="0" smtClean="0">
                <a:solidFill>
                  <a:schemeClr val="tx2"/>
                </a:solidFill>
              </a:rPr>
              <a:t>Where</a:t>
            </a:r>
            <a:endParaRPr lang="en-US" sz="1200" dirty="0">
              <a:solidFill>
                <a:schemeClr val="tx2"/>
              </a:solidFill>
            </a:endParaRPr>
          </a:p>
        </p:txBody>
      </p:sp>
      <p:sp>
        <p:nvSpPr>
          <p:cNvPr id="55" name="TextBox 54"/>
          <p:cNvSpPr txBox="1"/>
          <p:nvPr/>
        </p:nvSpPr>
        <p:spPr>
          <a:xfrm>
            <a:off x="5981312" y="2218264"/>
            <a:ext cx="860933" cy="276999"/>
          </a:xfrm>
          <a:prstGeom prst="rect">
            <a:avLst/>
          </a:prstGeom>
          <a:noFill/>
        </p:spPr>
        <p:txBody>
          <a:bodyPr wrap="none" rtlCol="0">
            <a:spAutoFit/>
          </a:bodyPr>
          <a:lstStyle/>
          <a:p>
            <a:pPr algn="ctr"/>
            <a:r>
              <a:rPr lang="ja-JP" altLang="en-US" sz="1200" dirty="0" smtClean="0">
                <a:solidFill>
                  <a:schemeClr val="tx2"/>
                </a:solidFill>
              </a:rPr>
              <a:t>どのように</a:t>
            </a:r>
            <a:endParaRPr lang="en-US" sz="1200" dirty="0">
              <a:solidFill>
                <a:schemeClr val="tx2"/>
              </a:solidFill>
            </a:endParaRPr>
          </a:p>
        </p:txBody>
      </p:sp>
      <p:sp>
        <p:nvSpPr>
          <p:cNvPr id="56" name="TextBox 55"/>
          <p:cNvSpPr txBox="1"/>
          <p:nvPr/>
        </p:nvSpPr>
        <p:spPr>
          <a:xfrm>
            <a:off x="7416384" y="2419995"/>
            <a:ext cx="456375" cy="276999"/>
          </a:xfrm>
          <a:prstGeom prst="rect">
            <a:avLst/>
          </a:prstGeom>
          <a:noFill/>
        </p:spPr>
        <p:txBody>
          <a:bodyPr wrap="none" rtlCol="0">
            <a:spAutoFit/>
          </a:bodyPr>
          <a:lstStyle/>
          <a:p>
            <a:pPr algn="ctr"/>
            <a:r>
              <a:rPr lang="ja-JP" altLang="en-US" sz="1200" dirty="0" smtClean="0">
                <a:solidFill>
                  <a:schemeClr val="tx2"/>
                </a:solidFill>
              </a:rPr>
              <a:t>誰と</a:t>
            </a:r>
            <a:endParaRPr lang="en-US" sz="1200" dirty="0">
              <a:solidFill>
                <a:schemeClr val="tx2"/>
              </a:solidFill>
            </a:endParaRPr>
          </a:p>
        </p:txBody>
      </p:sp>
      <p:sp>
        <p:nvSpPr>
          <p:cNvPr id="57" name="TextBox 56"/>
          <p:cNvSpPr txBox="1"/>
          <p:nvPr/>
        </p:nvSpPr>
        <p:spPr>
          <a:xfrm>
            <a:off x="6451704" y="4431305"/>
            <a:ext cx="1150976" cy="276999"/>
          </a:xfrm>
          <a:prstGeom prst="rect">
            <a:avLst/>
          </a:prstGeom>
          <a:noFill/>
        </p:spPr>
        <p:txBody>
          <a:bodyPr wrap="none" rtlCol="0">
            <a:spAutoFit/>
          </a:bodyPr>
          <a:lstStyle/>
          <a:p>
            <a:pPr algn="ctr"/>
            <a:r>
              <a:rPr lang="en-US" sz="1200" dirty="0" smtClean="0">
                <a:solidFill>
                  <a:schemeClr val="tx2"/>
                </a:solidFill>
              </a:rPr>
              <a:t>TrustSec SGT</a:t>
            </a:r>
            <a:endParaRPr lang="en-US" sz="1200" dirty="0">
              <a:solidFill>
                <a:schemeClr val="tx2"/>
              </a:solidFill>
            </a:endParaRPr>
          </a:p>
        </p:txBody>
      </p:sp>
      <p:cxnSp>
        <p:nvCxnSpPr>
          <p:cNvPr id="58" name="Straight Connector 57"/>
          <p:cNvCxnSpPr/>
          <p:nvPr/>
        </p:nvCxnSpPr>
        <p:spPr>
          <a:xfrm flipV="1">
            <a:off x="6411777" y="4368881"/>
            <a:ext cx="0" cy="211159"/>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H="1">
            <a:off x="5390013" y="4022988"/>
            <a:ext cx="0" cy="330591"/>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945809" y="4053703"/>
            <a:ext cx="1380306" cy="461665"/>
          </a:xfrm>
          <a:prstGeom prst="rect">
            <a:avLst/>
          </a:prstGeom>
          <a:noFill/>
        </p:spPr>
        <p:txBody>
          <a:bodyPr wrap="none" rtlCol="0">
            <a:spAutoFit/>
          </a:bodyPr>
          <a:lstStyle/>
          <a:p>
            <a:pPr algn="ctr"/>
            <a:r>
              <a:rPr lang="ja-JP" altLang="en-US" sz="1200" dirty="0" smtClean="0">
                <a:solidFill>
                  <a:schemeClr val="tx2"/>
                </a:solidFill>
              </a:rPr>
              <a:t>詳しいコンテキスト</a:t>
            </a:r>
            <a:endParaRPr lang="en-US" altLang="ja-JP" sz="1200" dirty="0" smtClean="0">
              <a:solidFill>
                <a:schemeClr val="tx2"/>
              </a:solidFill>
            </a:endParaRPr>
          </a:p>
          <a:p>
            <a:pPr algn="ctr"/>
            <a:r>
              <a:rPr lang="ja-JP" altLang="en-US" sz="1200" dirty="0" smtClean="0">
                <a:solidFill>
                  <a:schemeClr val="tx2"/>
                </a:solidFill>
              </a:rPr>
              <a:t>情報</a:t>
            </a:r>
            <a:endParaRPr lang="en-US" sz="1200" dirty="0">
              <a:solidFill>
                <a:schemeClr val="tx2"/>
              </a:solidFill>
            </a:endParaRPr>
          </a:p>
        </p:txBody>
      </p:sp>
      <p:sp>
        <p:nvSpPr>
          <p:cNvPr id="36" name="TextBox 35"/>
          <p:cNvSpPr txBox="1"/>
          <p:nvPr/>
        </p:nvSpPr>
        <p:spPr>
          <a:xfrm>
            <a:off x="4327289" y="2079001"/>
            <a:ext cx="470201" cy="276999"/>
          </a:xfrm>
          <a:prstGeom prst="rect">
            <a:avLst/>
          </a:prstGeom>
          <a:noFill/>
        </p:spPr>
        <p:txBody>
          <a:bodyPr wrap="none" rtlCol="0">
            <a:spAutoFit/>
          </a:bodyPr>
          <a:lstStyle/>
          <a:p>
            <a:pPr algn="ctr"/>
            <a:r>
              <a:rPr lang="ja-JP" altLang="en-US" sz="1200" dirty="0" smtClean="0">
                <a:solidFill>
                  <a:schemeClr val="tx2"/>
                </a:solidFill>
              </a:rPr>
              <a:t>何を</a:t>
            </a:r>
            <a:endParaRPr lang="en-US" sz="1200" dirty="0">
              <a:solidFill>
                <a:schemeClr val="tx2"/>
              </a:solidFill>
            </a:endParaRPr>
          </a:p>
        </p:txBody>
      </p:sp>
    </p:spTree>
    <p:extLst>
      <p:ext uri="{BB962C8B-B14F-4D97-AF65-F5344CB8AC3E}">
        <p14:creationId xmlns:p14="http://schemas.microsoft.com/office/powerpoint/2010/main" val="177015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500"/>
                                        <p:tgtEl>
                                          <p:spTgt spid="57"/>
                                        </p:tgtEl>
                                      </p:cBhvr>
                                    </p:animEffect>
                                  </p:childTnLst>
                                </p:cTn>
                              </p:par>
                              <p:par>
                                <p:cTn id="80" presetID="10" presetClass="entr" presetSubtype="0"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par>
                                <p:cTn id="83" presetID="10" presetClass="entr" presetSubtype="0"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500"/>
                                        <p:tgtEl>
                                          <p:spTgt spid="5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500"/>
                                        <p:tgtEl>
                                          <p:spTgt spid="6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28" grpId="0" animBg="1"/>
      <p:bldP spid="10" grpId="0" animBg="1"/>
      <p:bldP spid="38" grpId="0" animBg="1"/>
      <p:bldP spid="39" grpId="0" animBg="1"/>
      <p:bldP spid="40" grpId="0" animBg="1"/>
      <p:bldP spid="41" grpId="0" animBg="1"/>
      <p:bldP spid="42" grpId="0" animBg="1"/>
      <p:bldP spid="43" grpId="0" animBg="1"/>
      <p:bldP spid="44" grpId="0" animBg="1"/>
      <p:bldP spid="15" grpId="0"/>
      <p:bldP spid="53" grpId="0"/>
      <p:bldP spid="54" grpId="0"/>
      <p:bldP spid="55" grpId="0"/>
      <p:bldP spid="56" grpId="0"/>
      <p:bldP spid="57" grpId="0"/>
      <p:bldP spid="60"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47650"/>
            <a:ext cx="9144000" cy="4195849"/>
          </a:xfrm>
          <a:prstGeom prst="rect">
            <a:avLst/>
          </a:prstGeom>
        </p:spPr>
      </p:pic>
      <p:sp>
        <p:nvSpPr>
          <p:cNvPr id="2" name="Title 1"/>
          <p:cNvSpPr>
            <a:spLocks noGrp="1"/>
          </p:cNvSpPr>
          <p:nvPr>
            <p:ph type="title"/>
          </p:nvPr>
        </p:nvSpPr>
        <p:spPr/>
        <p:txBody>
          <a:bodyPr/>
          <a:lstStyle/>
          <a:p>
            <a:r>
              <a:rPr lang="en-US" dirty="0" err="1" smtClean="0"/>
              <a:t>Stealthwatch</a:t>
            </a:r>
            <a:r>
              <a:rPr lang="ja-JP" altLang="en-US" dirty="0" smtClean="0"/>
              <a:t>による</a:t>
            </a:r>
            <a:r>
              <a:rPr lang="en-US" dirty="0" smtClean="0"/>
              <a:t>NetFlow</a:t>
            </a:r>
            <a:r>
              <a:rPr lang="ja-JP" altLang="en-US" dirty="0" smtClean="0"/>
              <a:t>解析</a:t>
            </a:r>
            <a:endParaRPr lang="en-US" dirty="0"/>
          </a:p>
        </p:txBody>
      </p:sp>
      <p:cxnSp>
        <p:nvCxnSpPr>
          <p:cNvPr id="12" name="Straight Connector 11"/>
          <p:cNvCxnSpPr/>
          <p:nvPr/>
        </p:nvCxnSpPr>
        <p:spPr>
          <a:xfrm>
            <a:off x="0" y="947650"/>
            <a:ext cx="9199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126978" y="1244945"/>
            <a:ext cx="1812175" cy="3537644"/>
          </a:xfrm>
          <a:prstGeom prst="rect">
            <a:avLst/>
          </a:prstGeom>
          <a:solidFill>
            <a:schemeClr val="tx2">
              <a:lumMod val="50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5049028" y="1244945"/>
            <a:ext cx="1812175" cy="3537644"/>
          </a:xfrm>
          <a:prstGeom prst="rect">
            <a:avLst/>
          </a:prstGeom>
          <a:solidFill>
            <a:schemeClr val="accent4">
              <a:lumMod val="75000"/>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6971079" y="1244945"/>
            <a:ext cx="1812175" cy="3537644"/>
          </a:xfrm>
          <a:prstGeom prst="rect">
            <a:avLst/>
          </a:prstGeom>
          <a:solidFill>
            <a:schemeClr val="tx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ectangle 15"/>
          <p:cNvSpPr/>
          <p:nvPr/>
        </p:nvSpPr>
        <p:spPr>
          <a:xfrm>
            <a:off x="3216177" y="1778126"/>
            <a:ext cx="1633781" cy="646331"/>
          </a:xfrm>
          <a:prstGeom prst="rect">
            <a:avLst/>
          </a:prstGeom>
        </p:spPr>
        <p:txBody>
          <a:bodyPr wrap="none">
            <a:spAutoFit/>
          </a:bodyPr>
          <a:lstStyle/>
          <a:p>
            <a:pPr algn="ctr"/>
            <a:r>
              <a:rPr lang="ja-JP" altLang="en-US" b="1" dirty="0" smtClean="0">
                <a:solidFill>
                  <a:srgbClr val="FFFFFF"/>
                </a:solidFill>
              </a:rPr>
              <a:t>端末・サービス</a:t>
            </a:r>
            <a:endParaRPr lang="en-US" altLang="ja-JP" b="1" dirty="0" smtClean="0">
              <a:solidFill>
                <a:srgbClr val="FFFFFF"/>
              </a:solidFill>
            </a:endParaRPr>
          </a:p>
          <a:p>
            <a:pPr algn="ctr"/>
            <a:r>
              <a:rPr lang="ja-JP" altLang="en-US" b="1" dirty="0" smtClean="0">
                <a:solidFill>
                  <a:srgbClr val="FFFFFF"/>
                </a:solidFill>
              </a:rPr>
              <a:t>の検知</a:t>
            </a:r>
            <a:endParaRPr lang="en-US" dirty="0"/>
          </a:p>
        </p:txBody>
      </p:sp>
      <p:sp>
        <p:nvSpPr>
          <p:cNvPr id="17" name="Rectangle 16"/>
          <p:cNvSpPr/>
          <p:nvPr/>
        </p:nvSpPr>
        <p:spPr>
          <a:xfrm>
            <a:off x="5214851" y="1501127"/>
            <a:ext cx="1490749" cy="923330"/>
          </a:xfrm>
          <a:prstGeom prst="rect">
            <a:avLst/>
          </a:prstGeom>
        </p:spPr>
        <p:txBody>
          <a:bodyPr wrap="square">
            <a:spAutoFit/>
          </a:bodyPr>
          <a:lstStyle/>
          <a:p>
            <a:pPr algn="ctr"/>
            <a:r>
              <a:rPr lang="ja-JP" altLang="en-US" b="1" dirty="0">
                <a:solidFill>
                  <a:srgbClr val="FFFFFF"/>
                </a:solidFill>
              </a:rPr>
              <a:t>侵入・攻撃の</a:t>
            </a:r>
            <a:r>
              <a:rPr lang="ja-JP" altLang="en-US" b="1" dirty="0" smtClean="0">
                <a:solidFill>
                  <a:srgbClr val="FFFFFF"/>
                </a:solidFill>
              </a:rPr>
              <a:t>痕跡</a:t>
            </a:r>
            <a:r>
              <a:rPr lang="en-US" altLang="ja-JP" b="1" dirty="0" smtClean="0">
                <a:solidFill>
                  <a:srgbClr val="FFFFFF"/>
                </a:solidFill>
              </a:rPr>
              <a:t> (IOC)</a:t>
            </a:r>
            <a:r>
              <a:rPr lang="ja-JP" altLang="en-US" b="1" dirty="0" smtClean="0">
                <a:solidFill>
                  <a:srgbClr val="FFFFFF"/>
                </a:solidFill>
              </a:rPr>
              <a:t>の検知</a:t>
            </a:r>
            <a:endParaRPr lang="en-CA" b="1" dirty="0">
              <a:solidFill>
                <a:srgbClr val="FFFFFF"/>
              </a:solidFill>
            </a:endParaRPr>
          </a:p>
        </p:txBody>
      </p:sp>
      <p:sp>
        <p:nvSpPr>
          <p:cNvPr id="18" name="Rectangle 17"/>
          <p:cNvSpPr/>
          <p:nvPr/>
        </p:nvSpPr>
        <p:spPr>
          <a:xfrm>
            <a:off x="7015525" y="1501127"/>
            <a:ext cx="1703518" cy="923330"/>
          </a:xfrm>
          <a:prstGeom prst="rect">
            <a:avLst/>
          </a:prstGeom>
        </p:spPr>
        <p:txBody>
          <a:bodyPr wrap="square">
            <a:spAutoFit/>
          </a:bodyPr>
          <a:lstStyle/>
          <a:p>
            <a:pPr algn="ctr"/>
            <a:r>
              <a:rPr lang="ja-JP" altLang="en-US" b="1" dirty="0" smtClean="0">
                <a:solidFill>
                  <a:srgbClr val="FFFFFF"/>
                </a:solidFill>
              </a:rPr>
              <a:t>侵入痕跡の解析と脅威への応答</a:t>
            </a:r>
            <a:endParaRPr lang="en-US" b="1" dirty="0">
              <a:solidFill>
                <a:srgbClr val="FFFFFF"/>
              </a:solidFill>
            </a:endParaRPr>
          </a:p>
        </p:txBody>
      </p:sp>
      <p:sp>
        <p:nvSpPr>
          <p:cNvPr id="19" name="Rectangle 18"/>
          <p:cNvSpPr/>
          <p:nvPr/>
        </p:nvSpPr>
        <p:spPr>
          <a:xfrm>
            <a:off x="3165152" y="3062916"/>
            <a:ext cx="1698344" cy="677621"/>
          </a:xfrm>
          <a:prstGeom prst="rect">
            <a:avLst/>
          </a:prstGeom>
        </p:spPr>
        <p:txBody>
          <a:bodyPr wrap="square">
            <a:spAutoFit/>
          </a:bodyPr>
          <a:lstStyle/>
          <a:p>
            <a:pPr algn="ctr">
              <a:lnSpc>
                <a:spcPct val="90000"/>
              </a:lnSpc>
              <a:spcBef>
                <a:spcPts val="600"/>
              </a:spcBef>
            </a:pPr>
            <a:r>
              <a:rPr lang="ja-JP" altLang="en-US" sz="1400" dirty="0" smtClean="0">
                <a:solidFill>
                  <a:srgbClr val="FFFFFF"/>
                </a:solidFill>
              </a:rPr>
              <a:t>ネットワーク内での基幹系アプリやサービスの明確化</a:t>
            </a:r>
            <a:endParaRPr lang="en-CA" sz="1400" dirty="0">
              <a:solidFill>
                <a:srgbClr val="FFFFFF"/>
              </a:solidFill>
            </a:endParaRPr>
          </a:p>
        </p:txBody>
      </p:sp>
      <p:sp>
        <p:nvSpPr>
          <p:cNvPr id="20" name="Rectangle 19"/>
          <p:cNvSpPr/>
          <p:nvPr/>
        </p:nvSpPr>
        <p:spPr>
          <a:xfrm>
            <a:off x="5105943" y="3062916"/>
            <a:ext cx="1698344" cy="1336263"/>
          </a:xfrm>
          <a:prstGeom prst="rect">
            <a:avLst/>
          </a:prstGeom>
        </p:spPr>
        <p:txBody>
          <a:bodyPr wrap="square">
            <a:spAutoFit/>
          </a:bodyPr>
          <a:lstStyle/>
          <a:p>
            <a:pPr algn="ctr">
              <a:lnSpc>
                <a:spcPct val="90000"/>
              </a:lnSpc>
              <a:spcBef>
                <a:spcPts val="600"/>
              </a:spcBef>
            </a:pPr>
            <a:r>
              <a:rPr lang="ja-JP" altLang="en-US" sz="1400" dirty="0" smtClean="0">
                <a:solidFill>
                  <a:srgbClr val="FFFFFF"/>
                </a:solidFill>
              </a:rPr>
              <a:t>ポリシーに基づくセグメント化</a:t>
            </a:r>
            <a:endParaRPr lang="en-US" altLang="ja-JP" sz="1400" dirty="0" smtClean="0">
              <a:solidFill>
                <a:srgbClr val="FFFFFF"/>
              </a:solidFill>
            </a:endParaRPr>
          </a:p>
          <a:p>
            <a:pPr marL="0" lvl="1" algn="ctr">
              <a:lnSpc>
                <a:spcPct val="90000"/>
              </a:lnSpc>
              <a:spcBef>
                <a:spcPts val="600"/>
              </a:spcBef>
            </a:pPr>
            <a:r>
              <a:rPr lang="en-US" sz="1400" dirty="0" smtClean="0">
                <a:solidFill>
                  <a:srgbClr val="FFFFFF"/>
                </a:solidFill>
              </a:rPr>
              <a:t/>
            </a:r>
            <a:br>
              <a:rPr lang="en-US" sz="1400" dirty="0" smtClean="0">
                <a:solidFill>
                  <a:srgbClr val="FFFFFF"/>
                </a:solidFill>
              </a:rPr>
            </a:br>
            <a:r>
              <a:rPr lang="ja-JP" altLang="en-US" sz="1400" dirty="0" smtClean="0">
                <a:solidFill>
                  <a:srgbClr val="FFFFFF"/>
                </a:solidFill>
              </a:rPr>
              <a:t>振る舞いベー</a:t>
            </a:r>
            <a:r>
              <a:rPr lang="ja-JP" altLang="en-US" sz="1400" dirty="0">
                <a:solidFill>
                  <a:srgbClr val="FFFFFF"/>
                </a:solidFill>
              </a:rPr>
              <a:t>スの異常検</a:t>
            </a:r>
            <a:r>
              <a:rPr lang="ja-JP" altLang="en-US" sz="1400" dirty="0" smtClean="0">
                <a:solidFill>
                  <a:srgbClr val="FFFFFF"/>
                </a:solidFill>
              </a:rPr>
              <a:t>出</a:t>
            </a:r>
            <a:r>
              <a:rPr lang="en-US" sz="1400" dirty="0" smtClean="0">
                <a:solidFill>
                  <a:srgbClr val="FFFFFF"/>
                </a:solidFill>
              </a:rPr>
              <a:t/>
            </a:r>
            <a:br>
              <a:rPr lang="en-US" sz="1400" dirty="0" smtClean="0">
                <a:solidFill>
                  <a:srgbClr val="FFFFFF"/>
                </a:solidFill>
              </a:rPr>
            </a:br>
            <a:r>
              <a:rPr lang="en-US" sz="1400" dirty="0" smtClean="0">
                <a:solidFill>
                  <a:srgbClr val="FFFFFF"/>
                </a:solidFill>
              </a:rPr>
              <a:t>(</a:t>
            </a:r>
            <a:r>
              <a:rPr lang="en-US" sz="1400" dirty="0">
                <a:solidFill>
                  <a:srgbClr val="FFFFFF"/>
                </a:solidFill>
              </a:rPr>
              <a:t>NBAD)</a:t>
            </a:r>
          </a:p>
        </p:txBody>
      </p:sp>
      <p:sp>
        <p:nvSpPr>
          <p:cNvPr id="21" name="Rectangle 20"/>
          <p:cNvSpPr/>
          <p:nvPr/>
        </p:nvSpPr>
        <p:spPr>
          <a:xfrm>
            <a:off x="7027994" y="3062916"/>
            <a:ext cx="1698344" cy="483722"/>
          </a:xfrm>
          <a:prstGeom prst="rect">
            <a:avLst/>
          </a:prstGeom>
        </p:spPr>
        <p:txBody>
          <a:bodyPr wrap="square">
            <a:spAutoFit/>
          </a:bodyPr>
          <a:lstStyle/>
          <a:p>
            <a:pPr algn="ctr">
              <a:lnSpc>
                <a:spcPct val="90000"/>
              </a:lnSpc>
              <a:spcBef>
                <a:spcPts val="600"/>
              </a:spcBef>
            </a:pPr>
            <a:r>
              <a:rPr lang="ja-JP" altLang="en-US" sz="1400" dirty="0" smtClean="0">
                <a:solidFill>
                  <a:srgbClr val="FFFFFF"/>
                </a:solidFill>
              </a:rPr>
              <a:t>全てのホスト間通信の痕跡を記録</a:t>
            </a:r>
            <a:endParaRPr lang="en-US" sz="1400" dirty="0">
              <a:solidFill>
                <a:srgbClr val="FFFFFF"/>
              </a:solidFill>
            </a:endParaRPr>
          </a:p>
        </p:txBody>
      </p:sp>
      <p:cxnSp>
        <p:nvCxnSpPr>
          <p:cNvPr id="23" name="Straight Connector 22"/>
          <p:cNvCxnSpPr/>
          <p:nvPr/>
        </p:nvCxnSpPr>
        <p:spPr>
          <a:xfrm>
            <a:off x="3269673" y="2757490"/>
            <a:ext cx="14907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14851" y="2757490"/>
            <a:ext cx="14907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37862" y="2757490"/>
            <a:ext cx="14907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dirty="0" err="1" smtClean="0"/>
              <a:t>Stealthwatch</a:t>
            </a:r>
            <a:r>
              <a:rPr lang="ja-JP" altLang="ja-JP" dirty="0" smtClean="0"/>
              <a:t> </a:t>
            </a:r>
            <a:r>
              <a:rPr lang="ja-JP" altLang="en-US" dirty="0" smtClean="0"/>
              <a:t>概要を理解する</a:t>
            </a:r>
            <a:endParaRPr lang="en-US" altLang="ja-JP" dirty="0" smtClean="0"/>
          </a:p>
          <a:p>
            <a:r>
              <a:rPr lang="en-US" altLang="ja-JP" dirty="0" err="1" smtClean="0"/>
              <a:t>Stealthwatch</a:t>
            </a:r>
            <a:r>
              <a:rPr lang="en-US" altLang="ja-JP" dirty="0" smtClean="0"/>
              <a:t> </a:t>
            </a:r>
            <a:r>
              <a:rPr lang="ja-JP" altLang="en-US" dirty="0" smtClean="0"/>
              <a:t>システムに関するデータフローを理解する</a:t>
            </a:r>
            <a:endParaRPr lang="en-US" dirty="0" smtClean="0"/>
          </a:p>
          <a:p>
            <a:r>
              <a:rPr lang="en-US" altLang="ja-JP" dirty="0" err="1" smtClean="0"/>
              <a:t>Stealthwatch</a:t>
            </a:r>
            <a:r>
              <a:rPr lang="en-US" altLang="ja-JP" dirty="0" smtClean="0"/>
              <a:t> 6.7</a:t>
            </a:r>
            <a:r>
              <a:rPr lang="ja-JP" altLang="en-US" dirty="0" smtClean="0"/>
              <a:t> </a:t>
            </a:r>
            <a:r>
              <a:rPr lang="en-US" altLang="ja-JP" dirty="0" smtClean="0"/>
              <a:t>&amp;</a:t>
            </a:r>
            <a:r>
              <a:rPr lang="ja-JP" altLang="en-US" dirty="0" smtClean="0"/>
              <a:t> </a:t>
            </a:r>
            <a:r>
              <a:rPr lang="en-US" altLang="ja-JP" dirty="0" smtClean="0"/>
              <a:t>6.8</a:t>
            </a:r>
            <a:r>
              <a:rPr lang="ja-JP" altLang="en-US" dirty="0" smtClean="0"/>
              <a:t> 新機能を理解する</a:t>
            </a:r>
            <a:endParaRPr lang="en-US" dirty="0" smtClean="0"/>
          </a:p>
          <a:p>
            <a:r>
              <a:rPr lang="en-US" altLang="ja-JP" dirty="0" err="1" smtClean="0"/>
              <a:t>Stealthwatch</a:t>
            </a:r>
            <a:r>
              <a:rPr lang="en-US" altLang="ja-JP" dirty="0" smtClean="0"/>
              <a:t> </a:t>
            </a:r>
            <a:r>
              <a:rPr lang="ja-JP" altLang="en-US" dirty="0" smtClean="0"/>
              <a:t>がどのように利活用できるか具体例を理解する</a:t>
            </a:r>
            <a:endParaRPr lang="en-US" dirty="0" smtClean="0"/>
          </a:p>
        </p:txBody>
      </p:sp>
      <p:sp>
        <p:nvSpPr>
          <p:cNvPr id="7" name="Title 6"/>
          <p:cNvSpPr>
            <a:spLocks noGrp="1"/>
          </p:cNvSpPr>
          <p:nvPr>
            <p:ph type="title"/>
          </p:nvPr>
        </p:nvSpPr>
        <p:spPr/>
        <p:txBody>
          <a:bodyPr/>
          <a:lstStyle/>
          <a:p>
            <a:r>
              <a:rPr lang="ja-JP" altLang="en-US" dirty="0" smtClean="0"/>
              <a:t>このセッションの目的</a:t>
            </a:r>
            <a:endParaRPr lang="en-US" dirty="0"/>
          </a:p>
        </p:txBody>
      </p:sp>
    </p:spTree>
    <p:extLst>
      <p:ext uri="{BB962C8B-B14F-4D97-AF65-F5344CB8AC3E}">
        <p14:creationId xmlns:p14="http://schemas.microsoft.com/office/powerpoint/2010/main" val="18435600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検知方法</a:t>
            </a:r>
            <a:r>
              <a:rPr lang="en-US" altLang="ja-JP" dirty="0" smtClean="0"/>
              <a:t>①</a:t>
            </a:r>
            <a:br>
              <a:rPr lang="en-US" altLang="ja-JP" dirty="0" smtClean="0"/>
            </a:br>
            <a:r>
              <a:rPr lang="ja-JP" altLang="en-US" dirty="0" smtClean="0"/>
              <a:t>ポリシーに基づく違反検知</a:t>
            </a:r>
            <a:endParaRPr lang="en-US" dirty="0"/>
          </a:p>
        </p:txBody>
      </p:sp>
      <p:pic>
        <p:nvPicPr>
          <p:cNvPr id="4" name="Picture 3"/>
          <p:cNvPicPr>
            <a:picLocks noChangeAspect="1"/>
          </p:cNvPicPr>
          <p:nvPr/>
        </p:nvPicPr>
        <p:blipFill rotWithShape="1">
          <a:blip r:embed="rId3"/>
          <a:srcRect l="20824" t="17131" r="40416"/>
          <a:stretch/>
        </p:blipFill>
        <p:spPr>
          <a:xfrm>
            <a:off x="415450" y="1027798"/>
            <a:ext cx="1599259" cy="3408211"/>
          </a:xfrm>
          <a:prstGeom prst="rect">
            <a:avLst/>
          </a:prstGeom>
        </p:spPr>
      </p:pic>
      <p:pic>
        <p:nvPicPr>
          <p:cNvPr id="5" name="Picture 4"/>
          <p:cNvPicPr>
            <a:picLocks noChangeAspect="1"/>
          </p:cNvPicPr>
          <p:nvPr/>
        </p:nvPicPr>
        <p:blipFill rotWithShape="1">
          <a:blip r:embed="rId4"/>
          <a:srcRect l="30164" t="14117" r="30037"/>
          <a:stretch/>
        </p:blipFill>
        <p:spPr>
          <a:xfrm>
            <a:off x="6048076" y="888484"/>
            <a:ext cx="2569107" cy="3692788"/>
          </a:xfrm>
          <a:prstGeom prst="rect">
            <a:avLst/>
          </a:prstGeom>
        </p:spPr>
      </p:pic>
      <p:sp>
        <p:nvSpPr>
          <p:cNvPr id="6" name="TextBox 5"/>
          <p:cNvSpPr txBox="1"/>
          <p:nvPr/>
        </p:nvSpPr>
        <p:spPr>
          <a:xfrm>
            <a:off x="957251" y="3690616"/>
            <a:ext cx="6549690" cy="120032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u="sng" dirty="0" smtClean="0"/>
              <a:t>明確なポリシーに違反したと判断</a:t>
            </a:r>
            <a:r>
              <a:rPr lang="ja-JP" altLang="en-US" u="sng" dirty="0"/>
              <a:t>できる振る舞いを検知・解析</a:t>
            </a:r>
            <a:endParaRPr lang="en-US" altLang="ja-JP" u="sng" dirty="0"/>
          </a:p>
          <a:p>
            <a:r>
              <a:rPr lang="ja-JP" altLang="en-US" dirty="0" smtClean="0"/>
              <a:t>定義「半径</a:t>
            </a:r>
            <a:r>
              <a:rPr lang="en-US" altLang="ja-JP" dirty="0" smtClean="0"/>
              <a:t>10</a:t>
            </a:r>
            <a:r>
              <a:rPr lang="ja-JP" altLang="en-US" dirty="0" smtClean="0"/>
              <a:t>メートル以内でタバコを吸ってはいけない」</a:t>
            </a:r>
            <a:endParaRPr lang="en-US" altLang="ja-JP" dirty="0" smtClean="0"/>
          </a:p>
          <a:p>
            <a:r>
              <a:rPr lang="ja-JP" altLang="en-US" dirty="0" smtClean="0"/>
              <a:t>これを実行すると警告がされるように設定。</a:t>
            </a:r>
          </a:p>
          <a:p>
            <a:r>
              <a:rPr lang="en-US" altLang="ja-JP" dirty="0" smtClean="0"/>
              <a:t>→</a:t>
            </a:r>
            <a:r>
              <a:rPr lang="ja-JP" altLang="en-US" dirty="0" smtClean="0"/>
              <a:t>　警告で気づけたので調査。何故その動作が行われたのか？</a:t>
            </a:r>
            <a:endParaRPr lang="en-US" dirty="0"/>
          </a:p>
        </p:txBody>
      </p:sp>
      <p:cxnSp>
        <p:nvCxnSpPr>
          <p:cNvPr id="16" name="Straight Arrow Connector 15"/>
          <p:cNvCxnSpPr>
            <a:stCxn id="4" idx="3"/>
            <a:endCxn id="5" idx="1"/>
          </p:cNvCxnSpPr>
          <p:nvPr/>
        </p:nvCxnSpPr>
        <p:spPr>
          <a:xfrm>
            <a:off x="2014709" y="2731904"/>
            <a:ext cx="4033367" cy="2974"/>
          </a:xfrm>
          <a:prstGeom prst="bentConnector3">
            <a:avLst>
              <a:gd name="adj1" fmla="val 50000"/>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899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検知方法</a:t>
            </a:r>
            <a:r>
              <a:rPr lang="en-US" altLang="ja-JP" dirty="0" smtClean="0"/>
              <a:t>②</a:t>
            </a:r>
            <a:br>
              <a:rPr lang="en-US" altLang="ja-JP" dirty="0" smtClean="0"/>
            </a:br>
            <a:r>
              <a:rPr lang="ja-JP" altLang="en-US" dirty="0" smtClean="0"/>
              <a:t>振る舞いベースの異常検知</a:t>
            </a:r>
            <a:endParaRPr lang="en-US" dirty="0"/>
          </a:p>
        </p:txBody>
      </p:sp>
      <p:pic>
        <p:nvPicPr>
          <p:cNvPr id="4" name="Picture 3"/>
          <p:cNvPicPr>
            <a:picLocks noChangeAspect="1"/>
          </p:cNvPicPr>
          <p:nvPr/>
        </p:nvPicPr>
        <p:blipFill rotWithShape="1">
          <a:blip r:embed="rId3"/>
          <a:srcRect l="20824" t="17131" r="40416"/>
          <a:stretch/>
        </p:blipFill>
        <p:spPr>
          <a:xfrm>
            <a:off x="564854" y="1111851"/>
            <a:ext cx="1599259" cy="3408211"/>
          </a:xfrm>
          <a:prstGeom prst="rect">
            <a:avLst/>
          </a:prstGeom>
        </p:spPr>
      </p:pic>
      <p:sp>
        <p:nvSpPr>
          <p:cNvPr id="6" name="TextBox 5"/>
          <p:cNvSpPr txBox="1"/>
          <p:nvPr/>
        </p:nvSpPr>
        <p:spPr>
          <a:xfrm>
            <a:off x="1608733" y="3919897"/>
            <a:ext cx="6529852" cy="120032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u="sng" dirty="0"/>
              <a:t>通常からの変化を</a:t>
            </a:r>
            <a:r>
              <a:rPr lang="ja-JP" altLang="en-US" u="sng" dirty="0" smtClean="0"/>
              <a:t>識別</a:t>
            </a:r>
            <a:endParaRPr lang="en-US" dirty="0" smtClean="0"/>
          </a:p>
          <a:p>
            <a:r>
              <a:rPr lang="ja-JP" altLang="en-US" dirty="0" smtClean="0"/>
              <a:t>何時もは小さいタバコを吸っているが、</a:t>
            </a:r>
            <a:endParaRPr lang="en-US" altLang="ja-JP" dirty="0" smtClean="0"/>
          </a:p>
          <a:p>
            <a:r>
              <a:rPr lang="ja-JP" altLang="en-US" dirty="0" smtClean="0"/>
              <a:t>今日は大きいシガーを吸っている。</a:t>
            </a:r>
            <a:endParaRPr lang="en-US" altLang="ja-JP" dirty="0" smtClean="0"/>
          </a:p>
          <a:p>
            <a:r>
              <a:rPr lang="en-US" altLang="ja-JP" dirty="0"/>
              <a:t>→</a:t>
            </a:r>
            <a:r>
              <a:rPr lang="ja-JP" altLang="en-US" dirty="0"/>
              <a:t>　警告で気づけたので調査。何故</a:t>
            </a:r>
            <a:r>
              <a:rPr lang="ja-JP" altLang="en-US" dirty="0" smtClean="0"/>
              <a:t>その異常が発生したのか？</a:t>
            </a:r>
            <a:endParaRPr lang="en-US" dirty="0"/>
          </a:p>
        </p:txBody>
      </p:sp>
      <p:cxnSp>
        <p:nvCxnSpPr>
          <p:cNvPr id="16" name="Straight Arrow Connector 15"/>
          <p:cNvCxnSpPr>
            <a:stCxn id="4" idx="3"/>
            <a:endCxn id="8" idx="1"/>
          </p:cNvCxnSpPr>
          <p:nvPr/>
        </p:nvCxnSpPr>
        <p:spPr>
          <a:xfrm>
            <a:off x="2164113" y="2815957"/>
            <a:ext cx="3660609" cy="108"/>
          </a:xfrm>
          <a:prstGeom prst="bentConnector3">
            <a:avLst>
              <a:gd name="adj1" fmla="val 50000"/>
            </a:avLst>
          </a:prstGeom>
          <a:ln>
            <a:tailEnd type="arrow"/>
          </a:ln>
        </p:spPr>
        <p:style>
          <a:lnRef idx="2">
            <a:schemeClr val="accent5"/>
          </a:lnRef>
          <a:fillRef idx="0">
            <a:schemeClr val="accent5"/>
          </a:fillRef>
          <a:effectRef idx="1">
            <a:schemeClr val="accent5"/>
          </a:effectRef>
          <a:fontRef idx="minor">
            <a:schemeClr val="tx1"/>
          </a:fontRef>
        </p:style>
      </p:cxnSp>
      <p:pic>
        <p:nvPicPr>
          <p:cNvPr id="8" name="Picture 7"/>
          <p:cNvPicPr>
            <a:picLocks noChangeAspect="1"/>
          </p:cNvPicPr>
          <p:nvPr/>
        </p:nvPicPr>
        <p:blipFill rotWithShape="1">
          <a:blip r:embed="rId4"/>
          <a:srcRect l="2752" r="14761" b="19707"/>
          <a:stretch/>
        </p:blipFill>
        <p:spPr>
          <a:xfrm>
            <a:off x="5824722" y="1257816"/>
            <a:ext cx="3201688" cy="3116498"/>
          </a:xfrm>
          <a:prstGeom prst="rect">
            <a:avLst/>
          </a:prstGeom>
        </p:spPr>
      </p:pic>
      <p:sp>
        <p:nvSpPr>
          <p:cNvPr id="12" name="Rounded Rectangular Callout 11"/>
          <p:cNvSpPr/>
          <p:nvPr/>
        </p:nvSpPr>
        <p:spPr>
          <a:xfrm>
            <a:off x="6480404" y="4230606"/>
            <a:ext cx="2129010" cy="509018"/>
          </a:xfrm>
          <a:prstGeom prst="wedgeRoundRectCallout">
            <a:avLst>
              <a:gd name="adj1" fmla="val 9634"/>
              <a:gd name="adj2" fmla="val -22311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b="1" dirty="0" smtClean="0">
                <a:solidFill>
                  <a:srgbClr val="FF0000"/>
                </a:solidFill>
              </a:rPr>
              <a:t>タバコでなく</a:t>
            </a:r>
            <a:endParaRPr lang="en-US" altLang="ja-JP" b="1" dirty="0" smtClean="0">
              <a:solidFill>
                <a:srgbClr val="FF0000"/>
              </a:solidFill>
            </a:endParaRPr>
          </a:p>
          <a:p>
            <a:pPr algn="ctr"/>
            <a:r>
              <a:rPr lang="ja-JP" altLang="en-US" b="1" dirty="0" smtClean="0">
                <a:solidFill>
                  <a:srgbClr val="FF0000"/>
                </a:solidFill>
              </a:rPr>
              <a:t>シガーを吸っている</a:t>
            </a:r>
            <a:endParaRPr lang="en-US" b="1" dirty="0">
              <a:solidFill>
                <a:srgbClr val="FF0000"/>
              </a:solidFill>
            </a:endParaRPr>
          </a:p>
        </p:txBody>
      </p:sp>
    </p:spTree>
    <p:extLst>
      <p:ext uri="{BB962C8B-B14F-4D97-AF65-F5344CB8AC3E}">
        <p14:creationId xmlns:p14="http://schemas.microsoft.com/office/powerpoint/2010/main" val="4962224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5077281" y="3487118"/>
            <a:ext cx="1522743" cy="1235458"/>
          </a:xfrm>
          <a:prstGeom prst="roundRect">
            <a:avLst/>
          </a:prstGeom>
          <a:solidFill>
            <a:srgbClr val="36A4D7">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ounded Rectangle 16"/>
          <p:cNvSpPr/>
          <p:nvPr/>
        </p:nvSpPr>
        <p:spPr>
          <a:xfrm>
            <a:off x="1500702" y="4153154"/>
            <a:ext cx="645429" cy="569422"/>
          </a:xfrm>
          <a:prstGeom prst="roundRect">
            <a:avLst/>
          </a:prstGeom>
          <a:solidFill>
            <a:srgbClr val="36A4D7">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ounded Rectangle 15"/>
          <p:cNvSpPr/>
          <p:nvPr/>
        </p:nvSpPr>
        <p:spPr>
          <a:xfrm>
            <a:off x="1964472" y="3487118"/>
            <a:ext cx="645429" cy="569422"/>
          </a:xfrm>
          <a:prstGeom prst="roundRect">
            <a:avLst/>
          </a:prstGeom>
          <a:solidFill>
            <a:srgbClr val="36A4D7">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Rounded Rectangle 1"/>
          <p:cNvSpPr/>
          <p:nvPr/>
        </p:nvSpPr>
        <p:spPr>
          <a:xfrm>
            <a:off x="1092882" y="3487118"/>
            <a:ext cx="645429" cy="569422"/>
          </a:xfrm>
          <a:prstGeom prst="roundRect">
            <a:avLst/>
          </a:prstGeom>
          <a:solidFill>
            <a:srgbClr val="36A4D7">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a:xfrm>
            <a:off x="437766" y="341314"/>
            <a:ext cx="8345488" cy="410702"/>
          </a:xfrm>
        </p:spPr>
        <p:txBody>
          <a:bodyPr/>
          <a:lstStyle/>
          <a:p>
            <a:r>
              <a:rPr lang="ja-JP" altLang="en-US" sz="2400" dirty="0" smtClean="0"/>
              <a:t>通常の状態を学習するための</a:t>
            </a:r>
            <a:r>
              <a:rPr lang="en-US" altLang="ja-JP" sz="2400" dirty="0" smtClean="0"/>
              <a:t>2</a:t>
            </a:r>
            <a:r>
              <a:rPr lang="ja-JP" altLang="en-US" sz="2400" dirty="0" smtClean="0"/>
              <a:t>つの単位</a:t>
            </a:r>
            <a:r>
              <a:rPr lang="en-US" altLang="ja-JP" sz="2400" dirty="0" smtClean="0"/>
              <a:t/>
            </a:r>
            <a:br>
              <a:rPr lang="en-US" altLang="ja-JP" sz="2400" dirty="0" smtClean="0"/>
            </a:br>
            <a:r>
              <a:rPr lang="ja-JP" altLang="en-US" sz="2400" dirty="0" smtClean="0"/>
              <a:t>ホスト単位とホストグループ単位</a:t>
            </a:r>
            <a:endParaRPr lang="en-US" sz="2400" dirty="0"/>
          </a:p>
        </p:txBody>
      </p:sp>
      <p:sp>
        <p:nvSpPr>
          <p:cNvPr id="228" name="TextBox 227"/>
          <p:cNvSpPr txBox="1"/>
          <p:nvPr/>
        </p:nvSpPr>
        <p:spPr>
          <a:xfrm>
            <a:off x="437766" y="946554"/>
            <a:ext cx="7465787" cy="1477328"/>
          </a:xfrm>
          <a:prstGeom prst="rect">
            <a:avLst/>
          </a:prstGeom>
          <a:noFill/>
        </p:spPr>
        <p:txBody>
          <a:bodyPr wrap="square" rtlCol="0">
            <a:spAutoFit/>
          </a:bodyPr>
          <a:lstStyle/>
          <a:p>
            <a:pPr marL="285750" indent="-285750">
              <a:buFont typeface="Arial"/>
              <a:buChar char="•"/>
            </a:pPr>
            <a:r>
              <a:rPr lang="ja-JP" altLang="en-US" dirty="0" smtClean="0"/>
              <a:t>ネットワーク</a:t>
            </a:r>
            <a:r>
              <a:rPr lang="ja-JP" altLang="en-US" dirty="0"/>
              <a:t>の</a:t>
            </a:r>
            <a:r>
              <a:rPr lang="ja-JP" altLang="en-US" dirty="0" smtClean="0"/>
              <a:t>振る舞いは、通常時と比較してどれくらいかけ離れているのかを確認し、異常かどうか判断します。</a:t>
            </a:r>
            <a:endParaRPr lang="en-US" altLang="ja-JP" dirty="0" smtClean="0"/>
          </a:p>
          <a:p>
            <a:pPr marL="285750" indent="-285750">
              <a:buFont typeface="Arial"/>
              <a:buChar char="•"/>
            </a:pPr>
            <a:r>
              <a:rPr lang="ja-JP" altLang="en-US" dirty="0" smtClean="0"/>
              <a:t>ネットワークの振る舞いを学習する方法は</a:t>
            </a:r>
            <a:r>
              <a:rPr lang="en-US" altLang="ja-JP" dirty="0" smtClean="0"/>
              <a:t>2</a:t>
            </a:r>
            <a:r>
              <a:rPr lang="ja-JP" altLang="en-US" dirty="0" smtClean="0"/>
              <a:t>つあります。</a:t>
            </a:r>
            <a:endParaRPr lang="en-US" altLang="ja-JP" dirty="0"/>
          </a:p>
          <a:p>
            <a:pPr marL="800100" lvl="1" indent="-342900">
              <a:buFont typeface="+mj-lt"/>
              <a:buAutoNum type="arabicPeriod"/>
            </a:pPr>
            <a:r>
              <a:rPr lang="ja-JP" altLang="en-US" dirty="0" smtClean="0"/>
              <a:t>ホスト単位で振る舞いを学習</a:t>
            </a:r>
            <a:endParaRPr lang="en-US" altLang="ja-JP" dirty="0"/>
          </a:p>
          <a:p>
            <a:pPr marL="800100" lvl="1" indent="-342900">
              <a:buFont typeface="+mj-lt"/>
              <a:buAutoNum type="arabicPeriod"/>
            </a:pPr>
            <a:r>
              <a:rPr lang="ja-JP" altLang="en-US" dirty="0" smtClean="0"/>
              <a:t>ホストグループ単位で振る舞いを学習</a:t>
            </a:r>
            <a:endParaRPr lang="en-US" altLang="ja-JP" dirty="0" smtClean="0"/>
          </a:p>
        </p:txBody>
      </p:sp>
      <p:pic>
        <p:nvPicPr>
          <p:cNvPr id="4" name="Picture 74"/>
          <p:cNvPicPr>
            <a:picLocks noChangeAspect="1"/>
          </p:cNvPicPr>
          <p:nvPr/>
        </p:nvPicPr>
        <p:blipFill>
          <a:blip r:embed="rId3" cstate="print"/>
          <a:srcRect/>
          <a:stretch>
            <a:fillRect/>
          </a:stretch>
        </p:blipFill>
        <p:spPr bwMode="auto">
          <a:xfrm>
            <a:off x="1187644" y="3577712"/>
            <a:ext cx="477797" cy="385763"/>
          </a:xfrm>
          <a:prstGeom prst="rect">
            <a:avLst/>
          </a:prstGeom>
          <a:noFill/>
          <a:ln w="9525">
            <a:noFill/>
            <a:miter lim="800000"/>
            <a:headEnd/>
            <a:tailEnd/>
          </a:ln>
        </p:spPr>
      </p:pic>
      <p:pic>
        <p:nvPicPr>
          <p:cNvPr id="5" name="Picture 74"/>
          <p:cNvPicPr>
            <a:picLocks noChangeAspect="1"/>
          </p:cNvPicPr>
          <p:nvPr/>
        </p:nvPicPr>
        <p:blipFill>
          <a:blip r:embed="rId3" cstate="print"/>
          <a:srcRect/>
          <a:stretch>
            <a:fillRect/>
          </a:stretch>
        </p:blipFill>
        <p:spPr bwMode="auto">
          <a:xfrm>
            <a:off x="2047933" y="3577712"/>
            <a:ext cx="477797" cy="385763"/>
          </a:xfrm>
          <a:prstGeom prst="rect">
            <a:avLst/>
          </a:prstGeom>
          <a:noFill/>
          <a:ln w="9525">
            <a:noFill/>
            <a:miter lim="800000"/>
            <a:headEnd/>
            <a:tailEnd/>
          </a:ln>
        </p:spPr>
      </p:pic>
      <p:pic>
        <p:nvPicPr>
          <p:cNvPr id="6" name="Picture 74"/>
          <p:cNvPicPr>
            <a:picLocks noChangeAspect="1"/>
          </p:cNvPicPr>
          <p:nvPr/>
        </p:nvPicPr>
        <p:blipFill>
          <a:blip r:embed="rId3" cstate="print"/>
          <a:srcRect/>
          <a:stretch>
            <a:fillRect/>
          </a:stretch>
        </p:blipFill>
        <p:spPr bwMode="auto">
          <a:xfrm>
            <a:off x="1587024" y="4229759"/>
            <a:ext cx="477797" cy="385763"/>
          </a:xfrm>
          <a:prstGeom prst="rect">
            <a:avLst/>
          </a:prstGeom>
          <a:noFill/>
          <a:ln w="9525">
            <a:noFill/>
            <a:miter lim="800000"/>
            <a:headEnd/>
            <a:tailEnd/>
          </a:ln>
        </p:spPr>
      </p:pic>
      <p:pic>
        <p:nvPicPr>
          <p:cNvPr id="11" name="Picture 74"/>
          <p:cNvPicPr>
            <a:picLocks noChangeAspect="1"/>
          </p:cNvPicPr>
          <p:nvPr/>
        </p:nvPicPr>
        <p:blipFill>
          <a:blip r:embed="rId3" cstate="print"/>
          <a:srcRect/>
          <a:stretch>
            <a:fillRect/>
          </a:stretch>
        </p:blipFill>
        <p:spPr bwMode="auto">
          <a:xfrm>
            <a:off x="5160563" y="3577712"/>
            <a:ext cx="477797" cy="385763"/>
          </a:xfrm>
          <a:prstGeom prst="rect">
            <a:avLst/>
          </a:prstGeom>
          <a:noFill/>
          <a:ln w="9525">
            <a:noFill/>
            <a:miter lim="800000"/>
            <a:headEnd/>
            <a:tailEnd/>
          </a:ln>
        </p:spPr>
      </p:pic>
      <p:pic>
        <p:nvPicPr>
          <p:cNvPr id="12" name="Picture 74"/>
          <p:cNvPicPr>
            <a:picLocks noChangeAspect="1"/>
          </p:cNvPicPr>
          <p:nvPr/>
        </p:nvPicPr>
        <p:blipFill>
          <a:blip r:embed="rId3" cstate="print"/>
          <a:srcRect/>
          <a:stretch>
            <a:fillRect/>
          </a:stretch>
        </p:blipFill>
        <p:spPr bwMode="auto">
          <a:xfrm>
            <a:off x="6020852" y="3577712"/>
            <a:ext cx="477797" cy="385763"/>
          </a:xfrm>
          <a:prstGeom prst="rect">
            <a:avLst/>
          </a:prstGeom>
          <a:noFill/>
          <a:ln w="9525">
            <a:noFill/>
            <a:miter lim="800000"/>
            <a:headEnd/>
            <a:tailEnd/>
          </a:ln>
        </p:spPr>
      </p:pic>
      <p:pic>
        <p:nvPicPr>
          <p:cNvPr id="13" name="Picture 74"/>
          <p:cNvPicPr>
            <a:picLocks noChangeAspect="1"/>
          </p:cNvPicPr>
          <p:nvPr/>
        </p:nvPicPr>
        <p:blipFill>
          <a:blip r:embed="rId3" cstate="print"/>
          <a:srcRect/>
          <a:stretch>
            <a:fillRect/>
          </a:stretch>
        </p:blipFill>
        <p:spPr bwMode="auto">
          <a:xfrm>
            <a:off x="5559943" y="4229759"/>
            <a:ext cx="477797" cy="385763"/>
          </a:xfrm>
          <a:prstGeom prst="rect">
            <a:avLst/>
          </a:prstGeom>
          <a:noFill/>
          <a:ln w="9525">
            <a:noFill/>
            <a:miter lim="800000"/>
            <a:headEnd/>
            <a:tailEnd/>
          </a:ln>
        </p:spPr>
      </p:pic>
      <p:sp>
        <p:nvSpPr>
          <p:cNvPr id="14" name="TextBox 13"/>
          <p:cNvSpPr txBox="1"/>
          <p:nvPr/>
        </p:nvSpPr>
        <p:spPr>
          <a:xfrm>
            <a:off x="1069201" y="2945835"/>
            <a:ext cx="1540700" cy="338554"/>
          </a:xfrm>
          <a:prstGeom prst="rect">
            <a:avLst/>
          </a:prstGeom>
          <a:noFill/>
        </p:spPr>
        <p:txBody>
          <a:bodyPr wrap="square" rtlCol="0">
            <a:spAutoFit/>
          </a:bodyPr>
          <a:lstStyle/>
          <a:p>
            <a:r>
              <a:rPr lang="ja-JP" altLang="en-US" sz="1600" dirty="0" smtClean="0"/>
              <a:t>ホスト個別単位</a:t>
            </a:r>
            <a:endParaRPr lang="en-US" sz="1600" dirty="0"/>
          </a:p>
        </p:txBody>
      </p:sp>
      <p:sp>
        <p:nvSpPr>
          <p:cNvPr id="20" name="TextBox 19"/>
          <p:cNvSpPr txBox="1"/>
          <p:nvPr/>
        </p:nvSpPr>
        <p:spPr>
          <a:xfrm>
            <a:off x="5052709" y="2945835"/>
            <a:ext cx="1936286" cy="338554"/>
          </a:xfrm>
          <a:prstGeom prst="rect">
            <a:avLst/>
          </a:prstGeom>
          <a:noFill/>
        </p:spPr>
        <p:txBody>
          <a:bodyPr wrap="square" rtlCol="0">
            <a:spAutoFit/>
          </a:bodyPr>
          <a:lstStyle/>
          <a:p>
            <a:r>
              <a:rPr lang="ja-JP" altLang="en-US" sz="1600" dirty="0" smtClean="0"/>
              <a:t>ホストグループ単位</a:t>
            </a:r>
            <a:endParaRPr lang="en-US" sz="1600" dirty="0"/>
          </a:p>
        </p:txBody>
      </p:sp>
    </p:spTree>
    <p:extLst>
      <p:ext uri="{BB962C8B-B14F-4D97-AF65-F5344CB8AC3E}">
        <p14:creationId xmlns:p14="http://schemas.microsoft.com/office/powerpoint/2010/main" val="13956556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ホストグループとは</a:t>
            </a:r>
            <a:endParaRPr lang="en-US" dirty="0"/>
          </a:p>
        </p:txBody>
      </p:sp>
      <p:pic>
        <p:nvPicPr>
          <p:cNvPr id="5" name="Picture 4" descr="Screen Shot 2013-08-30 at 10.51.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23" y="1036019"/>
            <a:ext cx="1925544" cy="3810120"/>
          </a:xfrm>
          <a:prstGeom prst="rect">
            <a:avLst/>
          </a:prstGeom>
        </p:spPr>
      </p:pic>
      <p:sp>
        <p:nvSpPr>
          <p:cNvPr id="6" name="Rounded Rectangular Callout 5"/>
          <p:cNvSpPr/>
          <p:nvPr/>
        </p:nvSpPr>
        <p:spPr>
          <a:xfrm>
            <a:off x="7256352" y="1459608"/>
            <a:ext cx="1625830" cy="507362"/>
          </a:xfrm>
          <a:prstGeom prst="wedgeRoundRectCallout">
            <a:avLst>
              <a:gd name="adj1" fmla="val -160958"/>
              <a:gd name="adj2" fmla="val 342"/>
              <a:gd name="adj3" fmla="val 16667"/>
            </a:avLst>
          </a:prstGeom>
          <a:ln/>
        </p:spPr>
        <p:style>
          <a:lnRef idx="1">
            <a:schemeClr val="accent2"/>
          </a:lnRef>
          <a:fillRef idx="2">
            <a:schemeClr val="accent2"/>
          </a:fillRef>
          <a:effectRef idx="1">
            <a:schemeClr val="accent2"/>
          </a:effectRef>
          <a:fontRef idx="minor">
            <a:schemeClr val="dk1"/>
          </a:fontRef>
        </p:style>
        <p:txBody>
          <a:bodyPr lIns="68589" tIns="34295" rIns="68589" bIns="34295" rtlCol="0" anchor="ctr"/>
          <a:lstStyle/>
          <a:p>
            <a:pPr algn="ctr"/>
            <a:r>
              <a:rPr lang="ja-JP" altLang="en-US" dirty="0" smtClean="0"/>
              <a:t>ホストグループ</a:t>
            </a:r>
            <a:endParaRPr lang="en-US" dirty="0" smtClean="0"/>
          </a:p>
        </p:txBody>
      </p:sp>
      <p:sp>
        <p:nvSpPr>
          <p:cNvPr id="7" name="Rounded Rectangular Callout 6"/>
          <p:cNvSpPr/>
          <p:nvPr/>
        </p:nvSpPr>
        <p:spPr>
          <a:xfrm>
            <a:off x="7256352" y="819469"/>
            <a:ext cx="1625830" cy="507362"/>
          </a:xfrm>
          <a:prstGeom prst="wedgeRoundRectCallout">
            <a:avLst>
              <a:gd name="adj1" fmla="val -176867"/>
              <a:gd name="adj2" fmla="val 103007"/>
              <a:gd name="adj3" fmla="val 16667"/>
            </a:avLst>
          </a:prstGeom>
          <a:ln/>
        </p:spPr>
        <p:style>
          <a:lnRef idx="1">
            <a:schemeClr val="accent2"/>
          </a:lnRef>
          <a:fillRef idx="2">
            <a:schemeClr val="accent2"/>
          </a:fillRef>
          <a:effectRef idx="1">
            <a:schemeClr val="accent2"/>
          </a:effectRef>
          <a:fontRef idx="minor">
            <a:schemeClr val="dk1"/>
          </a:fontRef>
        </p:style>
        <p:txBody>
          <a:bodyPr lIns="68589" tIns="34295" rIns="68589" bIns="34295" rtlCol="0" anchor="ctr"/>
          <a:lstStyle/>
          <a:p>
            <a:pPr algn="ctr"/>
            <a:r>
              <a:rPr lang="ja-JP" altLang="en-US" dirty="0" smtClean="0"/>
              <a:t>ドメイン名</a:t>
            </a:r>
            <a:endParaRPr lang="en-US" dirty="0" smtClean="0"/>
          </a:p>
        </p:txBody>
      </p:sp>
      <p:sp>
        <p:nvSpPr>
          <p:cNvPr id="3" name="TextBox 2"/>
          <p:cNvSpPr txBox="1"/>
          <p:nvPr/>
        </p:nvSpPr>
        <p:spPr>
          <a:xfrm>
            <a:off x="154214" y="1143000"/>
            <a:ext cx="4354286" cy="3416320"/>
          </a:xfrm>
          <a:prstGeom prst="rect">
            <a:avLst/>
          </a:prstGeom>
          <a:noFill/>
        </p:spPr>
        <p:txBody>
          <a:bodyPr wrap="square" rtlCol="0">
            <a:spAutoFit/>
          </a:bodyPr>
          <a:lstStyle/>
          <a:p>
            <a:pPr marL="285750" indent="-285750">
              <a:buFont typeface="Arial"/>
              <a:buChar char="•"/>
            </a:pPr>
            <a:r>
              <a:rPr lang="en-US" altLang="ja-JP" dirty="0" err="1" smtClean="0"/>
              <a:t>Stealthwatch</a:t>
            </a:r>
            <a:r>
              <a:rPr lang="ja-JP" altLang="en-US" dirty="0" smtClean="0"/>
              <a:t> は</a:t>
            </a:r>
            <a:r>
              <a:rPr lang="en-US" altLang="ja-JP" dirty="0" smtClean="0"/>
              <a:t>IP</a:t>
            </a:r>
            <a:r>
              <a:rPr lang="ja-JP" altLang="en-US" dirty="0" smtClean="0"/>
              <a:t>アドレスをインデックスとしてホストを認識します。</a:t>
            </a:r>
            <a:endParaRPr lang="en-US" altLang="ja-JP" dirty="0" smtClean="0"/>
          </a:p>
          <a:p>
            <a:pPr marL="285750" indent="-285750">
              <a:buFont typeface="Arial"/>
              <a:buChar char="•"/>
            </a:pPr>
            <a:r>
              <a:rPr lang="en-US" altLang="ja-JP" dirty="0" smtClean="0"/>
              <a:t>IP</a:t>
            </a:r>
            <a:r>
              <a:rPr lang="ja-JP" altLang="en-US" dirty="0" smtClean="0"/>
              <a:t>アドレスを意味のある</a:t>
            </a:r>
            <a:r>
              <a:rPr lang="en-US" altLang="ja-JP" dirty="0" smtClean="0"/>
              <a:t>1</a:t>
            </a:r>
            <a:r>
              <a:rPr lang="ja-JP" altLang="en-US" dirty="0" smtClean="0"/>
              <a:t>つのグループとしてまとめて管理したい場合にホストグループを作成できます。</a:t>
            </a:r>
            <a:endParaRPr lang="en-US" altLang="ja-JP" dirty="0" smtClean="0"/>
          </a:p>
          <a:p>
            <a:pPr marL="285750" indent="-285750">
              <a:buFont typeface="Arial"/>
              <a:buChar char="•"/>
            </a:pPr>
            <a:r>
              <a:rPr lang="ja-JP" altLang="en-US" dirty="0" smtClean="0"/>
              <a:t>デフォルトでは</a:t>
            </a:r>
            <a:r>
              <a:rPr lang="en-US" altLang="ja-JP" dirty="0" smtClean="0"/>
              <a:t>2</a:t>
            </a:r>
            <a:r>
              <a:rPr lang="ja-JP" altLang="en-US" dirty="0" smtClean="0"/>
              <a:t>つのホストグループがあります。</a:t>
            </a:r>
            <a:endParaRPr lang="en-US" altLang="ja-JP" dirty="0"/>
          </a:p>
          <a:p>
            <a:pPr marL="742950" lvl="1" indent="-285750">
              <a:buFont typeface="Arial"/>
              <a:buChar char="•"/>
            </a:pPr>
            <a:r>
              <a:rPr lang="en-US" altLang="ja-JP" dirty="0" smtClean="0"/>
              <a:t>Inside Host</a:t>
            </a:r>
            <a:r>
              <a:rPr lang="ja-JP" altLang="en-US" dirty="0" smtClean="0"/>
              <a:t> </a:t>
            </a:r>
            <a:r>
              <a:rPr lang="en-US" altLang="ja-JP" dirty="0" smtClean="0"/>
              <a:t>Group:</a:t>
            </a:r>
            <a:r>
              <a:rPr lang="ja-JP" altLang="en-US" dirty="0"/>
              <a:t> </a:t>
            </a:r>
            <a:r>
              <a:rPr lang="ja-JP" altLang="en-US" dirty="0" smtClean="0"/>
              <a:t>主</a:t>
            </a:r>
            <a:r>
              <a:rPr lang="ja-JP" altLang="en-US" dirty="0" smtClean="0"/>
              <a:t>に</a:t>
            </a:r>
            <a:r>
              <a:rPr lang="ja-JP" altLang="en-US" dirty="0" smtClean="0"/>
              <a:t>監視</a:t>
            </a:r>
            <a:r>
              <a:rPr lang="ja-JP" altLang="en-US" dirty="0" smtClean="0"/>
              <a:t>対象</a:t>
            </a:r>
            <a:r>
              <a:rPr lang="en-US" altLang="ja-JP" dirty="0" smtClean="0"/>
              <a:t>(RFC1918</a:t>
            </a:r>
            <a:r>
              <a:rPr lang="ja-JP" altLang="en-US" dirty="0" smtClean="0"/>
              <a:t>がデフォルト設定で含まれる</a:t>
            </a:r>
            <a:r>
              <a:rPr lang="en-US" altLang="ja-JP" dirty="0" smtClean="0"/>
              <a:t>)</a:t>
            </a:r>
          </a:p>
          <a:p>
            <a:pPr marL="742950" lvl="1" indent="-285750">
              <a:buFont typeface="Arial"/>
              <a:buChar char="•"/>
            </a:pPr>
            <a:r>
              <a:rPr lang="en-US" altLang="ja-JP" dirty="0" smtClean="0"/>
              <a:t>Outside Host Group: </a:t>
            </a:r>
            <a:r>
              <a:rPr lang="ja-JP" altLang="en-US" dirty="0" smtClean="0"/>
              <a:t>主</a:t>
            </a:r>
            <a:r>
              <a:rPr lang="ja-JP" altLang="en-US" dirty="0" smtClean="0"/>
              <a:t>に</a:t>
            </a:r>
            <a:r>
              <a:rPr lang="ja-JP" altLang="en-US" dirty="0" smtClean="0"/>
              <a:t>監視</a:t>
            </a:r>
            <a:r>
              <a:rPr lang="ja-JP" altLang="en-US" dirty="0" smtClean="0"/>
              <a:t>非対象</a:t>
            </a:r>
            <a:endParaRPr lang="en-US" altLang="ja-JP" dirty="0" smtClean="0"/>
          </a:p>
        </p:txBody>
      </p:sp>
      <p:sp>
        <p:nvSpPr>
          <p:cNvPr id="10" name="Rounded Rectangular Callout 9"/>
          <p:cNvSpPr/>
          <p:nvPr/>
        </p:nvSpPr>
        <p:spPr>
          <a:xfrm>
            <a:off x="7256352" y="2173485"/>
            <a:ext cx="1625830" cy="613297"/>
          </a:xfrm>
          <a:prstGeom prst="wedgeRoundRectCallout">
            <a:avLst>
              <a:gd name="adj1" fmla="val -152031"/>
              <a:gd name="adj2" fmla="val -102026"/>
              <a:gd name="adj3" fmla="val 16667"/>
            </a:avLst>
          </a:prstGeom>
          <a:ln/>
        </p:spPr>
        <p:style>
          <a:lnRef idx="1">
            <a:schemeClr val="accent2"/>
          </a:lnRef>
          <a:fillRef idx="2">
            <a:schemeClr val="accent2"/>
          </a:fillRef>
          <a:effectRef idx="1">
            <a:schemeClr val="accent2"/>
          </a:effectRef>
          <a:fontRef idx="minor">
            <a:schemeClr val="dk1"/>
          </a:fontRef>
        </p:style>
        <p:txBody>
          <a:bodyPr lIns="68589" tIns="34295" rIns="68589" bIns="34295" rtlCol="0" anchor="ctr"/>
          <a:lstStyle/>
          <a:p>
            <a:pPr algn="ctr"/>
            <a:r>
              <a:rPr lang="en-US" altLang="ja-JP" dirty="0" smtClean="0"/>
              <a:t>Inside Host Group</a:t>
            </a:r>
            <a:endParaRPr lang="en-US" dirty="0" smtClean="0"/>
          </a:p>
        </p:txBody>
      </p:sp>
      <p:sp>
        <p:nvSpPr>
          <p:cNvPr id="11" name="Rounded Rectangular Callout 10"/>
          <p:cNvSpPr/>
          <p:nvPr/>
        </p:nvSpPr>
        <p:spPr>
          <a:xfrm>
            <a:off x="7256352" y="3127656"/>
            <a:ext cx="1625830" cy="613297"/>
          </a:xfrm>
          <a:prstGeom prst="wedgeRoundRectCallout">
            <a:avLst>
              <a:gd name="adj1" fmla="val -148125"/>
              <a:gd name="adj2" fmla="val -184857"/>
              <a:gd name="adj3" fmla="val 16667"/>
            </a:avLst>
          </a:prstGeom>
          <a:ln/>
        </p:spPr>
        <p:style>
          <a:lnRef idx="1">
            <a:schemeClr val="accent2"/>
          </a:lnRef>
          <a:fillRef idx="2">
            <a:schemeClr val="accent2"/>
          </a:fillRef>
          <a:effectRef idx="1">
            <a:schemeClr val="accent2"/>
          </a:effectRef>
          <a:fontRef idx="minor">
            <a:schemeClr val="dk1"/>
          </a:fontRef>
        </p:style>
        <p:txBody>
          <a:bodyPr lIns="68589" tIns="34295" rIns="68589" bIns="34295" rtlCol="0" anchor="ctr"/>
          <a:lstStyle/>
          <a:p>
            <a:pPr algn="ctr"/>
            <a:r>
              <a:rPr lang="en-US" altLang="ja-JP" dirty="0" smtClean="0"/>
              <a:t>Outside Host Group</a:t>
            </a:r>
            <a:endParaRPr lang="en-US" dirty="0" smtClean="0"/>
          </a:p>
        </p:txBody>
      </p:sp>
    </p:spTree>
    <p:extLst>
      <p:ext uri="{BB962C8B-B14F-4D97-AF65-F5344CB8AC3E}">
        <p14:creationId xmlns:p14="http://schemas.microsoft.com/office/powerpoint/2010/main" val="37589672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ja-JP" altLang="en-US" dirty="0" smtClean="0"/>
              <a:t>アーキテクチャ</a:t>
            </a:r>
            <a:r>
              <a:rPr lang="en-US" altLang="ja-JP" dirty="0" smtClean="0"/>
              <a:t/>
            </a:r>
            <a:br>
              <a:rPr lang="en-US" altLang="ja-JP" dirty="0" smtClean="0"/>
            </a:br>
            <a:r>
              <a:rPr lang="en-US" altLang="ja-JP" dirty="0" smtClean="0"/>
              <a:t>Deep Dive</a:t>
            </a:r>
            <a:endParaRPr lang="en-US" dirty="0"/>
          </a:p>
        </p:txBody>
      </p:sp>
    </p:spTree>
    <p:extLst>
      <p:ext uri="{BB962C8B-B14F-4D97-AF65-F5344CB8AC3E}">
        <p14:creationId xmlns:p14="http://schemas.microsoft.com/office/powerpoint/2010/main" val="21301616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4"/>
            <a:ext cx="8345488" cy="410702"/>
          </a:xfrm>
        </p:spPr>
        <p:txBody>
          <a:bodyPr/>
          <a:lstStyle/>
          <a:p>
            <a:r>
              <a:rPr lang="ja-JP" altLang="en-US" sz="2400" dirty="0" smtClean="0"/>
              <a:t>主な用語の説明</a:t>
            </a:r>
            <a:endParaRPr lang="en-US" sz="2400" dirty="0"/>
          </a:p>
        </p:txBody>
      </p:sp>
      <p:sp>
        <p:nvSpPr>
          <p:cNvPr id="228" name="TextBox 227"/>
          <p:cNvSpPr txBox="1"/>
          <p:nvPr/>
        </p:nvSpPr>
        <p:spPr>
          <a:xfrm>
            <a:off x="172356" y="946554"/>
            <a:ext cx="7465787" cy="3416320"/>
          </a:xfrm>
          <a:prstGeom prst="rect">
            <a:avLst/>
          </a:prstGeom>
          <a:noFill/>
        </p:spPr>
        <p:txBody>
          <a:bodyPr wrap="square" rtlCol="0">
            <a:spAutoFit/>
          </a:bodyPr>
          <a:lstStyle/>
          <a:p>
            <a:r>
              <a:rPr lang="ja-JP" altLang="en-US" dirty="0" smtClean="0"/>
              <a:t>エクスポータ：</a:t>
            </a:r>
            <a:r>
              <a:rPr lang="en-US" altLang="ja-JP" dirty="0"/>
              <a:t>	</a:t>
            </a:r>
            <a:r>
              <a:rPr lang="en-US" altLang="ja-JP" dirty="0" smtClean="0"/>
              <a:t>		</a:t>
            </a:r>
            <a:r>
              <a:rPr lang="en-US" altLang="ja-JP" dirty="0" err="1" smtClean="0"/>
              <a:t>NetFlow</a:t>
            </a:r>
            <a:r>
              <a:rPr lang="ja-JP" altLang="en-US" dirty="0" smtClean="0"/>
              <a:t> を生成する機器</a:t>
            </a:r>
            <a:endParaRPr lang="en-US" altLang="ja-JP" dirty="0" smtClean="0"/>
          </a:p>
          <a:p>
            <a:r>
              <a:rPr lang="ja-JP" altLang="en-US" dirty="0" smtClean="0"/>
              <a:t>プロキシ：</a:t>
            </a:r>
            <a:r>
              <a:rPr lang="en-US" altLang="ja-JP" dirty="0" smtClean="0"/>
              <a:t>			Proxy</a:t>
            </a:r>
            <a:r>
              <a:rPr lang="ja-JP" altLang="en-US" dirty="0" smtClean="0"/>
              <a:t> 情報を提供する機器</a:t>
            </a:r>
            <a:endParaRPr lang="en-US" altLang="ja-JP" dirty="0" smtClean="0"/>
          </a:p>
          <a:p>
            <a:r>
              <a:rPr lang="ja-JP" altLang="en-US" dirty="0"/>
              <a:t>エンジン</a:t>
            </a:r>
            <a:r>
              <a:rPr lang="en-US" altLang="ja-JP" dirty="0"/>
              <a:t>:				</a:t>
            </a:r>
            <a:r>
              <a:rPr lang="ja-JP" altLang="en-US" dirty="0"/>
              <a:t>フロー・コンテキスト情報収集や解析</a:t>
            </a:r>
            <a:endParaRPr lang="en-US" altLang="ja-JP" dirty="0"/>
          </a:p>
          <a:p>
            <a:r>
              <a:rPr lang="en-US" altLang="ja-JP" dirty="0" err="1" smtClean="0"/>
              <a:t>Vertica</a:t>
            </a:r>
            <a:r>
              <a:rPr lang="ja-JP" altLang="en-US" dirty="0" smtClean="0"/>
              <a:t>：</a:t>
            </a:r>
            <a:r>
              <a:rPr lang="en-US" altLang="ja-JP" dirty="0" smtClean="0"/>
              <a:t>				</a:t>
            </a:r>
            <a:r>
              <a:rPr lang="ja-JP" altLang="en-US" dirty="0" smtClean="0"/>
              <a:t>データベース名</a:t>
            </a:r>
            <a:endParaRPr lang="en-US" altLang="ja-JP" dirty="0"/>
          </a:p>
          <a:p>
            <a:r>
              <a:rPr lang="ja-JP" altLang="en-US" dirty="0" smtClean="0"/>
              <a:t>フロー </a:t>
            </a:r>
            <a:r>
              <a:rPr lang="en-US" altLang="ja-JP" dirty="0" smtClean="0"/>
              <a:t>DB</a:t>
            </a:r>
            <a:r>
              <a:rPr lang="ja-JP" altLang="en-US" dirty="0" smtClean="0"/>
              <a:t>：</a:t>
            </a:r>
            <a:r>
              <a:rPr lang="en-US" altLang="ja-JP" dirty="0" smtClean="0"/>
              <a:t>			</a:t>
            </a:r>
            <a:r>
              <a:rPr lang="en-US" altLang="ja-JP" dirty="0" err="1" smtClean="0"/>
              <a:t>NetFlow</a:t>
            </a:r>
            <a:r>
              <a:rPr lang="ja-JP" altLang="en-US" dirty="0" smtClean="0"/>
              <a:t> レコード情報等を保存</a:t>
            </a:r>
            <a:endParaRPr lang="en-US" altLang="ja-JP" dirty="0" smtClean="0"/>
          </a:p>
          <a:p>
            <a:r>
              <a:rPr lang="ja-JP" altLang="en-US" dirty="0" smtClean="0"/>
              <a:t>イベント </a:t>
            </a:r>
            <a:r>
              <a:rPr lang="en-US" altLang="ja-JP" dirty="0" smtClean="0"/>
              <a:t>DB:			</a:t>
            </a:r>
            <a:r>
              <a:rPr lang="ja-JP" altLang="en-US" dirty="0" smtClean="0"/>
              <a:t>セキュリティイベントを保存</a:t>
            </a:r>
            <a:endParaRPr lang="en-US" altLang="ja-JP" dirty="0" smtClean="0"/>
          </a:p>
          <a:p>
            <a:r>
              <a:rPr lang="ja-JP" altLang="en-US" dirty="0" smtClean="0"/>
              <a:t>プロキシログ </a:t>
            </a:r>
            <a:r>
              <a:rPr lang="en-US" altLang="ja-JP" dirty="0" smtClean="0"/>
              <a:t>DB:</a:t>
            </a:r>
            <a:r>
              <a:rPr lang="en-US" altLang="ja-JP" dirty="0"/>
              <a:t>	</a:t>
            </a:r>
            <a:r>
              <a:rPr lang="en-US" altLang="ja-JP" dirty="0" smtClean="0"/>
              <a:t>	</a:t>
            </a:r>
            <a:r>
              <a:rPr lang="ja-JP" altLang="en-US" dirty="0" smtClean="0"/>
              <a:t>プロキシからの情報を保存</a:t>
            </a:r>
            <a:endParaRPr lang="en-US" altLang="ja-JP" dirty="0" smtClean="0"/>
          </a:p>
          <a:p>
            <a:r>
              <a:rPr lang="ja-JP" altLang="en-US" dirty="0" smtClean="0"/>
              <a:t>統計 </a:t>
            </a:r>
            <a:r>
              <a:rPr lang="en-US" altLang="ja-JP" dirty="0" smtClean="0"/>
              <a:t>DB:				</a:t>
            </a:r>
            <a:r>
              <a:rPr lang="ja-JP" altLang="en-US" dirty="0" smtClean="0"/>
              <a:t>統計情報を保存</a:t>
            </a:r>
            <a:endParaRPr lang="en-US" altLang="ja-JP" dirty="0" smtClean="0"/>
          </a:p>
          <a:p>
            <a:r>
              <a:rPr lang="ja-JP" altLang="en-US" dirty="0" smtClean="0"/>
              <a:t>警告</a:t>
            </a:r>
            <a:r>
              <a:rPr lang="ja-JP" altLang="en-US" dirty="0"/>
              <a:t> </a:t>
            </a:r>
            <a:r>
              <a:rPr lang="en-US" altLang="ja-JP" dirty="0" smtClean="0"/>
              <a:t>DB:				</a:t>
            </a:r>
            <a:r>
              <a:rPr lang="ja-JP" altLang="en-US" dirty="0" smtClean="0"/>
              <a:t>セキュリティ警告を保存</a:t>
            </a:r>
            <a:endParaRPr lang="en-US" altLang="ja-JP" dirty="0" smtClean="0"/>
          </a:p>
          <a:p>
            <a:r>
              <a:rPr lang="ja-JP" altLang="en-US" dirty="0" smtClean="0"/>
              <a:t>ホスト </a:t>
            </a:r>
            <a:r>
              <a:rPr lang="en-US" altLang="ja-JP" dirty="0" smtClean="0"/>
              <a:t>DB:			</a:t>
            </a:r>
            <a:r>
              <a:rPr lang="ja-JP" altLang="en-US" dirty="0" smtClean="0"/>
              <a:t>ホスト情報</a:t>
            </a:r>
            <a:r>
              <a:rPr lang="en-US" altLang="ja-JP" dirty="0" smtClean="0"/>
              <a:t>(IP</a:t>
            </a:r>
            <a:r>
              <a:rPr lang="ja-JP" altLang="en-US" dirty="0" smtClean="0"/>
              <a:t>アドレス</a:t>
            </a:r>
            <a:r>
              <a:rPr lang="en-US" altLang="ja-JP" dirty="0" smtClean="0"/>
              <a:t>)</a:t>
            </a:r>
            <a:r>
              <a:rPr lang="ja-JP" altLang="en-US" dirty="0" smtClean="0"/>
              <a:t>を保存</a:t>
            </a:r>
            <a:endParaRPr lang="en-US" altLang="ja-JP" dirty="0" smtClean="0"/>
          </a:p>
          <a:p>
            <a:r>
              <a:rPr lang="en-US" altLang="ja-JP" dirty="0" smtClean="0"/>
              <a:t>SLIC</a:t>
            </a:r>
            <a:r>
              <a:rPr lang="ja-JP" altLang="en-US" dirty="0" smtClean="0"/>
              <a:t>サービス</a:t>
            </a:r>
            <a:r>
              <a:rPr lang="en-US" altLang="ja-JP" dirty="0" smtClean="0"/>
              <a:t>:		</a:t>
            </a:r>
            <a:r>
              <a:rPr lang="ja-JP" altLang="en-US" dirty="0" smtClean="0"/>
              <a:t>脅威情報提供サービス</a:t>
            </a:r>
            <a:r>
              <a:rPr lang="en-US" altLang="ja-JP" dirty="0" smtClean="0"/>
              <a:t>(C&amp;C</a:t>
            </a:r>
            <a:r>
              <a:rPr lang="ja-JP" altLang="en-US" dirty="0" smtClean="0"/>
              <a:t>サーバ、</a:t>
            </a:r>
            <a:r>
              <a:rPr lang="en-US" altLang="ja-JP" dirty="0" err="1" smtClean="0"/>
              <a:t>Bogan</a:t>
            </a:r>
            <a:r>
              <a:rPr lang="ja-JP" altLang="en-US" dirty="0" smtClean="0"/>
              <a:t>、</a:t>
            </a:r>
            <a:r>
              <a:rPr lang="en-US" altLang="ja-JP" dirty="0" smtClean="0"/>
              <a:t>Tor)</a:t>
            </a:r>
          </a:p>
          <a:p>
            <a:r>
              <a:rPr lang="en-US" altLang="ja-JP" dirty="0" smtClean="0"/>
              <a:t>ISE:					</a:t>
            </a:r>
            <a:r>
              <a:rPr lang="ja-JP" altLang="en-US" dirty="0" smtClean="0"/>
              <a:t>ユーザ等の情報提供や感染端末を隔離する</a:t>
            </a:r>
            <a:endParaRPr lang="en-US" altLang="ja-JP" dirty="0" smtClean="0"/>
          </a:p>
        </p:txBody>
      </p:sp>
      <p:sp>
        <p:nvSpPr>
          <p:cNvPr id="77" name="Can 76"/>
          <p:cNvSpPr/>
          <p:nvPr/>
        </p:nvSpPr>
        <p:spPr>
          <a:xfrm>
            <a:off x="8299398" y="1080994"/>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統計</a:t>
            </a:r>
            <a:endParaRPr lang="en-US" sz="600" dirty="0" smtClean="0"/>
          </a:p>
        </p:txBody>
      </p:sp>
      <p:sp>
        <p:nvSpPr>
          <p:cNvPr id="79" name="Can 78"/>
          <p:cNvSpPr/>
          <p:nvPr/>
        </p:nvSpPr>
        <p:spPr>
          <a:xfrm>
            <a:off x="8299398" y="1579836"/>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警告</a:t>
            </a:r>
            <a:endParaRPr lang="en-US" sz="600" dirty="0" smtClean="0"/>
          </a:p>
        </p:txBody>
      </p:sp>
      <p:sp>
        <p:nvSpPr>
          <p:cNvPr id="80" name="Can 79"/>
          <p:cNvSpPr/>
          <p:nvPr/>
        </p:nvSpPr>
        <p:spPr>
          <a:xfrm>
            <a:off x="8299398" y="2076776"/>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ホスト</a:t>
            </a:r>
            <a:endParaRPr lang="en-US" sz="600" dirty="0" smtClean="0"/>
          </a:p>
        </p:txBody>
      </p:sp>
      <p:sp>
        <p:nvSpPr>
          <p:cNvPr id="81" name="Rectangle 80"/>
          <p:cNvSpPr/>
          <p:nvPr/>
        </p:nvSpPr>
        <p:spPr>
          <a:xfrm>
            <a:off x="7547429" y="895494"/>
            <a:ext cx="1292338" cy="2270435"/>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sp>
        <p:nvSpPr>
          <p:cNvPr id="82" name="Can 81"/>
          <p:cNvSpPr/>
          <p:nvPr/>
        </p:nvSpPr>
        <p:spPr>
          <a:xfrm>
            <a:off x="8299398" y="2592759"/>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t>ユーザ</a:t>
            </a:r>
            <a:r>
              <a:rPr lang="en-US" altLang="ja-JP" sz="500" dirty="0" smtClean="0"/>
              <a:t>&amp;</a:t>
            </a:r>
            <a:r>
              <a:rPr lang="ja-JP" altLang="en-US" sz="500" dirty="0" smtClean="0"/>
              <a:t>端末情報</a:t>
            </a:r>
            <a:endParaRPr lang="en-US" sz="500" dirty="0" smtClean="0"/>
          </a:p>
        </p:txBody>
      </p:sp>
      <p:sp>
        <p:nvSpPr>
          <p:cNvPr id="85" name="Can 84"/>
          <p:cNvSpPr/>
          <p:nvPr/>
        </p:nvSpPr>
        <p:spPr>
          <a:xfrm>
            <a:off x="7737929" y="1080994"/>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フロー</a:t>
            </a:r>
            <a:endParaRPr lang="en-US" sz="600" dirty="0" smtClean="0"/>
          </a:p>
        </p:txBody>
      </p:sp>
      <p:sp>
        <p:nvSpPr>
          <p:cNvPr id="86" name="Can 85"/>
          <p:cNvSpPr/>
          <p:nvPr/>
        </p:nvSpPr>
        <p:spPr>
          <a:xfrm>
            <a:off x="7737929" y="1579836"/>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イベント</a:t>
            </a:r>
            <a:endParaRPr lang="en-US" sz="600" dirty="0" smtClean="0"/>
          </a:p>
        </p:txBody>
      </p:sp>
      <p:sp>
        <p:nvSpPr>
          <p:cNvPr id="87" name="Can 86"/>
          <p:cNvSpPr/>
          <p:nvPr/>
        </p:nvSpPr>
        <p:spPr>
          <a:xfrm>
            <a:off x="7737929" y="2076776"/>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プロキシログ</a:t>
            </a:r>
            <a:endParaRPr lang="en-US" sz="600" dirty="0" smtClean="0"/>
          </a:p>
        </p:txBody>
      </p:sp>
      <p:sp>
        <p:nvSpPr>
          <p:cNvPr id="89" name="Rectangle 88"/>
          <p:cNvSpPr/>
          <p:nvPr/>
        </p:nvSpPr>
        <p:spPr>
          <a:xfrm>
            <a:off x="6550987" y="719236"/>
            <a:ext cx="731520" cy="457200"/>
          </a:xfrm>
          <a:prstGeom prst="rect">
            <a:avLst/>
          </a:prstGeom>
          <a:solidFill>
            <a:srgbClr val="36A4D7"/>
          </a:solidFill>
          <a:ln w="3175" cmpd="sng">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エンジン</a:t>
            </a:r>
            <a:endParaRPr lang="en-US" sz="800" dirty="0" smtClean="0"/>
          </a:p>
        </p:txBody>
      </p:sp>
      <p:sp>
        <p:nvSpPr>
          <p:cNvPr id="90" name="Can 89"/>
          <p:cNvSpPr/>
          <p:nvPr/>
        </p:nvSpPr>
        <p:spPr>
          <a:xfrm>
            <a:off x="6688147" y="1234657"/>
            <a:ext cx="457200" cy="457200"/>
          </a:xfrm>
          <a:prstGeom prst="can">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rgbClr val="214794"/>
                </a:solidFill>
              </a:rPr>
              <a:t>ホスト</a:t>
            </a:r>
            <a:endParaRPr lang="en-US" altLang="ja-JP" sz="500" dirty="0" smtClean="0">
              <a:solidFill>
                <a:srgbClr val="214794"/>
              </a:solidFill>
            </a:endParaRPr>
          </a:p>
          <a:p>
            <a:pPr algn="ctr"/>
            <a:r>
              <a:rPr lang="en-US" altLang="ja-JP" sz="500" dirty="0" smtClean="0">
                <a:solidFill>
                  <a:srgbClr val="214794"/>
                </a:solidFill>
              </a:rPr>
              <a:t>(</a:t>
            </a:r>
            <a:r>
              <a:rPr lang="ja-JP" altLang="en-US" sz="500" dirty="0" smtClean="0">
                <a:solidFill>
                  <a:srgbClr val="214794"/>
                </a:solidFill>
              </a:rPr>
              <a:t>メモリテーブル</a:t>
            </a:r>
            <a:r>
              <a:rPr lang="en-US" altLang="ja-JP" sz="500" dirty="0" smtClean="0">
                <a:solidFill>
                  <a:srgbClr val="214794"/>
                </a:solidFill>
              </a:rPr>
              <a:t>)</a:t>
            </a:r>
          </a:p>
        </p:txBody>
      </p:sp>
      <p:sp>
        <p:nvSpPr>
          <p:cNvPr id="91" name="Rectangle 90"/>
          <p:cNvSpPr/>
          <p:nvPr/>
        </p:nvSpPr>
        <p:spPr>
          <a:xfrm>
            <a:off x="6550987" y="1800709"/>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800" dirty="0" smtClean="0"/>
              <a:t>エクスポータ</a:t>
            </a:r>
            <a:endParaRPr lang="en-US" altLang="ja-JP" sz="800" dirty="0" smtClean="0"/>
          </a:p>
        </p:txBody>
      </p:sp>
      <p:sp>
        <p:nvSpPr>
          <p:cNvPr id="92" name="Rectangle 91"/>
          <p:cNvSpPr/>
          <p:nvPr/>
        </p:nvSpPr>
        <p:spPr>
          <a:xfrm>
            <a:off x="6550987" y="2378463"/>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800" dirty="0" smtClean="0"/>
              <a:t>プロキシ</a:t>
            </a:r>
            <a:endParaRPr lang="en-US" sz="800" dirty="0" smtClean="0"/>
          </a:p>
        </p:txBody>
      </p:sp>
      <p:sp>
        <p:nvSpPr>
          <p:cNvPr id="95" name="Cloud 94"/>
          <p:cNvSpPr/>
          <p:nvPr/>
        </p:nvSpPr>
        <p:spPr>
          <a:xfrm>
            <a:off x="7829369" y="3275728"/>
            <a:ext cx="731520" cy="457200"/>
          </a:xfrm>
          <a:prstGeom prst="clou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 dirty="0" smtClean="0"/>
              <a:t>SLIC </a:t>
            </a:r>
            <a:r>
              <a:rPr lang="ja-JP" altLang="en-US" sz="600" dirty="0" smtClean="0"/>
              <a:t>サービス</a:t>
            </a:r>
            <a:endParaRPr lang="en-US" sz="500" dirty="0" smtClean="0"/>
          </a:p>
        </p:txBody>
      </p:sp>
      <p:sp>
        <p:nvSpPr>
          <p:cNvPr id="99" name="Rectangle 98"/>
          <p:cNvSpPr/>
          <p:nvPr/>
        </p:nvSpPr>
        <p:spPr>
          <a:xfrm>
            <a:off x="7829369" y="3856658"/>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dirty="0" smtClean="0"/>
              <a:t>ISE</a:t>
            </a:r>
          </a:p>
        </p:txBody>
      </p:sp>
    </p:spTree>
    <p:extLst>
      <p:ext uri="{BB962C8B-B14F-4D97-AF65-F5344CB8AC3E}">
        <p14:creationId xmlns:p14="http://schemas.microsoft.com/office/powerpoint/2010/main" val="22655070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216"/>
          <p:cNvSpPr/>
          <p:nvPr/>
        </p:nvSpPr>
        <p:spPr>
          <a:xfrm>
            <a:off x="1700212" y="1941326"/>
            <a:ext cx="4221613" cy="2535282"/>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chemeClr val="accent1"/>
                </a:solidFill>
              </a:rPr>
              <a:t>Flow Collector (</a:t>
            </a:r>
            <a:r>
              <a:rPr lang="ja-JP" altLang="en-US" sz="800" dirty="0" smtClean="0">
                <a:solidFill>
                  <a:schemeClr val="accent1"/>
                </a:solidFill>
              </a:rPr>
              <a:t>複数</a:t>
            </a:r>
            <a:r>
              <a:rPr lang="en-US" sz="800" dirty="0" smtClean="0">
                <a:solidFill>
                  <a:schemeClr val="accent1"/>
                </a:solidFill>
              </a:rPr>
              <a:t>)</a:t>
            </a:r>
          </a:p>
        </p:txBody>
      </p:sp>
      <p:sp>
        <p:nvSpPr>
          <p:cNvPr id="290" name="Rectangle 289"/>
          <p:cNvSpPr/>
          <p:nvPr/>
        </p:nvSpPr>
        <p:spPr>
          <a:xfrm>
            <a:off x="3870674" y="2540896"/>
            <a:ext cx="628753" cy="1697264"/>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sp>
        <p:nvSpPr>
          <p:cNvPr id="218" name="Rectangle 217"/>
          <p:cNvSpPr/>
          <p:nvPr/>
        </p:nvSpPr>
        <p:spPr>
          <a:xfrm>
            <a:off x="6480622" y="1941326"/>
            <a:ext cx="2206178" cy="2535282"/>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rgbClr val="214794"/>
                </a:solidFill>
              </a:rPr>
              <a:t>Management Console</a:t>
            </a:r>
          </a:p>
        </p:txBody>
      </p:sp>
      <p:sp>
        <p:nvSpPr>
          <p:cNvPr id="3" name="Title 2"/>
          <p:cNvSpPr>
            <a:spLocks noGrp="1"/>
          </p:cNvSpPr>
          <p:nvPr>
            <p:ph type="title"/>
          </p:nvPr>
        </p:nvSpPr>
        <p:spPr>
          <a:xfrm>
            <a:off x="437766" y="341314"/>
            <a:ext cx="8345488" cy="410702"/>
          </a:xfrm>
        </p:spPr>
        <p:txBody>
          <a:bodyPr/>
          <a:lstStyle/>
          <a:p>
            <a:r>
              <a:rPr lang="ja-JP" altLang="en-US" sz="2400" dirty="0" smtClean="0"/>
              <a:t>データフロー</a:t>
            </a:r>
            <a:r>
              <a:rPr lang="ja-JP" altLang="en-US" sz="2400" dirty="0"/>
              <a:t>　</a:t>
            </a:r>
            <a:r>
              <a:rPr lang="en-US" altLang="ja-JP" sz="2400" dirty="0" smtClean="0"/>
              <a:t>–</a:t>
            </a:r>
            <a:r>
              <a:rPr lang="ja-JP" altLang="en-US" sz="2400" dirty="0" smtClean="0"/>
              <a:t>　解析</a:t>
            </a:r>
            <a:endParaRPr lang="en-US" sz="2400" dirty="0"/>
          </a:p>
        </p:txBody>
      </p:sp>
      <p:sp>
        <p:nvSpPr>
          <p:cNvPr id="4" name="Rectangle 3"/>
          <p:cNvSpPr/>
          <p:nvPr/>
        </p:nvSpPr>
        <p:spPr>
          <a:xfrm>
            <a:off x="371868" y="2093683"/>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800" dirty="0" smtClean="0"/>
              <a:t>エクスポータ</a:t>
            </a:r>
            <a:endParaRPr lang="en-US" altLang="ja-JP" sz="800" dirty="0" smtClean="0"/>
          </a:p>
        </p:txBody>
      </p:sp>
      <p:sp>
        <p:nvSpPr>
          <p:cNvPr id="5" name="Rectangle 4"/>
          <p:cNvSpPr/>
          <p:nvPr/>
        </p:nvSpPr>
        <p:spPr>
          <a:xfrm>
            <a:off x="2857232" y="2100032"/>
            <a:ext cx="731520" cy="457200"/>
          </a:xfrm>
          <a:prstGeom prst="rect">
            <a:avLst/>
          </a:prstGeom>
          <a:solidFill>
            <a:srgbClr val="36A4D7"/>
          </a:solidFill>
          <a:ln w="3175" cmpd="sng">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エンジン</a:t>
            </a:r>
            <a:endParaRPr lang="en-US" sz="800" dirty="0" smtClean="0"/>
          </a:p>
        </p:txBody>
      </p:sp>
      <p:sp>
        <p:nvSpPr>
          <p:cNvPr id="6" name="Rectangle 5"/>
          <p:cNvSpPr/>
          <p:nvPr/>
        </p:nvSpPr>
        <p:spPr>
          <a:xfrm>
            <a:off x="4737386" y="2093681"/>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イベント</a:t>
            </a:r>
          </a:p>
          <a:p>
            <a:pPr algn="ctr"/>
            <a:r>
              <a:rPr lang="ja-JP" altLang="en-US" sz="800" dirty="0" smtClean="0"/>
              <a:t>転送</a:t>
            </a:r>
            <a:endParaRPr lang="en-US" altLang="ja-JP" sz="800" dirty="0" smtClean="0"/>
          </a:p>
        </p:txBody>
      </p:sp>
      <p:sp>
        <p:nvSpPr>
          <p:cNvPr id="7" name="Rectangle 6"/>
          <p:cNvSpPr/>
          <p:nvPr/>
        </p:nvSpPr>
        <p:spPr>
          <a:xfrm>
            <a:off x="4009661" y="988880"/>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ポリシー</a:t>
            </a:r>
            <a:endParaRPr lang="en-US" sz="800" dirty="0" smtClean="0"/>
          </a:p>
        </p:txBody>
      </p:sp>
      <p:sp>
        <p:nvSpPr>
          <p:cNvPr id="8" name="Rectangle 7"/>
          <p:cNvSpPr/>
          <p:nvPr/>
        </p:nvSpPr>
        <p:spPr>
          <a:xfrm>
            <a:off x="2226189" y="988879"/>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ユーザ名</a:t>
            </a:r>
            <a:r>
              <a:rPr lang="en-US" altLang="ja-JP" sz="800" dirty="0" smtClean="0"/>
              <a:t>&amp;</a:t>
            </a:r>
            <a:r>
              <a:rPr lang="ja-JP" altLang="en-US" sz="800" dirty="0" smtClean="0"/>
              <a:t>デバイス</a:t>
            </a:r>
            <a:endParaRPr lang="en-US" sz="800" dirty="0" smtClean="0"/>
          </a:p>
        </p:txBody>
      </p:sp>
      <p:sp>
        <p:nvSpPr>
          <p:cNvPr id="9" name="Rectangle 8"/>
          <p:cNvSpPr/>
          <p:nvPr/>
        </p:nvSpPr>
        <p:spPr>
          <a:xfrm>
            <a:off x="1334453" y="988880"/>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600" dirty="0" smtClean="0"/>
              <a:t>ホストグループ</a:t>
            </a:r>
            <a:r>
              <a:rPr lang="en-US" altLang="ja-JP" sz="600" dirty="0" smtClean="0"/>
              <a:t>&amp;</a:t>
            </a:r>
          </a:p>
          <a:p>
            <a:pPr algn="ctr"/>
            <a:r>
              <a:rPr lang="ja-JP" altLang="en-US" sz="600" dirty="0" smtClean="0"/>
              <a:t>アプリケーション</a:t>
            </a:r>
            <a:endParaRPr lang="en-US" sz="600" dirty="0" smtClean="0"/>
          </a:p>
        </p:txBody>
      </p:sp>
      <p:sp>
        <p:nvSpPr>
          <p:cNvPr id="10" name="Rectangle 9"/>
          <p:cNvSpPr/>
          <p:nvPr/>
        </p:nvSpPr>
        <p:spPr>
          <a:xfrm>
            <a:off x="6694030" y="2093683"/>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イベント</a:t>
            </a:r>
            <a:endParaRPr lang="en-US" altLang="ja-JP" sz="800" dirty="0" smtClean="0"/>
          </a:p>
          <a:p>
            <a:pPr algn="ctr"/>
            <a:r>
              <a:rPr lang="ja-JP" altLang="en-US" sz="800" dirty="0" smtClean="0"/>
              <a:t>収集</a:t>
            </a:r>
            <a:endParaRPr lang="en-US" sz="800" dirty="0" smtClean="0"/>
          </a:p>
        </p:txBody>
      </p:sp>
      <p:sp>
        <p:nvSpPr>
          <p:cNvPr id="14" name="Can 13"/>
          <p:cNvSpPr/>
          <p:nvPr/>
        </p:nvSpPr>
        <p:spPr>
          <a:xfrm>
            <a:off x="3962188" y="2726395"/>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フロー</a:t>
            </a:r>
            <a:endParaRPr lang="en-US" sz="600" dirty="0" smtClean="0"/>
          </a:p>
        </p:txBody>
      </p:sp>
      <p:sp>
        <p:nvSpPr>
          <p:cNvPr id="15" name="Can 14"/>
          <p:cNvSpPr/>
          <p:nvPr/>
        </p:nvSpPr>
        <p:spPr>
          <a:xfrm>
            <a:off x="3962188" y="322523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イベント</a:t>
            </a:r>
            <a:endParaRPr lang="en-US" sz="600" dirty="0" smtClean="0"/>
          </a:p>
        </p:txBody>
      </p:sp>
      <p:sp>
        <p:nvSpPr>
          <p:cNvPr id="16" name="Can 15"/>
          <p:cNvSpPr/>
          <p:nvPr/>
        </p:nvSpPr>
        <p:spPr>
          <a:xfrm>
            <a:off x="3962188" y="372217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プロキシログ</a:t>
            </a:r>
            <a:endParaRPr lang="en-US" sz="600" dirty="0" smtClean="0"/>
          </a:p>
        </p:txBody>
      </p:sp>
      <p:cxnSp>
        <p:nvCxnSpPr>
          <p:cNvPr id="31" name="Straight Arrow Connector 30"/>
          <p:cNvCxnSpPr>
            <a:stCxn id="4" idx="3"/>
            <a:endCxn id="5" idx="1"/>
          </p:cNvCxnSpPr>
          <p:nvPr/>
        </p:nvCxnSpPr>
        <p:spPr>
          <a:xfrm>
            <a:off x="1103388" y="2322283"/>
            <a:ext cx="1753844" cy="6349"/>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5" idx="3"/>
            <a:endCxn id="6" idx="1"/>
          </p:cNvCxnSpPr>
          <p:nvPr/>
        </p:nvCxnSpPr>
        <p:spPr>
          <a:xfrm flipV="1">
            <a:off x="3588752" y="2322281"/>
            <a:ext cx="1148634" cy="6351"/>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6" idx="3"/>
            <a:endCxn id="10" idx="1"/>
          </p:cNvCxnSpPr>
          <p:nvPr/>
        </p:nvCxnSpPr>
        <p:spPr>
          <a:xfrm>
            <a:off x="5468906" y="2322281"/>
            <a:ext cx="1225124" cy="2"/>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8" idx="2"/>
            <a:endCxn id="5" idx="0"/>
          </p:cNvCxnSpPr>
          <p:nvPr/>
        </p:nvCxnSpPr>
        <p:spPr>
          <a:xfrm rot="16200000" flipH="1">
            <a:off x="2580494" y="1457533"/>
            <a:ext cx="653953" cy="631043"/>
          </a:xfrm>
          <a:prstGeom prst="bentConnector3">
            <a:avLst>
              <a:gd name="adj1" fmla="val 50000"/>
            </a:avLst>
          </a:prstGeom>
          <a:ln w="6350" cmpd="sng">
            <a:solidFill>
              <a:schemeClr val="accent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Elbow Connector 66"/>
          <p:cNvCxnSpPr>
            <a:stCxn id="9" idx="2"/>
            <a:endCxn id="5" idx="0"/>
          </p:cNvCxnSpPr>
          <p:nvPr/>
        </p:nvCxnSpPr>
        <p:spPr>
          <a:xfrm rot="16200000" flipH="1">
            <a:off x="2134626" y="1011666"/>
            <a:ext cx="653952" cy="1522779"/>
          </a:xfrm>
          <a:prstGeom prst="bentConnector3">
            <a:avLst>
              <a:gd name="adj1" fmla="val 50000"/>
            </a:avLst>
          </a:prstGeom>
          <a:ln w="6350" cmpd="sng">
            <a:solidFill>
              <a:schemeClr val="accent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1" name="Can 70"/>
          <p:cNvSpPr/>
          <p:nvPr/>
        </p:nvSpPr>
        <p:spPr>
          <a:xfrm>
            <a:off x="7964996" y="2726395"/>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統計</a:t>
            </a:r>
            <a:endParaRPr lang="en-US" sz="600" dirty="0" smtClean="0"/>
          </a:p>
        </p:txBody>
      </p:sp>
      <p:sp>
        <p:nvSpPr>
          <p:cNvPr id="72" name="Can 71"/>
          <p:cNvSpPr/>
          <p:nvPr/>
        </p:nvSpPr>
        <p:spPr>
          <a:xfrm>
            <a:off x="7964996" y="322523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警告</a:t>
            </a:r>
            <a:endParaRPr lang="en-US" sz="600" dirty="0" smtClean="0"/>
          </a:p>
        </p:txBody>
      </p:sp>
      <p:cxnSp>
        <p:nvCxnSpPr>
          <p:cNvPr id="76" name="Elbow Connector 75"/>
          <p:cNvCxnSpPr>
            <a:stCxn id="10" idx="3"/>
            <a:endCxn id="71" idx="2"/>
          </p:cNvCxnSpPr>
          <p:nvPr/>
        </p:nvCxnSpPr>
        <p:spPr>
          <a:xfrm>
            <a:off x="7425550" y="2322283"/>
            <a:ext cx="539446" cy="632712"/>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10" idx="3"/>
            <a:endCxn id="72" idx="2"/>
          </p:cNvCxnSpPr>
          <p:nvPr/>
        </p:nvCxnSpPr>
        <p:spPr>
          <a:xfrm>
            <a:off x="7425550" y="2322283"/>
            <a:ext cx="539446" cy="1131554"/>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71868" y="2769775"/>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800" dirty="0" smtClean="0"/>
              <a:t>プロキシ</a:t>
            </a:r>
            <a:endParaRPr lang="en-US" sz="800" dirty="0" smtClean="0"/>
          </a:p>
        </p:txBody>
      </p:sp>
      <p:sp>
        <p:nvSpPr>
          <p:cNvPr id="101" name="Rectangle 100"/>
          <p:cNvSpPr/>
          <p:nvPr/>
        </p:nvSpPr>
        <p:spPr>
          <a:xfrm>
            <a:off x="1894631" y="2769774"/>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プロキシ</a:t>
            </a:r>
          </a:p>
          <a:p>
            <a:pPr algn="ctr"/>
            <a:r>
              <a:rPr lang="ja-JP" altLang="en-US" sz="800" dirty="0" smtClean="0"/>
              <a:t>収集</a:t>
            </a:r>
            <a:endParaRPr lang="en-US" altLang="ja-JP" sz="800" dirty="0" smtClean="0"/>
          </a:p>
        </p:txBody>
      </p:sp>
      <p:cxnSp>
        <p:nvCxnSpPr>
          <p:cNvPr id="115" name="Elbow Connector 114"/>
          <p:cNvCxnSpPr>
            <a:stCxn id="101" idx="3"/>
            <a:endCxn id="5" idx="1"/>
          </p:cNvCxnSpPr>
          <p:nvPr/>
        </p:nvCxnSpPr>
        <p:spPr>
          <a:xfrm flipV="1">
            <a:off x="2626151" y="2328632"/>
            <a:ext cx="231081" cy="669742"/>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100" idx="3"/>
            <a:endCxn id="101" idx="1"/>
          </p:cNvCxnSpPr>
          <p:nvPr/>
        </p:nvCxnSpPr>
        <p:spPr>
          <a:xfrm flipV="1">
            <a:off x="1103388" y="2998374"/>
            <a:ext cx="791243" cy="1"/>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8" name="Can 127"/>
          <p:cNvSpPr/>
          <p:nvPr/>
        </p:nvSpPr>
        <p:spPr>
          <a:xfrm>
            <a:off x="7964996" y="372217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ホスト</a:t>
            </a:r>
            <a:endParaRPr lang="en-US" sz="600" dirty="0" smtClean="0"/>
          </a:p>
        </p:txBody>
      </p:sp>
      <p:cxnSp>
        <p:nvCxnSpPr>
          <p:cNvPr id="131" name="Elbow Connector 130"/>
          <p:cNvCxnSpPr>
            <a:stCxn id="10" idx="3"/>
            <a:endCxn id="128" idx="2"/>
          </p:cNvCxnSpPr>
          <p:nvPr/>
        </p:nvCxnSpPr>
        <p:spPr>
          <a:xfrm>
            <a:off x="7425550" y="2322283"/>
            <a:ext cx="539446" cy="1628494"/>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0" name="Elbow Connector 199"/>
          <p:cNvCxnSpPr>
            <a:stCxn id="7" idx="2"/>
            <a:endCxn id="5" idx="0"/>
          </p:cNvCxnSpPr>
          <p:nvPr/>
        </p:nvCxnSpPr>
        <p:spPr>
          <a:xfrm rot="5400000">
            <a:off x="3472231" y="1196842"/>
            <a:ext cx="653952" cy="1152429"/>
          </a:xfrm>
          <a:prstGeom prst="bentConnector3">
            <a:avLst>
              <a:gd name="adj1" fmla="val 50000"/>
            </a:avLst>
          </a:prstGeom>
          <a:ln w="6350" cmpd="sng">
            <a:solidFill>
              <a:schemeClr val="accent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2" name="Elbow Connector 211"/>
          <p:cNvCxnSpPr>
            <a:stCxn id="6" idx="2"/>
            <a:endCxn id="320" idx="2"/>
          </p:cNvCxnSpPr>
          <p:nvPr/>
        </p:nvCxnSpPr>
        <p:spPr>
          <a:xfrm rot="16200000" flipH="1">
            <a:off x="5110234" y="2543793"/>
            <a:ext cx="209859" cy="224034"/>
          </a:xfrm>
          <a:prstGeom prst="bentConnector2">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5" name="TextBox 244"/>
          <p:cNvSpPr txBox="1"/>
          <p:nvPr/>
        </p:nvSpPr>
        <p:spPr>
          <a:xfrm>
            <a:off x="1096131" y="2690390"/>
            <a:ext cx="671979" cy="338554"/>
          </a:xfrm>
          <a:prstGeom prst="rect">
            <a:avLst/>
          </a:prstGeom>
          <a:noFill/>
        </p:spPr>
        <p:txBody>
          <a:bodyPr wrap="none" rtlCol="0">
            <a:spAutoFit/>
          </a:bodyPr>
          <a:lstStyle/>
          <a:p>
            <a:pPr algn="ctr"/>
            <a:r>
              <a:rPr lang="en-US" sz="800" dirty="0"/>
              <a:t>s</a:t>
            </a:r>
            <a:r>
              <a:rPr lang="en-US" sz="800" dirty="0" smtClean="0"/>
              <a:t>yslog</a:t>
            </a:r>
          </a:p>
          <a:p>
            <a:pPr algn="ctr"/>
            <a:r>
              <a:rPr lang="en-US" sz="800" dirty="0"/>
              <a:t>(</a:t>
            </a:r>
            <a:r>
              <a:rPr lang="en-US" sz="800" dirty="0" smtClean="0"/>
              <a:t>514*/udp)</a:t>
            </a:r>
            <a:endParaRPr lang="en-US" sz="800" dirty="0"/>
          </a:p>
        </p:txBody>
      </p:sp>
      <p:sp>
        <p:nvSpPr>
          <p:cNvPr id="246" name="TextBox 245"/>
          <p:cNvSpPr txBox="1"/>
          <p:nvPr/>
        </p:nvSpPr>
        <p:spPr>
          <a:xfrm>
            <a:off x="1115719" y="2134009"/>
            <a:ext cx="659155" cy="215444"/>
          </a:xfrm>
          <a:prstGeom prst="rect">
            <a:avLst/>
          </a:prstGeom>
          <a:noFill/>
        </p:spPr>
        <p:txBody>
          <a:bodyPr wrap="none" rtlCol="0">
            <a:spAutoFit/>
          </a:bodyPr>
          <a:lstStyle/>
          <a:p>
            <a:r>
              <a:rPr lang="en-US" sz="800" dirty="0" smtClean="0"/>
              <a:t>2055*/udp</a:t>
            </a:r>
            <a:endParaRPr lang="en-US" sz="800" dirty="0"/>
          </a:p>
        </p:txBody>
      </p:sp>
      <p:sp>
        <p:nvSpPr>
          <p:cNvPr id="247" name="TextBox 246"/>
          <p:cNvSpPr txBox="1"/>
          <p:nvPr/>
        </p:nvSpPr>
        <p:spPr>
          <a:xfrm>
            <a:off x="5907962" y="1982562"/>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252" name="Rectangle 251"/>
          <p:cNvSpPr/>
          <p:nvPr/>
        </p:nvSpPr>
        <p:spPr>
          <a:xfrm>
            <a:off x="3117925" y="988880"/>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脅威情報</a:t>
            </a:r>
            <a:endParaRPr lang="en-US" sz="800" dirty="0" smtClean="0"/>
          </a:p>
        </p:txBody>
      </p:sp>
      <p:cxnSp>
        <p:nvCxnSpPr>
          <p:cNvPr id="253" name="Elbow Connector 252"/>
          <p:cNvCxnSpPr>
            <a:stCxn id="252" idx="2"/>
            <a:endCxn id="5" idx="0"/>
          </p:cNvCxnSpPr>
          <p:nvPr/>
        </p:nvCxnSpPr>
        <p:spPr>
          <a:xfrm rot="5400000">
            <a:off x="3026363" y="1642710"/>
            <a:ext cx="653952" cy="260693"/>
          </a:xfrm>
          <a:prstGeom prst="bentConnector3">
            <a:avLst>
              <a:gd name="adj1" fmla="val 50000"/>
            </a:avLst>
          </a:prstGeom>
          <a:ln w="6350" cmpd="sng">
            <a:solidFill>
              <a:schemeClr val="accent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2" name="Elbow Connector 261"/>
          <p:cNvCxnSpPr>
            <a:stCxn id="5" idx="3"/>
            <a:endCxn id="16" idx="2"/>
          </p:cNvCxnSpPr>
          <p:nvPr/>
        </p:nvCxnSpPr>
        <p:spPr>
          <a:xfrm>
            <a:off x="3588752" y="2328632"/>
            <a:ext cx="373436" cy="1622145"/>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6" name="Elbow Connector 265"/>
          <p:cNvCxnSpPr>
            <a:stCxn id="5" idx="3"/>
            <a:endCxn id="15" idx="2"/>
          </p:cNvCxnSpPr>
          <p:nvPr/>
        </p:nvCxnSpPr>
        <p:spPr>
          <a:xfrm>
            <a:off x="3588752" y="2328632"/>
            <a:ext cx="373436" cy="1125205"/>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1" name="Elbow Connector 270"/>
          <p:cNvCxnSpPr>
            <a:stCxn id="5" idx="3"/>
            <a:endCxn id="14" idx="2"/>
          </p:cNvCxnSpPr>
          <p:nvPr/>
        </p:nvCxnSpPr>
        <p:spPr>
          <a:xfrm>
            <a:off x="3588752" y="2328632"/>
            <a:ext cx="373436" cy="626363"/>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91" name="Rectangle 290"/>
          <p:cNvSpPr/>
          <p:nvPr/>
        </p:nvSpPr>
        <p:spPr>
          <a:xfrm>
            <a:off x="7876611" y="2540896"/>
            <a:ext cx="628753" cy="1697264"/>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sp>
        <p:nvSpPr>
          <p:cNvPr id="292" name="Rectangle 291"/>
          <p:cNvSpPr/>
          <p:nvPr/>
        </p:nvSpPr>
        <p:spPr>
          <a:xfrm>
            <a:off x="4901399" y="988880"/>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設定</a:t>
            </a:r>
            <a:endParaRPr lang="en-US" sz="800" dirty="0" smtClean="0"/>
          </a:p>
        </p:txBody>
      </p:sp>
      <p:cxnSp>
        <p:nvCxnSpPr>
          <p:cNvPr id="293" name="Elbow Connector 292"/>
          <p:cNvCxnSpPr>
            <a:stCxn id="292" idx="2"/>
            <a:endCxn id="5" idx="0"/>
          </p:cNvCxnSpPr>
          <p:nvPr/>
        </p:nvCxnSpPr>
        <p:spPr>
          <a:xfrm rot="5400000">
            <a:off x="3918100" y="750973"/>
            <a:ext cx="653952" cy="2044167"/>
          </a:xfrm>
          <a:prstGeom prst="bentConnector3">
            <a:avLst>
              <a:gd name="adj1" fmla="val 50000"/>
            </a:avLst>
          </a:prstGeom>
          <a:ln w="6350" cmpd="sng">
            <a:solidFill>
              <a:schemeClr val="accent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20" name="Can 319"/>
          <p:cNvSpPr/>
          <p:nvPr/>
        </p:nvSpPr>
        <p:spPr>
          <a:xfrm>
            <a:off x="5327180" y="2605797"/>
            <a:ext cx="428380" cy="309886"/>
          </a:xfrm>
          <a:prstGeom prst="ca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rgbClr val="214794"/>
                </a:solidFill>
              </a:rPr>
              <a:t>バッファ</a:t>
            </a:r>
            <a:endParaRPr lang="en-US" sz="500" dirty="0" smtClean="0">
              <a:solidFill>
                <a:srgbClr val="214794"/>
              </a:solidFill>
            </a:endParaRPr>
          </a:p>
        </p:txBody>
      </p:sp>
      <p:sp>
        <p:nvSpPr>
          <p:cNvPr id="47" name="Can 46"/>
          <p:cNvSpPr/>
          <p:nvPr/>
        </p:nvSpPr>
        <p:spPr>
          <a:xfrm>
            <a:off x="2994392" y="2461790"/>
            <a:ext cx="457200" cy="457200"/>
          </a:xfrm>
          <a:prstGeom prst="can">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rgbClr val="214794"/>
                </a:solidFill>
              </a:rPr>
              <a:t>ホスト</a:t>
            </a:r>
            <a:endParaRPr lang="en-US" sz="600" dirty="0" smtClean="0">
              <a:solidFill>
                <a:srgbClr val="214794"/>
              </a:solidFill>
            </a:endParaRPr>
          </a:p>
        </p:txBody>
      </p:sp>
    </p:spTree>
    <p:extLst>
      <p:ext uri="{BB962C8B-B14F-4D97-AF65-F5344CB8AC3E}">
        <p14:creationId xmlns:p14="http://schemas.microsoft.com/office/powerpoint/2010/main" val="12099059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406929" y="1261602"/>
            <a:ext cx="2218324" cy="958968"/>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chemeClr val="accent1"/>
                </a:solidFill>
              </a:rPr>
              <a:t>Flow Collector (</a:t>
            </a:r>
            <a:r>
              <a:rPr lang="en-US" sz="800" smtClean="0">
                <a:solidFill>
                  <a:schemeClr val="accent1"/>
                </a:solidFill>
              </a:rPr>
              <a:t>複数)</a:t>
            </a:r>
            <a:endParaRPr lang="en-US" sz="800" dirty="0" smtClean="0">
              <a:solidFill>
                <a:schemeClr val="accent1"/>
              </a:solidFill>
            </a:endParaRPr>
          </a:p>
        </p:txBody>
      </p:sp>
      <p:sp>
        <p:nvSpPr>
          <p:cNvPr id="138" name="Rectangle 137"/>
          <p:cNvSpPr/>
          <p:nvPr/>
        </p:nvSpPr>
        <p:spPr>
          <a:xfrm>
            <a:off x="3136107" y="1261602"/>
            <a:ext cx="2805587" cy="3129879"/>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rgbClr val="214794"/>
                </a:solidFill>
              </a:rPr>
              <a:t>Management Console</a:t>
            </a:r>
          </a:p>
        </p:txBody>
      </p:sp>
      <p:sp>
        <p:nvSpPr>
          <p:cNvPr id="5" name="Rectangle 4"/>
          <p:cNvSpPr/>
          <p:nvPr/>
        </p:nvSpPr>
        <p:spPr>
          <a:xfrm>
            <a:off x="612401" y="1447601"/>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エンジン</a:t>
            </a:r>
            <a:endParaRPr lang="en-US" sz="800" dirty="0" smtClean="0"/>
          </a:p>
        </p:txBody>
      </p:sp>
      <p:sp>
        <p:nvSpPr>
          <p:cNvPr id="12" name="Rectangle 11"/>
          <p:cNvSpPr/>
          <p:nvPr/>
        </p:nvSpPr>
        <p:spPr>
          <a:xfrm>
            <a:off x="4957560" y="3491597"/>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識別</a:t>
            </a:r>
            <a:endParaRPr lang="en-US" altLang="ja-JP" sz="800" dirty="0" smtClean="0"/>
          </a:p>
          <a:p>
            <a:pPr algn="ctr"/>
            <a:r>
              <a:rPr lang="ja-JP" altLang="en-US" sz="800" dirty="0" smtClean="0"/>
              <a:t>収集</a:t>
            </a:r>
            <a:endParaRPr lang="en-US" sz="800" dirty="0" smtClean="0"/>
          </a:p>
        </p:txBody>
      </p:sp>
      <p:sp>
        <p:nvSpPr>
          <p:cNvPr id="13" name="Rectangle 12"/>
          <p:cNvSpPr/>
          <p:nvPr/>
        </p:nvSpPr>
        <p:spPr>
          <a:xfrm>
            <a:off x="4957560" y="2731992"/>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t>SLIC</a:t>
            </a:r>
          </a:p>
          <a:p>
            <a:pPr algn="ctr"/>
            <a:r>
              <a:rPr lang="ja-JP" altLang="en-US" sz="800" dirty="0" smtClean="0"/>
              <a:t>収集</a:t>
            </a:r>
            <a:endParaRPr lang="en-US" sz="800" dirty="0" smtClean="0"/>
          </a:p>
        </p:txBody>
      </p:sp>
      <p:sp>
        <p:nvSpPr>
          <p:cNvPr id="79" name="Snip Diagonal Corner Rectangle 78"/>
          <p:cNvSpPr/>
          <p:nvPr/>
        </p:nvSpPr>
        <p:spPr>
          <a:xfrm>
            <a:off x="6918038" y="1704766"/>
            <a:ext cx="731520" cy="457200"/>
          </a:xfrm>
          <a:prstGeom prst="snip2Diag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600" dirty="0" smtClean="0"/>
              <a:t>ユーザ</a:t>
            </a:r>
            <a:endParaRPr lang="en-US" altLang="ja-JP" sz="600" dirty="0" smtClean="0"/>
          </a:p>
          <a:p>
            <a:pPr algn="ctr"/>
            <a:r>
              <a:rPr lang="ja-JP" altLang="en-US" sz="600" dirty="0" smtClean="0"/>
              <a:t>インタフェイス</a:t>
            </a:r>
            <a:endParaRPr lang="en-US" altLang="ja-JP" sz="600" dirty="0" smtClean="0"/>
          </a:p>
        </p:txBody>
      </p:sp>
      <p:sp>
        <p:nvSpPr>
          <p:cNvPr id="80" name="Rectangle 79"/>
          <p:cNvSpPr/>
          <p:nvPr/>
        </p:nvSpPr>
        <p:spPr>
          <a:xfrm>
            <a:off x="6918038" y="3484730"/>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dirty="0" smtClean="0"/>
              <a:t>ISE</a:t>
            </a:r>
          </a:p>
        </p:txBody>
      </p:sp>
      <p:sp>
        <p:nvSpPr>
          <p:cNvPr id="81" name="Cloud 80"/>
          <p:cNvSpPr/>
          <p:nvPr/>
        </p:nvSpPr>
        <p:spPr>
          <a:xfrm>
            <a:off x="6918039" y="2731992"/>
            <a:ext cx="731520" cy="457200"/>
          </a:xfrm>
          <a:prstGeom prst="clou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 dirty="0" smtClean="0"/>
              <a:t>SLIC </a:t>
            </a:r>
            <a:r>
              <a:rPr lang="ja-JP" altLang="en-US" sz="600" dirty="0" smtClean="0"/>
              <a:t>サービス</a:t>
            </a:r>
            <a:endParaRPr lang="en-US" sz="500" dirty="0" smtClean="0"/>
          </a:p>
        </p:txBody>
      </p:sp>
      <p:cxnSp>
        <p:nvCxnSpPr>
          <p:cNvPr id="85" name="Straight Arrow Connector 84"/>
          <p:cNvCxnSpPr>
            <a:stCxn id="80" idx="1"/>
            <a:endCxn id="12" idx="3"/>
          </p:cNvCxnSpPr>
          <p:nvPr/>
        </p:nvCxnSpPr>
        <p:spPr>
          <a:xfrm flipH="1">
            <a:off x="5689080" y="3713330"/>
            <a:ext cx="1228958" cy="6867"/>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81" idx="2"/>
            <a:endCxn id="13" idx="3"/>
          </p:cNvCxnSpPr>
          <p:nvPr/>
        </p:nvCxnSpPr>
        <p:spPr>
          <a:xfrm flipH="1">
            <a:off x="5689080" y="2960592"/>
            <a:ext cx="1231228" cy="0"/>
          </a:xfrm>
          <a:prstGeom prst="straightConnector1">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679654" y="1450100"/>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設定</a:t>
            </a:r>
            <a:endParaRPr lang="en-US" altLang="ja-JP" sz="800" dirty="0" smtClean="0"/>
          </a:p>
          <a:p>
            <a:pPr algn="ctr"/>
            <a:r>
              <a:rPr lang="ja-JP" altLang="en-US" sz="800" dirty="0" smtClean="0"/>
              <a:t>サービス</a:t>
            </a:r>
            <a:endParaRPr lang="en-US" sz="800" dirty="0" smtClean="0"/>
          </a:p>
        </p:txBody>
      </p:sp>
      <p:sp>
        <p:nvSpPr>
          <p:cNvPr id="49" name="Rectangle 48"/>
          <p:cNvSpPr/>
          <p:nvPr/>
        </p:nvSpPr>
        <p:spPr>
          <a:xfrm>
            <a:off x="4955289" y="1447600"/>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設定</a:t>
            </a:r>
            <a:endParaRPr lang="en-US" altLang="ja-JP" sz="800" dirty="0" smtClean="0"/>
          </a:p>
          <a:p>
            <a:pPr algn="ctr"/>
            <a:r>
              <a:rPr lang="ja-JP" altLang="en-US" sz="800" dirty="0" smtClean="0"/>
              <a:t>サービス</a:t>
            </a:r>
            <a:endParaRPr lang="en-US" sz="800" dirty="0" smtClean="0"/>
          </a:p>
        </p:txBody>
      </p:sp>
      <p:sp>
        <p:nvSpPr>
          <p:cNvPr id="54" name="Snip Diagonal Corner Rectangle 53"/>
          <p:cNvSpPr/>
          <p:nvPr/>
        </p:nvSpPr>
        <p:spPr>
          <a:xfrm>
            <a:off x="6918038" y="1171323"/>
            <a:ext cx="731520" cy="457200"/>
          </a:xfrm>
          <a:prstGeom prst="snip2Diag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700" dirty="0" smtClean="0"/>
              <a:t>SOAP</a:t>
            </a:r>
            <a:r>
              <a:rPr lang="en-US" sz="700" dirty="0"/>
              <a:t> </a:t>
            </a:r>
            <a:endParaRPr lang="en-US" sz="700" dirty="0" smtClean="0"/>
          </a:p>
          <a:p>
            <a:pPr algn="ctr"/>
            <a:r>
              <a:rPr lang="ja-JP" altLang="en-US" sz="700" dirty="0" smtClean="0"/>
              <a:t>クライアント</a:t>
            </a:r>
            <a:endParaRPr lang="en-US" altLang="ja-JP" sz="700" dirty="0" smtClean="0"/>
          </a:p>
        </p:txBody>
      </p:sp>
      <p:cxnSp>
        <p:nvCxnSpPr>
          <p:cNvPr id="70" name="Elbow Connector 69"/>
          <p:cNvCxnSpPr>
            <a:stCxn id="47" idx="1"/>
            <a:endCxn id="5" idx="3"/>
          </p:cNvCxnSpPr>
          <p:nvPr/>
        </p:nvCxnSpPr>
        <p:spPr>
          <a:xfrm rot="10800000">
            <a:off x="1343922" y="1676202"/>
            <a:ext cx="335733" cy="2499"/>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Elbow Connector 110"/>
          <p:cNvCxnSpPr>
            <a:stCxn id="54" idx="2"/>
            <a:endCxn id="49" idx="3"/>
          </p:cNvCxnSpPr>
          <p:nvPr/>
        </p:nvCxnSpPr>
        <p:spPr>
          <a:xfrm rot="10800000" flipV="1">
            <a:off x="5686810" y="1399922"/>
            <a:ext cx="1231229" cy="276277"/>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502873" y="3308070"/>
            <a:ext cx="628753" cy="727075"/>
            <a:chOff x="3959871" y="2802348"/>
            <a:chExt cx="628753" cy="727075"/>
          </a:xfrm>
        </p:grpSpPr>
        <p:sp>
          <p:nvSpPr>
            <p:cNvPr id="125" name="Rectangle 124"/>
            <p:cNvSpPr/>
            <p:nvPr/>
          </p:nvSpPr>
          <p:spPr>
            <a:xfrm>
              <a:off x="3959871" y="2802348"/>
              <a:ext cx="628753" cy="727075"/>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sp>
          <p:nvSpPr>
            <p:cNvPr id="126" name="Can 125"/>
            <p:cNvSpPr/>
            <p:nvPr/>
          </p:nvSpPr>
          <p:spPr>
            <a:xfrm>
              <a:off x="4051385" y="298784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t>ユーザ</a:t>
              </a:r>
              <a:r>
                <a:rPr lang="en-US" altLang="ja-JP" sz="500" dirty="0"/>
                <a:t>&amp;</a:t>
              </a:r>
              <a:r>
                <a:rPr lang="ja-JP" altLang="en-US" sz="500" dirty="0"/>
                <a:t>端末情報</a:t>
              </a:r>
              <a:endParaRPr lang="en-US" sz="500" dirty="0"/>
            </a:p>
          </p:txBody>
        </p:sp>
      </p:grpSp>
      <p:cxnSp>
        <p:nvCxnSpPr>
          <p:cNvPr id="130" name="Elbow Connector 129"/>
          <p:cNvCxnSpPr>
            <a:stCxn id="79" idx="2"/>
            <a:endCxn id="49" idx="3"/>
          </p:cNvCxnSpPr>
          <p:nvPr/>
        </p:nvCxnSpPr>
        <p:spPr>
          <a:xfrm rot="10800000">
            <a:off x="5686810" y="1676200"/>
            <a:ext cx="1231229" cy="257166"/>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3" name="Title 2"/>
          <p:cNvSpPr txBox="1">
            <a:spLocks/>
          </p:cNvSpPr>
          <p:nvPr/>
        </p:nvSpPr>
        <p:spPr bwMode="auto">
          <a:xfrm>
            <a:off x="437766" y="341314"/>
            <a:ext cx="8345488" cy="41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400" dirty="0" smtClean="0"/>
              <a:t>データフロー　</a:t>
            </a:r>
            <a:r>
              <a:rPr lang="en-US" sz="2400" dirty="0" smtClean="0"/>
              <a:t>–</a:t>
            </a:r>
            <a:r>
              <a:rPr lang="ja-JP" altLang="en-US" sz="2400" dirty="0" smtClean="0"/>
              <a:t>　設定と連携</a:t>
            </a:r>
            <a:endParaRPr lang="en-US" altLang="ja-JP" sz="2400" dirty="0" smtClean="0"/>
          </a:p>
        </p:txBody>
      </p:sp>
      <p:cxnSp>
        <p:nvCxnSpPr>
          <p:cNvPr id="134" name="Elbow Connector 133"/>
          <p:cNvCxnSpPr>
            <a:stCxn id="12" idx="1"/>
            <a:endCxn id="126" idx="4"/>
          </p:cNvCxnSpPr>
          <p:nvPr/>
        </p:nvCxnSpPr>
        <p:spPr>
          <a:xfrm rot="10800000" flipV="1">
            <a:off x="4051588" y="3720197"/>
            <a:ext cx="905973" cy="1972"/>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3" name="Elbow Connector 142"/>
          <p:cNvCxnSpPr>
            <a:stCxn id="51" idx="2"/>
            <a:endCxn id="144" idx="2"/>
          </p:cNvCxnSpPr>
          <p:nvPr/>
        </p:nvCxnSpPr>
        <p:spPr>
          <a:xfrm rot="16200000" flipH="1">
            <a:off x="3713975" y="1919060"/>
            <a:ext cx="222660" cy="199138"/>
          </a:xfrm>
          <a:prstGeom prst="bentConnector2">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4" name="Can 143"/>
          <p:cNvSpPr/>
          <p:nvPr/>
        </p:nvSpPr>
        <p:spPr>
          <a:xfrm>
            <a:off x="3924874" y="1975016"/>
            <a:ext cx="428380" cy="309886"/>
          </a:xfrm>
          <a:prstGeom prst="ca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rgbClr val="214794"/>
                </a:solidFill>
              </a:rPr>
              <a:t>バッファ</a:t>
            </a:r>
            <a:endParaRPr lang="en-US" sz="500" dirty="0" smtClean="0">
              <a:solidFill>
                <a:srgbClr val="214794"/>
              </a:solidFill>
            </a:endParaRPr>
          </a:p>
        </p:txBody>
      </p:sp>
      <p:sp>
        <p:nvSpPr>
          <p:cNvPr id="156" name="TextBox 155"/>
          <p:cNvSpPr txBox="1"/>
          <p:nvPr/>
        </p:nvSpPr>
        <p:spPr>
          <a:xfrm>
            <a:off x="5989092" y="3392246"/>
            <a:ext cx="633507" cy="338554"/>
          </a:xfrm>
          <a:prstGeom prst="rect">
            <a:avLst/>
          </a:prstGeom>
          <a:noFill/>
        </p:spPr>
        <p:txBody>
          <a:bodyPr wrap="none" rtlCol="0">
            <a:spAutoFit/>
          </a:bodyPr>
          <a:lstStyle/>
          <a:p>
            <a:pPr algn="ctr"/>
            <a:r>
              <a:rPr lang="en-US" sz="800" dirty="0" smtClean="0"/>
              <a:t>syslog</a:t>
            </a:r>
          </a:p>
          <a:p>
            <a:pPr algn="ctr"/>
            <a:r>
              <a:rPr lang="en-US" sz="800" dirty="0"/>
              <a:t>(</a:t>
            </a:r>
            <a:r>
              <a:rPr lang="en-US" sz="800" dirty="0" smtClean="0"/>
              <a:t>514/udp)</a:t>
            </a:r>
            <a:endParaRPr lang="en-US" sz="800" dirty="0"/>
          </a:p>
        </p:txBody>
      </p:sp>
      <p:sp>
        <p:nvSpPr>
          <p:cNvPr id="157" name="TextBox 156"/>
          <p:cNvSpPr txBox="1"/>
          <p:nvPr/>
        </p:nvSpPr>
        <p:spPr>
          <a:xfrm>
            <a:off x="2581362" y="1357144"/>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160" name="TextBox 159"/>
          <p:cNvSpPr txBox="1"/>
          <p:nvPr/>
        </p:nvSpPr>
        <p:spPr>
          <a:xfrm>
            <a:off x="5989074" y="1337648"/>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164" name="TextBox 163"/>
          <p:cNvSpPr txBox="1"/>
          <p:nvPr/>
        </p:nvSpPr>
        <p:spPr>
          <a:xfrm>
            <a:off x="6401257" y="2606936"/>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167" name="Rectangle 166"/>
          <p:cNvSpPr/>
          <p:nvPr/>
        </p:nvSpPr>
        <p:spPr>
          <a:xfrm>
            <a:off x="7771790" y="1445311"/>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ポリシー</a:t>
            </a:r>
            <a:endParaRPr lang="en-US" sz="800" dirty="0" smtClean="0"/>
          </a:p>
        </p:txBody>
      </p:sp>
      <p:sp>
        <p:nvSpPr>
          <p:cNvPr id="168" name="Rectangle 167"/>
          <p:cNvSpPr/>
          <p:nvPr/>
        </p:nvSpPr>
        <p:spPr>
          <a:xfrm>
            <a:off x="7771790" y="3484730"/>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a:t>ユーザ名</a:t>
            </a:r>
            <a:r>
              <a:rPr lang="en-US" altLang="ja-JP" sz="800" dirty="0"/>
              <a:t>&amp;</a:t>
            </a:r>
            <a:r>
              <a:rPr lang="ja-JP" altLang="en-US" sz="800" dirty="0"/>
              <a:t>デバイス</a:t>
            </a:r>
            <a:endParaRPr lang="en-US" sz="800" dirty="0"/>
          </a:p>
        </p:txBody>
      </p:sp>
      <p:sp>
        <p:nvSpPr>
          <p:cNvPr id="169" name="Rectangle 168"/>
          <p:cNvSpPr/>
          <p:nvPr/>
        </p:nvSpPr>
        <p:spPr>
          <a:xfrm>
            <a:off x="7771790" y="942725"/>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600" dirty="0"/>
              <a:t>ホストグループ</a:t>
            </a:r>
            <a:r>
              <a:rPr lang="en-US" altLang="ja-JP" sz="600" dirty="0"/>
              <a:t>&amp;</a:t>
            </a:r>
          </a:p>
          <a:p>
            <a:pPr algn="ctr"/>
            <a:r>
              <a:rPr lang="ja-JP" altLang="en-US" sz="600" dirty="0"/>
              <a:t>アプリケーション</a:t>
            </a:r>
            <a:endParaRPr lang="en-US" sz="600" dirty="0"/>
          </a:p>
        </p:txBody>
      </p:sp>
      <p:sp>
        <p:nvSpPr>
          <p:cNvPr id="170" name="Rectangle 169"/>
          <p:cNvSpPr/>
          <p:nvPr/>
        </p:nvSpPr>
        <p:spPr>
          <a:xfrm>
            <a:off x="7771790" y="2731993"/>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脅威情報</a:t>
            </a:r>
            <a:endParaRPr lang="en-US" sz="800" dirty="0" smtClean="0"/>
          </a:p>
        </p:txBody>
      </p:sp>
      <p:sp>
        <p:nvSpPr>
          <p:cNvPr id="171" name="Rectangle 170"/>
          <p:cNvSpPr/>
          <p:nvPr/>
        </p:nvSpPr>
        <p:spPr>
          <a:xfrm>
            <a:off x="7771790" y="1940640"/>
            <a:ext cx="731520" cy="457200"/>
          </a:xfrm>
          <a:prstGeom prst="rect">
            <a:avLst/>
          </a:prstGeom>
          <a:ln w="3175" cmpd="sng">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800" dirty="0" smtClean="0"/>
              <a:t>設定</a:t>
            </a:r>
            <a:endParaRPr lang="en-US" sz="800" dirty="0" smtClean="0"/>
          </a:p>
        </p:txBody>
      </p:sp>
      <p:sp>
        <p:nvSpPr>
          <p:cNvPr id="51" name="Rectangle 50"/>
          <p:cNvSpPr/>
          <p:nvPr/>
        </p:nvSpPr>
        <p:spPr>
          <a:xfrm>
            <a:off x="3359976" y="1450099"/>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smtClean="0"/>
              <a:t>Flow Collector</a:t>
            </a:r>
            <a:r>
              <a:rPr lang="ja-JP" altLang="en-US" sz="600" dirty="0" smtClean="0"/>
              <a:t> ディスパッチャー</a:t>
            </a:r>
            <a:endParaRPr lang="en-US" sz="600" dirty="0" smtClean="0"/>
          </a:p>
        </p:txBody>
      </p:sp>
      <p:cxnSp>
        <p:nvCxnSpPr>
          <p:cNvPr id="56" name="Elbow Connector 55"/>
          <p:cNvCxnSpPr>
            <a:stCxn id="49" idx="1"/>
            <a:endCxn id="51" idx="3"/>
          </p:cNvCxnSpPr>
          <p:nvPr/>
        </p:nvCxnSpPr>
        <p:spPr>
          <a:xfrm rot="10800000" flipV="1">
            <a:off x="4091497" y="1676199"/>
            <a:ext cx="863793" cy="2499"/>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Elbow Connector 59"/>
          <p:cNvCxnSpPr>
            <a:stCxn id="12" idx="1"/>
            <a:endCxn id="51" idx="3"/>
          </p:cNvCxnSpPr>
          <p:nvPr/>
        </p:nvCxnSpPr>
        <p:spPr>
          <a:xfrm rot="10800000">
            <a:off x="4091496" y="1678699"/>
            <a:ext cx="866064" cy="2041498"/>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13" idx="1"/>
            <a:endCxn id="51" idx="3"/>
          </p:cNvCxnSpPr>
          <p:nvPr/>
        </p:nvCxnSpPr>
        <p:spPr>
          <a:xfrm rot="10800000">
            <a:off x="4091496" y="1678700"/>
            <a:ext cx="866064" cy="1281893"/>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51" idx="1"/>
            <a:endCxn id="47" idx="3"/>
          </p:cNvCxnSpPr>
          <p:nvPr/>
        </p:nvCxnSpPr>
        <p:spPr>
          <a:xfrm rot="10800000" flipV="1">
            <a:off x="2411174" y="1678698"/>
            <a:ext cx="948802" cy="1"/>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35021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216"/>
          <p:cNvSpPr/>
          <p:nvPr/>
        </p:nvSpPr>
        <p:spPr>
          <a:xfrm>
            <a:off x="1352963" y="1086288"/>
            <a:ext cx="2489200" cy="3291002"/>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chemeClr val="accent1"/>
                </a:solidFill>
              </a:rPr>
              <a:t>Flow Collector (Multiple)</a:t>
            </a:r>
          </a:p>
        </p:txBody>
      </p:sp>
      <p:sp>
        <p:nvSpPr>
          <p:cNvPr id="218" name="Rectangle 217"/>
          <p:cNvSpPr/>
          <p:nvPr/>
        </p:nvSpPr>
        <p:spPr>
          <a:xfrm>
            <a:off x="4579238" y="1086287"/>
            <a:ext cx="2206178" cy="3291003"/>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rgbClr val="214794"/>
                </a:solidFill>
              </a:rPr>
              <a:t>Management Console</a:t>
            </a:r>
          </a:p>
        </p:txBody>
      </p:sp>
      <p:sp>
        <p:nvSpPr>
          <p:cNvPr id="3" name="Title 2"/>
          <p:cNvSpPr>
            <a:spLocks noGrp="1"/>
          </p:cNvSpPr>
          <p:nvPr>
            <p:ph type="title"/>
          </p:nvPr>
        </p:nvSpPr>
        <p:spPr>
          <a:xfrm>
            <a:off x="437766" y="341314"/>
            <a:ext cx="8345488" cy="410702"/>
          </a:xfrm>
        </p:spPr>
        <p:txBody>
          <a:bodyPr/>
          <a:lstStyle/>
          <a:p>
            <a:r>
              <a:rPr lang="en-US" sz="2400" dirty="0" smtClean="0"/>
              <a:t>データフロー　–　レポート</a:t>
            </a:r>
            <a:endParaRPr lang="en-US" sz="2400" dirty="0"/>
          </a:p>
        </p:txBody>
      </p:sp>
      <p:grpSp>
        <p:nvGrpSpPr>
          <p:cNvPr id="11" name="Group 10"/>
          <p:cNvGrpSpPr/>
          <p:nvPr/>
        </p:nvGrpSpPr>
        <p:grpSpPr>
          <a:xfrm>
            <a:off x="1598208" y="2141476"/>
            <a:ext cx="628753" cy="1697264"/>
            <a:chOff x="3870674" y="2264230"/>
            <a:chExt cx="628753" cy="1697264"/>
          </a:xfrm>
        </p:grpSpPr>
        <p:sp>
          <p:nvSpPr>
            <p:cNvPr id="290" name="Rectangle 289"/>
            <p:cNvSpPr/>
            <p:nvPr/>
          </p:nvSpPr>
          <p:spPr>
            <a:xfrm>
              <a:off x="3870674" y="2264230"/>
              <a:ext cx="628753" cy="1697264"/>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sp>
          <p:nvSpPr>
            <p:cNvPr id="14" name="Can 13"/>
            <p:cNvSpPr/>
            <p:nvPr/>
          </p:nvSpPr>
          <p:spPr>
            <a:xfrm>
              <a:off x="3962188" y="2449729"/>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フロー</a:t>
              </a:r>
              <a:endParaRPr lang="en-US" sz="600" dirty="0" smtClean="0"/>
            </a:p>
          </p:txBody>
        </p:sp>
        <p:sp>
          <p:nvSpPr>
            <p:cNvPr id="15" name="Can 14"/>
            <p:cNvSpPr/>
            <p:nvPr/>
          </p:nvSpPr>
          <p:spPr>
            <a:xfrm>
              <a:off x="3962188" y="2948571"/>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イベント</a:t>
              </a:r>
              <a:endParaRPr lang="en-US" sz="600" dirty="0" smtClean="0"/>
            </a:p>
          </p:txBody>
        </p:sp>
        <p:sp>
          <p:nvSpPr>
            <p:cNvPr id="16" name="Can 15"/>
            <p:cNvSpPr/>
            <p:nvPr/>
          </p:nvSpPr>
          <p:spPr>
            <a:xfrm>
              <a:off x="3962188" y="3445511"/>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プロキシログ</a:t>
              </a:r>
              <a:endParaRPr lang="en-US" sz="600" dirty="0" smtClean="0"/>
            </a:p>
          </p:txBody>
        </p:sp>
      </p:grpSp>
      <p:sp>
        <p:nvSpPr>
          <p:cNvPr id="71" name="Can 70"/>
          <p:cNvSpPr/>
          <p:nvPr/>
        </p:nvSpPr>
        <p:spPr>
          <a:xfrm>
            <a:off x="4887955" y="1424335"/>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統計</a:t>
            </a:r>
            <a:endParaRPr lang="en-US" sz="600" dirty="0" smtClean="0"/>
          </a:p>
        </p:txBody>
      </p:sp>
      <p:sp>
        <p:nvSpPr>
          <p:cNvPr id="72" name="Can 71"/>
          <p:cNvSpPr/>
          <p:nvPr/>
        </p:nvSpPr>
        <p:spPr>
          <a:xfrm>
            <a:off x="4887955" y="192317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警告</a:t>
            </a:r>
            <a:endParaRPr lang="en-US" sz="600" dirty="0" smtClean="0"/>
          </a:p>
        </p:txBody>
      </p:sp>
      <p:sp>
        <p:nvSpPr>
          <p:cNvPr id="128" name="Can 127"/>
          <p:cNvSpPr/>
          <p:nvPr/>
        </p:nvSpPr>
        <p:spPr>
          <a:xfrm>
            <a:off x="4887955" y="2420117"/>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ホスト</a:t>
            </a:r>
            <a:endParaRPr lang="en-US" sz="600" dirty="0" smtClean="0"/>
          </a:p>
        </p:txBody>
      </p:sp>
      <p:sp>
        <p:nvSpPr>
          <p:cNvPr id="291" name="Rectangle 290"/>
          <p:cNvSpPr/>
          <p:nvPr/>
        </p:nvSpPr>
        <p:spPr>
          <a:xfrm>
            <a:off x="4799570" y="1238835"/>
            <a:ext cx="628753" cy="2206023"/>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grpSp>
        <p:nvGrpSpPr>
          <p:cNvPr id="2" name="Group 1"/>
          <p:cNvGrpSpPr/>
          <p:nvPr/>
        </p:nvGrpSpPr>
        <p:grpSpPr>
          <a:xfrm>
            <a:off x="1546824" y="1238836"/>
            <a:ext cx="731520" cy="818958"/>
            <a:chOff x="2857232" y="1943964"/>
            <a:chExt cx="731520" cy="818958"/>
          </a:xfrm>
        </p:grpSpPr>
        <p:sp>
          <p:nvSpPr>
            <p:cNvPr id="5" name="Rectangle 4"/>
            <p:cNvSpPr/>
            <p:nvPr/>
          </p:nvSpPr>
          <p:spPr>
            <a:xfrm>
              <a:off x="2857232" y="1943964"/>
              <a:ext cx="731520" cy="457200"/>
            </a:xfrm>
            <a:prstGeom prst="rect">
              <a:avLst/>
            </a:prstGeom>
            <a:solidFill>
              <a:srgbClr val="36A4D7"/>
            </a:solidFill>
            <a:ln w="3175" cmpd="sng">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エンジン</a:t>
              </a:r>
              <a:endParaRPr lang="en-US" sz="800" dirty="0" smtClean="0"/>
            </a:p>
          </p:txBody>
        </p:sp>
        <p:sp>
          <p:nvSpPr>
            <p:cNvPr id="47" name="Can 46"/>
            <p:cNvSpPr/>
            <p:nvPr/>
          </p:nvSpPr>
          <p:spPr>
            <a:xfrm>
              <a:off x="2994392" y="2305722"/>
              <a:ext cx="457200" cy="457200"/>
            </a:xfrm>
            <a:prstGeom prst="can">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rgbClr val="214794"/>
                  </a:solidFill>
                </a:rPr>
                <a:t>メモリ</a:t>
              </a:r>
              <a:endParaRPr lang="en-US" sz="600" dirty="0" smtClean="0">
                <a:solidFill>
                  <a:srgbClr val="214794"/>
                </a:solidFill>
              </a:endParaRPr>
            </a:p>
          </p:txBody>
        </p:sp>
      </p:grpSp>
      <p:sp>
        <p:nvSpPr>
          <p:cNvPr id="50" name="Rectangle 49"/>
          <p:cNvSpPr/>
          <p:nvPr/>
        </p:nvSpPr>
        <p:spPr>
          <a:xfrm>
            <a:off x="2884981" y="3494587"/>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レポート</a:t>
            </a:r>
            <a:endParaRPr lang="en-US" altLang="ja-JP" sz="800" dirty="0" smtClean="0"/>
          </a:p>
          <a:p>
            <a:pPr algn="ctr"/>
            <a:r>
              <a:rPr lang="ja-JP" altLang="en-US" sz="800" dirty="0" smtClean="0"/>
              <a:t>サービス</a:t>
            </a:r>
            <a:endParaRPr lang="en-US" sz="800" dirty="0" smtClean="0"/>
          </a:p>
        </p:txBody>
      </p:sp>
      <p:sp>
        <p:nvSpPr>
          <p:cNvPr id="51" name="Rectangle 50"/>
          <p:cNvSpPr/>
          <p:nvPr/>
        </p:nvSpPr>
        <p:spPr>
          <a:xfrm>
            <a:off x="5871776" y="3493858"/>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レポート</a:t>
            </a:r>
            <a:endParaRPr lang="en-US" altLang="ja-JP" sz="800" dirty="0" smtClean="0"/>
          </a:p>
          <a:p>
            <a:pPr algn="ctr"/>
            <a:r>
              <a:rPr lang="ja-JP" altLang="en-US" sz="800" dirty="0" smtClean="0"/>
              <a:t>サービス</a:t>
            </a:r>
            <a:endParaRPr lang="en-US" sz="800" dirty="0" smtClean="0"/>
          </a:p>
        </p:txBody>
      </p:sp>
      <p:cxnSp>
        <p:nvCxnSpPr>
          <p:cNvPr id="54" name="Elbow Connector 53"/>
          <p:cNvCxnSpPr>
            <a:stCxn id="71" idx="4"/>
            <a:endCxn id="51" idx="1"/>
          </p:cNvCxnSpPr>
          <p:nvPr/>
        </p:nvCxnSpPr>
        <p:spPr>
          <a:xfrm>
            <a:off x="5345155" y="1652935"/>
            <a:ext cx="526621" cy="2069523"/>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6" name="Elbow Connector 55"/>
          <p:cNvCxnSpPr>
            <a:stCxn id="72" idx="4"/>
            <a:endCxn id="51" idx="1"/>
          </p:cNvCxnSpPr>
          <p:nvPr/>
        </p:nvCxnSpPr>
        <p:spPr>
          <a:xfrm>
            <a:off x="5345155" y="2151777"/>
            <a:ext cx="526621" cy="1570681"/>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stCxn id="128" idx="4"/>
            <a:endCxn id="51" idx="1"/>
          </p:cNvCxnSpPr>
          <p:nvPr/>
        </p:nvCxnSpPr>
        <p:spPr>
          <a:xfrm>
            <a:off x="5345155" y="2648717"/>
            <a:ext cx="526621" cy="1073741"/>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47" idx="4"/>
            <a:endCxn id="50" idx="1"/>
          </p:cNvCxnSpPr>
          <p:nvPr/>
        </p:nvCxnSpPr>
        <p:spPr>
          <a:xfrm>
            <a:off x="2141184" y="1829194"/>
            <a:ext cx="743797" cy="1893993"/>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14" idx="4"/>
            <a:endCxn id="50" idx="1"/>
          </p:cNvCxnSpPr>
          <p:nvPr/>
        </p:nvCxnSpPr>
        <p:spPr>
          <a:xfrm>
            <a:off x="2146922" y="2555575"/>
            <a:ext cx="738059" cy="1167612"/>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15" idx="4"/>
            <a:endCxn id="50" idx="1"/>
          </p:cNvCxnSpPr>
          <p:nvPr/>
        </p:nvCxnSpPr>
        <p:spPr>
          <a:xfrm>
            <a:off x="2146922" y="3054417"/>
            <a:ext cx="738059" cy="668770"/>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3" name="Elbow Connector 72"/>
          <p:cNvCxnSpPr>
            <a:stCxn id="16" idx="4"/>
            <a:endCxn id="50" idx="1"/>
          </p:cNvCxnSpPr>
          <p:nvPr/>
        </p:nvCxnSpPr>
        <p:spPr>
          <a:xfrm>
            <a:off x="2146922" y="3551357"/>
            <a:ext cx="738059" cy="171830"/>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50" idx="3"/>
            <a:endCxn id="51" idx="1"/>
          </p:cNvCxnSpPr>
          <p:nvPr/>
        </p:nvCxnSpPr>
        <p:spPr>
          <a:xfrm flipV="1">
            <a:off x="3616501" y="3722458"/>
            <a:ext cx="2255275" cy="729"/>
          </a:xfrm>
          <a:prstGeom prst="straightConnector1">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919499" y="3366840"/>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cxnSp>
        <p:nvCxnSpPr>
          <p:cNvPr id="89" name="Elbow Connector 88"/>
          <p:cNvCxnSpPr>
            <a:stCxn id="51" idx="3"/>
            <a:endCxn id="33" idx="2"/>
          </p:cNvCxnSpPr>
          <p:nvPr/>
        </p:nvCxnSpPr>
        <p:spPr>
          <a:xfrm>
            <a:off x="6603296" y="3722458"/>
            <a:ext cx="862960" cy="294533"/>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6785416" y="3114765"/>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95" name="Can 94"/>
          <p:cNvSpPr/>
          <p:nvPr/>
        </p:nvSpPr>
        <p:spPr>
          <a:xfrm>
            <a:off x="4887955" y="2936100"/>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t>ユーザ</a:t>
            </a:r>
            <a:r>
              <a:rPr lang="en-US" altLang="ja-JP" sz="500" dirty="0"/>
              <a:t>&amp;</a:t>
            </a:r>
            <a:r>
              <a:rPr lang="ja-JP" altLang="en-US" sz="500" dirty="0"/>
              <a:t>端末情報</a:t>
            </a:r>
            <a:endParaRPr lang="en-US" sz="500" dirty="0"/>
          </a:p>
        </p:txBody>
      </p:sp>
      <p:cxnSp>
        <p:nvCxnSpPr>
          <p:cNvPr id="106" name="Elbow Connector 105"/>
          <p:cNvCxnSpPr>
            <a:stCxn id="95" idx="4"/>
            <a:endCxn id="51" idx="1"/>
          </p:cNvCxnSpPr>
          <p:nvPr/>
        </p:nvCxnSpPr>
        <p:spPr>
          <a:xfrm>
            <a:off x="5345155" y="3164700"/>
            <a:ext cx="526621" cy="557758"/>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sp>
        <p:nvSpPr>
          <p:cNvPr id="33" name="Snip Diagonal Corner Rectangle 32"/>
          <p:cNvSpPr/>
          <p:nvPr/>
        </p:nvSpPr>
        <p:spPr>
          <a:xfrm>
            <a:off x="7466256" y="3788391"/>
            <a:ext cx="731520" cy="457200"/>
          </a:xfrm>
          <a:prstGeom prst="snip2Diag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600" dirty="0"/>
              <a:t>ユーザ</a:t>
            </a:r>
            <a:endParaRPr lang="en-US" altLang="ja-JP" sz="600" dirty="0"/>
          </a:p>
          <a:p>
            <a:pPr algn="ctr"/>
            <a:r>
              <a:rPr lang="ja-JP" altLang="en-US" sz="600" dirty="0" smtClean="0"/>
              <a:t>インタフェイス</a:t>
            </a:r>
            <a:endParaRPr lang="en-US" altLang="ja-JP" sz="600" dirty="0"/>
          </a:p>
        </p:txBody>
      </p:sp>
      <p:sp>
        <p:nvSpPr>
          <p:cNvPr id="34" name="Snip Diagonal Corner Rectangle 33"/>
          <p:cNvSpPr/>
          <p:nvPr/>
        </p:nvSpPr>
        <p:spPr>
          <a:xfrm>
            <a:off x="7466256" y="3254948"/>
            <a:ext cx="731520" cy="457200"/>
          </a:xfrm>
          <a:prstGeom prst="snip2Diag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700" dirty="0"/>
              <a:t>SOAP </a:t>
            </a:r>
          </a:p>
          <a:p>
            <a:pPr algn="ctr"/>
            <a:r>
              <a:rPr lang="ja-JP" altLang="en-US" sz="700" dirty="0" smtClean="0"/>
              <a:t>クライアント</a:t>
            </a:r>
            <a:endParaRPr lang="en-US" altLang="ja-JP" sz="700" dirty="0"/>
          </a:p>
        </p:txBody>
      </p:sp>
      <p:cxnSp>
        <p:nvCxnSpPr>
          <p:cNvPr id="36" name="Elbow Connector 35"/>
          <p:cNvCxnSpPr>
            <a:endCxn id="34" idx="2"/>
          </p:cNvCxnSpPr>
          <p:nvPr/>
        </p:nvCxnSpPr>
        <p:spPr>
          <a:xfrm flipV="1">
            <a:off x="6603296" y="3483548"/>
            <a:ext cx="862960" cy="239639"/>
          </a:xfrm>
          <a:prstGeom prst="bentConnector3">
            <a:avLst>
              <a:gd name="adj1" fmla="val 50000"/>
            </a:avLst>
          </a:prstGeom>
          <a:ln w="6350" cmpd="sng">
            <a:headEnd type="oval"/>
            <a:tailEnd type="arrow"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7822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217"/>
          <p:cNvSpPr/>
          <p:nvPr/>
        </p:nvSpPr>
        <p:spPr>
          <a:xfrm>
            <a:off x="3592287" y="1219200"/>
            <a:ext cx="3113314" cy="3388075"/>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rgbClr val="214794"/>
                </a:solidFill>
              </a:rPr>
              <a:t>Management Console</a:t>
            </a:r>
          </a:p>
        </p:txBody>
      </p:sp>
      <p:sp>
        <p:nvSpPr>
          <p:cNvPr id="2" name="Rectangle 1"/>
          <p:cNvSpPr/>
          <p:nvPr/>
        </p:nvSpPr>
        <p:spPr>
          <a:xfrm>
            <a:off x="2114175" y="3519561"/>
            <a:ext cx="2633038" cy="777981"/>
          </a:xfrm>
          <a:prstGeom prst="rect">
            <a:avLst/>
          </a:prstGeom>
          <a:noFill/>
          <a:ln w="3175" cmpd="sng">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800" dirty="0" smtClean="0">
                <a:solidFill>
                  <a:schemeClr val="tx1"/>
                </a:solidFill>
              </a:rPr>
              <a:t>将来対応予定</a:t>
            </a:r>
            <a:endParaRPr lang="en-US" sz="800" dirty="0" smtClean="0">
              <a:solidFill>
                <a:schemeClr val="tx1"/>
              </a:solidFill>
            </a:endParaRPr>
          </a:p>
        </p:txBody>
      </p:sp>
      <p:sp>
        <p:nvSpPr>
          <p:cNvPr id="217" name="Rectangle 216"/>
          <p:cNvSpPr/>
          <p:nvPr/>
        </p:nvSpPr>
        <p:spPr>
          <a:xfrm>
            <a:off x="573317" y="1255485"/>
            <a:ext cx="2496453" cy="1172806"/>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r>
              <a:rPr lang="en-US" sz="800" dirty="0" smtClean="0">
                <a:solidFill>
                  <a:schemeClr val="accent1"/>
                </a:solidFill>
              </a:rPr>
              <a:t>Flow Collector (</a:t>
            </a:r>
            <a:r>
              <a:rPr lang="ja-JP" altLang="en-US" sz="800" dirty="0" smtClean="0">
                <a:solidFill>
                  <a:schemeClr val="accent1"/>
                </a:solidFill>
              </a:rPr>
              <a:t>複数</a:t>
            </a:r>
            <a:r>
              <a:rPr lang="en-US" sz="800" dirty="0" smtClean="0">
                <a:solidFill>
                  <a:schemeClr val="accent1"/>
                </a:solidFill>
              </a:rPr>
              <a:t>)</a:t>
            </a:r>
          </a:p>
        </p:txBody>
      </p:sp>
      <p:sp>
        <p:nvSpPr>
          <p:cNvPr id="3" name="Title 2"/>
          <p:cNvSpPr>
            <a:spLocks noGrp="1"/>
          </p:cNvSpPr>
          <p:nvPr>
            <p:ph type="title"/>
          </p:nvPr>
        </p:nvSpPr>
        <p:spPr>
          <a:xfrm>
            <a:off x="437766" y="341314"/>
            <a:ext cx="8345488" cy="410702"/>
          </a:xfrm>
        </p:spPr>
        <p:txBody>
          <a:bodyPr/>
          <a:lstStyle/>
          <a:p>
            <a:r>
              <a:rPr lang="ja-JP" altLang="en-US" sz="2400" dirty="0" smtClean="0"/>
              <a:t>データフロー　</a:t>
            </a:r>
            <a:r>
              <a:rPr lang="en-US" sz="2400" dirty="0" smtClean="0"/>
              <a:t>– </a:t>
            </a:r>
            <a:r>
              <a:rPr lang="ja-JP" altLang="en-US" sz="2400" dirty="0" smtClean="0"/>
              <a:t>レスポンスと対応</a:t>
            </a:r>
            <a:endParaRPr lang="en-US" sz="2400" dirty="0"/>
          </a:p>
        </p:txBody>
      </p:sp>
      <p:sp>
        <p:nvSpPr>
          <p:cNvPr id="5" name="Rectangle 4"/>
          <p:cNvSpPr/>
          <p:nvPr/>
        </p:nvSpPr>
        <p:spPr>
          <a:xfrm>
            <a:off x="810720" y="1448820"/>
            <a:ext cx="731520" cy="457200"/>
          </a:xfrm>
          <a:prstGeom prst="rect">
            <a:avLst/>
          </a:prstGeom>
          <a:solidFill>
            <a:srgbClr val="36A4D7"/>
          </a:solidFill>
          <a:ln w="3175" cmpd="sng">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エンジン</a:t>
            </a:r>
            <a:endParaRPr lang="en-US" sz="800" dirty="0" smtClean="0"/>
          </a:p>
        </p:txBody>
      </p:sp>
      <p:sp>
        <p:nvSpPr>
          <p:cNvPr id="6" name="Rectangle 5"/>
          <p:cNvSpPr/>
          <p:nvPr/>
        </p:nvSpPr>
        <p:spPr>
          <a:xfrm>
            <a:off x="1885332" y="1449985"/>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イベント</a:t>
            </a:r>
            <a:endParaRPr lang="en-US" altLang="ja-JP" sz="800" dirty="0" smtClean="0"/>
          </a:p>
          <a:p>
            <a:pPr algn="ctr"/>
            <a:r>
              <a:rPr lang="ja-JP" altLang="en-US" sz="800" dirty="0" smtClean="0"/>
              <a:t>転送</a:t>
            </a:r>
            <a:endParaRPr lang="en-US" sz="800" dirty="0" smtClean="0"/>
          </a:p>
        </p:txBody>
      </p:sp>
      <p:sp>
        <p:nvSpPr>
          <p:cNvPr id="10" name="Rectangle 9"/>
          <p:cNvSpPr/>
          <p:nvPr/>
        </p:nvSpPr>
        <p:spPr>
          <a:xfrm>
            <a:off x="3841976" y="1449987"/>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イベント</a:t>
            </a:r>
            <a:endParaRPr lang="en-US" altLang="ja-JP" sz="800" dirty="0" smtClean="0"/>
          </a:p>
          <a:p>
            <a:pPr algn="ctr"/>
            <a:r>
              <a:rPr lang="ja-JP" altLang="en-US" sz="800" dirty="0" smtClean="0"/>
              <a:t>収集</a:t>
            </a:r>
            <a:endParaRPr lang="en-US" sz="800" dirty="0" smtClean="0"/>
          </a:p>
        </p:txBody>
      </p:sp>
      <p:cxnSp>
        <p:nvCxnSpPr>
          <p:cNvPr id="33" name="Straight Arrow Connector 32"/>
          <p:cNvCxnSpPr>
            <a:stCxn id="5" idx="3"/>
            <a:endCxn id="6" idx="1"/>
          </p:cNvCxnSpPr>
          <p:nvPr/>
        </p:nvCxnSpPr>
        <p:spPr>
          <a:xfrm>
            <a:off x="1542240" y="1677420"/>
            <a:ext cx="343092" cy="1165"/>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6" idx="3"/>
            <a:endCxn id="10" idx="1"/>
          </p:cNvCxnSpPr>
          <p:nvPr/>
        </p:nvCxnSpPr>
        <p:spPr>
          <a:xfrm>
            <a:off x="2616852" y="1678585"/>
            <a:ext cx="1225124" cy="2"/>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10" idx="3"/>
            <a:endCxn id="72" idx="2"/>
          </p:cNvCxnSpPr>
          <p:nvPr/>
        </p:nvCxnSpPr>
        <p:spPr>
          <a:xfrm>
            <a:off x="4573496" y="1678587"/>
            <a:ext cx="401563" cy="923872"/>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2" name="Elbow Connector 211"/>
          <p:cNvCxnSpPr>
            <a:stCxn id="6" idx="2"/>
            <a:endCxn id="320" idx="2"/>
          </p:cNvCxnSpPr>
          <p:nvPr/>
        </p:nvCxnSpPr>
        <p:spPr>
          <a:xfrm rot="16200000" flipH="1">
            <a:off x="2258180" y="1900097"/>
            <a:ext cx="209859" cy="224034"/>
          </a:xfrm>
          <a:prstGeom prst="bentConnector2">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7" name="TextBox 246"/>
          <p:cNvSpPr txBox="1"/>
          <p:nvPr/>
        </p:nvSpPr>
        <p:spPr>
          <a:xfrm>
            <a:off x="3055908" y="1338866"/>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72" name="Can 71"/>
          <p:cNvSpPr/>
          <p:nvPr/>
        </p:nvSpPr>
        <p:spPr>
          <a:xfrm>
            <a:off x="4975059" y="2373859"/>
            <a:ext cx="457200" cy="457200"/>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t>警告</a:t>
            </a:r>
            <a:endParaRPr lang="en-US" sz="600" dirty="0" smtClean="0"/>
          </a:p>
        </p:txBody>
      </p:sp>
      <p:sp>
        <p:nvSpPr>
          <p:cNvPr id="291" name="Rectangle 290"/>
          <p:cNvSpPr/>
          <p:nvPr/>
        </p:nvSpPr>
        <p:spPr>
          <a:xfrm>
            <a:off x="4886674" y="2184902"/>
            <a:ext cx="628753" cy="702043"/>
          </a:xfrm>
          <a:prstGeom prst="rect">
            <a:avLst/>
          </a:prstGeom>
          <a:noFill/>
          <a:ln w="3175" cmpd="sng"/>
        </p:spPr>
        <p:style>
          <a:lnRef idx="2">
            <a:schemeClr val="accent2"/>
          </a:lnRef>
          <a:fillRef idx="1">
            <a:schemeClr val="lt1"/>
          </a:fillRef>
          <a:effectRef idx="0">
            <a:schemeClr val="accent2"/>
          </a:effectRef>
          <a:fontRef idx="minor">
            <a:schemeClr val="dk1"/>
          </a:fontRef>
        </p:style>
        <p:txBody>
          <a:bodyPr rtlCol="0" anchor="t"/>
          <a:lstStyle/>
          <a:p>
            <a:pPr algn="ctr"/>
            <a:r>
              <a:rPr lang="en-US" sz="600" dirty="0" smtClean="0"/>
              <a:t>Vertica</a:t>
            </a:r>
          </a:p>
        </p:txBody>
      </p:sp>
      <p:sp>
        <p:nvSpPr>
          <p:cNvPr id="320" name="Can 319"/>
          <p:cNvSpPr/>
          <p:nvPr/>
        </p:nvSpPr>
        <p:spPr>
          <a:xfrm>
            <a:off x="2475126" y="1962101"/>
            <a:ext cx="428380" cy="309886"/>
          </a:xfrm>
          <a:prstGeom prst="ca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rgbClr val="214794"/>
                </a:solidFill>
              </a:rPr>
              <a:t>バッファ</a:t>
            </a:r>
            <a:endParaRPr lang="en-US" sz="500" dirty="0" smtClean="0">
              <a:solidFill>
                <a:srgbClr val="214794"/>
              </a:solidFill>
            </a:endParaRPr>
          </a:p>
        </p:txBody>
      </p:sp>
      <p:sp>
        <p:nvSpPr>
          <p:cNvPr id="49" name="Rectangle 48"/>
          <p:cNvSpPr/>
          <p:nvPr/>
        </p:nvSpPr>
        <p:spPr>
          <a:xfrm>
            <a:off x="5747651" y="1457977"/>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応答</a:t>
            </a:r>
            <a:endParaRPr lang="en-US" altLang="ja-JP" sz="800" dirty="0" smtClean="0"/>
          </a:p>
          <a:p>
            <a:pPr algn="ctr"/>
            <a:r>
              <a:rPr lang="ja-JP" altLang="en-US" sz="800" dirty="0" smtClean="0"/>
              <a:t>マネージャ</a:t>
            </a:r>
            <a:endParaRPr lang="en-US" sz="800" dirty="0" smtClean="0"/>
          </a:p>
        </p:txBody>
      </p:sp>
      <p:cxnSp>
        <p:nvCxnSpPr>
          <p:cNvPr id="50" name="Straight Arrow Connector 49"/>
          <p:cNvCxnSpPr>
            <a:stCxn id="10" idx="3"/>
            <a:endCxn id="49" idx="1"/>
          </p:cNvCxnSpPr>
          <p:nvPr/>
        </p:nvCxnSpPr>
        <p:spPr>
          <a:xfrm>
            <a:off x="4573496" y="1678587"/>
            <a:ext cx="1174155" cy="7990"/>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7606153" y="897273"/>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dirty="0" smtClean="0"/>
              <a:t>SMTP</a:t>
            </a:r>
          </a:p>
          <a:p>
            <a:pPr algn="ctr"/>
            <a:r>
              <a:rPr lang="ja-JP" altLang="en-US" sz="800" dirty="0" smtClean="0"/>
              <a:t>サーバ</a:t>
            </a:r>
            <a:endParaRPr lang="en-US" sz="800" dirty="0" smtClean="0"/>
          </a:p>
        </p:txBody>
      </p:sp>
      <p:sp>
        <p:nvSpPr>
          <p:cNvPr id="55" name="Rectangle 54"/>
          <p:cNvSpPr/>
          <p:nvPr/>
        </p:nvSpPr>
        <p:spPr>
          <a:xfrm>
            <a:off x="7606153" y="1460706"/>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dirty="0" smtClean="0"/>
              <a:t>Syslog </a:t>
            </a:r>
          </a:p>
          <a:p>
            <a:pPr algn="ctr"/>
            <a:r>
              <a:rPr lang="ja-JP" altLang="en-US" sz="800" dirty="0" smtClean="0"/>
              <a:t>サーバ</a:t>
            </a:r>
            <a:endParaRPr lang="en-US" sz="800" dirty="0" smtClean="0"/>
          </a:p>
        </p:txBody>
      </p:sp>
      <p:sp>
        <p:nvSpPr>
          <p:cNvPr id="56" name="Rectangle 55"/>
          <p:cNvSpPr/>
          <p:nvPr/>
        </p:nvSpPr>
        <p:spPr>
          <a:xfrm>
            <a:off x="7606153" y="2025240"/>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dirty="0" smtClean="0"/>
              <a:t>SNMP </a:t>
            </a:r>
          </a:p>
          <a:p>
            <a:pPr algn="ctr"/>
            <a:r>
              <a:rPr lang="ja-JP" altLang="en-US" sz="800" dirty="0" smtClean="0"/>
              <a:t>マネージャ</a:t>
            </a:r>
            <a:endParaRPr lang="en-US" sz="800" dirty="0" smtClean="0"/>
          </a:p>
        </p:txBody>
      </p:sp>
      <p:cxnSp>
        <p:nvCxnSpPr>
          <p:cNvPr id="57" name="Elbow Connector 56"/>
          <p:cNvCxnSpPr>
            <a:stCxn id="49" idx="3"/>
            <a:endCxn id="54" idx="1"/>
          </p:cNvCxnSpPr>
          <p:nvPr/>
        </p:nvCxnSpPr>
        <p:spPr>
          <a:xfrm flipV="1">
            <a:off x="6479171" y="1125873"/>
            <a:ext cx="1126982" cy="560704"/>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Elbow Connector 59"/>
          <p:cNvCxnSpPr>
            <a:stCxn id="49" idx="3"/>
            <a:endCxn id="55" idx="1"/>
          </p:cNvCxnSpPr>
          <p:nvPr/>
        </p:nvCxnSpPr>
        <p:spPr>
          <a:xfrm>
            <a:off x="6479171" y="1686577"/>
            <a:ext cx="1126982" cy="2729"/>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9" idx="3"/>
            <a:endCxn id="56" idx="1"/>
          </p:cNvCxnSpPr>
          <p:nvPr/>
        </p:nvCxnSpPr>
        <p:spPr>
          <a:xfrm>
            <a:off x="6479171" y="1686577"/>
            <a:ext cx="1126982" cy="567263"/>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5747651" y="3279520"/>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緩和</a:t>
            </a:r>
            <a:endParaRPr lang="en-US" altLang="ja-JP" sz="800" dirty="0" smtClean="0"/>
          </a:p>
          <a:p>
            <a:pPr algn="ctr"/>
            <a:r>
              <a:rPr lang="ja-JP" altLang="en-US" sz="800" dirty="0" smtClean="0"/>
              <a:t>サービス</a:t>
            </a:r>
            <a:endParaRPr lang="en-US" sz="800" dirty="0" smtClean="0"/>
          </a:p>
        </p:txBody>
      </p:sp>
      <p:sp>
        <p:nvSpPr>
          <p:cNvPr id="74" name="Rectangle 73"/>
          <p:cNvSpPr/>
          <p:nvPr/>
        </p:nvSpPr>
        <p:spPr>
          <a:xfrm>
            <a:off x="3841976" y="2891048"/>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smtClean="0"/>
              <a:t>pxGrid</a:t>
            </a:r>
            <a:endParaRPr lang="en-US" sz="700" dirty="0" smtClean="0"/>
          </a:p>
          <a:p>
            <a:pPr algn="ctr"/>
            <a:r>
              <a:rPr lang="ja-JP" altLang="en-US" sz="700" dirty="0" smtClean="0"/>
              <a:t>ディスパッチャ</a:t>
            </a:r>
            <a:endParaRPr lang="en-US" sz="700" dirty="0" smtClean="0"/>
          </a:p>
        </p:txBody>
      </p:sp>
      <p:cxnSp>
        <p:nvCxnSpPr>
          <p:cNvPr id="79" name="Straight Arrow Connector 78"/>
          <p:cNvCxnSpPr>
            <a:stCxn id="46" idx="2"/>
            <a:endCxn id="68" idx="3"/>
          </p:cNvCxnSpPr>
          <p:nvPr/>
        </p:nvCxnSpPr>
        <p:spPr>
          <a:xfrm flipH="1" flipV="1">
            <a:off x="6479171" y="3508120"/>
            <a:ext cx="1126982" cy="1606"/>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2324388" y="2900205"/>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dirty="0" smtClean="0"/>
              <a:t>ISE</a:t>
            </a:r>
          </a:p>
        </p:txBody>
      </p:sp>
      <p:cxnSp>
        <p:nvCxnSpPr>
          <p:cNvPr id="84" name="Straight Arrow Connector 83"/>
          <p:cNvCxnSpPr>
            <a:stCxn id="74" idx="1"/>
            <a:endCxn id="83" idx="3"/>
          </p:cNvCxnSpPr>
          <p:nvPr/>
        </p:nvCxnSpPr>
        <p:spPr>
          <a:xfrm flipH="1">
            <a:off x="3055908" y="3119648"/>
            <a:ext cx="786068" cy="9157"/>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3841976" y="3640478"/>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smtClean="0"/>
              <a:t>Packet Analyzer</a:t>
            </a:r>
          </a:p>
          <a:p>
            <a:pPr algn="ctr"/>
            <a:r>
              <a:rPr lang="ja-JP" altLang="en-US" sz="700" dirty="0" smtClean="0"/>
              <a:t>ディスパッチャ</a:t>
            </a:r>
            <a:endParaRPr lang="en-US" sz="700" dirty="0" smtClean="0"/>
          </a:p>
        </p:txBody>
      </p:sp>
      <p:cxnSp>
        <p:nvCxnSpPr>
          <p:cNvPr id="93" name="Elbow Connector 92"/>
          <p:cNvCxnSpPr>
            <a:stCxn id="68" idx="1"/>
            <a:endCxn id="74" idx="3"/>
          </p:cNvCxnSpPr>
          <p:nvPr/>
        </p:nvCxnSpPr>
        <p:spPr>
          <a:xfrm rot="10800000">
            <a:off x="4573497" y="3119648"/>
            <a:ext cx="1174155" cy="388472"/>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6" name="Elbow Connector 95"/>
          <p:cNvCxnSpPr>
            <a:stCxn id="68" idx="1"/>
            <a:endCxn id="87" idx="3"/>
          </p:cNvCxnSpPr>
          <p:nvPr/>
        </p:nvCxnSpPr>
        <p:spPr>
          <a:xfrm rot="10800000" flipV="1">
            <a:off x="4573497" y="3508120"/>
            <a:ext cx="1174155" cy="360958"/>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2338250" y="3640478"/>
            <a:ext cx="731520" cy="4572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800" dirty="0" smtClean="0"/>
              <a:t>Packet Analyzer</a:t>
            </a:r>
            <a:endParaRPr lang="en-US" sz="800" dirty="0" smtClean="0"/>
          </a:p>
        </p:txBody>
      </p:sp>
      <p:cxnSp>
        <p:nvCxnSpPr>
          <p:cNvPr id="103" name="Straight Arrow Connector 102"/>
          <p:cNvCxnSpPr>
            <a:stCxn id="87" idx="1"/>
            <a:endCxn id="102" idx="3"/>
          </p:cNvCxnSpPr>
          <p:nvPr/>
        </p:nvCxnSpPr>
        <p:spPr>
          <a:xfrm flipH="1">
            <a:off x="3069770" y="3869078"/>
            <a:ext cx="772206" cy="0"/>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747651" y="2373859"/>
            <a:ext cx="731520" cy="4572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t>レポート</a:t>
            </a:r>
            <a:endParaRPr lang="en-US" altLang="ja-JP" sz="800" dirty="0" smtClean="0"/>
          </a:p>
          <a:p>
            <a:pPr algn="ctr"/>
            <a:r>
              <a:rPr lang="ja-JP" altLang="en-US" sz="800" dirty="0" smtClean="0"/>
              <a:t>サービス</a:t>
            </a:r>
            <a:endParaRPr lang="en-US" sz="800" dirty="0" smtClean="0"/>
          </a:p>
        </p:txBody>
      </p:sp>
      <p:cxnSp>
        <p:nvCxnSpPr>
          <p:cNvPr id="119" name="Straight Arrow Connector 118"/>
          <p:cNvCxnSpPr>
            <a:stCxn id="72" idx="4"/>
            <a:endCxn id="106" idx="1"/>
          </p:cNvCxnSpPr>
          <p:nvPr/>
        </p:nvCxnSpPr>
        <p:spPr>
          <a:xfrm>
            <a:off x="5432259" y="2602459"/>
            <a:ext cx="315392" cy="0"/>
          </a:xfrm>
          <a:prstGeom prst="straightConnector1">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Elbow Connector 125"/>
          <p:cNvCxnSpPr>
            <a:stCxn id="106" idx="3"/>
            <a:endCxn id="46" idx="2"/>
          </p:cNvCxnSpPr>
          <p:nvPr/>
        </p:nvCxnSpPr>
        <p:spPr>
          <a:xfrm>
            <a:off x="6479171" y="2602459"/>
            <a:ext cx="1126982" cy="907267"/>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3048600" y="3519561"/>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130" name="TextBox 129"/>
          <p:cNvSpPr txBox="1"/>
          <p:nvPr/>
        </p:nvSpPr>
        <p:spPr>
          <a:xfrm>
            <a:off x="3095446" y="2876068"/>
            <a:ext cx="486832" cy="215444"/>
          </a:xfrm>
          <a:prstGeom prst="rect">
            <a:avLst/>
          </a:prstGeom>
          <a:noFill/>
        </p:spPr>
        <p:txBody>
          <a:bodyPr wrap="none" rtlCol="0">
            <a:spAutoFit/>
          </a:bodyPr>
          <a:lstStyle/>
          <a:p>
            <a:pPr algn="ctr"/>
            <a:r>
              <a:rPr lang="en-US" sz="800" dirty="0" smtClean="0"/>
              <a:t>pxGrid</a:t>
            </a:r>
            <a:endParaRPr lang="en-US" sz="800" dirty="0"/>
          </a:p>
        </p:txBody>
      </p:sp>
      <p:sp>
        <p:nvSpPr>
          <p:cNvPr id="132" name="TextBox 131"/>
          <p:cNvSpPr txBox="1"/>
          <p:nvPr/>
        </p:nvSpPr>
        <p:spPr>
          <a:xfrm>
            <a:off x="6662059" y="3494240"/>
            <a:ext cx="595035" cy="338554"/>
          </a:xfrm>
          <a:prstGeom prst="rect">
            <a:avLst/>
          </a:prstGeom>
          <a:noFill/>
        </p:spPr>
        <p:txBody>
          <a:bodyPr wrap="none" rtlCol="0">
            <a:spAutoFit/>
          </a:bodyPr>
          <a:lstStyle/>
          <a:p>
            <a:pPr algn="ctr"/>
            <a:r>
              <a:rPr lang="en-US" sz="800" dirty="0" smtClean="0"/>
              <a:t>https</a:t>
            </a:r>
          </a:p>
          <a:p>
            <a:pPr algn="ctr"/>
            <a:r>
              <a:rPr lang="en-US" sz="800" dirty="0"/>
              <a:t>(</a:t>
            </a:r>
            <a:r>
              <a:rPr lang="en-US" sz="800" dirty="0" smtClean="0"/>
              <a:t>443/tcp)</a:t>
            </a:r>
            <a:endParaRPr lang="en-US" sz="800" dirty="0"/>
          </a:p>
        </p:txBody>
      </p:sp>
      <p:sp>
        <p:nvSpPr>
          <p:cNvPr id="133" name="TextBox 132"/>
          <p:cNvSpPr txBox="1"/>
          <p:nvPr/>
        </p:nvSpPr>
        <p:spPr>
          <a:xfrm>
            <a:off x="7045216" y="2213106"/>
            <a:ext cx="633507" cy="338554"/>
          </a:xfrm>
          <a:prstGeom prst="rect">
            <a:avLst/>
          </a:prstGeom>
          <a:noFill/>
        </p:spPr>
        <p:txBody>
          <a:bodyPr wrap="none" rtlCol="0">
            <a:spAutoFit/>
          </a:bodyPr>
          <a:lstStyle/>
          <a:p>
            <a:pPr algn="r"/>
            <a:r>
              <a:rPr lang="en-US" sz="800" dirty="0" smtClean="0"/>
              <a:t>snmp</a:t>
            </a:r>
          </a:p>
          <a:p>
            <a:pPr algn="r"/>
            <a:r>
              <a:rPr lang="en-US" sz="800" dirty="0" smtClean="0"/>
              <a:t>(162/udp)</a:t>
            </a:r>
          </a:p>
        </p:txBody>
      </p:sp>
      <p:sp>
        <p:nvSpPr>
          <p:cNvPr id="134" name="TextBox 133"/>
          <p:cNvSpPr txBox="1"/>
          <p:nvPr/>
        </p:nvSpPr>
        <p:spPr>
          <a:xfrm>
            <a:off x="7014779" y="1653021"/>
            <a:ext cx="642173" cy="338554"/>
          </a:xfrm>
          <a:prstGeom prst="rect">
            <a:avLst/>
          </a:prstGeom>
          <a:noFill/>
        </p:spPr>
        <p:txBody>
          <a:bodyPr wrap="none" rtlCol="0">
            <a:spAutoFit/>
          </a:bodyPr>
          <a:lstStyle/>
          <a:p>
            <a:pPr algn="r"/>
            <a:r>
              <a:rPr lang="en-US" sz="800" dirty="0" smtClean="0"/>
              <a:t>syslog</a:t>
            </a:r>
          </a:p>
          <a:p>
            <a:pPr algn="r"/>
            <a:r>
              <a:rPr lang="en-US" sz="800" dirty="0" smtClean="0"/>
              <a:t>(514/udp)</a:t>
            </a:r>
          </a:p>
        </p:txBody>
      </p:sp>
      <p:sp>
        <p:nvSpPr>
          <p:cNvPr id="135" name="TextBox 134"/>
          <p:cNvSpPr txBox="1"/>
          <p:nvPr/>
        </p:nvSpPr>
        <p:spPr>
          <a:xfrm>
            <a:off x="7082776" y="1092936"/>
            <a:ext cx="543739" cy="338554"/>
          </a:xfrm>
          <a:prstGeom prst="rect">
            <a:avLst/>
          </a:prstGeom>
          <a:noFill/>
        </p:spPr>
        <p:txBody>
          <a:bodyPr wrap="none" rtlCol="0">
            <a:spAutoFit/>
          </a:bodyPr>
          <a:lstStyle/>
          <a:p>
            <a:pPr algn="r"/>
            <a:r>
              <a:rPr lang="en-US" sz="800" dirty="0" smtClean="0"/>
              <a:t>smpt</a:t>
            </a:r>
          </a:p>
          <a:p>
            <a:pPr algn="r"/>
            <a:r>
              <a:rPr lang="en-US" sz="800" dirty="0" smtClean="0"/>
              <a:t>(25/tcp)</a:t>
            </a:r>
          </a:p>
        </p:txBody>
      </p:sp>
      <p:sp>
        <p:nvSpPr>
          <p:cNvPr id="46" name="Snip Diagonal Corner Rectangle 45"/>
          <p:cNvSpPr/>
          <p:nvPr/>
        </p:nvSpPr>
        <p:spPr>
          <a:xfrm>
            <a:off x="7606153" y="3281126"/>
            <a:ext cx="731520" cy="457200"/>
          </a:xfrm>
          <a:prstGeom prst="snip2Diag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600" dirty="0"/>
              <a:t>ユーザ</a:t>
            </a:r>
            <a:endParaRPr lang="en-US" altLang="ja-JP" sz="600" dirty="0"/>
          </a:p>
          <a:p>
            <a:pPr algn="ctr"/>
            <a:r>
              <a:rPr lang="ja-JP" altLang="en-US" sz="600" dirty="0" smtClean="0"/>
              <a:t>インタフェイス</a:t>
            </a:r>
            <a:endParaRPr lang="en-US" altLang="ja-JP" sz="600" dirty="0"/>
          </a:p>
        </p:txBody>
      </p:sp>
    </p:spTree>
    <p:extLst>
      <p:ext uri="{BB962C8B-B14F-4D97-AF65-F5344CB8AC3E}">
        <p14:creationId xmlns:p14="http://schemas.microsoft.com/office/powerpoint/2010/main" val="543704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ltLang="ja-JP" dirty="0" err="1" smtClean="0"/>
              <a:t>Stealthwatch</a:t>
            </a:r>
            <a:r>
              <a:rPr lang="en-US" altLang="ja-JP" dirty="0" smtClean="0"/>
              <a:t> </a:t>
            </a:r>
            <a:r>
              <a:rPr lang="ja-JP" altLang="en-US" dirty="0" smtClean="0"/>
              <a:t>アーキテクチャ</a:t>
            </a:r>
            <a:endParaRPr lang="en-US" dirty="0" smtClean="0"/>
          </a:p>
          <a:p>
            <a:r>
              <a:rPr lang="en-US" altLang="ja-JP" dirty="0" err="1" smtClean="0"/>
              <a:t>Stealthwatch</a:t>
            </a:r>
            <a:r>
              <a:rPr lang="en-US" altLang="ja-JP" dirty="0" smtClean="0"/>
              <a:t> 6.7 &amp; 6.8 </a:t>
            </a:r>
            <a:r>
              <a:rPr lang="ja-JP" altLang="en-US" dirty="0" smtClean="0"/>
              <a:t>新機能</a:t>
            </a:r>
            <a:endParaRPr lang="en-US" dirty="0" smtClean="0"/>
          </a:p>
          <a:p>
            <a:r>
              <a:rPr lang="en-US" altLang="ja-JP" dirty="0" err="1" smtClean="0"/>
              <a:t>AnyConnect</a:t>
            </a:r>
            <a:r>
              <a:rPr lang="en-US" altLang="ja-JP" dirty="0" smtClean="0"/>
              <a:t> Network Visibility Module (NVM)</a:t>
            </a:r>
            <a:r>
              <a:rPr lang="ja-JP" altLang="en-US" dirty="0" smtClean="0"/>
              <a:t> との連携</a:t>
            </a:r>
            <a:endParaRPr lang="en-US" altLang="ja-JP" dirty="0" smtClean="0"/>
          </a:p>
        </p:txBody>
      </p:sp>
      <p:sp>
        <p:nvSpPr>
          <p:cNvPr id="2" name="Title 1"/>
          <p:cNvSpPr>
            <a:spLocks noGrp="1"/>
          </p:cNvSpPr>
          <p:nvPr>
            <p:ph type="title"/>
          </p:nvPr>
        </p:nvSpPr>
        <p:spPr/>
        <p:txBody>
          <a:bodyPr/>
          <a:lstStyle/>
          <a:p>
            <a:r>
              <a:rPr lang="ja-JP" altLang="en-US" dirty="0" smtClean="0"/>
              <a:t>このセッションで学べる事</a:t>
            </a:r>
            <a:endParaRPr lang="en-US" dirty="0"/>
          </a:p>
        </p:txBody>
      </p:sp>
    </p:spTree>
    <p:extLst>
      <p:ext uri="{BB962C8B-B14F-4D97-AF65-F5344CB8AC3E}">
        <p14:creationId xmlns:p14="http://schemas.microsoft.com/office/powerpoint/2010/main" val="18826636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5319" y="2931882"/>
            <a:ext cx="2177143" cy="1233714"/>
          </a:xfrm>
          <a:prstGeom prst="rect">
            <a:avLst/>
          </a:prstGeom>
          <a:no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800" dirty="0" smtClean="0">
                <a:solidFill>
                  <a:srgbClr val="214794"/>
                </a:solidFill>
              </a:rPr>
              <a:t>ドメイン </a:t>
            </a:r>
            <a:r>
              <a:rPr lang="en-US" sz="800" dirty="0" smtClean="0">
                <a:solidFill>
                  <a:srgbClr val="214794"/>
                </a:solidFill>
              </a:rPr>
              <a:t>#1</a:t>
            </a:r>
          </a:p>
        </p:txBody>
      </p:sp>
      <p:sp>
        <p:nvSpPr>
          <p:cNvPr id="3" name="Title 2"/>
          <p:cNvSpPr>
            <a:spLocks noGrp="1"/>
          </p:cNvSpPr>
          <p:nvPr>
            <p:ph type="title"/>
          </p:nvPr>
        </p:nvSpPr>
        <p:spPr>
          <a:xfrm>
            <a:off x="437766" y="341314"/>
            <a:ext cx="8345488" cy="410702"/>
          </a:xfrm>
        </p:spPr>
        <p:txBody>
          <a:bodyPr/>
          <a:lstStyle/>
          <a:p>
            <a:r>
              <a:rPr lang="ja-JP" altLang="en-US" sz="2400" dirty="0" smtClean="0"/>
              <a:t>マルチテナント</a:t>
            </a:r>
            <a:endParaRPr lang="en-US" sz="2400" dirty="0"/>
          </a:p>
        </p:txBody>
      </p:sp>
      <p:sp>
        <p:nvSpPr>
          <p:cNvPr id="44" name="Rectangle 43"/>
          <p:cNvSpPr/>
          <p:nvPr/>
        </p:nvSpPr>
        <p:spPr>
          <a:xfrm>
            <a:off x="3933379" y="1117605"/>
            <a:ext cx="914400" cy="914400"/>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solidFill>
                  <a:schemeClr val="accent1"/>
                </a:solidFill>
              </a:rPr>
              <a:t>Management</a:t>
            </a:r>
          </a:p>
          <a:p>
            <a:pPr algn="ctr"/>
            <a:r>
              <a:rPr lang="en-US" sz="800" dirty="0" smtClean="0">
                <a:solidFill>
                  <a:schemeClr val="accent1"/>
                </a:solidFill>
              </a:rPr>
              <a:t>Console</a:t>
            </a:r>
          </a:p>
        </p:txBody>
      </p:sp>
      <p:sp>
        <p:nvSpPr>
          <p:cNvPr id="45" name="Rectangle 44"/>
          <p:cNvSpPr/>
          <p:nvPr/>
        </p:nvSpPr>
        <p:spPr>
          <a:xfrm>
            <a:off x="2699664" y="3033483"/>
            <a:ext cx="914400" cy="914400"/>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solidFill>
                  <a:schemeClr val="accent1"/>
                </a:solidFill>
              </a:rPr>
              <a:t>Flow Collector</a:t>
            </a:r>
          </a:p>
        </p:txBody>
      </p:sp>
      <p:sp>
        <p:nvSpPr>
          <p:cNvPr id="46" name="Rectangle 45"/>
          <p:cNvSpPr/>
          <p:nvPr/>
        </p:nvSpPr>
        <p:spPr>
          <a:xfrm>
            <a:off x="3766464" y="3033483"/>
            <a:ext cx="914400" cy="914400"/>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solidFill>
                  <a:schemeClr val="accent1"/>
                </a:solidFill>
              </a:rPr>
              <a:t>Flow Collector</a:t>
            </a:r>
          </a:p>
        </p:txBody>
      </p:sp>
      <p:sp>
        <p:nvSpPr>
          <p:cNvPr id="47" name="Rectangle 46"/>
          <p:cNvSpPr/>
          <p:nvPr/>
        </p:nvSpPr>
        <p:spPr>
          <a:xfrm>
            <a:off x="5138064" y="3033483"/>
            <a:ext cx="914400" cy="914400"/>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dirty="0" smtClean="0">
                <a:solidFill>
                  <a:schemeClr val="accent1"/>
                </a:solidFill>
              </a:rPr>
              <a:t>Flow Collector</a:t>
            </a:r>
          </a:p>
        </p:txBody>
      </p:sp>
      <p:sp>
        <p:nvSpPr>
          <p:cNvPr id="51" name="Rectangle 50"/>
          <p:cNvSpPr/>
          <p:nvPr/>
        </p:nvSpPr>
        <p:spPr>
          <a:xfrm>
            <a:off x="5029206" y="2931882"/>
            <a:ext cx="1110342" cy="1233714"/>
          </a:xfrm>
          <a:prstGeom prst="rect">
            <a:avLst/>
          </a:prstGeom>
          <a:no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800" dirty="0" smtClean="0">
                <a:solidFill>
                  <a:srgbClr val="214794"/>
                </a:solidFill>
              </a:rPr>
              <a:t>ドメイン </a:t>
            </a:r>
            <a:r>
              <a:rPr lang="en-US" sz="800" dirty="0" smtClean="0">
                <a:solidFill>
                  <a:srgbClr val="214794"/>
                </a:solidFill>
              </a:rPr>
              <a:t>#2</a:t>
            </a:r>
          </a:p>
        </p:txBody>
      </p:sp>
      <p:cxnSp>
        <p:nvCxnSpPr>
          <p:cNvPr id="52" name="Elbow Connector 51"/>
          <p:cNvCxnSpPr>
            <a:stCxn id="45" idx="0"/>
            <a:endCxn id="44" idx="2"/>
          </p:cNvCxnSpPr>
          <p:nvPr/>
        </p:nvCxnSpPr>
        <p:spPr>
          <a:xfrm rot="5400000" flipH="1" flipV="1">
            <a:off x="3272982" y="1915887"/>
            <a:ext cx="1001478" cy="1233715"/>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46" idx="0"/>
            <a:endCxn id="44" idx="2"/>
          </p:cNvCxnSpPr>
          <p:nvPr/>
        </p:nvCxnSpPr>
        <p:spPr>
          <a:xfrm rot="5400000" flipH="1" flipV="1">
            <a:off x="3806382" y="2449287"/>
            <a:ext cx="1001478" cy="166915"/>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47" idx="0"/>
            <a:endCxn id="44" idx="2"/>
          </p:cNvCxnSpPr>
          <p:nvPr/>
        </p:nvCxnSpPr>
        <p:spPr>
          <a:xfrm rot="16200000" flipV="1">
            <a:off x="4492183" y="1930401"/>
            <a:ext cx="1001478" cy="1204685"/>
          </a:xfrm>
          <a:prstGeom prst="bentConnector3">
            <a:avLst>
              <a:gd name="adj1" fmla="val 50000"/>
            </a:avLst>
          </a:prstGeom>
          <a:ln w="635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ounded Rectangular Callout 12"/>
          <p:cNvSpPr/>
          <p:nvPr/>
        </p:nvSpPr>
        <p:spPr>
          <a:xfrm>
            <a:off x="1407888" y="2013091"/>
            <a:ext cx="1357089" cy="676442"/>
          </a:xfrm>
          <a:prstGeom prst="wedgeRoundRectCallout">
            <a:avLst>
              <a:gd name="adj1" fmla="val 50544"/>
              <a:gd name="adj2" fmla="val 85788"/>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800" dirty="0" smtClean="0"/>
              <a:t>“</a:t>
            </a:r>
            <a:r>
              <a:rPr lang="ja-JP" altLang="en-US" sz="800" dirty="0" smtClean="0"/>
              <a:t>ドメイン</a:t>
            </a:r>
            <a:r>
              <a:rPr lang="en-US" sz="800" dirty="0" smtClean="0"/>
              <a:t>”</a:t>
            </a:r>
            <a:r>
              <a:rPr lang="ja-JP" altLang="en-US" sz="800" dirty="0" smtClean="0"/>
              <a:t> ＝ </a:t>
            </a:r>
            <a:r>
              <a:rPr lang="en-US" sz="800" dirty="0" smtClean="0"/>
              <a:t>“</a:t>
            </a:r>
            <a:r>
              <a:rPr lang="ja-JP" altLang="en-US" sz="800" dirty="0" smtClean="0"/>
              <a:t>テナント</a:t>
            </a:r>
            <a:r>
              <a:rPr lang="en-US" sz="800" dirty="0" smtClean="0"/>
              <a:t>”</a:t>
            </a:r>
          </a:p>
        </p:txBody>
      </p:sp>
      <p:sp>
        <p:nvSpPr>
          <p:cNvPr id="65" name="Rounded Rectangular Callout 64"/>
          <p:cNvSpPr/>
          <p:nvPr/>
        </p:nvSpPr>
        <p:spPr>
          <a:xfrm>
            <a:off x="5304975" y="868128"/>
            <a:ext cx="1357089" cy="676442"/>
          </a:xfrm>
          <a:prstGeom prst="wedgeRoundRectCallout">
            <a:avLst>
              <a:gd name="adj1" fmla="val -84750"/>
              <a:gd name="adj2" fmla="val 47167"/>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800" dirty="0" smtClean="0"/>
              <a:t>Management Console</a:t>
            </a:r>
            <a:r>
              <a:rPr lang="ja-JP" altLang="en-US" sz="800" dirty="0" smtClean="0"/>
              <a:t> が複数ドメインを識別可能。</a:t>
            </a:r>
            <a:endParaRPr lang="en-US" sz="800" dirty="0" smtClean="0"/>
          </a:p>
          <a:p>
            <a:r>
              <a:rPr lang="ja-JP" altLang="en-US" sz="800" dirty="0" smtClean="0"/>
              <a:t>ドメイン毎にデータはわかれる。</a:t>
            </a:r>
            <a:endParaRPr lang="en-US" sz="800" dirty="0" smtClean="0"/>
          </a:p>
        </p:txBody>
      </p:sp>
      <p:sp>
        <p:nvSpPr>
          <p:cNvPr id="66" name="Rounded Rectangular Callout 65"/>
          <p:cNvSpPr/>
          <p:nvPr/>
        </p:nvSpPr>
        <p:spPr>
          <a:xfrm>
            <a:off x="6502403" y="2387597"/>
            <a:ext cx="1357089" cy="676442"/>
          </a:xfrm>
          <a:prstGeom prst="wedgeRoundRectCallout">
            <a:avLst>
              <a:gd name="adj1" fmla="val -84750"/>
              <a:gd name="adj2" fmla="val 47167"/>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800" dirty="0" smtClean="0"/>
              <a:t>Flow Collectors </a:t>
            </a:r>
            <a:r>
              <a:rPr lang="ja-JP" altLang="en-US" sz="800" dirty="0" smtClean="0"/>
              <a:t>は複数ドメインを識別不可能。</a:t>
            </a:r>
            <a:endParaRPr lang="en-US" altLang="ja-JP" sz="800" dirty="0" smtClean="0"/>
          </a:p>
          <a:p>
            <a:r>
              <a:rPr lang="en-US" altLang="ja-JP" sz="800" dirty="0" smtClean="0"/>
              <a:t>1</a:t>
            </a:r>
            <a:r>
              <a:rPr lang="ja-JP" altLang="en-US" sz="800" dirty="0" smtClean="0"/>
              <a:t>ドメインとしてのみとしてしか理解できない。</a:t>
            </a:r>
            <a:endParaRPr lang="en-US" altLang="ja-JP" sz="800" dirty="0" smtClean="0"/>
          </a:p>
        </p:txBody>
      </p:sp>
    </p:spTree>
    <p:extLst>
      <p:ext uri="{BB962C8B-B14F-4D97-AF65-F5344CB8AC3E}">
        <p14:creationId xmlns:p14="http://schemas.microsoft.com/office/powerpoint/2010/main" val="111286495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4139494" y="3328025"/>
            <a:ext cx="1004122" cy="1031463"/>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ja-JP" altLang="en-US" sz="800" dirty="0" smtClean="0">
                <a:solidFill>
                  <a:srgbClr val="214794"/>
                </a:solidFill>
              </a:rPr>
              <a:t>コーヒーショップ等</a:t>
            </a:r>
            <a:endParaRPr lang="en-US" sz="800" dirty="0" smtClean="0">
              <a:solidFill>
                <a:srgbClr val="214794"/>
              </a:solidFill>
            </a:endParaRPr>
          </a:p>
        </p:txBody>
      </p:sp>
      <p:sp>
        <p:nvSpPr>
          <p:cNvPr id="100" name="Rectangle 99"/>
          <p:cNvSpPr/>
          <p:nvPr/>
        </p:nvSpPr>
        <p:spPr>
          <a:xfrm>
            <a:off x="882842" y="3554855"/>
            <a:ext cx="1004122" cy="944685"/>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ja-JP" altLang="en-US" sz="800" dirty="0" smtClean="0">
                <a:solidFill>
                  <a:srgbClr val="214794"/>
                </a:solidFill>
              </a:rPr>
              <a:t>サーバ</a:t>
            </a:r>
            <a:endParaRPr lang="en-US" sz="800" dirty="0" smtClean="0">
              <a:solidFill>
                <a:srgbClr val="214794"/>
              </a:solidFill>
            </a:endParaRPr>
          </a:p>
        </p:txBody>
      </p:sp>
      <p:sp>
        <p:nvSpPr>
          <p:cNvPr id="99" name="Rectangle 98"/>
          <p:cNvSpPr/>
          <p:nvPr/>
        </p:nvSpPr>
        <p:spPr>
          <a:xfrm>
            <a:off x="5395244" y="2363811"/>
            <a:ext cx="2968525" cy="1003952"/>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800" dirty="0" smtClean="0">
                <a:solidFill>
                  <a:srgbClr val="214794"/>
                </a:solidFill>
              </a:rPr>
              <a:t>AWS VP</a:t>
            </a:r>
            <a:r>
              <a:rPr lang="en-US" altLang="ja-JP" sz="800" dirty="0" smtClean="0">
                <a:solidFill>
                  <a:srgbClr val="214794"/>
                </a:solidFill>
              </a:rPr>
              <a:t>C</a:t>
            </a:r>
            <a:r>
              <a:rPr lang="ja-JP" altLang="en-US" sz="800" dirty="0" smtClean="0">
                <a:solidFill>
                  <a:srgbClr val="214794"/>
                </a:solidFill>
              </a:rPr>
              <a:t> </a:t>
            </a:r>
            <a:r>
              <a:rPr lang="en-US" sz="800" dirty="0" smtClean="0">
                <a:solidFill>
                  <a:srgbClr val="214794"/>
                </a:solidFill>
              </a:rPr>
              <a:t>– </a:t>
            </a:r>
            <a:r>
              <a:rPr lang="en-US" altLang="ja-JP" sz="800" dirty="0" smtClean="0">
                <a:solidFill>
                  <a:srgbClr val="214794"/>
                </a:solidFill>
              </a:rPr>
              <a:t>NAT</a:t>
            </a:r>
            <a:endParaRPr lang="en-US" sz="800" dirty="0" smtClean="0">
              <a:solidFill>
                <a:srgbClr val="214794"/>
              </a:solidFill>
            </a:endParaRPr>
          </a:p>
        </p:txBody>
      </p:sp>
      <p:sp>
        <p:nvSpPr>
          <p:cNvPr id="98" name="Rectangle 97"/>
          <p:cNvSpPr/>
          <p:nvPr/>
        </p:nvSpPr>
        <p:spPr>
          <a:xfrm>
            <a:off x="5395244" y="855785"/>
            <a:ext cx="2968525" cy="1003952"/>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ja-JP" altLang="en-US" sz="800" dirty="0" smtClean="0">
                <a:solidFill>
                  <a:srgbClr val="214794"/>
                </a:solidFill>
              </a:rPr>
              <a:t>拠点ネットワーク</a:t>
            </a:r>
            <a:r>
              <a:rPr lang="en-US" sz="800" dirty="0" smtClean="0">
                <a:solidFill>
                  <a:srgbClr val="214794"/>
                </a:solidFill>
              </a:rPr>
              <a:t> –</a:t>
            </a:r>
            <a:r>
              <a:rPr lang="ja-JP" altLang="en-US" sz="800" dirty="0" smtClean="0">
                <a:solidFill>
                  <a:srgbClr val="214794"/>
                </a:solidFill>
              </a:rPr>
              <a:t> </a:t>
            </a:r>
            <a:r>
              <a:rPr lang="en-US" altLang="ja-JP" sz="800" dirty="0" smtClean="0">
                <a:solidFill>
                  <a:srgbClr val="214794"/>
                </a:solidFill>
              </a:rPr>
              <a:t>NAT</a:t>
            </a:r>
            <a:endParaRPr lang="en-US" sz="800" dirty="0" smtClean="0">
              <a:solidFill>
                <a:srgbClr val="214794"/>
              </a:solidFill>
            </a:endParaRPr>
          </a:p>
        </p:txBody>
      </p:sp>
      <p:sp>
        <p:nvSpPr>
          <p:cNvPr id="97" name="Rectangle 96"/>
          <p:cNvSpPr/>
          <p:nvPr/>
        </p:nvSpPr>
        <p:spPr>
          <a:xfrm>
            <a:off x="882842" y="1373247"/>
            <a:ext cx="2408454" cy="1003952"/>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ja-JP" altLang="en-US" sz="800" dirty="0" smtClean="0">
                <a:solidFill>
                  <a:srgbClr val="214794"/>
                </a:solidFill>
              </a:rPr>
              <a:t>エンタープライズネットワーク</a:t>
            </a:r>
            <a:endParaRPr lang="en-US" sz="800" dirty="0" smtClean="0">
              <a:solidFill>
                <a:srgbClr val="214794"/>
              </a:solidFill>
            </a:endParaRPr>
          </a:p>
        </p:txBody>
      </p:sp>
      <p:sp>
        <p:nvSpPr>
          <p:cNvPr id="94" name="Cloud 93"/>
          <p:cNvSpPr/>
          <p:nvPr/>
        </p:nvSpPr>
        <p:spPr>
          <a:xfrm>
            <a:off x="2220109" y="2724966"/>
            <a:ext cx="1187352" cy="774473"/>
          </a:xfrm>
          <a:prstGeom prst="clou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Internet</a:t>
            </a:r>
          </a:p>
        </p:txBody>
      </p:sp>
      <p:sp>
        <p:nvSpPr>
          <p:cNvPr id="3" name="Title 2"/>
          <p:cNvSpPr>
            <a:spLocks noGrp="1"/>
          </p:cNvSpPr>
          <p:nvPr>
            <p:ph type="title"/>
          </p:nvPr>
        </p:nvSpPr>
        <p:spPr>
          <a:xfrm>
            <a:off x="383340" y="136993"/>
            <a:ext cx="8345488" cy="410702"/>
          </a:xfrm>
        </p:spPr>
        <p:txBody>
          <a:bodyPr/>
          <a:lstStyle/>
          <a:p>
            <a:r>
              <a:rPr lang="en-US" altLang="ja-JP" sz="2400" dirty="0" smtClean="0"/>
              <a:t>IP</a:t>
            </a:r>
            <a:r>
              <a:rPr lang="ja-JP" altLang="en-US" sz="2400" dirty="0" smtClean="0"/>
              <a:t>アドレス設計が問題となる</a:t>
            </a:r>
            <a:r>
              <a:rPr lang="ja-JP" altLang="en-US" sz="2400" dirty="0" smtClean="0"/>
              <a:t>展開</a:t>
            </a:r>
            <a:r>
              <a:rPr lang="en-US" altLang="ja-JP" sz="2400" dirty="0" smtClean="0"/>
              <a:t/>
            </a:r>
            <a:br>
              <a:rPr lang="en-US" altLang="ja-JP" sz="2400" dirty="0" smtClean="0"/>
            </a:br>
            <a:r>
              <a:rPr lang="en-US" altLang="ja-JP" sz="2400" dirty="0" smtClean="0"/>
              <a:t>〜IP</a:t>
            </a:r>
            <a:r>
              <a:rPr lang="ja-JP" altLang="en-US" sz="2400" dirty="0" smtClean="0"/>
              <a:t>アドレスを一意に扱えるか？</a:t>
            </a:r>
            <a:r>
              <a:rPr lang="en-US" altLang="ja-JP" sz="2400" dirty="0" smtClean="0"/>
              <a:t>〜</a:t>
            </a:r>
            <a:endParaRPr lang="en-US" sz="2400" dirty="0"/>
          </a:p>
        </p:txBody>
      </p:sp>
      <p:pic>
        <p:nvPicPr>
          <p:cNvPr id="6" name="Picture 5" descr="086227-rounded-glossy-black-icon-business-computer-lapto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648" y="1620280"/>
            <a:ext cx="588562" cy="588562"/>
          </a:xfrm>
          <a:prstGeom prst="rect">
            <a:avLst/>
          </a:prstGeom>
        </p:spPr>
      </p:pic>
      <p:pic>
        <p:nvPicPr>
          <p:cNvPr id="8" name="Picture 7" descr="charts-mind-map-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018" y="1635766"/>
            <a:ext cx="558036" cy="558036"/>
          </a:xfrm>
          <a:prstGeom prst="rect">
            <a:avLst/>
          </a:prstGeom>
        </p:spPr>
      </p:pic>
      <p:pic>
        <p:nvPicPr>
          <p:cNvPr id="9" name="Picture 8" descr="5-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516" y="1120989"/>
            <a:ext cx="558036" cy="558036"/>
          </a:xfrm>
          <a:prstGeom prst="rect">
            <a:avLst/>
          </a:prstGeom>
        </p:spPr>
      </p:pic>
      <p:sp>
        <p:nvSpPr>
          <p:cNvPr id="10" name="Cloud 9"/>
          <p:cNvSpPr/>
          <p:nvPr/>
        </p:nvSpPr>
        <p:spPr>
          <a:xfrm>
            <a:off x="3756679" y="1543844"/>
            <a:ext cx="1146147" cy="741433"/>
          </a:xfrm>
          <a:prstGeom prst="clou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WAN</a:t>
            </a:r>
          </a:p>
        </p:txBody>
      </p:sp>
      <p:pic>
        <p:nvPicPr>
          <p:cNvPr id="11" name="Picture 10" descr="086227-rounded-glossy-black-icon-business-computer-lapto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080" y="1105949"/>
            <a:ext cx="588562" cy="588562"/>
          </a:xfrm>
          <a:prstGeom prst="rect">
            <a:avLst/>
          </a:prstGeom>
        </p:spPr>
      </p:pic>
      <p:pic>
        <p:nvPicPr>
          <p:cNvPr id="12" name="Picture 11" descr="charts-mind-map-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650" y="1122075"/>
            <a:ext cx="558036" cy="558036"/>
          </a:xfrm>
          <a:prstGeom prst="rect">
            <a:avLst/>
          </a:prstGeom>
        </p:spPr>
      </p:pic>
      <p:pic>
        <p:nvPicPr>
          <p:cNvPr id="13" name="Picture 12"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0080" y="2619370"/>
            <a:ext cx="492833" cy="492833"/>
          </a:xfrm>
          <a:prstGeom prst="rect">
            <a:avLst/>
          </a:prstGeom>
        </p:spPr>
      </p:pic>
      <p:pic>
        <p:nvPicPr>
          <p:cNvPr id="14" name="Picture 13" descr="charts-mind-map-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650" y="2585139"/>
            <a:ext cx="558036" cy="558036"/>
          </a:xfrm>
          <a:prstGeom prst="rect">
            <a:avLst/>
          </a:prstGeom>
        </p:spPr>
      </p:pic>
      <p:pic>
        <p:nvPicPr>
          <p:cNvPr id="15" name="Picture 14" descr="5-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516" y="2585139"/>
            <a:ext cx="558036" cy="558036"/>
          </a:xfrm>
          <a:prstGeom prst="rect">
            <a:avLst/>
          </a:prstGeom>
        </p:spPr>
      </p:pic>
      <p:pic>
        <p:nvPicPr>
          <p:cNvPr id="19" name="Picture 18" descr="086227-rounded-glossy-black-icon-business-computer-lapto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451" y="3537208"/>
            <a:ext cx="588562" cy="588562"/>
          </a:xfrm>
          <a:prstGeom prst="rect">
            <a:avLst/>
          </a:prstGeom>
        </p:spPr>
      </p:pic>
      <p:pic>
        <p:nvPicPr>
          <p:cNvPr id="20" name="Picture 19"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48" y="3705662"/>
            <a:ext cx="492833" cy="492833"/>
          </a:xfrm>
          <a:prstGeom prst="rect">
            <a:avLst/>
          </a:prstGeom>
        </p:spPr>
      </p:pic>
      <p:cxnSp>
        <p:nvCxnSpPr>
          <p:cNvPr id="30" name="Straight Arrow Connector 29"/>
          <p:cNvCxnSpPr>
            <a:stCxn id="6" idx="3"/>
            <a:endCxn id="8" idx="1"/>
          </p:cNvCxnSpPr>
          <p:nvPr/>
        </p:nvCxnSpPr>
        <p:spPr>
          <a:xfrm>
            <a:off x="1719210" y="1914561"/>
            <a:ext cx="657808" cy="223"/>
          </a:xfrm>
          <a:prstGeom prst="straightConnector1">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9" idx="3"/>
            <a:endCxn id="12" idx="1"/>
          </p:cNvCxnSpPr>
          <p:nvPr/>
        </p:nvCxnSpPr>
        <p:spPr>
          <a:xfrm>
            <a:off x="6234552" y="1400007"/>
            <a:ext cx="345098" cy="1086"/>
          </a:xfrm>
          <a:prstGeom prst="straightConnector1">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2" idx="3"/>
            <a:endCxn id="11" idx="1"/>
          </p:cNvCxnSpPr>
          <p:nvPr/>
        </p:nvCxnSpPr>
        <p:spPr>
          <a:xfrm flipV="1">
            <a:off x="7137686" y="1400230"/>
            <a:ext cx="472394" cy="863"/>
          </a:xfrm>
          <a:prstGeom prst="straightConnector1">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5" idx="3"/>
            <a:endCxn id="14" idx="1"/>
          </p:cNvCxnSpPr>
          <p:nvPr/>
        </p:nvCxnSpPr>
        <p:spPr>
          <a:xfrm>
            <a:off x="6234552" y="2864157"/>
            <a:ext cx="345098" cy="0"/>
          </a:xfrm>
          <a:prstGeom prst="straightConnector1">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4" idx="3"/>
            <a:endCxn id="13" idx="1"/>
          </p:cNvCxnSpPr>
          <p:nvPr/>
        </p:nvCxnSpPr>
        <p:spPr>
          <a:xfrm>
            <a:off x="7137686" y="2864157"/>
            <a:ext cx="472394" cy="1630"/>
          </a:xfrm>
          <a:prstGeom prst="straightConnector1">
            <a:avLst/>
          </a:prstGeom>
          <a:ln w="6350" cmpd="sng">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2" name="Freeform 91"/>
          <p:cNvSpPr/>
          <p:nvPr/>
        </p:nvSpPr>
        <p:spPr>
          <a:xfrm>
            <a:off x="1447704" y="3275535"/>
            <a:ext cx="2857620" cy="489390"/>
          </a:xfrm>
          <a:custGeom>
            <a:avLst/>
            <a:gdLst>
              <a:gd name="connsiteX0" fmla="*/ 0 w 2114174"/>
              <a:gd name="connsiteY0" fmla="*/ 256517 h 535277"/>
              <a:gd name="connsiteX1" fmla="*/ 1270053 w 2114174"/>
              <a:gd name="connsiteY1" fmla="*/ 8731 h 535277"/>
              <a:gd name="connsiteX2" fmla="*/ 2114174 w 2114174"/>
              <a:gd name="connsiteY2" fmla="*/ 535277 h 535277"/>
              <a:gd name="connsiteX0" fmla="*/ 0 w 1572078"/>
              <a:gd name="connsiteY0" fmla="*/ 259660 h 600367"/>
              <a:gd name="connsiteX1" fmla="*/ 1270053 w 1572078"/>
              <a:gd name="connsiteY1" fmla="*/ 11874 h 600367"/>
              <a:gd name="connsiteX2" fmla="*/ 1572078 w 1572078"/>
              <a:gd name="connsiteY2" fmla="*/ 600367 h 600367"/>
              <a:gd name="connsiteX0" fmla="*/ 0 w 1572078"/>
              <a:gd name="connsiteY0" fmla="*/ 77244 h 417951"/>
              <a:gd name="connsiteX1" fmla="*/ 503374 w 1572078"/>
              <a:gd name="connsiteY1" fmla="*/ 84987 h 417951"/>
              <a:gd name="connsiteX2" fmla="*/ 1572078 w 1572078"/>
              <a:gd name="connsiteY2" fmla="*/ 417951 h 417951"/>
              <a:gd name="connsiteX0" fmla="*/ 0 w 1262309"/>
              <a:gd name="connsiteY0" fmla="*/ 695273 h 695273"/>
              <a:gd name="connsiteX1" fmla="*/ 193605 w 1262309"/>
              <a:gd name="connsiteY1" fmla="*/ 6117 h 695273"/>
              <a:gd name="connsiteX2" fmla="*/ 1262309 w 1262309"/>
              <a:gd name="connsiteY2" fmla="*/ 339081 h 695273"/>
              <a:gd name="connsiteX0" fmla="*/ 2319 w 1264628"/>
              <a:gd name="connsiteY0" fmla="*/ 695273 h 695273"/>
              <a:gd name="connsiteX1" fmla="*/ 195924 w 1264628"/>
              <a:gd name="connsiteY1" fmla="*/ 6117 h 695273"/>
              <a:gd name="connsiteX2" fmla="*/ 1264628 w 1264628"/>
              <a:gd name="connsiteY2" fmla="*/ 339081 h 695273"/>
              <a:gd name="connsiteX0" fmla="*/ 678 w 1262987"/>
              <a:gd name="connsiteY0" fmla="*/ 733485 h 733485"/>
              <a:gd name="connsiteX1" fmla="*/ 233004 w 1262987"/>
              <a:gd name="connsiteY1" fmla="*/ 5613 h 733485"/>
              <a:gd name="connsiteX2" fmla="*/ 1262987 w 1262987"/>
              <a:gd name="connsiteY2" fmla="*/ 377293 h 733485"/>
              <a:gd name="connsiteX0" fmla="*/ 30904 w 1293213"/>
              <a:gd name="connsiteY0" fmla="*/ 769913 h 769913"/>
              <a:gd name="connsiteX1" fmla="*/ 263230 w 1293213"/>
              <a:gd name="connsiteY1" fmla="*/ 42041 h 769913"/>
              <a:gd name="connsiteX2" fmla="*/ 1293213 w 1293213"/>
              <a:gd name="connsiteY2" fmla="*/ 413721 h 769913"/>
              <a:gd name="connsiteX0" fmla="*/ 1268 w 1263577"/>
              <a:gd name="connsiteY0" fmla="*/ 757901 h 757901"/>
              <a:gd name="connsiteX1" fmla="*/ 233594 w 1263577"/>
              <a:gd name="connsiteY1" fmla="*/ 30029 h 757901"/>
              <a:gd name="connsiteX2" fmla="*/ 1263577 w 1263577"/>
              <a:gd name="connsiteY2" fmla="*/ 401709 h 757901"/>
              <a:gd name="connsiteX0" fmla="*/ 8337 w 1270646"/>
              <a:gd name="connsiteY0" fmla="*/ 728452 h 728452"/>
              <a:gd name="connsiteX1" fmla="*/ 186454 w 1270646"/>
              <a:gd name="connsiteY1" fmla="*/ 31554 h 728452"/>
              <a:gd name="connsiteX2" fmla="*/ 1270646 w 1270646"/>
              <a:gd name="connsiteY2" fmla="*/ 372260 h 728452"/>
              <a:gd name="connsiteX0" fmla="*/ 44328 w 1306637"/>
              <a:gd name="connsiteY0" fmla="*/ 726096 h 726096"/>
              <a:gd name="connsiteX1" fmla="*/ 222445 w 1306637"/>
              <a:gd name="connsiteY1" fmla="*/ 29198 h 726096"/>
              <a:gd name="connsiteX2" fmla="*/ 1306637 w 1306637"/>
              <a:gd name="connsiteY2" fmla="*/ 369904 h 726096"/>
              <a:gd name="connsiteX0" fmla="*/ 844 w 1317363"/>
              <a:gd name="connsiteY0" fmla="*/ 710884 h 710884"/>
              <a:gd name="connsiteX1" fmla="*/ 233171 w 1317363"/>
              <a:gd name="connsiteY1" fmla="*/ 6243 h 710884"/>
              <a:gd name="connsiteX2" fmla="*/ 1317363 w 1317363"/>
              <a:gd name="connsiteY2" fmla="*/ 346949 h 710884"/>
              <a:gd name="connsiteX0" fmla="*/ 191 w 1316710"/>
              <a:gd name="connsiteY0" fmla="*/ 733801 h 733801"/>
              <a:gd name="connsiteX1" fmla="*/ 340937 w 1316710"/>
              <a:gd name="connsiteY1" fmla="*/ 5930 h 733801"/>
              <a:gd name="connsiteX2" fmla="*/ 1316710 w 1316710"/>
              <a:gd name="connsiteY2" fmla="*/ 369866 h 733801"/>
              <a:gd name="connsiteX0" fmla="*/ 1352 w 1317871"/>
              <a:gd name="connsiteY0" fmla="*/ 688000 h 688000"/>
              <a:gd name="connsiteX1" fmla="*/ 218190 w 1317871"/>
              <a:gd name="connsiteY1" fmla="*/ 6589 h 688000"/>
              <a:gd name="connsiteX2" fmla="*/ 1317871 w 1317871"/>
              <a:gd name="connsiteY2" fmla="*/ 324065 h 688000"/>
              <a:gd name="connsiteX0" fmla="*/ 183 w 1471586"/>
              <a:gd name="connsiteY0" fmla="*/ 695991 h 695991"/>
              <a:gd name="connsiteX1" fmla="*/ 371905 w 1471586"/>
              <a:gd name="connsiteY1" fmla="*/ 6836 h 695991"/>
              <a:gd name="connsiteX2" fmla="*/ 1471586 w 1471586"/>
              <a:gd name="connsiteY2" fmla="*/ 324312 h 695991"/>
              <a:gd name="connsiteX0" fmla="*/ 90 w 1641866"/>
              <a:gd name="connsiteY0" fmla="*/ 680012 h 680012"/>
              <a:gd name="connsiteX1" fmla="*/ 542185 w 1641866"/>
              <a:gd name="connsiteY1" fmla="*/ 6344 h 680012"/>
              <a:gd name="connsiteX2" fmla="*/ 1641866 w 1641866"/>
              <a:gd name="connsiteY2" fmla="*/ 323820 h 680012"/>
              <a:gd name="connsiteX0" fmla="*/ 0 w 1641776"/>
              <a:gd name="connsiteY0" fmla="*/ 680012 h 680012"/>
              <a:gd name="connsiteX1" fmla="*/ 542095 w 1641776"/>
              <a:gd name="connsiteY1" fmla="*/ 6344 h 680012"/>
              <a:gd name="connsiteX2" fmla="*/ 1641776 w 1641776"/>
              <a:gd name="connsiteY2" fmla="*/ 323820 h 680012"/>
              <a:gd name="connsiteX0" fmla="*/ 0 w 2516874"/>
              <a:gd name="connsiteY0" fmla="*/ 403096 h 403096"/>
              <a:gd name="connsiteX1" fmla="*/ 1417193 w 2516874"/>
              <a:gd name="connsiteY1" fmla="*/ 444 h 403096"/>
              <a:gd name="connsiteX2" fmla="*/ 2516874 w 2516874"/>
              <a:gd name="connsiteY2" fmla="*/ 317920 h 403096"/>
              <a:gd name="connsiteX0" fmla="*/ 0 w 2516874"/>
              <a:gd name="connsiteY0" fmla="*/ 403096 h 403096"/>
              <a:gd name="connsiteX1" fmla="*/ 1417193 w 2516874"/>
              <a:gd name="connsiteY1" fmla="*/ 444 h 403096"/>
              <a:gd name="connsiteX2" fmla="*/ 2516874 w 2516874"/>
              <a:gd name="connsiteY2" fmla="*/ 317920 h 403096"/>
              <a:gd name="connsiteX0" fmla="*/ 0 w 2857620"/>
              <a:gd name="connsiteY0" fmla="*/ 406443 h 545823"/>
              <a:gd name="connsiteX1" fmla="*/ 1417193 w 2857620"/>
              <a:gd name="connsiteY1" fmla="*/ 3791 h 545823"/>
              <a:gd name="connsiteX2" fmla="*/ 2857620 w 2857620"/>
              <a:gd name="connsiteY2" fmla="*/ 545823 h 545823"/>
              <a:gd name="connsiteX0" fmla="*/ 0 w 2857620"/>
              <a:gd name="connsiteY0" fmla="*/ 354901 h 494281"/>
              <a:gd name="connsiteX1" fmla="*/ 1239075 w 2857620"/>
              <a:gd name="connsiteY1" fmla="*/ 6453 h 494281"/>
              <a:gd name="connsiteX2" fmla="*/ 2857620 w 2857620"/>
              <a:gd name="connsiteY2" fmla="*/ 494281 h 494281"/>
              <a:gd name="connsiteX0" fmla="*/ 0 w 2857620"/>
              <a:gd name="connsiteY0" fmla="*/ 348538 h 487918"/>
              <a:gd name="connsiteX1" fmla="*/ 1239075 w 2857620"/>
              <a:gd name="connsiteY1" fmla="*/ 90 h 487918"/>
              <a:gd name="connsiteX2" fmla="*/ 2857620 w 2857620"/>
              <a:gd name="connsiteY2" fmla="*/ 487918 h 487918"/>
              <a:gd name="connsiteX0" fmla="*/ 0 w 2857620"/>
              <a:gd name="connsiteY0" fmla="*/ 350010 h 489390"/>
              <a:gd name="connsiteX1" fmla="*/ 1239075 w 2857620"/>
              <a:gd name="connsiteY1" fmla="*/ 1562 h 489390"/>
              <a:gd name="connsiteX2" fmla="*/ 2857620 w 2857620"/>
              <a:gd name="connsiteY2" fmla="*/ 489390 h 489390"/>
              <a:gd name="connsiteX0" fmla="*/ 0 w 2857620"/>
              <a:gd name="connsiteY0" fmla="*/ 350010 h 489390"/>
              <a:gd name="connsiteX1" fmla="*/ 1239075 w 2857620"/>
              <a:gd name="connsiteY1" fmla="*/ 1562 h 489390"/>
              <a:gd name="connsiteX2" fmla="*/ 2857620 w 2857620"/>
              <a:gd name="connsiteY2" fmla="*/ 489390 h 489390"/>
              <a:gd name="connsiteX0" fmla="*/ 0 w 2857620"/>
              <a:gd name="connsiteY0" fmla="*/ 350010 h 489390"/>
              <a:gd name="connsiteX1" fmla="*/ 1239075 w 2857620"/>
              <a:gd name="connsiteY1" fmla="*/ 1562 h 489390"/>
              <a:gd name="connsiteX2" fmla="*/ 2857620 w 2857620"/>
              <a:gd name="connsiteY2" fmla="*/ 489390 h 489390"/>
            </a:gdLst>
            <a:ahLst/>
            <a:cxnLst>
              <a:cxn ang="0">
                <a:pos x="connsiteX0" y="connsiteY0"/>
              </a:cxn>
              <a:cxn ang="0">
                <a:pos x="connsiteX1" y="connsiteY1"/>
              </a:cxn>
              <a:cxn ang="0">
                <a:pos x="connsiteX2" y="connsiteY2"/>
              </a:cxn>
            </a:cxnLst>
            <a:rect l="l" t="t" r="r" b="b"/>
            <a:pathLst>
              <a:path w="2857620" h="489390">
                <a:moveTo>
                  <a:pt x="0" y="350010"/>
                </a:moveTo>
                <a:cubicBezTo>
                  <a:pt x="513054" y="1561"/>
                  <a:pt x="801526" y="-6182"/>
                  <a:pt x="1239075" y="1562"/>
                </a:cubicBezTo>
                <a:cubicBezTo>
                  <a:pt x="1676624" y="9306"/>
                  <a:pt x="2857620" y="489390"/>
                  <a:pt x="2857620" y="489390"/>
                </a:cubicBezTo>
              </a:path>
            </a:pathLst>
          </a:custGeom>
          <a:ln w="3175" cmpd="sng">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2645576" y="2208843"/>
            <a:ext cx="1711473" cy="1476185"/>
          </a:xfrm>
          <a:custGeom>
            <a:avLst/>
            <a:gdLst>
              <a:gd name="connsiteX0" fmla="*/ 0 w 2114174"/>
              <a:gd name="connsiteY0" fmla="*/ 256517 h 535277"/>
              <a:gd name="connsiteX1" fmla="*/ 1270053 w 2114174"/>
              <a:gd name="connsiteY1" fmla="*/ 8731 h 535277"/>
              <a:gd name="connsiteX2" fmla="*/ 2114174 w 2114174"/>
              <a:gd name="connsiteY2" fmla="*/ 535277 h 535277"/>
              <a:gd name="connsiteX0" fmla="*/ 0 w 1572078"/>
              <a:gd name="connsiteY0" fmla="*/ 259660 h 600367"/>
              <a:gd name="connsiteX1" fmla="*/ 1270053 w 1572078"/>
              <a:gd name="connsiteY1" fmla="*/ 11874 h 600367"/>
              <a:gd name="connsiteX2" fmla="*/ 1572078 w 1572078"/>
              <a:gd name="connsiteY2" fmla="*/ 600367 h 600367"/>
              <a:gd name="connsiteX0" fmla="*/ 0 w 1572078"/>
              <a:gd name="connsiteY0" fmla="*/ 77244 h 417951"/>
              <a:gd name="connsiteX1" fmla="*/ 503374 w 1572078"/>
              <a:gd name="connsiteY1" fmla="*/ 84987 h 417951"/>
              <a:gd name="connsiteX2" fmla="*/ 1572078 w 1572078"/>
              <a:gd name="connsiteY2" fmla="*/ 417951 h 417951"/>
              <a:gd name="connsiteX0" fmla="*/ 0 w 1262309"/>
              <a:gd name="connsiteY0" fmla="*/ 695273 h 695273"/>
              <a:gd name="connsiteX1" fmla="*/ 193605 w 1262309"/>
              <a:gd name="connsiteY1" fmla="*/ 6117 h 695273"/>
              <a:gd name="connsiteX2" fmla="*/ 1262309 w 1262309"/>
              <a:gd name="connsiteY2" fmla="*/ 339081 h 695273"/>
              <a:gd name="connsiteX0" fmla="*/ 2319 w 1264628"/>
              <a:gd name="connsiteY0" fmla="*/ 695273 h 695273"/>
              <a:gd name="connsiteX1" fmla="*/ 195924 w 1264628"/>
              <a:gd name="connsiteY1" fmla="*/ 6117 h 695273"/>
              <a:gd name="connsiteX2" fmla="*/ 1264628 w 1264628"/>
              <a:gd name="connsiteY2" fmla="*/ 339081 h 695273"/>
              <a:gd name="connsiteX0" fmla="*/ 678 w 1262987"/>
              <a:gd name="connsiteY0" fmla="*/ 733485 h 733485"/>
              <a:gd name="connsiteX1" fmla="*/ 233004 w 1262987"/>
              <a:gd name="connsiteY1" fmla="*/ 5613 h 733485"/>
              <a:gd name="connsiteX2" fmla="*/ 1262987 w 1262987"/>
              <a:gd name="connsiteY2" fmla="*/ 377293 h 733485"/>
              <a:gd name="connsiteX0" fmla="*/ 30904 w 1293213"/>
              <a:gd name="connsiteY0" fmla="*/ 769913 h 769913"/>
              <a:gd name="connsiteX1" fmla="*/ 263230 w 1293213"/>
              <a:gd name="connsiteY1" fmla="*/ 42041 h 769913"/>
              <a:gd name="connsiteX2" fmla="*/ 1293213 w 1293213"/>
              <a:gd name="connsiteY2" fmla="*/ 413721 h 769913"/>
              <a:gd name="connsiteX0" fmla="*/ 1268 w 1263577"/>
              <a:gd name="connsiteY0" fmla="*/ 757901 h 757901"/>
              <a:gd name="connsiteX1" fmla="*/ 233594 w 1263577"/>
              <a:gd name="connsiteY1" fmla="*/ 30029 h 757901"/>
              <a:gd name="connsiteX2" fmla="*/ 1263577 w 1263577"/>
              <a:gd name="connsiteY2" fmla="*/ 401709 h 757901"/>
              <a:gd name="connsiteX0" fmla="*/ 8337 w 1270646"/>
              <a:gd name="connsiteY0" fmla="*/ 728452 h 728452"/>
              <a:gd name="connsiteX1" fmla="*/ 186454 w 1270646"/>
              <a:gd name="connsiteY1" fmla="*/ 31554 h 728452"/>
              <a:gd name="connsiteX2" fmla="*/ 1270646 w 1270646"/>
              <a:gd name="connsiteY2" fmla="*/ 372260 h 728452"/>
              <a:gd name="connsiteX0" fmla="*/ 44328 w 1306637"/>
              <a:gd name="connsiteY0" fmla="*/ 726096 h 726096"/>
              <a:gd name="connsiteX1" fmla="*/ 222445 w 1306637"/>
              <a:gd name="connsiteY1" fmla="*/ 29198 h 726096"/>
              <a:gd name="connsiteX2" fmla="*/ 1306637 w 1306637"/>
              <a:gd name="connsiteY2" fmla="*/ 369904 h 726096"/>
              <a:gd name="connsiteX0" fmla="*/ 844 w 1317363"/>
              <a:gd name="connsiteY0" fmla="*/ 710884 h 710884"/>
              <a:gd name="connsiteX1" fmla="*/ 233171 w 1317363"/>
              <a:gd name="connsiteY1" fmla="*/ 6243 h 710884"/>
              <a:gd name="connsiteX2" fmla="*/ 1317363 w 1317363"/>
              <a:gd name="connsiteY2" fmla="*/ 346949 h 710884"/>
              <a:gd name="connsiteX0" fmla="*/ 191 w 1316710"/>
              <a:gd name="connsiteY0" fmla="*/ 733801 h 733801"/>
              <a:gd name="connsiteX1" fmla="*/ 340937 w 1316710"/>
              <a:gd name="connsiteY1" fmla="*/ 5930 h 733801"/>
              <a:gd name="connsiteX2" fmla="*/ 1316710 w 1316710"/>
              <a:gd name="connsiteY2" fmla="*/ 369866 h 733801"/>
              <a:gd name="connsiteX0" fmla="*/ 156 w 1130813"/>
              <a:gd name="connsiteY0" fmla="*/ 760331 h 760331"/>
              <a:gd name="connsiteX1" fmla="*/ 340902 w 1130813"/>
              <a:gd name="connsiteY1" fmla="*/ 32460 h 760331"/>
              <a:gd name="connsiteX2" fmla="*/ 1130813 w 1130813"/>
              <a:gd name="connsiteY2" fmla="*/ 117637 h 760331"/>
              <a:gd name="connsiteX0" fmla="*/ 86 w 1285627"/>
              <a:gd name="connsiteY0" fmla="*/ 95510 h 1262511"/>
              <a:gd name="connsiteX1" fmla="*/ 495716 w 1285627"/>
              <a:gd name="connsiteY1" fmla="*/ 1148602 h 1262511"/>
              <a:gd name="connsiteX2" fmla="*/ 1285627 w 1285627"/>
              <a:gd name="connsiteY2" fmla="*/ 1233779 h 1262511"/>
              <a:gd name="connsiteX0" fmla="*/ 0 w 1285541"/>
              <a:gd name="connsiteY0" fmla="*/ 0 h 1167001"/>
              <a:gd name="connsiteX1" fmla="*/ 495630 w 1285541"/>
              <a:gd name="connsiteY1" fmla="*/ 1053092 h 1167001"/>
              <a:gd name="connsiteX2" fmla="*/ 1285541 w 1285541"/>
              <a:gd name="connsiteY2" fmla="*/ 1138269 h 1167001"/>
              <a:gd name="connsiteX0" fmla="*/ 0 w 1285541"/>
              <a:gd name="connsiteY0" fmla="*/ 0 h 1138269"/>
              <a:gd name="connsiteX1" fmla="*/ 224582 w 1285541"/>
              <a:gd name="connsiteY1" fmla="*/ 689156 h 1138269"/>
              <a:gd name="connsiteX2" fmla="*/ 1285541 w 1285541"/>
              <a:gd name="connsiteY2" fmla="*/ 1138269 h 1138269"/>
              <a:gd name="connsiteX0" fmla="*/ 0 w 1285541"/>
              <a:gd name="connsiteY0" fmla="*/ 0 h 1138269"/>
              <a:gd name="connsiteX1" fmla="*/ 224582 w 1285541"/>
              <a:gd name="connsiteY1" fmla="*/ 689156 h 1138269"/>
              <a:gd name="connsiteX2" fmla="*/ 1285541 w 1285541"/>
              <a:gd name="connsiteY2" fmla="*/ 1138269 h 1138269"/>
              <a:gd name="connsiteX0" fmla="*/ 0 w 1285541"/>
              <a:gd name="connsiteY0" fmla="*/ 0 h 1138269"/>
              <a:gd name="connsiteX1" fmla="*/ 317513 w 1285541"/>
              <a:gd name="connsiteY1" fmla="*/ 711095 h 1138269"/>
              <a:gd name="connsiteX2" fmla="*/ 1285541 w 1285541"/>
              <a:gd name="connsiteY2" fmla="*/ 1138269 h 1138269"/>
              <a:gd name="connsiteX0" fmla="*/ 0 w 1285541"/>
              <a:gd name="connsiteY0" fmla="*/ 0 h 1138269"/>
              <a:gd name="connsiteX1" fmla="*/ 317513 w 1285541"/>
              <a:gd name="connsiteY1" fmla="*/ 711095 h 1138269"/>
              <a:gd name="connsiteX2" fmla="*/ 1285541 w 1285541"/>
              <a:gd name="connsiteY2" fmla="*/ 1138269 h 1138269"/>
              <a:gd name="connsiteX0" fmla="*/ 0 w 1285541"/>
              <a:gd name="connsiteY0" fmla="*/ 0 h 1138269"/>
              <a:gd name="connsiteX1" fmla="*/ 363978 w 1285541"/>
              <a:gd name="connsiteY1" fmla="*/ 725722 h 1138269"/>
              <a:gd name="connsiteX2" fmla="*/ 1285541 w 1285541"/>
              <a:gd name="connsiteY2" fmla="*/ 1138269 h 1138269"/>
              <a:gd name="connsiteX0" fmla="*/ 0 w 1285541"/>
              <a:gd name="connsiteY0" fmla="*/ 0 h 1138269"/>
              <a:gd name="connsiteX1" fmla="*/ 363978 w 1285541"/>
              <a:gd name="connsiteY1" fmla="*/ 725722 h 1138269"/>
              <a:gd name="connsiteX2" fmla="*/ 1285541 w 1285541"/>
              <a:gd name="connsiteY2" fmla="*/ 1138269 h 1138269"/>
              <a:gd name="connsiteX0" fmla="*/ 0 w 1285541"/>
              <a:gd name="connsiteY0" fmla="*/ 0 h 1138269"/>
              <a:gd name="connsiteX1" fmla="*/ 363978 w 1285541"/>
              <a:gd name="connsiteY1" fmla="*/ 725722 h 1138269"/>
              <a:gd name="connsiteX2" fmla="*/ 1285541 w 1285541"/>
              <a:gd name="connsiteY2" fmla="*/ 1138269 h 1138269"/>
              <a:gd name="connsiteX0" fmla="*/ 0 w 1711473"/>
              <a:gd name="connsiteY0" fmla="*/ 0 h 1394242"/>
              <a:gd name="connsiteX1" fmla="*/ 363978 w 1711473"/>
              <a:gd name="connsiteY1" fmla="*/ 725722 h 1394242"/>
              <a:gd name="connsiteX2" fmla="*/ 1711473 w 1711473"/>
              <a:gd name="connsiteY2" fmla="*/ 1394242 h 1394242"/>
              <a:gd name="connsiteX0" fmla="*/ 0 w 1711473"/>
              <a:gd name="connsiteY0" fmla="*/ 0 h 1394242"/>
              <a:gd name="connsiteX1" fmla="*/ 456909 w 1711473"/>
              <a:gd name="connsiteY1" fmla="*/ 806170 h 1394242"/>
              <a:gd name="connsiteX2" fmla="*/ 1711473 w 1711473"/>
              <a:gd name="connsiteY2" fmla="*/ 1394242 h 1394242"/>
              <a:gd name="connsiteX0" fmla="*/ 0 w 1711473"/>
              <a:gd name="connsiteY0" fmla="*/ 0 h 1394242"/>
              <a:gd name="connsiteX1" fmla="*/ 456909 w 1711473"/>
              <a:gd name="connsiteY1" fmla="*/ 806170 h 1394242"/>
              <a:gd name="connsiteX2" fmla="*/ 1711473 w 1711473"/>
              <a:gd name="connsiteY2" fmla="*/ 1394242 h 1394242"/>
              <a:gd name="connsiteX0" fmla="*/ 0 w 1711473"/>
              <a:gd name="connsiteY0" fmla="*/ 0 h 1394242"/>
              <a:gd name="connsiteX1" fmla="*/ 495630 w 1711473"/>
              <a:gd name="connsiteY1" fmla="*/ 806170 h 1394242"/>
              <a:gd name="connsiteX2" fmla="*/ 1711473 w 1711473"/>
              <a:gd name="connsiteY2" fmla="*/ 1394242 h 1394242"/>
              <a:gd name="connsiteX0" fmla="*/ 0 w 1711473"/>
              <a:gd name="connsiteY0" fmla="*/ 0 h 1394242"/>
              <a:gd name="connsiteX1" fmla="*/ 495630 w 1711473"/>
              <a:gd name="connsiteY1" fmla="*/ 806170 h 1394242"/>
              <a:gd name="connsiteX2" fmla="*/ 1711473 w 1711473"/>
              <a:gd name="connsiteY2" fmla="*/ 1394242 h 1394242"/>
              <a:gd name="connsiteX0" fmla="*/ 0 w 1711473"/>
              <a:gd name="connsiteY0" fmla="*/ 0 h 1394242"/>
              <a:gd name="connsiteX1" fmla="*/ 495630 w 1711473"/>
              <a:gd name="connsiteY1" fmla="*/ 806170 h 1394242"/>
              <a:gd name="connsiteX2" fmla="*/ 1711473 w 1711473"/>
              <a:gd name="connsiteY2" fmla="*/ 1394242 h 1394242"/>
            </a:gdLst>
            <a:ahLst/>
            <a:cxnLst>
              <a:cxn ang="0">
                <a:pos x="connsiteX0" y="connsiteY0"/>
              </a:cxn>
              <a:cxn ang="0">
                <a:pos x="connsiteX1" y="connsiteY1"/>
              </a:cxn>
              <a:cxn ang="0">
                <a:pos x="connsiteX2" y="connsiteY2"/>
              </a:cxn>
            </a:cxnLst>
            <a:rect l="l" t="t" r="r" b="b"/>
            <a:pathLst>
              <a:path w="1711473" h="1394242">
                <a:moveTo>
                  <a:pt x="0" y="0"/>
                </a:moveTo>
                <a:cubicBezTo>
                  <a:pt x="102612" y="485250"/>
                  <a:pt x="179408" y="537229"/>
                  <a:pt x="495630" y="806170"/>
                </a:cubicBezTo>
                <a:cubicBezTo>
                  <a:pt x="811852" y="1075111"/>
                  <a:pt x="1711473" y="1394242"/>
                  <a:pt x="1711473" y="1394242"/>
                </a:cubicBezTo>
              </a:path>
            </a:pathLst>
          </a:custGeom>
          <a:ln w="3175" cmpd="sng">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3014815" y="1373247"/>
            <a:ext cx="2617549" cy="549775"/>
          </a:xfrm>
          <a:custGeom>
            <a:avLst/>
            <a:gdLst>
              <a:gd name="connsiteX0" fmla="*/ 0 w 2114174"/>
              <a:gd name="connsiteY0" fmla="*/ 256517 h 535277"/>
              <a:gd name="connsiteX1" fmla="*/ 1270053 w 2114174"/>
              <a:gd name="connsiteY1" fmla="*/ 8731 h 535277"/>
              <a:gd name="connsiteX2" fmla="*/ 2114174 w 2114174"/>
              <a:gd name="connsiteY2" fmla="*/ 535277 h 535277"/>
              <a:gd name="connsiteX0" fmla="*/ 0 w 1572078"/>
              <a:gd name="connsiteY0" fmla="*/ 259660 h 600367"/>
              <a:gd name="connsiteX1" fmla="*/ 1270053 w 1572078"/>
              <a:gd name="connsiteY1" fmla="*/ 11874 h 600367"/>
              <a:gd name="connsiteX2" fmla="*/ 1572078 w 1572078"/>
              <a:gd name="connsiteY2" fmla="*/ 600367 h 600367"/>
              <a:gd name="connsiteX0" fmla="*/ 0 w 1572078"/>
              <a:gd name="connsiteY0" fmla="*/ 77244 h 417951"/>
              <a:gd name="connsiteX1" fmla="*/ 503374 w 1572078"/>
              <a:gd name="connsiteY1" fmla="*/ 84987 h 417951"/>
              <a:gd name="connsiteX2" fmla="*/ 1572078 w 1572078"/>
              <a:gd name="connsiteY2" fmla="*/ 417951 h 417951"/>
              <a:gd name="connsiteX0" fmla="*/ 0 w 1262309"/>
              <a:gd name="connsiteY0" fmla="*/ 695273 h 695273"/>
              <a:gd name="connsiteX1" fmla="*/ 193605 w 1262309"/>
              <a:gd name="connsiteY1" fmla="*/ 6117 h 695273"/>
              <a:gd name="connsiteX2" fmla="*/ 1262309 w 1262309"/>
              <a:gd name="connsiteY2" fmla="*/ 339081 h 695273"/>
              <a:gd name="connsiteX0" fmla="*/ 2319 w 1264628"/>
              <a:gd name="connsiteY0" fmla="*/ 695273 h 695273"/>
              <a:gd name="connsiteX1" fmla="*/ 195924 w 1264628"/>
              <a:gd name="connsiteY1" fmla="*/ 6117 h 695273"/>
              <a:gd name="connsiteX2" fmla="*/ 1264628 w 1264628"/>
              <a:gd name="connsiteY2" fmla="*/ 339081 h 695273"/>
              <a:gd name="connsiteX0" fmla="*/ 678 w 1262987"/>
              <a:gd name="connsiteY0" fmla="*/ 733485 h 733485"/>
              <a:gd name="connsiteX1" fmla="*/ 233004 w 1262987"/>
              <a:gd name="connsiteY1" fmla="*/ 5613 h 733485"/>
              <a:gd name="connsiteX2" fmla="*/ 1262987 w 1262987"/>
              <a:gd name="connsiteY2" fmla="*/ 377293 h 733485"/>
              <a:gd name="connsiteX0" fmla="*/ 30904 w 1293213"/>
              <a:gd name="connsiteY0" fmla="*/ 769913 h 769913"/>
              <a:gd name="connsiteX1" fmla="*/ 263230 w 1293213"/>
              <a:gd name="connsiteY1" fmla="*/ 42041 h 769913"/>
              <a:gd name="connsiteX2" fmla="*/ 1293213 w 1293213"/>
              <a:gd name="connsiteY2" fmla="*/ 413721 h 769913"/>
              <a:gd name="connsiteX0" fmla="*/ 1268 w 1263577"/>
              <a:gd name="connsiteY0" fmla="*/ 757901 h 757901"/>
              <a:gd name="connsiteX1" fmla="*/ 233594 w 1263577"/>
              <a:gd name="connsiteY1" fmla="*/ 30029 h 757901"/>
              <a:gd name="connsiteX2" fmla="*/ 1263577 w 1263577"/>
              <a:gd name="connsiteY2" fmla="*/ 401709 h 757901"/>
              <a:gd name="connsiteX0" fmla="*/ 8337 w 1270646"/>
              <a:gd name="connsiteY0" fmla="*/ 728452 h 728452"/>
              <a:gd name="connsiteX1" fmla="*/ 186454 w 1270646"/>
              <a:gd name="connsiteY1" fmla="*/ 31554 h 728452"/>
              <a:gd name="connsiteX2" fmla="*/ 1270646 w 1270646"/>
              <a:gd name="connsiteY2" fmla="*/ 372260 h 728452"/>
              <a:gd name="connsiteX0" fmla="*/ 44328 w 1306637"/>
              <a:gd name="connsiteY0" fmla="*/ 726096 h 726096"/>
              <a:gd name="connsiteX1" fmla="*/ 222445 w 1306637"/>
              <a:gd name="connsiteY1" fmla="*/ 29198 h 726096"/>
              <a:gd name="connsiteX2" fmla="*/ 1306637 w 1306637"/>
              <a:gd name="connsiteY2" fmla="*/ 369904 h 726096"/>
              <a:gd name="connsiteX0" fmla="*/ 844 w 1317363"/>
              <a:gd name="connsiteY0" fmla="*/ 710884 h 710884"/>
              <a:gd name="connsiteX1" fmla="*/ 233171 w 1317363"/>
              <a:gd name="connsiteY1" fmla="*/ 6243 h 710884"/>
              <a:gd name="connsiteX2" fmla="*/ 1317363 w 1317363"/>
              <a:gd name="connsiteY2" fmla="*/ 346949 h 710884"/>
              <a:gd name="connsiteX0" fmla="*/ 191 w 1316710"/>
              <a:gd name="connsiteY0" fmla="*/ 733801 h 733801"/>
              <a:gd name="connsiteX1" fmla="*/ 340937 w 1316710"/>
              <a:gd name="connsiteY1" fmla="*/ 5930 h 733801"/>
              <a:gd name="connsiteX2" fmla="*/ 1316710 w 1316710"/>
              <a:gd name="connsiteY2" fmla="*/ 369866 h 733801"/>
              <a:gd name="connsiteX0" fmla="*/ 156 w 1130813"/>
              <a:gd name="connsiteY0" fmla="*/ 760331 h 760331"/>
              <a:gd name="connsiteX1" fmla="*/ 340902 w 1130813"/>
              <a:gd name="connsiteY1" fmla="*/ 32460 h 760331"/>
              <a:gd name="connsiteX2" fmla="*/ 1130813 w 1130813"/>
              <a:gd name="connsiteY2" fmla="*/ 117637 h 760331"/>
              <a:gd name="connsiteX0" fmla="*/ 86 w 1285627"/>
              <a:gd name="connsiteY0" fmla="*/ 95510 h 1262511"/>
              <a:gd name="connsiteX1" fmla="*/ 495716 w 1285627"/>
              <a:gd name="connsiteY1" fmla="*/ 1148602 h 1262511"/>
              <a:gd name="connsiteX2" fmla="*/ 1285627 w 1285627"/>
              <a:gd name="connsiteY2" fmla="*/ 1233779 h 1262511"/>
              <a:gd name="connsiteX0" fmla="*/ 0 w 1285541"/>
              <a:gd name="connsiteY0" fmla="*/ 0 h 1167001"/>
              <a:gd name="connsiteX1" fmla="*/ 495630 w 1285541"/>
              <a:gd name="connsiteY1" fmla="*/ 1053092 h 1167001"/>
              <a:gd name="connsiteX2" fmla="*/ 1285541 w 1285541"/>
              <a:gd name="connsiteY2" fmla="*/ 1138269 h 1167001"/>
              <a:gd name="connsiteX0" fmla="*/ 0 w 1285541"/>
              <a:gd name="connsiteY0" fmla="*/ 0 h 1138269"/>
              <a:gd name="connsiteX1" fmla="*/ 224582 w 1285541"/>
              <a:gd name="connsiteY1" fmla="*/ 689156 h 1138269"/>
              <a:gd name="connsiteX2" fmla="*/ 1285541 w 1285541"/>
              <a:gd name="connsiteY2" fmla="*/ 1138269 h 1138269"/>
              <a:gd name="connsiteX0" fmla="*/ 0 w 1285541"/>
              <a:gd name="connsiteY0" fmla="*/ 0 h 1138269"/>
              <a:gd name="connsiteX1" fmla="*/ 224582 w 1285541"/>
              <a:gd name="connsiteY1" fmla="*/ 689156 h 1138269"/>
              <a:gd name="connsiteX2" fmla="*/ 1285541 w 1285541"/>
              <a:gd name="connsiteY2" fmla="*/ 1138269 h 1138269"/>
              <a:gd name="connsiteX0" fmla="*/ 0 w 1936057"/>
              <a:gd name="connsiteY0" fmla="*/ 0 h 1432515"/>
              <a:gd name="connsiteX1" fmla="*/ 875098 w 1936057"/>
              <a:gd name="connsiteY1" fmla="*/ 983402 h 1432515"/>
              <a:gd name="connsiteX2" fmla="*/ 1936057 w 1936057"/>
              <a:gd name="connsiteY2" fmla="*/ 1432515 h 1432515"/>
              <a:gd name="connsiteX0" fmla="*/ 0 w 2617549"/>
              <a:gd name="connsiteY0" fmla="*/ 549775 h 1542105"/>
              <a:gd name="connsiteX1" fmla="*/ 875098 w 2617549"/>
              <a:gd name="connsiteY1" fmla="*/ 1533177 h 1542105"/>
              <a:gd name="connsiteX2" fmla="*/ 2617549 w 2617549"/>
              <a:gd name="connsiteY2" fmla="*/ 0 h 1542105"/>
              <a:gd name="connsiteX0" fmla="*/ 0 w 2617549"/>
              <a:gd name="connsiteY0" fmla="*/ 549775 h 697031"/>
              <a:gd name="connsiteX1" fmla="*/ 1246822 w 2617549"/>
              <a:gd name="connsiteY1" fmla="*/ 216813 h 697031"/>
              <a:gd name="connsiteX2" fmla="*/ 2617549 w 2617549"/>
              <a:gd name="connsiteY2" fmla="*/ 0 h 697031"/>
              <a:gd name="connsiteX0" fmla="*/ 0 w 2617549"/>
              <a:gd name="connsiteY0" fmla="*/ 549775 h 549775"/>
              <a:gd name="connsiteX1" fmla="*/ 1246822 w 2617549"/>
              <a:gd name="connsiteY1" fmla="*/ 216813 h 549775"/>
              <a:gd name="connsiteX2" fmla="*/ 2617549 w 2617549"/>
              <a:gd name="connsiteY2" fmla="*/ 0 h 549775"/>
              <a:gd name="connsiteX0" fmla="*/ 0 w 2617549"/>
              <a:gd name="connsiteY0" fmla="*/ 549775 h 549775"/>
              <a:gd name="connsiteX1" fmla="*/ 1409451 w 2617549"/>
              <a:gd name="connsiteY1" fmla="*/ 286503 h 549775"/>
              <a:gd name="connsiteX2" fmla="*/ 2617549 w 2617549"/>
              <a:gd name="connsiteY2" fmla="*/ 0 h 549775"/>
              <a:gd name="connsiteX0" fmla="*/ 0 w 2617549"/>
              <a:gd name="connsiteY0" fmla="*/ 549775 h 549775"/>
              <a:gd name="connsiteX1" fmla="*/ 1262310 w 2617549"/>
              <a:gd name="connsiteY1" fmla="*/ 286503 h 549775"/>
              <a:gd name="connsiteX2" fmla="*/ 2617549 w 2617549"/>
              <a:gd name="connsiteY2" fmla="*/ 0 h 549775"/>
              <a:gd name="connsiteX0" fmla="*/ 0 w 2617549"/>
              <a:gd name="connsiteY0" fmla="*/ 549775 h 549775"/>
              <a:gd name="connsiteX1" fmla="*/ 1262310 w 2617549"/>
              <a:gd name="connsiteY1" fmla="*/ 286503 h 549775"/>
              <a:gd name="connsiteX2" fmla="*/ 2617549 w 2617549"/>
              <a:gd name="connsiteY2" fmla="*/ 0 h 549775"/>
              <a:gd name="connsiteX0" fmla="*/ 0 w 2617549"/>
              <a:gd name="connsiteY0" fmla="*/ 549775 h 549775"/>
              <a:gd name="connsiteX1" fmla="*/ 1262310 w 2617549"/>
              <a:gd name="connsiteY1" fmla="*/ 286503 h 549775"/>
              <a:gd name="connsiteX2" fmla="*/ 2617549 w 2617549"/>
              <a:gd name="connsiteY2" fmla="*/ 0 h 549775"/>
            </a:gdLst>
            <a:ahLst/>
            <a:cxnLst>
              <a:cxn ang="0">
                <a:pos x="connsiteX0" y="connsiteY0"/>
              </a:cxn>
              <a:cxn ang="0">
                <a:pos x="connsiteX1" y="connsiteY1"/>
              </a:cxn>
              <a:cxn ang="0">
                <a:pos x="connsiteX2" y="connsiteY2"/>
              </a:cxn>
            </a:cxnLst>
            <a:rect l="l" t="t" r="r" b="b"/>
            <a:pathLst>
              <a:path w="2617549" h="549775">
                <a:moveTo>
                  <a:pt x="0" y="549775"/>
                </a:moveTo>
                <a:cubicBezTo>
                  <a:pt x="660195" y="464599"/>
                  <a:pt x="795076" y="436207"/>
                  <a:pt x="1262310" y="286503"/>
                </a:cubicBezTo>
                <a:cubicBezTo>
                  <a:pt x="1729544" y="136799"/>
                  <a:pt x="2173547" y="10324"/>
                  <a:pt x="2617549" y="0"/>
                </a:cubicBezTo>
              </a:path>
            </a:pathLst>
          </a:custGeom>
          <a:ln w="3175" cmpd="sng">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3035563" y="1983860"/>
            <a:ext cx="2555596" cy="896869"/>
          </a:xfrm>
          <a:custGeom>
            <a:avLst/>
            <a:gdLst>
              <a:gd name="connsiteX0" fmla="*/ 0 w 2114174"/>
              <a:gd name="connsiteY0" fmla="*/ 256517 h 535277"/>
              <a:gd name="connsiteX1" fmla="*/ 1270053 w 2114174"/>
              <a:gd name="connsiteY1" fmla="*/ 8731 h 535277"/>
              <a:gd name="connsiteX2" fmla="*/ 2114174 w 2114174"/>
              <a:gd name="connsiteY2" fmla="*/ 535277 h 535277"/>
              <a:gd name="connsiteX0" fmla="*/ 0 w 1572078"/>
              <a:gd name="connsiteY0" fmla="*/ 259660 h 600367"/>
              <a:gd name="connsiteX1" fmla="*/ 1270053 w 1572078"/>
              <a:gd name="connsiteY1" fmla="*/ 11874 h 600367"/>
              <a:gd name="connsiteX2" fmla="*/ 1572078 w 1572078"/>
              <a:gd name="connsiteY2" fmla="*/ 600367 h 600367"/>
              <a:gd name="connsiteX0" fmla="*/ 0 w 1572078"/>
              <a:gd name="connsiteY0" fmla="*/ 77244 h 417951"/>
              <a:gd name="connsiteX1" fmla="*/ 503374 w 1572078"/>
              <a:gd name="connsiteY1" fmla="*/ 84987 h 417951"/>
              <a:gd name="connsiteX2" fmla="*/ 1572078 w 1572078"/>
              <a:gd name="connsiteY2" fmla="*/ 417951 h 417951"/>
              <a:gd name="connsiteX0" fmla="*/ 0 w 1262309"/>
              <a:gd name="connsiteY0" fmla="*/ 695273 h 695273"/>
              <a:gd name="connsiteX1" fmla="*/ 193605 w 1262309"/>
              <a:gd name="connsiteY1" fmla="*/ 6117 h 695273"/>
              <a:gd name="connsiteX2" fmla="*/ 1262309 w 1262309"/>
              <a:gd name="connsiteY2" fmla="*/ 339081 h 695273"/>
              <a:gd name="connsiteX0" fmla="*/ 2319 w 1264628"/>
              <a:gd name="connsiteY0" fmla="*/ 695273 h 695273"/>
              <a:gd name="connsiteX1" fmla="*/ 195924 w 1264628"/>
              <a:gd name="connsiteY1" fmla="*/ 6117 h 695273"/>
              <a:gd name="connsiteX2" fmla="*/ 1264628 w 1264628"/>
              <a:gd name="connsiteY2" fmla="*/ 339081 h 695273"/>
              <a:gd name="connsiteX0" fmla="*/ 678 w 1262987"/>
              <a:gd name="connsiteY0" fmla="*/ 733485 h 733485"/>
              <a:gd name="connsiteX1" fmla="*/ 233004 w 1262987"/>
              <a:gd name="connsiteY1" fmla="*/ 5613 h 733485"/>
              <a:gd name="connsiteX2" fmla="*/ 1262987 w 1262987"/>
              <a:gd name="connsiteY2" fmla="*/ 377293 h 733485"/>
              <a:gd name="connsiteX0" fmla="*/ 30904 w 1293213"/>
              <a:gd name="connsiteY0" fmla="*/ 769913 h 769913"/>
              <a:gd name="connsiteX1" fmla="*/ 263230 w 1293213"/>
              <a:gd name="connsiteY1" fmla="*/ 42041 h 769913"/>
              <a:gd name="connsiteX2" fmla="*/ 1293213 w 1293213"/>
              <a:gd name="connsiteY2" fmla="*/ 413721 h 769913"/>
              <a:gd name="connsiteX0" fmla="*/ 1268 w 1263577"/>
              <a:gd name="connsiteY0" fmla="*/ 757901 h 757901"/>
              <a:gd name="connsiteX1" fmla="*/ 233594 w 1263577"/>
              <a:gd name="connsiteY1" fmla="*/ 30029 h 757901"/>
              <a:gd name="connsiteX2" fmla="*/ 1263577 w 1263577"/>
              <a:gd name="connsiteY2" fmla="*/ 401709 h 757901"/>
              <a:gd name="connsiteX0" fmla="*/ 8337 w 1270646"/>
              <a:gd name="connsiteY0" fmla="*/ 728452 h 728452"/>
              <a:gd name="connsiteX1" fmla="*/ 186454 w 1270646"/>
              <a:gd name="connsiteY1" fmla="*/ 31554 h 728452"/>
              <a:gd name="connsiteX2" fmla="*/ 1270646 w 1270646"/>
              <a:gd name="connsiteY2" fmla="*/ 372260 h 728452"/>
              <a:gd name="connsiteX0" fmla="*/ 44328 w 1306637"/>
              <a:gd name="connsiteY0" fmla="*/ 726096 h 726096"/>
              <a:gd name="connsiteX1" fmla="*/ 222445 w 1306637"/>
              <a:gd name="connsiteY1" fmla="*/ 29198 h 726096"/>
              <a:gd name="connsiteX2" fmla="*/ 1306637 w 1306637"/>
              <a:gd name="connsiteY2" fmla="*/ 369904 h 726096"/>
              <a:gd name="connsiteX0" fmla="*/ 844 w 1317363"/>
              <a:gd name="connsiteY0" fmla="*/ 710884 h 710884"/>
              <a:gd name="connsiteX1" fmla="*/ 233171 w 1317363"/>
              <a:gd name="connsiteY1" fmla="*/ 6243 h 710884"/>
              <a:gd name="connsiteX2" fmla="*/ 1317363 w 1317363"/>
              <a:gd name="connsiteY2" fmla="*/ 346949 h 710884"/>
              <a:gd name="connsiteX0" fmla="*/ 191 w 1316710"/>
              <a:gd name="connsiteY0" fmla="*/ 733801 h 733801"/>
              <a:gd name="connsiteX1" fmla="*/ 340937 w 1316710"/>
              <a:gd name="connsiteY1" fmla="*/ 5930 h 733801"/>
              <a:gd name="connsiteX2" fmla="*/ 1316710 w 1316710"/>
              <a:gd name="connsiteY2" fmla="*/ 369866 h 733801"/>
              <a:gd name="connsiteX0" fmla="*/ 156 w 1130813"/>
              <a:gd name="connsiteY0" fmla="*/ 760331 h 760331"/>
              <a:gd name="connsiteX1" fmla="*/ 340902 w 1130813"/>
              <a:gd name="connsiteY1" fmla="*/ 32460 h 760331"/>
              <a:gd name="connsiteX2" fmla="*/ 1130813 w 1130813"/>
              <a:gd name="connsiteY2" fmla="*/ 117637 h 760331"/>
              <a:gd name="connsiteX0" fmla="*/ 86 w 1285627"/>
              <a:gd name="connsiteY0" fmla="*/ 95510 h 1262511"/>
              <a:gd name="connsiteX1" fmla="*/ 495716 w 1285627"/>
              <a:gd name="connsiteY1" fmla="*/ 1148602 h 1262511"/>
              <a:gd name="connsiteX2" fmla="*/ 1285627 w 1285627"/>
              <a:gd name="connsiteY2" fmla="*/ 1233779 h 1262511"/>
              <a:gd name="connsiteX0" fmla="*/ 0 w 1285541"/>
              <a:gd name="connsiteY0" fmla="*/ 0 h 1167001"/>
              <a:gd name="connsiteX1" fmla="*/ 495630 w 1285541"/>
              <a:gd name="connsiteY1" fmla="*/ 1053092 h 1167001"/>
              <a:gd name="connsiteX2" fmla="*/ 1285541 w 1285541"/>
              <a:gd name="connsiteY2" fmla="*/ 1138269 h 1167001"/>
              <a:gd name="connsiteX0" fmla="*/ 0 w 1285541"/>
              <a:gd name="connsiteY0" fmla="*/ 0 h 1138269"/>
              <a:gd name="connsiteX1" fmla="*/ 224582 w 1285541"/>
              <a:gd name="connsiteY1" fmla="*/ 689156 h 1138269"/>
              <a:gd name="connsiteX2" fmla="*/ 1285541 w 1285541"/>
              <a:gd name="connsiteY2" fmla="*/ 1138269 h 1138269"/>
              <a:gd name="connsiteX0" fmla="*/ 0 w 1285541"/>
              <a:gd name="connsiteY0" fmla="*/ 0 h 1138269"/>
              <a:gd name="connsiteX1" fmla="*/ 224582 w 1285541"/>
              <a:gd name="connsiteY1" fmla="*/ 689156 h 1138269"/>
              <a:gd name="connsiteX2" fmla="*/ 1285541 w 1285541"/>
              <a:gd name="connsiteY2" fmla="*/ 1138269 h 1138269"/>
              <a:gd name="connsiteX0" fmla="*/ 0 w 1936057"/>
              <a:gd name="connsiteY0" fmla="*/ 0 h 1432515"/>
              <a:gd name="connsiteX1" fmla="*/ 875098 w 1936057"/>
              <a:gd name="connsiteY1" fmla="*/ 983402 h 1432515"/>
              <a:gd name="connsiteX2" fmla="*/ 1936057 w 1936057"/>
              <a:gd name="connsiteY2" fmla="*/ 1432515 h 1432515"/>
              <a:gd name="connsiteX0" fmla="*/ 0 w 2617549"/>
              <a:gd name="connsiteY0" fmla="*/ 549775 h 1542105"/>
              <a:gd name="connsiteX1" fmla="*/ 875098 w 2617549"/>
              <a:gd name="connsiteY1" fmla="*/ 1533177 h 1542105"/>
              <a:gd name="connsiteX2" fmla="*/ 2617549 w 2617549"/>
              <a:gd name="connsiteY2" fmla="*/ 0 h 1542105"/>
              <a:gd name="connsiteX0" fmla="*/ 0 w 2617549"/>
              <a:gd name="connsiteY0" fmla="*/ 549775 h 697031"/>
              <a:gd name="connsiteX1" fmla="*/ 1246822 w 2617549"/>
              <a:gd name="connsiteY1" fmla="*/ 216813 h 697031"/>
              <a:gd name="connsiteX2" fmla="*/ 2617549 w 2617549"/>
              <a:gd name="connsiteY2" fmla="*/ 0 h 697031"/>
              <a:gd name="connsiteX0" fmla="*/ 0 w 2617549"/>
              <a:gd name="connsiteY0" fmla="*/ 549775 h 549775"/>
              <a:gd name="connsiteX1" fmla="*/ 1246822 w 2617549"/>
              <a:gd name="connsiteY1" fmla="*/ 216813 h 549775"/>
              <a:gd name="connsiteX2" fmla="*/ 2617549 w 2617549"/>
              <a:gd name="connsiteY2" fmla="*/ 0 h 549775"/>
              <a:gd name="connsiteX0" fmla="*/ 0 w 2617549"/>
              <a:gd name="connsiteY0" fmla="*/ 549775 h 549775"/>
              <a:gd name="connsiteX1" fmla="*/ 1409451 w 2617549"/>
              <a:gd name="connsiteY1" fmla="*/ 286503 h 549775"/>
              <a:gd name="connsiteX2" fmla="*/ 2617549 w 2617549"/>
              <a:gd name="connsiteY2" fmla="*/ 0 h 549775"/>
              <a:gd name="connsiteX0" fmla="*/ 0 w 2617549"/>
              <a:gd name="connsiteY0" fmla="*/ 549775 h 549775"/>
              <a:gd name="connsiteX1" fmla="*/ 1262310 w 2617549"/>
              <a:gd name="connsiteY1" fmla="*/ 286503 h 549775"/>
              <a:gd name="connsiteX2" fmla="*/ 2617549 w 2617549"/>
              <a:gd name="connsiteY2" fmla="*/ 0 h 549775"/>
              <a:gd name="connsiteX0" fmla="*/ 0 w 2617549"/>
              <a:gd name="connsiteY0" fmla="*/ 549775 h 549775"/>
              <a:gd name="connsiteX1" fmla="*/ 1262310 w 2617549"/>
              <a:gd name="connsiteY1" fmla="*/ 286503 h 549775"/>
              <a:gd name="connsiteX2" fmla="*/ 2617549 w 2617549"/>
              <a:gd name="connsiteY2" fmla="*/ 0 h 549775"/>
              <a:gd name="connsiteX0" fmla="*/ 0 w 2617549"/>
              <a:gd name="connsiteY0" fmla="*/ 549775 h 549775"/>
              <a:gd name="connsiteX1" fmla="*/ 1262310 w 2617549"/>
              <a:gd name="connsiteY1" fmla="*/ 286503 h 549775"/>
              <a:gd name="connsiteX2" fmla="*/ 2617549 w 2617549"/>
              <a:gd name="connsiteY2" fmla="*/ 0 h 549775"/>
              <a:gd name="connsiteX0" fmla="*/ 0 w 2749201"/>
              <a:gd name="connsiteY0" fmla="*/ 464598 h 464598"/>
              <a:gd name="connsiteX1" fmla="*/ 1393962 w 2749201"/>
              <a:gd name="connsiteY1" fmla="*/ 286503 h 464598"/>
              <a:gd name="connsiteX2" fmla="*/ 2749201 w 2749201"/>
              <a:gd name="connsiteY2" fmla="*/ 0 h 464598"/>
              <a:gd name="connsiteX0" fmla="*/ 0 w 2594317"/>
              <a:gd name="connsiteY0" fmla="*/ 205425 h 794034"/>
              <a:gd name="connsiteX1" fmla="*/ 1393962 w 2594317"/>
              <a:gd name="connsiteY1" fmla="*/ 27330 h 794034"/>
              <a:gd name="connsiteX2" fmla="*/ 2594317 w 2594317"/>
              <a:gd name="connsiteY2" fmla="*/ 793918 h 794034"/>
              <a:gd name="connsiteX0" fmla="*/ 0 w 2594317"/>
              <a:gd name="connsiteY0" fmla="*/ 31629 h 620325"/>
              <a:gd name="connsiteX1" fmla="*/ 1169379 w 2594317"/>
              <a:gd name="connsiteY1" fmla="*/ 147781 h 620325"/>
              <a:gd name="connsiteX2" fmla="*/ 2594317 w 2594317"/>
              <a:gd name="connsiteY2" fmla="*/ 620122 h 620325"/>
              <a:gd name="connsiteX0" fmla="*/ 0 w 2594317"/>
              <a:gd name="connsiteY0" fmla="*/ 1286 h 589982"/>
              <a:gd name="connsiteX1" fmla="*/ 1169379 w 2594317"/>
              <a:gd name="connsiteY1" fmla="*/ 117438 h 589982"/>
              <a:gd name="connsiteX2" fmla="*/ 2594317 w 2594317"/>
              <a:gd name="connsiteY2" fmla="*/ 589779 h 589982"/>
              <a:gd name="connsiteX0" fmla="*/ 0 w 2594317"/>
              <a:gd name="connsiteY0" fmla="*/ 1286 h 589779"/>
              <a:gd name="connsiteX1" fmla="*/ 1169379 w 2594317"/>
              <a:gd name="connsiteY1" fmla="*/ 117438 h 589779"/>
              <a:gd name="connsiteX2" fmla="*/ 2594317 w 2594317"/>
              <a:gd name="connsiteY2" fmla="*/ 589779 h 589779"/>
              <a:gd name="connsiteX0" fmla="*/ 0 w 2555596"/>
              <a:gd name="connsiteY0" fmla="*/ 6386 h 896869"/>
              <a:gd name="connsiteX1" fmla="*/ 1169379 w 2555596"/>
              <a:gd name="connsiteY1" fmla="*/ 122538 h 896869"/>
              <a:gd name="connsiteX2" fmla="*/ 2555596 w 2555596"/>
              <a:gd name="connsiteY2" fmla="*/ 896869 h 896869"/>
            </a:gdLst>
            <a:ahLst/>
            <a:cxnLst>
              <a:cxn ang="0">
                <a:pos x="connsiteX0" y="connsiteY0"/>
              </a:cxn>
              <a:cxn ang="0">
                <a:pos x="connsiteX1" y="connsiteY1"/>
              </a:cxn>
              <a:cxn ang="0">
                <a:pos x="connsiteX2" y="connsiteY2"/>
              </a:cxn>
            </a:cxnLst>
            <a:rect l="l" t="t" r="r" b="b"/>
            <a:pathLst>
              <a:path w="2555596" h="896869">
                <a:moveTo>
                  <a:pt x="0" y="6386"/>
                </a:moveTo>
                <a:cubicBezTo>
                  <a:pt x="667940" y="-1357"/>
                  <a:pt x="743446" y="-25876"/>
                  <a:pt x="1169379" y="122538"/>
                </a:cubicBezTo>
                <a:cubicBezTo>
                  <a:pt x="1595312" y="270952"/>
                  <a:pt x="2018664" y="891706"/>
                  <a:pt x="2555596" y="896869"/>
                </a:cubicBezTo>
              </a:path>
            </a:pathLst>
          </a:custGeom>
          <a:ln w="3175" cmpd="sng">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Rounded Rectangular Callout 101"/>
          <p:cNvSpPr/>
          <p:nvPr/>
        </p:nvSpPr>
        <p:spPr>
          <a:xfrm>
            <a:off x="1999229" y="737449"/>
            <a:ext cx="1757450" cy="550694"/>
          </a:xfrm>
          <a:prstGeom prst="wedgeRoundRectCallout">
            <a:avLst>
              <a:gd name="adj1" fmla="val -30410"/>
              <a:gd name="adj2" fmla="val 76662"/>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状況</a:t>
            </a:r>
            <a:endParaRPr lang="en-US" sz="800" b="1" i="1" u="sng" dirty="0" smtClean="0"/>
          </a:p>
          <a:p>
            <a:r>
              <a:rPr lang="en-US" sz="800" dirty="0" smtClean="0"/>
              <a:t>DHCP</a:t>
            </a:r>
            <a:r>
              <a:rPr lang="ja-JP" altLang="en-US" sz="800" dirty="0" smtClean="0"/>
              <a:t>が短期時間で開放され、</a:t>
            </a:r>
            <a:endParaRPr lang="en-US" altLang="ja-JP" sz="800" dirty="0" smtClean="0"/>
          </a:p>
          <a:p>
            <a:r>
              <a:rPr lang="ja-JP" altLang="en-US" sz="800" dirty="0" smtClean="0"/>
              <a:t>端末が別の</a:t>
            </a:r>
            <a:r>
              <a:rPr lang="en-US" altLang="ja-JP" sz="800" dirty="0" smtClean="0"/>
              <a:t>IP</a:t>
            </a:r>
            <a:r>
              <a:rPr lang="ja-JP" altLang="en-US" sz="800" dirty="0" smtClean="0"/>
              <a:t>アドレスを取得する。</a:t>
            </a:r>
            <a:endParaRPr lang="en-US" altLang="ja-JP" sz="800" dirty="0" smtClean="0"/>
          </a:p>
        </p:txBody>
      </p:sp>
      <p:sp>
        <p:nvSpPr>
          <p:cNvPr id="103" name="TextBox 102"/>
          <p:cNvSpPr txBox="1"/>
          <p:nvPr/>
        </p:nvSpPr>
        <p:spPr>
          <a:xfrm>
            <a:off x="3501630" y="3065745"/>
            <a:ext cx="556563" cy="338554"/>
          </a:xfrm>
          <a:prstGeom prst="rect">
            <a:avLst/>
          </a:prstGeom>
          <a:noFill/>
        </p:spPr>
        <p:txBody>
          <a:bodyPr wrap="none" rtlCol="0">
            <a:spAutoFit/>
          </a:bodyPr>
          <a:lstStyle/>
          <a:p>
            <a:pPr algn="ctr"/>
            <a:r>
              <a:rPr lang="en-US" sz="800" dirty="0" smtClean="0"/>
              <a:t>VPN</a:t>
            </a:r>
          </a:p>
          <a:p>
            <a:pPr algn="ctr"/>
            <a:r>
              <a:rPr lang="ja-JP" altLang="en-US" sz="800" dirty="0" smtClean="0"/>
              <a:t>トンネル</a:t>
            </a:r>
            <a:endParaRPr lang="en-US" sz="800" dirty="0" smtClean="0"/>
          </a:p>
        </p:txBody>
      </p:sp>
      <p:sp>
        <p:nvSpPr>
          <p:cNvPr id="104" name="TextBox 103"/>
          <p:cNvSpPr txBox="1"/>
          <p:nvPr/>
        </p:nvSpPr>
        <p:spPr>
          <a:xfrm>
            <a:off x="3216301" y="3499439"/>
            <a:ext cx="586218" cy="338554"/>
          </a:xfrm>
          <a:prstGeom prst="rect">
            <a:avLst/>
          </a:prstGeom>
          <a:noFill/>
        </p:spPr>
        <p:txBody>
          <a:bodyPr wrap="none" rtlCol="0">
            <a:spAutoFit/>
          </a:bodyPr>
          <a:lstStyle/>
          <a:p>
            <a:pPr algn="ctr"/>
            <a:r>
              <a:rPr lang="ja-JP" altLang="en-US" sz="800" dirty="0" smtClean="0"/>
              <a:t>スプリット</a:t>
            </a:r>
            <a:endParaRPr lang="en-US" altLang="ja-JP" sz="800" dirty="0" smtClean="0"/>
          </a:p>
          <a:p>
            <a:pPr algn="ctr"/>
            <a:r>
              <a:rPr lang="ja-JP" altLang="en-US" sz="800" dirty="0" smtClean="0"/>
              <a:t>トンネル</a:t>
            </a:r>
            <a:endParaRPr lang="en-US" sz="800" dirty="0" smtClean="0"/>
          </a:p>
        </p:txBody>
      </p:sp>
      <p:sp>
        <p:nvSpPr>
          <p:cNvPr id="105" name="TextBox 104"/>
          <p:cNvSpPr txBox="1"/>
          <p:nvPr/>
        </p:nvSpPr>
        <p:spPr>
          <a:xfrm>
            <a:off x="7150420" y="3120324"/>
            <a:ext cx="1306277" cy="215444"/>
          </a:xfrm>
          <a:prstGeom prst="rect">
            <a:avLst/>
          </a:prstGeom>
          <a:noFill/>
        </p:spPr>
        <p:txBody>
          <a:bodyPr wrap="square" rtlCol="0">
            <a:spAutoFit/>
          </a:bodyPr>
          <a:lstStyle/>
          <a:p>
            <a:pPr algn="ctr"/>
            <a:r>
              <a:rPr lang="en-US" sz="800" dirty="0" smtClean="0"/>
              <a:t>Cloud License Agent</a:t>
            </a:r>
          </a:p>
        </p:txBody>
      </p:sp>
      <p:sp>
        <p:nvSpPr>
          <p:cNvPr id="106" name="TextBox 105"/>
          <p:cNvSpPr txBox="1"/>
          <p:nvPr/>
        </p:nvSpPr>
        <p:spPr>
          <a:xfrm>
            <a:off x="3990446" y="4083030"/>
            <a:ext cx="1306277" cy="215444"/>
          </a:xfrm>
          <a:prstGeom prst="rect">
            <a:avLst/>
          </a:prstGeom>
          <a:noFill/>
        </p:spPr>
        <p:txBody>
          <a:bodyPr wrap="square" rtlCol="0">
            <a:spAutoFit/>
          </a:bodyPr>
          <a:lstStyle/>
          <a:p>
            <a:pPr algn="ctr"/>
            <a:r>
              <a:rPr lang="en-US" sz="800" dirty="0" smtClean="0"/>
              <a:t>AnyConnect</a:t>
            </a:r>
          </a:p>
        </p:txBody>
      </p:sp>
      <p:sp>
        <p:nvSpPr>
          <p:cNvPr id="38" name="Rounded Rectangular Callout 37"/>
          <p:cNvSpPr/>
          <p:nvPr/>
        </p:nvSpPr>
        <p:spPr>
          <a:xfrm>
            <a:off x="257210" y="718394"/>
            <a:ext cx="1629754" cy="600456"/>
          </a:xfrm>
          <a:prstGeom prst="wedgeRoundRectCallout">
            <a:avLst>
              <a:gd name="adj1" fmla="val 46836"/>
              <a:gd name="adj2" fmla="val 59741"/>
              <a:gd name="adj3" fmla="val 16667"/>
            </a:avLst>
          </a:prstGeom>
          <a:solidFill>
            <a:srgbClr val="FF000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課題</a:t>
            </a:r>
            <a:endParaRPr lang="en-US" altLang="ja-JP" sz="800" b="1" i="1" u="sng" dirty="0" smtClean="0"/>
          </a:p>
          <a:p>
            <a:r>
              <a:rPr lang="en-US" altLang="ja-JP" sz="800" dirty="0" smtClean="0"/>
              <a:t>IP</a:t>
            </a:r>
            <a:r>
              <a:rPr lang="ja-JP" altLang="en-US" sz="800" dirty="0" smtClean="0"/>
              <a:t>アドレスが短期間で変わってしまうのでホストの正確な振る舞いを学習できない。</a:t>
            </a:r>
            <a:endParaRPr lang="en-US" altLang="ja-JP" sz="800" dirty="0" smtClean="0"/>
          </a:p>
        </p:txBody>
      </p:sp>
      <p:sp>
        <p:nvSpPr>
          <p:cNvPr id="40" name="Rounded Rectangular Callout 39"/>
          <p:cNvSpPr/>
          <p:nvPr/>
        </p:nvSpPr>
        <p:spPr>
          <a:xfrm>
            <a:off x="155610" y="2319141"/>
            <a:ext cx="1843620" cy="746603"/>
          </a:xfrm>
          <a:prstGeom prst="wedgeRoundRectCallout">
            <a:avLst>
              <a:gd name="adj1" fmla="val 44610"/>
              <a:gd name="adj2" fmla="val -73206"/>
              <a:gd name="adj3" fmla="val 16667"/>
            </a:avLst>
          </a:prstGeom>
          <a:solidFill>
            <a:srgbClr val="00800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対応策</a:t>
            </a:r>
            <a:endParaRPr lang="en-US" altLang="ja-JP" sz="800" b="1" i="1" u="sng" dirty="0" smtClean="0"/>
          </a:p>
          <a:p>
            <a:r>
              <a:rPr lang="ja-JP" altLang="en-US" sz="800" dirty="0" smtClean="0"/>
              <a:t>ホスト単位でなく、グループ単位として振る舞いを学習させる。または、</a:t>
            </a:r>
            <a:r>
              <a:rPr lang="en-US" altLang="ja-JP" sz="800" dirty="0" smtClean="0"/>
              <a:t>DHCP</a:t>
            </a:r>
            <a:r>
              <a:rPr lang="ja-JP" altLang="en-US" sz="800" dirty="0" smtClean="0"/>
              <a:t>がリリースされても同じ</a:t>
            </a:r>
            <a:r>
              <a:rPr lang="en-US" altLang="ja-JP" sz="800" dirty="0" smtClean="0"/>
              <a:t>IP</a:t>
            </a:r>
            <a:r>
              <a:rPr lang="ja-JP" altLang="en-US" sz="800" dirty="0" smtClean="0"/>
              <a:t>アドレスを使用できるように設計する。</a:t>
            </a:r>
            <a:endParaRPr lang="en-US" altLang="ja-JP" sz="800" dirty="0" smtClean="0"/>
          </a:p>
        </p:txBody>
      </p:sp>
      <p:sp>
        <p:nvSpPr>
          <p:cNvPr id="42" name="Rounded Rectangular Callout 41"/>
          <p:cNvSpPr/>
          <p:nvPr/>
        </p:nvSpPr>
        <p:spPr>
          <a:xfrm>
            <a:off x="6783902" y="289049"/>
            <a:ext cx="1672795" cy="462967"/>
          </a:xfrm>
          <a:prstGeom prst="wedgeRoundRectCallout">
            <a:avLst>
              <a:gd name="adj1" fmla="val -46411"/>
              <a:gd name="adj2" fmla="val 98077"/>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状況</a:t>
            </a:r>
            <a:endParaRPr lang="en-US" sz="800" b="1" i="1" u="sng" dirty="0" smtClean="0"/>
          </a:p>
          <a:p>
            <a:r>
              <a:rPr lang="ja-JP" altLang="en-US" sz="800" dirty="0" smtClean="0"/>
              <a:t>複数拠点で</a:t>
            </a:r>
            <a:r>
              <a:rPr lang="en-US" altLang="ja-JP" sz="800" dirty="0" smtClean="0"/>
              <a:t>NAT</a:t>
            </a:r>
            <a:r>
              <a:rPr lang="ja-JP" altLang="en-US" sz="800" dirty="0" smtClean="0"/>
              <a:t>内部に同じ</a:t>
            </a:r>
            <a:endParaRPr lang="en-US" altLang="ja-JP" sz="800" dirty="0" smtClean="0"/>
          </a:p>
          <a:p>
            <a:r>
              <a:rPr lang="en-US" altLang="ja-JP" sz="800" dirty="0" smtClean="0"/>
              <a:t>IP</a:t>
            </a:r>
            <a:r>
              <a:rPr lang="ja-JP" altLang="en-US" sz="800" dirty="0" smtClean="0"/>
              <a:t>アドレス範囲を使っている。</a:t>
            </a:r>
            <a:endParaRPr lang="en-US" altLang="ja-JP" sz="800" dirty="0" smtClean="0"/>
          </a:p>
        </p:txBody>
      </p:sp>
      <p:sp>
        <p:nvSpPr>
          <p:cNvPr id="44" name="Rounded Rectangular Callout 43"/>
          <p:cNvSpPr/>
          <p:nvPr/>
        </p:nvSpPr>
        <p:spPr>
          <a:xfrm>
            <a:off x="5041882" y="136993"/>
            <a:ext cx="1629754" cy="600456"/>
          </a:xfrm>
          <a:prstGeom prst="wedgeRoundRectCallout">
            <a:avLst>
              <a:gd name="adj1" fmla="val 46836"/>
              <a:gd name="adj2" fmla="val 59741"/>
              <a:gd name="adj3" fmla="val 16667"/>
            </a:avLst>
          </a:prstGeom>
          <a:solidFill>
            <a:srgbClr val="FF000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課題</a:t>
            </a:r>
            <a:endParaRPr lang="en-US" altLang="ja-JP" sz="800" b="1" i="1" u="sng" dirty="0" smtClean="0"/>
          </a:p>
          <a:p>
            <a:r>
              <a:rPr lang="en-US" altLang="ja-JP" sz="800" dirty="0" smtClean="0"/>
              <a:t>IP</a:t>
            </a:r>
            <a:r>
              <a:rPr lang="ja-JP" altLang="en-US" sz="800" dirty="0" smtClean="0"/>
              <a:t>アドレスは重複している結果なので、ホストの正確な振る舞いを学習できない。</a:t>
            </a:r>
            <a:endParaRPr lang="en-US" altLang="ja-JP" sz="800" dirty="0" smtClean="0"/>
          </a:p>
        </p:txBody>
      </p:sp>
      <p:sp>
        <p:nvSpPr>
          <p:cNvPr id="45" name="Rounded Rectangular Callout 44"/>
          <p:cNvSpPr/>
          <p:nvPr/>
        </p:nvSpPr>
        <p:spPr>
          <a:xfrm>
            <a:off x="4988012" y="1694511"/>
            <a:ext cx="2359845" cy="660523"/>
          </a:xfrm>
          <a:prstGeom prst="wedgeRoundRectCallout">
            <a:avLst>
              <a:gd name="adj1" fmla="val 8952"/>
              <a:gd name="adj2" fmla="val -66074"/>
              <a:gd name="adj3" fmla="val 16667"/>
            </a:avLst>
          </a:prstGeom>
          <a:solidFill>
            <a:srgbClr val="00800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対応策</a:t>
            </a:r>
            <a:endParaRPr lang="en-US" altLang="ja-JP" sz="800" b="1" i="1" u="sng" dirty="0" smtClean="0"/>
          </a:p>
          <a:p>
            <a:r>
              <a:rPr lang="ja-JP" altLang="en-US" sz="800" dirty="0" smtClean="0"/>
              <a:t>各拠点を別テナントとして扱う</a:t>
            </a:r>
            <a:r>
              <a:rPr lang="ja-JP" altLang="en-US" sz="800" dirty="0" smtClean="0"/>
              <a:t>。</a:t>
            </a:r>
            <a:r>
              <a:rPr lang="ja-JP" altLang="en-US" sz="800" dirty="0" smtClean="0"/>
              <a:t>または、</a:t>
            </a:r>
            <a:r>
              <a:rPr lang="en-US" altLang="ja-JP" sz="800" dirty="0" smtClean="0"/>
              <a:t>IP</a:t>
            </a:r>
            <a:r>
              <a:rPr lang="ja-JP" altLang="en-US" sz="800" dirty="0" smtClean="0"/>
              <a:t>アドレス範囲を拠点間で重複しないように設計する。</a:t>
            </a:r>
            <a:endParaRPr lang="en-US" altLang="ja-JP" sz="800" dirty="0" smtClean="0"/>
          </a:p>
        </p:txBody>
      </p:sp>
      <p:sp>
        <p:nvSpPr>
          <p:cNvPr id="46" name="Rounded Rectangular Callout 45"/>
          <p:cNvSpPr/>
          <p:nvPr/>
        </p:nvSpPr>
        <p:spPr>
          <a:xfrm>
            <a:off x="5860143" y="3375026"/>
            <a:ext cx="2685143" cy="462967"/>
          </a:xfrm>
          <a:prstGeom prst="wedgeRoundRectCallout">
            <a:avLst>
              <a:gd name="adj1" fmla="val -19260"/>
              <a:gd name="adj2" fmla="val -78270"/>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状況</a:t>
            </a:r>
            <a:endParaRPr lang="en-US" sz="800" b="1" i="1" u="sng" dirty="0" smtClean="0"/>
          </a:p>
          <a:p>
            <a:r>
              <a:rPr lang="ja-JP" altLang="en-US" sz="800" dirty="0" smtClean="0"/>
              <a:t>上記拠点ネットワークと同じ課題。</a:t>
            </a:r>
            <a:endParaRPr lang="en-US" altLang="ja-JP" sz="800" dirty="0" smtClean="0"/>
          </a:p>
          <a:p>
            <a:r>
              <a:rPr lang="ja-JP" altLang="en-US" sz="800" dirty="0" smtClean="0"/>
              <a:t>クラウドでの展開時も同様の事が危惧されるケースがある。</a:t>
            </a:r>
            <a:endParaRPr lang="en-US" altLang="ja-JP" sz="800" dirty="0" smtClean="0"/>
          </a:p>
        </p:txBody>
      </p:sp>
      <p:sp>
        <p:nvSpPr>
          <p:cNvPr id="47" name="Rounded Rectangular Callout 46"/>
          <p:cNvSpPr/>
          <p:nvPr/>
        </p:nvSpPr>
        <p:spPr>
          <a:xfrm>
            <a:off x="5485170" y="3930516"/>
            <a:ext cx="1672795" cy="462967"/>
          </a:xfrm>
          <a:prstGeom prst="wedgeRoundRectCallout">
            <a:avLst>
              <a:gd name="adj1" fmla="val -74068"/>
              <a:gd name="adj2" fmla="val -33203"/>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状況</a:t>
            </a:r>
            <a:endParaRPr lang="en-US" sz="800" b="1" i="1" u="sng" dirty="0" smtClean="0"/>
          </a:p>
          <a:p>
            <a:r>
              <a:rPr lang="ja-JP" altLang="en-US" sz="800" dirty="0" smtClean="0"/>
              <a:t>外部のゲストアクセス環境下で</a:t>
            </a:r>
            <a:endParaRPr lang="en-US" altLang="ja-JP" sz="800" dirty="0" smtClean="0"/>
          </a:p>
          <a:p>
            <a:r>
              <a:rPr lang="ja-JP" altLang="en-US" sz="800" dirty="0" smtClean="0"/>
              <a:t>スプリットトンネル</a:t>
            </a:r>
            <a:r>
              <a:rPr lang="en-US" altLang="ja-JP" sz="800" dirty="0" smtClean="0"/>
              <a:t>VPN</a:t>
            </a:r>
            <a:r>
              <a:rPr lang="ja-JP" altLang="en-US" sz="800" dirty="0" smtClean="0"/>
              <a:t>を使用。</a:t>
            </a:r>
            <a:endParaRPr lang="en-US" altLang="ja-JP" sz="800" dirty="0" smtClean="0"/>
          </a:p>
        </p:txBody>
      </p:sp>
      <p:sp>
        <p:nvSpPr>
          <p:cNvPr id="48" name="Rounded Rectangular Callout 47"/>
          <p:cNvSpPr/>
          <p:nvPr/>
        </p:nvSpPr>
        <p:spPr>
          <a:xfrm>
            <a:off x="5485170" y="4444040"/>
            <a:ext cx="3298084" cy="600456"/>
          </a:xfrm>
          <a:prstGeom prst="wedgeRoundRectCallout">
            <a:avLst>
              <a:gd name="adj1" fmla="val -73949"/>
              <a:gd name="adj2" fmla="val -67162"/>
              <a:gd name="adj3" fmla="val 16667"/>
            </a:avLst>
          </a:prstGeom>
          <a:solidFill>
            <a:srgbClr val="FF000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課題</a:t>
            </a:r>
            <a:endParaRPr lang="en-US" altLang="ja-JP" sz="800" b="1" i="1" u="sng" dirty="0" smtClean="0"/>
          </a:p>
          <a:p>
            <a:r>
              <a:rPr lang="ja-JP" altLang="en-US" sz="800" dirty="0" smtClean="0"/>
              <a:t>外部のゲストアクセスで付与されるローカルの</a:t>
            </a:r>
            <a:r>
              <a:rPr lang="en-US" altLang="ja-JP" sz="800" dirty="0" smtClean="0"/>
              <a:t>IP</a:t>
            </a:r>
            <a:r>
              <a:rPr lang="ja-JP" altLang="en-US" sz="800" dirty="0" smtClean="0"/>
              <a:t>アドレスは予測不可能。様々な場所から同じ</a:t>
            </a:r>
            <a:r>
              <a:rPr lang="en-US" altLang="ja-JP" sz="800" dirty="0" smtClean="0"/>
              <a:t>IP</a:t>
            </a:r>
            <a:r>
              <a:rPr lang="ja-JP" altLang="en-US" sz="800" dirty="0" smtClean="0"/>
              <a:t>アドレスで報告される可能があり、</a:t>
            </a:r>
            <a:endParaRPr lang="en-US" altLang="ja-JP" sz="800" dirty="0" smtClean="0"/>
          </a:p>
          <a:p>
            <a:r>
              <a:rPr lang="ja-JP" altLang="en-US" sz="800" dirty="0" smtClean="0"/>
              <a:t>ローカル</a:t>
            </a:r>
            <a:r>
              <a:rPr lang="en-US" altLang="ja-JP" sz="800" dirty="0" smtClean="0"/>
              <a:t>IP</a:t>
            </a:r>
            <a:r>
              <a:rPr lang="ja-JP" altLang="en-US" sz="800" dirty="0" smtClean="0"/>
              <a:t>アドレス側のホスト</a:t>
            </a:r>
            <a:r>
              <a:rPr lang="ja-JP" altLang="en-US" sz="800" dirty="0"/>
              <a:t>の正確な振る舞いを学習できない</a:t>
            </a:r>
            <a:r>
              <a:rPr lang="ja-JP" altLang="en-US" sz="800" dirty="0" smtClean="0"/>
              <a:t>。</a:t>
            </a:r>
            <a:endParaRPr lang="en-US" altLang="ja-JP" sz="800" dirty="0"/>
          </a:p>
        </p:txBody>
      </p:sp>
      <p:sp>
        <p:nvSpPr>
          <p:cNvPr id="50" name="Rounded Rectangular Callout 49"/>
          <p:cNvSpPr/>
          <p:nvPr/>
        </p:nvSpPr>
        <p:spPr>
          <a:xfrm>
            <a:off x="1623481" y="4379128"/>
            <a:ext cx="2781324" cy="691005"/>
          </a:xfrm>
          <a:prstGeom prst="wedgeRoundRectCallout">
            <a:avLst>
              <a:gd name="adj1" fmla="val 44610"/>
              <a:gd name="adj2" fmla="val -73206"/>
              <a:gd name="adj3" fmla="val 16667"/>
            </a:avLst>
          </a:prstGeom>
          <a:solidFill>
            <a:srgbClr val="00800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800" b="1" i="1" u="sng" dirty="0" smtClean="0"/>
              <a:t>対応策</a:t>
            </a:r>
          </a:p>
          <a:p>
            <a:r>
              <a:rPr lang="ja-JP" altLang="en-US" sz="800" dirty="0" smtClean="0"/>
              <a:t>ローカル側の</a:t>
            </a:r>
            <a:r>
              <a:rPr lang="en-US" altLang="ja-JP" sz="800" dirty="0" smtClean="0"/>
              <a:t>IP</a:t>
            </a:r>
            <a:r>
              <a:rPr lang="ja-JP" altLang="en-US" sz="800" dirty="0" smtClean="0"/>
              <a:t>アドレスはコントロールできないので対応策はない。</a:t>
            </a:r>
            <a:endParaRPr lang="en-US" altLang="ja-JP" sz="800" dirty="0" smtClean="0"/>
          </a:p>
          <a:p>
            <a:r>
              <a:rPr lang="ja-JP" altLang="en-US" sz="800" dirty="0" smtClean="0"/>
              <a:t>尚、フルトンネルの場合はエンタープライズ側から付与された</a:t>
            </a:r>
            <a:r>
              <a:rPr lang="en-US" altLang="ja-JP" sz="800" dirty="0" smtClean="0"/>
              <a:t>IP</a:t>
            </a:r>
            <a:r>
              <a:rPr lang="ja-JP" altLang="en-US" sz="800" dirty="0" smtClean="0"/>
              <a:t>アドレスのみ使用されるので課題とならない。</a:t>
            </a:r>
            <a:endParaRPr lang="en-US" altLang="ja-JP" sz="800" dirty="0" smtClean="0"/>
          </a:p>
        </p:txBody>
      </p:sp>
    </p:spTree>
    <p:extLst>
      <p:ext uri="{BB962C8B-B14F-4D97-AF65-F5344CB8AC3E}">
        <p14:creationId xmlns:p14="http://schemas.microsoft.com/office/powerpoint/2010/main" val="31017468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Stealthwatch</a:t>
            </a:r>
            <a:r>
              <a:rPr lang="en-US" dirty="0" smtClean="0"/>
              <a:t> 6.7</a:t>
            </a:r>
            <a:r>
              <a:rPr lang="ja-JP" altLang="en-US" dirty="0" smtClean="0"/>
              <a:t> </a:t>
            </a:r>
            <a:r>
              <a:rPr lang="en-US" altLang="ja-JP" dirty="0" smtClean="0"/>
              <a:t>&amp;</a:t>
            </a:r>
            <a:r>
              <a:rPr lang="en-US" dirty="0" smtClean="0"/>
              <a:t> 6.8</a:t>
            </a:r>
            <a:endParaRPr lang="en-US" dirty="0"/>
          </a:p>
        </p:txBody>
      </p:sp>
    </p:spTree>
    <p:extLst>
      <p:ext uri="{BB962C8B-B14F-4D97-AF65-F5344CB8AC3E}">
        <p14:creationId xmlns:p14="http://schemas.microsoft.com/office/powerpoint/2010/main" val="9743736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Meraki</a:t>
            </a:r>
            <a:r>
              <a:rPr lang="en-US" dirty="0" smtClean="0"/>
              <a:t> </a:t>
            </a:r>
            <a:r>
              <a:rPr lang="en-US" altLang="ja-JP" dirty="0" smtClean="0"/>
              <a:t>MX</a:t>
            </a:r>
            <a:r>
              <a:rPr lang="ja-JP" altLang="en-US" dirty="0"/>
              <a:t> </a:t>
            </a:r>
            <a:r>
              <a:rPr lang="ja-JP" altLang="en-US" dirty="0" smtClean="0"/>
              <a:t>が </a:t>
            </a:r>
            <a:r>
              <a:rPr lang="en-US" dirty="0" err="1" smtClean="0"/>
              <a:t>NetFlow</a:t>
            </a:r>
            <a:r>
              <a:rPr lang="ja-JP" altLang="en-US" dirty="0" smtClean="0"/>
              <a:t> 対応予定</a:t>
            </a:r>
            <a:endParaRPr lang="en-US" dirty="0"/>
          </a:p>
        </p:txBody>
      </p:sp>
      <p:sp>
        <p:nvSpPr>
          <p:cNvPr id="5" name="Rectangle 4"/>
          <p:cNvSpPr/>
          <p:nvPr/>
        </p:nvSpPr>
        <p:spPr>
          <a:xfrm>
            <a:off x="189502" y="1021761"/>
            <a:ext cx="6131687"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a:hlinkClick r:id="rId3"/>
              </a:rPr>
              <a:t>https://documentation.meraki.com/MX-Z/Monitoring_and_Reporting/</a:t>
            </a:r>
            <a:r>
              <a:rPr lang="en-US" sz="1200" dirty="0" smtClean="0">
                <a:hlinkClick r:id="rId3"/>
              </a:rPr>
              <a:t>NetFlow_Overview</a:t>
            </a:r>
            <a:endParaRPr lang="en-US" sz="1200" dirty="0" smtClean="0"/>
          </a:p>
        </p:txBody>
      </p:sp>
      <p:pic>
        <p:nvPicPr>
          <p:cNvPr id="6" name="Picture 5" descr="2016-04-08_07-45-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66" y="1298760"/>
            <a:ext cx="3269696" cy="3488682"/>
          </a:xfrm>
          <a:prstGeom prst="rect">
            <a:avLst/>
          </a:prstGeom>
        </p:spPr>
      </p:pic>
      <p:pic>
        <p:nvPicPr>
          <p:cNvPr id="8" name="Picture 7" descr="Screenshot 2016-04-07 17.03.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82" y="1541067"/>
            <a:ext cx="4877118" cy="2116321"/>
          </a:xfrm>
          <a:prstGeom prst="rect">
            <a:avLst/>
          </a:prstGeom>
        </p:spPr>
      </p:pic>
      <p:sp>
        <p:nvSpPr>
          <p:cNvPr id="9" name="Rounded Rectangular Callout 8"/>
          <p:cNvSpPr/>
          <p:nvPr/>
        </p:nvSpPr>
        <p:spPr>
          <a:xfrm>
            <a:off x="5251744" y="3771980"/>
            <a:ext cx="3437504" cy="444877"/>
          </a:xfrm>
          <a:prstGeom prst="wedgeRoundRectCallout">
            <a:avLst>
              <a:gd name="adj1" fmla="val -33730"/>
              <a:gd name="adj2" fmla="val -144572"/>
              <a:gd name="adj3" fmla="val 16667"/>
            </a:avLst>
          </a:prstGeom>
        </p:spPr>
        <p:style>
          <a:lnRef idx="1">
            <a:schemeClr val="accent5"/>
          </a:lnRef>
          <a:fillRef idx="2">
            <a:schemeClr val="accent5"/>
          </a:fillRef>
          <a:effectRef idx="1">
            <a:schemeClr val="accent5"/>
          </a:effectRef>
          <a:fontRef idx="minor">
            <a:schemeClr val="dk1"/>
          </a:fontRef>
        </p:style>
        <p:txBody>
          <a:bodyPr lIns="68556" tIns="34278" rIns="68556" bIns="34278" rtlCol="0" anchor="ctr"/>
          <a:lstStyle/>
          <a:p>
            <a:pPr algn="ctr"/>
            <a:r>
              <a:rPr lang="en-US" sz="1600" dirty="0" err="1" smtClean="0"/>
              <a:t>Stealthwatch</a:t>
            </a:r>
            <a:r>
              <a:rPr lang="ja-JP" altLang="en-US" sz="1600" dirty="0"/>
              <a:t> </a:t>
            </a:r>
            <a:r>
              <a:rPr lang="ja-JP" altLang="en-US" sz="1600" dirty="0" smtClean="0"/>
              <a:t>で見れる様に</a:t>
            </a:r>
            <a:r>
              <a:rPr lang="en-US" sz="1600" dirty="0" smtClean="0"/>
              <a:t> </a:t>
            </a:r>
            <a:endParaRPr lang="en-US" sz="1600" dirty="0"/>
          </a:p>
        </p:txBody>
      </p:sp>
      <p:sp>
        <p:nvSpPr>
          <p:cNvPr id="10" name="Rectangle 9"/>
          <p:cNvSpPr/>
          <p:nvPr/>
        </p:nvSpPr>
        <p:spPr>
          <a:xfrm>
            <a:off x="745877" y="4440432"/>
            <a:ext cx="2109161" cy="347010"/>
          </a:xfrm>
          <a:prstGeom prst="rect">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a:solidFill>
                  <a:srgbClr val="000000"/>
                </a:solidFill>
              </a:ln>
            </a:endParaRPr>
          </a:p>
        </p:txBody>
      </p:sp>
      <p:sp>
        <p:nvSpPr>
          <p:cNvPr id="7" name="Rounded Rectangular Callout 6"/>
          <p:cNvSpPr/>
          <p:nvPr/>
        </p:nvSpPr>
        <p:spPr>
          <a:xfrm>
            <a:off x="2537756" y="3771980"/>
            <a:ext cx="2339411" cy="444877"/>
          </a:xfrm>
          <a:prstGeom prst="wedgeRoundRectCallout">
            <a:avLst>
              <a:gd name="adj1" fmla="val -41315"/>
              <a:gd name="adj2" fmla="val 106570"/>
              <a:gd name="adj3" fmla="val 16667"/>
            </a:avLst>
          </a:prstGeom>
        </p:spPr>
        <p:style>
          <a:lnRef idx="1">
            <a:schemeClr val="accent5"/>
          </a:lnRef>
          <a:fillRef idx="2">
            <a:schemeClr val="accent5"/>
          </a:fillRef>
          <a:effectRef idx="1">
            <a:schemeClr val="accent5"/>
          </a:effectRef>
          <a:fontRef idx="minor">
            <a:schemeClr val="dk1"/>
          </a:fontRef>
        </p:style>
        <p:txBody>
          <a:bodyPr lIns="68556" tIns="34278" rIns="68556" bIns="34278" rtlCol="0" anchor="ctr"/>
          <a:lstStyle/>
          <a:p>
            <a:r>
              <a:rPr lang="ja-JP" altLang="en-US" sz="1600" dirty="0" smtClean="0"/>
              <a:t>タイムスタンプを搭載</a:t>
            </a:r>
            <a:endParaRPr lang="en-US" sz="1600" dirty="0"/>
          </a:p>
        </p:txBody>
      </p:sp>
    </p:spTree>
    <p:extLst>
      <p:ext uri="{BB962C8B-B14F-4D97-AF65-F5344CB8AC3E}">
        <p14:creationId xmlns:p14="http://schemas.microsoft.com/office/powerpoint/2010/main" val="13132052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4210380" y="1095089"/>
            <a:ext cx="4077167" cy="346017"/>
            <a:chOff x="2028483" y="1376799"/>
            <a:chExt cx="4823556" cy="346017"/>
          </a:xfrm>
        </p:grpSpPr>
        <p:cxnSp>
          <p:nvCxnSpPr>
            <p:cNvPr id="28" name="Straight Connector 27"/>
            <p:cNvCxnSpPr/>
            <p:nvPr/>
          </p:nvCxnSpPr>
          <p:spPr>
            <a:xfrm>
              <a:off x="2028483" y="1722117"/>
              <a:ext cx="3224837" cy="0"/>
            </a:xfrm>
            <a:prstGeom prst="line">
              <a:avLst/>
            </a:prstGeom>
            <a:ln w="12700" cmpd="sng">
              <a:solidFill>
                <a:srgbClr val="FF6600"/>
              </a:solidFill>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5251861" y="1376799"/>
              <a:ext cx="1600178" cy="346017"/>
            </a:xfrm>
            <a:prstGeom prst="line">
              <a:avLst/>
            </a:prstGeom>
            <a:ln w="12700" cmpd="sng">
              <a:solidFill>
                <a:srgbClr val="FF6600"/>
              </a:solidFill>
              <a:prstDash val="sysDash"/>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a:xfrm>
            <a:off x="356127" y="268745"/>
            <a:ext cx="8345488" cy="731837"/>
          </a:xfrm>
        </p:spPr>
        <p:txBody>
          <a:bodyPr/>
          <a:lstStyle/>
          <a:p>
            <a:r>
              <a:rPr lang="en-US" dirty="0" smtClean="0"/>
              <a:t>Proxy </a:t>
            </a:r>
            <a:r>
              <a:rPr lang="ja-JP" altLang="en-US" dirty="0" smtClean="0"/>
              <a:t>の課題</a:t>
            </a:r>
            <a:endParaRPr lang="en-US" dirty="0"/>
          </a:p>
        </p:txBody>
      </p:sp>
      <p:grpSp>
        <p:nvGrpSpPr>
          <p:cNvPr id="17" name="Group 16"/>
          <p:cNvGrpSpPr/>
          <p:nvPr/>
        </p:nvGrpSpPr>
        <p:grpSpPr>
          <a:xfrm>
            <a:off x="8287548" y="740480"/>
            <a:ext cx="543739" cy="645297"/>
            <a:chOff x="2578655" y="3619864"/>
            <a:chExt cx="543739" cy="645297"/>
          </a:xfrm>
        </p:grpSpPr>
        <p:sp>
          <p:nvSpPr>
            <p:cNvPr id="18" name="Oval 17"/>
            <p:cNvSpPr/>
            <p:nvPr/>
          </p:nvSpPr>
          <p:spPr>
            <a:xfrm>
              <a:off x="2596825" y="3619864"/>
              <a:ext cx="489257" cy="489257"/>
            </a:xfrm>
            <a:prstGeom prst="ellipse">
              <a:avLst/>
            </a:prstGeom>
            <a:gradFill>
              <a:gsLst>
                <a:gs pos="100000">
                  <a:srgbClr val="1A234C"/>
                </a:gs>
                <a:gs pos="0">
                  <a:srgbClr val="004BAF"/>
                </a:gs>
              </a:gsLst>
              <a:lin ang="5400000" scaled="0"/>
            </a:gradFill>
            <a:ln w="9525">
              <a:noFill/>
              <a:round/>
              <a:headEnd/>
              <a:tailEnd/>
            </a:ln>
          </p:spPr>
          <p:txBody>
            <a:bodyPr vert="horz" wrap="square" lIns="121899" tIns="60949" rIns="121899" bIns="60949" numCol="1" anchor="t" anchorCtr="0" compatLnSpc="1">
              <a:prstTxWarp prst="textNoShape">
                <a:avLst/>
              </a:prstTxWarp>
            </a:bodyPr>
            <a:lstStyle/>
            <a:p>
              <a:pPr marL="0" marR="0" lvl="0" indent="0"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9" name="TextBox 18"/>
            <p:cNvSpPr txBox="1"/>
            <p:nvPr/>
          </p:nvSpPr>
          <p:spPr>
            <a:xfrm>
              <a:off x="2578655" y="4049717"/>
              <a:ext cx="543739" cy="215444"/>
            </a:xfrm>
            <a:prstGeom prst="rect">
              <a:avLst/>
            </a:prstGeom>
            <a:noFill/>
          </p:spPr>
          <p:txBody>
            <a:bodyPr wrap="none" rtlCol="0">
              <a:spAutoFit/>
            </a:bodyPr>
            <a:lstStyle/>
            <a:p>
              <a:pPr algn="ctr" defTabSz="456706"/>
              <a:r>
                <a:rPr lang="en-US" sz="800" dirty="0">
                  <a:solidFill>
                    <a:srgbClr val="343434"/>
                  </a:solidFill>
                </a:rPr>
                <a:t>Internet</a:t>
              </a:r>
              <a:endParaRPr lang="en-US" sz="900" dirty="0">
                <a:solidFill>
                  <a:srgbClr val="343434"/>
                </a:solidFill>
              </a:endParaRPr>
            </a:p>
          </p:txBody>
        </p:sp>
        <p:sp>
          <p:nvSpPr>
            <p:cNvPr id="20" name="Freeform 19"/>
            <p:cNvSpPr>
              <a:spLocks/>
            </p:cNvSpPr>
            <p:nvPr/>
          </p:nvSpPr>
          <p:spPr bwMode="auto">
            <a:xfrm>
              <a:off x="2677541" y="3748054"/>
              <a:ext cx="327824" cy="18714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121894" tIns="60946" rIns="121894" bIns="60946" rtlCol="0" anchor="ctr"/>
            <a:lstStyle/>
            <a:p>
              <a:pPr algn="ctr" defTabSz="914362" fontAlgn="auto">
                <a:spcBef>
                  <a:spcPts val="0"/>
                </a:spcBef>
                <a:spcAft>
                  <a:spcPts val="0"/>
                </a:spcAft>
                <a:defRPr/>
              </a:pPr>
              <a:endParaRPr lang="en-US" kern="0" dirty="0">
                <a:solidFill>
                  <a:srgbClr val="343434"/>
                </a:solidFill>
                <a:latin typeface="Arial"/>
              </a:endParaRPr>
            </a:p>
          </p:txBody>
        </p:sp>
      </p:grpSp>
      <p:sp>
        <p:nvSpPr>
          <p:cNvPr id="40" name="Pentagon 39"/>
          <p:cNvSpPr/>
          <p:nvPr/>
        </p:nvSpPr>
        <p:spPr>
          <a:xfrm rot="16200000">
            <a:off x="1577578" y="525998"/>
            <a:ext cx="447524" cy="2549651"/>
          </a:xfrm>
          <a:prstGeom prst="homePlate">
            <a:avLst>
              <a:gd name="adj" fmla="val 90797"/>
            </a:avLst>
          </a:prstGeom>
          <a:gradFill flip="none" rotWithShape="1">
            <a:gsLst>
              <a:gs pos="0">
                <a:srgbClr val="2968AF">
                  <a:lumMod val="50000"/>
                  <a:alpha val="90000"/>
                </a:srgbClr>
              </a:gs>
              <a:gs pos="100000">
                <a:srgbClr val="000000">
                  <a:alpha val="0"/>
                </a:srgbClr>
              </a:gs>
            </a:gsLst>
            <a:lin ang="0" scaled="1"/>
            <a:tileRect/>
          </a:gradFill>
          <a:ln w="25400" cap="flat" cmpd="sng" algn="ctr">
            <a:noFill/>
            <a:prstDash val="solid"/>
          </a:ln>
          <a:effectLst/>
        </p:spPr>
        <p:txBody>
          <a:bodyPr rtlCol="0" anchor="ctr"/>
          <a:lstStyle/>
          <a:p>
            <a:pPr algn="ctr" defTabSz="457143" fontAlgn="auto">
              <a:spcBef>
                <a:spcPts val="0"/>
              </a:spcBef>
              <a:spcAft>
                <a:spcPts val="0"/>
              </a:spcAft>
              <a:defRPr/>
            </a:pPr>
            <a:endParaRPr lang="en-US" sz="1400" kern="0" dirty="0">
              <a:solidFill>
                <a:srgbClr val="FFFFFF"/>
              </a:solidFill>
              <a:latin typeface="CiscoSansTT Light"/>
            </a:endParaRPr>
          </a:p>
        </p:txBody>
      </p:sp>
      <p:graphicFrame>
        <p:nvGraphicFramePr>
          <p:cNvPr id="39" name="Table 38"/>
          <p:cNvGraphicFramePr>
            <a:graphicFrameLocks noGrp="1"/>
          </p:cNvGraphicFramePr>
          <p:nvPr>
            <p:extLst/>
          </p:nvPr>
        </p:nvGraphicFramePr>
        <p:xfrm>
          <a:off x="544653" y="1986563"/>
          <a:ext cx="2549650" cy="2485644"/>
        </p:xfrm>
        <a:graphic>
          <a:graphicData uri="http://schemas.openxmlformats.org/drawingml/2006/table">
            <a:tbl>
              <a:tblPr>
                <a:effectLst/>
                <a:tableStyleId>{284E427A-3D55-4303-BF80-6455036E1DE7}</a:tableStyleId>
              </a:tblPr>
              <a:tblGrid>
                <a:gridCol w="1353878">
                  <a:extLst>
                    <a:ext uri="{9D8B030D-6E8A-4147-A177-3AD203B41FA5}">
                      <a16:colId xmlns:a16="http://schemas.microsoft.com/office/drawing/2014/main" xmlns="" val="20000"/>
                    </a:ext>
                  </a:extLst>
                </a:gridCol>
                <a:gridCol w="1195772">
                  <a:extLst>
                    <a:ext uri="{9D8B030D-6E8A-4147-A177-3AD203B41FA5}">
                      <a16:colId xmlns:a16="http://schemas.microsoft.com/office/drawing/2014/main" xmlns="" val="20001"/>
                    </a:ext>
                  </a:extLst>
                </a:gridCol>
              </a:tblGrid>
              <a:tr h="11543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a:ln>
                            <a:noFill/>
                          </a:ln>
                          <a:solidFill>
                            <a:schemeClr val="bg1"/>
                          </a:solidFill>
                          <a:effectLst/>
                        </a:rPr>
                        <a:t>Flow Information</a:t>
                      </a:r>
                      <a:endParaRPr kumimoji="0" lang="en-US" sz="1000" b="0" i="0" u="none" strike="noStrike" cap="none" normalizeH="0" baseline="0" dirty="0">
                        <a:ln>
                          <a:noFill/>
                        </a:ln>
                        <a:solidFill>
                          <a:schemeClr val="bg1"/>
                        </a:solidFill>
                        <a:effectLst/>
                        <a:latin typeface="Arial" charset="0"/>
                        <a:ea typeface="ＭＳ Ｐゴシック" charset="0"/>
                      </a:endParaRPr>
                    </a:p>
                  </a:txBody>
                  <a:tcPr marL="82296" marR="82296" marT="36576" marB="36576" anchor="ctr" horzOverflow="overflow">
                    <a:gradFill flip="none" rotWithShape="1">
                      <a:gsLst>
                        <a:gs pos="0">
                          <a:srgbClr val="152151"/>
                        </a:gs>
                        <a:gs pos="100000">
                          <a:srgbClr val="004BAF"/>
                        </a:gs>
                      </a:gsLst>
                      <a:lin ang="16200000" scaled="0"/>
                      <a:tileRect/>
                    </a:gra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a:ln>
                            <a:noFill/>
                          </a:ln>
                          <a:solidFill>
                            <a:schemeClr val="bg1"/>
                          </a:solidFill>
                          <a:effectLst/>
                        </a:rPr>
                        <a:t>Packets</a:t>
                      </a:r>
                      <a:endParaRPr kumimoji="0" lang="en-US" sz="1000" b="0" i="0" u="none" strike="noStrike" cap="none" normalizeH="0" baseline="0" dirty="0">
                        <a:ln>
                          <a:noFill/>
                        </a:ln>
                        <a:solidFill>
                          <a:schemeClr val="bg1"/>
                        </a:solidFill>
                        <a:effectLst/>
                        <a:latin typeface="Arial" charset="0"/>
                        <a:ea typeface="ＭＳ Ｐゴシック" charset="0"/>
                      </a:endParaRPr>
                    </a:p>
                  </a:txBody>
                  <a:tcPr marL="82296" marR="82296" marT="36576" marB="36576" anchor="ctr" horzOverflow="overflow">
                    <a:gradFill flip="none" rotWithShape="1">
                      <a:gsLst>
                        <a:gs pos="0">
                          <a:srgbClr val="152151"/>
                        </a:gs>
                        <a:gs pos="100000">
                          <a:srgbClr val="004BAF"/>
                        </a:gs>
                      </a:gsLst>
                      <a:lin ang="16200000" scaled="0"/>
                      <a:tileRect/>
                    </a:gradFill>
                  </a:tcPr>
                </a:tc>
                <a:extLst>
                  <a:ext uri="{0D108BD9-81ED-4DB2-BD59-A6C34878D82A}">
                    <a16:rowId xmlns:a16="http://schemas.microsoft.com/office/drawing/2014/main" xmlns="" val="10000"/>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800" u="none" strike="noStrike" cap="none" normalizeH="0" baseline="0" dirty="0" smtClean="0">
                          <a:ln>
                            <a:noFill/>
                          </a:ln>
                          <a:effectLst/>
                        </a:rPr>
                        <a:t>SOURCE ADDRESS</a:t>
                      </a:r>
                      <a:endParaRPr kumimoji="0" lang="en-US"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800" u="none" strike="noStrike" cap="none" normalizeH="0" baseline="0" dirty="0" smtClean="0">
                          <a:ln>
                            <a:noFill/>
                          </a:ln>
                          <a:effectLst/>
                        </a:rPr>
                        <a:t>10.1.8.3</a:t>
                      </a:r>
                    </a:p>
                  </a:txBody>
                  <a:tcPr marL="82296" marR="82296" marT="36576" marB="36576" anchor="ctr" horzOverflow="overflow">
                    <a:solidFill>
                      <a:schemeClr val="bg1"/>
                    </a:solidFill>
                  </a:tcPr>
                </a:tc>
                <a:extLst>
                  <a:ext uri="{0D108BD9-81ED-4DB2-BD59-A6C34878D82A}">
                    <a16:rowId xmlns:a16="http://schemas.microsoft.com/office/drawing/2014/main" xmlns="" val="10001"/>
                  </a:ext>
                </a:extLst>
              </a:tr>
              <a:tr h="0">
                <a:tc>
                  <a:txBody>
                    <a:bodyPr/>
                    <a:lstStyle/>
                    <a:p>
                      <a:pPr marL="0" marR="0" lvl="0" indent="0" algn="ctr" defTabSz="814388" rtl="0" eaLnBrk="0" fontAlgn="base" latinLnBrk="0" hangingPunct="0">
                        <a:lnSpc>
                          <a:spcPct val="95000"/>
                        </a:lnSpc>
                        <a:spcBef>
                          <a:spcPct val="50000"/>
                        </a:spcBef>
                        <a:spcAft>
                          <a:spcPct val="0"/>
                        </a:spcAft>
                        <a:buClr>
                          <a:srgbClr val="097DBC"/>
                        </a:buClr>
                        <a:buSzPct val="100000"/>
                        <a:buFont typeface="Wingdings" charset="0"/>
                        <a:buNone/>
                        <a:tabLst/>
                        <a:defRPr/>
                      </a:pPr>
                      <a:r>
                        <a:rPr kumimoji="0" lang="en-US" sz="800" b="0" i="0" u="none" strike="noStrike" kern="1200" cap="none" spc="0" normalizeH="0" baseline="0" noProof="0" dirty="0" smtClean="0">
                          <a:ln>
                            <a:noFill/>
                          </a:ln>
                          <a:solidFill>
                            <a:srgbClr val="676767"/>
                          </a:solidFill>
                          <a:effectLst/>
                          <a:uLnTx/>
                          <a:uFillTx/>
                          <a:latin typeface="+mn-lt"/>
                          <a:ea typeface="+mn-ea"/>
                          <a:cs typeface="+mn-cs"/>
                        </a:rPr>
                        <a:t>DESTINATION ADDRESS</a:t>
                      </a:r>
                      <a:endParaRPr kumimoji="0" lang="en-US" sz="800" b="0" i="0" u="none" strike="noStrike" kern="1200" cap="none" spc="0" normalizeH="0" baseline="0" noProof="0" dirty="0">
                        <a:ln>
                          <a:noFill/>
                        </a:ln>
                        <a:solidFill>
                          <a:srgbClr val="676767"/>
                        </a:solidFill>
                        <a:effectLst/>
                        <a:uLnTx/>
                        <a:uFillTx/>
                        <a:latin typeface="Arial" charset="0"/>
                        <a:ea typeface="ＭＳ Ｐゴシック" charset="0"/>
                        <a:cs typeface="+mn-cs"/>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172.168.134.2</a:t>
                      </a:r>
                    </a:p>
                  </a:txBody>
                  <a:tcPr marL="82296" marR="82296" marT="36576" marB="36576" anchor="ctr" horzOverflow="overflow">
                    <a:solidFill>
                      <a:schemeClr val="bg1"/>
                    </a:solidFill>
                  </a:tcPr>
                </a:tc>
                <a:extLst>
                  <a:ext uri="{0D108BD9-81ED-4DB2-BD59-A6C34878D82A}">
                    <a16:rowId xmlns:a16="http://schemas.microsoft.com/office/drawing/2014/main" xmlns="" val="10002"/>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SOURCE PORT</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47321</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3"/>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DESTINATION PORT</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443</a:t>
                      </a:r>
                    </a:p>
                  </a:txBody>
                  <a:tcPr marL="82296" marR="82296" marT="36576" marB="36576" anchor="ctr" horzOverflow="overflow">
                    <a:solidFill>
                      <a:schemeClr val="bg1"/>
                    </a:solidFill>
                  </a:tcPr>
                </a:tc>
                <a:extLst>
                  <a:ext uri="{0D108BD9-81ED-4DB2-BD59-A6C34878D82A}">
                    <a16:rowId xmlns:a16="http://schemas.microsoft.com/office/drawing/2014/main" xmlns="" val="10004"/>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INTERFACE</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Gi0/0/0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5"/>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IP TOS</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0x00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6"/>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IP PROTOCOL</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6</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7"/>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NEXT HOP</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172.168.25.1</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8"/>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TCP FLAGS</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0x1A</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9"/>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1" i="0" u="none" strike="noStrike" cap="none" normalizeH="0" baseline="0" dirty="0" smtClean="0">
                          <a:ln>
                            <a:noFill/>
                          </a:ln>
                          <a:solidFill>
                            <a:schemeClr val="tx1"/>
                          </a:solidFill>
                          <a:effectLst/>
                          <a:latin typeface="Arial" charset="0"/>
                          <a:ea typeface="ＭＳ Ｐゴシック" charset="0"/>
                        </a:rPr>
                        <a:t>SOURCE SGT</a:t>
                      </a:r>
                      <a:endParaRPr kumimoji="0" lang="en-CA" sz="800" b="1"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1" i="0" u="none" strike="noStrike" cap="none" normalizeH="0" baseline="0" dirty="0" smtClean="0">
                          <a:ln>
                            <a:noFill/>
                          </a:ln>
                          <a:solidFill>
                            <a:schemeClr val="tx1"/>
                          </a:solidFill>
                          <a:effectLst/>
                          <a:latin typeface="Arial" charset="0"/>
                          <a:ea typeface="ＭＳ Ｐゴシック" charset="0"/>
                        </a:rPr>
                        <a:t>100</a:t>
                      </a:r>
                      <a:endParaRPr kumimoji="0" lang="en-CA" sz="800" b="1"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10"/>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             :</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          :</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11"/>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APPLICATION NAME</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NBAR SECURE-HTTP</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12"/>
                  </a:ext>
                </a:extLst>
              </a:tr>
            </a:tbl>
          </a:graphicData>
        </a:graphic>
      </p:graphicFrame>
      <p:grpSp>
        <p:nvGrpSpPr>
          <p:cNvPr id="10" name="Group 9"/>
          <p:cNvGrpSpPr/>
          <p:nvPr/>
        </p:nvGrpSpPr>
        <p:grpSpPr>
          <a:xfrm>
            <a:off x="6708704" y="984149"/>
            <a:ext cx="543889" cy="673095"/>
            <a:chOff x="6708704" y="984149"/>
            <a:chExt cx="543889" cy="673095"/>
          </a:xfrm>
        </p:grpSpPr>
        <p:grpSp>
          <p:nvGrpSpPr>
            <p:cNvPr id="24" name="Group 23"/>
            <p:cNvGrpSpPr/>
            <p:nvPr/>
          </p:nvGrpSpPr>
          <p:grpSpPr>
            <a:xfrm>
              <a:off x="6744988" y="1183612"/>
              <a:ext cx="473632" cy="473632"/>
              <a:chOff x="2288041" y="3919990"/>
              <a:chExt cx="473632" cy="473632"/>
            </a:xfrm>
          </p:grpSpPr>
          <p:sp>
            <p:nvSpPr>
              <p:cNvPr id="25" name="Oval 24"/>
              <p:cNvSpPr/>
              <p:nvPr/>
            </p:nvSpPr>
            <p:spPr>
              <a:xfrm>
                <a:off x="2288041" y="3919990"/>
                <a:ext cx="473632" cy="473632"/>
              </a:xfrm>
              <a:prstGeom prst="ellipse">
                <a:avLst/>
              </a:prstGeom>
              <a:gradFill rotWithShape="1">
                <a:gsLst>
                  <a:gs pos="0">
                    <a:srgbClr val="152151"/>
                  </a:gs>
                  <a:gs pos="100000">
                    <a:srgbClr val="004BAF"/>
                  </a:gs>
                </a:gsLst>
                <a:lin ang="16200000" scaled="0"/>
              </a:gra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Arial"/>
                  <a:ea typeface="+mn-ea"/>
                  <a:cs typeface="+mn-cs"/>
                </a:endParaRPr>
              </a:p>
            </p:txBody>
          </p:sp>
          <p:pic>
            <p:nvPicPr>
              <p:cNvPr id="26" name="Picture 25" descr="router arrows.em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51666" y="3996639"/>
                <a:ext cx="371969" cy="351417"/>
              </a:xfrm>
              <a:prstGeom prst="rect">
                <a:avLst/>
              </a:prstGeom>
              <a:ln>
                <a:noFill/>
              </a:ln>
              <a:effectLst/>
            </p:spPr>
          </p:pic>
        </p:grpSp>
        <p:sp>
          <p:nvSpPr>
            <p:cNvPr id="41" name="TextBox 40"/>
            <p:cNvSpPr txBox="1"/>
            <p:nvPr/>
          </p:nvSpPr>
          <p:spPr>
            <a:xfrm>
              <a:off x="6708704" y="984149"/>
              <a:ext cx="543889" cy="215444"/>
            </a:xfrm>
            <a:prstGeom prst="rect">
              <a:avLst/>
            </a:prstGeom>
            <a:noFill/>
          </p:spPr>
          <p:txBody>
            <a:bodyPr wrap="none" rtlCol="0">
              <a:spAutoFit/>
            </a:bodyPr>
            <a:lstStyle/>
            <a:p>
              <a:pPr algn="ctr" defTabSz="456706"/>
              <a:r>
                <a:rPr lang="en-US" sz="800" dirty="0" smtClean="0">
                  <a:solidFill>
                    <a:srgbClr val="343434"/>
                  </a:solidFill>
                </a:rPr>
                <a:t>Routers</a:t>
              </a:r>
              <a:endParaRPr lang="en-US" sz="900" dirty="0">
                <a:solidFill>
                  <a:srgbClr val="343434"/>
                </a:solidFill>
              </a:endParaRPr>
            </a:p>
          </p:txBody>
        </p:sp>
      </p:grpSp>
      <p:sp>
        <p:nvSpPr>
          <p:cNvPr id="48" name="Pentagon 47"/>
          <p:cNvSpPr/>
          <p:nvPr/>
        </p:nvSpPr>
        <p:spPr>
          <a:xfrm rot="16200000">
            <a:off x="6771339" y="542684"/>
            <a:ext cx="447524" cy="2549651"/>
          </a:xfrm>
          <a:prstGeom prst="homePlate">
            <a:avLst>
              <a:gd name="adj" fmla="val 90797"/>
            </a:avLst>
          </a:prstGeom>
          <a:gradFill flip="none" rotWithShape="1">
            <a:gsLst>
              <a:gs pos="0">
                <a:srgbClr val="2968AF">
                  <a:lumMod val="50000"/>
                  <a:alpha val="90000"/>
                </a:srgbClr>
              </a:gs>
              <a:gs pos="100000">
                <a:srgbClr val="000000">
                  <a:alpha val="0"/>
                </a:srgbClr>
              </a:gs>
            </a:gsLst>
            <a:lin ang="0" scaled="1"/>
            <a:tileRect/>
          </a:gradFill>
          <a:ln w="25400" cap="flat" cmpd="sng" algn="ctr">
            <a:noFill/>
            <a:prstDash val="solid"/>
          </a:ln>
          <a:effectLst/>
        </p:spPr>
        <p:txBody>
          <a:bodyPr rtlCol="0" anchor="ctr"/>
          <a:lstStyle/>
          <a:p>
            <a:pPr algn="ctr" defTabSz="457143" fontAlgn="auto">
              <a:spcBef>
                <a:spcPts val="0"/>
              </a:spcBef>
              <a:spcAft>
                <a:spcPts val="0"/>
              </a:spcAft>
              <a:defRPr/>
            </a:pPr>
            <a:endParaRPr lang="en-US" sz="1400" kern="0" dirty="0">
              <a:solidFill>
                <a:srgbClr val="FFFFFF"/>
              </a:solidFill>
              <a:latin typeface="CiscoSansTT Light"/>
            </a:endParaRPr>
          </a:p>
        </p:txBody>
      </p:sp>
      <p:graphicFrame>
        <p:nvGraphicFramePr>
          <p:cNvPr id="49" name="Table 48"/>
          <p:cNvGraphicFramePr>
            <a:graphicFrameLocks noGrp="1"/>
          </p:cNvGraphicFramePr>
          <p:nvPr>
            <p:extLst/>
          </p:nvPr>
        </p:nvGraphicFramePr>
        <p:xfrm>
          <a:off x="5738414" y="2003249"/>
          <a:ext cx="2549650" cy="2485644"/>
        </p:xfrm>
        <a:graphic>
          <a:graphicData uri="http://schemas.openxmlformats.org/drawingml/2006/table">
            <a:tbl>
              <a:tblPr>
                <a:effectLst/>
                <a:tableStyleId>{284E427A-3D55-4303-BF80-6455036E1DE7}</a:tableStyleId>
              </a:tblPr>
              <a:tblGrid>
                <a:gridCol w="1353878">
                  <a:extLst>
                    <a:ext uri="{9D8B030D-6E8A-4147-A177-3AD203B41FA5}">
                      <a16:colId xmlns:a16="http://schemas.microsoft.com/office/drawing/2014/main" xmlns="" val="20000"/>
                    </a:ext>
                  </a:extLst>
                </a:gridCol>
                <a:gridCol w="1195772">
                  <a:extLst>
                    <a:ext uri="{9D8B030D-6E8A-4147-A177-3AD203B41FA5}">
                      <a16:colId xmlns:a16="http://schemas.microsoft.com/office/drawing/2014/main" xmlns="" val="20001"/>
                    </a:ext>
                  </a:extLst>
                </a:gridCol>
              </a:tblGrid>
              <a:tr h="11543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a:ln>
                            <a:noFill/>
                          </a:ln>
                          <a:solidFill>
                            <a:schemeClr val="bg1"/>
                          </a:solidFill>
                          <a:effectLst/>
                        </a:rPr>
                        <a:t>Flow Information</a:t>
                      </a:r>
                      <a:endParaRPr kumimoji="0" lang="en-US" sz="1000" b="0" i="0" u="none" strike="noStrike" cap="none" normalizeH="0" baseline="0" dirty="0">
                        <a:ln>
                          <a:noFill/>
                        </a:ln>
                        <a:solidFill>
                          <a:schemeClr val="bg1"/>
                        </a:solidFill>
                        <a:effectLst/>
                        <a:latin typeface="Arial" charset="0"/>
                        <a:ea typeface="ＭＳ Ｐゴシック" charset="0"/>
                      </a:endParaRPr>
                    </a:p>
                  </a:txBody>
                  <a:tcPr marL="82296" marR="82296" marT="36576" marB="36576" anchor="ctr" horzOverflow="overflow">
                    <a:gradFill flip="none" rotWithShape="1">
                      <a:gsLst>
                        <a:gs pos="0">
                          <a:srgbClr val="152151"/>
                        </a:gs>
                        <a:gs pos="100000">
                          <a:srgbClr val="004BAF"/>
                        </a:gs>
                      </a:gsLst>
                      <a:lin ang="16200000" scaled="0"/>
                      <a:tileRect/>
                    </a:gra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a:ln>
                            <a:noFill/>
                          </a:ln>
                          <a:solidFill>
                            <a:schemeClr val="bg1"/>
                          </a:solidFill>
                          <a:effectLst/>
                        </a:rPr>
                        <a:t>Packets</a:t>
                      </a:r>
                      <a:endParaRPr kumimoji="0" lang="en-US" sz="1000" b="0" i="0" u="none" strike="noStrike" cap="none" normalizeH="0" baseline="0" dirty="0">
                        <a:ln>
                          <a:noFill/>
                        </a:ln>
                        <a:solidFill>
                          <a:schemeClr val="bg1"/>
                        </a:solidFill>
                        <a:effectLst/>
                        <a:latin typeface="Arial" charset="0"/>
                        <a:ea typeface="ＭＳ Ｐゴシック" charset="0"/>
                      </a:endParaRPr>
                    </a:p>
                  </a:txBody>
                  <a:tcPr marL="82296" marR="82296" marT="36576" marB="36576" anchor="ctr" horzOverflow="overflow">
                    <a:gradFill flip="none" rotWithShape="1">
                      <a:gsLst>
                        <a:gs pos="0">
                          <a:srgbClr val="152151"/>
                        </a:gs>
                        <a:gs pos="100000">
                          <a:srgbClr val="004BAF"/>
                        </a:gs>
                      </a:gsLst>
                      <a:lin ang="16200000" scaled="0"/>
                      <a:tileRect/>
                    </a:gradFill>
                  </a:tcPr>
                </a:tc>
                <a:extLst>
                  <a:ext uri="{0D108BD9-81ED-4DB2-BD59-A6C34878D82A}">
                    <a16:rowId xmlns:a16="http://schemas.microsoft.com/office/drawing/2014/main" xmlns="" val="10000"/>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800" u="none" strike="noStrike" cap="none" normalizeH="0" baseline="0" dirty="0" smtClean="0">
                          <a:ln>
                            <a:noFill/>
                          </a:ln>
                          <a:effectLst/>
                        </a:rPr>
                        <a:t>SOURCE ADDRESS</a:t>
                      </a:r>
                      <a:endParaRPr kumimoji="0" lang="en-US"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172.168.134.2</a:t>
                      </a:r>
                    </a:p>
                  </a:txBody>
                  <a:tcPr marL="82296" marR="82296" marT="36576" marB="36576" anchor="ctr" horzOverflow="overflow">
                    <a:solidFill>
                      <a:schemeClr val="bg1"/>
                    </a:solidFill>
                  </a:tcPr>
                </a:tc>
                <a:extLst>
                  <a:ext uri="{0D108BD9-81ED-4DB2-BD59-A6C34878D82A}">
                    <a16:rowId xmlns:a16="http://schemas.microsoft.com/office/drawing/2014/main" xmlns="" val="10001"/>
                  </a:ext>
                </a:extLst>
              </a:tr>
              <a:tr h="0">
                <a:tc>
                  <a:txBody>
                    <a:bodyPr/>
                    <a:lstStyle/>
                    <a:p>
                      <a:pPr marL="0" marR="0" lvl="0" indent="0" algn="ctr" defTabSz="814388" rtl="0" eaLnBrk="0" fontAlgn="base" latinLnBrk="0" hangingPunct="0">
                        <a:lnSpc>
                          <a:spcPct val="95000"/>
                        </a:lnSpc>
                        <a:spcBef>
                          <a:spcPct val="50000"/>
                        </a:spcBef>
                        <a:spcAft>
                          <a:spcPct val="0"/>
                        </a:spcAft>
                        <a:buClr>
                          <a:srgbClr val="097DBC"/>
                        </a:buClr>
                        <a:buSzPct val="100000"/>
                        <a:buFont typeface="Wingdings" charset="0"/>
                        <a:buNone/>
                        <a:tabLst/>
                        <a:defRPr/>
                      </a:pPr>
                      <a:r>
                        <a:rPr kumimoji="0" lang="en-US" sz="800" b="0" i="0" u="none" strike="noStrike" kern="1200" cap="none" spc="0" normalizeH="0" baseline="0" noProof="0" dirty="0" smtClean="0">
                          <a:ln>
                            <a:noFill/>
                          </a:ln>
                          <a:solidFill>
                            <a:srgbClr val="676767"/>
                          </a:solidFill>
                          <a:effectLst/>
                          <a:uLnTx/>
                          <a:uFillTx/>
                          <a:latin typeface="+mn-lt"/>
                          <a:ea typeface="+mn-ea"/>
                          <a:cs typeface="+mn-cs"/>
                        </a:rPr>
                        <a:t>DESTINATION ADDRESS</a:t>
                      </a:r>
                      <a:endParaRPr kumimoji="0" lang="en-US" sz="800" b="0" i="0" u="none" strike="noStrike" kern="1200" cap="none" spc="0" normalizeH="0" baseline="0" noProof="0" dirty="0">
                        <a:ln>
                          <a:noFill/>
                        </a:ln>
                        <a:solidFill>
                          <a:srgbClr val="676767"/>
                        </a:solidFill>
                        <a:effectLst/>
                        <a:uLnTx/>
                        <a:uFillTx/>
                        <a:latin typeface="Arial" charset="0"/>
                        <a:ea typeface="ＭＳ Ｐゴシック" charset="0"/>
                        <a:cs typeface="+mn-cs"/>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is-IS" sz="800" b="0" i="0" u="none" strike="noStrike" kern="1200" cap="none" normalizeH="0" baseline="0" dirty="0" smtClean="0">
                          <a:ln>
                            <a:noFill/>
                          </a:ln>
                          <a:solidFill>
                            <a:schemeClr val="tx1"/>
                          </a:solidFill>
                          <a:effectLst/>
                          <a:latin typeface="Arial" charset="0"/>
                          <a:ea typeface="ＭＳ Ｐゴシック" charset="0"/>
                          <a:cs typeface="+mn-cs"/>
                        </a:rPr>
                        <a:t>216.58.213.100</a:t>
                      </a:r>
                      <a:endParaRPr kumimoji="0" lang="en-CA" sz="800" b="0" i="0" u="none" strike="noStrike" kern="1200" cap="none" normalizeH="0" baseline="0" dirty="0" smtClean="0">
                        <a:ln>
                          <a:noFill/>
                        </a:ln>
                        <a:solidFill>
                          <a:schemeClr val="tx1"/>
                        </a:solidFill>
                        <a:effectLst/>
                        <a:latin typeface="Arial" charset="0"/>
                        <a:ea typeface="ＭＳ Ｐゴシック" charset="0"/>
                        <a:cs typeface="+mn-cs"/>
                      </a:endParaRPr>
                    </a:p>
                  </a:txBody>
                  <a:tcPr marL="82296" marR="82296" marT="36576" marB="36576" anchor="ctr" horzOverflow="overflow">
                    <a:solidFill>
                      <a:schemeClr val="bg1"/>
                    </a:solidFill>
                  </a:tcPr>
                </a:tc>
                <a:extLst>
                  <a:ext uri="{0D108BD9-81ED-4DB2-BD59-A6C34878D82A}">
                    <a16:rowId xmlns:a16="http://schemas.microsoft.com/office/drawing/2014/main" xmlns="" val="10002"/>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SOURCE PORT</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47321</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3"/>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DESTINATION PORT</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443</a:t>
                      </a:r>
                    </a:p>
                  </a:txBody>
                  <a:tcPr marL="82296" marR="82296" marT="36576" marB="36576" anchor="ctr" horzOverflow="overflow">
                    <a:solidFill>
                      <a:schemeClr val="bg1"/>
                    </a:solidFill>
                  </a:tcPr>
                </a:tc>
                <a:extLst>
                  <a:ext uri="{0D108BD9-81ED-4DB2-BD59-A6C34878D82A}">
                    <a16:rowId xmlns:a16="http://schemas.microsoft.com/office/drawing/2014/main" xmlns="" val="10004"/>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INTERFACE</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Gi0/0/0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5"/>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IP TOS</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0x00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6"/>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IP PROTOCOL</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6</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7"/>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NEXT HOP</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172.168.25.1</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8"/>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TCP FLAGS</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0x1A</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9"/>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1" i="0" u="none" strike="noStrike" cap="none" normalizeH="0" baseline="0" dirty="0" smtClean="0">
                          <a:ln>
                            <a:noFill/>
                          </a:ln>
                          <a:solidFill>
                            <a:schemeClr val="tx1"/>
                          </a:solidFill>
                          <a:effectLst/>
                          <a:latin typeface="Arial" charset="0"/>
                          <a:ea typeface="ＭＳ Ｐゴシック" charset="0"/>
                        </a:rPr>
                        <a:t>SOURCE SGT</a:t>
                      </a:r>
                      <a:endParaRPr kumimoji="0" lang="en-CA" sz="800" b="1"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1" i="0" u="none" strike="noStrike" cap="none" normalizeH="0" baseline="0" dirty="0" smtClean="0">
                          <a:ln>
                            <a:noFill/>
                          </a:ln>
                          <a:solidFill>
                            <a:schemeClr val="tx1"/>
                          </a:solidFill>
                          <a:effectLst/>
                          <a:latin typeface="Arial" charset="0"/>
                          <a:ea typeface="ＭＳ Ｐゴシック" charset="0"/>
                        </a:rPr>
                        <a:t>100</a:t>
                      </a:r>
                      <a:endParaRPr kumimoji="0" lang="en-CA" sz="800" b="1"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10"/>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             :</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          :</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11"/>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APPLICATION NAME</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NBAR SECURE-HTTP</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12"/>
                  </a:ext>
                </a:extLst>
              </a:tr>
            </a:tbl>
          </a:graphicData>
        </a:graphic>
      </p:graphicFrame>
      <p:cxnSp>
        <p:nvCxnSpPr>
          <p:cNvPr id="29" name="Straight Connector 28"/>
          <p:cNvCxnSpPr>
            <a:stCxn id="4" idx="6"/>
            <a:endCxn id="45" idx="35"/>
          </p:cNvCxnSpPr>
          <p:nvPr/>
        </p:nvCxnSpPr>
        <p:spPr>
          <a:xfrm flipV="1">
            <a:off x="775519" y="1437403"/>
            <a:ext cx="3466884" cy="2426"/>
          </a:xfrm>
          <a:prstGeom prst="line">
            <a:avLst/>
          </a:prstGeom>
          <a:ln w="1270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524324" y="995381"/>
            <a:ext cx="595185" cy="650631"/>
            <a:chOff x="1524324" y="995381"/>
            <a:chExt cx="595185" cy="650631"/>
          </a:xfrm>
        </p:grpSpPr>
        <p:sp>
          <p:nvSpPr>
            <p:cNvPr id="42" name="TextBox 41"/>
            <p:cNvSpPr txBox="1"/>
            <p:nvPr/>
          </p:nvSpPr>
          <p:spPr>
            <a:xfrm>
              <a:off x="1524324" y="995381"/>
              <a:ext cx="595185" cy="215444"/>
            </a:xfrm>
            <a:prstGeom prst="rect">
              <a:avLst/>
            </a:prstGeom>
            <a:noFill/>
          </p:spPr>
          <p:txBody>
            <a:bodyPr wrap="none" rtlCol="0">
              <a:spAutoFit/>
            </a:bodyPr>
            <a:lstStyle/>
            <a:p>
              <a:pPr algn="ctr" defTabSz="456706"/>
              <a:r>
                <a:rPr lang="en-US" sz="800" dirty="0" smtClean="0">
                  <a:solidFill>
                    <a:srgbClr val="343434"/>
                  </a:solidFill>
                </a:rPr>
                <a:t>Switches</a:t>
              </a:r>
              <a:endParaRPr lang="en-US" sz="900" dirty="0">
                <a:solidFill>
                  <a:srgbClr val="343434"/>
                </a:solidFill>
              </a:endParaRPr>
            </a:p>
          </p:txBody>
        </p:sp>
        <p:grpSp>
          <p:nvGrpSpPr>
            <p:cNvPr id="44" name="Group 43"/>
            <p:cNvGrpSpPr/>
            <p:nvPr/>
          </p:nvGrpSpPr>
          <p:grpSpPr>
            <a:xfrm>
              <a:off x="1582380" y="1172380"/>
              <a:ext cx="473632" cy="473632"/>
              <a:chOff x="1620073" y="3919990"/>
              <a:chExt cx="473632" cy="473632"/>
            </a:xfrm>
          </p:grpSpPr>
          <p:sp>
            <p:nvSpPr>
              <p:cNvPr id="46" name="Oval 45"/>
              <p:cNvSpPr/>
              <p:nvPr/>
            </p:nvSpPr>
            <p:spPr>
              <a:xfrm>
                <a:off x="1620073" y="3919990"/>
                <a:ext cx="473632" cy="473632"/>
              </a:xfrm>
              <a:prstGeom prst="ellipse">
                <a:avLst/>
              </a:prstGeom>
              <a:gradFill rotWithShape="1">
                <a:gsLst>
                  <a:gs pos="0">
                    <a:srgbClr val="152151"/>
                  </a:gs>
                  <a:gs pos="100000">
                    <a:srgbClr val="004BAF"/>
                  </a:gs>
                </a:gsLst>
                <a:lin ang="16200000" scaled="0"/>
              </a:gra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Arial"/>
                  <a:ea typeface="+mn-ea"/>
                  <a:cs typeface="+mn-cs"/>
                </a:endParaRPr>
              </a:p>
            </p:txBody>
          </p:sp>
          <p:pic>
            <p:nvPicPr>
              <p:cNvPr id="47" name="Picture 46" descr="whiteparts.ai"/>
              <p:cNvPicPr>
                <a:picLocks noChangeAspect="1"/>
              </p:cNvPicPr>
              <p:nvPr/>
            </p:nvPicPr>
            <p:blipFill>
              <a:blip r:embed="rId4" cstate="print">
                <a:extLst>
                  <a:ext uri="{28A0092B-C50C-407E-A947-70E740481C1C}">
                    <a14:useLocalDpi xmlns:a14="http://schemas.microsoft.com/office/drawing/2010/main"/>
                  </a:ext>
                </a:extLst>
              </a:blip>
              <a:srcRect l="27590" t="28001" r="64910" b="67076"/>
              <a:stretch>
                <a:fillRect/>
              </a:stretch>
            </p:blipFill>
            <p:spPr>
              <a:xfrm>
                <a:off x="1667769" y="3996581"/>
                <a:ext cx="377206" cy="320450"/>
              </a:xfrm>
              <a:prstGeom prst="rect">
                <a:avLst/>
              </a:prstGeom>
              <a:ln>
                <a:noFill/>
              </a:ln>
              <a:effectLst/>
            </p:spPr>
          </p:pic>
        </p:grpSp>
      </p:grpSp>
      <p:grpSp>
        <p:nvGrpSpPr>
          <p:cNvPr id="9" name="Group 8"/>
          <p:cNvGrpSpPr/>
          <p:nvPr/>
        </p:nvGrpSpPr>
        <p:grpSpPr>
          <a:xfrm>
            <a:off x="3948149" y="995381"/>
            <a:ext cx="840745" cy="814940"/>
            <a:chOff x="3948149" y="995381"/>
            <a:chExt cx="840745" cy="814940"/>
          </a:xfrm>
        </p:grpSpPr>
        <p:sp>
          <p:nvSpPr>
            <p:cNvPr id="45" name="Freeform 44"/>
            <p:cNvSpPr>
              <a:spLocks noChangeAspect="1"/>
            </p:cNvSpPr>
            <p:nvPr/>
          </p:nvSpPr>
          <p:spPr bwMode="auto">
            <a:xfrm>
              <a:off x="4210380" y="1173721"/>
              <a:ext cx="336486" cy="465170"/>
            </a:xfrm>
            <a:custGeom>
              <a:avLst/>
              <a:gdLst>
                <a:gd name="connsiteX0" fmla="*/ 320395 w 363335"/>
                <a:gd name="connsiteY0" fmla="*/ 337088 h 502288"/>
                <a:gd name="connsiteX1" fmla="*/ 320395 w 363335"/>
                <a:gd name="connsiteY1" fmla="*/ 337240 h 502288"/>
                <a:gd name="connsiteX2" fmla="*/ 293661 w 363335"/>
                <a:gd name="connsiteY2" fmla="*/ 337241 h 502288"/>
                <a:gd name="connsiteX3" fmla="*/ 289662 w 363335"/>
                <a:gd name="connsiteY3" fmla="*/ 353008 h 502288"/>
                <a:gd name="connsiteX4" fmla="*/ 320396 w 363335"/>
                <a:gd name="connsiteY4" fmla="*/ 353007 h 502288"/>
                <a:gd name="connsiteX5" fmla="*/ 321077 w 363335"/>
                <a:gd name="connsiteY5" fmla="*/ 353008 h 502288"/>
                <a:gd name="connsiteX6" fmla="*/ 325261 w 363335"/>
                <a:gd name="connsiteY6" fmla="*/ 353007 h 502288"/>
                <a:gd name="connsiteX7" fmla="*/ 328764 w 363335"/>
                <a:gd name="connsiteY7" fmla="*/ 351452 h 502288"/>
                <a:gd name="connsiteX8" fmla="*/ 330112 w 363335"/>
                <a:gd name="connsiteY8" fmla="*/ 347702 h 502288"/>
                <a:gd name="connsiteX9" fmla="*/ 330111 w 363335"/>
                <a:gd name="connsiteY9" fmla="*/ 342394 h 502288"/>
                <a:gd name="connsiteX10" fmla="*/ 328764 w 363335"/>
                <a:gd name="connsiteY10" fmla="*/ 338642 h 502288"/>
                <a:gd name="connsiteX11" fmla="*/ 325261 w 363335"/>
                <a:gd name="connsiteY11" fmla="*/ 337089 h 502288"/>
                <a:gd name="connsiteX12" fmla="*/ 169704 w 363335"/>
                <a:gd name="connsiteY12" fmla="*/ 312584 h 502288"/>
                <a:gd name="connsiteX13" fmla="*/ 165932 w 363335"/>
                <a:gd name="connsiteY13" fmla="*/ 314117 h 502288"/>
                <a:gd name="connsiteX14" fmla="*/ 138943 w 363335"/>
                <a:gd name="connsiteY14" fmla="*/ 341104 h 502288"/>
                <a:gd name="connsiteX15" fmla="*/ 137409 w 363335"/>
                <a:gd name="connsiteY15" fmla="*/ 344877 h 502288"/>
                <a:gd name="connsiteX16" fmla="*/ 138943 w 363335"/>
                <a:gd name="connsiteY16" fmla="*/ 348610 h 502288"/>
                <a:gd name="connsiteX17" fmla="*/ 165932 w 363335"/>
                <a:gd name="connsiteY17" fmla="*/ 375596 h 502288"/>
                <a:gd name="connsiteX18" fmla="*/ 169703 w 363335"/>
                <a:gd name="connsiteY18" fmla="*/ 377172 h 502288"/>
                <a:gd name="connsiteX19" fmla="*/ 173435 w 363335"/>
                <a:gd name="connsiteY19" fmla="*/ 375596 h 502288"/>
                <a:gd name="connsiteX20" fmla="*/ 176543 w 363335"/>
                <a:gd name="connsiteY20" fmla="*/ 372487 h 502288"/>
                <a:gd name="connsiteX21" fmla="*/ 178120 w 363335"/>
                <a:gd name="connsiteY21" fmla="*/ 368756 h 502288"/>
                <a:gd name="connsiteX22" fmla="*/ 176543 w 363335"/>
                <a:gd name="connsiteY22" fmla="*/ 365025 h 502288"/>
                <a:gd name="connsiteX23" fmla="*/ 164569 w 363335"/>
                <a:gd name="connsiteY23" fmla="*/ 353009 h 502288"/>
                <a:gd name="connsiteX24" fmla="*/ 236605 w 363335"/>
                <a:gd name="connsiteY24" fmla="*/ 353010 h 502288"/>
                <a:gd name="connsiteX25" fmla="*/ 240602 w 363335"/>
                <a:gd name="connsiteY25" fmla="*/ 337242 h 502288"/>
                <a:gd name="connsiteX26" fmla="*/ 182581 w 363335"/>
                <a:gd name="connsiteY26" fmla="*/ 337243 h 502288"/>
                <a:gd name="connsiteX27" fmla="*/ 182581 w 363335"/>
                <a:gd name="connsiteY27" fmla="*/ 336918 h 502288"/>
                <a:gd name="connsiteX28" fmla="*/ 164397 w 363335"/>
                <a:gd name="connsiteY28" fmla="*/ 336918 h 502288"/>
                <a:gd name="connsiteX29" fmla="*/ 176544 w 363335"/>
                <a:gd name="connsiteY29" fmla="*/ 324772 h 502288"/>
                <a:gd name="connsiteX30" fmla="*/ 178120 w 363335"/>
                <a:gd name="connsiteY30" fmla="*/ 320999 h 502288"/>
                <a:gd name="connsiteX31" fmla="*/ 176543 w 363335"/>
                <a:gd name="connsiteY31" fmla="*/ 317227 h 502288"/>
                <a:gd name="connsiteX32" fmla="*/ 173435 w 363335"/>
                <a:gd name="connsiteY32" fmla="*/ 314117 h 502288"/>
                <a:gd name="connsiteX33" fmla="*/ 169704 w 363335"/>
                <a:gd name="connsiteY33" fmla="*/ 312584 h 502288"/>
                <a:gd name="connsiteX34" fmla="*/ 38081 w 363335"/>
                <a:gd name="connsiteY34" fmla="*/ 283167 h 502288"/>
                <a:gd name="connsiteX35" fmla="*/ 34578 w 363335"/>
                <a:gd name="connsiteY35" fmla="*/ 284722 h 502288"/>
                <a:gd name="connsiteX36" fmla="*/ 33230 w 363335"/>
                <a:gd name="connsiteY36" fmla="*/ 288475 h 502288"/>
                <a:gd name="connsiteX37" fmla="*/ 33230 w 363335"/>
                <a:gd name="connsiteY37" fmla="*/ 293780 h 502288"/>
                <a:gd name="connsiteX38" fmla="*/ 34578 w 363335"/>
                <a:gd name="connsiteY38" fmla="*/ 297532 h 502288"/>
                <a:gd name="connsiteX39" fmla="*/ 38081 w 363335"/>
                <a:gd name="connsiteY39" fmla="*/ 299087 h 502288"/>
                <a:gd name="connsiteX40" fmla="*/ 42947 w 363335"/>
                <a:gd name="connsiteY40" fmla="*/ 299087 h 502288"/>
                <a:gd name="connsiteX41" fmla="*/ 42947 w 363335"/>
                <a:gd name="connsiteY41" fmla="*/ 298935 h 502288"/>
                <a:gd name="connsiteX42" fmla="*/ 69164 w 363335"/>
                <a:gd name="connsiteY42" fmla="*/ 298936 h 502288"/>
                <a:gd name="connsiteX43" fmla="*/ 73161 w 363335"/>
                <a:gd name="connsiteY43" fmla="*/ 283168 h 502288"/>
                <a:gd name="connsiteX44" fmla="*/ 42947 w 363335"/>
                <a:gd name="connsiteY44" fmla="*/ 283167 h 502288"/>
                <a:gd name="connsiteX45" fmla="*/ 42264 w 363335"/>
                <a:gd name="connsiteY45" fmla="*/ 283167 h 502288"/>
                <a:gd name="connsiteX46" fmla="*/ 193638 w 363335"/>
                <a:gd name="connsiteY46" fmla="*/ 259004 h 502288"/>
                <a:gd name="connsiteX47" fmla="*/ 189907 w 363335"/>
                <a:gd name="connsiteY47" fmla="*/ 260580 h 502288"/>
                <a:gd name="connsiteX48" fmla="*/ 186798 w 363335"/>
                <a:gd name="connsiteY48" fmla="*/ 263688 h 502288"/>
                <a:gd name="connsiteX49" fmla="*/ 185223 w 363335"/>
                <a:gd name="connsiteY49" fmla="*/ 267420 h 502288"/>
                <a:gd name="connsiteX50" fmla="*/ 186798 w 363335"/>
                <a:gd name="connsiteY50" fmla="*/ 271151 h 502288"/>
                <a:gd name="connsiteX51" fmla="*/ 198773 w 363335"/>
                <a:gd name="connsiteY51" fmla="*/ 283166 h 502288"/>
                <a:gd name="connsiteX52" fmla="*/ 126220 w 363335"/>
                <a:gd name="connsiteY52" fmla="*/ 283166 h 502288"/>
                <a:gd name="connsiteX53" fmla="*/ 122222 w 363335"/>
                <a:gd name="connsiteY53" fmla="*/ 298934 h 502288"/>
                <a:gd name="connsiteX54" fmla="*/ 180762 w 363335"/>
                <a:gd name="connsiteY54" fmla="*/ 298934 h 502288"/>
                <a:gd name="connsiteX55" fmla="*/ 180762 w 363335"/>
                <a:gd name="connsiteY55" fmla="*/ 299258 h 502288"/>
                <a:gd name="connsiteX56" fmla="*/ 198944 w 363335"/>
                <a:gd name="connsiteY56" fmla="*/ 299258 h 502288"/>
                <a:gd name="connsiteX57" fmla="*/ 186798 w 363335"/>
                <a:gd name="connsiteY57" fmla="*/ 311405 h 502288"/>
                <a:gd name="connsiteX58" fmla="*/ 185223 w 363335"/>
                <a:gd name="connsiteY58" fmla="*/ 315177 h 502288"/>
                <a:gd name="connsiteX59" fmla="*/ 186798 w 363335"/>
                <a:gd name="connsiteY59" fmla="*/ 318949 h 502288"/>
                <a:gd name="connsiteX60" fmla="*/ 189907 w 363335"/>
                <a:gd name="connsiteY60" fmla="*/ 322059 h 502288"/>
                <a:gd name="connsiteX61" fmla="*/ 193638 w 363335"/>
                <a:gd name="connsiteY61" fmla="*/ 323593 h 502288"/>
                <a:gd name="connsiteX62" fmla="*/ 197411 w 363335"/>
                <a:gd name="connsiteY62" fmla="*/ 322059 h 502288"/>
                <a:gd name="connsiteX63" fmla="*/ 224399 w 363335"/>
                <a:gd name="connsiteY63" fmla="*/ 295071 h 502288"/>
                <a:gd name="connsiteX64" fmla="*/ 225933 w 363335"/>
                <a:gd name="connsiteY64" fmla="*/ 291299 h 502288"/>
                <a:gd name="connsiteX65" fmla="*/ 224399 w 363335"/>
                <a:gd name="connsiteY65" fmla="*/ 287567 h 502288"/>
                <a:gd name="connsiteX66" fmla="*/ 197411 w 363335"/>
                <a:gd name="connsiteY66" fmla="*/ 260580 h 502288"/>
                <a:gd name="connsiteX67" fmla="*/ 193638 w 363335"/>
                <a:gd name="connsiteY67" fmla="*/ 259004 h 502288"/>
                <a:gd name="connsiteX68" fmla="*/ 181669 w 363335"/>
                <a:gd name="connsiteY68" fmla="*/ 245020 h 502288"/>
                <a:gd name="connsiteX69" fmla="*/ 254537 w 363335"/>
                <a:gd name="connsiteY69" fmla="*/ 317886 h 502288"/>
                <a:gd name="connsiteX70" fmla="*/ 181669 w 363335"/>
                <a:gd name="connsiteY70" fmla="*/ 390752 h 502288"/>
                <a:gd name="connsiteX71" fmla="*/ 108802 w 363335"/>
                <a:gd name="connsiteY71" fmla="*/ 317886 h 502288"/>
                <a:gd name="connsiteX72" fmla="*/ 181669 w 363335"/>
                <a:gd name="connsiteY72" fmla="*/ 245020 h 502288"/>
                <a:gd name="connsiteX73" fmla="*/ 197630 w 363335"/>
                <a:gd name="connsiteY73" fmla="*/ 159883 h 502288"/>
                <a:gd name="connsiteX74" fmla="*/ 197630 w 363335"/>
                <a:gd name="connsiteY74" fmla="*/ 170358 h 502288"/>
                <a:gd name="connsiteX75" fmla="*/ 32353 w 363335"/>
                <a:gd name="connsiteY75" fmla="*/ 170358 h 502288"/>
                <a:gd name="connsiteX76" fmla="*/ 32353 w 363335"/>
                <a:gd name="connsiteY76" fmla="*/ 178930 h 502288"/>
                <a:gd name="connsiteX77" fmla="*/ 330983 w 363335"/>
                <a:gd name="connsiteY77" fmla="*/ 178930 h 502288"/>
                <a:gd name="connsiteX78" fmla="*/ 330983 w 363335"/>
                <a:gd name="connsiteY78" fmla="*/ 177028 h 502288"/>
                <a:gd name="connsiteX79" fmla="*/ 331575 w 363335"/>
                <a:gd name="connsiteY79" fmla="*/ 177028 h 502288"/>
                <a:gd name="connsiteX80" fmla="*/ 331575 w 363335"/>
                <a:gd name="connsiteY80" fmla="*/ 159883 h 502288"/>
                <a:gd name="connsiteX81" fmla="*/ 197630 w 363335"/>
                <a:gd name="connsiteY81" fmla="*/ 115235 h 502288"/>
                <a:gd name="connsiteX82" fmla="*/ 197630 w 363335"/>
                <a:gd name="connsiteY82" fmla="*/ 125709 h 502288"/>
                <a:gd name="connsiteX83" fmla="*/ 32353 w 363335"/>
                <a:gd name="connsiteY83" fmla="*/ 125709 h 502288"/>
                <a:gd name="connsiteX84" fmla="*/ 32353 w 363335"/>
                <a:gd name="connsiteY84" fmla="*/ 134282 h 502288"/>
                <a:gd name="connsiteX85" fmla="*/ 330983 w 363335"/>
                <a:gd name="connsiteY85" fmla="*/ 134282 h 502288"/>
                <a:gd name="connsiteX86" fmla="*/ 330983 w 363335"/>
                <a:gd name="connsiteY86" fmla="*/ 132380 h 502288"/>
                <a:gd name="connsiteX87" fmla="*/ 331575 w 363335"/>
                <a:gd name="connsiteY87" fmla="*/ 132380 h 502288"/>
                <a:gd name="connsiteX88" fmla="*/ 331575 w 363335"/>
                <a:gd name="connsiteY88" fmla="*/ 115235 h 502288"/>
                <a:gd name="connsiteX89" fmla="*/ 20815 w 363335"/>
                <a:gd name="connsiteY89" fmla="*/ 77525 h 502288"/>
                <a:gd name="connsiteX90" fmla="*/ 342520 w 363335"/>
                <a:gd name="connsiteY90" fmla="*/ 77525 h 502288"/>
                <a:gd name="connsiteX91" fmla="*/ 363335 w 363335"/>
                <a:gd name="connsiteY91" fmla="*/ 98340 h 502288"/>
                <a:gd name="connsiteX92" fmla="*/ 363335 w 363335"/>
                <a:gd name="connsiteY92" fmla="*/ 442280 h 502288"/>
                <a:gd name="connsiteX93" fmla="*/ 354645 w 363335"/>
                <a:gd name="connsiteY93" fmla="*/ 449450 h 502288"/>
                <a:gd name="connsiteX94" fmla="*/ 181667 w 363335"/>
                <a:gd name="connsiteY94" fmla="*/ 502288 h 502288"/>
                <a:gd name="connsiteX95" fmla="*/ 119316 w 363335"/>
                <a:gd name="connsiteY95" fmla="*/ 496002 h 502288"/>
                <a:gd name="connsiteX96" fmla="*/ 64728 w 363335"/>
                <a:gd name="connsiteY96" fmla="*/ 479057 h 502288"/>
                <a:gd name="connsiteX97" fmla="*/ 66124 w 363335"/>
                <a:gd name="connsiteY97" fmla="*/ 478479 h 502288"/>
                <a:gd name="connsiteX98" fmla="*/ 128077 w 363335"/>
                <a:gd name="connsiteY98" fmla="*/ 416527 h 502288"/>
                <a:gd name="connsiteX99" fmla="*/ 130640 w 363335"/>
                <a:gd name="connsiteY99" fmla="*/ 410338 h 502288"/>
                <a:gd name="connsiteX100" fmla="*/ 139958 w 363335"/>
                <a:gd name="connsiteY100" fmla="*/ 416621 h 502288"/>
                <a:gd name="connsiteX101" fmla="*/ 181669 w 363335"/>
                <a:gd name="connsiteY101" fmla="*/ 425042 h 502288"/>
                <a:gd name="connsiteX102" fmla="*/ 288824 w 363335"/>
                <a:gd name="connsiteY102" fmla="*/ 317886 h 502288"/>
                <a:gd name="connsiteX103" fmla="*/ 181669 w 363335"/>
                <a:gd name="connsiteY103" fmla="*/ 210731 h 502288"/>
                <a:gd name="connsiteX104" fmla="*/ 74513 w 363335"/>
                <a:gd name="connsiteY104" fmla="*/ 317886 h 502288"/>
                <a:gd name="connsiteX105" fmla="*/ 82934 w 363335"/>
                <a:gd name="connsiteY105" fmla="*/ 359596 h 502288"/>
                <a:gd name="connsiteX106" fmla="*/ 98615 w 363335"/>
                <a:gd name="connsiteY106" fmla="*/ 382854 h 502288"/>
                <a:gd name="connsiteX107" fmla="*/ 95638 w 363335"/>
                <a:gd name="connsiteY107" fmla="*/ 384087 h 502288"/>
                <a:gd name="connsiteX108" fmla="*/ 33685 w 363335"/>
                <a:gd name="connsiteY108" fmla="*/ 446039 h 502288"/>
                <a:gd name="connsiteX109" fmla="*/ 27944 w 363335"/>
                <a:gd name="connsiteY109" fmla="*/ 459901 h 502288"/>
                <a:gd name="connsiteX110" fmla="*/ 8689 w 363335"/>
                <a:gd name="connsiteY110" fmla="*/ 449450 h 502288"/>
                <a:gd name="connsiteX111" fmla="*/ 0 w 363335"/>
                <a:gd name="connsiteY111" fmla="*/ 442281 h 502288"/>
                <a:gd name="connsiteX112" fmla="*/ 0 w 363335"/>
                <a:gd name="connsiteY112" fmla="*/ 98340 h 502288"/>
                <a:gd name="connsiteX113" fmla="*/ 20815 w 363335"/>
                <a:gd name="connsiteY113" fmla="*/ 77525 h 502288"/>
                <a:gd name="connsiteX114" fmla="*/ 48405 w 363335"/>
                <a:gd name="connsiteY114" fmla="*/ 0 h 502288"/>
                <a:gd name="connsiteX115" fmla="*/ 314932 w 363335"/>
                <a:gd name="connsiteY115" fmla="*/ 0 h 502288"/>
                <a:gd name="connsiteX116" fmla="*/ 349785 w 363335"/>
                <a:gd name="connsiteY116" fmla="*/ 64052 h 502288"/>
                <a:gd name="connsiteX117" fmla="*/ 342521 w 363335"/>
                <a:gd name="connsiteY117" fmla="*/ 61043 h 502288"/>
                <a:gd name="connsiteX118" fmla="*/ 20816 w 363335"/>
                <a:gd name="connsiteY118" fmla="*/ 61043 h 502288"/>
                <a:gd name="connsiteX119" fmla="*/ 13552 w 363335"/>
                <a:gd name="connsiteY119" fmla="*/ 64052 h 50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63335" h="502288">
                  <a:moveTo>
                    <a:pt x="320395" y="337088"/>
                  </a:moveTo>
                  <a:lnTo>
                    <a:pt x="320395" y="337240"/>
                  </a:lnTo>
                  <a:lnTo>
                    <a:pt x="293661" y="337241"/>
                  </a:lnTo>
                  <a:lnTo>
                    <a:pt x="289662" y="353008"/>
                  </a:lnTo>
                  <a:lnTo>
                    <a:pt x="320396" y="353007"/>
                  </a:lnTo>
                  <a:lnTo>
                    <a:pt x="321077" y="353008"/>
                  </a:lnTo>
                  <a:lnTo>
                    <a:pt x="325261" y="353007"/>
                  </a:lnTo>
                  <a:cubicBezTo>
                    <a:pt x="326698" y="353007"/>
                    <a:pt x="327866" y="352489"/>
                    <a:pt x="328764" y="351452"/>
                  </a:cubicBezTo>
                  <a:cubicBezTo>
                    <a:pt x="329662" y="350417"/>
                    <a:pt x="330112" y="349167"/>
                    <a:pt x="330112" y="347702"/>
                  </a:cubicBezTo>
                  <a:lnTo>
                    <a:pt x="330111" y="342394"/>
                  </a:lnTo>
                  <a:cubicBezTo>
                    <a:pt x="330112" y="340930"/>
                    <a:pt x="329662" y="339679"/>
                    <a:pt x="328764" y="338642"/>
                  </a:cubicBezTo>
                  <a:cubicBezTo>
                    <a:pt x="327866" y="337607"/>
                    <a:pt x="326698" y="337088"/>
                    <a:pt x="325261" y="337089"/>
                  </a:cubicBezTo>
                  <a:close/>
                  <a:moveTo>
                    <a:pt x="169704" y="312584"/>
                  </a:moveTo>
                  <a:cubicBezTo>
                    <a:pt x="168267" y="312583"/>
                    <a:pt x="167009" y="313095"/>
                    <a:pt x="165932" y="314117"/>
                  </a:cubicBezTo>
                  <a:lnTo>
                    <a:pt x="138943" y="341104"/>
                  </a:lnTo>
                  <a:cubicBezTo>
                    <a:pt x="137919" y="342127"/>
                    <a:pt x="137409" y="343386"/>
                    <a:pt x="137409" y="344877"/>
                  </a:cubicBezTo>
                  <a:cubicBezTo>
                    <a:pt x="137408" y="346397"/>
                    <a:pt x="137920" y="347642"/>
                    <a:pt x="138943" y="348610"/>
                  </a:cubicBezTo>
                  <a:lnTo>
                    <a:pt x="165932" y="375596"/>
                  </a:lnTo>
                  <a:cubicBezTo>
                    <a:pt x="166982" y="376647"/>
                    <a:pt x="168238" y="377172"/>
                    <a:pt x="169703" y="377172"/>
                  </a:cubicBezTo>
                  <a:cubicBezTo>
                    <a:pt x="171140" y="377171"/>
                    <a:pt x="172385" y="376646"/>
                    <a:pt x="173435" y="375596"/>
                  </a:cubicBezTo>
                  <a:lnTo>
                    <a:pt x="176543" y="372487"/>
                  </a:lnTo>
                  <a:cubicBezTo>
                    <a:pt x="177593" y="371492"/>
                    <a:pt x="178119" y="370249"/>
                    <a:pt x="178120" y="368756"/>
                  </a:cubicBezTo>
                  <a:cubicBezTo>
                    <a:pt x="178119" y="367264"/>
                    <a:pt x="177594" y="366020"/>
                    <a:pt x="176543" y="365025"/>
                  </a:cubicBezTo>
                  <a:lnTo>
                    <a:pt x="164569" y="353009"/>
                  </a:lnTo>
                  <a:lnTo>
                    <a:pt x="236605" y="353010"/>
                  </a:lnTo>
                  <a:lnTo>
                    <a:pt x="240602" y="337242"/>
                  </a:lnTo>
                  <a:lnTo>
                    <a:pt x="182581" y="337243"/>
                  </a:lnTo>
                  <a:lnTo>
                    <a:pt x="182581" y="336918"/>
                  </a:lnTo>
                  <a:lnTo>
                    <a:pt x="164397" y="336918"/>
                  </a:lnTo>
                  <a:lnTo>
                    <a:pt x="176544" y="324772"/>
                  </a:lnTo>
                  <a:cubicBezTo>
                    <a:pt x="177593" y="323721"/>
                    <a:pt x="178119" y="322463"/>
                    <a:pt x="178120" y="320999"/>
                  </a:cubicBezTo>
                  <a:cubicBezTo>
                    <a:pt x="178119" y="319533"/>
                    <a:pt x="177594" y="318276"/>
                    <a:pt x="176543" y="317227"/>
                  </a:cubicBezTo>
                  <a:lnTo>
                    <a:pt x="173435" y="314117"/>
                  </a:lnTo>
                  <a:cubicBezTo>
                    <a:pt x="172357" y="313094"/>
                    <a:pt x="171113" y="312583"/>
                    <a:pt x="169704" y="312584"/>
                  </a:cubicBezTo>
                  <a:close/>
                  <a:moveTo>
                    <a:pt x="38081" y="283167"/>
                  </a:moveTo>
                  <a:cubicBezTo>
                    <a:pt x="36644" y="283167"/>
                    <a:pt x="35475" y="283686"/>
                    <a:pt x="34578" y="284722"/>
                  </a:cubicBezTo>
                  <a:cubicBezTo>
                    <a:pt x="33680" y="285759"/>
                    <a:pt x="33230" y="287010"/>
                    <a:pt x="33230" y="288475"/>
                  </a:cubicBezTo>
                  <a:lnTo>
                    <a:pt x="33230" y="293780"/>
                  </a:lnTo>
                  <a:cubicBezTo>
                    <a:pt x="33230" y="295245"/>
                    <a:pt x="33680" y="296495"/>
                    <a:pt x="34578" y="297532"/>
                  </a:cubicBezTo>
                  <a:cubicBezTo>
                    <a:pt x="35476" y="298568"/>
                    <a:pt x="36644" y="299088"/>
                    <a:pt x="38081" y="299087"/>
                  </a:cubicBezTo>
                  <a:lnTo>
                    <a:pt x="42947" y="299087"/>
                  </a:lnTo>
                  <a:lnTo>
                    <a:pt x="42947" y="298935"/>
                  </a:lnTo>
                  <a:lnTo>
                    <a:pt x="69164" y="298936"/>
                  </a:lnTo>
                  <a:lnTo>
                    <a:pt x="73161" y="283168"/>
                  </a:lnTo>
                  <a:lnTo>
                    <a:pt x="42947" y="283167"/>
                  </a:lnTo>
                  <a:lnTo>
                    <a:pt x="42264" y="283167"/>
                  </a:lnTo>
                  <a:close/>
                  <a:moveTo>
                    <a:pt x="193638" y="259004"/>
                  </a:moveTo>
                  <a:cubicBezTo>
                    <a:pt x="192201" y="259004"/>
                    <a:pt x="190958" y="259529"/>
                    <a:pt x="189907" y="260580"/>
                  </a:cubicBezTo>
                  <a:lnTo>
                    <a:pt x="186798" y="263688"/>
                  </a:lnTo>
                  <a:cubicBezTo>
                    <a:pt x="185748" y="264683"/>
                    <a:pt x="185223" y="265928"/>
                    <a:pt x="185223" y="267420"/>
                  </a:cubicBezTo>
                  <a:cubicBezTo>
                    <a:pt x="185222" y="268912"/>
                    <a:pt x="185748" y="270156"/>
                    <a:pt x="186798" y="271151"/>
                  </a:cubicBezTo>
                  <a:lnTo>
                    <a:pt x="198773" y="283166"/>
                  </a:lnTo>
                  <a:lnTo>
                    <a:pt x="126220" y="283166"/>
                  </a:lnTo>
                  <a:lnTo>
                    <a:pt x="122222" y="298934"/>
                  </a:lnTo>
                  <a:lnTo>
                    <a:pt x="180762" y="298934"/>
                  </a:lnTo>
                  <a:lnTo>
                    <a:pt x="180762" y="299258"/>
                  </a:lnTo>
                  <a:lnTo>
                    <a:pt x="198944" y="299258"/>
                  </a:lnTo>
                  <a:lnTo>
                    <a:pt x="186798" y="311405"/>
                  </a:lnTo>
                  <a:cubicBezTo>
                    <a:pt x="185748" y="312455"/>
                    <a:pt x="185223" y="313712"/>
                    <a:pt x="185223" y="315177"/>
                  </a:cubicBezTo>
                  <a:cubicBezTo>
                    <a:pt x="185223" y="316642"/>
                    <a:pt x="185748" y="317899"/>
                    <a:pt x="186798" y="318949"/>
                  </a:cubicBezTo>
                  <a:lnTo>
                    <a:pt x="189907" y="322059"/>
                  </a:lnTo>
                  <a:cubicBezTo>
                    <a:pt x="190985" y="323082"/>
                    <a:pt x="192229" y="323593"/>
                    <a:pt x="193638" y="323593"/>
                  </a:cubicBezTo>
                  <a:cubicBezTo>
                    <a:pt x="195076" y="323593"/>
                    <a:pt x="196334" y="323082"/>
                    <a:pt x="197411" y="322059"/>
                  </a:cubicBezTo>
                  <a:lnTo>
                    <a:pt x="224399" y="295071"/>
                  </a:lnTo>
                  <a:cubicBezTo>
                    <a:pt x="225421" y="294048"/>
                    <a:pt x="225932" y="292791"/>
                    <a:pt x="225933" y="291299"/>
                  </a:cubicBezTo>
                  <a:cubicBezTo>
                    <a:pt x="225933" y="289778"/>
                    <a:pt x="225422" y="288535"/>
                    <a:pt x="224399" y="287567"/>
                  </a:cubicBezTo>
                  <a:lnTo>
                    <a:pt x="197411" y="260580"/>
                  </a:lnTo>
                  <a:cubicBezTo>
                    <a:pt x="196361" y="259529"/>
                    <a:pt x="195104" y="259004"/>
                    <a:pt x="193638" y="259004"/>
                  </a:cubicBezTo>
                  <a:close/>
                  <a:moveTo>
                    <a:pt x="181669" y="245020"/>
                  </a:moveTo>
                  <a:cubicBezTo>
                    <a:pt x="221913" y="245020"/>
                    <a:pt x="254537" y="277643"/>
                    <a:pt x="254537" y="317886"/>
                  </a:cubicBezTo>
                  <a:cubicBezTo>
                    <a:pt x="254537" y="358129"/>
                    <a:pt x="221913" y="390752"/>
                    <a:pt x="181669" y="390752"/>
                  </a:cubicBezTo>
                  <a:cubicBezTo>
                    <a:pt x="141426" y="390752"/>
                    <a:pt x="108802" y="358129"/>
                    <a:pt x="108802" y="317886"/>
                  </a:cubicBezTo>
                  <a:cubicBezTo>
                    <a:pt x="108802" y="277643"/>
                    <a:pt x="141426" y="245020"/>
                    <a:pt x="181669" y="245020"/>
                  </a:cubicBezTo>
                  <a:close/>
                  <a:moveTo>
                    <a:pt x="197630" y="159883"/>
                  </a:moveTo>
                  <a:lnTo>
                    <a:pt x="197630" y="170358"/>
                  </a:lnTo>
                  <a:lnTo>
                    <a:pt x="32353" y="170358"/>
                  </a:lnTo>
                  <a:lnTo>
                    <a:pt x="32353" y="178930"/>
                  </a:lnTo>
                  <a:lnTo>
                    <a:pt x="330983" y="178930"/>
                  </a:lnTo>
                  <a:lnTo>
                    <a:pt x="330983" y="177028"/>
                  </a:lnTo>
                  <a:lnTo>
                    <a:pt x="331575" y="177028"/>
                  </a:lnTo>
                  <a:lnTo>
                    <a:pt x="331575" y="159883"/>
                  </a:lnTo>
                  <a:close/>
                  <a:moveTo>
                    <a:pt x="197630" y="115235"/>
                  </a:moveTo>
                  <a:lnTo>
                    <a:pt x="197630" y="125709"/>
                  </a:lnTo>
                  <a:lnTo>
                    <a:pt x="32353" y="125709"/>
                  </a:lnTo>
                  <a:lnTo>
                    <a:pt x="32353" y="134282"/>
                  </a:lnTo>
                  <a:lnTo>
                    <a:pt x="330983" y="134282"/>
                  </a:lnTo>
                  <a:lnTo>
                    <a:pt x="330983" y="132380"/>
                  </a:lnTo>
                  <a:lnTo>
                    <a:pt x="331575" y="132380"/>
                  </a:lnTo>
                  <a:lnTo>
                    <a:pt x="331575" y="115235"/>
                  </a:lnTo>
                  <a:close/>
                  <a:moveTo>
                    <a:pt x="20815" y="77525"/>
                  </a:moveTo>
                  <a:lnTo>
                    <a:pt x="342520" y="77525"/>
                  </a:lnTo>
                  <a:cubicBezTo>
                    <a:pt x="354015" y="77525"/>
                    <a:pt x="363335" y="86845"/>
                    <a:pt x="363335" y="98340"/>
                  </a:cubicBezTo>
                  <a:lnTo>
                    <a:pt x="363335" y="442280"/>
                  </a:lnTo>
                  <a:lnTo>
                    <a:pt x="354645" y="449450"/>
                  </a:lnTo>
                  <a:cubicBezTo>
                    <a:pt x="305268" y="482809"/>
                    <a:pt x="245742" y="502288"/>
                    <a:pt x="181667" y="502288"/>
                  </a:cubicBezTo>
                  <a:cubicBezTo>
                    <a:pt x="160309" y="502288"/>
                    <a:pt x="139456" y="500124"/>
                    <a:pt x="119316" y="496002"/>
                  </a:cubicBezTo>
                  <a:lnTo>
                    <a:pt x="64728" y="479057"/>
                  </a:lnTo>
                  <a:lnTo>
                    <a:pt x="66124" y="478479"/>
                  </a:lnTo>
                  <a:lnTo>
                    <a:pt x="128077" y="416527"/>
                  </a:lnTo>
                  <a:lnTo>
                    <a:pt x="130640" y="410338"/>
                  </a:lnTo>
                  <a:lnTo>
                    <a:pt x="139958" y="416621"/>
                  </a:lnTo>
                  <a:cubicBezTo>
                    <a:pt x="152779" y="422044"/>
                    <a:pt x="166874" y="425042"/>
                    <a:pt x="181669" y="425042"/>
                  </a:cubicBezTo>
                  <a:cubicBezTo>
                    <a:pt x="240849" y="425042"/>
                    <a:pt x="288824" y="377066"/>
                    <a:pt x="288824" y="317886"/>
                  </a:cubicBezTo>
                  <a:cubicBezTo>
                    <a:pt x="288824" y="258706"/>
                    <a:pt x="240849" y="210731"/>
                    <a:pt x="181669" y="210731"/>
                  </a:cubicBezTo>
                  <a:cubicBezTo>
                    <a:pt x="122488" y="210731"/>
                    <a:pt x="74513" y="258706"/>
                    <a:pt x="74513" y="317886"/>
                  </a:cubicBezTo>
                  <a:cubicBezTo>
                    <a:pt x="74513" y="332682"/>
                    <a:pt x="77511" y="346776"/>
                    <a:pt x="82934" y="359596"/>
                  </a:cubicBezTo>
                  <a:lnTo>
                    <a:pt x="98615" y="382854"/>
                  </a:lnTo>
                  <a:lnTo>
                    <a:pt x="95638" y="384087"/>
                  </a:lnTo>
                  <a:lnTo>
                    <a:pt x="33685" y="446039"/>
                  </a:lnTo>
                  <a:lnTo>
                    <a:pt x="27944" y="459901"/>
                  </a:lnTo>
                  <a:lnTo>
                    <a:pt x="8689" y="449450"/>
                  </a:lnTo>
                  <a:lnTo>
                    <a:pt x="0" y="442281"/>
                  </a:lnTo>
                  <a:lnTo>
                    <a:pt x="0" y="98340"/>
                  </a:lnTo>
                  <a:cubicBezTo>
                    <a:pt x="0" y="86845"/>
                    <a:pt x="9320" y="77525"/>
                    <a:pt x="20815" y="77525"/>
                  </a:cubicBezTo>
                  <a:close/>
                  <a:moveTo>
                    <a:pt x="48405" y="0"/>
                  </a:moveTo>
                  <a:lnTo>
                    <a:pt x="314932" y="0"/>
                  </a:lnTo>
                  <a:lnTo>
                    <a:pt x="349785" y="64052"/>
                  </a:lnTo>
                  <a:lnTo>
                    <a:pt x="342521" y="61043"/>
                  </a:lnTo>
                  <a:lnTo>
                    <a:pt x="20816" y="61043"/>
                  </a:lnTo>
                  <a:lnTo>
                    <a:pt x="13552" y="64052"/>
                  </a:lnTo>
                  <a:close/>
                </a:path>
              </a:pathLst>
            </a:custGeom>
            <a:solidFill>
              <a:schemeClr val="tx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dirty="0" smtClean="0">
                <a:ln>
                  <a:noFill/>
                </a:ln>
                <a:solidFill>
                  <a:srgbClr val="000000"/>
                </a:solidFill>
                <a:effectLst/>
                <a:uLnTx/>
                <a:uFillTx/>
                <a:latin typeface="Franklin Gothic Book"/>
                <a:ea typeface="新細明體" charset="0"/>
                <a:cs typeface="新細明體" charset="0"/>
              </a:endParaRPr>
            </a:p>
          </p:txBody>
        </p:sp>
        <p:sp>
          <p:nvSpPr>
            <p:cNvPr id="50" name="TextBox 49"/>
            <p:cNvSpPr txBox="1"/>
            <p:nvPr/>
          </p:nvSpPr>
          <p:spPr>
            <a:xfrm>
              <a:off x="4154763" y="995381"/>
              <a:ext cx="446907" cy="215444"/>
            </a:xfrm>
            <a:prstGeom prst="rect">
              <a:avLst/>
            </a:prstGeom>
            <a:noFill/>
          </p:spPr>
          <p:txBody>
            <a:bodyPr wrap="none" rtlCol="0">
              <a:spAutoFit/>
            </a:bodyPr>
            <a:lstStyle/>
            <a:p>
              <a:pPr algn="ctr" defTabSz="456706"/>
              <a:r>
                <a:rPr lang="en-US" sz="800" dirty="0" smtClean="0">
                  <a:solidFill>
                    <a:srgbClr val="343434"/>
                  </a:solidFill>
                </a:rPr>
                <a:t>Proxy</a:t>
              </a:r>
              <a:endParaRPr lang="en-US" sz="900" dirty="0">
                <a:solidFill>
                  <a:srgbClr val="343434"/>
                </a:solidFill>
              </a:endParaRPr>
            </a:p>
          </p:txBody>
        </p:sp>
        <p:sp>
          <p:nvSpPr>
            <p:cNvPr id="51" name="TextBox 50"/>
            <p:cNvSpPr txBox="1"/>
            <p:nvPr/>
          </p:nvSpPr>
          <p:spPr>
            <a:xfrm>
              <a:off x="3948149" y="1594877"/>
              <a:ext cx="840745" cy="215444"/>
            </a:xfrm>
            <a:prstGeom prst="rect">
              <a:avLst/>
            </a:prstGeom>
            <a:noFill/>
          </p:spPr>
          <p:txBody>
            <a:bodyPr wrap="none" rtlCol="0">
              <a:spAutoFit/>
            </a:bodyPr>
            <a:lstStyle/>
            <a:p>
              <a:pPr algn="ctr" defTabSz="456706"/>
              <a:r>
                <a:rPr lang="en-US" sz="800" dirty="0" smtClean="0">
                  <a:solidFill>
                    <a:srgbClr val="343434"/>
                  </a:solidFill>
                </a:rPr>
                <a:t>172.168.134.2</a:t>
              </a:r>
              <a:endParaRPr lang="en-US" sz="900" dirty="0">
                <a:solidFill>
                  <a:srgbClr val="343434"/>
                </a:solidFill>
              </a:endParaRPr>
            </a:p>
          </p:txBody>
        </p:sp>
      </p:grpSp>
      <p:grpSp>
        <p:nvGrpSpPr>
          <p:cNvPr id="7" name="Group 6"/>
          <p:cNvGrpSpPr/>
          <p:nvPr/>
        </p:nvGrpSpPr>
        <p:grpSpPr>
          <a:xfrm>
            <a:off x="218132" y="1015389"/>
            <a:ext cx="557387" cy="866370"/>
            <a:chOff x="218132" y="1015389"/>
            <a:chExt cx="557387" cy="866370"/>
          </a:xfrm>
        </p:grpSpPr>
        <p:grpSp>
          <p:nvGrpSpPr>
            <p:cNvPr id="3" name="Group 2"/>
            <p:cNvGrpSpPr/>
            <p:nvPr/>
          </p:nvGrpSpPr>
          <p:grpSpPr>
            <a:xfrm>
              <a:off x="286262" y="1015389"/>
              <a:ext cx="489257" cy="669068"/>
              <a:chOff x="6580221" y="880062"/>
              <a:chExt cx="489257" cy="669068"/>
            </a:xfrm>
          </p:grpSpPr>
          <p:sp>
            <p:nvSpPr>
              <p:cNvPr id="4" name="Oval 3"/>
              <p:cNvSpPr/>
              <p:nvPr/>
            </p:nvSpPr>
            <p:spPr>
              <a:xfrm>
                <a:off x="6580221" y="1059873"/>
                <a:ext cx="489257" cy="489257"/>
              </a:xfrm>
              <a:prstGeom prst="ellipse">
                <a:avLst/>
              </a:prstGeom>
              <a:gradFill>
                <a:gsLst>
                  <a:gs pos="100000">
                    <a:srgbClr val="1A234C"/>
                  </a:gs>
                  <a:gs pos="0">
                    <a:srgbClr val="004BAF"/>
                  </a:gs>
                </a:gsLst>
                <a:lin ang="5400000" scaled="0"/>
              </a:gradFill>
              <a:ln w="9525">
                <a:noFill/>
                <a:round/>
                <a:headEnd/>
                <a:tailEnd/>
              </a:ln>
            </p:spPr>
            <p:txBody>
              <a:bodyPr vert="horz" wrap="square" lIns="121899" tIns="60949" rIns="121899" bIns="60949" numCol="1" anchor="t" anchorCtr="0" compatLnSpc="1">
                <a:prstTxWarp prst="textNoShape">
                  <a:avLst/>
                </a:prstTxWarp>
              </a:bodyPr>
              <a:lstStyle/>
              <a:p>
                <a:pPr marL="0" marR="0" lvl="0" indent="0"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5" name="Freeform 259"/>
              <p:cNvSpPr>
                <a:spLocks/>
              </p:cNvSpPr>
              <p:nvPr/>
            </p:nvSpPr>
            <p:spPr bwMode="auto">
              <a:xfrm>
                <a:off x="6727939" y="115746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456706"/>
                <a:endParaRPr lang="en-US" sz="1100" dirty="0">
                  <a:solidFill>
                    <a:srgbClr val="343434"/>
                  </a:solidFill>
                </a:endParaRPr>
              </a:p>
            </p:txBody>
          </p:sp>
          <p:sp>
            <p:nvSpPr>
              <p:cNvPr id="6" name="TextBox 5"/>
              <p:cNvSpPr txBox="1"/>
              <p:nvPr/>
            </p:nvSpPr>
            <p:spPr>
              <a:xfrm>
                <a:off x="6623514" y="880062"/>
                <a:ext cx="402674" cy="215444"/>
              </a:xfrm>
              <a:prstGeom prst="rect">
                <a:avLst/>
              </a:prstGeom>
              <a:noFill/>
            </p:spPr>
            <p:txBody>
              <a:bodyPr wrap="none" rtlCol="0">
                <a:spAutoFit/>
              </a:bodyPr>
              <a:lstStyle/>
              <a:p>
                <a:pPr algn="ctr" defTabSz="456706"/>
                <a:r>
                  <a:rPr lang="en-US" sz="800" dirty="0" smtClean="0">
                    <a:solidFill>
                      <a:srgbClr val="343434"/>
                    </a:solidFill>
                  </a:rPr>
                  <a:t>User</a:t>
                </a:r>
                <a:endParaRPr lang="en-US" sz="900" dirty="0">
                  <a:solidFill>
                    <a:srgbClr val="343434"/>
                  </a:solidFill>
                </a:endParaRPr>
              </a:p>
            </p:txBody>
          </p:sp>
        </p:grpSp>
        <p:sp>
          <p:nvSpPr>
            <p:cNvPr id="52" name="TextBox 51"/>
            <p:cNvSpPr txBox="1"/>
            <p:nvPr/>
          </p:nvSpPr>
          <p:spPr>
            <a:xfrm>
              <a:off x="218132" y="1666315"/>
              <a:ext cx="555461" cy="215444"/>
            </a:xfrm>
            <a:prstGeom prst="rect">
              <a:avLst/>
            </a:prstGeom>
            <a:noFill/>
          </p:spPr>
          <p:txBody>
            <a:bodyPr wrap="none" rtlCol="0">
              <a:spAutoFit/>
            </a:bodyPr>
            <a:lstStyle/>
            <a:p>
              <a:pPr algn="ctr" defTabSz="456706"/>
              <a:r>
                <a:rPr lang="en-US" sz="800" dirty="0" smtClean="0">
                  <a:solidFill>
                    <a:srgbClr val="343434"/>
                  </a:solidFill>
                </a:rPr>
                <a:t>10.1.8.3</a:t>
              </a:r>
              <a:endParaRPr lang="en-US" sz="900" dirty="0">
                <a:solidFill>
                  <a:srgbClr val="343434"/>
                </a:solidFill>
              </a:endParaRPr>
            </a:p>
          </p:txBody>
        </p:sp>
      </p:grpSp>
      <p:sp>
        <p:nvSpPr>
          <p:cNvPr id="35" name="Rectangle 34"/>
          <p:cNvSpPr/>
          <p:nvPr/>
        </p:nvSpPr>
        <p:spPr>
          <a:xfrm>
            <a:off x="3311071" y="1986563"/>
            <a:ext cx="2131786" cy="646327"/>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ja-JP" altLang="en-US" sz="1200" dirty="0" smtClean="0">
                <a:solidFill>
                  <a:srgbClr val="004BAF"/>
                </a:solidFill>
              </a:rPr>
              <a:t>問題</a:t>
            </a:r>
            <a:endParaRPr lang="en-US" sz="1200" dirty="0" smtClean="0">
              <a:solidFill>
                <a:srgbClr val="004BAF"/>
              </a:solidFill>
            </a:endParaRPr>
          </a:p>
          <a:p>
            <a:pPr marL="230179" lvl="1" indent="-115883">
              <a:buFont typeface="Arial"/>
              <a:buChar char="•"/>
            </a:pPr>
            <a:r>
              <a:rPr lang="en-US" sz="1200" dirty="0" err="1" smtClean="0">
                <a:solidFill>
                  <a:srgbClr val="004BAF"/>
                </a:solidFill>
              </a:rPr>
              <a:t>NetFlow</a:t>
            </a:r>
            <a:r>
              <a:rPr lang="ja-JP" altLang="en-US" sz="1200" dirty="0" smtClean="0">
                <a:solidFill>
                  <a:srgbClr val="004BAF"/>
                </a:solidFill>
              </a:rPr>
              <a:t>ができない</a:t>
            </a:r>
            <a:endParaRPr lang="en-US" sz="1200" dirty="0" smtClean="0">
              <a:solidFill>
                <a:srgbClr val="004BAF"/>
              </a:solidFill>
            </a:endParaRPr>
          </a:p>
          <a:p>
            <a:pPr marL="230179" lvl="1" indent="-115883">
              <a:buFont typeface="Arial"/>
              <a:buChar char="•"/>
            </a:pPr>
            <a:r>
              <a:rPr lang="ja-JP" altLang="en-US" sz="1200" dirty="0" smtClean="0">
                <a:solidFill>
                  <a:srgbClr val="004BAF"/>
                </a:solidFill>
              </a:rPr>
              <a:t>情報</a:t>
            </a:r>
            <a:r>
              <a:rPr lang="ja-JP" altLang="en-US" sz="1200" dirty="0" smtClean="0">
                <a:solidFill>
                  <a:srgbClr val="004BAF"/>
                </a:solidFill>
              </a:rPr>
              <a:t>が途切れる　</a:t>
            </a:r>
            <a:endParaRPr lang="en-US" sz="1200" dirty="0" smtClean="0">
              <a:solidFill>
                <a:srgbClr val="004BAF"/>
              </a:solidFill>
            </a:endParaRPr>
          </a:p>
        </p:txBody>
      </p:sp>
    </p:spTree>
    <p:extLst>
      <p:ext uri="{BB962C8B-B14F-4D97-AF65-F5344CB8AC3E}">
        <p14:creationId xmlns:p14="http://schemas.microsoft.com/office/powerpoint/2010/main" val="61739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repeatCount="300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up)">
                                      <p:cBhvr>
                                        <p:cTn id="36" dur="2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repeatCount="300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500"/>
                                        <p:tgtEl>
                                          <p:spTgt spid="48"/>
                                        </p:tgtEl>
                                      </p:cBhvr>
                                    </p:animEffect>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200"/>
                                        <p:tgtEl>
                                          <p:spTgt spid="49"/>
                                        </p:tgtEl>
                                      </p:cBhvr>
                                    </p:animEffect>
                                  </p:childTnLst>
                                </p:cTn>
                              </p:par>
                            </p:childTnLst>
                          </p:cTn>
                        </p:par>
                        <p:par>
                          <p:cTn id="50" fill="hold">
                            <p:stCondLst>
                              <p:cond delay="2200"/>
                            </p:stCondLst>
                            <p:childTnLst>
                              <p:par>
                                <p:cTn id="51" presetID="10" presetClass="entr" presetSubtype="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Proxy </a:t>
            </a:r>
            <a:r>
              <a:rPr lang="en-US" dirty="0" smtClean="0"/>
              <a:t>License</a:t>
            </a:r>
            <a:r>
              <a:rPr lang="ja-JP" altLang="en-US" dirty="0" smtClean="0"/>
              <a:t> が情報を提供</a:t>
            </a:r>
            <a:endParaRPr lang="en-US" dirty="0"/>
          </a:p>
        </p:txBody>
      </p:sp>
      <p:grpSp>
        <p:nvGrpSpPr>
          <p:cNvPr id="54" name="Group 53"/>
          <p:cNvGrpSpPr/>
          <p:nvPr/>
        </p:nvGrpSpPr>
        <p:grpSpPr>
          <a:xfrm>
            <a:off x="5437254" y="1526450"/>
            <a:ext cx="2061153" cy="760797"/>
            <a:chOff x="5035623" y="1526450"/>
            <a:chExt cx="2061153" cy="760797"/>
          </a:xfrm>
        </p:grpSpPr>
        <p:pic>
          <p:nvPicPr>
            <p:cNvPr id="3" name="Picture 2"/>
            <p:cNvPicPr>
              <a:picLocks noChangeAspect="1"/>
            </p:cNvPicPr>
            <p:nvPr/>
          </p:nvPicPr>
          <p:blipFill>
            <a:blip r:embed="rId3"/>
            <a:stretch>
              <a:fillRect/>
            </a:stretch>
          </p:blipFill>
          <p:spPr>
            <a:xfrm>
              <a:off x="5035623" y="1526450"/>
              <a:ext cx="760797" cy="760797"/>
            </a:xfrm>
            <a:prstGeom prst="rect">
              <a:avLst/>
            </a:prstGeom>
          </p:spPr>
        </p:pic>
        <p:sp>
          <p:nvSpPr>
            <p:cNvPr id="48" name="Rectangle 47"/>
            <p:cNvSpPr/>
            <p:nvPr/>
          </p:nvSpPr>
          <p:spPr>
            <a:xfrm>
              <a:off x="5770772" y="1580876"/>
              <a:ext cx="1326004" cy="523220"/>
            </a:xfrm>
            <a:prstGeom prst="rect">
              <a:avLst/>
            </a:prstGeom>
          </p:spPr>
          <p:txBody>
            <a:bodyPr wrap="none">
              <a:spAutoFit/>
            </a:bodyPr>
            <a:lstStyle/>
            <a:p>
              <a:pPr algn="ctr"/>
              <a:r>
                <a:rPr lang="en-US" sz="1400" dirty="0" err="1" smtClean="0">
                  <a:solidFill>
                    <a:srgbClr val="003B8A"/>
                  </a:solidFill>
                </a:rPr>
                <a:t>Stealthwatch</a:t>
              </a:r>
              <a:endParaRPr lang="en-US" sz="1400" dirty="0" smtClean="0">
                <a:solidFill>
                  <a:srgbClr val="003B8A"/>
                </a:solidFill>
              </a:endParaRPr>
            </a:p>
            <a:p>
              <a:pPr algn="ctr"/>
              <a:r>
                <a:rPr lang="en-US" sz="1400" dirty="0" smtClean="0">
                  <a:solidFill>
                    <a:srgbClr val="003B8A"/>
                  </a:solidFill>
                </a:rPr>
                <a:t>Flow</a:t>
              </a:r>
              <a:r>
                <a:rPr lang="ja-JP" altLang="en-US" sz="1400" dirty="0" smtClean="0">
                  <a:solidFill>
                    <a:srgbClr val="003B8A"/>
                  </a:solidFill>
                </a:rPr>
                <a:t> </a:t>
              </a:r>
              <a:r>
                <a:rPr lang="en-US" sz="1400" dirty="0" smtClean="0">
                  <a:solidFill>
                    <a:srgbClr val="003B8A"/>
                  </a:solidFill>
                </a:rPr>
                <a:t>Collector</a:t>
              </a:r>
              <a:endParaRPr lang="en-US" sz="1400" dirty="0">
                <a:solidFill>
                  <a:srgbClr val="003B8A"/>
                </a:solidFill>
              </a:endParaRPr>
            </a:p>
          </p:txBody>
        </p:sp>
      </p:grpSp>
      <p:sp>
        <p:nvSpPr>
          <p:cNvPr id="83" name="Freeform 82"/>
          <p:cNvSpPr>
            <a:spLocks noChangeAspect="1"/>
          </p:cNvSpPr>
          <p:nvPr/>
        </p:nvSpPr>
        <p:spPr bwMode="auto">
          <a:xfrm>
            <a:off x="2262387" y="1580876"/>
            <a:ext cx="450637" cy="622976"/>
          </a:xfrm>
          <a:custGeom>
            <a:avLst/>
            <a:gdLst>
              <a:gd name="connsiteX0" fmla="*/ 320395 w 363335"/>
              <a:gd name="connsiteY0" fmla="*/ 337088 h 502288"/>
              <a:gd name="connsiteX1" fmla="*/ 320395 w 363335"/>
              <a:gd name="connsiteY1" fmla="*/ 337240 h 502288"/>
              <a:gd name="connsiteX2" fmla="*/ 293661 w 363335"/>
              <a:gd name="connsiteY2" fmla="*/ 337241 h 502288"/>
              <a:gd name="connsiteX3" fmla="*/ 289662 w 363335"/>
              <a:gd name="connsiteY3" fmla="*/ 353008 h 502288"/>
              <a:gd name="connsiteX4" fmla="*/ 320396 w 363335"/>
              <a:gd name="connsiteY4" fmla="*/ 353007 h 502288"/>
              <a:gd name="connsiteX5" fmla="*/ 321077 w 363335"/>
              <a:gd name="connsiteY5" fmla="*/ 353008 h 502288"/>
              <a:gd name="connsiteX6" fmla="*/ 325261 w 363335"/>
              <a:gd name="connsiteY6" fmla="*/ 353007 h 502288"/>
              <a:gd name="connsiteX7" fmla="*/ 328764 w 363335"/>
              <a:gd name="connsiteY7" fmla="*/ 351452 h 502288"/>
              <a:gd name="connsiteX8" fmla="*/ 330112 w 363335"/>
              <a:gd name="connsiteY8" fmla="*/ 347702 h 502288"/>
              <a:gd name="connsiteX9" fmla="*/ 330111 w 363335"/>
              <a:gd name="connsiteY9" fmla="*/ 342394 h 502288"/>
              <a:gd name="connsiteX10" fmla="*/ 328764 w 363335"/>
              <a:gd name="connsiteY10" fmla="*/ 338642 h 502288"/>
              <a:gd name="connsiteX11" fmla="*/ 325261 w 363335"/>
              <a:gd name="connsiteY11" fmla="*/ 337089 h 502288"/>
              <a:gd name="connsiteX12" fmla="*/ 169704 w 363335"/>
              <a:gd name="connsiteY12" fmla="*/ 312584 h 502288"/>
              <a:gd name="connsiteX13" fmla="*/ 165932 w 363335"/>
              <a:gd name="connsiteY13" fmla="*/ 314117 h 502288"/>
              <a:gd name="connsiteX14" fmla="*/ 138943 w 363335"/>
              <a:gd name="connsiteY14" fmla="*/ 341104 h 502288"/>
              <a:gd name="connsiteX15" fmla="*/ 137409 w 363335"/>
              <a:gd name="connsiteY15" fmla="*/ 344877 h 502288"/>
              <a:gd name="connsiteX16" fmla="*/ 138943 w 363335"/>
              <a:gd name="connsiteY16" fmla="*/ 348610 h 502288"/>
              <a:gd name="connsiteX17" fmla="*/ 165932 w 363335"/>
              <a:gd name="connsiteY17" fmla="*/ 375596 h 502288"/>
              <a:gd name="connsiteX18" fmla="*/ 169703 w 363335"/>
              <a:gd name="connsiteY18" fmla="*/ 377172 h 502288"/>
              <a:gd name="connsiteX19" fmla="*/ 173435 w 363335"/>
              <a:gd name="connsiteY19" fmla="*/ 375596 h 502288"/>
              <a:gd name="connsiteX20" fmla="*/ 176543 w 363335"/>
              <a:gd name="connsiteY20" fmla="*/ 372487 h 502288"/>
              <a:gd name="connsiteX21" fmla="*/ 178120 w 363335"/>
              <a:gd name="connsiteY21" fmla="*/ 368756 h 502288"/>
              <a:gd name="connsiteX22" fmla="*/ 176543 w 363335"/>
              <a:gd name="connsiteY22" fmla="*/ 365025 h 502288"/>
              <a:gd name="connsiteX23" fmla="*/ 164569 w 363335"/>
              <a:gd name="connsiteY23" fmla="*/ 353009 h 502288"/>
              <a:gd name="connsiteX24" fmla="*/ 236605 w 363335"/>
              <a:gd name="connsiteY24" fmla="*/ 353010 h 502288"/>
              <a:gd name="connsiteX25" fmla="*/ 240602 w 363335"/>
              <a:gd name="connsiteY25" fmla="*/ 337242 h 502288"/>
              <a:gd name="connsiteX26" fmla="*/ 182581 w 363335"/>
              <a:gd name="connsiteY26" fmla="*/ 337243 h 502288"/>
              <a:gd name="connsiteX27" fmla="*/ 182581 w 363335"/>
              <a:gd name="connsiteY27" fmla="*/ 336918 h 502288"/>
              <a:gd name="connsiteX28" fmla="*/ 164397 w 363335"/>
              <a:gd name="connsiteY28" fmla="*/ 336918 h 502288"/>
              <a:gd name="connsiteX29" fmla="*/ 176544 w 363335"/>
              <a:gd name="connsiteY29" fmla="*/ 324772 h 502288"/>
              <a:gd name="connsiteX30" fmla="*/ 178120 w 363335"/>
              <a:gd name="connsiteY30" fmla="*/ 320999 h 502288"/>
              <a:gd name="connsiteX31" fmla="*/ 176543 w 363335"/>
              <a:gd name="connsiteY31" fmla="*/ 317227 h 502288"/>
              <a:gd name="connsiteX32" fmla="*/ 173435 w 363335"/>
              <a:gd name="connsiteY32" fmla="*/ 314117 h 502288"/>
              <a:gd name="connsiteX33" fmla="*/ 169704 w 363335"/>
              <a:gd name="connsiteY33" fmla="*/ 312584 h 502288"/>
              <a:gd name="connsiteX34" fmla="*/ 38081 w 363335"/>
              <a:gd name="connsiteY34" fmla="*/ 283167 h 502288"/>
              <a:gd name="connsiteX35" fmla="*/ 34578 w 363335"/>
              <a:gd name="connsiteY35" fmla="*/ 284722 h 502288"/>
              <a:gd name="connsiteX36" fmla="*/ 33230 w 363335"/>
              <a:gd name="connsiteY36" fmla="*/ 288475 h 502288"/>
              <a:gd name="connsiteX37" fmla="*/ 33230 w 363335"/>
              <a:gd name="connsiteY37" fmla="*/ 293780 h 502288"/>
              <a:gd name="connsiteX38" fmla="*/ 34578 w 363335"/>
              <a:gd name="connsiteY38" fmla="*/ 297532 h 502288"/>
              <a:gd name="connsiteX39" fmla="*/ 38081 w 363335"/>
              <a:gd name="connsiteY39" fmla="*/ 299087 h 502288"/>
              <a:gd name="connsiteX40" fmla="*/ 42947 w 363335"/>
              <a:gd name="connsiteY40" fmla="*/ 299087 h 502288"/>
              <a:gd name="connsiteX41" fmla="*/ 42947 w 363335"/>
              <a:gd name="connsiteY41" fmla="*/ 298935 h 502288"/>
              <a:gd name="connsiteX42" fmla="*/ 69164 w 363335"/>
              <a:gd name="connsiteY42" fmla="*/ 298936 h 502288"/>
              <a:gd name="connsiteX43" fmla="*/ 73161 w 363335"/>
              <a:gd name="connsiteY43" fmla="*/ 283168 h 502288"/>
              <a:gd name="connsiteX44" fmla="*/ 42947 w 363335"/>
              <a:gd name="connsiteY44" fmla="*/ 283167 h 502288"/>
              <a:gd name="connsiteX45" fmla="*/ 42264 w 363335"/>
              <a:gd name="connsiteY45" fmla="*/ 283167 h 502288"/>
              <a:gd name="connsiteX46" fmla="*/ 193638 w 363335"/>
              <a:gd name="connsiteY46" fmla="*/ 259004 h 502288"/>
              <a:gd name="connsiteX47" fmla="*/ 189907 w 363335"/>
              <a:gd name="connsiteY47" fmla="*/ 260580 h 502288"/>
              <a:gd name="connsiteX48" fmla="*/ 186798 w 363335"/>
              <a:gd name="connsiteY48" fmla="*/ 263688 h 502288"/>
              <a:gd name="connsiteX49" fmla="*/ 185223 w 363335"/>
              <a:gd name="connsiteY49" fmla="*/ 267420 h 502288"/>
              <a:gd name="connsiteX50" fmla="*/ 186798 w 363335"/>
              <a:gd name="connsiteY50" fmla="*/ 271151 h 502288"/>
              <a:gd name="connsiteX51" fmla="*/ 198773 w 363335"/>
              <a:gd name="connsiteY51" fmla="*/ 283166 h 502288"/>
              <a:gd name="connsiteX52" fmla="*/ 126220 w 363335"/>
              <a:gd name="connsiteY52" fmla="*/ 283166 h 502288"/>
              <a:gd name="connsiteX53" fmla="*/ 122222 w 363335"/>
              <a:gd name="connsiteY53" fmla="*/ 298934 h 502288"/>
              <a:gd name="connsiteX54" fmla="*/ 180762 w 363335"/>
              <a:gd name="connsiteY54" fmla="*/ 298934 h 502288"/>
              <a:gd name="connsiteX55" fmla="*/ 180762 w 363335"/>
              <a:gd name="connsiteY55" fmla="*/ 299258 h 502288"/>
              <a:gd name="connsiteX56" fmla="*/ 198944 w 363335"/>
              <a:gd name="connsiteY56" fmla="*/ 299258 h 502288"/>
              <a:gd name="connsiteX57" fmla="*/ 186798 w 363335"/>
              <a:gd name="connsiteY57" fmla="*/ 311405 h 502288"/>
              <a:gd name="connsiteX58" fmla="*/ 185223 w 363335"/>
              <a:gd name="connsiteY58" fmla="*/ 315177 h 502288"/>
              <a:gd name="connsiteX59" fmla="*/ 186798 w 363335"/>
              <a:gd name="connsiteY59" fmla="*/ 318949 h 502288"/>
              <a:gd name="connsiteX60" fmla="*/ 189907 w 363335"/>
              <a:gd name="connsiteY60" fmla="*/ 322059 h 502288"/>
              <a:gd name="connsiteX61" fmla="*/ 193638 w 363335"/>
              <a:gd name="connsiteY61" fmla="*/ 323593 h 502288"/>
              <a:gd name="connsiteX62" fmla="*/ 197411 w 363335"/>
              <a:gd name="connsiteY62" fmla="*/ 322059 h 502288"/>
              <a:gd name="connsiteX63" fmla="*/ 224399 w 363335"/>
              <a:gd name="connsiteY63" fmla="*/ 295071 h 502288"/>
              <a:gd name="connsiteX64" fmla="*/ 225933 w 363335"/>
              <a:gd name="connsiteY64" fmla="*/ 291299 h 502288"/>
              <a:gd name="connsiteX65" fmla="*/ 224399 w 363335"/>
              <a:gd name="connsiteY65" fmla="*/ 287567 h 502288"/>
              <a:gd name="connsiteX66" fmla="*/ 197411 w 363335"/>
              <a:gd name="connsiteY66" fmla="*/ 260580 h 502288"/>
              <a:gd name="connsiteX67" fmla="*/ 193638 w 363335"/>
              <a:gd name="connsiteY67" fmla="*/ 259004 h 502288"/>
              <a:gd name="connsiteX68" fmla="*/ 181669 w 363335"/>
              <a:gd name="connsiteY68" fmla="*/ 245020 h 502288"/>
              <a:gd name="connsiteX69" fmla="*/ 254537 w 363335"/>
              <a:gd name="connsiteY69" fmla="*/ 317886 h 502288"/>
              <a:gd name="connsiteX70" fmla="*/ 181669 w 363335"/>
              <a:gd name="connsiteY70" fmla="*/ 390752 h 502288"/>
              <a:gd name="connsiteX71" fmla="*/ 108802 w 363335"/>
              <a:gd name="connsiteY71" fmla="*/ 317886 h 502288"/>
              <a:gd name="connsiteX72" fmla="*/ 181669 w 363335"/>
              <a:gd name="connsiteY72" fmla="*/ 245020 h 502288"/>
              <a:gd name="connsiteX73" fmla="*/ 197630 w 363335"/>
              <a:gd name="connsiteY73" fmla="*/ 159883 h 502288"/>
              <a:gd name="connsiteX74" fmla="*/ 197630 w 363335"/>
              <a:gd name="connsiteY74" fmla="*/ 170358 h 502288"/>
              <a:gd name="connsiteX75" fmla="*/ 32353 w 363335"/>
              <a:gd name="connsiteY75" fmla="*/ 170358 h 502288"/>
              <a:gd name="connsiteX76" fmla="*/ 32353 w 363335"/>
              <a:gd name="connsiteY76" fmla="*/ 178930 h 502288"/>
              <a:gd name="connsiteX77" fmla="*/ 330983 w 363335"/>
              <a:gd name="connsiteY77" fmla="*/ 178930 h 502288"/>
              <a:gd name="connsiteX78" fmla="*/ 330983 w 363335"/>
              <a:gd name="connsiteY78" fmla="*/ 177028 h 502288"/>
              <a:gd name="connsiteX79" fmla="*/ 331575 w 363335"/>
              <a:gd name="connsiteY79" fmla="*/ 177028 h 502288"/>
              <a:gd name="connsiteX80" fmla="*/ 331575 w 363335"/>
              <a:gd name="connsiteY80" fmla="*/ 159883 h 502288"/>
              <a:gd name="connsiteX81" fmla="*/ 197630 w 363335"/>
              <a:gd name="connsiteY81" fmla="*/ 115235 h 502288"/>
              <a:gd name="connsiteX82" fmla="*/ 197630 w 363335"/>
              <a:gd name="connsiteY82" fmla="*/ 125709 h 502288"/>
              <a:gd name="connsiteX83" fmla="*/ 32353 w 363335"/>
              <a:gd name="connsiteY83" fmla="*/ 125709 h 502288"/>
              <a:gd name="connsiteX84" fmla="*/ 32353 w 363335"/>
              <a:gd name="connsiteY84" fmla="*/ 134282 h 502288"/>
              <a:gd name="connsiteX85" fmla="*/ 330983 w 363335"/>
              <a:gd name="connsiteY85" fmla="*/ 134282 h 502288"/>
              <a:gd name="connsiteX86" fmla="*/ 330983 w 363335"/>
              <a:gd name="connsiteY86" fmla="*/ 132380 h 502288"/>
              <a:gd name="connsiteX87" fmla="*/ 331575 w 363335"/>
              <a:gd name="connsiteY87" fmla="*/ 132380 h 502288"/>
              <a:gd name="connsiteX88" fmla="*/ 331575 w 363335"/>
              <a:gd name="connsiteY88" fmla="*/ 115235 h 502288"/>
              <a:gd name="connsiteX89" fmla="*/ 20815 w 363335"/>
              <a:gd name="connsiteY89" fmla="*/ 77525 h 502288"/>
              <a:gd name="connsiteX90" fmla="*/ 342520 w 363335"/>
              <a:gd name="connsiteY90" fmla="*/ 77525 h 502288"/>
              <a:gd name="connsiteX91" fmla="*/ 363335 w 363335"/>
              <a:gd name="connsiteY91" fmla="*/ 98340 h 502288"/>
              <a:gd name="connsiteX92" fmla="*/ 363335 w 363335"/>
              <a:gd name="connsiteY92" fmla="*/ 442280 h 502288"/>
              <a:gd name="connsiteX93" fmla="*/ 354645 w 363335"/>
              <a:gd name="connsiteY93" fmla="*/ 449450 h 502288"/>
              <a:gd name="connsiteX94" fmla="*/ 181667 w 363335"/>
              <a:gd name="connsiteY94" fmla="*/ 502288 h 502288"/>
              <a:gd name="connsiteX95" fmla="*/ 119316 w 363335"/>
              <a:gd name="connsiteY95" fmla="*/ 496002 h 502288"/>
              <a:gd name="connsiteX96" fmla="*/ 64728 w 363335"/>
              <a:gd name="connsiteY96" fmla="*/ 479057 h 502288"/>
              <a:gd name="connsiteX97" fmla="*/ 66124 w 363335"/>
              <a:gd name="connsiteY97" fmla="*/ 478479 h 502288"/>
              <a:gd name="connsiteX98" fmla="*/ 128077 w 363335"/>
              <a:gd name="connsiteY98" fmla="*/ 416527 h 502288"/>
              <a:gd name="connsiteX99" fmla="*/ 130640 w 363335"/>
              <a:gd name="connsiteY99" fmla="*/ 410338 h 502288"/>
              <a:gd name="connsiteX100" fmla="*/ 139958 w 363335"/>
              <a:gd name="connsiteY100" fmla="*/ 416621 h 502288"/>
              <a:gd name="connsiteX101" fmla="*/ 181669 w 363335"/>
              <a:gd name="connsiteY101" fmla="*/ 425042 h 502288"/>
              <a:gd name="connsiteX102" fmla="*/ 288824 w 363335"/>
              <a:gd name="connsiteY102" fmla="*/ 317886 h 502288"/>
              <a:gd name="connsiteX103" fmla="*/ 181669 w 363335"/>
              <a:gd name="connsiteY103" fmla="*/ 210731 h 502288"/>
              <a:gd name="connsiteX104" fmla="*/ 74513 w 363335"/>
              <a:gd name="connsiteY104" fmla="*/ 317886 h 502288"/>
              <a:gd name="connsiteX105" fmla="*/ 82934 w 363335"/>
              <a:gd name="connsiteY105" fmla="*/ 359596 h 502288"/>
              <a:gd name="connsiteX106" fmla="*/ 98615 w 363335"/>
              <a:gd name="connsiteY106" fmla="*/ 382854 h 502288"/>
              <a:gd name="connsiteX107" fmla="*/ 95638 w 363335"/>
              <a:gd name="connsiteY107" fmla="*/ 384087 h 502288"/>
              <a:gd name="connsiteX108" fmla="*/ 33685 w 363335"/>
              <a:gd name="connsiteY108" fmla="*/ 446039 h 502288"/>
              <a:gd name="connsiteX109" fmla="*/ 27944 w 363335"/>
              <a:gd name="connsiteY109" fmla="*/ 459901 h 502288"/>
              <a:gd name="connsiteX110" fmla="*/ 8689 w 363335"/>
              <a:gd name="connsiteY110" fmla="*/ 449450 h 502288"/>
              <a:gd name="connsiteX111" fmla="*/ 0 w 363335"/>
              <a:gd name="connsiteY111" fmla="*/ 442281 h 502288"/>
              <a:gd name="connsiteX112" fmla="*/ 0 w 363335"/>
              <a:gd name="connsiteY112" fmla="*/ 98340 h 502288"/>
              <a:gd name="connsiteX113" fmla="*/ 20815 w 363335"/>
              <a:gd name="connsiteY113" fmla="*/ 77525 h 502288"/>
              <a:gd name="connsiteX114" fmla="*/ 48405 w 363335"/>
              <a:gd name="connsiteY114" fmla="*/ 0 h 502288"/>
              <a:gd name="connsiteX115" fmla="*/ 314932 w 363335"/>
              <a:gd name="connsiteY115" fmla="*/ 0 h 502288"/>
              <a:gd name="connsiteX116" fmla="*/ 349785 w 363335"/>
              <a:gd name="connsiteY116" fmla="*/ 64052 h 502288"/>
              <a:gd name="connsiteX117" fmla="*/ 342521 w 363335"/>
              <a:gd name="connsiteY117" fmla="*/ 61043 h 502288"/>
              <a:gd name="connsiteX118" fmla="*/ 20816 w 363335"/>
              <a:gd name="connsiteY118" fmla="*/ 61043 h 502288"/>
              <a:gd name="connsiteX119" fmla="*/ 13552 w 363335"/>
              <a:gd name="connsiteY119" fmla="*/ 64052 h 50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63335" h="502288">
                <a:moveTo>
                  <a:pt x="320395" y="337088"/>
                </a:moveTo>
                <a:lnTo>
                  <a:pt x="320395" y="337240"/>
                </a:lnTo>
                <a:lnTo>
                  <a:pt x="293661" y="337241"/>
                </a:lnTo>
                <a:lnTo>
                  <a:pt x="289662" y="353008"/>
                </a:lnTo>
                <a:lnTo>
                  <a:pt x="320396" y="353007"/>
                </a:lnTo>
                <a:lnTo>
                  <a:pt x="321077" y="353008"/>
                </a:lnTo>
                <a:lnTo>
                  <a:pt x="325261" y="353007"/>
                </a:lnTo>
                <a:cubicBezTo>
                  <a:pt x="326698" y="353007"/>
                  <a:pt x="327866" y="352489"/>
                  <a:pt x="328764" y="351452"/>
                </a:cubicBezTo>
                <a:cubicBezTo>
                  <a:pt x="329662" y="350417"/>
                  <a:pt x="330112" y="349167"/>
                  <a:pt x="330112" y="347702"/>
                </a:cubicBezTo>
                <a:lnTo>
                  <a:pt x="330111" y="342394"/>
                </a:lnTo>
                <a:cubicBezTo>
                  <a:pt x="330112" y="340930"/>
                  <a:pt x="329662" y="339679"/>
                  <a:pt x="328764" y="338642"/>
                </a:cubicBezTo>
                <a:cubicBezTo>
                  <a:pt x="327866" y="337607"/>
                  <a:pt x="326698" y="337088"/>
                  <a:pt x="325261" y="337089"/>
                </a:cubicBezTo>
                <a:close/>
                <a:moveTo>
                  <a:pt x="169704" y="312584"/>
                </a:moveTo>
                <a:cubicBezTo>
                  <a:pt x="168267" y="312583"/>
                  <a:pt x="167009" y="313095"/>
                  <a:pt x="165932" y="314117"/>
                </a:cubicBezTo>
                <a:lnTo>
                  <a:pt x="138943" y="341104"/>
                </a:lnTo>
                <a:cubicBezTo>
                  <a:pt x="137919" y="342127"/>
                  <a:pt x="137409" y="343386"/>
                  <a:pt x="137409" y="344877"/>
                </a:cubicBezTo>
                <a:cubicBezTo>
                  <a:pt x="137408" y="346397"/>
                  <a:pt x="137920" y="347642"/>
                  <a:pt x="138943" y="348610"/>
                </a:cubicBezTo>
                <a:lnTo>
                  <a:pt x="165932" y="375596"/>
                </a:lnTo>
                <a:cubicBezTo>
                  <a:pt x="166982" y="376647"/>
                  <a:pt x="168238" y="377172"/>
                  <a:pt x="169703" y="377172"/>
                </a:cubicBezTo>
                <a:cubicBezTo>
                  <a:pt x="171140" y="377171"/>
                  <a:pt x="172385" y="376646"/>
                  <a:pt x="173435" y="375596"/>
                </a:cubicBezTo>
                <a:lnTo>
                  <a:pt x="176543" y="372487"/>
                </a:lnTo>
                <a:cubicBezTo>
                  <a:pt x="177593" y="371492"/>
                  <a:pt x="178119" y="370249"/>
                  <a:pt x="178120" y="368756"/>
                </a:cubicBezTo>
                <a:cubicBezTo>
                  <a:pt x="178119" y="367264"/>
                  <a:pt x="177594" y="366020"/>
                  <a:pt x="176543" y="365025"/>
                </a:cubicBezTo>
                <a:lnTo>
                  <a:pt x="164569" y="353009"/>
                </a:lnTo>
                <a:lnTo>
                  <a:pt x="236605" y="353010"/>
                </a:lnTo>
                <a:lnTo>
                  <a:pt x="240602" y="337242"/>
                </a:lnTo>
                <a:lnTo>
                  <a:pt x="182581" y="337243"/>
                </a:lnTo>
                <a:lnTo>
                  <a:pt x="182581" y="336918"/>
                </a:lnTo>
                <a:lnTo>
                  <a:pt x="164397" y="336918"/>
                </a:lnTo>
                <a:lnTo>
                  <a:pt x="176544" y="324772"/>
                </a:lnTo>
                <a:cubicBezTo>
                  <a:pt x="177593" y="323721"/>
                  <a:pt x="178119" y="322463"/>
                  <a:pt x="178120" y="320999"/>
                </a:cubicBezTo>
                <a:cubicBezTo>
                  <a:pt x="178119" y="319533"/>
                  <a:pt x="177594" y="318276"/>
                  <a:pt x="176543" y="317227"/>
                </a:cubicBezTo>
                <a:lnTo>
                  <a:pt x="173435" y="314117"/>
                </a:lnTo>
                <a:cubicBezTo>
                  <a:pt x="172357" y="313094"/>
                  <a:pt x="171113" y="312583"/>
                  <a:pt x="169704" y="312584"/>
                </a:cubicBezTo>
                <a:close/>
                <a:moveTo>
                  <a:pt x="38081" y="283167"/>
                </a:moveTo>
                <a:cubicBezTo>
                  <a:pt x="36644" y="283167"/>
                  <a:pt x="35475" y="283686"/>
                  <a:pt x="34578" y="284722"/>
                </a:cubicBezTo>
                <a:cubicBezTo>
                  <a:pt x="33680" y="285759"/>
                  <a:pt x="33230" y="287010"/>
                  <a:pt x="33230" y="288475"/>
                </a:cubicBezTo>
                <a:lnTo>
                  <a:pt x="33230" y="293780"/>
                </a:lnTo>
                <a:cubicBezTo>
                  <a:pt x="33230" y="295245"/>
                  <a:pt x="33680" y="296495"/>
                  <a:pt x="34578" y="297532"/>
                </a:cubicBezTo>
                <a:cubicBezTo>
                  <a:pt x="35476" y="298568"/>
                  <a:pt x="36644" y="299088"/>
                  <a:pt x="38081" y="299087"/>
                </a:cubicBezTo>
                <a:lnTo>
                  <a:pt x="42947" y="299087"/>
                </a:lnTo>
                <a:lnTo>
                  <a:pt x="42947" y="298935"/>
                </a:lnTo>
                <a:lnTo>
                  <a:pt x="69164" y="298936"/>
                </a:lnTo>
                <a:lnTo>
                  <a:pt x="73161" y="283168"/>
                </a:lnTo>
                <a:lnTo>
                  <a:pt x="42947" y="283167"/>
                </a:lnTo>
                <a:lnTo>
                  <a:pt x="42264" y="283167"/>
                </a:lnTo>
                <a:close/>
                <a:moveTo>
                  <a:pt x="193638" y="259004"/>
                </a:moveTo>
                <a:cubicBezTo>
                  <a:pt x="192201" y="259004"/>
                  <a:pt x="190958" y="259529"/>
                  <a:pt x="189907" y="260580"/>
                </a:cubicBezTo>
                <a:lnTo>
                  <a:pt x="186798" y="263688"/>
                </a:lnTo>
                <a:cubicBezTo>
                  <a:pt x="185748" y="264683"/>
                  <a:pt x="185223" y="265928"/>
                  <a:pt x="185223" y="267420"/>
                </a:cubicBezTo>
                <a:cubicBezTo>
                  <a:pt x="185222" y="268912"/>
                  <a:pt x="185748" y="270156"/>
                  <a:pt x="186798" y="271151"/>
                </a:cubicBezTo>
                <a:lnTo>
                  <a:pt x="198773" y="283166"/>
                </a:lnTo>
                <a:lnTo>
                  <a:pt x="126220" y="283166"/>
                </a:lnTo>
                <a:lnTo>
                  <a:pt x="122222" y="298934"/>
                </a:lnTo>
                <a:lnTo>
                  <a:pt x="180762" y="298934"/>
                </a:lnTo>
                <a:lnTo>
                  <a:pt x="180762" y="299258"/>
                </a:lnTo>
                <a:lnTo>
                  <a:pt x="198944" y="299258"/>
                </a:lnTo>
                <a:lnTo>
                  <a:pt x="186798" y="311405"/>
                </a:lnTo>
                <a:cubicBezTo>
                  <a:pt x="185748" y="312455"/>
                  <a:pt x="185223" y="313712"/>
                  <a:pt x="185223" y="315177"/>
                </a:cubicBezTo>
                <a:cubicBezTo>
                  <a:pt x="185223" y="316642"/>
                  <a:pt x="185748" y="317899"/>
                  <a:pt x="186798" y="318949"/>
                </a:cubicBezTo>
                <a:lnTo>
                  <a:pt x="189907" y="322059"/>
                </a:lnTo>
                <a:cubicBezTo>
                  <a:pt x="190985" y="323082"/>
                  <a:pt x="192229" y="323593"/>
                  <a:pt x="193638" y="323593"/>
                </a:cubicBezTo>
                <a:cubicBezTo>
                  <a:pt x="195076" y="323593"/>
                  <a:pt x="196334" y="323082"/>
                  <a:pt x="197411" y="322059"/>
                </a:cubicBezTo>
                <a:lnTo>
                  <a:pt x="224399" y="295071"/>
                </a:lnTo>
                <a:cubicBezTo>
                  <a:pt x="225421" y="294048"/>
                  <a:pt x="225932" y="292791"/>
                  <a:pt x="225933" y="291299"/>
                </a:cubicBezTo>
                <a:cubicBezTo>
                  <a:pt x="225933" y="289778"/>
                  <a:pt x="225422" y="288535"/>
                  <a:pt x="224399" y="287567"/>
                </a:cubicBezTo>
                <a:lnTo>
                  <a:pt x="197411" y="260580"/>
                </a:lnTo>
                <a:cubicBezTo>
                  <a:pt x="196361" y="259529"/>
                  <a:pt x="195104" y="259004"/>
                  <a:pt x="193638" y="259004"/>
                </a:cubicBezTo>
                <a:close/>
                <a:moveTo>
                  <a:pt x="181669" y="245020"/>
                </a:moveTo>
                <a:cubicBezTo>
                  <a:pt x="221913" y="245020"/>
                  <a:pt x="254537" y="277643"/>
                  <a:pt x="254537" y="317886"/>
                </a:cubicBezTo>
                <a:cubicBezTo>
                  <a:pt x="254537" y="358129"/>
                  <a:pt x="221913" y="390752"/>
                  <a:pt x="181669" y="390752"/>
                </a:cubicBezTo>
                <a:cubicBezTo>
                  <a:pt x="141426" y="390752"/>
                  <a:pt x="108802" y="358129"/>
                  <a:pt x="108802" y="317886"/>
                </a:cubicBezTo>
                <a:cubicBezTo>
                  <a:pt x="108802" y="277643"/>
                  <a:pt x="141426" y="245020"/>
                  <a:pt x="181669" y="245020"/>
                </a:cubicBezTo>
                <a:close/>
                <a:moveTo>
                  <a:pt x="197630" y="159883"/>
                </a:moveTo>
                <a:lnTo>
                  <a:pt x="197630" y="170358"/>
                </a:lnTo>
                <a:lnTo>
                  <a:pt x="32353" y="170358"/>
                </a:lnTo>
                <a:lnTo>
                  <a:pt x="32353" y="178930"/>
                </a:lnTo>
                <a:lnTo>
                  <a:pt x="330983" y="178930"/>
                </a:lnTo>
                <a:lnTo>
                  <a:pt x="330983" y="177028"/>
                </a:lnTo>
                <a:lnTo>
                  <a:pt x="331575" y="177028"/>
                </a:lnTo>
                <a:lnTo>
                  <a:pt x="331575" y="159883"/>
                </a:lnTo>
                <a:close/>
                <a:moveTo>
                  <a:pt x="197630" y="115235"/>
                </a:moveTo>
                <a:lnTo>
                  <a:pt x="197630" y="125709"/>
                </a:lnTo>
                <a:lnTo>
                  <a:pt x="32353" y="125709"/>
                </a:lnTo>
                <a:lnTo>
                  <a:pt x="32353" y="134282"/>
                </a:lnTo>
                <a:lnTo>
                  <a:pt x="330983" y="134282"/>
                </a:lnTo>
                <a:lnTo>
                  <a:pt x="330983" y="132380"/>
                </a:lnTo>
                <a:lnTo>
                  <a:pt x="331575" y="132380"/>
                </a:lnTo>
                <a:lnTo>
                  <a:pt x="331575" y="115235"/>
                </a:lnTo>
                <a:close/>
                <a:moveTo>
                  <a:pt x="20815" y="77525"/>
                </a:moveTo>
                <a:lnTo>
                  <a:pt x="342520" y="77525"/>
                </a:lnTo>
                <a:cubicBezTo>
                  <a:pt x="354015" y="77525"/>
                  <a:pt x="363335" y="86845"/>
                  <a:pt x="363335" y="98340"/>
                </a:cubicBezTo>
                <a:lnTo>
                  <a:pt x="363335" y="442280"/>
                </a:lnTo>
                <a:lnTo>
                  <a:pt x="354645" y="449450"/>
                </a:lnTo>
                <a:cubicBezTo>
                  <a:pt x="305268" y="482809"/>
                  <a:pt x="245742" y="502288"/>
                  <a:pt x="181667" y="502288"/>
                </a:cubicBezTo>
                <a:cubicBezTo>
                  <a:pt x="160309" y="502288"/>
                  <a:pt x="139456" y="500124"/>
                  <a:pt x="119316" y="496002"/>
                </a:cubicBezTo>
                <a:lnTo>
                  <a:pt x="64728" y="479057"/>
                </a:lnTo>
                <a:lnTo>
                  <a:pt x="66124" y="478479"/>
                </a:lnTo>
                <a:lnTo>
                  <a:pt x="128077" y="416527"/>
                </a:lnTo>
                <a:lnTo>
                  <a:pt x="130640" y="410338"/>
                </a:lnTo>
                <a:lnTo>
                  <a:pt x="139958" y="416621"/>
                </a:lnTo>
                <a:cubicBezTo>
                  <a:pt x="152779" y="422044"/>
                  <a:pt x="166874" y="425042"/>
                  <a:pt x="181669" y="425042"/>
                </a:cubicBezTo>
                <a:cubicBezTo>
                  <a:pt x="240849" y="425042"/>
                  <a:pt x="288824" y="377066"/>
                  <a:pt x="288824" y="317886"/>
                </a:cubicBezTo>
                <a:cubicBezTo>
                  <a:pt x="288824" y="258706"/>
                  <a:pt x="240849" y="210731"/>
                  <a:pt x="181669" y="210731"/>
                </a:cubicBezTo>
                <a:cubicBezTo>
                  <a:pt x="122488" y="210731"/>
                  <a:pt x="74513" y="258706"/>
                  <a:pt x="74513" y="317886"/>
                </a:cubicBezTo>
                <a:cubicBezTo>
                  <a:pt x="74513" y="332682"/>
                  <a:pt x="77511" y="346776"/>
                  <a:pt x="82934" y="359596"/>
                </a:cubicBezTo>
                <a:lnTo>
                  <a:pt x="98615" y="382854"/>
                </a:lnTo>
                <a:lnTo>
                  <a:pt x="95638" y="384087"/>
                </a:lnTo>
                <a:lnTo>
                  <a:pt x="33685" y="446039"/>
                </a:lnTo>
                <a:lnTo>
                  <a:pt x="27944" y="459901"/>
                </a:lnTo>
                <a:lnTo>
                  <a:pt x="8689" y="449450"/>
                </a:lnTo>
                <a:lnTo>
                  <a:pt x="0" y="442281"/>
                </a:lnTo>
                <a:lnTo>
                  <a:pt x="0" y="98340"/>
                </a:lnTo>
                <a:cubicBezTo>
                  <a:pt x="0" y="86845"/>
                  <a:pt x="9320" y="77525"/>
                  <a:pt x="20815" y="77525"/>
                </a:cubicBezTo>
                <a:close/>
                <a:moveTo>
                  <a:pt x="48405" y="0"/>
                </a:moveTo>
                <a:lnTo>
                  <a:pt x="314932" y="0"/>
                </a:lnTo>
                <a:lnTo>
                  <a:pt x="349785" y="64052"/>
                </a:lnTo>
                <a:lnTo>
                  <a:pt x="342521" y="61043"/>
                </a:lnTo>
                <a:lnTo>
                  <a:pt x="20816" y="61043"/>
                </a:lnTo>
                <a:lnTo>
                  <a:pt x="13552" y="64052"/>
                </a:lnTo>
                <a:close/>
              </a:path>
            </a:pathLst>
          </a:custGeom>
          <a:solidFill>
            <a:schemeClr val="tx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dirty="0" smtClean="0">
              <a:ln>
                <a:noFill/>
              </a:ln>
              <a:solidFill>
                <a:srgbClr val="000000"/>
              </a:solidFill>
              <a:effectLst/>
              <a:uLnTx/>
              <a:uFillTx/>
              <a:latin typeface="Franklin Gothic Book"/>
              <a:ea typeface="新細明體" charset="0"/>
              <a:cs typeface="新細明體" charset="0"/>
            </a:endParaRPr>
          </a:p>
        </p:txBody>
      </p:sp>
      <p:sp>
        <p:nvSpPr>
          <p:cNvPr id="84" name="Pentagon 83"/>
          <p:cNvSpPr/>
          <p:nvPr/>
        </p:nvSpPr>
        <p:spPr>
          <a:xfrm rot="16200000">
            <a:off x="2151734" y="1012421"/>
            <a:ext cx="447524" cy="2549651"/>
          </a:xfrm>
          <a:prstGeom prst="homePlate">
            <a:avLst>
              <a:gd name="adj" fmla="val 90797"/>
            </a:avLst>
          </a:prstGeom>
          <a:gradFill flip="none" rotWithShape="1">
            <a:gsLst>
              <a:gs pos="0">
                <a:srgbClr val="2968AF">
                  <a:lumMod val="50000"/>
                  <a:alpha val="90000"/>
                </a:srgbClr>
              </a:gs>
              <a:gs pos="100000">
                <a:srgbClr val="000000">
                  <a:alpha val="0"/>
                </a:srgbClr>
              </a:gs>
            </a:gsLst>
            <a:lin ang="0" scaled="1"/>
            <a:tileRect/>
          </a:gradFill>
          <a:ln w="25400" cap="flat" cmpd="sng" algn="ctr">
            <a:noFill/>
            <a:prstDash val="solid"/>
          </a:ln>
          <a:effectLst/>
        </p:spPr>
        <p:txBody>
          <a:bodyPr rtlCol="0" anchor="ctr"/>
          <a:lstStyle/>
          <a:p>
            <a:pPr algn="ctr" defTabSz="457143" fontAlgn="auto">
              <a:spcBef>
                <a:spcPts val="0"/>
              </a:spcBef>
              <a:spcAft>
                <a:spcPts val="0"/>
              </a:spcAft>
              <a:defRPr/>
            </a:pPr>
            <a:endParaRPr lang="en-US" sz="1400" kern="0" dirty="0">
              <a:solidFill>
                <a:srgbClr val="FFFFFF"/>
              </a:solidFill>
              <a:latin typeface="CiscoSansTT Light"/>
            </a:endParaRPr>
          </a:p>
        </p:txBody>
      </p:sp>
      <p:graphicFrame>
        <p:nvGraphicFramePr>
          <p:cNvPr id="92" name="Table 91"/>
          <p:cNvGraphicFramePr>
            <a:graphicFrameLocks noGrp="1"/>
          </p:cNvGraphicFramePr>
          <p:nvPr>
            <p:extLst/>
          </p:nvPr>
        </p:nvGraphicFramePr>
        <p:xfrm>
          <a:off x="1118809" y="2472986"/>
          <a:ext cx="2549650" cy="1918716"/>
        </p:xfrm>
        <a:graphic>
          <a:graphicData uri="http://schemas.openxmlformats.org/drawingml/2006/table">
            <a:tbl>
              <a:tblPr>
                <a:effectLst/>
                <a:tableStyleId>{284E427A-3D55-4303-BF80-6455036E1DE7}</a:tableStyleId>
              </a:tblPr>
              <a:tblGrid>
                <a:gridCol w="1353878">
                  <a:extLst>
                    <a:ext uri="{9D8B030D-6E8A-4147-A177-3AD203B41FA5}">
                      <a16:colId xmlns:a16="http://schemas.microsoft.com/office/drawing/2014/main" xmlns="" val="20000"/>
                    </a:ext>
                  </a:extLst>
                </a:gridCol>
                <a:gridCol w="1195772">
                  <a:extLst>
                    <a:ext uri="{9D8B030D-6E8A-4147-A177-3AD203B41FA5}">
                      <a16:colId xmlns:a16="http://schemas.microsoft.com/office/drawing/2014/main" xmlns="" val="20001"/>
                    </a:ext>
                  </a:extLst>
                </a:gridCol>
              </a:tblGrid>
              <a:tr h="11543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smtClean="0">
                          <a:ln>
                            <a:noFill/>
                          </a:ln>
                          <a:solidFill>
                            <a:schemeClr val="bg1"/>
                          </a:solidFill>
                          <a:effectLst/>
                        </a:rPr>
                        <a:t>Syslog Information</a:t>
                      </a:r>
                      <a:endParaRPr kumimoji="0" lang="en-US" sz="1000" b="0" i="0" u="none" strike="noStrike" cap="none" normalizeH="0" baseline="0" dirty="0">
                        <a:ln>
                          <a:noFill/>
                        </a:ln>
                        <a:solidFill>
                          <a:schemeClr val="bg1"/>
                        </a:solidFill>
                        <a:effectLst/>
                        <a:latin typeface="Arial" charset="0"/>
                        <a:ea typeface="ＭＳ Ｐゴシック" charset="0"/>
                      </a:endParaRPr>
                    </a:p>
                  </a:txBody>
                  <a:tcPr marL="82296" marR="82296" marT="36576" marB="36576" anchor="ctr" horzOverflow="overflow">
                    <a:gradFill flip="none" rotWithShape="1">
                      <a:gsLst>
                        <a:gs pos="0">
                          <a:srgbClr val="152151"/>
                        </a:gs>
                        <a:gs pos="100000">
                          <a:srgbClr val="004BAF"/>
                        </a:gs>
                      </a:gsLst>
                      <a:lin ang="16200000" scaled="0"/>
                      <a:tileRect/>
                    </a:gra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1000" u="none" strike="noStrike" cap="none" normalizeH="0" baseline="0" dirty="0">
                          <a:ln>
                            <a:noFill/>
                          </a:ln>
                          <a:solidFill>
                            <a:schemeClr val="bg1"/>
                          </a:solidFill>
                          <a:effectLst/>
                        </a:rPr>
                        <a:t>Packets</a:t>
                      </a:r>
                      <a:endParaRPr kumimoji="0" lang="en-US" sz="1000" b="0" i="0" u="none" strike="noStrike" cap="none" normalizeH="0" baseline="0" dirty="0">
                        <a:ln>
                          <a:noFill/>
                        </a:ln>
                        <a:solidFill>
                          <a:schemeClr val="bg1"/>
                        </a:solidFill>
                        <a:effectLst/>
                        <a:latin typeface="Arial" charset="0"/>
                        <a:ea typeface="ＭＳ Ｐゴシック" charset="0"/>
                      </a:endParaRPr>
                    </a:p>
                  </a:txBody>
                  <a:tcPr marL="82296" marR="82296" marT="36576" marB="36576" anchor="ctr" horzOverflow="overflow">
                    <a:gradFill flip="none" rotWithShape="1">
                      <a:gsLst>
                        <a:gs pos="0">
                          <a:srgbClr val="152151"/>
                        </a:gs>
                        <a:gs pos="100000">
                          <a:srgbClr val="004BAF"/>
                        </a:gs>
                      </a:gsLst>
                      <a:lin ang="16200000" scaled="0"/>
                      <a:tileRect/>
                    </a:gradFill>
                  </a:tcPr>
                </a:tc>
                <a:extLst>
                  <a:ext uri="{0D108BD9-81ED-4DB2-BD59-A6C34878D82A}">
                    <a16:rowId xmlns:a16="http://schemas.microsoft.com/office/drawing/2014/main" xmlns="" val="10000"/>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800" u="none" strike="noStrike" cap="none" normalizeH="0" baseline="0" dirty="0" smtClean="0">
                          <a:ln>
                            <a:noFill/>
                          </a:ln>
                          <a:effectLst/>
                        </a:rPr>
                        <a:t>TIMESTAMP</a:t>
                      </a:r>
                      <a:endParaRPr kumimoji="0" lang="en-US"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US" sz="800" u="none" strike="noStrike" cap="none" normalizeH="0" baseline="0" dirty="0" smtClean="0">
                          <a:ln>
                            <a:noFill/>
                          </a:ln>
                          <a:effectLst/>
                        </a:rPr>
                        <a:t>1456312345</a:t>
                      </a:r>
                    </a:p>
                  </a:txBody>
                  <a:tcPr marL="82296" marR="82296" marT="36576" marB="36576" anchor="ctr" horzOverflow="overflow">
                    <a:solidFill>
                      <a:schemeClr val="bg1"/>
                    </a:solidFill>
                  </a:tcPr>
                </a:tc>
                <a:extLst>
                  <a:ext uri="{0D108BD9-81ED-4DB2-BD59-A6C34878D82A}">
                    <a16:rowId xmlns:a16="http://schemas.microsoft.com/office/drawing/2014/main" xmlns="" val="10001"/>
                  </a:ext>
                </a:extLst>
              </a:tr>
              <a:tr h="0">
                <a:tc>
                  <a:txBody>
                    <a:bodyPr/>
                    <a:lstStyle/>
                    <a:p>
                      <a:pPr marL="0" marR="0" lvl="0" indent="0" algn="ctr" defTabSz="814388" rtl="0" eaLnBrk="0" fontAlgn="base" latinLnBrk="0" hangingPunct="0">
                        <a:lnSpc>
                          <a:spcPct val="95000"/>
                        </a:lnSpc>
                        <a:spcBef>
                          <a:spcPct val="50000"/>
                        </a:spcBef>
                        <a:spcAft>
                          <a:spcPct val="0"/>
                        </a:spcAft>
                        <a:buClr>
                          <a:srgbClr val="097DBC"/>
                        </a:buClr>
                        <a:buSzPct val="100000"/>
                        <a:buFont typeface="Wingdings" charset="0"/>
                        <a:buNone/>
                        <a:tabLst/>
                        <a:defRPr/>
                      </a:pPr>
                      <a:r>
                        <a:rPr kumimoji="0" lang="en-US" sz="800" b="0" i="0" u="none" strike="noStrike" kern="1200" cap="none" spc="0" normalizeH="0" baseline="0" noProof="0" dirty="0" smtClean="0">
                          <a:ln>
                            <a:noFill/>
                          </a:ln>
                          <a:solidFill>
                            <a:srgbClr val="676767"/>
                          </a:solidFill>
                          <a:effectLst/>
                          <a:uLnTx/>
                          <a:uFillTx/>
                          <a:latin typeface="+mn-lt"/>
                          <a:ea typeface="+mn-ea"/>
                          <a:cs typeface="+mn-cs"/>
                        </a:rPr>
                        <a:t>ELAPSE TIME</a:t>
                      </a:r>
                      <a:endParaRPr kumimoji="0" lang="en-US" sz="800" b="0" i="0" u="none" strike="noStrike" kern="1200" cap="none" spc="0" normalizeH="0" baseline="0" noProof="0" dirty="0">
                        <a:ln>
                          <a:noFill/>
                        </a:ln>
                        <a:solidFill>
                          <a:srgbClr val="676767"/>
                        </a:solidFill>
                        <a:effectLst/>
                        <a:uLnTx/>
                        <a:uFillTx/>
                        <a:latin typeface="Arial" charset="0"/>
                        <a:ea typeface="ＭＳ Ｐゴシック" charset="0"/>
                        <a:cs typeface="+mn-cs"/>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12523</a:t>
                      </a:r>
                    </a:p>
                  </a:txBody>
                  <a:tcPr marL="82296" marR="82296" marT="36576" marB="36576" anchor="ctr" horzOverflow="overflow">
                    <a:solidFill>
                      <a:schemeClr val="bg1"/>
                    </a:solidFill>
                  </a:tcPr>
                </a:tc>
                <a:extLst>
                  <a:ext uri="{0D108BD9-81ED-4DB2-BD59-A6C34878D82A}">
                    <a16:rowId xmlns:a16="http://schemas.microsoft.com/office/drawing/2014/main" xmlns="" val="10002"/>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SOURCE IP</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192.168.2.100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3"/>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SOURCE Port</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4567</a:t>
                      </a:r>
                    </a:p>
                  </a:txBody>
                  <a:tcPr marL="82296" marR="82296" marT="36576" marB="36576" anchor="ctr" horzOverflow="overflow">
                    <a:solidFill>
                      <a:schemeClr val="bg1"/>
                    </a:solidFill>
                  </a:tcPr>
                </a:tc>
                <a:extLst>
                  <a:ext uri="{0D108BD9-81ED-4DB2-BD59-A6C34878D82A}">
                    <a16:rowId xmlns:a16="http://schemas.microsoft.com/office/drawing/2014/main" xmlns="" val="10004"/>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DESTINATION IP</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65.12.56.123</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5"/>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DESTINATION PORT</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80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6"/>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BYTES</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400</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7"/>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URL</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hlinkClick r:id="rId4"/>
                        </a:rPr>
                        <a:t>http://cisco.com</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8"/>
                  </a:ext>
                </a:extLst>
              </a:tr>
              <a:tr h="0">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defRPr/>
                      </a:pPr>
                      <a:r>
                        <a:rPr kumimoji="0" lang="en-CA" sz="800" b="0" i="0" u="none" strike="noStrike" cap="none" normalizeH="0" baseline="0" dirty="0" smtClean="0">
                          <a:ln>
                            <a:noFill/>
                          </a:ln>
                          <a:solidFill>
                            <a:schemeClr val="tx1"/>
                          </a:solidFill>
                          <a:effectLst/>
                          <a:latin typeface="Arial" charset="0"/>
                          <a:ea typeface="ＭＳ Ｐゴシック" charset="0"/>
                        </a:rPr>
                        <a:t>USERNAME</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0"/>
                        <a:buNone/>
                        <a:tabLst/>
                      </a:pPr>
                      <a:r>
                        <a:rPr kumimoji="0" lang="en-CA" sz="800" b="0" i="0" u="none" strike="noStrike" cap="none" normalizeH="0" baseline="0" dirty="0" smtClean="0">
                          <a:ln>
                            <a:noFill/>
                          </a:ln>
                          <a:solidFill>
                            <a:schemeClr val="tx1"/>
                          </a:solidFill>
                          <a:effectLst/>
                          <a:latin typeface="Arial" charset="0"/>
                          <a:ea typeface="ＭＳ Ｐゴシック" charset="0"/>
                        </a:rPr>
                        <a:t>john</a:t>
                      </a:r>
                      <a:endParaRPr kumimoji="0" lang="en-CA" sz="800" b="0" i="0" u="none" strike="noStrike" cap="none" normalizeH="0" baseline="0" dirty="0">
                        <a:ln>
                          <a:noFill/>
                        </a:ln>
                        <a:solidFill>
                          <a:schemeClr val="tx1"/>
                        </a:solidFill>
                        <a:effectLst/>
                        <a:latin typeface="Arial" charset="0"/>
                        <a:ea typeface="ＭＳ Ｐゴシック" charset="0"/>
                      </a:endParaRPr>
                    </a:p>
                  </a:txBody>
                  <a:tcPr marL="82296" marR="82296" marT="36576" marB="36576" anchor="ctr" horzOverflow="overflow">
                    <a:solidFill>
                      <a:schemeClr val="bg1"/>
                    </a:solidFill>
                  </a:tcPr>
                </a:tc>
                <a:extLst>
                  <a:ext uri="{0D108BD9-81ED-4DB2-BD59-A6C34878D82A}">
                    <a16:rowId xmlns:a16="http://schemas.microsoft.com/office/drawing/2014/main" xmlns="" val="10009"/>
                  </a:ext>
                </a:extLst>
              </a:tr>
            </a:tbl>
          </a:graphicData>
        </a:graphic>
      </p:graphicFrame>
      <p:grpSp>
        <p:nvGrpSpPr>
          <p:cNvPr id="62" name="Group 61"/>
          <p:cNvGrpSpPr/>
          <p:nvPr/>
        </p:nvGrpSpPr>
        <p:grpSpPr>
          <a:xfrm>
            <a:off x="2694498" y="1644112"/>
            <a:ext cx="2742756" cy="276999"/>
            <a:chOff x="2694498" y="1644112"/>
            <a:chExt cx="2742756" cy="276999"/>
          </a:xfrm>
        </p:grpSpPr>
        <p:cxnSp>
          <p:nvCxnSpPr>
            <p:cNvPr id="55" name="Straight Arrow Connector 54"/>
            <p:cNvCxnSpPr/>
            <p:nvPr/>
          </p:nvCxnSpPr>
          <p:spPr>
            <a:xfrm>
              <a:off x="2694498" y="1916841"/>
              <a:ext cx="2742756" cy="0"/>
            </a:xfrm>
            <a:prstGeom prst="straightConnector1">
              <a:avLst/>
            </a:prstGeom>
            <a:ln>
              <a:tailEnd type="triangle" w="med" len="med"/>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668459" y="1644112"/>
              <a:ext cx="667684" cy="276999"/>
            </a:xfrm>
            <a:prstGeom prst="rect">
              <a:avLst/>
            </a:prstGeom>
          </p:spPr>
          <p:txBody>
            <a:bodyPr wrap="square">
              <a:spAutoFit/>
            </a:bodyPr>
            <a:lstStyle/>
            <a:p>
              <a:r>
                <a:rPr lang="en-US" sz="1200" dirty="0" smtClean="0">
                  <a:solidFill>
                    <a:schemeClr val="tx2">
                      <a:lumMod val="50000"/>
                    </a:schemeClr>
                  </a:solidFill>
                </a:rPr>
                <a:t>Syslog</a:t>
              </a:r>
              <a:endParaRPr lang="en-US" sz="1200" dirty="0"/>
            </a:p>
          </p:txBody>
        </p:sp>
      </p:grpSp>
      <p:sp>
        <p:nvSpPr>
          <p:cNvPr id="94" name="Rectangle 93"/>
          <p:cNvSpPr/>
          <p:nvPr/>
        </p:nvSpPr>
        <p:spPr>
          <a:xfrm>
            <a:off x="5576658" y="2375592"/>
            <a:ext cx="2131786" cy="1046436"/>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en-US" sz="1400" b="1" dirty="0" smtClean="0">
                <a:solidFill>
                  <a:srgbClr val="004BAF"/>
                </a:solidFill>
              </a:rPr>
              <a:t>Proxy License</a:t>
            </a:r>
            <a:r>
              <a:rPr lang="ja-JP" altLang="en-US" sz="1400" b="1" dirty="0" smtClean="0">
                <a:solidFill>
                  <a:srgbClr val="004BAF"/>
                </a:solidFill>
              </a:rPr>
              <a:t> が提供</a:t>
            </a:r>
            <a:endParaRPr lang="en-US" sz="1200" dirty="0" smtClean="0">
              <a:solidFill>
                <a:srgbClr val="004BAF"/>
              </a:solidFill>
            </a:endParaRPr>
          </a:p>
          <a:p>
            <a:pPr marL="230179" lvl="1" indent="-115883">
              <a:buFont typeface="Arial"/>
              <a:buChar char="•"/>
            </a:pPr>
            <a:r>
              <a:rPr lang="en-US" sz="1200" dirty="0" smtClean="0">
                <a:solidFill>
                  <a:srgbClr val="004BAF"/>
                </a:solidFill>
              </a:rPr>
              <a:t>HTTP</a:t>
            </a:r>
            <a:r>
              <a:rPr lang="ja-JP" altLang="en-US" sz="1200" dirty="0" smtClean="0">
                <a:solidFill>
                  <a:srgbClr val="004BAF"/>
                </a:solidFill>
              </a:rPr>
              <a:t>トラフィック可視化</a:t>
            </a:r>
            <a:endParaRPr lang="en-US" sz="1200" dirty="0" smtClean="0">
              <a:solidFill>
                <a:srgbClr val="004BAF"/>
              </a:solidFill>
            </a:endParaRPr>
          </a:p>
          <a:p>
            <a:pPr marL="230179" lvl="1" indent="-115883">
              <a:buFont typeface="Arial"/>
              <a:buChar char="•"/>
            </a:pPr>
            <a:r>
              <a:rPr lang="ja-JP" altLang="en-US" sz="1200" dirty="0" smtClean="0">
                <a:solidFill>
                  <a:srgbClr val="004BAF"/>
                </a:solidFill>
              </a:rPr>
              <a:t>一環した解析</a:t>
            </a:r>
            <a:endParaRPr lang="en-US" altLang="ja-JP" sz="1200" dirty="0" smtClean="0">
              <a:solidFill>
                <a:srgbClr val="004BAF"/>
              </a:solidFill>
            </a:endParaRPr>
          </a:p>
          <a:p>
            <a:pPr marL="230179" lvl="1" indent="-115883">
              <a:buFont typeface="Arial"/>
              <a:buChar char="•"/>
            </a:pPr>
            <a:r>
              <a:rPr lang="ja-JP" altLang="en-US" sz="1200" dirty="0" smtClean="0">
                <a:solidFill>
                  <a:srgbClr val="004BAF"/>
                </a:solidFill>
              </a:rPr>
              <a:t>ユーザ情報</a:t>
            </a:r>
            <a:endParaRPr lang="en-US" altLang="ja-JP" sz="1200" dirty="0" smtClean="0">
              <a:solidFill>
                <a:srgbClr val="004BAF"/>
              </a:solidFill>
            </a:endParaRPr>
          </a:p>
          <a:p>
            <a:pPr marL="114296" lvl="1"/>
            <a:endParaRPr lang="en-US" sz="1200" dirty="0" smtClean="0">
              <a:solidFill>
                <a:srgbClr val="004BAF"/>
              </a:solidFill>
            </a:endParaRPr>
          </a:p>
        </p:txBody>
      </p:sp>
      <p:sp>
        <p:nvSpPr>
          <p:cNvPr id="13" name="Rectangle 12"/>
          <p:cNvSpPr/>
          <p:nvPr/>
        </p:nvSpPr>
        <p:spPr>
          <a:xfrm>
            <a:off x="5576658" y="3534676"/>
            <a:ext cx="2131786" cy="1231102"/>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ja-JP" altLang="en-US" sz="1400" b="1" dirty="0" smtClean="0">
                <a:solidFill>
                  <a:srgbClr val="004BAF"/>
                </a:solidFill>
              </a:rPr>
              <a:t>サポートするプロキシ</a:t>
            </a:r>
            <a:endParaRPr lang="en-US" sz="1200" dirty="0" smtClean="0">
              <a:solidFill>
                <a:srgbClr val="004BAF"/>
              </a:solidFill>
            </a:endParaRPr>
          </a:p>
          <a:p>
            <a:pPr marL="230179" lvl="1" indent="-115883">
              <a:buFont typeface="Arial"/>
              <a:buChar char="•"/>
            </a:pPr>
            <a:r>
              <a:rPr lang="en-US" sz="1200" dirty="0">
                <a:solidFill>
                  <a:srgbClr val="004BAF"/>
                </a:solidFill>
                <a:sym typeface="Arial" pitchFamily="-107" charset="0"/>
              </a:rPr>
              <a:t>Cisco WSA</a:t>
            </a:r>
          </a:p>
          <a:p>
            <a:pPr marL="230179" lvl="1" indent="-115883">
              <a:buFont typeface="Arial"/>
              <a:buChar char="•"/>
            </a:pPr>
            <a:r>
              <a:rPr lang="en-US" sz="1200" dirty="0">
                <a:solidFill>
                  <a:srgbClr val="004BAF"/>
                </a:solidFill>
                <a:sym typeface="Arial" pitchFamily="-107" charset="0"/>
              </a:rPr>
              <a:t>Bluecoat proxy</a:t>
            </a:r>
          </a:p>
          <a:p>
            <a:pPr marL="230179" lvl="1" indent="-115883">
              <a:buFont typeface="Arial"/>
              <a:buChar char="•"/>
            </a:pPr>
            <a:r>
              <a:rPr lang="en-US" sz="1200" dirty="0">
                <a:solidFill>
                  <a:srgbClr val="004BAF"/>
                </a:solidFill>
                <a:sym typeface="Arial" pitchFamily="-107" charset="0"/>
              </a:rPr>
              <a:t>Squid</a:t>
            </a:r>
          </a:p>
          <a:p>
            <a:pPr marL="230179" lvl="1" indent="-115883">
              <a:buFont typeface="Arial"/>
              <a:buChar char="•"/>
            </a:pPr>
            <a:r>
              <a:rPr lang="en-US" sz="1200" dirty="0">
                <a:solidFill>
                  <a:srgbClr val="004BAF"/>
                </a:solidFill>
                <a:sym typeface="Arial" pitchFamily="-107" charset="0"/>
              </a:rPr>
              <a:t>McAfee Web Gateway</a:t>
            </a:r>
          </a:p>
          <a:p>
            <a:pPr marL="114296" lvl="1"/>
            <a:endParaRPr lang="en-US" sz="1200" dirty="0" smtClean="0">
              <a:solidFill>
                <a:srgbClr val="004BAF"/>
              </a:solidFill>
            </a:endParaRPr>
          </a:p>
        </p:txBody>
      </p:sp>
    </p:spTree>
    <p:extLst>
      <p:ext uri="{BB962C8B-B14F-4D97-AF65-F5344CB8AC3E}">
        <p14:creationId xmlns:p14="http://schemas.microsoft.com/office/powerpoint/2010/main" val="35424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up)">
                                      <p:cBhvr>
                                        <p:cTn id="19" dur="500"/>
                                        <p:tgtEl>
                                          <p:spTgt spid="84"/>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up)">
                                      <p:cBhvr>
                                        <p:cTn id="23" dur="200"/>
                                        <p:tgtEl>
                                          <p:spTgt spid="92"/>
                                        </p:tgtEl>
                                      </p:cBhvr>
                                    </p:animEffect>
                                  </p:childTnLst>
                                </p:cTn>
                              </p:par>
                            </p:childTnLst>
                          </p:cTn>
                        </p:par>
                        <p:par>
                          <p:cTn id="24" fill="hold">
                            <p:stCondLst>
                              <p:cond delay="1700"/>
                            </p:stCondLst>
                            <p:childTnLst>
                              <p:par>
                                <p:cTn id="25" presetID="10" presetClass="entr" presetSubtype="0" fill="hold" grpId="0"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par>
                          <p:cTn id="28" fill="hold">
                            <p:stCondLst>
                              <p:cond delay="22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94"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Proxy License </a:t>
            </a:r>
            <a:r>
              <a:rPr lang="ja-JP" altLang="en-US" dirty="0" smtClean="0"/>
              <a:t>によりプロキシ情報を</a:t>
            </a:r>
            <a:r>
              <a:rPr lang="ja-JP" altLang="en-US" dirty="0" smtClean="0"/>
              <a:t>統合</a:t>
            </a:r>
            <a:endParaRPr lang="en-US" dirty="0"/>
          </a:p>
        </p:txBody>
      </p:sp>
      <p:sp>
        <p:nvSpPr>
          <p:cNvPr id="5" name="Rectangle 4"/>
          <p:cNvSpPr/>
          <p:nvPr/>
        </p:nvSpPr>
        <p:spPr>
          <a:xfrm>
            <a:off x="4947401" y="1197688"/>
            <a:ext cx="4027214" cy="1846659"/>
          </a:xfrm>
          <a:prstGeom prst="rect">
            <a:avLst/>
          </a:prstGeom>
        </p:spPr>
        <p:txBody>
          <a:bodyPr wrap="square" numCol="2">
            <a:spAutoFit/>
          </a:bodyPr>
          <a:lstStyle/>
          <a:p>
            <a:r>
              <a:rPr lang="en-US" altLang="ja-JP" sz="1400" b="1" dirty="0" smtClean="0">
                <a:solidFill>
                  <a:srgbClr val="004BAF"/>
                </a:solidFill>
                <a:latin typeface="+mn-lt"/>
                <a:ea typeface="+mn-ea"/>
                <a:cs typeface="+mn-cs"/>
              </a:rPr>
              <a:t>Proxy </a:t>
            </a:r>
            <a:r>
              <a:rPr lang="ja-JP" altLang="en-US" sz="1400" b="1" dirty="0" smtClean="0">
                <a:solidFill>
                  <a:srgbClr val="004BAF"/>
                </a:solidFill>
                <a:latin typeface="+mn-lt"/>
                <a:ea typeface="+mn-ea"/>
                <a:cs typeface="+mn-cs"/>
              </a:rPr>
              <a:t>ログからの情報</a:t>
            </a:r>
            <a:endParaRPr lang="en-US" sz="1400" b="1" dirty="0" smtClean="0">
              <a:solidFill>
                <a:srgbClr val="004BAF"/>
              </a:solidFill>
              <a:latin typeface="+mn-lt"/>
              <a:ea typeface="+mn-ea"/>
              <a:cs typeface="+mn-cs"/>
            </a:endParaRPr>
          </a:p>
          <a:p>
            <a:endParaRPr lang="en-US" sz="1200" dirty="0">
              <a:solidFill>
                <a:srgbClr val="004BAF"/>
              </a:solidFill>
              <a:latin typeface="+mn-lt"/>
              <a:ea typeface="+mn-ea"/>
              <a:cs typeface="+mn-cs"/>
            </a:endParaRPr>
          </a:p>
          <a:p>
            <a:pPr marL="230179" lvl="1" indent="-115883">
              <a:buFont typeface="Arial"/>
              <a:buChar char="•"/>
            </a:pPr>
            <a:r>
              <a:rPr lang="ja-JP" altLang="en-US" sz="1200" dirty="0" smtClean="0">
                <a:solidFill>
                  <a:srgbClr val="004BAF"/>
                </a:solidFill>
                <a:latin typeface="+mn-lt"/>
                <a:ea typeface="+mn-ea"/>
                <a:cs typeface="+mn-cs"/>
              </a:rPr>
              <a:t>ユーザ名</a:t>
            </a:r>
            <a:endParaRPr lang="en-US" sz="1200" dirty="0">
              <a:solidFill>
                <a:srgbClr val="004BAF"/>
              </a:solidFill>
              <a:latin typeface="+mn-lt"/>
              <a:ea typeface="+mn-ea"/>
              <a:cs typeface="+mn-cs"/>
            </a:endParaRPr>
          </a:p>
          <a:p>
            <a:pPr marL="230179" lvl="1" indent="-115883">
              <a:buFont typeface="Arial"/>
              <a:buChar char="•"/>
            </a:pPr>
            <a:r>
              <a:rPr lang="en-US" sz="1200" dirty="0">
                <a:solidFill>
                  <a:srgbClr val="004BAF"/>
                </a:solidFill>
                <a:latin typeface="+mn-lt"/>
                <a:ea typeface="+mn-ea"/>
                <a:cs typeface="+mn-cs"/>
              </a:rPr>
              <a:t>URL</a:t>
            </a:r>
          </a:p>
          <a:p>
            <a:pPr marL="230179" lvl="1" indent="-115883">
              <a:buFont typeface="Arial"/>
              <a:buChar char="•"/>
            </a:pPr>
            <a:r>
              <a:rPr lang="en-US" sz="1200" dirty="0" smtClean="0">
                <a:solidFill>
                  <a:srgbClr val="004BAF"/>
                </a:solidFill>
                <a:latin typeface="+mn-lt"/>
                <a:ea typeface="+mn-ea"/>
                <a:cs typeface="+mn-cs"/>
              </a:rPr>
              <a:t>URL</a:t>
            </a:r>
            <a:r>
              <a:rPr lang="ja-JP" altLang="en-US" sz="1200" dirty="0" smtClean="0">
                <a:solidFill>
                  <a:srgbClr val="004BAF"/>
                </a:solidFill>
                <a:latin typeface="+mn-lt"/>
                <a:ea typeface="+mn-ea"/>
                <a:cs typeface="+mn-cs"/>
              </a:rPr>
              <a:t>ホスト</a:t>
            </a:r>
            <a:endParaRPr lang="en-US" sz="1200" dirty="0">
              <a:solidFill>
                <a:srgbClr val="004BAF"/>
              </a:solidFill>
              <a:latin typeface="+mn-lt"/>
              <a:ea typeface="+mn-ea"/>
              <a:cs typeface="+mn-cs"/>
            </a:endParaRPr>
          </a:p>
          <a:p>
            <a:pPr marL="230179" lvl="1" indent="-115883">
              <a:buFont typeface="Arial"/>
              <a:buChar char="•"/>
            </a:pPr>
            <a:endParaRPr lang="en-US" sz="1200" dirty="0">
              <a:solidFill>
                <a:srgbClr val="004BAF"/>
              </a:solidFill>
              <a:latin typeface="+mn-lt"/>
              <a:ea typeface="+mn-ea"/>
              <a:cs typeface="+mn-cs"/>
            </a:endParaRPr>
          </a:p>
          <a:p>
            <a:pPr marL="230179" lvl="1" indent="-115883">
              <a:buFont typeface="Arial"/>
              <a:buChar char="•"/>
            </a:pPr>
            <a:endParaRPr lang="en-US" sz="1200" dirty="0">
              <a:solidFill>
                <a:srgbClr val="004BAF"/>
              </a:solidFill>
              <a:latin typeface="+mn-lt"/>
              <a:ea typeface="+mn-ea"/>
              <a:cs typeface="+mn-cs"/>
            </a:endParaRPr>
          </a:p>
          <a:p>
            <a:pPr marL="230179" lvl="1" indent="-115883">
              <a:buFont typeface="Arial"/>
              <a:buChar char="•"/>
            </a:pPr>
            <a:endParaRPr lang="en-US" sz="1200" dirty="0">
              <a:solidFill>
                <a:srgbClr val="004BAF"/>
              </a:solidFill>
              <a:latin typeface="+mn-lt"/>
              <a:ea typeface="+mn-ea"/>
              <a:cs typeface="+mn-cs"/>
            </a:endParaRPr>
          </a:p>
          <a:p>
            <a:pPr marL="230179" lvl="1" indent="-115883">
              <a:buFont typeface="Arial"/>
              <a:buChar char="•"/>
            </a:pPr>
            <a:endParaRPr lang="en-US" sz="1200" dirty="0">
              <a:solidFill>
                <a:srgbClr val="004BAF"/>
              </a:solidFill>
              <a:latin typeface="+mn-lt"/>
              <a:ea typeface="+mn-ea"/>
              <a:cs typeface="+mn-cs"/>
            </a:endParaRPr>
          </a:p>
          <a:p>
            <a:pPr marL="230179" lvl="1" indent="-115883">
              <a:buFont typeface="Arial"/>
              <a:buChar char="•"/>
            </a:pPr>
            <a:endParaRPr lang="en-US" sz="1200" dirty="0">
              <a:solidFill>
                <a:srgbClr val="004BAF"/>
              </a:solidFill>
              <a:latin typeface="+mn-lt"/>
              <a:ea typeface="+mn-ea"/>
              <a:cs typeface="+mn-cs"/>
            </a:endParaRPr>
          </a:p>
          <a:p>
            <a:pPr marL="230179" lvl="1" indent="-115883">
              <a:buFont typeface="Arial"/>
              <a:buChar char="•"/>
            </a:pPr>
            <a:endParaRPr lang="en-US" sz="1200" dirty="0" smtClean="0">
              <a:solidFill>
                <a:srgbClr val="004BAF"/>
              </a:solidFill>
              <a:latin typeface="+mn-lt"/>
              <a:ea typeface="+mn-ea"/>
              <a:cs typeface="+mn-cs"/>
            </a:endParaRPr>
          </a:p>
          <a:p>
            <a:pPr marL="230179" lvl="1" indent="-115883">
              <a:buFont typeface="Arial"/>
              <a:buChar char="•"/>
            </a:pPr>
            <a:r>
              <a:rPr lang="ja-JP" altLang="en-US" sz="1200" dirty="0" smtClean="0">
                <a:solidFill>
                  <a:srgbClr val="004BAF"/>
                </a:solidFill>
                <a:latin typeface="+mn-lt"/>
                <a:ea typeface="+mn-ea"/>
                <a:cs typeface="+mn-cs"/>
              </a:rPr>
              <a:t>バイトサマリ</a:t>
            </a:r>
            <a:endParaRPr lang="en-US" sz="1200" dirty="0" smtClean="0">
              <a:solidFill>
                <a:srgbClr val="004BAF"/>
              </a:solidFill>
              <a:latin typeface="+mn-lt"/>
              <a:ea typeface="+mn-ea"/>
              <a:cs typeface="+mn-cs"/>
            </a:endParaRPr>
          </a:p>
          <a:p>
            <a:pPr marL="230179" lvl="1" indent="-115883">
              <a:buFont typeface="Arial"/>
              <a:buChar char="•"/>
            </a:pPr>
            <a:r>
              <a:rPr lang="ja-JP" altLang="en-US" sz="1200" dirty="0" smtClean="0">
                <a:solidFill>
                  <a:srgbClr val="004BAF"/>
                </a:solidFill>
                <a:latin typeface="+mn-lt"/>
                <a:ea typeface="+mn-ea"/>
                <a:cs typeface="+mn-cs"/>
              </a:rPr>
              <a:t>セッション時間</a:t>
            </a:r>
            <a:endParaRPr lang="en-US" sz="1200" dirty="0">
              <a:solidFill>
                <a:srgbClr val="004BAF"/>
              </a:solidFill>
              <a:latin typeface="+mn-lt"/>
              <a:ea typeface="+mn-ea"/>
              <a:cs typeface="+mn-cs"/>
            </a:endParaRPr>
          </a:p>
          <a:p>
            <a:pPr marL="230179" lvl="1" indent="-115883">
              <a:buFont typeface="Arial"/>
              <a:buChar char="•"/>
            </a:pPr>
            <a:r>
              <a:rPr lang="ja-JP" altLang="en-US" sz="1200" dirty="0" smtClean="0">
                <a:solidFill>
                  <a:srgbClr val="004BAF"/>
                </a:solidFill>
                <a:latin typeface="+mn-lt"/>
                <a:ea typeface="+mn-ea"/>
                <a:cs typeface="+mn-cs"/>
              </a:rPr>
              <a:t>送信元 </a:t>
            </a:r>
            <a:r>
              <a:rPr lang="en-US" sz="1200" dirty="0" smtClean="0">
                <a:solidFill>
                  <a:srgbClr val="004BAF"/>
                </a:solidFill>
                <a:latin typeface="+mn-lt"/>
                <a:ea typeface="+mn-ea"/>
                <a:cs typeface="+mn-cs"/>
              </a:rPr>
              <a:t>IP</a:t>
            </a:r>
            <a:r>
              <a:rPr lang="en-US" sz="1200" dirty="0">
                <a:solidFill>
                  <a:srgbClr val="004BAF"/>
                </a:solidFill>
                <a:latin typeface="+mn-lt"/>
                <a:ea typeface="+mn-ea"/>
                <a:cs typeface="+mn-cs"/>
              </a:rPr>
              <a:t>/Port</a:t>
            </a:r>
          </a:p>
          <a:p>
            <a:pPr marL="230179" lvl="1" indent="-115883">
              <a:buFont typeface="Arial"/>
              <a:buChar char="•"/>
            </a:pPr>
            <a:r>
              <a:rPr lang="ja-JP" altLang="en-US" sz="1200" dirty="0" smtClean="0">
                <a:solidFill>
                  <a:srgbClr val="004BAF"/>
                </a:solidFill>
                <a:latin typeface="+mn-lt"/>
                <a:ea typeface="+mn-ea"/>
                <a:cs typeface="+mn-cs"/>
              </a:rPr>
              <a:t>送信先 </a:t>
            </a:r>
            <a:r>
              <a:rPr lang="en-US" sz="1200" dirty="0" smtClean="0">
                <a:solidFill>
                  <a:srgbClr val="004BAF"/>
                </a:solidFill>
                <a:latin typeface="+mn-lt"/>
                <a:ea typeface="+mn-ea"/>
                <a:cs typeface="+mn-cs"/>
              </a:rPr>
              <a:t>IP</a:t>
            </a:r>
            <a:r>
              <a:rPr lang="en-US" sz="1200" dirty="0">
                <a:solidFill>
                  <a:srgbClr val="004BAF"/>
                </a:solidFill>
                <a:latin typeface="+mn-lt"/>
                <a:ea typeface="+mn-ea"/>
                <a:cs typeface="+mn-cs"/>
              </a:rPr>
              <a:t>/Port</a:t>
            </a:r>
          </a:p>
          <a:p>
            <a:pPr marL="230179" lvl="1" indent="-115883">
              <a:buFont typeface="Arial"/>
              <a:buChar char="•"/>
            </a:pPr>
            <a:endParaRPr lang="en-US" sz="1200" dirty="0">
              <a:solidFill>
                <a:srgbClr val="004BAF"/>
              </a:solidFill>
              <a:latin typeface="+mn-lt"/>
              <a:ea typeface="+mn-ea"/>
              <a:cs typeface="+mn-cs"/>
            </a:endParaRPr>
          </a:p>
        </p:txBody>
      </p:sp>
      <p:sp>
        <p:nvSpPr>
          <p:cNvPr id="10" name="Rectangle 9"/>
          <p:cNvSpPr/>
          <p:nvPr/>
        </p:nvSpPr>
        <p:spPr>
          <a:xfrm>
            <a:off x="530591" y="1173005"/>
            <a:ext cx="3914198" cy="2708429"/>
          </a:xfrm>
          <a:prstGeom prst="rect">
            <a:avLst/>
          </a:prstGeom>
          <a:solidFill>
            <a:srgbClr val="FFFFFF">
              <a:alpha val="79000"/>
            </a:srgbClr>
          </a:solidFill>
          <a:ln w="3175" cmpd="sng">
            <a:noFill/>
          </a:ln>
          <a:effectLst/>
        </p:spPr>
        <p:style>
          <a:lnRef idx="3">
            <a:schemeClr val="lt1"/>
          </a:lnRef>
          <a:fillRef idx="1">
            <a:schemeClr val="accent4"/>
          </a:fillRef>
          <a:effectRef idx="1">
            <a:schemeClr val="accent4"/>
          </a:effectRef>
          <a:fontRef idx="minor">
            <a:schemeClr val="lt1"/>
          </a:fontRef>
        </p:style>
        <p:txBody>
          <a:bodyPr wrap="square" lIns="91436" tIns="45718" rIns="91436" bIns="45718">
            <a:spAutoFit/>
          </a:bodyPr>
          <a:lstStyle/>
          <a:p>
            <a:r>
              <a:rPr lang="en-US" altLang="ja-JP" sz="1400" b="1" dirty="0" smtClean="0">
                <a:solidFill>
                  <a:srgbClr val="004BAF"/>
                </a:solidFill>
              </a:rPr>
              <a:t>Proxy </a:t>
            </a:r>
            <a:r>
              <a:rPr lang="ja-JP" altLang="en-US" sz="1400" b="1" dirty="0" smtClean="0">
                <a:solidFill>
                  <a:srgbClr val="004BAF"/>
                </a:solidFill>
              </a:rPr>
              <a:t>統合</a:t>
            </a:r>
            <a:endParaRPr lang="en-US" sz="1400" b="1" dirty="0" smtClean="0">
              <a:solidFill>
                <a:srgbClr val="004BAF"/>
              </a:solidFill>
            </a:endParaRPr>
          </a:p>
          <a:p>
            <a:endParaRPr lang="en-US" sz="1200" dirty="0" smtClean="0">
              <a:solidFill>
                <a:srgbClr val="004BAF"/>
              </a:solidFill>
            </a:endParaRPr>
          </a:p>
          <a:p>
            <a:pPr marL="230179" lvl="1" indent="-115883">
              <a:buFont typeface="Arial"/>
              <a:buChar char="•"/>
            </a:pPr>
            <a:r>
              <a:rPr lang="en-US" sz="1200" dirty="0" smtClean="0">
                <a:solidFill>
                  <a:srgbClr val="004BAF"/>
                </a:solidFill>
              </a:rPr>
              <a:t>Proxy</a:t>
            </a:r>
            <a:r>
              <a:rPr lang="ja-JP" altLang="en-US" sz="1200" dirty="0" smtClean="0">
                <a:solidFill>
                  <a:srgbClr val="004BAF"/>
                </a:solidFill>
              </a:rPr>
              <a:t> はウェブ通信詳細を </a:t>
            </a:r>
            <a:r>
              <a:rPr lang="en-US" altLang="ja-JP" sz="1200" dirty="0" smtClean="0">
                <a:solidFill>
                  <a:srgbClr val="004BAF"/>
                </a:solidFill>
              </a:rPr>
              <a:t>Flow Collector</a:t>
            </a:r>
            <a:r>
              <a:rPr lang="ja-JP" altLang="en-US" sz="1200" dirty="0" smtClean="0">
                <a:solidFill>
                  <a:srgbClr val="004BAF"/>
                </a:solidFill>
              </a:rPr>
              <a:t> へ </a:t>
            </a:r>
            <a:r>
              <a:rPr lang="en-US" sz="1200" dirty="0" smtClean="0">
                <a:solidFill>
                  <a:srgbClr val="004BAF"/>
                </a:solidFill>
              </a:rPr>
              <a:t>Syslog (UDP/514)</a:t>
            </a:r>
            <a:r>
              <a:rPr lang="ja-JP" altLang="en-US" sz="1200" dirty="0" smtClean="0">
                <a:solidFill>
                  <a:srgbClr val="004BAF"/>
                </a:solidFill>
              </a:rPr>
              <a:t> で送信</a:t>
            </a:r>
            <a:endParaRPr lang="en-US" sz="1200" dirty="0" smtClean="0">
              <a:solidFill>
                <a:srgbClr val="004BAF"/>
              </a:solidFill>
            </a:endParaRPr>
          </a:p>
          <a:p>
            <a:pPr marL="114296" lvl="1"/>
            <a:endParaRPr lang="en-US" sz="1200" dirty="0" smtClean="0">
              <a:solidFill>
                <a:srgbClr val="004BAF"/>
              </a:solidFill>
            </a:endParaRPr>
          </a:p>
          <a:p>
            <a:pPr marL="230179" lvl="1" indent="-115883">
              <a:buFont typeface="Arial"/>
              <a:buChar char="•"/>
            </a:pPr>
            <a:r>
              <a:rPr lang="en-US" altLang="ja-JP" sz="1200" dirty="0" smtClean="0">
                <a:solidFill>
                  <a:srgbClr val="004BAF"/>
                </a:solidFill>
              </a:rPr>
              <a:t>Flow Collector </a:t>
            </a:r>
            <a:r>
              <a:rPr lang="ja-JP" altLang="en-US" sz="1200" dirty="0" smtClean="0">
                <a:solidFill>
                  <a:srgbClr val="004BAF"/>
                </a:solidFill>
              </a:rPr>
              <a:t>は関係するフローにその情報を紐付ける</a:t>
            </a:r>
            <a:endParaRPr lang="en-US" sz="1200" dirty="0" smtClean="0">
              <a:solidFill>
                <a:srgbClr val="004BAF"/>
              </a:solidFill>
            </a:endParaRPr>
          </a:p>
          <a:p>
            <a:pPr marL="114296" lvl="1"/>
            <a:endParaRPr lang="en-US" sz="1200" dirty="0" smtClean="0">
              <a:solidFill>
                <a:srgbClr val="004BAF"/>
              </a:solidFill>
            </a:endParaRPr>
          </a:p>
          <a:p>
            <a:pPr marL="285746" lvl="1" indent="-171450">
              <a:buFont typeface="Arial"/>
              <a:buChar char="•"/>
            </a:pPr>
            <a:r>
              <a:rPr lang="en-US" sz="1200" dirty="0" smtClean="0">
                <a:solidFill>
                  <a:srgbClr val="004BAF"/>
                </a:solidFill>
              </a:rPr>
              <a:t>Proxy</a:t>
            </a:r>
            <a:r>
              <a:rPr lang="ja-JP" altLang="en-US" sz="1200" dirty="0" smtClean="0">
                <a:solidFill>
                  <a:srgbClr val="004BAF"/>
                </a:solidFill>
              </a:rPr>
              <a:t> 受信ポート</a:t>
            </a:r>
            <a:r>
              <a:rPr lang="en-US" sz="1200" dirty="0" smtClean="0">
                <a:solidFill>
                  <a:srgbClr val="004BAF"/>
                </a:solidFill>
              </a:rPr>
              <a:t>: </a:t>
            </a:r>
            <a:r>
              <a:rPr lang="ja-JP" altLang="en-US" sz="1200" dirty="0" smtClean="0">
                <a:solidFill>
                  <a:srgbClr val="004BAF"/>
                </a:solidFill>
              </a:rPr>
              <a:t>ポート設定は自由。よく使われるポート；</a:t>
            </a:r>
            <a:r>
              <a:rPr lang="en-US" sz="1200" dirty="0" smtClean="0">
                <a:solidFill>
                  <a:srgbClr val="004BAF"/>
                </a:solidFill>
              </a:rPr>
              <a:t> </a:t>
            </a:r>
          </a:p>
          <a:p>
            <a:pPr marL="742946" lvl="2" indent="-171450">
              <a:buFont typeface="Arial"/>
              <a:buChar char="•"/>
            </a:pPr>
            <a:r>
              <a:rPr lang="en-US" sz="1200" dirty="0" smtClean="0">
                <a:solidFill>
                  <a:srgbClr val="004BAF"/>
                </a:solidFill>
              </a:rPr>
              <a:t>80,</a:t>
            </a:r>
          </a:p>
          <a:p>
            <a:pPr marL="742946" lvl="2" indent="-171450">
              <a:buFont typeface="Arial"/>
              <a:buChar char="•"/>
            </a:pPr>
            <a:r>
              <a:rPr lang="en-US" sz="1200" dirty="0" smtClean="0">
                <a:solidFill>
                  <a:srgbClr val="004BAF"/>
                </a:solidFill>
              </a:rPr>
              <a:t>8080,</a:t>
            </a:r>
          </a:p>
          <a:p>
            <a:pPr marL="742946" lvl="2" indent="-171450">
              <a:buFont typeface="Arial"/>
              <a:buChar char="•"/>
            </a:pPr>
            <a:r>
              <a:rPr lang="en-US" sz="1200" dirty="0" smtClean="0">
                <a:solidFill>
                  <a:srgbClr val="004BAF"/>
                </a:solidFill>
              </a:rPr>
              <a:t>3128</a:t>
            </a:r>
          </a:p>
          <a:p>
            <a:pPr marL="742946" lvl="2" indent="-171450">
              <a:buFont typeface="Arial"/>
              <a:buChar char="•"/>
            </a:pPr>
            <a:r>
              <a:rPr lang="en-US" sz="1200" dirty="0" smtClean="0">
                <a:solidFill>
                  <a:srgbClr val="004BAF"/>
                </a:solidFill>
              </a:rPr>
              <a:t>3125</a:t>
            </a:r>
          </a:p>
        </p:txBody>
      </p:sp>
      <p:pic>
        <p:nvPicPr>
          <p:cNvPr id="12" name="Picture 11"/>
          <p:cNvPicPr>
            <a:picLocks noChangeAspect="1"/>
          </p:cNvPicPr>
          <p:nvPr/>
        </p:nvPicPr>
        <p:blipFill>
          <a:blip r:embed="rId3"/>
          <a:stretch>
            <a:fillRect/>
          </a:stretch>
        </p:blipFill>
        <p:spPr>
          <a:xfrm>
            <a:off x="260946" y="3994521"/>
            <a:ext cx="8785199" cy="446360"/>
          </a:xfrm>
          <a:prstGeom prst="rect">
            <a:avLst/>
          </a:prstGeom>
        </p:spPr>
      </p:pic>
    </p:spTree>
    <p:extLst>
      <p:ext uri="{BB962C8B-B14F-4D97-AF65-F5344CB8AC3E}">
        <p14:creationId xmlns:p14="http://schemas.microsoft.com/office/powerpoint/2010/main" val="1411649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Proxy </a:t>
            </a:r>
            <a:r>
              <a:rPr lang="ja-JP" altLang="en-US" dirty="0" smtClean="0"/>
              <a:t>ログ</a:t>
            </a:r>
            <a:r>
              <a:rPr lang="ja-JP" altLang="en-US" dirty="0" smtClean="0"/>
              <a:t>で見える化した例</a:t>
            </a:r>
            <a:endParaRPr lang="en-US" dirty="0"/>
          </a:p>
        </p:txBody>
      </p:sp>
      <p:pic>
        <p:nvPicPr>
          <p:cNvPr id="57" name="Picture 56" descr="Flow Query Right Cli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70" y="949698"/>
            <a:ext cx="6188898" cy="2936569"/>
          </a:xfrm>
          <a:prstGeom prst="rect">
            <a:avLst/>
          </a:prstGeom>
        </p:spPr>
      </p:pic>
      <p:grpSp>
        <p:nvGrpSpPr>
          <p:cNvPr id="84" name="Group 83"/>
          <p:cNvGrpSpPr/>
          <p:nvPr/>
        </p:nvGrpSpPr>
        <p:grpSpPr>
          <a:xfrm>
            <a:off x="1991893" y="2700909"/>
            <a:ext cx="1275668" cy="200085"/>
            <a:chOff x="1760009" y="1183114"/>
            <a:chExt cx="1275668" cy="200085"/>
          </a:xfrm>
        </p:grpSpPr>
        <p:sp>
          <p:nvSpPr>
            <p:cNvPr id="92" name="Rectangle 91"/>
            <p:cNvSpPr/>
            <p:nvPr/>
          </p:nvSpPr>
          <p:spPr>
            <a:xfrm>
              <a:off x="1760009" y="1183114"/>
              <a:ext cx="858154" cy="200085"/>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93" name="Straight Arrow Connector 92"/>
            <p:cNvCxnSpPr/>
            <p:nvPr/>
          </p:nvCxnSpPr>
          <p:spPr>
            <a:xfrm flipH="1" flipV="1">
              <a:off x="2618163" y="1287507"/>
              <a:ext cx="417514" cy="86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94" name="Straight Arrow Connector 93"/>
          <p:cNvCxnSpPr/>
          <p:nvPr/>
        </p:nvCxnSpPr>
        <p:spPr>
          <a:xfrm flipH="1" flipV="1">
            <a:off x="2641290" y="2331348"/>
            <a:ext cx="417514" cy="86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263802" y="2238303"/>
            <a:ext cx="8619929" cy="1082617"/>
          </a:xfrm>
          <a:prstGeom prst="rect">
            <a:avLst/>
          </a:prstGeom>
        </p:spPr>
      </p:pic>
      <p:grpSp>
        <p:nvGrpSpPr>
          <p:cNvPr id="3" name="Group 2"/>
          <p:cNvGrpSpPr/>
          <p:nvPr/>
        </p:nvGrpSpPr>
        <p:grpSpPr>
          <a:xfrm>
            <a:off x="990406" y="2775056"/>
            <a:ext cx="1174645" cy="913350"/>
            <a:chOff x="990406" y="2775056"/>
            <a:chExt cx="1174645" cy="913350"/>
          </a:xfrm>
        </p:grpSpPr>
        <p:grpSp>
          <p:nvGrpSpPr>
            <p:cNvPr id="30" name="Group 29"/>
            <p:cNvGrpSpPr/>
            <p:nvPr/>
          </p:nvGrpSpPr>
          <p:grpSpPr>
            <a:xfrm>
              <a:off x="1261241" y="2775056"/>
              <a:ext cx="539290" cy="669935"/>
              <a:chOff x="1261241" y="3775441"/>
              <a:chExt cx="539290" cy="669935"/>
            </a:xfrm>
          </p:grpSpPr>
          <p:sp>
            <p:nvSpPr>
              <p:cNvPr id="14" name="Rectangle 13"/>
              <p:cNvSpPr/>
              <p:nvPr/>
            </p:nvSpPr>
            <p:spPr>
              <a:xfrm>
                <a:off x="1261241" y="3775441"/>
                <a:ext cx="539290" cy="28716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5" name="Straight Arrow Connector 14"/>
              <p:cNvCxnSpPr/>
              <p:nvPr/>
            </p:nvCxnSpPr>
            <p:spPr>
              <a:xfrm flipV="1">
                <a:off x="1530889" y="4053906"/>
                <a:ext cx="0" cy="3914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990406" y="3442185"/>
              <a:ext cx="1174645" cy="246221"/>
            </a:xfrm>
            <a:prstGeom prst="rect">
              <a:avLst/>
            </a:prstGeom>
            <a:noFill/>
          </p:spPr>
          <p:txBody>
            <a:bodyPr wrap="square" rtlCol="0">
              <a:spAutoFit/>
            </a:bodyPr>
            <a:lstStyle/>
            <a:p>
              <a:r>
                <a:rPr lang="en-US" sz="1000" b="1" dirty="0" smtClean="0">
                  <a:solidFill>
                    <a:srgbClr val="FF6600"/>
                  </a:solidFill>
                </a:rPr>
                <a:t>Source IP/Port</a:t>
              </a:r>
              <a:endParaRPr lang="en-US" sz="1000" b="1" dirty="0">
                <a:solidFill>
                  <a:srgbClr val="FF6600"/>
                </a:solidFill>
              </a:endParaRPr>
            </a:p>
          </p:txBody>
        </p:sp>
      </p:grpSp>
      <p:grpSp>
        <p:nvGrpSpPr>
          <p:cNvPr id="4" name="Group 3"/>
          <p:cNvGrpSpPr/>
          <p:nvPr/>
        </p:nvGrpSpPr>
        <p:grpSpPr>
          <a:xfrm>
            <a:off x="2350766" y="2788301"/>
            <a:ext cx="1060092" cy="1177104"/>
            <a:chOff x="2350766" y="2788301"/>
            <a:chExt cx="1060092" cy="1177104"/>
          </a:xfrm>
        </p:grpSpPr>
        <p:grpSp>
          <p:nvGrpSpPr>
            <p:cNvPr id="31" name="Group 30"/>
            <p:cNvGrpSpPr/>
            <p:nvPr/>
          </p:nvGrpSpPr>
          <p:grpSpPr>
            <a:xfrm>
              <a:off x="2497953" y="2788301"/>
              <a:ext cx="539290" cy="813280"/>
              <a:chOff x="2497953" y="3466823"/>
              <a:chExt cx="539290" cy="813280"/>
            </a:xfrm>
          </p:grpSpPr>
          <p:cxnSp>
            <p:nvCxnSpPr>
              <p:cNvPr id="21" name="Straight Arrow Connector 20"/>
              <p:cNvCxnSpPr/>
              <p:nvPr/>
            </p:nvCxnSpPr>
            <p:spPr>
              <a:xfrm flipV="1">
                <a:off x="2767598" y="3906029"/>
                <a:ext cx="0" cy="3740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497953" y="3466823"/>
                <a:ext cx="539290" cy="439206"/>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6" name="TextBox 25"/>
            <p:cNvSpPr txBox="1"/>
            <p:nvPr/>
          </p:nvSpPr>
          <p:spPr>
            <a:xfrm>
              <a:off x="2350766" y="3565295"/>
              <a:ext cx="1060092" cy="400110"/>
            </a:xfrm>
            <a:prstGeom prst="rect">
              <a:avLst/>
            </a:prstGeom>
            <a:noFill/>
          </p:spPr>
          <p:txBody>
            <a:bodyPr wrap="square" rtlCol="0">
              <a:spAutoFit/>
            </a:bodyPr>
            <a:lstStyle/>
            <a:p>
              <a:r>
                <a:rPr lang="en-US" sz="1000" b="1" dirty="0" smtClean="0">
                  <a:solidFill>
                    <a:srgbClr val="FF6600"/>
                  </a:solidFill>
                </a:rPr>
                <a:t>Bytes Exchanged</a:t>
              </a:r>
              <a:endParaRPr lang="en-US" sz="1000" b="1" dirty="0">
                <a:solidFill>
                  <a:srgbClr val="FF6600"/>
                </a:solidFill>
              </a:endParaRPr>
            </a:p>
          </p:txBody>
        </p:sp>
      </p:grpSp>
      <p:grpSp>
        <p:nvGrpSpPr>
          <p:cNvPr id="5" name="Group 4"/>
          <p:cNvGrpSpPr/>
          <p:nvPr/>
        </p:nvGrpSpPr>
        <p:grpSpPr>
          <a:xfrm>
            <a:off x="3058804" y="2779483"/>
            <a:ext cx="1476910" cy="938212"/>
            <a:chOff x="3058804" y="2779483"/>
            <a:chExt cx="1476910" cy="938212"/>
          </a:xfrm>
        </p:grpSpPr>
        <p:grpSp>
          <p:nvGrpSpPr>
            <p:cNvPr id="34" name="Group 33"/>
            <p:cNvGrpSpPr/>
            <p:nvPr/>
          </p:nvGrpSpPr>
          <p:grpSpPr>
            <a:xfrm>
              <a:off x="3231571" y="2779483"/>
              <a:ext cx="539290" cy="674206"/>
              <a:chOff x="3231571" y="3458005"/>
              <a:chExt cx="539290" cy="674206"/>
            </a:xfrm>
          </p:grpSpPr>
          <p:cxnSp>
            <p:nvCxnSpPr>
              <p:cNvPr id="19" name="Straight Arrow Connector 18"/>
              <p:cNvCxnSpPr/>
              <p:nvPr/>
            </p:nvCxnSpPr>
            <p:spPr>
              <a:xfrm flipV="1">
                <a:off x="3501216" y="3740741"/>
                <a:ext cx="0" cy="3914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231571" y="3458005"/>
                <a:ext cx="539290" cy="28716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7" name="TextBox 26"/>
            <p:cNvSpPr txBox="1"/>
            <p:nvPr/>
          </p:nvSpPr>
          <p:spPr>
            <a:xfrm>
              <a:off x="3058804" y="3471474"/>
              <a:ext cx="1476910" cy="246221"/>
            </a:xfrm>
            <a:prstGeom prst="rect">
              <a:avLst/>
            </a:prstGeom>
            <a:noFill/>
          </p:spPr>
          <p:txBody>
            <a:bodyPr wrap="square" rtlCol="0">
              <a:spAutoFit/>
            </a:bodyPr>
            <a:lstStyle/>
            <a:p>
              <a:r>
                <a:rPr lang="en-US" sz="1000" b="1" dirty="0" smtClean="0">
                  <a:solidFill>
                    <a:srgbClr val="FF6600"/>
                  </a:solidFill>
                </a:rPr>
                <a:t>Destination IP/Port</a:t>
              </a:r>
              <a:endParaRPr lang="en-US" sz="1000" b="1" dirty="0">
                <a:solidFill>
                  <a:srgbClr val="FF6600"/>
                </a:solidFill>
              </a:endParaRPr>
            </a:p>
          </p:txBody>
        </p:sp>
      </p:grpSp>
      <p:grpSp>
        <p:nvGrpSpPr>
          <p:cNvPr id="6" name="Group 5"/>
          <p:cNvGrpSpPr/>
          <p:nvPr/>
        </p:nvGrpSpPr>
        <p:grpSpPr>
          <a:xfrm>
            <a:off x="5036266" y="2792455"/>
            <a:ext cx="1348223" cy="895957"/>
            <a:chOff x="5036266" y="2792455"/>
            <a:chExt cx="1348223" cy="895957"/>
          </a:xfrm>
        </p:grpSpPr>
        <p:grpSp>
          <p:nvGrpSpPr>
            <p:cNvPr id="35" name="Group 34"/>
            <p:cNvGrpSpPr/>
            <p:nvPr/>
          </p:nvGrpSpPr>
          <p:grpSpPr>
            <a:xfrm>
              <a:off x="5036266" y="2792455"/>
              <a:ext cx="1348223" cy="674206"/>
              <a:chOff x="5036266" y="3470977"/>
              <a:chExt cx="1348223" cy="674206"/>
            </a:xfrm>
          </p:grpSpPr>
          <p:cxnSp>
            <p:nvCxnSpPr>
              <p:cNvPr id="28" name="Straight Arrow Connector 27"/>
              <p:cNvCxnSpPr/>
              <p:nvPr/>
            </p:nvCxnSpPr>
            <p:spPr>
              <a:xfrm flipV="1">
                <a:off x="5758584" y="3753713"/>
                <a:ext cx="0" cy="3914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036266" y="3470977"/>
                <a:ext cx="1348223" cy="28716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7" name="TextBox 36"/>
            <p:cNvSpPr txBox="1"/>
            <p:nvPr/>
          </p:nvSpPr>
          <p:spPr>
            <a:xfrm>
              <a:off x="5554663" y="3442191"/>
              <a:ext cx="722318" cy="246221"/>
            </a:xfrm>
            <a:prstGeom prst="rect">
              <a:avLst/>
            </a:prstGeom>
            <a:noFill/>
          </p:spPr>
          <p:txBody>
            <a:bodyPr wrap="square" rtlCol="0">
              <a:spAutoFit/>
            </a:bodyPr>
            <a:lstStyle/>
            <a:p>
              <a:r>
                <a:rPr lang="en-US" sz="1000" b="1" dirty="0" smtClean="0">
                  <a:solidFill>
                    <a:srgbClr val="FF6600"/>
                  </a:solidFill>
                </a:rPr>
                <a:t>URL</a:t>
              </a:r>
              <a:endParaRPr lang="en-US" sz="1000" b="1" dirty="0">
                <a:solidFill>
                  <a:srgbClr val="FF6600"/>
                </a:solidFill>
              </a:endParaRPr>
            </a:p>
          </p:txBody>
        </p:sp>
      </p:grpSp>
      <p:grpSp>
        <p:nvGrpSpPr>
          <p:cNvPr id="7" name="Group 6"/>
          <p:cNvGrpSpPr/>
          <p:nvPr/>
        </p:nvGrpSpPr>
        <p:grpSpPr>
          <a:xfrm>
            <a:off x="7744000" y="2742300"/>
            <a:ext cx="1039254" cy="953912"/>
            <a:chOff x="7744000" y="2742300"/>
            <a:chExt cx="1039254" cy="953912"/>
          </a:xfrm>
        </p:grpSpPr>
        <p:grpSp>
          <p:nvGrpSpPr>
            <p:cNvPr id="36" name="Group 35"/>
            <p:cNvGrpSpPr/>
            <p:nvPr/>
          </p:nvGrpSpPr>
          <p:grpSpPr>
            <a:xfrm>
              <a:off x="7967566" y="2742300"/>
              <a:ext cx="287041" cy="674206"/>
              <a:chOff x="7967566" y="3420822"/>
              <a:chExt cx="287041" cy="674206"/>
            </a:xfrm>
          </p:grpSpPr>
          <p:cxnSp>
            <p:nvCxnSpPr>
              <p:cNvPr id="32" name="Straight Arrow Connector 31"/>
              <p:cNvCxnSpPr/>
              <p:nvPr/>
            </p:nvCxnSpPr>
            <p:spPr>
              <a:xfrm flipV="1">
                <a:off x="8105159" y="3703558"/>
                <a:ext cx="0" cy="3914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7967566" y="3420822"/>
                <a:ext cx="287041" cy="28716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8" name="TextBox 37"/>
            <p:cNvSpPr txBox="1"/>
            <p:nvPr/>
          </p:nvSpPr>
          <p:spPr>
            <a:xfrm>
              <a:off x="7744000" y="3449991"/>
              <a:ext cx="1039254" cy="246221"/>
            </a:xfrm>
            <a:prstGeom prst="rect">
              <a:avLst/>
            </a:prstGeom>
            <a:noFill/>
          </p:spPr>
          <p:txBody>
            <a:bodyPr wrap="square" rtlCol="0">
              <a:spAutoFit/>
            </a:bodyPr>
            <a:lstStyle/>
            <a:p>
              <a:r>
                <a:rPr lang="en-US" sz="1000" b="1" dirty="0" smtClean="0">
                  <a:solidFill>
                    <a:srgbClr val="FF6600"/>
                  </a:solidFill>
                </a:rPr>
                <a:t>Username</a:t>
              </a:r>
              <a:endParaRPr lang="en-US" sz="1000" b="1" dirty="0">
                <a:solidFill>
                  <a:srgbClr val="FF6600"/>
                </a:solidFill>
              </a:endParaRPr>
            </a:p>
          </p:txBody>
        </p:sp>
      </p:grpSp>
    </p:spTree>
    <p:extLst>
      <p:ext uri="{BB962C8B-B14F-4D97-AF65-F5344CB8AC3E}">
        <p14:creationId xmlns:p14="http://schemas.microsoft.com/office/powerpoint/2010/main" val="189635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1000"/>
                                        <p:tgtEl>
                                          <p:spTgt spid="9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000"/>
                                        <p:tgtEl>
                                          <p:spTgt spid="8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57"/>
                                        </p:tgtEl>
                                      </p:cBhvr>
                                    </p:animEffect>
                                    <p:set>
                                      <p:cBhvr>
                                        <p:cTn id="20" dur="1" fill="hold">
                                          <p:stCondLst>
                                            <p:cond delay="499"/>
                                          </p:stCondLst>
                                        </p:cTn>
                                        <p:tgtEl>
                                          <p:spTgt spid="57"/>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94"/>
                                        </p:tgtEl>
                                      </p:cBhvr>
                                    </p:animEffect>
                                    <p:set>
                                      <p:cBhvr>
                                        <p:cTn id="23" dur="1" fill="hold">
                                          <p:stCondLst>
                                            <p:cond delay="499"/>
                                          </p:stCondLst>
                                        </p:cTn>
                                        <p:tgtEl>
                                          <p:spTgt spid="94"/>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84"/>
                                        </p:tgtEl>
                                      </p:cBhvr>
                                    </p:animEffect>
                                    <p:set>
                                      <p:cBhvr>
                                        <p:cTn id="26" dur="1" fill="hold">
                                          <p:stCondLst>
                                            <p:cond delay="499"/>
                                          </p:stCondLst>
                                        </p:cTn>
                                        <p:tgtEl>
                                          <p:spTgt spid="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Stealthwatch</a:t>
            </a:r>
            <a:r>
              <a:rPr lang="en-US" dirty="0" smtClean="0"/>
              <a:t> 6.8 – </a:t>
            </a:r>
            <a:r>
              <a:rPr lang="ja-JP" altLang="en-US" dirty="0" smtClean="0"/>
              <a:t>ハイライト</a:t>
            </a:r>
            <a:endParaRPr lang="en-US" dirty="0"/>
          </a:p>
        </p:txBody>
      </p:sp>
      <p:sp>
        <p:nvSpPr>
          <p:cNvPr id="3" name="Text Placeholder 2"/>
          <p:cNvSpPr>
            <a:spLocks noGrp="1"/>
          </p:cNvSpPr>
          <p:nvPr>
            <p:ph type="body" sz="quarter" idx="10"/>
          </p:nvPr>
        </p:nvSpPr>
        <p:spPr>
          <a:xfrm>
            <a:off x="437766" y="3097856"/>
            <a:ext cx="4263541" cy="1665178"/>
          </a:xfrm>
        </p:spPr>
        <p:txBody>
          <a:bodyPr/>
          <a:lstStyle/>
          <a:p>
            <a:pPr marL="57148" indent="0">
              <a:buNone/>
            </a:pPr>
            <a:r>
              <a:rPr lang="ja-JP" altLang="en-US" sz="1800" b="1" dirty="0" smtClean="0"/>
              <a:t>セキュリティ機能</a:t>
            </a:r>
            <a:endParaRPr lang="en-US" sz="1600" dirty="0" smtClean="0"/>
          </a:p>
          <a:p>
            <a:pPr lvl="1"/>
            <a:r>
              <a:rPr lang="en-US" sz="1600" dirty="0" smtClean="0"/>
              <a:t>Flow Query of Endpoint Data </a:t>
            </a:r>
            <a:endParaRPr lang="en-US" dirty="0"/>
          </a:p>
          <a:p>
            <a:pPr lvl="1"/>
            <a:r>
              <a:rPr lang="en-US" sz="1600" dirty="0" err="1"/>
              <a:t>TrustSec</a:t>
            </a:r>
            <a:r>
              <a:rPr lang="en-US" sz="1600" dirty="0"/>
              <a:t> SGT with Flow </a:t>
            </a:r>
            <a:r>
              <a:rPr lang="en-US" sz="1600" dirty="0" smtClean="0"/>
              <a:t>Sensor</a:t>
            </a:r>
          </a:p>
          <a:p>
            <a:pPr lvl="1"/>
            <a:r>
              <a:rPr lang="en-US" sz="1600" dirty="0"/>
              <a:t>NBAR2 support enhancements</a:t>
            </a:r>
          </a:p>
          <a:p>
            <a:pPr lvl="1"/>
            <a:r>
              <a:rPr lang="en-US" sz="1600" dirty="0" smtClean="0"/>
              <a:t>Alarm System enhancements</a:t>
            </a:r>
            <a:endParaRPr lang="en-US" sz="1800" dirty="0" smtClean="0"/>
          </a:p>
          <a:p>
            <a:pPr marL="0" indent="-6252">
              <a:buNone/>
            </a:pPr>
            <a:endParaRPr lang="en-US" sz="1800" dirty="0"/>
          </a:p>
        </p:txBody>
      </p:sp>
      <p:sp>
        <p:nvSpPr>
          <p:cNvPr id="6" name="Text Placeholder 2"/>
          <p:cNvSpPr txBox="1">
            <a:spLocks/>
          </p:cNvSpPr>
          <p:nvPr/>
        </p:nvSpPr>
        <p:spPr>
          <a:xfrm>
            <a:off x="4809339" y="3097856"/>
            <a:ext cx="4263541" cy="1665178"/>
          </a:xfrm>
          <a:prstGeom prst="rect">
            <a:avLst/>
          </a:prstGeom>
        </p:spPr>
        <p:txBody>
          <a:bodyPr lIns="91420" tIns="45710" rIns="91420" bIns="45710">
            <a:noAutofit/>
          </a:bodyPr>
          <a:lstStyle>
            <a:lvl1pPr marL="228555" indent="-171415"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ＭＳ Ｐゴシック" charset="0"/>
                <a:cs typeface="CiscoSans ExtraLight"/>
              </a:defRPr>
            </a:lvl1pPr>
            <a:lvl2pPr marL="45710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ＭＳ Ｐゴシック" charset="0"/>
                <a:cs typeface="CiscoSans ExtraLight"/>
              </a:defRPr>
            </a:lvl2pPr>
            <a:lvl3pPr marL="628520"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ＭＳ Ｐゴシック" charset="0"/>
                <a:cs typeface="CiscoSans ExtraLight"/>
              </a:defRPr>
            </a:lvl3pPr>
            <a:lvl4pPr marL="799934"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ＭＳ Ｐゴシック" charset="0"/>
                <a:cs typeface="CiscoSans ExtraLight"/>
              </a:defRPr>
            </a:lvl4pPr>
            <a:lvl5pPr marL="971347" indent="-171415"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48" indent="0">
              <a:buFont typeface="Arial"/>
              <a:buNone/>
            </a:pPr>
            <a:r>
              <a:rPr lang="ja-JP" altLang="en-US" sz="1800" b="1" dirty="0" smtClean="0"/>
              <a:t>使いやすさの拡張</a:t>
            </a:r>
            <a:endParaRPr lang="en-US" sz="1800" b="1" dirty="0" smtClean="0"/>
          </a:p>
          <a:p>
            <a:pPr lvl="1"/>
            <a:r>
              <a:rPr lang="en-US" sz="1600" dirty="0" smtClean="0"/>
              <a:t>Copyright Infringement Dashboard</a:t>
            </a:r>
          </a:p>
          <a:p>
            <a:pPr lvl="1"/>
            <a:r>
              <a:rPr lang="en-US" sz="1600" dirty="0" smtClean="0"/>
              <a:t>Web UI Menu Enhancements</a:t>
            </a:r>
          </a:p>
          <a:p>
            <a:pPr lvl="1"/>
            <a:r>
              <a:rPr lang="en-US" sz="1600" dirty="0"/>
              <a:t>Historical Alarms in </a:t>
            </a:r>
            <a:r>
              <a:rPr lang="en-US" sz="1600" dirty="0" smtClean="0"/>
              <a:t>Dashboard</a:t>
            </a:r>
          </a:p>
          <a:p>
            <a:pPr lvl="1"/>
            <a:r>
              <a:rPr lang="en-US" sz="1600" dirty="0" smtClean="0"/>
              <a:t>Flow Query Enhancements</a:t>
            </a:r>
          </a:p>
          <a:p>
            <a:pPr lvl="1"/>
            <a:r>
              <a:rPr lang="en-US" sz="1600" dirty="0" smtClean="0"/>
              <a:t>Data Exporter (6.8.1)</a:t>
            </a:r>
          </a:p>
          <a:p>
            <a:pPr marL="0" indent="0">
              <a:buFont typeface="Arial"/>
              <a:buNone/>
            </a:pPr>
            <a:endParaRPr lang="en-US" sz="1800" dirty="0" smtClean="0"/>
          </a:p>
          <a:p>
            <a:pPr marL="0" indent="-6252">
              <a:buFont typeface="Arial"/>
              <a:buNone/>
            </a:pPr>
            <a:endParaRPr lang="en-US" sz="1800" dirty="0"/>
          </a:p>
        </p:txBody>
      </p:sp>
      <p:sp>
        <p:nvSpPr>
          <p:cNvPr id="7" name="Text Placeholder 2"/>
          <p:cNvSpPr txBox="1">
            <a:spLocks/>
          </p:cNvSpPr>
          <p:nvPr/>
        </p:nvSpPr>
        <p:spPr>
          <a:xfrm>
            <a:off x="2350446" y="1024010"/>
            <a:ext cx="4479331" cy="2073845"/>
          </a:xfrm>
          <a:prstGeom prst="rect">
            <a:avLst/>
          </a:prstGeom>
        </p:spPr>
        <p:txBody>
          <a:bodyPr lIns="91420" tIns="45710" rIns="91420" bIns="45710">
            <a:noAutofit/>
          </a:bodyPr>
          <a:lstStyle>
            <a:lvl1pPr marL="228555" indent="-171415"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ＭＳ Ｐゴシック" charset="0"/>
                <a:cs typeface="CiscoSans ExtraLight"/>
              </a:defRPr>
            </a:lvl1pPr>
            <a:lvl2pPr marL="45710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ＭＳ Ｐゴシック" charset="0"/>
                <a:cs typeface="CiscoSans ExtraLight"/>
              </a:defRPr>
            </a:lvl2pPr>
            <a:lvl3pPr marL="628520"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ＭＳ Ｐゴシック" charset="0"/>
                <a:cs typeface="CiscoSans ExtraLight"/>
              </a:defRPr>
            </a:lvl3pPr>
            <a:lvl4pPr marL="799934"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ＭＳ Ｐゴシック" charset="0"/>
                <a:cs typeface="CiscoSans ExtraLight"/>
              </a:defRPr>
            </a:lvl4pPr>
            <a:lvl5pPr marL="971347" indent="-171415"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48" indent="0">
              <a:buFont typeface="Arial"/>
              <a:buNone/>
            </a:pPr>
            <a:r>
              <a:rPr lang="ja-JP" altLang="en-US" sz="1800" b="1" dirty="0" smtClean="0"/>
              <a:t>プロダクト</a:t>
            </a:r>
            <a:r>
              <a:rPr lang="en-US" sz="1800" b="1" dirty="0" smtClean="0"/>
              <a:t>, </a:t>
            </a:r>
            <a:r>
              <a:rPr lang="ja-JP" altLang="en-US" sz="1800" b="1" dirty="0" smtClean="0"/>
              <a:t>プラットフォーム</a:t>
            </a:r>
            <a:r>
              <a:rPr lang="en-US" sz="1800" b="1" dirty="0" smtClean="0"/>
              <a:t>&amp; </a:t>
            </a:r>
            <a:r>
              <a:rPr lang="ja-JP" altLang="en-US" sz="1800" b="1" dirty="0" smtClean="0"/>
              <a:t>ライセンス</a:t>
            </a:r>
            <a:endParaRPr lang="en-US" sz="1800" b="1" dirty="0" smtClean="0"/>
          </a:p>
          <a:p>
            <a:pPr lvl="1"/>
            <a:r>
              <a:rPr lang="en-US" sz="1600" dirty="0" smtClean="0"/>
              <a:t>Flow Collector 5020 on UCS</a:t>
            </a:r>
          </a:p>
          <a:p>
            <a:pPr lvl="1"/>
            <a:r>
              <a:rPr lang="en-US" sz="1600" dirty="0" smtClean="0"/>
              <a:t>Flow Sensor VE 250, 1000</a:t>
            </a:r>
            <a:r>
              <a:rPr lang="ja-JP" altLang="en-US" sz="1600" dirty="0" smtClean="0"/>
              <a:t> （今後）</a:t>
            </a:r>
            <a:endParaRPr lang="en-US" sz="1600" dirty="0" smtClean="0"/>
          </a:p>
          <a:p>
            <a:pPr lvl="1"/>
            <a:r>
              <a:rPr lang="en-US" sz="1600" dirty="0" smtClean="0"/>
              <a:t>SMC VE 2000</a:t>
            </a:r>
          </a:p>
          <a:p>
            <a:pPr lvl="1"/>
            <a:r>
              <a:rPr lang="en-US" sz="1600" dirty="0" err="1" smtClean="0"/>
              <a:t>Stealthwatch</a:t>
            </a:r>
            <a:r>
              <a:rPr lang="en-US" sz="1600" dirty="0" smtClean="0"/>
              <a:t> Cloud License </a:t>
            </a:r>
          </a:p>
          <a:p>
            <a:pPr lvl="1"/>
            <a:r>
              <a:rPr lang="en-US" sz="1600" dirty="0" err="1" smtClean="0"/>
              <a:t>Stealthwatch</a:t>
            </a:r>
            <a:r>
              <a:rPr lang="en-US" sz="1600" dirty="0" smtClean="0"/>
              <a:t> Packet Analyzer</a:t>
            </a:r>
            <a:r>
              <a:rPr lang="en-US" sz="1600" dirty="0"/>
              <a:t> </a:t>
            </a:r>
            <a:r>
              <a:rPr lang="en-US" sz="1600" dirty="0" smtClean="0"/>
              <a:t>(</a:t>
            </a:r>
            <a:r>
              <a:rPr lang="ja-JP" altLang="en-US" sz="1600" dirty="0" smtClean="0"/>
              <a:t>今後</a:t>
            </a:r>
            <a:r>
              <a:rPr lang="en-US" sz="1600" dirty="0" smtClean="0"/>
              <a:t>)</a:t>
            </a:r>
          </a:p>
          <a:p>
            <a:pPr lvl="1"/>
            <a:r>
              <a:rPr lang="en-US" sz="1600" dirty="0"/>
              <a:t>Endpoint Concentrator and </a:t>
            </a:r>
            <a:r>
              <a:rPr lang="en-US" sz="1600" dirty="0" smtClean="0"/>
              <a:t>License (</a:t>
            </a:r>
            <a:r>
              <a:rPr lang="ja-JP" altLang="en-US" sz="1600" dirty="0" smtClean="0"/>
              <a:t>今後</a:t>
            </a:r>
            <a:r>
              <a:rPr lang="en-US" sz="1600" dirty="0" smtClean="0"/>
              <a:t>)</a:t>
            </a:r>
            <a:endParaRPr lang="en-US" sz="1600" dirty="0"/>
          </a:p>
        </p:txBody>
      </p:sp>
    </p:spTree>
    <p:extLst>
      <p:ext uri="{BB962C8B-B14F-4D97-AF65-F5344CB8AC3E}">
        <p14:creationId xmlns:p14="http://schemas.microsoft.com/office/powerpoint/2010/main" val="240988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729026" y="2824566"/>
            <a:ext cx="1535259" cy="1"/>
          </a:xfrm>
          <a:prstGeom prst="line">
            <a:avLst/>
          </a:prstGeom>
        </p:spPr>
        <p:style>
          <a:lnRef idx="2">
            <a:schemeClr val="accent1"/>
          </a:lnRef>
          <a:fillRef idx="0">
            <a:schemeClr val="accent1"/>
          </a:fillRef>
          <a:effectRef idx="1">
            <a:schemeClr val="accent1"/>
          </a:effectRef>
          <a:fontRef idx="minor">
            <a:schemeClr val="tx1"/>
          </a:fontRef>
        </p:style>
      </p:cxnSp>
      <p:sp>
        <p:nvSpPr>
          <p:cNvPr id="7" name="Cloud 6"/>
          <p:cNvSpPr/>
          <p:nvPr/>
        </p:nvSpPr>
        <p:spPr>
          <a:xfrm>
            <a:off x="1037028" y="1334811"/>
            <a:ext cx="3891686" cy="2551572"/>
          </a:xfrm>
          <a:prstGeom prst="cloud">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6268494" y="3480572"/>
            <a:ext cx="3377" cy="2901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5531795" y="3516958"/>
            <a:ext cx="2824402" cy="1365535"/>
            <a:chOff x="4677684" y="5073814"/>
            <a:chExt cx="1823071" cy="2128306"/>
          </a:xfrm>
        </p:grpSpPr>
        <p:sp>
          <p:nvSpPr>
            <p:cNvPr id="10" name="Rounded Rectangle 9"/>
            <p:cNvSpPr/>
            <p:nvPr/>
          </p:nvSpPr>
          <p:spPr>
            <a:xfrm>
              <a:off x="4677684" y="5073814"/>
              <a:ext cx="1752600" cy="1733550"/>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sp>
          <p:nvSpPr>
            <p:cNvPr id="11" name="TextBox 37"/>
            <p:cNvSpPr txBox="1">
              <a:spLocks noChangeArrowheads="1"/>
            </p:cNvSpPr>
            <p:nvPr/>
          </p:nvSpPr>
          <p:spPr bwMode="auto">
            <a:xfrm>
              <a:off x="4748155" y="6818363"/>
              <a:ext cx="1752600" cy="383757"/>
            </a:xfrm>
            <a:prstGeom prst="rect">
              <a:avLst/>
            </a:prstGeom>
            <a:noFill/>
            <a:ln w="9525">
              <a:noFill/>
              <a:miter lim="800000"/>
              <a:headEnd/>
              <a:tailEnd/>
            </a:ln>
          </p:spPr>
          <p:txBody>
            <a:bodyPr wrap="square">
              <a:spAutoFit/>
            </a:bodyPr>
            <a:lstStyle/>
            <a:p>
              <a:pPr algn="ctr" defTabSz="457200">
                <a:spcBef>
                  <a:spcPct val="0"/>
                </a:spcBef>
              </a:pPr>
              <a:r>
                <a:rPr lang="en-US" sz="1000" b="1" dirty="0" err="1" smtClean="0">
                  <a:solidFill>
                    <a:srgbClr val="1F497D"/>
                  </a:solidFill>
                  <a:latin typeface="+mj-lt"/>
                  <a:ea typeface="+mj-ea"/>
                  <a:cs typeface="+mj-cs"/>
                </a:rPr>
                <a:t>Stealthwatch</a:t>
              </a:r>
              <a:endParaRPr lang="en-US" sz="1000" b="1" dirty="0" smtClean="0">
                <a:solidFill>
                  <a:srgbClr val="1F497D"/>
                </a:solidFill>
                <a:latin typeface="+mj-lt"/>
                <a:ea typeface="+mj-ea"/>
                <a:cs typeface="+mj-cs"/>
              </a:endParaRPr>
            </a:p>
          </p:txBody>
        </p:sp>
      </p:grpSp>
      <p:grpSp>
        <p:nvGrpSpPr>
          <p:cNvPr id="12" name="Group 11"/>
          <p:cNvGrpSpPr/>
          <p:nvPr/>
        </p:nvGrpSpPr>
        <p:grpSpPr>
          <a:xfrm>
            <a:off x="5929242" y="3221795"/>
            <a:ext cx="681502" cy="357212"/>
            <a:chOff x="4793690" y="3478388"/>
            <a:chExt cx="1168400" cy="612422"/>
          </a:xfrm>
        </p:grpSpPr>
        <p:grpSp>
          <p:nvGrpSpPr>
            <p:cNvPr id="13" name="Group 12"/>
            <p:cNvGrpSpPr/>
            <p:nvPr/>
          </p:nvGrpSpPr>
          <p:grpSpPr>
            <a:xfrm>
              <a:off x="4793690" y="3478388"/>
              <a:ext cx="1168400" cy="612422"/>
              <a:chOff x="4789311" y="2144889"/>
              <a:chExt cx="1168400" cy="612422"/>
            </a:xfrm>
          </p:grpSpPr>
          <p:sp>
            <p:nvSpPr>
              <p:cNvPr id="15" name="Trapezoid 14"/>
              <p:cNvSpPr/>
              <p:nvPr/>
            </p:nvSpPr>
            <p:spPr>
              <a:xfrm rot="16200000">
                <a:off x="4749800" y="2184400"/>
                <a:ext cx="612422" cy="533400"/>
              </a:xfrm>
              <a:prstGeom prst="trapezoid">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rapezoid 15"/>
              <p:cNvSpPr/>
              <p:nvPr/>
            </p:nvSpPr>
            <p:spPr>
              <a:xfrm rot="5400000">
                <a:off x="5384800" y="2184400"/>
                <a:ext cx="612422" cy="533400"/>
              </a:xfrm>
              <a:prstGeom prst="trapezoid">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descr="Network-Router-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890" y="3587750"/>
              <a:ext cx="393700" cy="393700"/>
            </a:xfrm>
            <a:prstGeom prst="rect">
              <a:avLst/>
            </a:prstGeom>
          </p:spPr>
        </p:pic>
      </p:grpSp>
      <p:pic>
        <p:nvPicPr>
          <p:cNvPr id="17" name="Picture 16"/>
          <p:cNvPicPr>
            <a:picLocks noChangeAspect="1"/>
          </p:cNvPicPr>
          <p:nvPr/>
        </p:nvPicPr>
        <p:blipFill>
          <a:blip r:embed="rId4"/>
          <a:stretch>
            <a:fillRect/>
          </a:stretch>
        </p:blipFill>
        <p:spPr>
          <a:xfrm>
            <a:off x="7426940" y="3615458"/>
            <a:ext cx="785984" cy="748556"/>
          </a:xfrm>
          <a:prstGeom prst="rect">
            <a:avLst/>
          </a:prstGeom>
        </p:spPr>
      </p:pic>
      <p:cxnSp>
        <p:nvCxnSpPr>
          <p:cNvPr id="18" name="Straight Arrow Connector 17"/>
          <p:cNvCxnSpPr/>
          <p:nvPr/>
        </p:nvCxnSpPr>
        <p:spPr>
          <a:xfrm>
            <a:off x="6553212" y="4059366"/>
            <a:ext cx="99226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9" name="Picture 18" descr="tempIcon_cloudConsolidat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966" y="3908055"/>
            <a:ext cx="379469" cy="379469"/>
          </a:xfrm>
          <a:prstGeom prst="rect">
            <a:avLst/>
          </a:prstGeom>
        </p:spPr>
      </p:pic>
      <p:pic>
        <p:nvPicPr>
          <p:cNvPr id="20" name="Picture 19" descr="tempIcon_cloudAgen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966" y="4401266"/>
            <a:ext cx="379469" cy="379469"/>
          </a:xfrm>
          <a:prstGeom prst="rect">
            <a:avLst/>
          </a:prstGeom>
        </p:spPr>
      </p:pic>
      <p:sp>
        <p:nvSpPr>
          <p:cNvPr id="21" name="Title 2"/>
          <p:cNvSpPr txBox="1">
            <a:spLocks/>
          </p:cNvSpPr>
          <p:nvPr/>
        </p:nvSpPr>
        <p:spPr bwMode="auto">
          <a:xfrm>
            <a:off x="1539154" y="3992243"/>
            <a:ext cx="2765560" cy="28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r>
              <a:rPr lang="en-US" sz="1600" dirty="0" err="1" smtClean="0"/>
              <a:t>Stealthwatch</a:t>
            </a:r>
            <a:r>
              <a:rPr lang="en-US" sz="1600" dirty="0" smtClean="0"/>
              <a:t> Cloud License Concentrator</a:t>
            </a:r>
            <a:endParaRPr lang="en-US" sz="1600" dirty="0"/>
          </a:p>
        </p:txBody>
      </p:sp>
      <p:sp>
        <p:nvSpPr>
          <p:cNvPr id="22" name="Title 2"/>
          <p:cNvSpPr txBox="1">
            <a:spLocks/>
          </p:cNvSpPr>
          <p:nvPr/>
        </p:nvSpPr>
        <p:spPr bwMode="auto">
          <a:xfrm>
            <a:off x="1539154" y="4473004"/>
            <a:ext cx="2373994" cy="25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r>
              <a:rPr lang="en-US" sz="1600" dirty="0" err="1" smtClean="0"/>
              <a:t>Stealthwatch</a:t>
            </a:r>
            <a:r>
              <a:rPr lang="en-US" sz="1600" dirty="0"/>
              <a:t> </a:t>
            </a:r>
            <a:r>
              <a:rPr lang="en-US" sz="1600" dirty="0" smtClean="0"/>
              <a:t>Cloud License Agent</a:t>
            </a:r>
            <a:endParaRPr lang="en-US" sz="1600" dirty="0"/>
          </a:p>
        </p:txBody>
      </p:sp>
      <p:cxnSp>
        <p:nvCxnSpPr>
          <p:cNvPr id="23" name="Straight Connector 22"/>
          <p:cNvCxnSpPr/>
          <p:nvPr/>
        </p:nvCxnSpPr>
        <p:spPr>
          <a:xfrm flipH="1">
            <a:off x="3788867" y="2605821"/>
            <a:ext cx="945078" cy="0"/>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23" descr="tempIcon_cloudConsolidato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6106" y="2405618"/>
            <a:ext cx="650805" cy="650805"/>
          </a:xfrm>
          <a:prstGeom prst="rect">
            <a:avLst/>
          </a:prstGeom>
        </p:spPr>
      </p:pic>
      <p:grpSp>
        <p:nvGrpSpPr>
          <p:cNvPr id="25" name="Group 24"/>
          <p:cNvGrpSpPr/>
          <p:nvPr/>
        </p:nvGrpSpPr>
        <p:grpSpPr>
          <a:xfrm>
            <a:off x="4396568" y="2711048"/>
            <a:ext cx="683079" cy="345375"/>
            <a:chOff x="3701490" y="2757311"/>
            <a:chExt cx="1168400" cy="612422"/>
          </a:xfrm>
        </p:grpSpPr>
        <p:grpSp>
          <p:nvGrpSpPr>
            <p:cNvPr id="26" name="Group 25"/>
            <p:cNvGrpSpPr/>
            <p:nvPr/>
          </p:nvGrpSpPr>
          <p:grpSpPr>
            <a:xfrm>
              <a:off x="3701490" y="2757311"/>
              <a:ext cx="1168400" cy="612422"/>
              <a:chOff x="4789311" y="2144889"/>
              <a:chExt cx="1168400" cy="612422"/>
            </a:xfrm>
          </p:grpSpPr>
          <p:sp>
            <p:nvSpPr>
              <p:cNvPr id="28" name="Trapezoid 27"/>
              <p:cNvSpPr/>
              <p:nvPr/>
            </p:nvSpPr>
            <p:spPr>
              <a:xfrm rot="16200000">
                <a:off x="4749800" y="2184400"/>
                <a:ext cx="612422" cy="533400"/>
              </a:xfrm>
              <a:prstGeom prst="trapezoid">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rapezoid 28"/>
              <p:cNvSpPr/>
              <p:nvPr/>
            </p:nvSpPr>
            <p:spPr>
              <a:xfrm rot="5400000">
                <a:off x="5384800" y="2184400"/>
                <a:ext cx="612422" cy="533400"/>
              </a:xfrm>
              <a:prstGeom prst="trapezoid">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7" name="Picture 26" descr="1444433332_1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9990" y="2850444"/>
              <a:ext cx="393700" cy="393700"/>
            </a:xfrm>
            <a:prstGeom prst="rect">
              <a:avLst/>
            </a:prstGeom>
          </p:spPr>
        </p:pic>
      </p:grpSp>
      <p:cxnSp>
        <p:nvCxnSpPr>
          <p:cNvPr id="30" name="Straight Arrow Connector 29"/>
          <p:cNvCxnSpPr/>
          <p:nvPr/>
        </p:nvCxnSpPr>
        <p:spPr>
          <a:xfrm>
            <a:off x="6264285" y="2817999"/>
            <a:ext cx="0" cy="476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6" idx="3"/>
          </p:cNvCxnSpPr>
          <p:nvPr/>
        </p:nvCxnSpPr>
        <p:spPr>
          <a:xfrm>
            <a:off x="2076938" y="2285222"/>
            <a:ext cx="1189168" cy="425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899927" y="2022340"/>
            <a:ext cx="462286" cy="437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43" idx="3"/>
          </p:cNvCxnSpPr>
          <p:nvPr/>
        </p:nvCxnSpPr>
        <p:spPr>
          <a:xfrm flipV="1">
            <a:off x="2125734" y="2925310"/>
            <a:ext cx="1140372" cy="2264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1762313" y="1970597"/>
            <a:ext cx="464846" cy="471937"/>
            <a:chOff x="1066800" y="1047750"/>
            <a:chExt cx="450330" cy="457200"/>
          </a:xfrm>
        </p:grpSpPr>
        <p:sp>
          <p:nvSpPr>
            <p:cNvPr id="35" name="Cube 34"/>
            <p:cNvSpPr/>
            <p:nvPr/>
          </p:nvSpPr>
          <p:spPr>
            <a:xfrm>
              <a:off x="1066800" y="1047750"/>
              <a:ext cx="450330" cy="457200"/>
            </a:xfrm>
            <a:prstGeom prst="cube">
              <a:avLst>
                <a:gd name="adj" fmla="val 34302"/>
              </a:avLst>
            </a:prstGeom>
            <a:solidFill>
              <a:schemeClr val="bg1">
                <a:lumMod val="65000"/>
              </a:schemeClr>
            </a:solidFill>
            <a:ln>
              <a:solidFill>
                <a:schemeClr val="tx1"/>
              </a:solidFill>
            </a:ln>
            <a:scene3d>
              <a:camera prst="orthographicFront">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descr="tempIcon_cloudAgen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800" y="1200150"/>
              <a:ext cx="304800" cy="304800"/>
            </a:xfrm>
            <a:prstGeom prst="rect">
              <a:avLst/>
            </a:prstGeom>
          </p:spPr>
        </p:pic>
      </p:grpSp>
      <p:pic>
        <p:nvPicPr>
          <p:cNvPr id="37" name="Picture 36"/>
          <p:cNvPicPr>
            <a:picLocks noChangeAspect="1"/>
          </p:cNvPicPr>
          <p:nvPr/>
        </p:nvPicPr>
        <p:blipFill>
          <a:blip r:embed="rId10"/>
          <a:stretch>
            <a:fillRect/>
          </a:stretch>
        </p:blipFill>
        <p:spPr>
          <a:xfrm>
            <a:off x="5848166" y="3769418"/>
            <a:ext cx="879553" cy="580131"/>
          </a:xfrm>
          <a:prstGeom prst="rect">
            <a:avLst/>
          </a:prstGeom>
        </p:spPr>
      </p:pic>
      <p:grpSp>
        <p:nvGrpSpPr>
          <p:cNvPr id="38" name="Group 37"/>
          <p:cNvGrpSpPr/>
          <p:nvPr/>
        </p:nvGrpSpPr>
        <p:grpSpPr>
          <a:xfrm>
            <a:off x="2498023" y="1601433"/>
            <a:ext cx="464846" cy="471937"/>
            <a:chOff x="1066800" y="1047750"/>
            <a:chExt cx="450330" cy="457200"/>
          </a:xfrm>
        </p:grpSpPr>
        <p:sp>
          <p:nvSpPr>
            <p:cNvPr id="39" name="Cube 38"/>
            <p:cNvSpPr/>
            <p:nvPr/>
          </p:nvSpPr>
          <p:spPr>
            <a:xfrm>
              <a:off x="1066800" y="1047750"/>
              <a:ext cx="450330" cy="457200"/>
            </a:xfrm>
            <a:prstGeom prst="cube">
              <a:avLst>
                <a:gd name="adj" fmla="val 34302"/>
              </a:avLst>
            </a:prstGeom>
            <a:solidFill>
              <a:schemeClr val="bg1">
                <a:lumMod val="65000"/>
              </a:schemeClr>
            </a:solidFill>
            <a:ln>
              <a:solidFill>
                <a:schemeClr val="tx1"/>
              </a:solidFill>
            </a:ln>
            <a:scene3d>
              <a:camera prst="orthographicFront">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 name="Picture 39" descr="tempIcon_cloudAgen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800" y="1200150"/>
              <a:ext cx="304800" cy="304800"/>
            </a:xfrm>
            <a:prstGeom prst="rect">
              <a:avLst/>
            </a:prstGeom>
          </p:spPr>
        </p:pic>
      </p:grpSp>
      <p:grpSp>
        <p:nvGrpSpPr>
          <p:cNvPr id="41" name="Group 40"/>
          <p:cNvGrpSpPr/>
          <p:nvPr/>
        </p:nvGrpSpPr>
        <p:grpSpPr>
          <a:xfrm>
            <a:off x="1811109" y="2837162"/>
            <a:ext cx="464846" cy="471937"/>
            <a:chOff x="1066800" y="1047750"/>
            <a:chExt cx="450330" cy="457200"/>
          </a:xfrm>
        </p:grpSpPr>
        <p:sp>
          <p:nvSpPr>
            <p:cNvPr id="42" name="Cube 41"/>
            <p:cNvSpPr/>
            <p:nvPr/>
          </p:nvSpPr>
          <p:spPr>
            <a:xfrm>
              <a:off x="1066800" y="1047750"/>
              <a:ext cx="450330" cy="457200"/>
            </a:xfrm>
            <a:prstGeom prst="cube">
              <a:avLst>
                <a:gd name="adj" fmla="val 34302"/>
              </a:avLst>
            </a:prstGeom>
            <a:solidFill>
              <a:schemeClr val="bg1">
                <a:lumMod val="65000"/>
              </a:schemeClr>
            </a:solidFill>
            <a:ln>
              <a:solidFill>
                <a:schemeClr val="tx1"/>
              </a:solidFill>
            </a:ln>
            <a:scene3d>
              <a:camera prst="orthographicFront">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3" name="Picture 42" descr="tempIcon_cloudAgen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800" y="1200150"/>
              <a:ext cx="304800" cy="304800"/>
            </a:xfrm>
            <a:prstGeom prst="rect">
              <a:avLst/>
            </a:prstGeom>
          </p:spPr>
        </p:pic>
      </p:grpSp>
      <p:cxnSp>
        <p:nvCxnSpPr>
          <p:cNvPr id="44" name="Straight Arrow Connector 43"/>
          <p:cNvCxnSpPr/>
          <p:nvPr/>
        </p:nvCxnSpPr>
        <p:spPr>
          <a:xfrm>
            <a:off x="4731917" y="2597421"/>
            <a:ext cx="1" cy="28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72910" y="4281718"/>
            <a:ext cx="1086745" cy="400110"/>
          </a:xfrm>
          <a:prstGeom prst="rect">
            <a:avLst/>
          </a:prstGeom>
        </p:spPr>
        <p:txBody>
          <a:bodyPr wrap="square">
            <a:spAutoFit/>
          </a:bodyPr>
          <a:lstStyle/>
          <a:p>
            <a:pPr algn="ctr"/>
            <a:r>
              <a:rPr lang="en-US" sz="1000" b="1" dirty="0" smtClean="0">
                <a:solidFill>
                  <a:srgbClr val="1F497D"/>
                </a:solidFill>
              </a:rPr>
              <a:t>Flow</a:t>
            </a:r>
            <a:r>
              <a:rPr lang="ja-JP" altLang="en-US" sz="1000" b="1" dirty="0" smtClean="0">
                <a:solidFill>
                  <a:srgbClr val="1F497D"/>
                </a:solidFill>
              </a:rPr>
              <a:t> </a:t>
            </a:r>
            <a:endParaRPr lang="en-US" altLang="ja-JP" sz="1000" b="1" dirty="0" smtClean="0">
              <a:solidFill>
                <a:srgbClr val="1F497D"/>
              </a:solidFill>
            </a:endParaRPr>
          </a:p>
          <a:p>
            <a:pPr algn="ctr"/>
            <a:r>
              <a:rPr lang="en-US" sz="1000" b="1" dirty="0" smtClean="0">
                <a:solidFill>
                  <a:srgbClr val="1F497D"/>
                </a:solidFill>
              </a:rPr>
              <a:t>Collector</a:t>
            </a:r>
            <a:endParaRPr lang="en-US" sz="1000" b="1" dirty="0">
              <a:solidFill>
                <a:srgbClr val="1F497D"/>
              </a:solidFill>
            </a:endParaRPr>
          </a:p>
        </p:txBody>
      </p:sp>
      <p:sp>
        <p:nvSpPr>
          <p:cNvPr id="3" name="Rectangle 2"/>
          <p:cNvSpPr/>
          <p:nvPr/>
        </p:nvSpPr>
        <p:spPr>
          <a:xfrm>
            <a:off x="5640973" y="2506343"/>
            <a:ext cx="619380" cy="338554"/>
          </a:xfrm>
          <a:prstGeom prst="rect">
            <a:avLst/>
          </a:prstGeom>
        </p:spPr>
        <p:txBody>
          <a:bodyPr wrap="none">
            <a:spAutoFit/>
          </a:bodyPr>
          <a:lstStyle/>
          <a:p>
            <a:pPr algn="ctr"/>
            <a:r>
              <a:rPr lang="en-US" sz="1600" b="1" dirty="0" smtClean="0">
                <a:solidFill>
                  <a:srgbClr val="1F497D"/>
                </a:solidFill>
              </a:rPr>
              <a:t>VPN</a:t>
            </a:r>
            <a:endParaRPr lang="en-US" sz="1600" b="1" dirty="0">
              <a:solidFill>
                <a:srgbClr val="1F497D"/>
              </a:solidFill>
            </a:endParaRPr>
          </a:p>
        </p:txBody>
      </p:sp>
      <p:sp>
        <p:nvSpPr>
          <p:cNvPr id="46" name="Rectangle 45"/>
          <p:cNvSpPr/>
          <p:nvPr/>
        </p:nvSpPr>
        <p:spPr>
          <a:xfrm>
            <a:off x="3955851" y="2320189"/>
            <a:ext cx="697727" cy="338554"/>
          </a:xfrm>
          <a:prstGeom prst="rect">
            <a:avLst/>
          </a:prstGeom>
        </p:spPr>
        <p:txBody>
          <a:bodyPr wrap="none">
            <a:spAutoFit/>
          </a:bodyPr>
          <a:lstStyle/>
          <a:p>
            <a:pPr algn="ctr"/>
            <a:r>
              <a:rPr lang="en-US" sz="1600" b="1" dirty="0" smtClean="0">
                <a:solidFill>
                  <a:srgbClr val="1F497D"/>
                </a:solidFill>
              </a:rPr>
              <a:t>IPFIX</a:t>
            </a:r>
            <a:endParaRPr lang="en-US" sz="1600" b="1" dirty="0">
              <a:solidFill>
                <a:srgbClr val="1F497D"/>
              </a:solidFill>
            </a:endParaRPr>
          </a:p>
        </p:txBody>
      </p:sp>
      <p:sp>
        <p:nvSpPr>
          <p:cNvPr id="50" name="TextBox 49"/>
          <p:cNvSpPr txBox="1"/>
          <p:nvPr/>
        </p:nvSpPr>
        <p:spPr>
          <a:xfrm>
            <a:off x="1491777" y="915863"/>
            <a:ext cx="636814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err="1" smtClean="0"/>
              <a:t>Stealthwatch</a:t>
            </a:r>
            <a:r>
              <a:rPr lang="ja-JP" altLang="en-US" dirty="0" smtClean="0"/>
              <a:t> 可視化をクラウドのインフラへ拡張</a:t>
            </a:r>
            <a:endParaRPr lang="en-US" dirty="0" smtClean="0"/>
          </a:p>
        </p:txBody>
      </p:sp>
      <p:sp>
        <p:nvSpPr>
          <p:cNvPr id="6" name="Rectangle 5"/>
          <p:cNvSpPr/>
          <p:nvPr/>
        </p:nvSpPr>
        <p:spPr>
          <a:xfrm>
            <a:off x="6475600" y="1438836"/>
            <a:ext cx="2536436" cy="150810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spcBef>
                <a:spcPts val="300"/>
              </a:spcBef>
              <a:spcAft>
                <a:spcPts val="300"/>
              </a:spcAft>
              <a:buFont typeface="Arial"/>
              <a:buChar char="•"/>
            </a:pPr>
            <a:r>
              <a:rPr lang="ja-JP" altLang="en-US" sz="1200" dirty="0" smtClean="0">
                <a:solidFill>
                  <a:schemeClr val="tx1">
                    <a:lumMod val="75000"/>
                  </a:schemeClr>
                </a:solidFill>
              </a:rPr>
              <a:t>サポート</a:t>
            </a:r>
            <a:r>
              <a:rPr lang="en-US" sz="1200" dirty="0" smtClean="0">
                <a:solidFill>
                  <a:schemeClr val="tx1">
                    <a:lumMod val="75000"/>
                  </a:schemeClr>
                </a:solidFill>
              </a:rPr>
              <a:t>OS: </a:t>
            </a:r>
          </a:p>
          <a:p>
            <a:pPr marL="742950" lvl="1" indent="-285750">
              <a:spcBef>
                <a:spcPts val="300"/>
              </a:spcBef>
              <a:spcAft>
                <a:spcPts val="300"/>
              </a:spcAft>
              <a:buFont typeface="Arial"/>
              <a:buChar char="•"/>
            </a:pPr>
            <a:r>
              <a:rPr lang="en-US" sz="1200" dirty="0" err="1" smtClean="0">
                <a:solidFill>
                  <a:schemeClr val="tx1">
                    <a:lumMod val="75000"/>
                  </a:schemeClr>
                </a:solidFill>
              </a:rPr>
              <a:t>RedHat</a:t>
            </a:r>
            <a:r>
              <a:rPr lang="en-US" sz="1200" dirty="0" smtClean="0">
                <a:solidFill>
                  <a:schemeClr val="tx1">
                    <a:lumMod val="75000"/>
                  </a:schemeClr>
                </a:solidFill>
              </a:rPr>
              <a:t> </a:t>
            </a:r>
            <a:r>
              <a:rPr lang="en-US" sz="1200" dirty="0">
                <a:solidFill>
                  <a:schemeClr val="tx1">
                    <a:lumMod val="75000"/>
                  </a:schemeClr>
                </a:solidFill>
              </a:rPr>
              <a:t>Enterprise (v6/7</a:t>
            </a:r>
            <a:r>
              <a:rPr lang="en-US" sz="1200" dirty="0" smtClean="0">
                <a:solidFill>
                  <a:schemeClr val="tx1">
                    <a:lumMod val="75000"/>
                  </a:schemeClr>
                </a:solidFill>
              </a:rPr>
              <a:t>)</a:t>
            </a:r>
            <a:endParaRPr lang="en-US" sz="1200" dirty="0">
              <a:solidFill>
                <a:schemeClr val="tx1">
                  <a:lumMod val="75000"/>
                </a:schemeClr>
              </a:solidFill>
            </a:endParaRPr>
          </a:p>
          <a:p>
            <a:pPr marL="742950" lvl="1" indent="-285750">
              <a:spcBef>
                <a:spcPts val="300"/>
              </a:spcBef>
              <a:spcAft>
                <a:spcPts val="300"/>
              </a:spcAft>
              <a:buFont typeface="Arial"/>
              <a:buChar char="•"/>
            </a:pPr>
            <a:r>
              <a:rPr lang="en-US" sz="1200" dirty="0" err="1" smtClean="0">
                <a:solidFill>
                  <a:schemeClr val="tx1">
                    <a:lumMod val="75000"/>
                  </a:schemeClr>
                </a:solidFill>
              </a:rPr>
              <a:t>CentOS</a:t>
            </a:r>
            <a:r>
              <a:rPr lang="en-US" sz="1200" dirty="0" smtClean="0">
                <a:solidFill>
                  <a:schemeClr val="tx1">
                    <a:lumMod val="75000"/>
                  </a:schemeClr>
                </a:solidFill>
              </a:rPr>
              <a:t> </a:t>
            </a:r>
            <a:r>
              <a:rPr lang="en-US" sz="1200" dirty="0">
                <a:solidFill>
                  <a:schemeClr val="tx1">
                    <a:lumMod val="75000"/>
                  </a:schemeClr>
                </a:solidFill>
              </a:rPr>
              <a:t>(v6/7), </a:t>
            </a:r>
          </a:p>
          <a:p>
            <a:pPr marL="742950" lvl="1" indent="-285750">
              <a:spcBef>
                <a:spcPts val="300"/>
              </a:spcBef>
              <a:spcAft>
                <a:spcPts val="300"/>
              </a:spcAft>
              <a:buFont typeface="Arial"/>
              <a:buChar char="•"/>
            </a:pPr>
            <a:r>
              <a:rPr lang="en-US" sz="1200" dirty="0">
                <a:solidFill>
                  <a:schemeClr val="tx1">
                    <a:lumMod val="75000"/>
                  </a:schemeClr>
                </a:solidFill>
              </a:rPr>
              <a:t>Windows </a:t>
            </a:r>
            <a:r>
              <a:rPr lang="en-US" sz="1200" dirty="0" smtClean="0">
                <a:solidFill>
                  <a:schemeClr val="tx1">
                    <a:lumMod val="75000"/>
                  </a:schemeClr>
                </a:solidFill>
              </a:rPr>
              <a:t>(coming)</a:t>
            </a:r>
            <a:endParaRPr lang="en-US" sz="1200" dirty="0">
              <a:solidFill>
                <a:schemeClr val="tx1">
                  <a:lumMod val="75000"/>
                </a:schemeClr>
              </a:solidFill>
            </a:endParaRPr>
          </a:p>
          <a:p>
            <a:pPr marL="285750" indent="-285750">
              <a:spcBef>
                <a:spcPts val="300"/>
              </a:spcBef>
              <a:spcAft>
                <a:spcPts val="300"/>
              </a:spcAft>
              <a:buFont typeface="Arial"/>
              <a:buChar char="•"/>
            </a:pPr>
            <a:r>
              <a:rPr lang="en-US" sz="1200" dirty="0" smtClean="0">
                <a:solidFill>
                  <a:schemeClr val="tx1">
                    <a:lumMod val="75000"/>
                  </a:schemeClr>
                </a:solidFill>
              </a:rPr>
              <a:t>Cloud license </a:t>
            </a:r>
            <a:r>
              <a:rPr lang="ja-JP" altLang="en-US" sz="1200" dirty="0" smtClean="0">
                <a:solidFill>
                  <a:schemeClr val="tx1">
                    <a:lumMod val="75000"/>
                  </a:schemeClr>
                </a:solidFill>
              </a:rPr>
              <a:t>は</a:t>
            </a:r>
            <a:r>
              <a:rPr lang="en-US" altLang="ja-JP" sz="1200" dirty="0" smtClean="0">
                <a:solidFill>
                  <a:schemeClr val="tx1">
                    <a:lumMod val="75000"/>
                  </a:schemeClr>
                </a:solidFill>
              </a:rPr>
              <a:t>Agent</a:t>
            </a:r>
            <a:r>
              <a:rPr lang="ja-JP" altLang="en-US" sz="1200" dirty="0" smtClean="0">
                <a:solidFill>
                  <a:schemeClr val="tx1">
                    <a:lumMod val="75000"/>
                  </a:schemeClr>
                </a:solidFill>
              </a:rPr>
              <a:t>の数</a:t>
            </a:r>
            <a:endParaRPr lang="en-US" sz="1200" dirty="0">
              <a:solidFill>
                <a:schemeClr val="tx1">
                  <a:lumMod val="75000"/>
                </a:schemeClr>
              </a:solidFill>
            </a:endParaRPr>
          </a:p>
        </p:txBody>
      </p:sp>
      <p:sp>
        <p:nvSpPr>
          <p:cNvPr id="47" name="Title 46"/>
          <p:cNvSpPr>
            <a:spLocks noGrp="1"/>
          </p:cNvSpPr>
          <p:nvPr>
            <p:ph type="title"/>
          </p:nvPr>
        </p:nvSpPr>
        <p:spPr/>
        <p:txBody>
          <a:bodyPr/>
          <a:lstStyle/>
          <a:p>
            <a:r>
              <a:rPr lang="en-US" dirty="0" err="1" smtClean="0"/>
              <a:t>Stealthwatch</a:t>
            </a:r>
            <a:r>
              <a:rPr lang="en-US" dirty="0" smtClean="0"/>
              <a:t> Cloud License</a:t>
            </a:r>
            <a:endParaRPr lang="en-US" dirty="0"/>
          </a:p>
        </p:txBody>
      </p:sp>
      <p:sp>
        <p:nvSpPr>
          <p:cNvPr id="48" name="Rectangle 47"/>
          <p:cNvSpPr/>
          <p:nvPr/>
        </p:nvSpPr>
        <p:spPr>
          <a:xfrm>
            <a:off x="7269511" y="4247983"/>
            <a:ext cx="1086745" cy="400110"/>
          </a:xfrm>
          <a:prstGeom prst="rect">
            <a:avLst/>
          </a:prstGeom>
        </p:spPr>
        <p:txBody>
          <a:bodyPr wrap="square">
            <a:spAutoFit/>
          </a:bodyPr>
          <a:lstStyle/>
          <a:p>
            <a:pPr algn="ctr"/>
            <a:r>
              <a:rPr lang="en-US" sz="1000" b="1" dirty="0" smtClean="0">
                <a:solidFill>
                  <a:srgbClr val="1F497D"/>
                </a:solidFill>
              </a:rPr>
              <a:t>Management Console</a:t>
            </a:r>
            <a:endParaRPr lang="en-US" sz="1000" b="1" dirty="0">
              <a:solidFill>
                <a:srgbClr val="1F497D"/>
              </a:solidFill>
            </a:endParaRPr>
          </a:p>
        </p:txBody>
      </p:sp>
    </p:spTree>
    <p:extLst>
      <p:ext uri="{BB962C8B-B14F-4D97-AF65-F5344CB8AC3E}">
        <p14:creationId xmlns:p14="http://schemas.microsoft.com/office/powerpoint/2010/main" val="38689641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altLang="ja-JP" dirty="0" err="1" smtClean="0"/>
              <a:t>Stealthwatch</a:t>
            </a:r>
            <a:r>
              <a:rPr lang="en-US" altLang="ja-JP" dirty="0" smtClean="0"/>
              <a:t> </a:t>
            </a:r>
            <a:r>
              <a:rPr lang="ja-JP" altLang="en-US" dirty="0" smtClean="0"/>
              <a:t>概要</a:t>
            </a:r>
            <a:endParaRPr lang="en-US" altLang="ja-JP" dirty="0" smtClean="0"/>
          </a:p>
          <a:p>
            <a:r>
              <a:rPr lang="en-US" altLang="ja-JP" dirty="0" err="1" smtClean="0"/>
              <a:t>Stealthwatch</a:t>
            </a:r>
            <a:r>
              <a:rPr lang="ja-JP" altLang="ja-JP" dirty="0"/>
              <a:t> </a:t>
            </a:r>
            <a:r>
              <a:rPr lang="ja-JP" altLang="en-US" dirty="0" smtClean="0"/>
              <a:t>システム </a:t>
            </a:r>
            <a:r>
              <a:rPr lang="en-US" altLang="ja-JP" dirty="0" smtClean="0"/>
              <a:t>Deep Dive</a:t>
            </a:r>
            <a:endParaRPr lang="en-US" dirty="0" smtClean="0"/>
          </a:p>
          <a:p>
            <a:r>
              <a:rPr lang="en-US" altLang="ja-JP" dirty="0" err="1" smtClean="0"/>
              <a:t>Stealthwatch</a:t>
            </a:r>
            <a:r>
              <a:rPr lang="en-US" altLang="ja-JP" dirty="0" smtClean="0"/>
              <a:t> 6.7</a:t>
            </a:r>
            <a:r>
              <a:rPr lang="ja-JP" altLang="en-US" dirty="0" smtClean="0"/>
              <a:t> </a:t>
            </a:r>
            <a:r>
              <a:rPr lang="en-US" altLang="ja-JP" dirty="0" smtClean="0"/>
              <a:t>&amp; 6.8 </a:t>
            </a:r>
            <a:r>
              <a:rPr lang="ja-JP" altLang="en-US" dirty="0" smtClean="0"/>
              <a:t>新機能</a:t>
            </a:r>
            <a:endParaRPr lang="en-US" altLang="ja-JP" dirty="0"/>
          </a:p>
          <a:p>
            <a:r>
              <a:rPr lang="en-US" altLang="ja-JP" dirty="0" err="1" smtClean="0"/>
              <a:t>AnyConnect</a:t>
            </a:r>
            <a:r>
              <a:rPr lang="ja-JP" altLang="en-US" dirty="0" smtClean="0"/>
              <a:t> </a:t>
            </a:r>
            <a:r>
              <a:rPr lang="en-US" altLang="ja-JP" dirty="0"/>
              <a:t>Network Visibility Module (</a:t>
            </a:r>
            <a:r>
              <a:rPr lang="en-US" altLang="ja-JP" dirty="0" smtClean="0"/>
              <a:t>NVM) </a:t>
            </a:r>
            <a:r>
              <a:rPr lang="ja-JP" altLang="en-US" dirty="0" smtClean="0"/>
              <a:t>連携</a:t>
            </a:r>
            <a:endParaRPr lang="en-US" dirty="0" smtClean="0"/>
          </a:p>
        </p:txBody>
      </p:sp>
      <p:sp>
        <p:nvSpPr>
          <p:cNvPr id="2" name="Title 1"/>
          <p:cNvSpPr>
            <a:spLocks noGrp="1"/>
          </p:cNvSpPr>
          <p:nvPr>
            <p:ph type="title"/>
          </p:nvPr>
        </p:nvSpPr>
        <p:spPr/>
        <p:txBody>
          <a:bodyPr/>
          <a:lstStyle/>
          <a:p>
            <a:r>
              <a:rPr lang="ja-JP" altLang="en-US" dirty="0" smtClean="0"/>
              <a:t>アジェンダ</a:t>
            </a:r>
            <a:endParaRPr lang="en-US" dirty="0"/>
          </a:p>
        </p:txBody>
      </p:sp>
    </p:spTree>
    <p:extLst>
      <p:ext uri="{BB962C8B-B14F-4D97-AF65-F5344CB8AC3E}">
        <p14:creationId xmlns:p14="http://schemas.microsoft.com/office/powerpoint/2010/main" val="31606277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13 at 7.20.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04" y="1053770"/>
            <a:ext cx="3978422" cy="3898166"/>
          </a:xfrm>
          <a:prstGeom prst="rect">
            <a:avLst/>
          </a:prstGeom>
        </p:spPr>
      </p:pic>
      <p:sp>
        <p:nvSpPr>
          <p:cNvPr id="2" name="Title 1"/>
          <p:cNvSpPr>
            <a:spLocks noGrp="1"/>
          </p:cNvSpPr>
          <p:nvPr>
            <p:ph type="title"/>
          </p:nvPr>
        </p:nvSpPr>
        <p:spPr/>
        <p:txBody>
          <a:bodyPr/>
          <a:lstStyle/>
          <a:p>
            <a:r>
              <a:rPr lang="en-US" dirty="0" err="1" smtClean="0"/>
              <a:t>Stealthwatch</a:t>
            </a:r>
            <a:r>
              <a:rPr lang="en-US" dirty="0" smtClean="0"/>
              <a:t> Cloud License? </a:t>
            </a:r>
            <a:endParaRPr lang="en-US" dirty="0"/>
          </a:p>
        </p:txBody>
      </p:sp>
      <p:pic>
        <p:nvPicPr>
          <p:cNvPr id="6" name="Picture 5"/>
          <p:cNvPicPr>
            <a:picLocks noChangeAspect="1"/>
          </p:cNvPicPr>
          <p:nvPr/>
        </p:nvPicPr>
        <p:blipFill>
          <a:blip r:embed="rId4"/>
          <a:stretch>
            <a:fillRect/>
          </a:stretch>
        </p:blipFill>
        <p:spPr>
          <a:xfrm>
            <a:off x="437766" y="917231"/>
            <a:ext cx="3225240" cy="2011751"/>
          </a:xfrm>
          <a:prstGeom prst="rect">
            <a:avLst/>
          </a:prstGeom>
        </p:spPr>
      </p:pic>
      <p:grpSp>
        <p:nvGrpSpPr>
          <p:cNvPr id="18" name="Group 17"/>
          <p:cNvGrpSpPr/>
          <p:nvPr/>
        </p:nvGrpSpPr>
        <p:grpSpPr>
          <a:xfrm>
            <a:off x="4221805" y="2697719"/>
            <a:ext cx="4848630" cy="379469"/>
            <a:chOff x="3694876" y="2875614"/>
            <a:chExt cx="4848630" cy="379469"/>
          </a:xfrm>
        </p:grpSpPr>
        <p:pic>
          <p:nvPicPr>
            <p:cNvPr id="8" name="Picture 7" descr="tempIcon_cloudConsolidat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4876" y="2875614"/>
              <a:ext cx="379469" cy="379469"/>
            </a:xfrm>
            <a:prstGeom prst="rect">
              <a:avLst/>
            </a:prstGeom>
          </p:spPr>
        </p:pic>
        <p:sp>
          <p:nvSpPr>
            <p:cNvPr id="10" name="Title 2"/>
            <p:cNvSpPr txBox="1">
              <a:spLocks/>
            </p:cNvSpPr>
            <p:nvPr/>
          </p:nvSpPr>
          <p:spPr bwMode="auto">
            <a:xfrm>
              <a:off x="4128063" y="2959802"/>
              <a:ext cx="4415443" cy="28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r>
                <a:rPr lang="en-US" sz="1600" dirty="0" err="1" smtClean="0"/>
                <a:t>Stealthwatch</a:t>
              </a:r>
              <a:r>
                <a:rPr lang="en-US" sz="1600" dirty="0" smtClean="0"/>
                <a:t> Cloud License Concentrator</a:t>
              </a:r>
              <a:endParaRPr lang="en-US" sz="1600" dirty="0"/>
            </a:p>
          </p:txBody>
        </p:sp>
      </p:grpSp>
      <p:grpSp>
        <p:nvGrpSpPr>
          <p:cNvPr id="17" name="Group 16"/>
          <p:cNvGrpSpPr/>
          <p:nvPr/>
        </p:nvGrpSpPr>
        <p:grpSpPr>
          <a:xfrm>
            <a:off x="4224510" y="2265176"/>
            <a:ext cx="4432224" cy="379469"/>
            <a:chOff x="3694876" y="3368825"/>
            <a:chExt cx="4432224" cy="379469"/>
          </a:xfrm>
        </p:grpSpPr>
        <p:pic>
          <p:nvPicPr>
            <p:cNvPr id="9" name="Picture 8" descr="tempIcon_cloudAgen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4876" y="3368825"/>
              <a:ext cx="379469" cy="379469"/>
            </a:xfrm>
            <a:prstGeom prst="rect">
              <a:avLst/>
            </a:prstGeom>
          </p:spPr>
        </p:pic>
        <p:sp>
          <p:nvSpPr>
            <p:cNvPr id="11" name="Title 2"/>
            <p:cNvSpPr txBox="1">
              <a:spLocks/>
            </p:cNvSpPr>
            <p:nvPr/>
          </p:nvSpPr>
          <p:spPr bwMode="auto">
            <a:xfrm>
              <a:off x="4128064" y="3440563"/>
              <a:ext cx="3999036" cy="25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r>
                <a:rPr lang="en-US" sz="1600" dirty="0" err="1" smtClean="0"/>
                <a:t>Stealthwatch</a:t>
              </a:r>
              <a:r>
                <a:rPr lang="en-US" sz="1600" dirty="0"/>
                <a:t> </a:t>
              </a:r>
              <a:r>
                <a:rPr lang="en-US" sz="1600" dirty="0" smtClean="0"/>
                <a:t>Cloud License Agent</a:t>
              </a:r>
              <a:endParaRPr lang="en-US" sz="1600" dirty="0"/>
            </a:p>
          </p:txBody>
        </p:sp>
      </p:grpSp>
      <p:sp>
        <p:nvSpPr>
          <p:cNvPr id="12" name="Title 2"/>
          <p:cNvSpPr txBox="1">
            <a:spLocks/>
          </p:cNvSpPr>
          <p:nvPr/>
        </p:nvSpPr>
        <p:spPr bwMode="auto">
          <a:xfrm>
            <a:off x="5028193" y="3884902"/>
            <a:ext cx="3310937" cy="25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r>
              <a:rPr lang="en-US" sz="1800" dirty="0" err="1" smtClean="0"/>
              <a:t>Stealthwatch</a:t>
            </a:r>
            <a:r>
              <a:rPr lang="en-US" sz="1800" dirty="0"/>
              <a:t> </a:t>
            </a:r>
            <a:r>
              <a:rPr lang="en-US" sz="1800" dirty="0" smtClean="0"/>
              <a:t>Cloud License</a:t>
            </a:r>
            <a:endParaRPr lang="en-US" sz="1800" dirty="0"/>
          </a:p>
        </p:txBody>
      </p:sp>
      <p:sp>
        <p:nvSpPr>
          <p:cNvPr id="13" name="TextBox 12"/>
          <p:cNvSpPr txBox="1"/>
          <p:nvPr/>
        </p:nvSpPr>
        <p:spPr>
          <a:xfrm>
            <a:off x="5028194" y="1079310"/>
            <a:ext cx="1319104"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dirty="0" smtClean="0"/>
              <a:t>３つの用語</a:t>
            </a:r>
            <a:r>
              <a:rPr lang="en-US" dirty="0" smtClean="0"/>
              <a:t>:</a:t>
            </a:r>
            <a:endParaRPr lang="en-US" dirty="0"/>
          </a:p>
        </p:txBody>
      </p:sp>
      <p:sp>
        <p:nvSpPr>
          <p:cNvPr id="16" name="Rounded Rectangular Callout 15"/>
          <p:cNvSpPr/>
          <p:nvPr/>
        </p:nvSpPr>
        <p:spPr>
          <a:xfrm>
            <a:off x="6881411" y="1564748"/>
            <a:ext cx="1901843" cy="541052"/>
          </a:xfrm>
          <a:prstGeom prst="wedgeRoundRectCallout">
            <a:avLst>
              <a:gd name="adj1" fmla="val -11000"/>
              <a:gd name="adj2" fmla="val 95629"/>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t>ソフトウェア</a:t>
            </a:r>
            <a:endParaRPr lang="en-US" altLang="ja-JP" sz="1400" dirty="0" smtClean="0"/>
          </a:p>
        </p:txBody>
      </p:sp>
      <p:sp>
        <p:nvSpPr>
          <p:cNvPr id="19" name="Rounded Rectangular Callout 18"/>
          <p:cNvSpPr/>
          <p:nvPr/>
        </p:nvSpPr>
        <p:spPr>
          <a:xfrm>
            <a:off x="4484805" y="3174318"/>
            <a:ext cx="1901843" cy="541052"/>
          </a:xfrm>
          <a:prstGeom prst="wedgeRoundRectCallout">
            <a:avLst>
              <a:gd name="adj1" fmla="val 67259"/>
              <a:gd name="adj2" fmla="val -67031"/>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t>仮想アプライアンス</a:t>
            </a:r>
            <a:endParaRPr lang="en-US" altLang="ja-JP" sz="1400" dirty="0" smtClean="0"/>
          </a:p>
        </p:txBody>
      </p:sp>
      <p:sp>
        <p:nvSpPr>
          <p:cNvPr id="20" name="Rounded Rectangular Callout 19"/>
          <p:cNvSpPr/>
          <p:nvPr/>
        </p:nvSpPr>
        <p:spPr>
          <a:xfrm>
            <a:off x="7131917" y="3159649"/>
            <a:ext cx="1901843" cy="541052"/>
          </a:xfrm>
          <a:prstGeom prst="wedgeRoundRectCallout">
            <a:avLst>
              <a:gd name="adj1" fmla="val -18794"/>
              <a:gd name="adj2" fmla="val 86262"/>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t>ライセンス名</a:t>
            </a:r>
            <a:endParaRPr lang="en-US" sz="1400" dirty="0" smtClean="0"/>
          </a:p>
        </p:txBody>
      </p:sp>
      <p:sp>
        <p:nvSpPr>
          <p:cNvPr id="21" name="Rounded Rectangular Callout 20"/>
          <p:cNvSpPr/>
          <p:nvPr/>
        </p:nvSpPr>
        <p:spPr>
          <a:xfrm>
            <a:off x="5559679" y="4401803"/>
            <a:ext cx="1901843" cy="541052"/>
          </a:xfrm>
          <a:prstGeom prst="wedgeRoundRectCallout">
            <a:avLst>
              <a:gd name="adj1" fmla="val 10791"/>
              <a:gd name="adj2" fmla="val -76189"/>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t>このシステムの名前</a:t>
            </a:r>
            <a:endParaRPr lang="en-US" sz="1400" dirty="0" smtClean="0"/>
          </a:p>
        </p:txBody>
      </p:sp>
    </p:spTree>
    <p:extLst>
      <p:ext uri="{BB962C8B-B14F-4D97-AF65-F5344CB8AC3E}">
        <p14:creationId xmlns:p14="http://schemas.microsoft.com/office/powerpoint/2010/main" val="3857040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animBg="1"/>
      <p:bldP spid="19"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150744" y="1626196"/>
            <a:ext cx="4780476" cy="3349367"/>
            <a:chOff x="7379822" y="2891014"/>
            <a:chExt cx="8499454" cy="5954431"/>
          </a:xfrm>
        </p:grpSpPr>
        <p:sp>
          <p:nvSpPr>
            <p:cNvPr id="53" name="Rectangle 52"/>
            <p:cNvSpPr/>
            <p:nvPr/>
          </p:nvSpPr>
          <p:spPr>
            <a:xfrm>
              <a:off x="11865816" y="3092817"/>
              <a:ext cx="3810264" cy="4194032"/>
            </a:xfrm>
            <a:prstGeom prst="rect">
              <a:avLst/>
            </a:prstGeom>
            <a:solidFill>
              <a:schemeClr val="accent3">
                <a:lumMod val="25000"/>
              </a:schemeClr>
            </a:solidFill>
          </p:spPr>
          <p:txBody>
            <a:bodyPr wrap="square" rtlCol="0" anchor="ctr">
              <a:noAutofit/>
            </a:bodyPr>
            <a:lstStyle/>
            <a:p>
              <a:pPr algn="ctr" defTabSz="814814"/>
              <a:endParaRPr lang="en-US" sz="1600" dirty="0">
                <a:solidFill>
                  <a:srgbClr val="0096D6"/>
                </a:solidFill>
                <a:latin typeface="Arial" pitchFamily="34" charset="0"/>
                <a:ea typeface="+mn-ea"/>
                <a:cs typeface="Arial" pitchFamily="34" charset="0"/>
              </a:endParaRPr>
            </a:p>
          </p:txBody>
        </p:sp>
        <p:sp>
          <p:nvSpPr>
            <p:cNvPr id="54" name="Isosceles Triangle 53"/>
            <p:cNvSpPr/>
            <p:nvPr/>
          </p:nvSpPr>
          <p:spPr bwMode="auto">
            <a:xfrm rot="14442967">
              <a:off x="7326918" y="3523503"/>
              <a:ext cx="5374846" cy="5269037"/>
            </a:xfrm>
            <a:prstGeom prst="triangle">
              <a:avLst>
                <a:gd name="adj" fmla="val 100000"/>
              </a:avLst>
            </a:prstGeom>
            <a:gradFill>
              <a:gsLst>
                <a:gs pos="0">
                  <a:schemeClr val="accent3">
                    <a:lumMod val="90000"/>
                  </a:schemeClr>
                </a:gs>
                <a:gs pos="50000">
                  <a:schemeClr val="accent3">
                    <a:lumMod val="75000"/>
                  </a:schemeClr>
                </a:gs>
                <a:gs pos="100000">
                  <a:schemeClr val="accent3">
                    <a:lumMod val="50000"/>
                  </a:schemeClr>
                </a:gs>
              </a:gsLst>
              <a:lin ang="5400000" scaled="0"/>
            </a:gradFill>
            <a:ln w="9525" cap="flat" cmpd="sng" algn="ctr">
              <a:noFill/>
              <a:prstDash val="solid"/>
              <a:round/>
              <a:headEnd type="none" w="med" len="med"/>
              <a:tailEnd type="none" w="med" len="med"/>
            </a:ln>
            <a:effectLst/>
            <a:scene3d>
              <a:camera prst="isometricLeftDown"/>
              <a:lightRig rig="threePt" dir="t"/>
            </a:scene3d>
          </p:spPr>
          <p:txBody>
            <a:bodyPr vert="horz" wrap="none" lIns="82124" tIns="41061" rIns="82124" bIns="41061" numCol="1" rtlCol="0" anchor="ctr" anchorCtr="0" compatLnSpc="1">
              <a:prstTxWarp prst="textNoShape">
                <a:avLst/>
              </a:prstTxWarp>
            </a:bodyPr>
            <a:lstStyle/>
            <a:p>
              <a:pPr algn="ctr" defTabSz="457330" eaLnBrk="0" hangingPunct="0">
                <a:lnSpc>
                  <a:spcPct val="90000"/>
                </a:lnSpc>
              </a:pPr>
              <a:endParaRPr lang="en-US" sz="1600">
                <a:solidFill>
                  <a:srgbClr val="FFFFFF"/>
                </a:solidFill>
                <a:latin typeface="Calibri" pitchFamily="34" charset="0"/>
                <a:ea typeface="ＭＳ Ｐゴシック" pitchFamily="34" charset="-128"/>
                <a:cs typeface="Arial" pitchFamily="34" charset="0"/>
              </a:endParaRPr>
            </a:p>
          </p:txBody>
        </p:sp>
        <p:sp>
          <p:nvSpPr>
            <p:cNvPr id="99" name="TextBox 98"/>
            <p:cNvSpPr txBox="1"/>
            <p:nvPr/>
          </p:nvSpPr>
          <p:spPr>
            <a:xfrm>
              <a:off x="11996442" y="3764614"/>
              <a:ext cx="3578040" cy="3077766"/>
            </a:xfrm>
            <a:prstGeom prst="rect">
              <a:avLst/>
            </a:prstGeom>
            <a:solidFill>
              <a:schemeClr val="bg1"/>
            </a:solidFill>
          </p:spPr>
          <p:txBody>
            <a:bodyPr wrap="square" lIns="137160" rIns="137160" numCol="1" rtlCol="0">
              <a:spAutoFit/>
            </a:bodyPr>
            <a:lstStyle/>
            <a:p>
              <a:pPr marL="133724" indent="-133724" defTabSz="814814">
                <a:spcBef>
                  <a:spcPts val="675"/>
                </a:spcBef>
                <a:buFont typeface="Arial" panose="020B0604020202020204" pitchFamily="34" charset="0"/>
                <a:buChar char="•"/>
              </a:pPr>
              <a:r>
                <a:rPr lang="ja-JP" altLang="en-US" sz="1200" dirty="0" smtClean="0">
                  <a:solidFill>
                    <a:srgbClr val="022632"/>
                  </a:solidFill>
                  <a:latin typeface="Arial" pitchFamily="34" charset="0"/>
                  <a:ea typeface="+mn-ea"/>
                  <a:cs typeface="Arial" pitchFamily="34" charset="0"/>
                </a:rPr>
                <a:t>有線・無線アクセス</a:t>
              </a:r>
              <a:endParaRPr lang="en-US" altLang="ja-JP" sz="1200" dirty="0" smtClean="0">
                <a:solidFill>
                  <a:srgbClr val="022632"/>
                </a:solidFill>
                <a:latin typeface="Arial" pitchFamily="34" charset="0"/>
                <a:ea typeface="+mn-ea"/>
                <a:cs typeface="Arial" pitchFamily="34" charset="0"/>
              </a:endParaRPr>
            </a:p>
            <a:p>
              <a:pPr marL="133724" indent="-133724" defTabSz="814814">
                <a:spcBef>
                  <a:spcPts val="675"/>
                </a:spcBef>
                <a:buFont typeface="Arial" panose="020B0604020202020204" pitchFamily="34" charset="0"/>
                <a:buChar char="•"/>
              </a:pPr>
              <a:r>
                <a:rPr lang="ja-JP" altLang="en-US" sz="1200" dirty="0" smtClean="0">
                  <a:solidFill>
                    <a:srgbClr val="022632"/>
                  </a:solidFill>
                  <a:latin typeface="Arial" pitchFamily="34" charset="0"/>
                  <a:ea typeface="+mn-ea"/>
                  <a:cs typeface="Arial" pitchFamily="34" charset="0"/>
                </a:rPr>
                <a:t>キャンパス、コア、ディストリビューション</a:t>
              </a:r>
              <a:endParaRPr lang="en-US" altLang="ja-JP" sz="1200" dirty="0" smtClean="0">
                <a:solidFill>
                  <a:srgbClr val="022632"/>
                </a:solidFill>
                <a:latin typeface="Arial" pitchFamily="34" charset="0"/>
                <a:ea typeface="+mn-ea"/>
                <a:cs typeface="Arial" pitchFamily="34" charset="0"/>
              </a:endParaRPr>
            </a:p>
            <a:p>
              <a:pPr marL="133724" indent="-133724" defTabSz="814814">
                <a:spcBef>
                  <a:spcPts val="675"/>
                </a:spcBef>
                <a:buFont typeface="Arial" panose="020B0604020202020204" pitchFamily="34" charset="0"/>
                <a:buChar char="•"/>
              </a:pPr>
              <a:r>
                <a:rPr lang="ja-JP" altLang="en-US" sz="1200" dirty="0" smtClean="0">
                  <a:solidFill>
                    <a:srgbClr val="022632"/>
                  </a:solidFill>
                  <a:latin typeface="Arial" pitchFamily="34" charset="0"/>
                  <a:ea typeface="+mn-ea"/>
                  <a:cs typeface="Arial" pitchFamily="34" charset="0"/>
                </a:rPr>
                <a:t>データセンタコア、アグリゲーション</a:t>
              </a:r>
              <a:endParaRPr lang="en-US" altLang="ja-JP" sz="1200" dirty="0" smtClean="0">
                <a:solidFill>
                  <a:srgbClr val="022632"/>
                </a:solidFill>
                <a:latin typeface="Arial" pitchFamily="34" charset="0"/>
                <a:ea typeface="+mn-ea"/>
                <a:cs typeface="Arial" pitchFamily="34" charset="0"/>
              </a:endParaRPr>
            </a:p>
            <a:p>
              <a:pPr marL="133724" indent="-133724" defTabSz="814814">
                <a:spcBef>
                  <a:spcPts val="675"/>
                </a:spcBef>
                <a:buFont typeface="Arial" panose="020B0604020202020204" pitchFamily="34" charset="0"/>
                <a:buChar char="•"/>
              </a:pPr>
              <a:r>
                <a:rPr lang="ja-JP" altLang="en-US" sz="1200" dirty="0" smtClean="0">
                  <a:solidFill>
                    <a:srgbClr val="022632"/>
                  </a:solidFill>
                  <a:latin typeface="Arial" pitchFamily="34" charset="0"/>
                  <a:ea typeface="+mn-ea"/>
                  <a:cs typeface="Arial" pitchFamily="34" charset="0"/>
                </a:rPr>
                <a:t>サーバアクセス</a:t>
              </a:r>
              <a:endParaRPr lang="en-US" altLang="ja-JP" sz="1200" dirty="0" smtClean="0">
                <a:solidFill>
                  <a:srgbClr val="022632"/>
                </a:solidFill>
                <a:latin typeface="Arial" pitchFamily="34" charset="0"/>
                <a:ea typeface="+mn-ea"/>
                <a:cs typeface="Arial" pitchFamily="34" charset="0"/>
              </a:endParaRPr>
            </a:p>
            <a:p>
              <a:pPr marL="133724" indent="-133724" defTabSz="814814">
                <a:spcBef>
                  <a:spcPts val="675"/>
                </a:spcBef>
                <a:buFont typeface="Arial" panose="020B0604020202020204" pitchFamily="34" charset="0"/>
                <a:buChar char="•"/>
              </a:pPr>
              <a:r>
                <a:rPr lang="ja-JP" altLang="en-US" sz="1200" dirty="0" smtClean="0">
                  <a:solidFill>
                    <a:srgbClr val="022632"/>
                  </a:solidFill>
                  <a:latin typeface="Arial" pitchFamily="34" charset="0"/>
                  <a:ea typeface="+mn-ea"/>
                  <a:cs typeface="Arial" pitchFamily="34" charset="0"/>
                </a:rPr>
                <a:t>仮想マシン／クラウド</a:t>
              </a:r>
              <a:endParaRPr lang="en-US" altLang="ja-JP" sz="1200" dirty="0" smtClean="0">
                <a:solidFill>
                  <a:srgbClr val="022632"/>
                </a:solidFill>
                <a:latin typeface="Arial" pitchFamily="34" charset="0"/>
                <a:ea typeface="+mn-ea"/>
                <a:cs typeface="Arial" pitchFamily="34" charset="0"/>
              </a:endParaRPr>
            </a:p>
          </p:txBody>
        </p:sp>
        <p:sp>
          <p:nvSpPr>
            <p:cNvPr id="100" name="Rectangle 99"/>
            <p:cNvSpPr/>
            <p:nvPr/>
          </p:nvSpPr>
          <p:spPr>
            <a:xfrm>
              <a:off x="11719810" y="2891014"/>
              <a:ext cx="4159466" cy="875454"/>
            </a:xfrm>
            <a:prstGeom prst="rect">
              <a:avLst/>
            </a:prstGeom>
            <a:solidFill>
              <a:schemeClr val="accent3">
                <a:lumMod val="25000"/>
              </a:schemeClr>
            </a:solidFill>
          </p:spPr>
          <p:txBody>
            <a:bodyPr wrap="square">
              <a:spAutoFit/>
            </a:bodyPr>
            <a:lstStyle/>
            <a:p>
              <a:pPr algn="ctr" defTabSz="814814">
                <a:spcBef>
                  <a:spcPts val="675"/>
                </a:spcBef>
              </a:pPr>
              <a:r>
                <a:rPr lang="ja-JP" altLang="en-US" sz="1300" dirty="0" smtClean="0">
                  <a:solidFill>
                    <a:srgbClr val="FFFFFF"/>
                  </a:solidFill>
                  <a:latin typeface="Arial"/>
                  <a:ea typeface="+mn-ea"/>
                  <a:cs typeface="Arial" pitchFamily="34" charset="0"/>
                </a:rPr>
                <a:t>一環した可視化をネットワーク全体で</a:t>
              </a:r>
              <a:endParaRPr lang="en-US" altLang="ja-JP" sz="1300" dirty="0" smtClean="0">
                <a:solidFill>
                  <a:srgbClr val="FFFFFF"/>
                </a:solidFill>
                <a:latin typeface="Arial"/>
                <a:ea typeface="+mn-ea"/>
                <a:cs typeface="Arial" pitchFamily="34" charset="0"/>
              </a:endParaRPr>
            </a:p>
          </p:txBody>
        </p:sp>
      </p:grpSp>
      <p:sp>
        <p:nvSpPr>
          <p:cNvPr id="39" name="Isosceles Triangle 38"/>
          <p:cNvSpPr/>
          <p:nvPr/>
        </p:nvSpPr>
        <p:spPr bwMode="auto">
          <a:xfrm rot="14713946">
            <a:off x="295769" y="1911836"/>
            <a:ext cx="4115624" cy="2963544"/>
          </a:xfrm>
          <a:prstGeom prst="triangle">
            <a:avLst>
              <a:gd name="adj" fmla="val 79564"/>
            </a:avLst>
          </a:prstGeom>
          <a:gradFill>
            <a:gsLst>
              <a:gs pos="0">
                <a:schemeClr val="accent3">
                  <a:lumMod val="90000"/>
                </a:schemeClr>
              </a:gs>
              <a:gs pos="50000">
                <a:schemeClr val="accent3">
                  <a:lumMod val="75000"/>
                </a:schemeClr>
              </a:gs>
              <a:gs pos="100000">
                <a:schemeClr val="accent3">
                  <a:lumMod val="10000"/>
                </a:schemeClr>
              </a:gs>
            </a:gsLst>
            <a:lin ang="5400000" scaled="0"/>
          </a:gradFill>
          <a:ln w="9525" cap="flat" cmpd="sng" algn="ctr">
            <a:noFill/>
            <a:prstDash val="solid"/>
            <a:round/>
            <a:headEnd type="none" w="med" len="med"/>
            <a:tailEnd type="none" w="med" len="med"/>
          </a:ln>
          <a:effectLst/>
          <a:scene3d>
            <a:camera prst="isometricLeftDown"/>
            <a:lightRig rig="threePt" dir="t"/>
          </a:scene3d>
        </p:spPr>
        <p:txBody>
          <a:bodyPr vert="horz" wrap="none" lIns="46117" tIns="23057" rIns="46117" bIns="23057" numCol="1" rtlCol="0" anchor="ctr" anchorCtr="0" compatLnSpc="1">
            <a:prstTxWarp prst="textNoShape">
              <a:avLst/>
            </a:prstTxWarp>
          </a:bodyPr>
          <a:lstStyle/>
          <a:p>
            <a:pPr algn="ctr" defTabSz="457330" eaLnBrk="0" hangingPunct="0">
              <a:lnSpc>
                <a:spcPct val="90000"/>
              </a:lnSpc>
            </a:pPr>
            <a:endParaRPr lang="en-US" sz="1600">
              <a:solidFill>
                <a:srgbClr val="FFFFFF"/>
              </a:solidFill>
              <a:latin typeface="Calibri" pitchFamily="34" charset="0"/>
              <a:ea typeface="ＭＳ Ｐゴシック" pitchFamily="34" charset="-128"/>
              <a:cs typeface="Arial" pitchFamily="34" charset="0"/>
            </a:endParaRPr>
          </a:p>
        </p:txBody>
      </p:sp>
      <p:grpSp>
        <p:nvGrpSpPr>
          <p:cNvPr id="44" name="Group 43"/>
          <p:cNvGrpSpPr/>
          <p:nvPr/>
        </p:nvGrpSpPr>
        <p:grpSpPr>
          <a:xfrm>
            <a:off x="251519" y="2203722"/>
            <a:ext cx="2127686" cy="1558967"/>
            <a:chOff x="572402" y="3041315"/>
            <a:chExt cx="3782922" cy="2771497"/>
          </a:xfrm>
        </p:grpSpPr>
        <p:sp>
          <p:nvSpPr>
            <p:cNvPr id="37" name="Rectangle 8"/>
            <p:cNvSpPr>
              <a:spLocks noChangeArrowheads="1"/>
            </p:cNvSpPr>
            <p:nvPr/>
          </p:nvSpPr>
          <p:spPr bwMode="auto">
            <a:xfrm>
              <a:off x="1116964" y="3210436"/>
              <a:ext cx="2838337" cy="447302"/>
            </a:xfrm>
            <a:prstGeom prst="rect">
              <a:avLst/>
            </a:prstGeom>
            <a:noFill/>
            <a:ln w="9525">
              <a:noFill/>
              <a:miter lim="800000"/>
              <a:headEnd/>
              <a:tailEnd/>
            </a:ln>
          </p:spPr>
          <p:txBody>
            <a:bodyPr wrap="square" lIns="0" tIns="0" rIns="0" bIns="0">
              <a:spAutoFit/>
            </a:bodyPr>
            <a:lstStyle/>
            <a:p>
              <a:pPr algn="ctr" defTabSz="513494" eaLnBrk="0" hangingPunct="0">
                <a:lnSpc>
                  <a:spcPct val="90000"/>
                </a:lnSpc>
              </a:pPr>
              <a:r>
                <a:rPr lang="en-US" sz="900" b="1" dirty="0">
                  <a:solidFill>
                    <a:srgbClr val="ABDFF0">
                      <a:lumMod val="10000"/>
                    </a:srgbClr>
                  </a:solidFill>
                  <a:latin typeface="Arial"/>
                  <a:ea typeface="+mn-ea"/>
                  <a:cs typeface="Arial" charset="0"/>
                </a:rPr>
                <a:t>Integrated </a:t>
              </a:r>
              <a:r>
                <a:rPr lang="en-GB" sz="900" b="1" dirty="0">
                  <a:solidFill>
                    <a:srgbClr val="ABDFF0">
                      <a:lumMod val="10000"/>
                    </a:srgbClr>
                  </a:solidFill>
                  <a:latin typeface="Arial"/>
                  <a:ea typeface="+mn-ea"/>
                  <a:cs typeface="Arial" charset="0"/>
                </a:rPr>
                <a:t>Management and Reporting Dashboard</a:t>
              </a:r>
              <a:endParaRPr lang="en-US" sz="900" b="1" dirty="0">
                <a:solidFill>
                  <a:srgbClr val="ABDFF0">
                    <a:lumMod val="10000"/>
                  </a:srgbClr>
                </a:solidFill>
                <a:latin typeface="Arial"/>
                <a:ea typeface="+mn-ea"/>
                <a:cs typeface="Arial" charset="0"/>
              </a:endParaRPr>
            </a:p>
          </p:txBody>
        </p:sp>
        <p:pic>
          <p:nvPicPr>
            <p:cNvPr id="43" name="Picture 42"/>
            <p:cNvPicPr>
              <a:picLocks noChangeAspect="1"/>
            </p:cNvPicPr>
            <p:nvPr/>
          </p:nvPicPr>
          <p:blipFill>
            <a:blip r:embed="rId3"/>
            <a:stretch>
              <a:fillRect/>
            </a:stretch>
          </p:blipFill>
          <p:spPr>
            <a:xfrm>
              <a:off x="572402" y="3041315"/>
              <a:ext cx="3438044" cy="2378013"/>
            </a:xfrm>
            <a:prstGeom prst="rect">
              <a:avLst/>
            </a:prstGeom>
            <a:noFill/>
            <a:ln w="19050">
              <a:solidFill>
                <a:schemeClr val="accent1"/>
              </a:solidFill>
              <a:miter lim="800000"/>
              <a:headEnd/>
              <a:tailEnd/>
            </a:ln>
            <a:effectLst>
              <a:outerShdw blurRad="63500" sx="102000" sy="102000" algn="ctr" rotWithShape="0">
                <a:prstClr val="black">
                  <a:alpha val="40000"/>
                </a:prstClr>
              </a:outerShdw>
            </a:effectLst>
          </p:spPr>
        </p:pic>
        <p:pic>
          <p:nvPicPr>
            <p:cNvPr id="41" name="Picture 40"/>
            <p:cNvPicPr>
              <a:picLocks noChangeAspect="1"/>
            </p:cNvPicPr>
            <p:nvPr/>
          </p:nvPicPr>
          <p:blipFill>
            <a:blip r:embed="rId4"/>
            <a:stretch>
              <a:fillRect/>
            </a:stretch>
          </p:blipFill>
          <p:spPr>
            <a:xfrm>
              <a:off x="858609" y="3580397"/>
              <a:ext cx="3496715" cy="2232415"/>
            </a:xfrm>
            <a:prstGeom prst="rect">
              <a:avLst/>
            </a:prstGeom>
            <a:noFill/>
            <a:ln w="19050">
              <a:solidFill>
                <a:schemeClr val="accent1"/>
              </a:solidFill>
              <a:miter lim="800000"/>
              <a:headEnd/>
              <a:tailEnd/>
            </a:ln>
            <a:effectLst>
              <a:outerShdw blurRad="63500" sx="102000" sy="102000" algn="ctr" rotWithShape="0">
                <a:prstClr val="black">
                  <a:alpha val="40000"/>
                </a:prstClr>
              </a:outerShdw>
            </a:effectLst>
          </p:spPr>
        </p:pic>
      </p:grpSp>
      <p:sp>
        <p:nvSpPr>
          <p:cNvPr id="98" name="Oval 266"/>
          <p:cNvSpPr>
            <a:spLocks noChangeArrowheads="1"/>
          </p:cNvSpPr>
          <p:nvPr/>
        </p:nvSpPr>
        <p:spPr bwMode="auto">
          <a:xfrm>
            <a:off x="2485365" y="2781156"/>
            <a:ext cx="3988903" cy="346895"/>
          </a:xfrm>
          <a:prstGeom prst="ellipse">
            <a:avLst/>
          </a:prstGeom>
          <a:solidFill>
            <a:schemeClr val="accent1"/>
          </a:solidFill>
          <a:ln w="9525" algn="ctr">
            <a:noFill/>
            <a:round/>
            <a:headEnd/>
            <a:tailEnd/>
          </a:ln>
          <a:effectLst/>
        </p:spPr>
        <p:txBody>
          <a:bodyPr lIns="46117" tIns="23057" rIns="46117" bIns="23057" anchor="ctr">
            <a:spAutoFit/>
          </a:bodyPr>
          <a:lstStyle/>
          <a:p>
            <a:pPr algn="ctr" defTabSz="814814"/>
            <a:endParaRPr lang="en-US" sz="1300" b="1">
              <a:solidFill>
                <a:srgbClr val="000000"/>
              </a:solidFill>
              <a:latin typeface="Calibri" pitchFamily="34" charset="0"/>
              <a:ea typeface="+mn-ea"/>
              <a:cs typeface="Arial" pitchFamily="34" charset="0"/>
            </a:endParaRPr>
          </a:p>
        </p:txBody>
      </p:sp>
      <p:grpSp>
        <p:nvGrpSpPr>
          <p:cNvPr id="55" name="Group 54"/>
          <p:cNvGrpSpPr/>
          <p:nvPr/>
        </p:nvGrpSpPr>
        <p:grpSpPr>
          <a:xfrm>
            <a:off x="2438280" y="1064947"/>
            <a:ext cx="4068381" cy="3891500"/>
            <a:chOff x="6383477" y="1662206"/>
            <a:chExt cx="7132320" cy="7132320"/>
          </a:xfrm>
        </p:grpSpPr>
        <p:sp>
          <p:nvSpPr>
            <p:cNvPr id="56" name="Rectangle 10"/>
            <p:cNvSpPr>
              <a:spLocks noChangeArrowheads="1"/>
            </p:cNvSpPr>
            <p:nvPr/>
          </p:nvSpPr>
          <p:spPr bwMode="auto">
            <a:xfrm rot="19620000">
              <a:off x="7799406" y="2305184"/>
              <a:ext cx="1675700" cy="339694"/>
            </a:xfrm>
            <a:prstGeom prst="rect">
              <a:avLst/>
            </a:prstGeom>
            <a:noFill/>
            <a:ln w="9525">
              <a:noFill/>
              <a:miter lim="800000"/>
              <a:headEnd/>
              <a:tailEnd/>
            </a:ln>
          </p:spPr>
          <p:txBody>
            <a:bodyPr>
              <a:spAutoFit/>
            </a:bodyPr>
            <a:lstStyle/>
            <a:p>
              <a:pPr algn="ctr" defTabSz="814814" eaLnBrk="0" hangingPunct="0">
                <a:lnSpc>
                  <a:spcPct val="90000"/>
                </a:lnSpc>
              </a:pPr>
              <a:r>
                <a:rPr lang="en-US" sz="700" b="1">
                  <a:solidFill>
                    <a:srgbClr val="FFFFFF"/>
                  </a:solidFill>
                  <a:latin typeface="Calibri" pitchFamily="34" charset="0"/>
                  <a:ea typeface="+mn-ea"/>
                  <a:cs typeface="Arial" pitchFamily="34" charset="0"/>
                </a:rPr>
                <a:t>Reporting</a:t>
              </a:r>
            </a:p>
          </p:txBody>
        </p:sp>
        <p:sp>
          <p:nvSpPr>
            <p:cNvPr id="57" name="Oval 266"/>
            <p:cNvSpPr>
              <a:spLocks noChangeArrowheads="1"/>
            </p:cNvSpPr>
            <p:nvPr/>
          </p:nvSpPr>
          <p:spPr bwMode="auto">
            <a:xfrm>
              <a:off x="6410073" y="4898919"/>
              <a:ext cx="7092076" cy="707417"/>
            </a:xfrm>
            <a:prstGeom prst="ellipse">
              <a:avLst/>
            </a:prstGeom>
            <a:solidFill>
              <a:srgbClr val="0B4566"/>
            </a:solidFill>
            <a:ln w="9525" algn="ctr">
              <a:no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58" name="Oval 267"/>
            <p:cNvSpPr>
              <a:spLocks noChangeArrowheads="1"/>
            </p:cNvSpPr>
            <p:nvPr/>
          </p:nvSpPr>
          <p:spPr bwMode="auto">
            <a:xfrm>
              <a:off x="6736712" y="4898919"/>
              <a:ext cx="6438800" cy="707417"/>
            </a:xfrm>
            <a:prstGeom prst="ellipse">
              <a:avLst/>
            </a:prstGeom>
            <a:solidFill>
              <a:srgbClr val="0B4566"/>
            </a:solidFill>
            <a:ln w="0" algn="ctr">
              <a:solidFill>
                <a:schemeClr val="accent3">
                  <a:lumMod val="10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grpSp>
          <p:nvGrpSpPr>
            <p:cNvPr id="59" name="Group 268"/>
            <p:cNvGrpSpPr>
              <a:grpSpLocks/>
            </p:cNvGrpSpPr>
            <p:nvPr/>
          </p:nvGrpSpPr>
          <p:grpSpPr bwMode="auto">
            <a:xfrm>
              <a:off x="7007419" y="2192756"/>
              <a:ext cx="5953318" cy="5808110"/>
              <a:chOff x="-2903" y="1211"/>
              <a:chExt cx="2661" cy="2572"/>
            </a:xfrm>
          </p:grpSpPr>
          <p:sp>
            <p:nvSpPr>
              <p:cNvPr id="90" name="Oval 269"/>
              <p:cNvSpPr>
                <a:spLocks noChangeArrowheads="1"/>
              </p:cNvSpPr>
              <p:nvPr/>
            </p:nvSpPr>
            <p:spPr bwMode="auto">
              <a:xfrm>
                <a:off x="-2878" y="2387"/>
                <a:ext cx="2584" cy="313"/>
              </a:xfrm>
              <a:prstGeom prst="ellipse">
                <a:avLst/>
              </a:prstGeom>
              <a:solidFill>
                <a:schemeClr val="accent3">
                  <a:lumMod val="10000"/>
                </a:schemeClr>
              </a:solidFill>
              <a:ln w="9525" algn="ctr">
                <a:no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1" name="Line 270"/>
              <p:cNvSpPr>
                <a:spLocks noChangeShapeType="1"/>
              </p:cNvSpPr>
              <p:nvPr/>
            </p:nvSpPr>
            <p:spPr bwMode="auto">
              <a:xfrm>
                <a:off x="-1560" y="1211"/>
                <a:ext cx="0" cy="1330"/>
              </a:xfrm>
              <a:prstGeom prst="line">
                <a:avLst/>
              </a:prstGeom>
              <a:noFill/>
              <a:ln w="9525">
                <a:solidFill>
                  <a:schemeClr val="bg1">
                    <a:lumMod val="85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2" name="Line 271"/>
              <p:cNvSpPr>
                <a:spLocks noChangeShapeType="1"/>
              </p:cNvSpPr>
              <p:nvPr/>
            </p:nvSpPr>
            <p:spPr bwMode="auto">
              <a:xfrm flipH="1" flipV="1">
                <a:off x="-2729" y="1852"/>
                <a:ext cx="1144" cy="702"/>
              </a:xfrm>
              <a:prstGeom prst="line">
                <a:avLst/>
              </a:prstGeom>
              <a:noFill/>
              <a:ln w="9525">
                <a:solidFill>
                  <a:schemeClr val="bg1">
                    <a:lumMod val="95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3" name="Line 272"/>
              <p:cNvSpPr>
                <a:spLocks noChangeShapeType="1"/>
              </p:cNvSpPr>
              <p:nvPr/>
            </p:nvSpPr>
            <p:spPr bwMode="auto">
              <a:xfrm flipH="1">
                <a:off x="-2903" y="2554"/>
                <a:ext cx="1318" cy="372"/>
              </a:xfrm>
              <a:prstGeom prst="line">
                <a:avLst/>
              </a:prstGeom>
              <a:noFill/>
              <a:ln w="9525">
                <a:solidFill>
                  <a:schemeClr val="bg1">
                    <a:lumMod val="95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4" name="Line 273"/>
              <p:cNvSpPr>
                <a:spLocks noChangeShapeType="1"/>
              </p:cNvSpPr>
              <p:nvPr/>
            </p:nvSpPr>
            <p:spPr bwMode="auto">
              <a:xfrm>
                <a:off x="-1535" y="2579"/>
                <a:ext cx="721" cy="1204"/>
              </a:xfrm>
              <a:prstGeom prst="line">
                <a:avLst/>
              </a:prstGeom>
              <a:noFill/>
              <a:ln w="9525">
                <a:solidFill>
                  <a:schemeClr val="bg1">
                    <a:lumMod val="85000"/>
                  </a:schemeClr>
                </a:solidFill>
                <a:round/>
                <a:headEnd/>
                <a:tailEnd/>
              </a:ln>
              <a:effectLst/>
            </p:spPr>
            <p:txBody>
              <a:bodyPr wrap="square"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5" name="Line 274"/>
              <p:cNvSpPr>
                <a:spLocks noChangeShapeType="1"/>
              </p:cNvSpPr>
              <p:nvPr/>
            </p:nvSpPr>
            <p:spPr bwMode="auto">
              <a:xfrm flipH="1">
                <a:off x="-2261" y="2579"/>
                <a:ext cx="676" cy="1143"/>
              </a:xfrm>
              <a:prstGeom prst="line">
                <a:avLst/>
              </a:prstGeom>
              <a:noFill/>
              <a:ln w="9525">
                <a:solidFill>
                  <a:schemeClr val="bg1">
                    <a:lumMod val="95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6" name="Line 275"/>
              <p:cNvSpPr>
                <a:spLocks noChangeShapeType="1"/>
              </p:cNvSpPr>
              <p:nvPr/>
            </p:nvSpPr>
            <p:spPr bwMode="auto">
              <a:xfrm flipH="1" flipV="1">
                <a:off x="-1535" y="2554"/>
                <a:ext cx="1293" cy="372"/>
              </a:xfrm>
              <a:prstGeom prst="line">
                <a:avLst/>
              </a:prstGeom>
              <a:noFill/>
              <a:ln w="9525">
                <a:solidFill>
                  <a:schemeClr val="bg1">
                    <a:lumMod val="85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sp>
            <p:nvSpPr>
              <p:cNvPr id="97" name="Line 276"/>
              <p:cNvSpPr>
                <a:spLocks noChangeShapeType="1"/>
              </p:cNvSpPr>
              <p:nvPr/>
            </p:nvSpPr>
            <p:spPr bwMode="auto">
              <a:xfrm flipV="1">
                <a:off x="-1535" y="1832"/>
                <a:ext cx="1093" cy="671"/>
              </a:xfrm>
              <a:prstGeom prst="line">
                <a:avLst/>
              </a:prstGeom>
              <a:noFill/>
              <a:ln w="9525">
                <a:solidFill>
                  <a:schemeClr val="bg1">
                    <a:lumMod val="85000"/>
                  </a:schemeClr>
                </a:solidFill>
                <a:round/>
                <a:headEnd/>
                <a:tailEnd/>
              </a:ln>
              <a:effectLst/>
            </p:spPr>
            <p:txBody>
              <a:bodyPr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grpSp>
        <p:sp>
          <p:nvSpPr>
            <p:cNvPr id="60" name="Rectangle 8"/>
            <p:cNvSpPr>
              <a:spLocks noChangeArrowheads="1"/>
            </p:cNvSpPr>
            <p:nvPr/>
          </p:nvSpPr>
          <p:spPr bwMode="auto">
            <a:xfrm>
              <a:off x="7920216" y="3107331"/>
              <a:ext cx="2147758" cy="1501950"/>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Open API (REST/XML)</a:t>
              </a:r>
            </a:p>
          </p:txBody>
        </p:sp>
        <p:sp>
          <p:nvSpPr>
            <p:cNvPr id="61" name="Rectangle 18"/>
            <p:cNvSpPr>
              <a:spLocks noChangeArrowheads="1"/>
            </p:cNvSpPr>
            <p:nvPr/>
          </p:nvSpPr>
          <p:spPr bwMode="auto">
            <a:xfrm>
              <a:off x="10405797" y="3055392"/>
              <a:ext cx="1396042" cy="1501950"/>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Analyze QoS</a:t>
              </a:r>
            </a:p>
          </p:txBody>
        </p:sp>
        <p:sp>
          <p:nvSpPr>
            <p:cNvPr id="62" name="Rectangle 19"/>
            <p:cNvSpPr>
              <a:spLocks noChangeArrowheads="1"/>
            </p:cNvSpPr>
            <p:nvPr/>
          </p:nvSpPr>
          <p:spPr bwMode="auto">
            <a:xfrm>
              <a:off x="11117243" y="4387735"/>
              <a:ext cx="1924033" cy="1501950"/>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Cisco </a:t>
              </a:r>
              <a:br>
                <a:rPr lang="en-US" b="1" dirty="0">
                  <a:solidFill>
                    <a:srgbClr val="6DB344">
                      <a:lumMod val="20000"/>
                      <a:lumOff val="80000"/>
                    </a:srgbClr>
                  </a:solidFill>
                  <a:latin typeface="Calibri" pitchFamily="34" charset="0"/>
                  <a:ea typeface="+mn-ea"/>
                  <a:cs typeface="Arial" pitchFamily="34" charset="0"/>
                </a:rPr>
              </a:br>
              <a:r>
                <a:rPr lang="en-US" b="1" dirty="0">
                  <a:solidFill>
                    <a:srgbClr val="6DB344">
                      <a:lumMod val="20000"/>
                      <a:lumOff val="80000"/>
                    </a:srgbClr>
                  </a:solidFill>
                  <a:latin typeface="Calibri" pitchFamily="34" charset="0"/>
                  <a:ea typeface="+mn-ea"/>
                  <a:cs typeface="Arial" pitchFamily="34" charset="0"/>
                </a:rPr>
                <a:t>WAAS </a:t>
              </a:r>
              <a:br>
                <a:rPr lang="en-US" b="1" dirty="0">
                  <a:solidFill>
                    <a:srgbClr val="6DB344">
                      <a:lumMod val="20000"/>
                      <a:lumOff val="80000"/>
                    </a:srgbClr>
                  </a:solidFill>
                  <a:latin typeface="Calibri" pitchFamily="34" charset="0"/>
                  <a:ea typeface="+mn-ea"/>
                  <a:cs typeface="Arial" pitchFamily="34" charset="0"/>
                </a:rPr>
              </a:br>
              <a:r>
                <a:rPr lang="en-US" b="1" dirty="0">
                  <a:solidFill>
                    <a:srgbClr val="6DB344">
                      <a:lumMod val="20000"/>
                      <a:lumOff val="80000"/>
                    </a:srgbClr>
                  </a:solidFill>
                  <a:latin typeface="Calibri" pitchFamily="34" charset="0"/>
                  <a:ea typeface="+mn-ea"/>
                  <a:cs typeface="Arial" pitchFamily="34" charset="0"/>
                </a:rPr>
                <a:t>Visibility</a:t>
              </a:r>
            </a:p>
          </p:txBody>
        </p:sp>
        <p:sp>
          <p:nvSpPr>
            <p:cNvPr id="63" name="Rectangle 20"/>
            <p:cNvSpPr>
              <a:spLocks noChangeArrowheads="1"/>
            </p:cNvSpPr>
            <p:nvPr/>
          </p:nvSpPr>
          <p:spPr bwMode="auto">
            <a:xfrm>
              <a:off x="10660844" y="6334307"/>
              <a:ext cx="2040370" cy="1058752"/>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Traffic </a:t>
              </a:r>
              <a:br>
                <a:rPr lang="en-US" b="1" dirty="0">
                  <a:solidFill>
                    <a:srgbClr val="6DB344">
                      <a:lumMod val="20000"/>
                      <a:lumOff val="80000"/>
                    </a:srgbClr>
                  </a:solidFill>
                  <a:latin typeface="Calibri" pitchFamily="34" charset="0"/>
                  <a:ea typeface="+mn-ea"/>
                  <a:cs typeface="Arial" pitchFamily="34" charset="0"/>
                </a:rPr>
              </a:br>
              <a:r>
                <a:rPr lang="en-US" b="1" dirty="0">
                  <a:solidFill>
                    <a:srgbClr val="6DB344">
                      <a:lumMod val="20000"/>
                      <a:lumOff val="80000"/>
                    </a:srgbClr>
                  </a:solidFill>
                  <a:latin typeface="Calibri" pitchFamily="34" charset="0"/>
                  <a:ea typeface="+mn-ea"/>
                  <a:cs typeface="Arial" pitchFamily="34" charset="0"/>
                </a:rPr>
                <a:t>Profiling</a:t>
              </a:r>
            </a:p>
          </p:txBody>
        </p:sp>
        <p:sp>
          <p:nvSpPr>
            <p:cNvPr id="64" name="Rectangle 21"/>
            <p:cNvSpPr>
              <a:spLocks noChangeArrowheads="1"/>
            </p:cNvSpPr>
            <p:nvPr/>
          </p:nvSpPr>
          <p:spPr bwMode="auto">
            <a:xfrm>
              <a:off x="8970210" y="7050162"/>
              <a:ext cx="2040370" cy="1501950"/>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Packet Capture </a:t>
              </a:r>
              <a:br>
                <a:rPr lang="en-US" b="1" dirty="0">
                  <a:solidFill>
                    <a:srgbClr val="6DB344">
                      <a:lumMod val="20000"/>
                      <a:lumOff val="80000"/>
                    </a:srgbClr>
                  </a:solidFill>
                  <a:latin typeface="Calibri" pitchFamily="34" charset="0"/>
                  <a:ea typeface="+mn-ea"/>
                  <a:cs typeface="Arial" pitchFamily="34" charset="0"/>
                </a:rPr>
              </a:br>
              <a:r>
                <a:rPr lang="en-US" b="1" dirty="0">
                  <a:solidFill>
                    <a:srgbClr val="6DB344">
                      <a:lumMod val="20000"/>
                      <a:lumOff val="80000"/>
                    </a:srgbClr>
                  </a:solidFill>
                  <a:latin typeface="Calibri" pitchFamily="34" charset="0"/>
                  <a:ea typeface="+mn-ea"/>
                  <a:cs typeface="Arial" pitchFamily="34" charset="0"/>
                </a:rPr>
                <a:t>Decodes</a:t>
              </a:r>
            </a:p>
          </p:txBody>
        </p:sp>
        <p:sp>
          <p:nvSpPr>
            <p:cNvPr id="65" name="Rectangle 17"/>
            <p:cNvSpPr>
              <a:spLocks noChangeArrowheads="1"/>
            </p:cNvSpPr>
            <p:nvPr/>
          </p:nvSpPr>
          <p:spPr bwMode="auto">
            <a:xfrm rot="4418993">
              <a:off x="5799000" y="5863760"/>
              <a:ext cx="2167879" cy="615614"/>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EFB525"/>
                  </a:solidFill>
                  <a:latin typeface="Calibri" pitchFamily="34" charset="0"/>
                  <a:ea typeface="+mn-ea"/>
                  <a:cs typeface="Arial" pitchFamily="34" charset="0"/>
                </a:rPr>
                <a:t>Measure</a:t>
              </a:r>
            </a:p>
          </p:txBody>
        </p:sp>
        <p:sp>
          <p:nvSpPr>
            <p:cNvPr id="66" name="Rectangle 10"/>
            <p:cNvSpPr>
              <a:spLocks noChangeArrowheads="1"/>
            </p:cNvSpPr>
            <p:nvPr/>
          </p:nvSpPr>
          <p:spPr bwMode="auto">
            <a:xfrm rot="19620000">
              <a:off x="7448132" y="1985022"/>
              <a:ext cx="1675700" cy="1058752"/>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EFB525"/>
                  </a:solidFill>
                  <a:latin typeface="Calibri" pitchFamily="34" charset="0"/>
                  <a:ea typeface="+mn-ea"/>
                  <a:cs typeface="Arial" pitchFamily="34" charset="0"/>
                </a:rPr>
                <a:t>Reporting</a:t>
              </a:r>
            </a:p>
          </p:txBody>
        </p:sp>
        <p:sp>
          <p:nvSpPr>
            <p:cNvPr id="67" name="Rectangle 14"/>
            <p:cNvSpPr>
              <a:spLocks noChangeArrowheads="1"/>
            </p:cNvSpPr>
            <p:nvPr/>
          </p:nvSpPr>
          <p:spPr bwMode="auto">
            <a:xfrm rot="2444408">
              <a:off x="11055955" y="2550714"/>
              <a:ext cx="2147758" cy="615554"/>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EFB525"/>
                  </a:solidFill>
                  <a:latin typeface="Calibri" pitchFamily="34" charset="0"/>
                  <a:ea typeface="+mn-ea"/>
                  <a:cs typeface="Arial" pitchFamily="34" charset="0"/>
                </a:rPr>
                <a:t>Control</a:t>
              </a:r>
            </a:p>
          </p:txBody>
        </p:sp>
        <p:sp>
          <p:nvSpPr>
            <p:cNvPr id="68" name="Rectangle 15"/>
            <p:cNvSpPr>
              <a:spLocks noChangeArrowheads="1"/>
            </p:cNvSpPr>
            <p:nvPr/>
          </p:nvSpPr>
          <p:spPr bwMode="auto">
            <a:xfrm rot="17270237">
              <a:off x="11983979" y="5940030"/>
              <a:ext cx="2167879" cy="615614"/>
            </a:xfrm>
            <a:prstGeom prst="rect">
              <a:avLst/>
            </a:prstGeom>
            <a:noFill/>
            <a:ln w="9525">
              <a:noFill/>
              <a:miter lim="800000"/>
              <a:headEnd/>
              <a:tailEnd/>
            </a:ln>
          </p:spPr>
          <p:txBody>
            <a:bodyPr>
              <a:spAutoFit/>
            </a:bodyPr>
            <a:lstStyle/>
            <a:p>
              <a:pPr algn="ctr" defTabSz="814814" eaLnBrk="0" hangingPunct="0">
                <a:lnSpc>
                  <a:spcPct val="90000"/>
                </a:lnSpc>
              </a:pPr>
              <a:r>
                <a:rPr lang="en-US" b="1" dirty="0">
                  <a:solidFill>
                    <a:srgbClr val="EFB525"/>
                  </a:solidFill>
                  <a:latin typeface="Calibri" pitchFamily="34" charset="0"/>
                  <a:ea typeface="+mn-ea"/>
                  <a:cs typeface="Arial" pitchFamily="34" charset="0"/>
                </a:rPr>
                <a:t>Optimize</a:t>
              </a:r>
            </a:p>
          </p:txBody>
        </p:sp>
        <p:sp>
          <p:nvSpPr>
            <p:cNvPr id="70" name="Rectangle 7"/>
            <p:cNvSpPr>
              <a:spLocks noChangeArrowheads="1"/>
            </p:cNvSpPr>
            <p:nvPr/>
          </p:nvSpPr>
          <p:spPr bwMode="auto">
            <a:xfrm>
              <a:off x="7063350" y="4722268"/>
              <a:ext cx="1580787" cy="1945148"/>
            </a:xfrm>
            <a:prstGeom prst="rect">
              <a:avLst/>
            </a:prstGeom>
            <a:noFill/>
            <a:ln w="9525">
              <a:noFill/>
              <a:miter lim="800000"/>
              <a:headEnd/>
              <a:tailEnd/>
            </a:ln>
          </p:spPr>
          <p:txBody>
            <a:bodyPr wrap="square">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Application Experience</a:t>
              </a:r>
            </a:p>
          </p:txBody>
        </p:sp>
        <p:sp>
          <p:nvSpPr>
            <p:cNvPr id="71" name="Rectangle 9"/>
            <p:cNvSpPr>
              <a:spLocks noChangeArrowheads="1"/>
            </p:cNvSpPr>
            <p:nvPr/>
          </p:nvSpPr>
          <p:spPr bwMode="auto">
            <a:xfrm>
              <a:off x="7571869" y="6241705"/>
              <a:ext cx="1325365" cy="1501950"/>
            </a:xfrm>
            <a:prstGeom prst="rect">
              <a:avLst/>
            </a:prstGeom>
            <a:noFill/>
            <a:ln w="9525">
              <a:noFill/>
              <a:miter lim="800000"/>
              <a:headEnd/>
              <a:tailEnd/>
            </a:ln>
          </p:spPr>
          <p:txBody>
            <a:bodyPr wrap="square">
              <a:spAutoFit/>
            </a:bodyPr>
            <a:lstStyle/>
            <a:p>
              <a:pPr algn="ctr" defTabSz="814814" eaLnBrk="0" hangingPunct="0">
                <a:lnSpc>
                  <a:spcPct val="90000"/>
                </a:lnSpc>
              </a:pPr>
              <a:r>
                <a:rPr lang="en-US" b="1" dirty="0">
                  <a:solidFill>
                    <a:srgbClr val="6DB344">
                      <a:lumMod val="20000"/>
                      <a:lumOff val="80000"/>
                    </a:srgbClr>
                  </a:solidFill>
                  <a:latin typeface="Calibri" pitchFamily="34" charset="0"/>
                  <a:ea typeface="+mn-ea"/>
                  <a:cs typeface="Arial" pitchFamily="34" charset="0"/>
                </a:rPr>
                <a:t>Voice Quality</a:t>
              </a:r>
            </a:p>
          </p:txBody>
        </p:sp>
        <p:sp>
          <p:nvSpPr>
            <p:cNvPr id="72" name="Oval 71"/>
            <p:cNvSpPr/>
            <p:nvPr/>
          </p:nvSpPr>
          <p:spPr>
            <a:xfrm>
              <a:off x="6383477" y="1662206"/>
              <a:ext cx="7132320" cy="7132320"/>
            </a:xfrm>
            <a:prstGeom prst="ellipse">
              <a:avLst/>
            </a:prstGeom>
            <a:solidFill>
              <a:srgbClr val="055374"/>
            </a:solidFill>
            <a:ln w="9525" cap="flat" cmpd="sng" algn="ctr">
              <a:noFill/>
              <a:prstDash val="solid"/>
              <a:round/>
              <a:headEnd type="none" w="med" len="med"/>
              <a:tailEnd type="none" w="med" len="med"/>
            </a:ln>
            <a:effectLst/>
            <a:scene3d>
              <a:camera prst="isometricLeftDown">
                <a:rot lat="0" lon="0" rev="0"/>
              </a:camera>
              <a:lightRig rig="threePt" dir="t"/>
            </a:scene3d>
          </p:spPr>
          <p:txBody>
            <a:bodyPr vert="horz" wrap="none" lIns="82124" tIns="41061" rIns="82124" bIns="41061" numCol="1" rtlCol="0" anchor="ctr" anchorCtr="0" compatLnSpc="1">
              <a:prstTxWarp prst="textNoShape">
                <a:avLst/>
              </a:prstTxWarp>
            </a:bodyPr>
            <a:lstStyle/>
            <a:p>
              <a:pPr algn="ctr" defTabSz="457330" eaLnBrk="0" hangingPunct="0">
                <a:lnSpc>
                  <a:spcPct val="90000"/>
                </a:lnSpc>
              </a:pPr>
              <a:endParaRPr lang="en-US" sz="1600" dirty="0">
                <a:solidFill>
                  <a:srgbClr val="FFFFFF"/>
                </a:solidFill>
                <a:latin typeface="Calibri" pitchFamily="34" charset="0"/>
                <a:ea typeface="ＭＳ Ｐゴシック" pitchFamily="34" charset="-128"/>
                <a:cs typeface="Arial" pitchFamily="34" charset="0"/>
              </a:endParaRPr>
            </a:p>
          </p:txBody>
        </p:sp>
        <p:grpSp>
          <p:nvGrpSpPr>
            <p:cNvPr id="73" name="Group 72"/>
            <p:cNvGrpSpPr/>
            <p:nvPr/>
          </p:nvGrpSpPr>
          <p:grpSpPr>
            <a:xfrm>
              <a:off x="8494417" y="4184954"/>
              <a:ext cx="2644611" cy="1762847"/>
              <a:chOff x="8189617" y="4184954"/>
              <a:chExt cx="2644611" cy="1762847"/>
            </a:xfrm>
          </p:grpSpPr>
          <p:sp>
            <p:nvSpPr>
              <p:cNvPr id="85" name="Oval 277"/>
              <p:cNvSpPr>
                <a:spLocks noChangeArrowheads="1"/>
              </p:cNvSpPr>
              <p:nvPr/>
            </p:nvSpPr>
            <p:spPr bwMode="auto">
              <a:xfrm>
                <a:off x="9492082" y="4839074"/>
                <a:ext cx="414652" cy="707417"/>
              </a:xfrm>
              <a:prstGeom prst="ellipse">
                <a:avLst/>
              </a:prstGeom>
              <a:solidFill>
                <a:schemeClr val="tx2">
                  <a:lumMod val="20000"/>
                  <a:lumOff val="80000"/>
                </a:schemeClr>
              </a:solidFill>
              <a:ln w="50800" algn="ctr">
                <a:solidFill>
                  <a:schemeClr val="folHlink"/>
                </a:solidFill>
                <a:round/>
                <a:headEnd/>
                <a:tailEnd/>
              </a:ln>
              <a:effectLst/>
            </p:spPr>
            <p:txBody>
              <a:bodyPr wrap="none" lIns="82124" tIns="41061" rIns="82124" bIns="41061" anchor="ctr">
                <a:spAutoFit/>
              </a:bodyPr>
              <a:lstStyle/>
              <a:p>
                <a:pPr algn="ctr" defTabSz="814814"/>
                <a:endParaRPr lang="en-US" sz="1300" b="1">
                  <a:solidFill>
                    <a:srgbClr val="000000"/>
                  </a:solidFill>
                  <a:latin typeface="Calibri" pitchFamily="34" charset="0"/>
                  <a:ea typeface="+mn-ea"/>
                  <a:cs typeface="Arial" pitchFamily="34" charset="0"/>
                </a:endParaRPr>
              </a:p>
            </p:txBody>
          </p:sp>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9617" y="4184954"/>
                <a:ext cx="2644611" cy="1762847"/>
              </a:xfrm>
              <a:prstGeom prst="rect">
                <a:avLst/>
              </a:prstGeom>
            </p:spPr>
          </p:pic>
        </p:grpSp>
        <p:sp>
          <p:nvSpPr>
            <p:cNvPr id="74" name="Oval 73"/>
            <p:cNvSpPr/>
            <p:nvPr/>
          </p:nvSpPr>
          <p:spPr>
            <a:xfrm>
              <a:off x="7660964" y="2746756"/>
              <a:ext cx="4724766" cy="4836291"/>
            </a:xfrm>
            <a:prstGeom prst="ellipse">
              <a:avLst/>
            </a:prstGeom>
            <a:noFill/>
            <a:ln w="73025" cmpd="tri">
              <a:solidFill>
                <a:schemeClr val="bg1"/>
              </a:solidFill>
            </a:ln>
          </p:spPr>
          <p:txBody>
            <a:bodyPr wrap="square" rtlCol="0" anchor="ctr">
              <a:noAutofit/>
            </a:bodyPr>
            <a:lstStyle/>
            <a:p>
              <a:pPr algn="ctr" defTabSz="814814"/>
              <a:endParaRPr lang="en-US" sz="1600" dirty="0">
                <a:solidFill>
                  <a:srgbClr val="0096D6"/>
                </a:solidFill>
                <a:latin typeface="Arial" pitchFamily="34" charset="0"/>
                <a:ea typeface="+mn-ea"/>
                <a:cs typeface="Arial" pitchFamily="34" charset="0"/>
              </a:endParaRPr>
            </a:p>
          </p:txBody>
        </p:sp>
        <p:grpSp>
          <p:nvGrpSpPr>
            <p:cNvPr id="75" name="Group 74"/>
            <p:cNvGrpSpPr/>
            <p:nvPr/>
          </p:nvGrpSpPr>
          <p:grpSpPr>
            <a:xfrm>
              <a:off x="6605503" y="2395679"/>
              <a:ext cx="6701217" cy="6150579"/>
              <a:chOff x="12388266" y="3948247"/>
              <a:chExt cx="6701217" cy="6150579"/>
            </a:xfrm>
          </p:grpSpPr>
          <p:sp>
            <p:nvSpPr>
              <p:cNvPr id="82" name="Oval 81"/>
              <p:cNvSpPr/>
              <p:nvPr/>
            </p:nvSpPr>
            <p:spPr>
              <a:xfrm rot="20904275">
                <a:off x="12388266" y="5188347"/>
                <a:ext cx="1966057" cy="4090519"/>
              </a:xfrm>
              <a:prstGeom prst="ellipse">
                <a:avLst/>
              </a:prstGeom>
              <a:solidFill>
                <a:schemeClr val="accent5">
                  <a:lumMod val="75000"/>
                </a:schemeClr>
              </a:solidFill>
            </p:spPr>
            <p:txBody>
              <a:bodyPr wrap="square" rtlCol="0" anchor="ctr">
                <a:noAutofit/>
              </a:bodyPr>
              <a:lstStyle/>
              <a:p>
                <a:pPr algn="ctr" defTabSz="814814"/>
                <a:endParaRPr lang="en-US" sz="1600" dirty="0">
                  <a:solidFill>
                    <a:srgbClr val="0096D6"/>
                  </a:solidFill>
                  <a:latin typeface="Arial" pitchFamily="34" charset="0"/>
                  <a:ea typeface="+mn-ea"/>
                  <a:cs typeface="Arial" pitchFamily="34" charset="0"/>
                </a:endParaRPr>
              </a:p>
            </p:txBody>
          </p:sp>
          <p:sp>
            <p:nvSpPr>
              <p:cNvPr id="83" name="Oval 82"/>
              <p:cNvSpPr/>
              <p:nvPr/>
            </p:nvSpPr>
            <p:spPr>
              <a:xfrm rot="4257683">
                <a:off x="15527149" y="7122736"/>
                <a:ext cx="1861660" cy="4090519"/>
              </a:xfrm>
              <a:prstGeom prst="ellipse">
                <a:avLst/>
              </a:prstGeom>
              <a:solidFill>
                <a:schemeClr val="accent2">
                  <a:alpha val="71000"/>
                </a:schemeClr>
              </a:solidFill>
            </p:spPr>
            <p:txBody>
              <a:bodyPr wrap="square" rtlCol="0" anchor="ctr">
                <a:noAutofit/>
              </a:bodyPr>
              <a:lstStyle/>
              <a:p>
                <a:pPr algn="ctr" defTabSz="814814"/>
                <a:endParaRPr lang="en-US" sz="1600" dirty="0">
                  <a:solidFill>
                    <a:srgbClr val="0096D6"/>
                  </a:solidFill>
                  <a:latin typeface="Arial" pitchFamily="34" charset="0"/>
                  <a:ea typeface="+mn-ea"/>
                  <a:cs typeface="Arial" pitchFamily="34" charset="0"/>
                </a:endParaRPr>
              </a:p>
            </p:txBody>
          </p:sp>
          <p:sp>
            <p:nvSpPr>
              <p:cNvPr id="84" name="Oval 83"/>
              <p:cNvSpPr/>
              <p:nvPr/>
            </p:nvSpPr>
            <p:spPr>
              <a:xfrm rot="20522077">
                <a:off x="17209220" y="3948247"/>
                <a:ext cx="1880263" cy="4090519"/>
              </a:xfrm>
              <a:prstGeom prst="ellipse">
                <a:avLst/>
              </a:prstGeom>
              <a:solidFill>
                <a:schemeClr val="tx2">
                  <a:lumMod val="50000"/>
                </a:schemeClr>
              </a:solidFill>
            </p:spPr>
            <p:txBody>
              <a:bodyPr wrap="square" rtlCol="0" anchor="ctr">
                <a:noAutofit/>
              </a:bodyPr>
              <a:lstStyle/>
              <a:p>
                <a:pPr algn="ctr" defTabSz="814814"/>
                <a:endParaRPr lang="en-US" sz="1600" dirty="0">
                  <a:solidFill>
                    <a:srgbClr val="0096D6"/>
                  </a:solidFill>
                  <a:latin typeface="Arial" pitchFamily="34" charset="0"/>
                  <a:ea typeface="+mn-ea"/>
                  <a:cs typeface="Arial" pitchFamily="34" charset="0"/>
                </a:endParaRPr>
              </a:p>
            </p:txBody>
          </p:sp>
        </p:grpSp>
        <p:sp>
          <p:nvSpPr>
            <p:cNvPr id="76" name="TextBox 75"/>
            <p:cNvSpPr txBox="1"/>
            <p:nvPr/>
          </p:nvSpPr>
          <p:spPr>
            <a:xfrm>
              <a:off x="6582215" y="5192784"/>
              <a:ext cx="2061922" cy="1184592"/>
            </a:xfrm>
            <a:prstGeom prst="rect">
              <a:avLst/>
            </a:prstGeom>
            <a:noFill/>
          </p:spPr>
          <p:txBody>
            <a:bodyPr wrap="square" rtlCol="0">
              <a:spAutoFit/>
            </a:bodyPr>
            <a:lstStyle/>
            <a:p>
              <a:pPr defTabSz="814814"/>
              <a:r>
                <a:rPr lang="ja-JP" altLang="en-US" sz="1200" b="1" dirty="0" smtClean="0">
                  <a:solidFill>
                    <a:srgbClr val="FFFFFF"/>
                  </a:solidFill>
                  <a:latin typeface="Arial" pitchFamily="34" charset="0"/>
                  <a:ea typeface="+mn-ea"/>
                  <a:cs typeface="Arial" pitchFamily="34" charset="0"/>
                </a:rPr>
                <a:t>アプリケーションパフォーマンス解析</a:t>
              </a:r>
              <a:endParaRPr lang="en-US" sz="1200" b="1" dirty="0">
                <a:solidFill>
                  <a:srgbClr val="FFFFFF"/>
                </a:solidFill>
                <a:latin typeface="Arial" pitchFamily="34" charset="0"/>
                <a:ea typeface="+mn-ea"/>
                <a:cs typeface="Arial" pitchFamily="34" charset="0"/>
              </a:endParaRPr>
            </a:p>
          </p:txBody>
        </p:sp>
        <p:grpSp>
          <p:nvGrpSpPr>
            <p:cNvPr id="77" name="Group 76"/>
            <p:cNvGrpSpPr/>
            <p:nvPr/>
          </p:nvGrpSpPr>
          <p:grpSpPr>
            <a:xfrm>
              <a:off x="8026317" y="1850108"/>
              <a:ext cx="2751595" cy="1630175"/>
              <a:chOff x="8026317" y="1850108"/>
              <a:chExt cx="2751595" cy="1630175"/>
            </a:xfrm>
          </p:grpSpPr>
          <p:sp>
            <p:nvSpPr>
              <p:cNvPr id="80" name="Oval 79"/>
              <p:cNvSpPr/>
              <p:nvPr/>
            </p:nvSpPr>
            <p:spPr>
              <a:xfrm rot="4885792">
                <a:off x="8587027" y="1289398"/>
                <a:ext cx="1630175" cy="2751595"/>
              </a:xfrm>
              <a:prstGeom prst="ellipse">
                <a:avLst/>
              </a:prstGeom>
              <a:solidFill>
                <a:srgbClr val="022632">
                  <a:alpha val="92000"/>
                </a:srgbClr>
              </a:solidFill>
            </p:spPr>
            <p:txBody>
              <a:bodyPr wrap="square" rtlCol="0" anchor="ctr">
                <a:noAutofit/>
              </a:bodyPr>
              <a:lstStyle/>
              <a:p>
                <a:pPr algn="ctr" defTabSz="814814"/>
                <a:endParaRPr lang="en-US" sz="1600" dirty="0">
                  <a:solidFill>
                    <a:srgbClr val="0096D6"/>
                  </a:solidFill>
                  <a:latin typeface="Arial" pitchFamily="34" charset="0"/>
                  <a:ea typeface="+mn-ea"/>
                  <a:cs typeface="Arial" pitchFamily="34" charset="0"/>
                </a:endParaRPr>
              </a:p>
            </p:txBody>
          </p:sp>
          <p:sp>
            <p:nvSpPr>
              <p:cNvPr id="81" name="TextBox 80"/>
              <p:cNvSpPr txBox="1"/>
              <p:nvPr/>
            </p:nvSpPr>
            <p:spPr>
              <a:xfrm>
                <a:off x="8494418" y="2429929"/>
                <a:ext cx="1815392" cy="958955"/>
              </a:xfrm>
              <a:prstGeom prst="rect">
                <a:avLst/>
              </a:prstGeom>
              <a:noFill/>
            </p:spPr>
            <p:txBody>
              <a:bodyPr wrap="square" rtlCol="0">
                <a:spAutoFit/>
              </a:bodyPr>
              <a:lstStyle/>
              <a:p>
                <a:pPr algn="ctr" defTabSz="814814"/>
                <a:r>
                  <a:rPr lang="ja-JP" altLang="en-US" sz="1400" b="1" dirty="0" smtClean="0">
                    <a:solidFill>
                      <a:srgbClr val="FFFFFF"/>
                    </a:solidFill>
                    <a:latin typeface="Arial" pitchFamily="34" charset="0"/>
                    <a:ea typeface="+mn-ea"/>
                    <a:cs typeface="Arial" pitchFamily="34" charset="0"/>
                  </a:rPr>
                  <a:t>オープン</a:t>
                </a:r>
                <a:r>
                  <a:rPr lang="en-US" altLang="ja-JP" sz="1400" b="1" dirty="0" smtClean="0">
                    <a:solidFill>
                      <a:srgbClr val="FFFFFF"/>
                    </a:solidFill>
                    <a:latin typeface="Arial" pitchFamily="34" charset="0"/>
                    <a:ea typeface="+mn-ea"/>
                    <a:cs typeface="Arial" pitchFamily="34" charset="0"/>
                  </a:rPr>
                  <a:t>API</a:t>
                </a:r>
                <a:endParaRPr lang="en-US" sz="1400" b="1" dirty="0">
                  <a:solidFill>
                    <a:srgbClr val="FFFFFF"/>
                  </a:solidFill>
                  <a:latin typeface="Arial" pitchFamily="34" charset="0"/>
                  <a:ea typeface="+mn-ea"/>
                  <a:cs typeface="Arial" pitchFamily="34" charset="0"/>
                </a:endParaRPr>
              </a:p>
            </p:txBody>
          </p:sp>
        </p:grpSp>
        <p:sp>
          <p:nvSpPr>
            <p:cNvPr id="78" name="TextBox 77"/>
            <p:cNvSpPr txBox="1"/>
            <p:nvPr/>
          </p:nvSpPr>
          <p:spPr>
            <a:xfrm>
              <a:off x="11505583" y="4140863"/>
              <a:ext cx="1663423" cy="846137"/>
            </a:xfrm>
            <a:prstGeom prst="rect">
              <a:avLst/>
            </a:prstGeom>
            <a:noFill/>
          </p:spPr>
          <p:txBody>
            <a:bodyPr wrap="square" rtlCol="0">
              <a:spAutoFit/>
            </a:bodyPr>
            <a:lstStyle/>
            <a:p>
              <a:pPr algn="ctr" defTabSz="814814"/>
              <a:r>
                <a:rPr lang="ja-JP" altLang="en-US" sz="1200" b="1" dirty="0" smtClean="0">
                  <a:solidFill>
                    <a:srgbClr val="FFFFFF"/>
                  </a:solidFill>
                  <a:latin typeface="Arial" pitchFamily="34" charset="0"/>
                  <a:ea typeface="+mn-ea"/>
                  <a:cs typeface="Arial" pitchFamily="34" charset="0"/>
                </a:rPr>
                <a:t>トラフィック解析</a:t>
              </a:r>
              <a:endParaRPr lang="en-US" sz="1200" b="1" dirty="0">
                <a:solidFill>
                  <a:srgbClr val="FFFFFF"/>
                </a:solidFill>
                <a:latin typeface="Arial" pitchFamily="34" charset="0"/>
                <a:ea typeface="+mn-ea"/>
                <a:cs typeface="Arial" pitchFamily="34" charset="0"/>
              </a:endParaRPr>
            </a:p>
          </p:txBody>
        </p:sp>
        <p:sp>
          <p:nvSpPr>
            <p:cNvPr id="79" name="TextBox 78"/>
            <p:cNvSpPr txBox="1"/>
            <p:nvPr/>
          </p:nvSpPr>
          <p:spPr>
            <a:xfrm>
              <a:off x="9462159" y="6925314"/>
              <a:ext cx="2369390" cy="958955"/>
            </a:xfrm>
            <a:prstGeom prst="rect">
              <a:avLst/>
            </a:prstGeom>
            <a:noFill/>
          </p:spPr>
          <p:txBody>
            <a:bodyPr wrap="square" rtlCol="0">
              <a:spAutoFit/>
            </a:bodyPr>
            <a:lstStyle/>
            <a:p>
              <a:pPr algn="ctr" defTabSz="814814"/>
              <a:r>
                <a:rPr lang="ja-JP" altLang="en-US" sz="1400" b="1" dirty="0" smtClean="0">
                  <a:solidFill>
                    <a:srgbClr val="FFFFFF"/>
                  </a:solidFill>
                  <a:latin typeface="Arial" pitchFamily="34" charset="0"/>
                  <a:ea typeface="+mn-ea"/>
                  <a:cs typeface="Arial" pitchFamily="34" charset="0"/>
                </a:rPr>
                <a:t>パケット・プロトコル解析</a:t>
              </a:r>
              <a:endParaRPr lang="en-US" sz="1400" b="1" dirty="0">
                <a:solidFill>
                  <a:srgbClr val="FFFFFF"/>
                </a:solidFill>
                <a:latin typeface="Arial" pitchFamily="34" charset="0"/>
                <a:ea typeface="+mn-ea"/>
                <a:cs typeface="Arial" pitchFamily="34" charset="0"/>
              </a:endParaRPr>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1916" y="2665802"/>
            <a:ext cx="1487448" cy="834459"/>
          </a:xfrm>
          <a:prstGeom prst="rect">
            <a:avLst/>
          </a:prstGeom>
        </p:spPr>
      </p:pic>
      <p:pic>
        <p:nvPicPr>
          <p:cNvPr id="86" name="Picture 85"/>
          <p:cNvPicPr>
            <a:picLocks noChangeAspect="1"/>
          </p:cNvPicPr>
          <p:nvPr/>
        </p:nvPicPr>
        <p:blipFill>
          <a:blip r:embed="rId6"/>
          <a:stretch>
            <a:fillRect/>
          </a:stretch>
        </p:blipFill>
        <p:spPr>
          <a:xfrm>
            <a:off x="514730" y="2738865"/>
            <a:ext cx="2000314" cy="1311650"/>
          </a:xfrm>
          <a:prstGeom prst="rect">
            <a:avLst/>
          </a:prstGeom>
        </p:spPr>
      </p:pic>
      <p:sp>
        <p:nvSpPr>
          <p:cNvPr id="3" name="Title 2"/>
          <p:cNvSpPr>
            <a:spLocks noGrp="1"/>
          </p:cNvSpPr>
          <p:nvPr>
            <p:ph type="title"/>
          </p:nvPr>
        </p:nvSpPr>
        <p:spPr/>
        <p:txBody>
          <a:bodyPr/>
          <a:lstStyle/>
          <a:p>
            <a:r>
              <a:rPr lang="en-US" dirty="0" err="1" smtClean="0"/>
              <a:t>Stealthwatch</a:t>
            </a:r>
            <a:r>
              <a:rPr lang="en-US" dirty="0" smtClean="0"/>
              <a:t> Packet Analyzer </a:t>
            </a:r>
            <a:endParaRPr lang="en-US" dirty="0"/>
          </a:p>
        </p:txBody>
      </p:sp>
    </p:spTree>
    <p:extLst>
      <p:ext uri="{BB962C8B-B14F-4D97-AF65-F5344CB8AC3E}">
        <p14:creationId xmlns:p14="http://schemas.microsoft.com/office/powerpoint/2010/main" val="2179273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423547" y="1449905"/>
            <a:ext cx="2715223" cy="1135220"/>
            <a:chOff x="4676776" y="5227334"/>
            <a:chExt cx="1752600" cy="1769340"/>
          </a:xfrm>
        </p:grpSpPr>
        <p:sp>
          <p:nvSpPr>
            <p:cNvPr id="8" name="Rounded Rectangle 7"/>
            <p:cNvSpPr/>
            <p:nvPr/>
          </p:nvSpPr>
          <p:spPr>
            <a:xfrm>
              <a:off x="4821203" y="5227334"/>
              <a:ext cx="1608172" cy="1385584"/>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Helvetica Neue"/>
                <a:cs typeface="Helvetica Neue"/>
              </a:endParaRPr>
            </a:p>
          </p:txBody>
        </p:sp>
        <p:sp>
          <p:nvSpPr>
            <p:cNvPr id="9" name="TextBox 37"/>
            <p:cNvSpPr txBox="1">
              <a:spLocks noChangeArrowheads="1"/>
            </p:cNvSpPr>
            <p:nvPr/>
          </p:nvSpPr>
          <p:spPr bwMode="auto">
            <a:xfrm>
              <a:off x="4676776" y="6612917"/>
              <a:ext cx="1752600" cy="383757"/>
            </a:xfrm>
            <a:prstGeom prst="rect">
              <a:avLst/>
            </a:prstGeom>
            <a:noFill/>
            <a:ln w="9525">
              <a:noFill/>
              <a:miter lim="800000"/>
              <a:headEnd/>
              <a:tailEnd/>
            </a:ln>
          </p:spPr>
          <p:txBody>
            <a:bodyPr wrap="square">
              <a:spAutoFit/>
            </a:bodyPr>
            <a:lstStyle/>
            <a:p>
              <a:pPr algn="ctr" defTabSz="457200">
                <a:spcBef>
                  <a:spcPct val="0"/>
                </a:spcBef>
              </a:pPr>
              <a:r>
                <a:rPr lang="en-US" sz="1000" b="1" dirty="0" err="1" smtClean="0">
                  <a:solidFill>
                    <a:srgbClr val="1F497D"/>
                  </a:solidFill>
                  <a:latin typeface="+mj-lt"/>
                  <a:ea typeface="+mj-ea"/>
                  <a:cs typeface="+mj-cs"/>
                </a:rPr>
                <a:t>Stealthwatch</a:t>
              </a:r>
              <a:endParaRPr lang="en-US" sz="1000" b="1" dirty="0">
                <a:solidFill>
                  <a:srgbClr val="1F497D"/>
                </a:solidFill>
                <a:latin typeface="+mj-lt"/>
                <a:ea typeface="+mj-ea"/>
                <a:cs typeface="+mj-cs"/>
              </a:endParaRPr>
            </a:p>
          </p:txBody>
        </p:sp>
      </p:grpSp>
      <p:pic>
        <p:nvPicPr>
          <p:cNvPr id="15" name="Picture 14"/>
          <p:cNvPicPr>
            <a:picLocks noChangeAspect="1"/>
          </p:cNvPicPr>
          <p:nvPr/>
        </p:nvPicPr>
        <p:blipFill>
          <a:blip r:embed="rId3"/>
          <a:stretch>
            <a:fillRect/>
          </a:stretch>
        </p:blipFill>
        <p:spPr>
          <a:xfrm>
            <a:off x="7320103" y="1449904"/>
            <a:ext cx="785984" cy="748556"/>
          </a:xfrm>
          <a:prstGeom prst="rect">
            <a:avLst/>
          </a:prstGeom>
        </p:spPr>
      </p:pic>
      <p:cxnSp>
        <p:nvCxnSpPr>
          <p:cNvPr id="16" name="Straight Arrow Connector 15"/>
          <p:cNvCxnSpPr/>
          <p:nvPr/>
        </p:nvCxnSpPr>
        <p:spPr>
          <a:xfrm>
            <a:off x="6446375" y="1893812"/>
            <a:ext cx="99226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itle 2"/>
          <p:cNvSpPr txBox="1">
            <a:spLocks/>
          </p:cNvSpPr>
          <p:nvPr/>
        </p:nvSpPr>
        <p:spPr bwMode="auto">
          <a:xfrm>
            <a:off x="2930083" y="2246735"/>
            <a:ext cx="1373217" cy="52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pPr algn="ctr"/>
            <a:r>
              <a:rPr lang="en-US" sz="1400" dirty="0" err="1" smtClean="0"/>
              <a:t>StealthwatchEndpoint</a:t>
            </a:r>
            <a:r>
              <a:rPr lang="en-US" sz="1400" dirty="0" smtClean="0"/>
              <a:t> Concentrator</a:t>
            </a:r>
            <a:endParaRPr lang="en-US" sz="1400" dirty="0"/>
          </a:p>
        </p:txBody>
      </p:sp>
      <p:pic>
        <p:nvPicPr>
          <p:cNvPr id="28" name="Picture 27" descr="tempIcon_cloudConsolidato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262" y="1573443"/>
            <a:ext cx="650805" cy="650805"/>
          </a:xfrm>
          <a:prstGeom prst="rect">
            <a:avLst/>
          </a:prstGeom>
        </p:spPr>
      </p:pic>
      <p:cxnSp>
        <p:nvCxnSpPr>
          <p:cNvPr id="29" name="Straight Arrow Connector 28"/>
          <p:cNvCxnSpPr>
            <a:stCxn id="28" idx="3"/>
            <a:endCxn id="8" idx="1"/>
          </p:cNvCxnSpPr>
          <p:nvPr/>
        </p:nvCxnSpPr>
        <p:spPr>
          <a:xfrm flipV="1">
            <a:off x="3947067" y="1894405"/>
            <a:ext cx="1700234" cy="44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46" idx="3"/>
            <a:endCxn id="28" idx="1"/>
          </p:cNvCxnSpPr>
          <p:nvPr/>
        </p:nvCxnSpPr>
        <p:spPr>
          <a:xfrm flipV="1">
            <a:off x="1627985" y="1898846"/>
            <a:ext cx="1668277" cy="98195"/>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44" idx="3"/>
            <a:endCxn id="28" idx="1"/>
          </p:cNvCxnSpPr>
          <p:nvPr/>
        </p:nvCxnSpPr>
        <p:spPr>
          <a:xfrm>
            <a:off x="1627985" y="1173235"/>
            <a:ext cx="1668277" cy="725611"/>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47" idx="3"/>
            <a:endCxn id="28" idx="1"/>
          </p:cNvCxnSpPr>
          <p:nvPr/>
        </p:nvCxnSpPr>
        <p:spPr>
          <a:xfrm flipV="1">
            <a:off x="1627985" y="1898846"/>
            <a:ext cx="1668277" cy="999245"/>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5"/>
          <a:stretch>
            <a:fillRect/>
          </a:stretch>
        </p:blipFill>
        <p:spPr>
          <a:xfrm>
            <a:off x="5741329" y="1603864"/>
            <a:ext cx="879553" cy="580131"/>
          </a:xfrm>
          <a:prstGeom prst="rect">
            <a:avLst/>
          </a:prstGeom>
        </p:spPr>
      </p:pic>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128597" y="923541"/>
            <a:ext cx="499388" cy="499388"/>
          </a:xfrm>
          <a:prstGeom prst="rect">
            <a:avLst/>
          </a:prstGeom>
        </p:spPr>
      </p:pic>
      <p:pic>
        <p:nvPicPr>
          <p:cNvPr id="46" name="Picture 45"/>
          <p:cNvPicPr>
            <a:picLocks noChangeAspect="1"/>
          </p:cNvPicPr>
          <p:nvPr/>
        </p:nvPicPr>
        <p:blipFill>
          <a:blip r:embed="rId6">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28597" y="1747347"/>
            <a:ext cx="499388" cy="499388"/>
          </a:xfrm>
          <a:prstGeom prst="rect">
            <a:avLst/>
          </a:prstGeom>
        </p:spPr>
      </p:pic>
      <p:pic>
        <p:nvPicPr>
          <p:cNvPr id="47" name="Picture 46"/>
          <p:cNvPicPr>
            <a:picLocks noChangeAspect="1"/>
          </p:cNvPicPr>
          <p:nvPr/>
        </p:nvPicPr>
        <p:blipFill>
          <a:blip r:embed="rId6">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28597" y="2648397"/>
            <a:ext cx="499388" cy="499388"/>
          </a:xfrm>
          <a:prstGeom prst="rect">
            <a:avLst/>
          </a:prstGeom>
        </p:spPr>
      </p:pic>
      <p:sp>
        <p:nvSpPr>
          <p:cNvPr id="48" name="Title 2"/>
          <p:cNvSpPr txBox="1">
            <a:spLocks/>
          </p:cNvSpPr>
          <p:nvPr/>
        </p:nvSpPr>
        <p:spPr bwMode="auto">
          <a:xfrm>
            <a:off x="661612" y="3256069"/>
            <a:ext cx="1373217" cy="52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pPr algn="ctr"/>
            <a:r>
              <a:rPr lang="en-US" sz="1400" dirty="0" err="1" smtClean="0"/>
              <a:t>AnyConnect</a:t>
            </a:r>
            <a:r>
              <a:rPr lang="en-US" sz="1400" dirty="0" smtClean="0"/>
              <a:t> with Network Visibility Module(NVM)</a:t>
            </a:r>
            <a:endParaRPr lang="en-US" sz="1400" dirty="0"/>
          </a:p>
        </p:txBody>
      </p:sp>
      <p:sp>
        <p:nvSpPr>
          <p:cNvPr id="49" name="Title 2"/>
          <p:cNvSpPr txBox="1">
            <a:spLocks/>
          </p:cNvSpPr>
          <p:nvPr/>
        </p:nvSpPr>
        <p:spPr bwMode="auto">
          <a:xfrm>
            <a:off x="1766046" y="1612987"/>
            <a:ext cx="877576" cy="3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2600" b="1" kern="1200">
                <a:solidFill>
                  <a:srgbClr val="1F497D"/>
                </a:solidFill>
                <a:latin typeface="+mj-lt"/>
                <a:ea typeface="+mj-ea"/>
                <a:cs typeface="+mj-cs"/>
              </a:defRPr>
            </a:lvl1pPr>
          </a:lstStyle>
          <a:p>
            <a:pPr algn="ctr"/>
            <a:r>
              <a:rPr lang="en-US" sz="1400" dirty="0" err="1" smtClean="0"/>
              <a:t>vzFlow</a:t>
            </a:r>
            <a:endParaRPr lang="en-US" sz="1400" dirty="0"/>
          </a:p>
        </p:txBody>
      </p:sp>
      <p:pic>
        <p:nvPicPr>
          <p:cNvPr id="52" name="Picture 51" descr="cid:4793A60F-CAB4-40F6-8EC8-223F2951CB44"/>
          <p:cNvPicPr/>
          <p:nvPr/>
        </p:nvPicPr>
        <p:blipFill rotWithShape="1">
          <a:blip r:embed="rId10" r:link="rId11">
            <a:extLst>
              <a:ext uri="{28A0092B-C50C-407E-A947-70E740481C1C}">
                <a14:useLocalDpi xmlns:a14="http://schemas.microsoft.com/office/drawing/2010/main" val="0"/>
              </a:ext>
            </a:extLst>
          </a:blip>
          <a:srcRect l="10438" t="5861" r="8254" b="14824"/>
          <a:stretch/>
        </p:blipFill>
        <p:spPr bwMode="auto">
          <a:xfrm>
            <a:off x="4921085" y="2648397"/>
            <a:ext cx="3942080" cy="2284292"/>
          </a:xfrm>
          <a:prstGeom prst="rect">
            <a:avLst/>
          </a:prstGeom>
          <a:noFill/>
          <a:ln>
            <a:noFill/>
          </a:ln>
        </p:spPr>
      </p:pic>
      <p:sp>
        <p:nvSpPr>
          <p:cNvPr id="53" name="Rectangle 52"/>
          <p:cNvSpPr/>
          <p:nvPr/>
        </p:nvSpPr>
        <p:spPr>
          <a:xfrm>
            <a:off x="5048040" y="4352806"/>
            <a:ext cx="3583757" cy="290855"/>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a:solidFill>
                  <a:srgbClr val="000000"/>
                </a:solidFill>
              </a:ln>
            </a:endParaRPr>
          </a:p>
        </p:txBody>
      </p:sp>
      <p:sp>
        <p:nvSpPr>
          <p:cNvPr id="54" name="TextBox 53"/>
          <p:cNvSpPr txBox="1"/>
          <p:nvPr/>
        </p:nvSpPr>
        <p:spPr>
          <a:xfrm>
            <a:off x="2401029" y="3416641"/>
            <a:ext cx="2439937"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smtClean="0"/>
              <a:t>属性情報</a:t>
            </a:r>
            <a:r>
              <a:rPr lang="en-US" sz="1400" dirty="0" smtClean="0"/>
              <a:t>: </a:t>
            </a:r>
          </a:p>
          <a:p>
            <a:pPr marL="285750" indent="-285750">
              <a:buFont typeface="Arial"/>
              <a:buChar char="•"/>
            </a:pPr>
            <a:r>
              <a:rPr lang="ja-JP" altLang="en-US" sz="1400" dirty="0" smtClean="0"/>
              <a:t>プロセス名</a:t>
            </a:r>
            <a:endParaRPr lang="en-US" altLang="ja-JP" sz="1400" dirty="0"/>
          </a:p>
          <a:p>
            <a:pPr marL="285750" indent="-285750">
              <a:buFont typeface="Arial"/>
              <a:buChar char="•"/>
            </a:pPr>
            <a:r>
              <a:rPr lang="ja-JP" altLang="en-US" sz="1400" dirty="0" smtClean="0"/>
              <a:t>プロセスハッシュ</a:t>
            </a:r>
            <a:endParaRPr lang="en-US" altLang="ja-JP" sz="1400" dirty="0" smtClean="0"/>
          </a:p>
          <a:p>
            <a:pPr marL="285750" indent="-285750">
              <a:buFont typeface="Arial"/>
              <a:buChar char="•"/>
            </a:pPr>
            <a:r>
              <a:rPr lang="ja-JP" altLang="en-US" sz="1400" dirty="0" smtClean="0"/>
              <a:t>プロセスカウント</a:t>
            </a:r>
            <a:endParaRPr lang="en-US" altLang="ja-JP" sz="1400" dirty="0" smtClean="0"/>
          </a:p>
          <a:p>
            <a:pPr marL="285750" indent="-285750">
              <a:buFont typeface="Arial"/>
              <a:buChar char="•"/>
            </a:pPr>
            <a:r>
              <a:rPr lang="ja-JP" altLang="en-US" sz="1400" dirty="0" smtClean="0"/>
              <a:t>親プロセス名</a:t>
            </a:r>
            <a:endParaRPr lang="en-US" altLang="ja-JP" sz="1400" dirty="0"/>
          </a:p>
          <a:p>
            <a:pPr marL="285750" indent="-285750">
              <a:buFont typeface="Arial"/>
              <a:buChar char="•"/>
            </a:pPr>
            <a:r>
              <a:rPr lang="ja-JP" altLang="en-US" sz="1400" dirty="0" smtClean="0"/>
              <a:t>親プロセスハッシュ</a:t>
            </a:r>
            <a:endParaRPr lang="en-US" altLang="ja-JP" sz="1400" dirty="0"/>
          </a:p>
          <a:p>
            <a:pPr marL="285750" indent="-285750">
              <a:buFont typeface="Arial"/>
              <a:buChar char="•"/>
            </a:pPr>
            <a:r>
              <a:rPr lang="ja-JP" altLang="en-US" sz="1400" dirty="0" smtClean="0"/>
              <a:t>親プロセスカウント</a:t>
            </a:r>
            <a:endParaRPr lang="en-US" altLang="ja-JP" sz="1400" dirty="0"/>
          </a:p>
        </p:txBody>
      </p:sp>
      <p:cxnSp>
        <p:nvCxnSpPr>
          <p:cNvPr id="55" name="Straight Connector 54"/>
          <p:cNvCxnSpPr/>
          <p:nvPr/>
        </p:nvCxnSpPr>
        <p:spPr>
          <a:xfrm flipH="1">
            <a:off x="4732606" y="4589982"/>
            <a:ext cx="440634" cy="0"/>
          </a:xfrm>
          <a:prstGeom prst="line">
            <a:avLst/>
          </a:prstGeom>
          <a:ln>
            <a:solidFill>
              <a:srgbClr val="192954"/>
            </a:solidFill>
            <a:headEnd type="ova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err="1" smtClean="0"/>
              <a:t>Stealthwatch</a:t>
            </a:r>
            <a:r>
              <a:rPr lang="en-US" dirty="0" smtClean="0"/>
              <a:t> </a:t>
            </a:r>
            <a:r>
              <a:rPr lang="ja-JP" altLang="en-US" dirty="0" smtClean="0"/>
              <a:t>端末可視化</a:t>
            </a:r>
            <a:endParaRPr lang="en-US" dirty="0"/>
          </a:p>
        </p:txBody>
      </p:sp>
    </p:spTree>
    <p:extLst>
      <p:ext uri="{BB962C8B-B14F-4D97-AF65-F5344CB8AC3E}">
        <p14:creationId xmlns:p14="http://schemas.microsoft.com/office/powerpoint/2010/main" val="681968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AnyConnect</a:t>
            </a:r>
            <a:r>
              <a:rPr lang="en-US" dirty="0" smtClean="0"/>
              <a:t> NVM &amp; </a:t>
            </a:r>
            <a:r>
              <a:rPr lang="en-US" dirty="0" err="1" smtClean="0"/>
              <a:t>Stealthwatch</a:t>
            </a:r>
            <a:r>
              <a:rPr lang="en-US" dirty="0" smtClean="0"/>
              <a:t> </a:t>
            </a:r>
            <a:endParaRPr lang="en-US" dirty="0"/>
          </a:p>
        </p:txBody>
      </p:sp>
      <p:pic>
        <p:nvPicPr>
          <p:cNvPr id="51" name="Picture 74"/>
          <p:cNvPicPr>
            <a:picLocks noChangeAspect="1"/>
          </p:cNvPicPr>
          <p:nvPr/>
        </p:nvPicPr>
        <p:blipFill>
          <a:blip r:embed="rId3" cstate="print"/>
          <a:srcRect/>
          <a:stretch>
            <a:fillRect/>
          </a:stretch>
        </p:blipFill>
        <p:spPr bwMode="auto">
          <a:xfrm>
            <a:off x="3706895" y="1246645"/>
            <a:ext cx="477797" cy="385763"/>
          </a:xfrm>
          <a:prstGeom prst="rect">
            <a:avLst/>
          </a:prstGeom>
          <a:noFill/>
          <a:ln w="9525">
            <a:noFill/>
            <a:miter lim="800000"/>
            <a:headEnd/>
            <a:tailEnd/>
          </a:ln>
        </p:spPr>
      </p:pic>
      <p:cxnSp>
        <p:nvCxnSpPr>
          <p:cNvPr id="58" name="STEP 1"/>
          <p:cNvCxnSpPr>
            <a:endCxn id="64" idx="0"/>
          </p:cNvCxnSpPr>
          <p:nvPr/>
        </p:nvCxnSpPr>
        <p:spPr bwMode="auto">
          <a:xfrm>
            <a:off x="3942618" y="1865802"/>
            <a:ext cx="10160" cy="1651677"/>
          </a:xfrm>
          <a:prstGeom prst="line">
            <a:avLst/>
          </a:prstGeom>
          <a:ln w="25400" cmpd="sng">
            <a:solidFill>
              <a:schemeClr val="accent4"/>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pic>
        <p:nvPicPr>
          <p:cNvPr id="63" name="Picture 62" descr="SMC-icon-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078" y="4186589"/>
            <a:ext cx="783239" cy="375302"/>
          </a:xfrm>
          <a:prstGeom prst="rect">
            <a:avLst/>
          </a:prstGeom>
        </p:spPr>
      </p:pic>
      <p:pic>
        <p:nvPicPr>
          <p:cNvPr id="64" name="Picture 63" descr="flowcollector-icon-CMY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878" y="3517479"/>
            <a:ext cx="685800" cy="397042"/>
          </a:xfrm>
          <a:prstGeom prst="rect">
            <a:avLst/>
          </a:prstGeom>
        </p:spPr>
      </p:pic>
      <p:cxnSp>
        <p:nvCxnSpPr>
          <p:cNvPr id="65" name="Straight Arrow Connector 280"/>
          <p:cNvCxnSpPr>
            <a:stCxn id="64" idx="2"/>
            <a:endCxn id="63" idx="0"/>
          </p:cNvCxnSpPr>
          <p:nvPr/>
        </p:nvCxnSpPr>
        <p:spPr>
          <a:xfrm flipH="1">
            <a:off x="3950698" y="3914521"/>
            <a:ext cx="2080" cy="272068"/>
          </a:xfrm>
          <a:prstGeom prst="straightConnector1">
            <a:avLst/>
          </a:prstGeom>
          <a:ln w="25400">
            <a:solidFill>
              <a:schemeClr val="tx1">
                <a:lumMod val="5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8" name="Rounded Rectangular Callout 77"/>
          <p:cNvSpPr/>
          <p:nvPr/>
        </p:nvSpPr>
        <p:spPr>
          <a:xfrm>
            <a:off x="4623345" y="2351631"/>
            <a:ext cx="4421290" cy="1197073"/>
          </a:xfrm>
          <a:prstGeom prst="wedgeRoundRectCallout">
            <a:avLst>
              <a:gd name="adj1" fmla="val -55478"/>
              <a:gd name="adj2" fmla="val 72187"/>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r>
              <a:rPr lang="ja-JP" altLang="en-US" sz="1200" b="1" dirty="0" smtClean="0"/>
              <a:t>処理課題</a:t>
            </a:r>
            <a:r>
              <a:rPr lang="en-US" sz="1200" b="1" dirty="0" smtClean="0"/>
              <a:t>:</a:t>
            </a:r>
            <a:endParaRPr lang="en-US" sz="1200" dirty="0" smtClean="0"/>
          </a:p>
          <a:p>
            <a:pPr marL="285750" indent="-285750">
              <a:buFont typeface="Arial"/>
              <a:buChar char="•"/>
            </a:pPr>
            <a:r>
              <a:rPr lang="en-US" altLang="ja-JP" sz="1200" dirty="0" smtClean="0">
                <a:solidFill>
                  <a:schemeClr val="tx1"/>
                </a:solidFill>
              </a:rPr>
              <a:t>1</a:t>
            </a:r>
            <a:r>
              <a:rPr lang="ja-JP" altLang="en-US" sz="1200" dirty="0" smtClean="0">
                <a:solidFill>
                  <a:schemeClr val="tx1"/>
                </a:solidFill>
              </a:rPr>
              <a:t>つ</a:t>
            </a:r>
            <a:r>
              <a:rPr lang="en-US" altLang="ja-JP" sz="1200" dirty="0" smtClean="0">
                <a:solidFill>
                  <a:schemeClr val="tx1"/>
                </a:solidFill>
              </a:rPr>
              <a:t>1</a:t>
            </a:r>
            <a:r>
              <a:rPr lang="ja-JP" altLang="en-US" sz="1200" dirty="0" smtClean="0">
                <a:solidFill>
                  <a:schemeClr val="tx1"/>
                </a:solidFill>
              </a:rPr>
              <a:t>つの端末が </a:t>
            </a:r>
            <a:r>
              <a:rPr lang="en-US" altLang="ja-JP" sz="1200" dirty="0" smtClean="0">
                <a:solidFill>
                  <a:schemeClr val="tx1"/>
                </a:solidFill>
              </a:rPr>
              <a:t>Exporter</a:t>
            </a:r>
          </a:p>
          <a:p>
            <a:pPr marL="285750" indent="-285750">
              <a:buFont typeface="Arial"/>
              <a:buChar char="•"/>
            </a:pPr>
            <a:r>
              <a:rPr lang="ja-JP" altLang="en-US" sz="1200" dirty="0" smtClean="0">
                <a:solidFill>
                  <a:schemeClr val="tx1"/>
                </a:solidFill>
              </a:rPr>
              <a:t>フローエンドはリアルタイム性が少し劣る</a:t>
            </a:r>
            <a:endParaRPr lang="en-US" altLang="ja-JP" sz="1200" dirty="0" smtClean="0">
              <a:solidFill>
                <a:schemeClr val="tx1"/>
              </a:solidFill>
            </a:endParaRPr>
          </a:p>
          <a:p>
            <a:pPr marL="285750" indent="-285750">
              <a:buFont typeface="Arial"/>
              <a:buChar char="•"/>
            </a:pPr>
            <a:r>
              <a:rPr lang="ja-JP" altLang="en-US" sz="1200" dirty="0" smtClean="0">
                <a:solidFill>
                  <a:schemeClr val="tx1"/>
                </a:solidFill>
              </a:rPr>
              <a:t>パケットカウントがない事が複数のアルゴリズムに影響</a:t>
            </a:r>
            <a:endParaRPr lang="en-US" altLang="ja-JP" sz="1200" dirty="0" smtClean="0">
              <a:solidFill>
                <a:schemeClr val="tx1"/>
              </a:solidFill>
            </a:endParaRPr>
          </a:p>
        </p:txBody>
      </p:sp>
      <p:pic>
        <p:nvPicPr>
          <p:cNvPr id="59" name="Picture 6" descr="AnyConnect Icon 256.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00106" y="1351186"/>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ed Rectangular Callout 59"/>
          <p:cNvSpPr/>
          <p:nvPr/>
        </p:nvSpPr>
        <p:spPr>
          <a:xfrm>
            <a:off x="372941" y="1244112"/>
            <a:ext cx="3119664" cy="1347805"/>
          </a:xfrm>
          <a:prstGeom prst="wedgeRoundRectCallout">
            <a:avLst>
              <a:gd name="adj1" fmla="val 61709"/>
              <a:gd name="adj2" fmla="val 42051"/>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r>
              <a:rPr lang="en-US" sz="1200" b="1" dirty="0" err="1" smtClean="0"/>
              <a:t>nvzFlow</a:t>
            </a:r>
            <a:r>
              <a:rPr lang="en-US" sz="1200" b="1" dirty="0" smtClean="0"/>
              <a:t> Export </a:t>
            </a:r>
            <a:r>
              <a:rPr lang="ja-JP" altLang="en-US" sz="1200" b="1" dirty="0" smtClean="0"/>
              <a:t>特徴</a:t>
            </a:r>
            <a:r>
              <a:rPr lang="en-US" sz="1200" b="1" dirty="0" smtClean="0"/>
              <a:t>:</a:t>
            </a:r>
            <a:endParaRPr lang="en-US" sz="1200" dirty="0" smtClean="0"/>
          </a:p>
          <a:p>
            <a:pPr marL="285750" indent="-285750">
              <a:buFont typeface="Arial"/>
              <a:buChar char="•"/>
            </a:pPr>
            <a:r>
              <a:rPr lang="ja-JP" altLang="en-US" sz="1200" dirty="0" smtClean="0">
                <a:solidFill>
                  <a:schemeClr val="tx1"/>
                </a:solidFill>
              </a:rPr>
              <a:t>レコードは双方向</a:t>
            </a:r>
            <a:endParaRPr lang="en-US" altLang="ja-JP" sz="1200" dirty="0" smtClean="0">
              <a:solidFill>
                <a:schemeClr val="tx1"/>
              </a:solidFill>
            </a:endParaRPr>
          </a:p>
          <a:p>
            <a:pPr marL="285750" indent="-285750">
              <a:buFont typeface="Arial"/>
              <a:buChar char="•"/>
            </a:pPr>
            <a:r>
              <a:rPr lang="ja-JP" altLang="en-US" sz="1200" dirty="0" smtClean="0">
                <a:solidFill>
                  <a:schemeClr val="tx1"/>
                </a:solidFill>
              </a:rPr>
              <a:t>フローエンドでのみレコード送信</a:t>
            </a:r>
            <a:endParaRPr lang="en-US" altLang="ja-JP" sz="1200" dirty="0" smtClean="0">
              <a:solidFill>
                <a:schemeClr val="tx1"/>
              </a:solidFill>
            </a:endParaRPr>
          </a:p>
          <a:p>
            <a:pPr marL="285750" indent="-285750">
              <a:buFont typeface="Arial"/>
              <a:buChar char="•"/>
            </a:pPr>
            <a:r>
              <a:rPr lang="ja-JP" altLang="en-US" sz="1200" dirty="0" smtClean="0">
                <a:solidFill>
                  <a:schemeClr val="tx1"/>
                </a:solidFill>
              </a:rPr>
              <a:t>パケットカウントなし</a:t>
            </a:r>
            <a:endParaRPr lang="en-US" altLang="ja-JP" sz="1200" dirty="0" smtClean="0">
              <a:solidFill>
                <a:schemeClr val="tx1"/>
              </a:solidFill>
            </a:endParaRPr>
          </a:p>
          <a:p>
            <a:pPr marL="285750" indent="-285750">
              <a:buFont typeface="Arial"/>
              <a:buChar char="•"/>
            </a:pPr>
            <a:r>
              <a:rPr lang="ja-JP" altLang="en-US" sz="1200" dirty="0" smtClean="0">
                <a:solidFill>
                  <a:schemeClr val="tx1"/>
                </a:solidFill>
              </a:rPr>
              <a:t>レイヤ</a:t>
            </a:r>
            <a:r>
              <a:rPr lang="en-US" altLang="ja-JP" sz="1200" dirty="0" smtClean="0">
                <a:solidFill>
                  <a:schemeClr val="tx1"/>
                </a:solidFill>
              </a:rPr>
              <a:t>4</a:t>
            </a:r>
            <a:r>
              <a:rPr lang="ja-JP" altLang="en-US" sz="1200" dirty="0" smtClean="0">
                <a:solidFill>
                  <a:schemeClr val="tx1"/>
                </a:solidFill>
              </a:rPr>
              <a:t>でのバイトカウント</a:t>
            </a:r>
            <a:endParaRPr lang="en-US" altLang="ja-JP" sz="1200" dirty="0" smtClean="0">
              <a:solidFill>
                <a:schemeClr val="tx1"/>
              </a:solidFill>
            </a:endParaRPr>
          </a:p>
        </p:txBody>
      </p:sp>
    </p:spTree>
    <p:extLst>
      <p:ext uri="{BB962C8B-B14F-4D97-AF65-F5344CB8AC3E}">
        <p14:creationId xmlns:p14="http://schemas.microsoft.com/office/powerpoint/2010/main" val="37207068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right)">
                                      <p:cBhvr>
                                        <p:cTn id="1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6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5" y="341313"/>
            <a:ext cx="8818960" cy="731837"/>
          </a:xfrm>
        </p:spPr>
        <p:txBody>
          <a:bodyPr/>
          <a:lstStyle/>
          <a:p>
            <a:r>
              <a:rPr lang="en-US" dirty="0" err="1" smtClean="0"/>
              <a:t>nvzFlow</a:t>
            </a:r>
            <a:r>
              <a:rPr lang="en-US" dirty="0" smtClean="0"/>
              <a:t> </a:t>
            </a:r>
            <a:r>
              <a:rPr lang="ja-JP" altLang="en-US" dirty="0" smtClean="0"/>
              <a:t>と </a:t>
            </a:r>
            <a:r>
              <a:rPr lang="en-US" dirty="0" err="1" smtClean="0"/>
              <a:t>NetFlow</a:t>
            </a:r>
            <a:r>
              <a:rPr lang="ja-JP" altLang="en-US" dirty="0"/>
              <a:t> </a:t>
            </a:r>
            <a:r>
              <a:rPr lang="ja-JP" altLang="en-US" dirty="0" smtClean="0"/>
              <a:t>を組み合わせたレコード作成</a:t>
            </a:r>
            <a:endParaRPr lang="en-US" dirty="0"/>
          </a:p>
        </p:txBody>
      </p:sp>
      <p:grpSp>
        <p:nvGrpSpPr>
          <p:cNvPr id="4" name="Group 3"/>
          <p:cNvGrpSpPr/>
          <p:nvPr/>
        </p:nvGrpSpPr>
        <p:grpSpPr>
          <a:xfrm>
            <a:off x="1120465" y="1363464"/>
            <a:ext cx="1585759" cy="385763"/>
            <a:chOff x="757609" y="1599668"/>
            <a:chExt cx="1585759" cy="385763"/>
          </a:xfrm>
        </p:grpSpPr>
        <p:cxnSp>
          <p:nvCxnSpPr>
            <p:cNvPr id="41" name="STEP 1"/>
            <p:cNvCxnSpPr/>
            <p:nvPr/>
          </p:nvCxnSpPr>
          <p:spPr bwMode="auto">
            <a:xfrm flipH="1">
              <a:off x="1271910" y="1899704"/>
              <a:ext cx="1071458" cy="0"/>
            </a:xfrm>
            <a:prstGeom prst="line">
              <a:avLst/>
            </a:prstGeom>
            <a:ln w="25400" cmpd="sng">
              <a:solidFill>
                <a:schemeClr val="tx2"/>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42" name="STEP 1"/>
            <p:cNvCxnSpPr/>
            <p:nvPr/>
          </p:nvCxnSpPr>
          <p:spPr bwMode="auto">
            <a:xfrm>
              <a:off x="1291568" y="1668246"/>
              <a:ext cx="1008942" cy="6536"/>
            </a:xfrm>
            <a:prstGeom prst="line">
              <a:avLst/>
            </a:prstGeom>
            <a:ln w="25400" cmpd="sng">
              <a:solidFill>
                <a:schemeClr val="tx2"/>
              </a:solidFill>
              <a:prstDash val="lgDash"/>
              <a:headEnd type="none" w="med" len="med"/>
              <a:tailEnd type="none" w="med" len="med"/>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pic>
          <p:nvPicPr>
            <p:cNvPr id="44" name="Picture 74"/>
            <p:cNvPicPr>
              <a:picLocks noChangeAspect="1"/>
            </p:cNvPicPr>
            <p:nvPr/>
          </p:nvPicPr>
          <p:blipFill>
            <a:blip r:embed="rId3" cstate="print"/>
            <a:srcRect/>
            <a:stretch>
              <a:fillRect/>
            </a:stretch>
          </p:blipFill>
          <p:spPr bwMode="auto">
            <a:xfrm>
              <a:off x="757609" y="1599668"/>
              <a:ext cx="477797" cy="385763"/>
            </a:xfrm>
            <a:prstGeom prst="rect">
              <a:avLst/>
            </a:prstGeom>
            <a:noFill/>
            <a:ln w="9525">
              <a:noFill/>
              <a:miter lim="800000"/>
              <a:headEnd/>
              <a:tailEnd/>
            </a:ln>
          </p:spPr>
        </p:pic>
      </p:grpSp>
      <p:grpSp>
        <p:nvGrpSpPr>
          <p:cNvPr id="5" name="Group 4"/>
          <p:cNvGrpSpPr/>
          <p:nvPr/>
        </p:nvGrpSpPr>
        <p:grpSpPr>
          <a:xfrm>
            <a:off x="3284591" y="1266816"/>
            <a:ext cx="1757191" cy="606486"/>
            <a:chOff x="6120916" y="1376362"/>
            <a:chExt cx="1757191" cy="606486"/>
          </a:xfrm>
        </p:grpSpPr>
        <p:cxnSp>
          <p:nvCxnSpPr>
            <p:cNvPr id="36" name="STEP 1"/>
            <p:cNvCxnSpPr/>
            <p:nvPr/>
          </p:nvCxnSpPr>
          <p:spPr bwMode="auto">
            <a:xfrm>
              <a:off x="6120916" y="1547812"/>
              <a:ext cx="1114316" cy="0"/>
            </a:xfrm>
            <a:prstGeom prst="line">
              <a:avLst/>
            </a:prstGeom>
            <a:ln w="25400" cmpd="sng">
              <a:solidFill>
                <a:schemeClr val="tx2"/>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37" name="STEP 1"/>
            <p:cNvCxnSpPr/>
            <p:nvPr/>
          </p:nvCxnSpPr>
          <p:spPr bwMode="auto">
            <a:xfrm flipH="1" flipV="1">
              <a:off x="6181973" y="1709570"/>
              <a:ext cx="1025458" cy="4286"/>
            </a:xfrm>
            <a:prstGeom prst="line">
              <a:avLst/>
            </a:prstGeom>
            <a:ln w="25400" cmpd="sng">
              <a:solidFill>
                <a:schemeClr val="tx2"/>
              </a:solidFill>
              <a:prstDash val="lgDash"/>
              <a:headEnd type="none" w="med" len="med"/>
              <a:tailEnd type="none" w="med" len="med"/>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pic>
          <p:nvPicPr>
            <p:cNvPr id="39" name="Picture 67" descr="serv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5232" y="1376362"/>
              <a:ext cx="642875" cy="60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Oval 5"/>
          <p:cNvSpPr/>
          <p:nvPr/>
        </p:nvSpPr>
        <p:spPr>
          <a:xfrm>
            <a:off x="4485787" y="2049508"/>
            <a:ext cx="5143" cy="514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556220" y="1170577"/>
            <a:ext cx="900025" cy="945077"/>
            <a:chOff x="2193364" y="1290368"/>
            <a:chExt cx="900025" cy="945077"/>
          </a:xfrm>
        </p:grpSpPr>
        <p:grpSp>
          <p:nvGrpSpPr>
            <p:cNvPr id="28" name="Group 27"/>
            <p:cNvGrpSpPr/>
            <p:nvPr/>
          </p:nvGrpSpPr>
          <p:grpSpPr>
            <a:xfrm>
              <a:off x="2300510" y="1290368"/>
              <a:ext cx="699448" cy="744851"/>
              <a:chOff x="5766594" y="2457076"/>
              <a:chExt cx="1243584" cy="1324180"/>
            </a:xfrm>
          </p:grpSpPr>
          <p:grpSp>
            <p:nvGrpSpPr>
              <p:cNvPr id="30" name="Group 29"/>
              <p:cNvGrpSpPr/>
              <p:nvPr/>
            </p:nvGrpSpPr>
            <p:grpSpPr>
              <a:xfrm>
                <a:off x="5766594" y="2457076"/>
                <a:ext cx="1243584" cy="1324180"/>
                <a:chOff x="5080794" y="5105400"/>
                <a:chExt cx="1243584" cy="1324180"/>
              </a:xfrm>
            </p:grpSpPr>
            <p:pic>
              <p:nvPicPr>
                <p:cNvPr id="32" name="Picture 31" descr="\\MV-FS\Projects\Cisco\References\Brand Assets\Kubrick Icons\Device Icons\Device_service_module_3058_default_256.png"/>
                <p:cNvPicPr>
                  <a:picLocks noChangeAspect="1" noChangeArrowheads="1"/>
                </p:cNvPicPr>
                <p:nvPr/>
              </p:nvPicPr>
              <p:blipFill>
                <a:blip r:embed="rId5" cstate="print"/>
                <a:srcRect/>
                <a:stretch>
                  <a:fillRect/>
                </a:stretch>
              </p:blipFill>
              <p:spPr bwMode="auto">
                <a:xfrm>
                  <a:off x="5080794" y="5105400"/>
                  <a:ext cx="1243584" cy="1243464"/>
                </a:xfrm>
                <a:prstGeom prst="rect">
                  <a:avLst/>
                </a:prstGeom>
                <a:noFill/>
              </p:spPr>
            </p:pic>
            <p:grpSp>
              <p:nvGrpSpPr>
                <p:cNvPr id="33" name="Group 32"/>
                <p:cNvGrpSpPr/>
                <p:nvPr/>
              </p:nvGrpSpPr>
              <p:grpSpPr>
                <a:xfrm>
                  <a:off x="5766594" y="5943600"/>
                  <a:ext cx="487566" cy="485980"/>
                  <a:chOff x="3690886" y="3962006"/>
                  <a:chExt cx="309910" cy="309910"/>
                </a:xfrm>
              </p:grpSpPr>
              <p:sp>
                <p:nvSpPr>
                  <p:cNvPr id="34" name="Oval 33"/>
                  <p:cNvSpPr/>
                  <p:nvPr/>
                </p:nvSpPr>
                <p:spPr>
                  <a:xfrm>
                    <a:off x="3690886" y="3962006"/>
                    <a:ext cx="309910" cy="309910"/>
                  </a:xfrm>
                  <a:prstGeom prst="ellipse">
                    <a:avLst/>
                  </a:prstGeom>
                  <a:solidFill>
                    <a:schemeClr val="bg1"/>
                  </a:solidFill>
                  <a:ln w="25400">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35" name="Picture 34" descr="arrow_switc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941" y="4012918"/>
                    <a:ext cx="208087" cy="208087"/>
                  </a:xfrm>
                  <a:prstGeom prst="rect">
                    <a:avLst/>
                  </a:prstGeom>
                </p:spPr>
              </p:pic>
            </p:grpSp>
          </p:grpSp>
          <p:sp>
            <p:nvSpPr>
              <p:cNvPr id="31" name="Oval 30"/>
              <p:cNvSpPr/>
              <p:nvPr/>
            </p:nvSpPr>
            <p:spPr>
              <a:xfrm>
                <a:off x="6376194" y="3085122"/>
                <a:ext cx="9144" cy="914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51"/>
            <p:cNvSpPr txBox="1">
              <a:spLocks noChangeArrowheads="1"/>
            </p:cNvSpPr>
            <p:nvPr/>
          </p:nvSpPr>
          <p:spPr bwMode="auto">
            <a:xfrm>
              <a:off x="2193364" y="2002048"/>
              <a:ext cx="900025" cy="233397"/>
            </a:xfrm>
            <a:prstGeom prst="rect">
              <a:avLst/>
            </a:prstGeom>
            <a:noFill/>
            <a:ln w="9525">
              <a:noFill/>
              <a:miter lim="800000"/>
              <a:headEnd/>
              <a:tailEnd/>
            </a:ln>
          </p:spPr>
          <p:txBody>
            <a:bodyPr wrap="square">
              <a:spAutoFit/>
            </a:bodyPr>
            <a:lstStyle/>
            <a:p>
              <a:pPr algn="ctr" defTabSz="685712">
                <a:lnSpc>
                  <a:spcPct val="90000"/>
                </a:lnSpc>
                <a:defRPr/>
              </a:pPr>
              <a:r>
                <a:rPr lang="en-US" sz="1000" b="1" dirty="0" smtClean="0">
                  <a:solidFill>
                    <a:srgbClr val="000000"/>
                  </a:solidFill>
                  <a:latin typeface="Arial" charset="0"/>
                </a:rPr>
                <a:t>Sw1</a:t>
              </a:r>
              <a:endParaRPr lang="en-US" sz="1000" b="1" dirty="0">
                <a:solidFill>
                  <a:srgbClr val="000000"/>
                </a:solidFill>
                <a:latin typeface="Arial" charset="0"/>
              </a:endParaRPr>
            </a:p>
          </p:txBody>
        </p:sp>
      </p:grpSp>
      <p:grpSp>
        <p:nvGrpSpPr>
          <p:cNvPr id="11" name="Group 10"/>
          <p:cNvGrpSpPr/>
          <p:nvPr/>
        </p:nvGrpSpPr>
        <p:grpSpPr>
          <a:xfrm>
            <a:off x="5845357" y="1206969"/>
            <a:ext cx="900025" cy="960006"/>
            <a:chOff x="6028314" y="1261718"/>
            <a:chExt cx="900025" cy="960006"/>
          </a:xfrm>
        </p:grpSpPr>
        <p:grpSp>
          <p:nvGrpSpPr>
            <p:cNvPr id="14" name="Group 13"/>
            <p:cNvGrpSpPr/>
            <p:nvPr/>
          </p:nvGrpSpPr>
          <p:grpSpPr>
            <a:xfrm>
              <a:off x="6125387" y="1261718"/>
              <a:ext cx="758222" cy="768831"/>
              <a:chOff x="5827522" y="2611478"/>
              <a:chExt cx="758222" cy="768831"/>
            </a:xfrm>
          </p:grpSpPr>
          <p:pic>
            <p:nvPicPr>
              <p:cNvPr id="16" name="Picture 15" descr="\\Mv-fs\Projects\Cisco\References\Brand Assets\Kubrick Icons\Device Icons\Device_asa5500_3075_default_256.png"/>
              <p:cNvPicPr>
                <a:picLocks noChangeAspect="1" noChangeArrowheads="1"/>
              </p:cNvPicPr>
              <p:nvPr/>
            </p:nvPicPr>
            <p:blipFill>
              <a:blip r:embed="rId7" cstate="print"/>
              <a:srcRect b="6407"/>
              <a:stretch>
                <a:fillRect/>
              </a:stretch>
            </p:blipFill>
            <p:spPr bwMode="auto">
              <a:xfrm>
                <a:off x="5827522" y="2611478"/>
                <a:ext cx="758222" cy="667512"/>
              </a:xfrm>
              <a:prstGeom prst="rect">
                <a:avLst/>
              </a:prstGeom>
              <a:noFill/>
              <a:effectLst/>
            </p:spPr>
          </p:pic>
          <p:grpSp>
            <p:nvGrpSpPr>
              <p:cNvPr id="17" name="Group 16"/>
              <p:cNvGrpSpPr/>
              <p:nvPr/>
            </p:nvGrpSpPr>
            <p:grpSpPr>
              <a:xfrm>
                <a:off x="6243960" y="3106945"/>
                <a:ext cx="274229" cy="273364"/>
                <a:chOff x="3690886" y="3962006"/>
                <a:chExt cx="309910" cy="309910"/>
              </a:xfrm>
            </p:grpSpPr>
            <p:sp>
              <p:nvSpPr>
                <p:cNvPr id="18" name="Oval 17"/>
                <p:cNvSpPr/>
                <p:nvPr/>
              </p:nvSpPr>
              <p:spPr>
                <a:xfrm>
                  <a:off x="3690886" y="3962006"/>
                  <a:ext cx="309910" cy="309910"/>
                </a:xfrm>
                <a:prstGeom prst="ellipse">
                  <a:avLst/>
                </a:prstGeom>
                <a:solidFill>
                  <a:schemeClr val="bg1"/>
                </a:solidFill>
                <a:ln w="25400">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a:p>
              </p:txBody>
            </p:sp>
            <p:pic>
              <p:nvPicPr>
                <p:cNvPr id="19" name="Picture 18" descr="arrow_switc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941" y="4012918"/>
                  <a:ext cx="208087" cy="208087"/>
                </a:xfrm>
                <a:prstGeom prst="rect">
                  <a:avLst/>
                </a:prstGeom>
              </p:spPr>
            </p:pic>
          </p:grpSp>
        </p:grpSp>
        <p:sp>
          <p:nvSpPr>
            <p:cNvPr id="15" name="TextBox 51"/>
            <p:cNvSpPr txBox="1">
              <a:spLocks noChangeArrowheads="1"/>
            </p:cNvSpPr>
            <p:nvPr/>
          </p:nvSpPr>
          <p:spPr bwMode="auto">
            <a:xfrm>
              <a:off x="6028314" y="1988327"/>
              <a:ext cx="900025" cy="233397"/>
            </a:xfrm>
            <a:prstGeom prst="rect">
              <a:avLst/>
            </a:prstGeom>
            <a:noFill/>
            <a:ln w="9525">
              <a:noFill/>
              <a:miter lim="800000"/>
              <a:headEnd/>
              <a:tailEnd/>
            </a:ln>
          </p:spPr>
          <p:txBody>
            <a:bodyPr wrap="square">
              <a:spAutoFit/>
            </a:bodyPr>
            <a:lstStyle/>
            <a:p>
              <a:pPr algn="ctr" defTabSz="685712">
                <a:lnSpc>
                  <a:spcPct val="90000"/>
                </a:lnSpc>
                <a:defRPr/>
              </a:pPr>
              <a:r>
                <a:rPr lang="en-US" sz="1000" b="1" dirty="0" smtClean="0">
                  <a:solidFill>
                    <a:srgbClr val="000000"/>
                  </a:solidFill>
                  <a:latin typeface="Arial" charset="0"/>
                </a:rPr>
                <a:t>ASA</a:t>
              </a:r>
              <a:endParaRPr lang="en-US" sz="1000" b="1" dirty="0">
                <a:solidFill>
                  <a:srgbClr val="000000"/>
                </a:solidFill>
                <a:latin typeface="Arial" charset="0"/>
              </a:endParaRPr>
            </a:p>
          </p:txBody>
        </p:sp>
      </p:grpSp>
      <p:cxnSp>
        <p:nvCxnSpPr>
          <p:cNvPr id="48" name="STEP 1"/>
          <p:cNvCxnSpPr/>
          <p:nvPr/>
        </p:nvCxnSpPr>
        <p:spPr bwMode="auto">
          <a:xfrm>
            <a:off x="4990797" y="1626454"/>
            <a:ext cx="1008942" cy="6536"/>
          </a:xfrm>
          <a:prstGeom prst="line">
            <a:avLst/>
          </a:prstGeom>
          <a:ln w="25400" cmpd="sng">
            <a:solidFill>
              <a:schemeClr val="tx2"/>
            </a:solidFill>
            <a:prstDash val="lgDash"/>
            <a:headEnd type="none" w="med" len="med"/>
            <a:tailEnd type="none" w="med" len="med"/>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pic>
        <p:nvPicPr>
          <p:cNvPr id="53" name="Picture 74"/>
          <p:cNvPicPr>
            <a:picLocks noChangeAspect="1"/>
          </p:cNvPicPr>
          <p:nvPr/>
        </p:nvPicPr>
        <p:blipFill>
          <a:blip r:embed="rId3" cstate="print"/>
          <a:srcRect/>
          <a:stretch>
            <a:fillRect/>
          </a:stretch>
        </p:blipFill>
        <p:spPr bwMode="auto">
          <a:xfrm>
            <a:off x="7728210" y="1363464"/>
            <a:ext cx="477797" cy="385763"/>
          </a:xfrm>
          <a:prstGeom prst="rect">
            <a:avLst/>
          </a:prstGeom>
          <a:noFill/>
          <a:ln w="9525">
            <a:noFill/>
            <a:miter lim="800000"/>
            <a:headEnd/>
            <a:tailEnd/>
          </a:ln>
        </p:spPr>
      </p:pic>
      <p:cxnSp>
        <p:nvCxnSpPr>
          <p:cNvPr id="56" name="STEP 1"/>
          <p:cNvCxnSpPr/>
          <p:nvPr/>
        </p:nvCxnSpPr>
        <p:spPr bwMode="auto">
          <a:xfrm flipH="1" flipV="1">
            <a:off x="6655425" y="1460410"/>
            <a:ext cx="1025458" cy="4286"/>
          </a:xfrm>
          <a:prstGeom prst="line">
            <a:avLst/>
          </a:prstGeom>
          <a:ln w="25400" cmpd="sng">
            <a:solidFill>
              <a:schemeClr val="tx2"/>
            </a:solidFill>
            <a:prstDash val="lgDash"/>
            <a:headEnd type="none" w="med" len="med"/>
            <a:tailEnd type="none" w="med" len="med"/>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57" name="STEP 1"/>
          <p:cNvCxnSpPr/>
          <p:nvPr/>
        </p:nvCxnSpPr>
        <p:spPr bwMode="auto">
          <a:xfrm flipH="1">
            <a:off x="4928281" y="1460410"/>
            <a:ext cx="1071458" cy="0"/>
          </a:xfrm>
          <a:prstGeom prst="line">
            <a:avLst/>
          </a:prstGeom>
          <a:ln w="25400" cmpd="sng">
            <a:solidFill>
              <a:schemeClr val="tx2"/>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58" name="STEP 1"/>
          <p:cNvCxnSpPr/>
          <p:nvPr/>
        </p:nvCxnSpPr>
        <p:spPr bwMode="auto">
          <a:xfrm>
            <a:off x="6594368" y="1626454"/>
            <a:ext cx="1114316" cy="0"/>
          </a:xfrm>
          <a:prstGeom prst="line">
            <a:avLst/>
          </a:prstGeom>
          <a:ln w="25400" cmpd="sng">
            <a:solidFill>
              <a:schemeClr val="tx2"/>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59" name="STEP 1"/>
          <p:cNvCxnSpPr>
            <a:stCxn id="60" idx="2"/>
            <a:endCxn id="64" idx="0"/>
          </p:cNvCxnSpPr>
          <p:nvPr/>
        </p:nvCxnSpPr>
        <p:spPr bwMode="auto">
          <a:xfrm flipH="1">
            <a:off x="1095552" y="1782674"/>
            <a:ext cx="396834" cy="881983"/>
          </a:xfrm>
          <a:prstGeom prst="line">
            <a:avLst/>
          </a:prstGeom>
          <a:ln w="25400" cmpd="sng">
            <a:solidFill>
              <a:schemeClr val="accent4"/>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pic>
        <p:nvPicPr>
          <p:cNvPr id="60" name="Picture 6" descr="AnyConnect Icon 256.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350005" y="1501454"/>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 descr="AnyConnect Icon 256.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924388" y="1556910"/>
            <a:ext cx="284761" cy="2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SMC-icon-CMYK.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852" y="3333767"/>
            <a:ext cx="783239" cy="375302"/>
          </a:xfrm>
          <a:prstGeom prst="rect">
            <a:avLst/>
          </a:prstGeom>
        </p:spPr>
      </p:pic>
      <p:pic>
        <p:nvPicPr>
          <p:cNvPr id="64" name="Picture 63" descr="flowcollector-icon-CMYK.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652" y="2664657"/>
            <a:ext cx="685800" cy="397042"/>
          </a:xfrm>
          <a:prstGeom prst="rect">
            <a:avLst/>
          </a:prstGeom>
        </p:spPr>
      </p:pic>
      <p:cxnSp>
        <p:nvCxnSpPr>
          <p:cNvPr id="65" name="Straight Arrow Connector 280"/>
          <p:cNvCxnSpPr>
            <a:stCxn id="64" idx="2"/>
            <a:endCxn id="63" idx="0"/>
          </p:cNvCxnSpPr>
          <p:nvPr/>
        </p:nvCxnSpPr>
        <p:spPr>
          <a:xfrm flipH="1">
            <a:off x="1093472" y="3061699"/>
            <a:ext cx="2080" cy="272068"/>
          </a:xfrm>
          <a:prstGeom prst="straightConnector1">
            <a:avLst/>
          </a:prstGeom>
          <a:ln w="25400">
            <a:solidFill>
              <a:schemeClr val="tx1">
                <a:lumMod val="5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EP 1"/>
          <p:cNvCxnSpPr>
            <a:stCxn id="32" idx="2"/>
            <a:endCxn id="64" idx="0"/>
          </p:cNvCxnSpPr>
          <p:nvPr/>
        </p:nvCxnSpPr>
        <p:spPr bwMode="auto">
          <a:xfrm flipH="1">
            <a:off x="1095552" y="1870025"/>
            <a:ext cx="1917538" cy="794632"/>
          </a:xfrm>
          <a:prstGeom prst="line">
            <a:avLst/>
          </a:prstGeom>
          <a:ln w="25400" cmpd="sng">
            <a:solidFill>
              <a:schemeClr val="accent4"/>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71" name="STEP 1"/>
          <p:cNvCxnSpPr>
            <a:stCxn id="16" idx="2"/>
            <a:endCxn id="64" idx="0"/>
          </p:cNvCxnSpPr>
          <p:nvPr/>
        </p:nvCxnSpPr>
        <p:spPr bwMode="auto">
          <a:xfrm flipH="1">
            <a:off x="1095552" y="1874481"/>
            <a:ext cx="5225989" cy="790176"/>
          </a:xfrm>
          <a:prstGeom prst="line">
            <a:avLst/>
          </a:prstGeom>
          <a:ln w="25400" cmpd="sng">
            <a:solidFill>
              <a:schemeClr val="accent4"/>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74" name="STEP 1"/>
          <p:cNvCxnSpPr>
            <a:stCxn id="61" idx="2"/>
            <a:endCxn id="64" idx="0"/>
          </p:cNvCxnSpPr>
          <p:nvPr/>
        </p:nvCxnSpPr>
        <p:spPr bwMode="auto">
          <a:xfrm flipH="1">
            <a:off x="1095552" y="1838130"/>
            <a:ext cx="6971217" cy="826527"/>
          </a:xfrm>
          <a:prstGeom prst="line">
            <a:avLst/>
          </a:prstGeom>
          <a:ln w="25400" cmpd="sng">
            <a:solidFill>
              <a:schemeClr val="accent4"/>
            </a:solidFill>
            <a:prstDash val="lgDash"/>
            <a:headEnd type="none" w="med" len="med"/>
            <a:tailEnd type="triangle" w="lg" len="lg"/>
          </a:ln>
          <a:effectLst>
            <a:glow rad="38100">
              <a:schemeClr val="bg2">
                <a:alpha val="75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
        <p:nvSpPr>
          <p:cNvPr id="82" name="Rounded Rectangular Callout 81"/>
          <p:cNvSpPr/>
          <p:nvPr/>
        </p:nvSpPr>
        <p:spPr>
          <a:xfrm>
            <a:off x="1654424" y="923858"/>
            <a:ext cx="1511638" cy="278676"/>
          </a:xfrm>
          <a:prstGeom prst="wedgeRoundRectCallout">
            <a:avLst>
              <a:gd name="adj1" fmla="val -50101"/>
              <a:gd name="adj2" fmla="val 108645"/>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en-US" altLang="ja-JP" sz="1200" dirty="0" smtClean="0">
                <a:solidFill>
                  <a:schemeClr val="tx1"/>
                </a:solidFill>
              </a:rPr>
              <a:t>Trusted</a:t>
            </a:r>
          </a:p>
          <a:p>
            <a:pPr algn="ctr"/>
            <a:r>
              <a:rPr lang="ja-JP" altLang="en-US" sz="1200" dirty="0" smtClean="0">
                <a:solidFill>
                  <a:schemeClr val="tx1"/>
                </a:solidFill>
              </a:rPr>
              <a:t>ネットワーク</a:t>
            </a:r>
            <a:endParaRPr lang="en-US" sz="1200" dirty="0" smtClean="0">
              <a:solidFill>
                <a:schemeClr val="tx1"/>
              </a:solidFill>
            </a:endParaRPr>
          </a:p>
        </p:txBody>
      </p:sp>
      <p:sp>
        <p:nvSpPr>
          <p:cNvPr id="83" name="Rounded Rectangular Callout 82"/>
          <p:cNvSpPr/>
          <p:nvPr/>
        </p:nvSpPr>
        <p:spPr>
          <a:xfrm>
            <a:off x="6750594" y="894668"/>
            <a:ext cx="790355" cy="278676"/>
          </a:xfrm>
          <a:prstGeom prst="wedgeRoundRectCallout">
            <a:avLst>
              <a:gd name="adj1" fmla="val 63023"/>
              <a:gd name="adj2" fmla="val 108645"/>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en-US" sz="1200" b="1" dirty="0" smtClean="0"/>
              <a:t>VPN</a:t>
            </a:r>
            <a:endParaRPr lang="en-US" sz="1200" dirty="0" smtClean="0">
              <a:solidFill>
                <a:schemeClr val="tx1"/>
              </a:solidFill>
            </a:endParaRPr>
          </a:p>
        </p:txBody>
      </p:sp>
      <p:grpSp>
        <p:nvGrpSpPr>
          <p:cNvPr id="86" name="Group 85"/>
          <p:cNvGrpSpPr/>
          <p:nvPr/>
        </p:nvGrpSpPr>
        <p:grpSpPr>
          <a:xfrm>
            <a:off x="4199585" y="2361822"/>
            <a:ext cx="4568121" cy="2600477"/>
            <a:chOff x="5288347" y="1832500"/>
            <a:chExt cx="6121158" cy="3663616"/>
          </a:xfrm>
        </p:grpSpPr>
        <p:pic>
          <p:nvPicPr>
            <p:cNvPr id="84" name="Picture 83" descr="cid:4793A60F-CAB4-40F6-8EC8-223F2951CB44"/>
            <p:cNvPicPr/>
            <p:nvPr/>
          </p:nvPicPr>
          <p:blipFill rotWithShape="1">
            <a:blip r:embed="rId11" r:link="rId12">
              <a:extLst>
                <a:ext uri="{28A0092B-C50C-407E-A947-70E740481C1C}">
                  <a14:useLocalDpi xmlns:a14="http://schemas.microsoft.com/office/drawing/2010/main" val="0"/>
                </a:ext>
              </a:extLst>
            </a:blip>
            <a:srcRect l="8973" t="5358" r="7770" b="14116"/>
            <a:stretch/>
          </p:blipFill>
          <p:spPr bwMode="auto">
            <a:xfrm>
              <a:off x="5288347" y="1832500"/>
              <a:ext cx="6121158" cy="3663616"/>
            </a:xfrm>
            <a:prstGeom prst="rect">
              <a:avLst/>
            </a:prstGeom>
            <a:noFill/>
            <a:ln>
              <a:noFill/>
            </a:ln>
          </p:spPr>
        </p:pic>
        <p:sp>
          <p:nvSpPr>
            <p:cNvPr id="85" name="Rectangle 84"/>
            <p:cNvSpPr/>
            <p:nvPr/>
          </p:nvSpPr>
          <p:spPr>
            <a:xfrm>
              <a:off x="5527780" y="4580095"/>
              <a:ext cx="5663112" cy="364327"/>
            </a:xfrm>
            <a:prstGeom prst="rect">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81" name="Rounded Rectangular Callout 80"/>
          <p:cNvSpPr/>
          <p:nvPr/>
        </p:nvSpPr>
        <p:spPr>
          <a:xfrm>
            <a:off x="298110" y="3765226"/>
            <a:ext cx="3709791" cy="1197073"/>
          </a:xfrm>
          <a:prstGeom prst="wedgeRoundRectCallout">
            <a:avLst>
              <a:gd name="adj1" fmla="val 7099"/>
              <a:gd name="adj2" fmla="val -132160"/>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marL="171450" indent="-171450">
              <a:buFont typeface="Arial"/>
              <a:buChar char="•"/>
            </a:pPr>
            <a:r>
              <a:rPr lang="ja-JP" altLang="en-US" sz="1200" dirty="0" smtClean="0">
                <a:solidFill>
                  <a:schemeClr val="tx1"/>
                </a:solidFill>
              </a:rPr>
              <a:t>ネットワークデバイスから</a:t>
            </a:r>
            <a:r>
              <a:rPr lang="en-US" altLang="ja-JP" sz="1200" dirty="0" err="1" smtClean="0">
                <a:solidFill>
                  <a:schemeClr val="tx1"/>
                </a:solidFill>
              </a:rPr>
              <a:t>Netflow</a:t>
            </a:r>
            <a:r>
              <a:rPr lang="ja-JP" altLang="en-US" sz="1200" dirty="0" smtClean="0">
                <a:solidFill>
                  <a:schemeClr val="tx1"/>
                </a:solidFill>
              </a:rPr>
              <a:t>情報が必要</a:t>
            </a:r>
            <a:r>
              <a:rPr lang="en-US" sz="1200" dirty="0" smtClean="0">
                <a:solidFill>
                  <a:schemeClr val="tx1"/>
                </a:solidFill>
              </a:rPr>
              <a:t> </a:t>
            </a:r>
          </a:p>
          <a:p>
            <a:pPr marL="628650" lvl="1" indent="-171450">
              <a:buFont typeface="Arial"/>
              <a:buChar char="•"/>
            </a:pPr>
            <a:r>
              <a:rPr lang="en-US" sz="1200" dirty="0" smtClean="0">
                <a:solidFill>
                  <a:schemeClr val="tx1"/>
                </a:solidFill>
              </a:rPr>
              <a:t>VPN &amp; Trusted </a:t>
            </a:r>
            <a:r>
              <a:rPr lang="ja-JP" altLang="en-US" sz="1200" dirty="0" smtClean="0">
                <a:solidFill>
                  <a:schemeClr val="tx1"/>
                </a:solidFill>
              </a:rPr>
              <a:t>ネットワーク</a:t>
            </a:r>
            <a:endParaRPr lang="en-US" sz="1200" dirty="0" smtClean="0">
              <a:solidFill>
                <a:schemeClr val="tx1"/>
              </a:solidFill>
            </a:endParaRPr>
          </a:p>
          <a:p>
            <a:pPr marL="171450" indent="-171450">
              <a:buFont typeface="Arial"/>
              <a:buChar char="•"/>
            </a:pPr>
            <a:r>
              <a:rPr lang="ja-JP" altLang="en-US" sz="1200" dirty="0" smtClean="0">
                <a:solidFill>
                  <a:schemeClr val="tx1"/>
                </a:solidFill>
              </a:rPr>
              <a:t>統一した可視化</a:t>
            </a:r>
            <a:endParaRPr lang="en-US" altLang="ja-JP" sz="1200" dirty="0" smtClean="0">
              <a:solidFill>
                <a:schemeClr val="tx1"/>
              </a:solidFill>
            </a:endParaRPr>
          </a:p>
          <a:p>
            <a:pPr marL="171450" indent="-171450">
              <a:buFont typeface="Arial"/>
              <a:buChar char="•"/>
            </a:pPr>
            <a:r>
              <a:rPr lang="en-US" sz="1200" dirty="0" err="1" smtClean="0">
                <a:solidFill>
                  <a:schemeClr val="tx1"/>
                </a:solidFill>
              </a:rPr>
              <a:t>nzaFlow</a:t>
            </a:r>
            <a:r>
              <a:rPr lang="ja-JP" altLang="en-US" sz="1200" dirty="0">
                <a:solidFill>
                  <a:schemeClr val="tx1"/>
                </a:solidFill>
              </a:rPr>
              <a:t> </a:t>
            </a:r>
            <a:r>
              <a:rPr lang="ja-JP" altLang="en-US" sz="1200" dirty="0" smtClean="0">
                <a:solidFill>
                  <a:schemeClr val="tx1"/>
                </a:solidFill>
              </a:rPr>
              <a:t>に含まれるユニークな属性情報を会話型フローへ追加する</a:t>
            </a:r>
            <a:endParaRPr lang="en-US" sz="1200" dirty="0" smtClean="0">
              <a:solidFill>
                <a:schemeClr val="tx1"/>
              </a:solidFill>
            </a:endParaRPr>
          </a:p>
        </p:txBody>
      </p:sp>
    </p:spTree>
    <p:extLst>
      <p:ext uri="{BB962C8B-B14F-4D97-AF65-F5344CB8AC3E}">
        <p14:creationId xmlns:p14="http://schemas.microsoft.com/office/powerpoint/2010/main" val="31614959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wipe(up)">
                                      <p:cBhvr>
                                        <p:cTn id="10" dur="500"/>
                                        <p:tgtEl>
                                          <p:spTgt spid="8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par>
                                <p:cTn id="15" presetID="22" presetClass="entr" presetSubtype="1"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up)">
                                      <p:cBhvr>
                                        <p:cTn id="17" dur="500"/>
                                        <p:tgtEl>
                                          <p:spTgt spid="68"/>
                                        </p:tgtEl>
                                      </p:cBhvr>
                                    </p:animEffect>
                                  </p:childTnLst>
                                </p:cTn>
                              </p:par>
                              <p:par>
                                <p:cTn id="18" presetID="22" presetClass="entr" presetSubtype="1"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up)">
                                      <p:cBhvr>
                                        <p:cTn id="20" dur="500"/>
                                        <p:tgtEl>
                                          <p:spTgt spid="71"/>
                                        </p:tgtEl>
                                      </p:cBhvr>
                                    </p:animEffect>
                                  </p:childTnLst>
                                </p:cTn>
                              </p:par>
                              <p:par>
                                <p:cTn id="21" presetID="22" presetClass="entr" presetSubtype="1"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up)">
                                      <p:cBhvr>
                                        <p:cTn id="23" dur="500"/>
                                        <p:tgtEl>
                                          <p:spTgt spid="7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500"/>
                                        <p:tgtEl>
                                          <p:spTgt spid="81"/>
                                        </p:tgtEl>
                                      </p:cBhvr>
                                    </p:animEffect>
                                  </p:childTnLst>
                                </p:cTn>
                              </p:par>
                            </p:childTnLst>
                          </p:cTn>
                        </p:par>
                        <p:par>
                          <p:cTn id="28" fill="hold">
                            <p:stCondLst>
                              <p:cond delay="1500"/>
                            </p:stCondLst>
                            <p:childTnLst>
                              <p:par>
                                <p:cTn id="29" presetID="9" presetClass="entr" presetSubtype="0" fill="hold" nodeType="after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dissolve">
                                      <p:cBhvr>
                                        <p:cTn id="3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4-01_15-58-30.png"/>
          <p:cNvPicPr>
            <a:picLocks noChangeAspect="1"/>
          </p:cNvPicPr>
          <p:nvPr/>
        </p:nvPicPr>
        <p:blipFill rotWithShape="1">
          <a:blip r:embed="rId3">
            <a:extLst>
              <a:ext uri="{28A0092B-C50C-407E-A947-70E740481C1C}">
                <a14:useLocalDpi xmlns:a14="http://schemas.microsoft.com/office/drawing/2010/main" val="0"/>
              </a:ext>
            </a:extLst>
          </a:blip>
          <a:srcRect t="19791"/>
          <a:stretch/>
        </p:blipFill>
        <p:spPr>
          <a:xfrm>
            <a:off x="3206321" y="2047263"/>
            <a:ext cx="5576933" cy="2979133"/>
          </a:xfrm>
          <a:prstGeom prst="rect">
            <a:avLst/>
          </a:prstGeom>
        </p:spPr>
      </p:pic>
      <p:sp>
        <p:nvSpPr>
          <p:cNvPr id="2" name="Title 1"/>
          <p:cNvSpPr>
            <a:spLocks noGrp="1"/>
          </p:cNvSpPr>
          <p:nvPr>
            <p:ph type="title"/>
          </p:nvPr>
        </p:nvSpPr>
        <p:spPr/>
        <p:txBody>
          <a:bodyPr/>
          <a:lstStyle/>
          <a:p>
            <a:r>
              <a:rPr lang="en-US" dirty="0" smtClean="0"/>
              <a:t>6.8: </a:t>
            </a:r>
            <a:r>
              <a:rPr lang="ja-JP" altLang="en-US" dirty="0" smtClean="0"/>
              <a:t>端末データへのフロークエリ</a:t>
            </a:r>
            <a:endParaRPr lang="en-US" dirty="0"/>
          </a:p>
        </p:txBody>
      </p:sp>
      <p:sp>
        <p:nvSpPr>
          <p:cNvPr id="6" name="TextBox 5"/>
          <p:cNvSpPr txBox="1"/>
          <p:nvPr/>
        </p:nvSpPr>
        <p:spPr>
          <a:xfrm>
            <a:off x="788079" y="903186"/>
            <a:ext cx="7122463" cy="923330"/>
          </a:xfrm>
          <a:prstGeom prst="rect">
            <a:avLst/>
          </a:prstGeom>
          <a:noFill/>
        </p:spPr>
        <p:txBody>
          <a:bodyPr wrap="none" rtlCol="0">
            <a:spAutoFit/>
          </a:bodyPr>
          <a:lstStyle/>
          <a:p>
            <a:r>
              <a:rPr lang="ja-JP" altLang="en-US" b="1" dirty="0" smtClean="0"/>
              <a:t>主な使用例</a:t>
            </a:r>
            <a:r>
              <a:rPr lang="en-US" b="1" dirty="0" smtClean="0"/>
              <a:t>:</a:t>
            </a:r>
          </a:p>
          <a:p>
            <a:pPr marL="285750" indent="-285750">
              <a:buFont typeface="Arial"/>
              <a:buChar char="•"/>
            </a:pPr>
            <a:r>
              <a:rPr lang="ja-JP" altLang="en-US" dirty="0" smtClean="0"/>
              <a:t>調査時に既知マルウェアの識別　</a:t>
            </a:r>
            <a:endParaRPr lang="en-US" altLang="ja-JP" dirty="0" smtClean="0"/>
          </a:p>
          <a:p>
            <a:pPr marL="285750" indent="-285750">
              <a:buFont typeface="Arial"/>
              <a:buChar char="•"/>
            </a:pPr>
            <a:r>
              <a:rPr lang="ja-JP" altLang="en-US" dirty="0" smtClean="0"/>
              <a:t>特定のプロセス</a:t>
            </a:r>
            <a:r>
              <a:rPr lang="en-US" altLang="ja-JP" dirty="0" smtClean="0"/>
              <a:t>/</a:t>
            </a:r>
            <a:r>
              <a:rPr lang="ja-JP" altLang="en-US" dirty="0" smtClean="0"/>
              <a:t>アプリケーションがこのネットワークで活動しているか</a:t>
            </a:r>
            <a:endParaRPr lang="en-US" altLang="ja-JP" dirty="0" smtClean="0"/>
          </a:p>
        </p:txBody>
      </p:sp>
      <p:sp>
        <p:nvSpPr>
          <p:cNvPr id="8" name="Rectangle 7"/>
          <p:cNvSpPr/>
          <p:nvPr/>
        </p:nvSpPr>
        <p:spPr>
          <a:xfrm>
            <a:off x="3206321" y="3997174"/>
            <a:ext cx="2800538" cy="1083871"/>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a:solidFill>
                  <a:srgbClr val="000000"/>
                </a:solidFill>
              </a:ln>
            </a:endParaRPr>
          </a:p>
        </p:txBody>
      </p:sp>
      <p:sp>
        <p:nvSpPr>
          <p:cNvPr id="9" name="Rounded Rectangular Callout 8"/>
          <p:cNvSpPr/>
          <p:nvPr/>
        </p:nvSpPr>
        <p:spPr>
          <a:xfrm>
            <a:off x="1476857" y="3495054"/>
            <a:ext cx="1729464" cy="453063"/>
          </a:xfrm>
          <a:prstGeom prst="wedgeRoundRectCallout">
            <a:avLst>
              <a:gd name="adj1" fmla="val 64217"/>
              <a:gd name="adj2" fmla="val 183351"/>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ja-JP" altLang="en-US" sz="1600" dirty="0" smtClean="0">
                <a:solidFill>
                  <a:schemeClr val="tx1"/>
                </a:solidFill>
              </a:rPr>
              <a:t>端末データ</a:t>
            </a:r>
            <a:endParaRPr lang="en-US" sz="1600" dirty="0" smtClean="0">
              <a:solidFill>
                <a:schemeClr val="tx1"/>
              </a:solidFill>
            </a:endParaRPr>
          </a:p>
        </p:txBody>
      </p:sp>
    </p:spTree>
    <p:extLst>
      <p:ext uri="{BB962C8B-B14F-4D97-AF65-F5344CB8AC3E}">
        <p14:creationId xmlns:p14="http://schemas.microsoft.com/office/powerpoint/2010/main" val="4020093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トラフィック解析から見えたハイジャック動作</a:t>
            </a:r>
            <a:endParaRPr lang="en-US" dirty="0"/>
          </a:p>
        </p:txBody>
      </p:sp>
      <p:pic>
        <p:nvPicPr>
          <p:cNvPr id="3" name="Picture 2"/>
          <p:cNvPicPr>
            <a:picLocks noChangeAspect="1"/>
          </p:cNvPicPr>
          <p:nvPr/>
        </p:nvPicPr>
        <p:blipFill>
          <a:blip r:embed="rId3"/>
          <a:stretch>
            <a:fillRect/>
          </a:stretch>
        </p:blipFill>
        <p:spPr>
          <a:xfrm>
            <a:off x="703595" y="1170075"/>
            <a:ext cx="7635537" cy="3536788"/>
          </a:xfrm>
          <a:prstGeom prst="rect">
            <a:avLst/>
          </a:prstGeom>
        </p:spPr>
      </p:pic>
    </p:spTree>
    <p:extLst>
      <p:ext uri="{BB962C8B-B14F-4D97-AF65-F5344CB8AC3E}">
        <p14:creationId xmlns:p14="http://schemas.microsoft.com/office/powerpoint/2010/main" val="41550216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04-13_17-1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483"/>
            <a:ext cx="9144000" cy="2799943"/>
          </a:xfrm>
          <a:prstGeom prst="rect">
            <a:avLst/>
          </a:prstGeom>
        </p:spPr>
      </p:pic>
      <p:sp>
        <p:nvSpPr>
          <p:cNvPr id="2" name="Title 1"/>
          <p:cNvSpPr>
            <a:spLocks noGrp="1"/>
          </p:cNvSpPr>
          <p:nvPr>
            <p:ph type="title"/>
          </p:nvPr>
        </p:nvSpPr>
        <p:spPr/>
        <p:txBody>
          <a:bodyPr/>
          <a:lstStyle/>
          <a:p>
            <a:r>
              <a:rPr lang="en-US" altLang="ja-JP" dirty="0" err="1" smtClean="0"/>
              <a:t>Anyconnect</a:t>
            </a:r>
            <a:r>
              <a:rPr lang="en-US" altLang="ja-JP" dirty="0" smtClean="0"/>
              <a:t> </a:t>
            </a:r>
            <a:r>
              <a:rPr lang="en-US" dirty="0" smtClean="0"/>
              <a:t>NVM</a:t>
            </a:r>
            <a:r>
              <a:rPr lang="ja-JP" altLang="en-US" dirty="0" smtClean="0"/>
              <a:t> を使ってみる</a:t>
            </a:r>
            <a:endParaRPr lang="en-US" dirty="0"/>
          </a:p>
        </p:txBody>
      </p:sp>
      <p:sp>
        <p:nvSpPr>
          <p:cNvPr id="4" name="Rounded Rectangular Callout 3"/>
          <p:cNvSpPr/>
          <p:nvPr/>
        </p:nvSpPr>
        <p:spPr>
          <a:xfrm>
            <a:off x="2983217" y="846618"/>
            <a:ext cx="1729464" cy="453063"/>
          </a:xfrm>
          <a:prstGeom prst="wedgeRoundRectCallout">
            <a:avLst>
              <a:gd name="adj1" fmla="val 64217"/>
              <a:gd name="adj2" fmla="val 183351"/>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ja-JP" altLang="en-US" sz="1600" dirty="0" smtClean="0"/>
              <a:t>開始コネクション</a:t>
            </a:r>
            <a:endParaRPr lang="en-US" altLang="ja-JP" sz="1600" dirty="0" smtClean="0"/>
          </a:p>
        </p:txBody>
      </p:sp>
      <p:sp>
        <p:nvSpPr>
          <p:cNvPr id="5" name="Rounded Rectangular Callout 4"/>
          <p:cNvSpPr/>
          <p:nvPr/>
        </p:nvSpPr>
        <p:spPr>
          <a:xfrm>
            <a:off x="1693240" y="4108873"/>
            <a:ext cx="2738641" cy="557192"/>
          </a:xfrm>
          <a:prstGeom prst="wedgeRoundRectCallout">
            <a:avLst>
              <a:gd name="adj1" fmla="val 67908"/>
              <a:gd name="adj2" fmla="val -139311"/>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ja-JP" altLang="en-US" sz="1600" dirty="0" smtClean="0"/>
              <a:t>マルウェアツールダウンロード</a:t>
            </a:r>
            <a:r>
              <a:rPr lang="en-US" altLang="ja-JP" sz="1600" dirty="0" smtClean="0"/>
              <a:t>&amp;Call home</a:t>
            </a:r>
          </a:p>
        </p:txBody>
      </p:sp>
      <p:sp>
        <p:nvSpPr>
          <p:cNvPr id="7" name="Rounded Rectangular Callout 6"/>
          <p:cNvSpPr/>
          <p:nvPr/>
        </p:nvSpPr>
        <p:spPr>
          <a:xfrm>
            <a:off x="7192817" y="3728729"/>
            <a:ext cx="1759235" cy="624118"/>
          </a:xfrm>
          <a:prstGeom prst="wedgeRoundRectCallout">
            <a:avLst>
              <a:gd name="adj1" fmla="val 36309"/>
              <a:gd name="adj2" fmla="val -124091"/>
              <a:gd name="adj3" fmla="val 16667"/>
            </a:avLst>
          </a:pr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t>C&amp;C</a:t>
            </a:r>
            <a:r>
              <a:rPr lang="ja-JP" altLang="en-US" sz="1400" dirty="0" smtClean="0"/>
              <a:t>サーバアドレス</a:t>
            </a:r>
            <a:endParaRPr lang="en-US" altLang="ja-JP" sz="1400" dirty="0" smtClean="0"/>
          </a:p>
          <a:p>
            <a:pPr algn="ctr"/>
            <a:r>
              <a:rPr lang="en-US" sz="1400" dirty="0" smtClean="0"/>
              <a:t>128.107.78.8</a:t>
            </a:r>
            <a:endParaRPr lang="en-US" sz="1400" dirty="0" smtClean="0"/>
          </a:p>
        </p:txBody>
      </p:sp>
    </p:spTree>
    <p:extLst>
      <p:ext uri="{BB962C8B-B14F-4D97-AF65-F5344CB8AC3E}">
        <p14:creationId xmlns:p14="http://schemas.microsoft.com/office/powerpoint/2010/main" val="10763678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4-13_17-12-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574" y="856039"/>
            <a:ext cx="4095723" cy="4257929"/>
          </a:xfrm>
          <a:prstGeom prst="rect">
            <a:avLst/>
          </a:prstGeom>
        </p:spPr>
      </p:pic>
      <p:sp>
        <p:nvSpPr>
          <p:cNvPr id="2" name="Title 1"/>
          <p:cNvSpPr>
            <a:spLocks noGrp="1"/>
          </p:cNvSpPr>
          <p:nvPr>
            <p:ph type="title"/>
          </p:nvPr>
        </p:nvSpPr>
        <p:spPr/>
        <p:txBody>
          <a:bodyPr/>
          <a:lstStyle/>
          <a:p>
            <a:r>
              <a:rPr lang="en-US" altLang="ja-JP" dirty="0" err="1"/>
              <a:t>Anyconnect</a:t>
            </a:r>
            <a:r>
              <a:rPr lang="en-US" altLang="ja-JP" dirty="0"/>
              <a:t> </a:t>
            </a:r>
            <a:r>
              <a:rPr lang="en-US" dirty="0" smtClean="0"/>
              <a:t>NVM:</a:t>
            </a:r>
            <a:r>
              <a:rPr lang="ja-JP" altLang="en-US" dirty="0" smtClean="0"/>
              <a:t> フローレコード</a:t>
            </a:r>
            <a:r>
              <a:rPr lang="ja-JP" altLang="en-US" dirty="0" smtClean="0"/>
              <a:t>詳細</a:t>
            </a:r>
            <a:endParaRPr lang="en-US" dirty="0"/>
          </a:p>
        </p:txBody>
      </p:sp>
      <p:sp>
        <p:nvSpPr>
          <p:cNvPr id="6" name="Rectangle 5"/>
          <p:cNvSpPr/>
          <p:nvPr/>
        </p:nvSpPr>
        <p:spPr>
          <a:xfrm>
            <a:off x="2999566" y="3298248"/>
            <a:ext cx="2592673" cy="1190625"/>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a:solidFill>
                  <a:srgbClr val="000000"/>
                </a:solidFill>
              </a:ln>
            </a:endParaRPr>
          </a:p>
        </p:txBody>
      </p:sp>
      <p:sp>
        <p:nvSpPr>
          <p:cNvPr id="5" name="Rounded Rectangular Callout 4"/>
          <p:cNvSpPr/>
          <p:nvPr/>
        </p:nvSpPr>
        <p:spPr>
          <a:xfrm>
            <a:off x="516530" y="2155840"/>
            <a:ext cx="2294000" cy="1279723"/>
          </a:xfrm>
          <a:prstGeom prst="wedgeRoundRectCallout">
            <a:avLst>
              <a:gd name="adj1" fmla="val 55118"/>
              <a:gd name="adj2" fmla="val 61446"/>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r>
              <a:rPr lang="ja-JP" altLang="en-US" sz="1600" dirty="0" smtClean="0"/>
              <a:t>プロセス</a:t>
            </a:r>
            <a:r>
              <a:rPr lang="en-US" altLang="ja-JP" sz="1600" dirty="0" smtClean="0"/>
              <a:t>&amp;</a:t>
            </a:r>
            <a:r>
              <a:rPr lang="ja-JP" altLang="en-US" sz="1600" dirty="0" smtClean="0"/>
              <a:t>ファイル詳細</a:t>
            </a:r>
            <a:endParaRPr lang="en-US" sz="1600" dirty="0" smtClean="0"/>
          </a:p>
          <a:p>
            <a:pPr marL="285750" indent="-285750">
              <a:buFont typeface="Arial"/>
              <a:buChar char="•"/>
            </a:pPr>
            <a:r>
              <a:rPr lang="ja-JP" altLang="en-US" sz="1600" dirty="0" smtClean="0">
                <a:solidFill>
                  <a:schemeClr val="tx1"/>
                </a:solidFill>
              </a:rPr>
              <a:t>プロセス名</a:t>
            </a:r>
            <a:endParaRPr lang="en-US" altLang="ja-JP" sz="1600" dirty="0" smtClean="0">
              <a:solidFill>
                <a:schemeClr val="tx1"/>
              </a:solidFill>
            </a:endParaRPr>
          </a:p>
          <a:p>
            <a:pPr marL="285750" indent="-285750">
              <a:buFont typeface="Arial"/>
              <a:buChar char="•"/>
            </a:pPr>
            <a:r>
              <a:rPr lang="ja-JP" altLang="en-US" sz="1600" dirty="0" smtClean="0">
                <a:solidFill>
                  <a:schemeClr val="tx1"/>
                </a:solidFill>
              </a:rPr>
              <a:t>ファイルハッシュ</a:t>
            </a:r>
            <a:endParaRPr lang="en-US" altLang="ja-JP" sz="1600" dirty="0" smtClean="0">
              <a:solidFill>
                <a:schemeClr val="tx1"/>
              </a:solidFill>
            </a:endParaRPr>
          </a:p>
          <a:p>
            <a:pPr marL="285750" indent="-285750">
              <a:buFont typeface="Arial"/>
              <a:buChar char="•"/>
            </a:pPr>
            <a:r>
              <a:rPr lang="ja-JP" altLang="en-US" sz="1600" dirty="0" smtClean="0">
                <a:solidFill>
                  <a:schemeClr val="tx1"/>
                </a:solidFill>
              </a:rPr>
              <a:t>親プロセス名</a:t>
            </a:r>
            <a:endParaRPr lang="en-US" altLang="ja-JP" sz="1600" dirty="0" smtClean="0">
              <a:solidFill>
                <a:schemeClr val="tx1"/>
              </a:solidFill>
            </a:endParaRPr>
          </a:p>
          <a:p>
            <a:pPr marL="285750" indent="-285750">
              <a:buFont typeface="Arial"/>
              <a:buChar char="•"/>
            </a:pPr>
            <a:r>
              <a:rPr lang="ja-JP" altLang="en-US" sz="1600" dirty="0" smtClean="0">
                <a:solidFill>
                  <a:schemeClr val="tx1"/>
                </a:solidFill>
              </a:rPr>
              <a:t>親ファイルハッシュ</a:t>
            </a:r>
            <a:endParaRPr lang="en-US" altLang="ja-JP" sz="1600" dirty="0" smtClean="0">
              <a:solidFill>
                <a:schemeClr val="tx1"/>
              </a:solidFill>
            </a:endParaRPr>
          </a:p>
        </p:txBody>
      </p:sp>
      <p:sp>
        <p:nvSpPr>
          <p:cNvPr id="7" name="Rounded Rectangular Callout 6"/>
          <p:cNvSpPr/>
          <p:nvPr/>
        </p:nvSpPr>
        <p:spPr>
          <a:xfrm>
            <a:off x="937796" y="3950074"/>
            <a:ext cx="1759235" cy="624118"/>
          </a:xfrm>
          <a:prstGeom prst="wedgeRoundRectCallout">
            <a:avLst>
              <a:gd name="adj1" fmla="val 74546"/>
              <a:gd name="adj2" fmla="val -124138"/>
              <a:gd name="adj3" fmla="val 16667"/>
            </a:avLst>
          </a:pr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プロセス名：</a:t>
            </a:r>
            <a:endParaRPr lang="en-US" altLang="ja-JP" sz="1400" dirty="0" smtClean="0"/>
          </a:p>
          <a:p>
            <a:pPr algn="ctr"/>
            <a:r>
              <a:rPr lang="en-US" sz="1400" dirty="0" err="1"/>
              <a:t>t</a:t>
            </a:r>
            <a:r>
              <a:rPr lang="en-US" sz="1400" dirty="0" err="1" smtClean="0"/>
              <a:t>askhost.exe</a:t>
            </a:r>
            <a:endParaRPr lang="en-US" sz="1400" dirty="0" smtClean="0"/>
          </a:p>
        </p:txBody>
      </p:sp>
    </p:spTree>
    <p:extLst>
      <p:ext uri="{BB962C8B-B14F-4D97-AF65-F5344CB8AC3E}">
        <p14:creationId xmlns:p14="http://schemas.microsoft.com/office/powerpoint/2010/main" val="18174902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74415"/>
            <a:ext cx="8345488" cy="731837"/>
          </a:xfrm>
        </p:spPr>
        <p:txBody>
          <a:bodyPr/>
          <a:lstStyle/>
          <a:p>
            <a:r>
              <a:rPr lang="ja-JP" altLang="en-US" dirty="0" smtClean="0"/>
              <a:t>プロセス名</a:t>
            </a:r>
            <a:r>
              <a:rPr lang="en-US" altLang="ja-JP" dirty="0" smtClean="0"/>
              <a:t>(</a:t>
            </a:r>
            <a:r>
              <a:rPr lang="ja-JP" altLang="en-US" dirty="0" smtClean="0"/>
              <a:t>例</a:t>
            </a:r>
            <a:r>
              <a:rPr lang="en-US" altLang="ja-JP" dirty="0" smtClean="0"/>
              <a:t>:</a:t>
            </a:r>
            <a:r>
              <a:rPr lang="en-US" altLang="ja-JP" dirty="0" err="1" smtClean="0"/>
              <a:t>taskhost.exe</a:t>
            </a:r>
            <a:r>
              <a:rPr lang="en-US" altLang="ja-JP" dirty="0" smtClean="0"/>
              <a:t>)</a:t>
            </a:r>
            <a:r>
              <a:rPr lang="ja-JP" altLang="en-US" dirty="0" smtClean="0"/>
              <a:t>から</a:t>
            </a:r>
            <a:r>
              <a:rPr lang="ja-JP" altLang="en-US" dirty="0" smtClean="0"/>
              <a:t>検索</a:t>
            </a:r>
            <a:endParaRPr lang="en-US" dirty="0"/>
          </a:p>
        </p:txBody>
      </p:sp>
      <p:pic>
        <p:nvPicPr>
          <p:cNvPr id="3" name="Picture 2" descr="2016-04-13_17-15-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47" y="917196"/>
            <a:ext cx="7758247" cy="4028019"/>
          </a:xfrm>
          <a:prstGeom prst="rect">
            <a:avLst/>
          </a:prstGeom>
        </p:spPr>
      </p:pic>
      <p:sp>
        <p:nvSpPr>
          <p:cNvPr id="4" name="Rounded Rectangular Callout 3"/>
          <p:cNvSpPr/>
          <p:nvPr/>
        </p:nvSpPr>
        <p:spPr>
          <a:xfrm>
            <a:off x="7374607" y="1584887"/>
            <a:ext cx="1621711" cy="434843"/>
          </a:xfrm>
          <a:prstGeom prst="wedgeRoundRectCallout">
            <a:avLst>
              <a:gd name="adj1" fmla="val -32734"/>
              <a:gd name="adj2" fmla="val 109889"/>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ja-JP" altLang="en-US" sz="1600" b="1" dirty="0" smtClean="0"/>
              <a:t>ハイジャッカー</a:t>
            </a:r>
            <a:r>
              <a:rPr lang="en-US" sz="1600" dirty="0" smtClean="0"/>
              <a:t>!</a:t>
            </a:r>
            <a:endParaRPr lang="en-US" sz="1600" dirty="0" smtClean="0">
              <a:solidFill>
                <a:schemeClr val="tx1"/>
              </a:solidFill>
            </a:endParaRPr>
          </a:p>
        </p:txBody>
      </p:sp>
      <p:sp>
        <p:nvSpPr>
          <p:cNvPr id="5" name="Rounded Rectangular Callout 4"/>
          <p:cNvSpPr/>
          <p:nvPr/>
        </p:nvSpPr>
        <p:spPr>
          <a:xfrm>
            <a:off x="341950" y="1733400"/>
            <a:ext cx="1469621" cy="434843"/>
          </a:xfrm>
          <a:prstGeom prst="wedgeRoundRectCallout">
            <a:avLst>
              <a:gd name="adj1" fmla="val 86173"/>
              <a:gd name="adj2" fmla="val -61887"/>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ja-JP" altLang="en-US" sz="1600" dirty="0" smtClean="0">
                <a:solidFill>
                  <a:schemeClr val="tx1"/>
                </a:solidFill>
              </a:rPr>
              <a:t>感染した</a:t>
            </a:r>
            <a:r>
              <a:rPr lang="en-US" sz="1600" dirty="0" smtClean="0">
                <a:solidFill>
                  <a:schemeClr val="tx1"/>
                </a:solidFill>
              </a:rPr>
              <a:t>PC</a:t>
            </a:r>
          </a:p>
        </p:txBody>
      </p:sp>
      <p:sp>
        <p:nvSpPr>
          <p:cNvPr id="6" name="Rounded Rectangular Callout 5"/>
          <p:cNvSpPr/>
          <p:nvPr/>
        </p:nvSpPr>
        <p:spPr>
          <a:xfrm>
            <a:off x="7374607" y="274415"/>
            <a:ext cx="1621711" cy="812718"/>
          </a:xfrm>
          <a:prstGeom prst="wedgeRoundRectCallout">
            <a:avLst>
              <a:gd name="adj1" fmla="val -40575"/>
              <a:gd name="adj2" fmla="val 71583"/>
              <a:gd name="adj3" fmla="val 16667"/>
            </a:avLst>
          </a:pr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t>C&amp;C</a:t>
            </a:r>
            <a:r>
              <a:rPr lang="ja-JP" altLang="en-US" sz="1100" dirty="0" smtClean="0"/>
              <a:t>サーバアドレス</a:t>
            </a:r>
            <a:endParaRPr lang="en-US" altLang="ja-JP" sz="1100" dirty="0" smtClean="0"/>
          </a:p>
          <a:p>
            <a:pPr algn="ctr"/>
            <a:r>
              <a:rPr lang="en-US" sz="1100" dirty="0" smtClean="0"/>
              <a:t>128.107.78.8</a:t>
            </a:r>
          </a:p>
          <a:p>
            <a:pPr algn="ctr"/>
            <a:r>
              <a:rPr lang="en-US" sz="1100" dirty="0" smtClean="0"/>
              <a:t>↓</a:t>
            </a:r>
          </a:p>
          <a:p>
            <a:pPr algn="ctr"/>
            <a:r>
              <a:rPr lang="en-US" sz="1100" dirty="0" smtClean="0"/>
              <a:t>172.217.3.36</a:t>
            </a:r>
            <a:endParaRPr lang="en-US" sz="1100" dirty="0" smtClean="0"/>
          </a:p>
        </p:txBody>
      </p:sp>
    </p:spTree>
    <p:extLst>
      <p:ext uri="{BB962C8B-B14F-4D97-AF65-F5344CB8AC3E}">
        <p14:creationId xmlns:p14="http://schemas.microsoft.com/office/powerpoint/2010/main" val="19749043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544089">
            <a:off x="6652982" y="633873"/>
            <a:ext cx="2286000" cy="1282700"/>
          </a:xfrm>
          <a:prstGeom prst="rect">
            <a:avLst/>
          </a:prstGeom>
        </p:spPr>
      </p:pic>
      <p:sp>
        <p:nvSpPr>
          <p:cNvPr id="11" name="TextBox 10"/>
          <p:cNvSpPr txBox="1"/>
          <p:nvPr/>
        </p:nvSpPr>
        <p:spPr>
          <a:xfrm>
            <a:off x="437766" y="3142148"/>
            <a:ext cx="2723823" cy="1477328"/>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ja-JP" altLang="en-US" b="1" dirty="0" smtClean="0"/>
              <a:t>コンポーネント名</a:t>
            </a:r>
            <a:r>
              <a:rPr lang="en-US" b="1" dirty="0" smtClean="0"/>
              <a:t>:</a:t>
            </a:r>
          </a:p>
          <a:p>
            <a:pPr marL="285750" indent="-285750">
              <a:buFont typeface="Arial"/>
              <a:buChar char="•"/>
            </a:pPr>
            <a:r>
              <a:rPr lang="en-US" dirty="0" smtClean="0"/>
              <a:t>Management Console</a:t>
            </a:r>
          </a:p>
          <a:p>
            <a:pPr marL="285750" indent="-285750">
              <a:buFont typeface="Arial"/>
              <a:buChar char="•"/>
            </a:pPr>
            <a:r>
              <a:rPr lang="en-US" dirty="0" smtClean="0"/>
              <a:t>Flow Collector</a:t>
            </a:r>
          </a:p>
          <a:p>
            <a:pPr marL="285750" indent="-285750">
              <a:buFont typeface="Arial"/>
              <a:buChar char="•"/>
            </a:pPr>
            <a:r>
              <a:rPr lang="en-US" dirty="0" smtClean="0"/>
              <a:t>Flow Sensor</a:t>
            </a:r>
          </a:p>
          <a:p>
            <a:pPr marL="285750" indent="-285750">
              <a:buFont typeface="Arial"/>
              <a:buChar char="•"/>
            </a:pPr>
            <a:r>
              <a:rPr lang="en-US" dirty="0" smtClean="0"/>
              <a:t>UDP Director</a:t>
            </a:r>
          </a:p>
        </p:txBody>
      </p:sp>
      <p:sp>
        <p:nvSpPr>
          <p:cNvPr id="3" name="Title 2"/>
          <p:cNvSpPr>
            <a:spLocks noGrp="1"/>
          </p:cNvSpPr>
          <p:nvPr>
            <p:ph type="title"/>
          </p:nvPr>
        </p:nvSpPr>
        <p:spPr/>
        <p:txBody>
          <a:bodyPr/>
          <a:lstStyle/>
          <a:p>
            <a:r>
              <a:rPr lang="en-US" dirty="0" smtClean="0"/>
              <a:t>名前</a:t>
            </a:r>
            <a:r>
              <a:rPr lang="ja-JP" altLang="en-US" dirty="0" smtClean="0"/>
              <a:t>が</a:t>
            </a:r>
            <a:r>
              <a:rPr lang="en-US" dirty="0" smtClean="0"/>
              <a:t>統一</a:t>
            </a:r>
            <a:r>
              <a:rPr lang="ja-JP" altLang="en-US" dirty="0" smtClean="0"/>
              <a:t>されました</a:t>
            </a:r>
            <a:r>
              <a:rPr lang="en-US" dirty="0" smtClean="0"/>
              <a:t> “</a:t>
            </a:r>
            <a:r>
              <a:rPr lang="en-US" dirty="0" err="1" smtClean="0"/>
              <a:t>Stealthwatch</a:t>
            </a:r>
            <a:r>
              <a:rPr lang="en-US" dirty="0" smtClean="0"/>
              <a:t>” </a:t>
            </a:r>
            <a:endParaRPr lang="en-US" dirty="0"/>
          </a:p>
        </p:txBody>
      </p:sp>
      <p:sp>
        <p:nvSpPr>
          <p:cNvPr id="4" name="TextBox 3"/>
          <p:cNvSpPr txBox="1"/>
          <p:nvPr/>
        </p:nvSpPr>
        <p:spPr>
          <a:xfrm>
            <a:off x="1503764" y="2261731"/>
            <a:ext cx="6675250"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600" b="1" dirty="0" smtClean="0"/>
              <a:t>Cisco </a:t>
            </a:r>
            <a:r>
              <a:rPr lang="en-US" sz="3600" b="1" dirty="0" err="1" smtClean="0"/>
              <a:t>Stealth</a:t>
            </a:r>
            <a:r>
              <a:rPr lang="en-US" sz="3600" b="1" dirty="0" err="1" smtClean="0">
                <a:solidFill>
                  <a:srgbClr val="FF0000"/>
                </a:solidFill>
              </a:rPr>
              <a:t>w</a:t>
            </a:r>
            <a:r>
              <a:rPr lang="en-US" sz="3600" b="1" dirty="0" err="1" smtClean="0"/>
              <a:t>atch</a:t>
            </a:r>
            <a:r>
              <a:rPr lang="en-US" sz="3600" b="1" dirty="0" smtClean="0"/>
              <a:t> (Security) </a:t>
            </a:r>
            <a:endParaRPr lang="en-US" sz="2400" b="1" dirty="0"/>
          </a:p>
        </p:txBody>
      </p:sp>
      <p:sp>
        <p:nvSpPr>
          <p:cNvPr id="5" name="Rounded Rectangular Callout 4"/>
          <p:cNvSpPr/>
          <p:nvPr/>
        </p:nvSpPr>
        <p:spPr>
          <a:xfrm>
            <a:off x="3362026" y="1477929"/>
            <a:ext cx="1678126" cy="610776"/>
          </a:xfrm>
          <a:prstGeom prst="wedgeRoundRectCallout">
            <a:avLst>
              <a:gd name="adj1" fmla="val 27941"/>
              <a:gd name="adj2" fmla="val 108473"/>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ja-JP" altLang="en-US" sz="1600" dirty="0" smtClean="0"/>
              <a:t>大文字でなく、</a:t>
            </a:r>
            <a:endParaRPr lang="en-US" altLang="ja-JP" sz="1600" dirty="0" smtClean="0"/>
          </a:p>
          <a:p>
            <a:pPr algn="ctr"/>
            <a:r>
              <a:rPr lang="ja-JP" altLang="en-US" sz="1600" dirty="0" smtClean="0"/>
              <a:t>小文字の</a:t>
            </a:r>
            <a:r>
              <a:rPr lang="en-US" sz="1600" dirty="0" smtClean="0"/>
              <a:t>‘W’</a:t>
            </a:r>
          </a:p>
        </p:txBody>
      </p:sp>
      <p:sp>
        <p:nvSpPr>
          <p:cNvPr id="8" name="Rounded Rectangular Callout 7"/>
          <p:cNvSpPr/>
          <p:nvPr/>
        </p:nvSpPr>
        <p:spPr>
          <a:xfrm>
            <a:off x="3250194" y="3882769"/>
            <a:ext cx="1196466" cy="527710"/>
          </a:xfrm>
          <a:prstGeom prst="wedgeRoundRectCallout">
            <a:avLst>
              <a:gd name="adj1" fmla="val -99902"/>
              <a:gd name="adj2" fmla="val -53587"/>
              <a:gd name="adj3" fmla="val 16667"/>
            </a:avLst>
          </a:prstGeom>
        </p:spPr>
        <p:style>
          <a:lnRef idx="1">
            <a:schemeClr val="accent5"/>
          </a:lnRef>
          <a:fillRef idx="2">
            <a:schemeClr val="accent5"/>
          </a:fillRef>
          <a:effectRef idx="1">
            <a:schemeClr val="accent5"/>
          </a:effectRef>
          <a:fontRef idx="minor">
            <a:schemeClr val="dk1"/>
          </a:fontRef>
        </p:style>
        <p:txBody>
          <a:bodyPr lIns="51426" tIns="25713" rIns="51426" bIns="25713" rtlCol="0" anchor="ctr"/>
          <a:lstStyle/>
          <a:p>
            <a:pPr algn="ctr"/>
            <a:r>
              <a:rPr lang="en-US" altLang="ja-JP" sz="1600" dirty="0" smtClean="0"/>
              <a:t>2</a:t>
            </a:r>
            <a:r>
              <a:rPr lang="ja-JP" altLang="en-US" sz="1600" dirty="0" smtClean="0"/>
              <a:t>文字</a:t>
            </a:r>
            <a:endParaRPr lang="en-US" sz="1600" dirty="0" smtClean="0"/>
          </a:p>
        </p:txBody>
      </p:sp>
      <p:pic>
        <p:nvPicPr>
          <p:cNvPr id="9" name="Picture 8"/>
          <p:cNvPicPr>
            <a:picLocks noChangeAspect="1"/>
          </p:cNvPicPr>
          <p:nvPr/>
        </p:nvPicPr>
        <p:blipFill>
          <a:blip r:embed="rId4"/>
          <a:stretch>
            <a:fillRect/>
          </a:stretch>
        </p:blipFill>
        <p:spPr>
          <a:xfrm>
            <a:off x="-29082" y="919591"/>
            <a:ext cx="2669818" cy="1665306"/>
          </a:xfrm>
          <a:prstGeom prst="rect">
            <a:avLst/>
          </a:prstGeom>
        </p:spPr>
      </p:pic>
      <p:sp>
        <p:nvSpPr>
          <p:cNvPr id="10" name="TextBox 9"/>
          <p:cNvSpPr txBox="1"/>
          <p:nvPr/>
        </p:nvSpPr>
        <p:spPr>
          <a:xfrm>
            <a:off x="1260239" y="3210150"/>
            <a:ext cx="184666" cy="369332"/>
          </a:xfrm>
          <a:prstGeom prst="rect">
            <a:avLst/>
          </a:prstGeom>
          <a:noFill/>
        </p:spPr>
        <p:txBody>
          <a:bodyPr wrap="none" rtlCol="0">
            <a:spAutoFit/>
          </a:bodyPr>
          <a:lstStyle/>
          <a:p>
            <a:endParaRPr lang="en-US" dirty="0"/>
          </a:p>
        </p:txBody>
      </p:sp>
      <p:sp>
        <p:nvSpPr>
          <p:cNvPr id="12" name="TextBox 11"/>
          <p:cNvSpPr txBox="1"/>
          <p:nvPr/>
        </p:nvSpPr>
        <p:spPr>
          <a:xfrm>
            <a:off x="5355262" y="3282604"/>
            <a:ext cx="3223959" cy="120032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ja-JP" altLang="en-US" dirty="0" smtClean="0"/>
              <a:t>ライセンス名</a:t>
            </a:r>
            <a:r>
              <a:rPr lang="en-US" dirty="0" smtClean="0"/>
              <a:t>:</a:t>
            </a:r>
          </a:p>
          <a:p>
            <a:pPr marL="285750" indent="-285750">
              <a:buFont typeface="Arial"/>
              <a:buChar char="•"/>
            </a:pPr>
            <a:r>
              <a:rPr lang="en-US" dirty="0" smtClean="0"/>
              <a:t>Flow Rate License</a:t>
            </a:r>
          </a:p>
          <a:p>
            <a:pPr marL="285750" indent="-285750">
              <a:buFont typeface="Arial"/>
              <a:buChar char="•"/>
            </a:pPr>
            <a:r>
              <a:rPr lang="en-US" dirty="0" smtClean="0"/>
              <a:t>Threat Intelligence License</a:t>
            </a:r>
          </a:p>
          <a:p>
            <a:pPr marL="285750" indent="-285750">
              <a:buFont typeface="Arial"/>
              <a:buChar char="•"/>
            </a:pPr>
            <a:r>
              <a:rPr lang="en-US" dirty="0" smtClean="0"/>
              <a:t>Proxy License</a:t>
            </a:r>
          </a:p>
        </p:txBody>
      </p:sp>
    </p:spTree>
    <p:extLst>
      <p:ext uri="{BB962C8B-B14F-4D97-AF65-F5344CB8AC3E}">
        <p14:creationId xmlns:p14="http://schemas.microsoft.com/office/powerpoint/2010/main" val="25846571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ja-JP" altLang="en-US" dirty="0" smtClean="0"/>
              <a:t>まとめ</a:t>
            </a:r>
            <a:endParaRPr lang="en-US" dirty="0"/>
          </a:p>
        </p:txBody>
      </p:sp>
    </p:spTree>
    <p:extLst>
      <p:ext uri="{BB962C8B-B14F-4D97-AF65-F5344CB8AC3E}">
        <p14:creationId xmlns:p14="http://schemas.microsoft.com/office/powerpoint/2010/main" val="11052611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ltLang="ja-JP" dirty="0" err="1" smtClean="0"/>
              <a:t>Stealthwatch</a:t>
            </a:r>
            <a:r>
              <a:rPr lang="en-US" altLang="ja-JP" dirty="0" smtClean="0"/>
              <a:t> </a:t>
            </a:r>
            <a:r>
              <a:rPr lang="ja-JP" altLang="en-US" dirty="0" smtClean="0"/>
              <a:t>アーキテクチャ</a:t>
            </a:r>
            <a:endParaRPr lang="en-US" dirty="0" smtClean="0"/>
          </a:p>
          <a:p>
            <a:r>
              <a:rPr lang="en-US" altLang="ja-JP" dirty="0" err="1" smtClean="0"/>
              <a:t>Stealthwatch</a:t>
            </a:r>
            <a:r>
              <a:rPr lang="en-US" altLang="ja-JP" dirty="0" smtClean="0"/>
              <a:t> 6.7, 6.8 </a:t>
            </a:r>
            <a:r>
              <a:rPr lang="ja-JP" altLang="en-US" dirty="0" smtClean="0"/>
              <a:t>新機能</a:t>
            </a:r>
            <a:endParaRPr lang="en-US" dirty="0" smtClean="0"/>
          </a:p>
          <a:p>
            <a:r>
              <a:rPr lang="en-US" altLang="ja-JP" dirty="0" err="1" smtClean="0"/>
              <a:t>AnyConnect</a:t>
            </a:r>
            <a:r>
              <a:rPr lang="en-US" altLang="ja-JP" dirty="0" smtClean="0"/>
              <a:t> Network Visibility Module (NVM)</a:t>
            </a:r>
            <a:r>
              <a:rPr lang="ja-JP" altLang="en-US" dirty="0" smtClean="0"/>
              <a:t> との連携</a:t>
            </a:r>
            <a:endParaRPr lang="en-US" altLang="ja-JP" dirty="0" smtClean="0"/>
          </a:p>
        </p:txBody>
      </p:sp>
      <p:sp>
        <p:nvSpPr>
          <p:cNvPr id="2" name="Title 1"/>
          <p:cNvSpPr>
            <a:spLocks noGrp="1"/>
          </p:cNvSpPr>
          <p:nvPr>
            <p:ph type="title"/>
          </p:nvPr>
        </p:nvSpPr>
        <p:spPr/>
        <p:txBody>
          <a:bodyPr/>
          <a:lstStyle/>
          <a:p>
            <a:r>
              <a:rPr lang="ja-JP" altLang="en-US" dirty="0" smtClean="0"/>
              <a:t>このセッションで学んだ事</a:t>
            </a:r>
            <a:endParaRPr lang="en-US" dirty="0"/>
          </a:p>
        </p:txBody>
      </p:sp>
    </p:spTree>
    <p:extLst>
      <p:ext uri="{BB962C8B-B14F-4D97-AF65-F5344CB8AC3E}">
        <p14:creationId xmlns:p14="http://schemas.microsoft.com/office/powerpoint/2010/main" val="379887204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42312"/>
            <a:ext cx="9144000" cy="601188"/>
          </a:xfrm>
          <a:prstGeom prst="rect">
            <a:avLst/>
          </a:prstGeom>
          <a:solidFill>
            <a:schemeClr val="bg1"/>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2" name="Title 1"/>
          <p:cNvSpPr>
            <a:spLocks noGrp="1"/>
          </p:cNvSpPr>
          <p:nvPr>
            <p:ph type="title"/>
          </p:nvPr>
        </p:nvSpPr>
        <p:spPr>
          <a:xfrm>
            <a:off x="369426" y="254623"/>
            <a:ext cx="8580923" cy="628650"/>
          </a:xfrm>
        </p:spPr>
        <p:txBody>
          <a:bodyPr/>
          <a:lstStyle/>
          <a:p>
            <a:r>
              <a:rPr lang="en-US" altLang="ja-JP" b="1" dirty="0" err="1" smtClean="0"/>
              <a:t>dCloud</a:t>
            </a:r>
            <a:r>
              <a:rPr lang="en-US" altLang="ja-JP" b="1" dirty="0" smtClean="0"/>
              <a:t> </a:t>
            </a:r>
            <a:r>
              <a:rPr lang="ja-JP" altLang="en-US" b="1" dirty="0" smtClean="0"/>
              <a:t>デモを是非ご活用ください</a:t>
            </a:r>
            <a:endParaRPr lang="en-US" dirty="0"/>
          </a:p>
        </p:txBody>
      </p:sp>
      <p:sp>
        <p:nvSpPr>
          <p:cNvPr id="3" name="Text Placeholder 2"/>
          <p:cNvSpPr>
            <a:spLocks noGrp="1"/>
          </p:cNvSpPr>
          <p:nvPr>
            <p:ph type="body" sz="quarter" idx="10"/>
          </p:nvPr>
        </p:nvSpPr>
        <p:spPr>
          <a:xfrm>
            <a:off x="233232" y="838907"/>
            <a:ext cx="8570912" cy="507874"/>
          </a:xfrm>
        </p:spPr>
        <p:txBody>
          <a:bodyPr/>
          <a:lstStyle/>
          <a:p>
            <a:pPr lvl="1"/>
            <a:r>
              <a:rPr lang="en-US" dirty="0" smtClean="0"/>
              <a:t>Cisco </a:t>
            </a:r>
            <a:r>
              <a:rPr lang="en-US" dirty="0"/>
              <a:t>Digital Ready Network for Partners v1 - Always </a:t>
            </a:r>
            <a:r>
              <a:rPr lang="en-US" dirty="0" smtClean="0"/>
              <a:t>On</a:t>
            </a:r>
          </a:p>
        </p:txBody>
      </p:sp>
      <p:sp>
        <p:nvSpPr>
          <p:cNvPr id="6" name="Rectangle 5"/>
          <p:cNvSpPr/>
          <p:nvPr/>
        </p:nvSpPr>
        <p:spPr>
          <a:xfrm>
            <a:off x="3095798" y="4664401"/>
            <a:ext cx="2864824" cy="369332"/>
          </a:xfrm>
          <a:prstGeom prst="rect">
            <a:avLst/>
          </a:prstGeom>
        </p:spPr>
        <p:txBody>
          <a:bodyPr wrap="none">
            <a:spAutoFit/>
          </a:bodyPr>
          <a:lstStyle/>
          <a:p>
            <a:r>
              <a:rPr lang="en-US" altLang="ja-JP" dirty="0">
                <a:latin typeface="メイリオ" pitchFamily="50" charset="-128"/>
                <a:ea typeface="メイリオ" pitchFamily="50" charset="-128"/>
                <a:cs typeface="メイリオ" pitchFamily="50" charset="-128"/>
              </a:rPr>
              <a:t>http://</a:t>
            </a:r>
            <a:r>
              <a:rPr lang="en-US" altLang="ja-JP" dirty="0" err="1">
                <a:latin typeface="メイリオ" pitchFamily="50" charset="-128"/>
                <a:ea typeface="メイリオ" pitchFamily="50" charset="-128"/>
                <a:cs typeface="メイリオ" pitchFamily="50" charset="-128"/>
              </a:rPr>
              <a:t>dcloud.cisco.com</a:t>
            </a:r>
            <a:endParaRPr lang="en-US" altLang="ja-JP" dirty="0"/>
          </a:p>
        </p:txBody>
      </p:sp>
      <p:pic>
        <p:nvPicPr>
          <p:cNvPr id="7" name="Picture 6"/>
          <p:cNvPicPr>
            <a:picLocks noChangeAspect="1"/>
          </p:cNvPicPr>
          <p:nvPr/>
        </p:nvPicPr>
        <p:blipFill>
          <a:blip r:embed="rId3"/>
          <a:stretch>
            <a:fillRect/>
          </a:stretch>
        </p:blipFill>
        <p:spPr>
          <a:xfrm>
            <a:off x="799176" y="1237287"/>
            <a:ext cx="7203535" cy="3427114"/>
          </a:xfrm>
          <a:prstGeom prst="rect">
            <a:avLst/>
          </a:prstGeom>
        </p:spPr>
      </p:pic>
      <p:sp>
        <p:nvSpPr>
          <p:cNvPr id="8" name="Rounded Rectangular Callout 7"/>
          <p:cNvSpPr/>
          <p:nvPr/>
        </p:nvSpPr>
        <p:spPr>
          <a:xfrm>
            <a:off x="799176" y="4116990"/>
            <a:ext cx="1759235" cy="624118"/>
          </a:xfrm>
          <a:prstGeom prst="wedgeRoundRectCallout">
            <a:avLst>
              <a:gd name="adj1" fmla="val 122917"/>
              <a:gd name="adj2" fmla="val -69079"/>
              <a:gd name="adj3" fmla="val 16667"/>
            </a:avLst>
          </a:pr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t>Stealthwatch</a:t>
            </a:r>
            <a:endParaRPr lang="en-US" altLang="ja-JP" dirty="0" smtClean="0"/>
          </a:p>
          <a:p>
            <a:pPr algn="ctr"/>
            <a:r>
              <a:rPr lang="ja-JP" altLang="en-US" dirty="0" smtClean="0"/>
              <a:t>をクリック</a:t>
            </a:r>
            <a:endParaRPr lang="en-US" dirty="0" smtClean="0"/>
          </a:p>
        </p:txBody>
      </p:sp>
      <p:sp>
        <p:nvSpPr>
          <p:cNvPr id="9" name="Rounded Rectangular Callout 8"/>
          <p:cNvSpPr/>
          <p:nvPr/>
        </p:nvSpPr>
        <p:spPr>
          <a:xfrm>
            <a:off x="4553343" y="1526557"/>
            <a:ext cx="1759235" cy="624118"/>
          </a:xfrm>
          <a:prstGeom prst="wedgeRoundRectCallout">
            <a:avLst>
              <a:gd name="adj1" fmla="val 71889"/>
              <a:gd name="adj2" fmla="val 118640"/>
              <a:gd name="adj3" fmla="val 16667"/>
            </a:avLst>
          </a:pr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デモシナリオ</a:t>
            </a:r>
            <a:endParaRPr lang="en-US" dirty="0" smtClean="0"/>
          </a:p>
        </p:txBody>
      </p:sp>
      <p:sp>
        <p:nvSpPr>
          <p:cNvPr id="10" name="Rounded Rectangular Callout 9"/>
          <p:cNvSpPr/>
          <p:nvPr/>
        </p:nvSpPr>
        <p:spPr>
          <a:xfrm>
            <a:off x="7683468" y="2960929"/>
            <a:ext cx="1308125" cy="512839"/>
          </a:xfrm>
          <a:prstGeom prst="wedgeRoundRectCallout">
            <a:avLst>
              <a:gd name="adj1" fmla="val -87121"/>
              <a:gd name="adj2" fmla="val -925"/>
              <a:gd name="adj3" fmla="val 16667"/>
            </a:avLst>
          </a:pr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ビデオ</a:t>
            </a:r>
            <a:endParaRPr lang="en-US" dirty="0" smtClean="0"/>
          </a:p>
        </p:txBody>
      </p:sp>
    </p:spTree>
    <p:extLst>
      <p:ext uri="{BB962C8B-B14F-4D97-AF65-F5344CB8AC3E}">
        <p14:creationId xmlns:p14="http://schemas.microsoft.com/office/powerpoint/2010/main" val="80072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20203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a:buFont typeface="Wingdings" charset="2"/>
              <a:buChar char="ü"/>
            </a:pPr>
            <a:r>
              <a:rPr lang="en-US" altLang="ja-JP" dirty="0" smtClean="0"/>
              <a:t>Cisco </a:t>
            </a:r>
            <a:r>
              <a:rPr lang="en-US" altLang="ja-JP" dirty="0" err="1" smtClean="0"/>
              <a:t>Stealthwatch</a:t>
            </a:r>
            <a:r>
              <a:rPr lang="ja-JP" altLang="en-US" dirty="0" smtClean="0"/>
              <a:t>　</a:t>
            </a:r>
            <a:endParaRPr lang="en-US" altLang="ja-JP" dirty="0" smtClean="0"/>
          </a:p>
          <a:p>
            <a:pPr lvl="1">
              <a:buFont typeface="Wingdings" charset="2"/>
              <a:buChar char="ü"/>
            </a:pPr>
            <a:r>
              <a:rPr lang="ja-JP" altLang="en-US" dirty="0" smtClean="0"/>
              <a:t>シスコ製品名。フローレコード収集・解析システム。</a:t>
            </a:r>
            <a:endParaRPr lang="en-US" altLang="ja-JP" dirty="0" smtClean="0"/>
          </a:p>
          <a:p>
            <a:pPr>
              <a:buFont typeface="Wingdings" charset="2"/>
              <a:buChar char="ü"/>
            </a:pPr>
            <a:r>
              <a:rPr lang="en-US" altLang="ja-JP" dirty="0" smtClean="0"/>
              <a:t>Cisco Identity Service Engine (ISE)</a:t>
            </a:r>
            <a:endParaRPr lang="en-US" altLang="ja-JP" dirty="0"/>
          </a:p>
          <a:p>
            <a:pPr lvl="1">
              <a:buFont typeface="Wingdings" charset="2"/>
              <a:buChar char="ü"/>
            </a:pPr>
            <a:r>
              <a:rPr lang="ja-JP" altLang="en-US" dirty="0" smtClean="0"/>
              <a:t>シスコ製品名。多機能認証サーバ。</a:t>
            </a:r>
            <a:endParaRPr lang="en-US" altLang="ja-JP" dirty="0" smtClean="0"/>
          </a:p>
          <a:p>
            <a:pPr>
              <a:buFont typeface="Wingdings" charset="2"/>
              <a:buChar char="ü"/>
            </a:pPr>
            <a:r>
              <a:rPr lang="en-US" altLang="ja-JP" dirty="0"/>
              <a:t>Network as a </a:t>
            </a:r>
            <a:r>
              <a:rPr lang="en-US" altLang="ja-JP" dirty="0" smtClean="0"/>
              <a:t>Sensor</a:t>
            </a:r>
          </a:p>
          <a:p>
            <a:pPr lvl="1">
              <a:buFont typeface="Wingdings" charset="2"/>
              <a:buChar char="ü"/>
            </a:pPr>
            <a:r>
              <a:rPr lang="ja-JP" altLang="en-US" dirty="0" smtClean="0"/>
              <a:t>ソリューション名。</a:t>
            </a:r>
            <a:r>
              <a:rPr lang="en-US" altLang="ja-JP" dirty="0" err="1" smtClean="0"/>
              <a:t>Stealthwatch</a:t>
            </a:r>
            <a:r>
              <a:rPr lang="ja-JP" altLang="en-US" dirty="0" smtClean="0"/>
              <a:t> を活用して、セキュリティーインシデントの検知を行う。</a:t>
            </a:r>
            <a:endParaRPr lang="en-US" altLang="ja-JP" dirty="0"/>
          </a:p>
          <a:p>
            <a:pPr>
              <a:buFont typeface="Wingdings" charset="2"/>
              <a:buChar char="ü"/>
            </a:pPr>
            <a:r>
              <a:rPr lang="en-US" altLang="ja-JP" dirty="0"/>
              <a:t>Network as a </a:t>
            </a:r>
            <a:r>
              <a:rPr lang="en-US" altLang="ja-JP" dirty="0" smtClean="0"/>
              <a:t>Enforcer</a:t>
            </a:r>
          </a:p>
          <a:p>
            <a:pPr lvl="1">
              <a:buFont typeface="Wingdings" charset="2"/>
              <a:buChar char="ü"/>
            </a:pPr>
            <a:r>
              <a:rPr lang="ja-JP" altLang="en-US" dirty="0" smtClean="0"/>
              <a:t>ソリューション名。</a:t>
            </a:r>
            <a:r>
              <a:rPr lang="en-US" altLang="ja-JP" dirty="0" err="1" smtClean="0"/>
              <a:t>Stealthwatch</a:t>
            </a:r>
            <a:r>
              <a:rPr lang="ja-JP" altLang="en-US" dirty="0" smtClean="0"/>
              <a:t> と </a:t>
            </a:r>
            <a:r>
              <a:rPr lang="en-US" altLang="ja-JP" dirty="0" smtClean="0"/>
              <a:t>ISE</a:t>
            </a:r>
            <a:r>
              <a:rPr lang="ja-JP" altLang="en-US" dirty="0" smtClean="0"/>
              <a:t>を活用して、端末の制御</a:t>
            </a:r>
            <a:r>
              <a:rPr lang="en-US" altLang="ja-JP" dirty="0" smtClean="0"/>
              <a:t>(</a:t>
            </a:r>
            <a:r>
              <a:rPr lang="ja-JP" altLang="en-US" dirty="0" smtClean="0"/>
              <a:t>隔離等</a:t>
            </a:r>
            <a:r>
              <a:rPr lang="en-US" altLang="ja-JP" dirty="0" smtClean="0"/>
              <a:t>)</a:t>
            </a:r>
            <a:r>
              <a:rPr lang="ja-JP" altLang="en-US" dirty="0" smtClean="0"/>
              <a:t>を行う。</a:t>
            </a:r>
            <a:endParaRPr lang="en-US" altLang="ja-JP" dirty="0"/>
          </a:p>
        </p:txBody>
      </p:sp>
      <p:sp>
        <p:nvSpPr>
          <p:cNvPr id="2" name="Title 1"/>
          <p:cNvSpPr>
            <a:spLocks noGrp="1"/>
          </p:cNvSpPr>
          <p:nvPr>
            <p:ph type="title"/>
          </p:nvPr>
        </p:nvSpPr>
        <p:spPr/>
        <p:txBody>
          <a:bodyPr/>
          <a:lstStyle/>
          <a:p>
            <a:r>
              <a:rPr lang="en-US" altLang="en-US" dirty="0" smtClean="0"/>
              <a:t>前置き</a:t>
            </a:r>
            <a:endParaRPr lang="en-US" dirty="0"/>
          </a:p>
        </p:txBody>
      </p:sp>
    </p:spTree>
    <p:extLst>
      <p:ext uri="{BB962C8B-B14F-4D97-AF65-F5344CB8AC3E}">
        <p14:creationId xmlns:p14="http://schemas.microsoft.com/office/powerpoint/2010/main" val="4274613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ltLang="ja-JP" dirty="0" err="1" smtClean="0"/>
              <a:t>Stealthwatch</a:t>
            </a:r>
            <a:r>
              <a:rPr lang="ja-JP" altLang="ja-JP" dirty="0"/>
              <a:t> </a:t>
            </a:r>
            <a:r>
              <a:rPr lang="ja-JP" altLang="en-US" dirty="0" smtClean="0"/>
              <a:t>概要</a:t>
            </a:r>
            <a:endParaRPr lang="en-US" dirty="0"/>
          </a:p>
        </p:txBody>
      </p:sp>
    </p:spTree>
    <p:extLst>
      <p:ext uri="{BB962C8B-B14F-4D97-AF65-F5344CB8AC3E}">
        <p14:creationId xmlns:p14="http://schemas.microsoft.com/office/powerpoint/2010/main" val="18761649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見えない物は守れない</a:t>
            </a:r>
            <a:endParaRPr lang="en-US" dirty="0"/>
          </a:p>
        </p:txBody>
      </p:sp>
      <p:sp>
        <p:nvSpPr>
          <p:cNvPr id="3" name="Pentagon 2"/>
          <p:cNvSpPr/>
          <p:nvPr/>
        </p:nvSpPr>
        <p:spPr>
          <a:xfrm>
            <a:off x="924573" y="1194908"/>
            <a:ext cx="4682953" cy="2689290"/>
          </a:xfrm>
          <a:prstGeom prst="homePlate">
            <a:avLst>
              <a:gd name="adj" fmla="val 28850"/>
            </a:avLst>
          </a:prstGeom>
          <a:solidFill>
            <a:srgbClr val="FFFFFF">
              <a:alpha val="31000"/>
            </a:srgbClr>
          </a:solidFill>
          <a:ln w="25400" cap="flat" cmpd="sng" algn="ctr">
            <a:noFill/>
            <a:prstDash val="solid"/>
          </a:ln>
          <a:effectLst>
            <a:outerShdw blurRad="50800" dist="12700" dir="5400000" algn="ctr" rotWithShape="0">
              <a:srgbClr val="000000">
                <a:alpha val="20000"/>
              </a:srgbClr>
            </a:outerShdw>
          </a:effectLst>
        </p:spPr>
        <p:txBody>
          <a:bodyPr lIns="91374" tIns="45687" rIns="91374" bIns="45687" rtlCol="0" anchor="ctr"/>
          <a:lstStyle/>
          <a:p>
            <a:pPr algn="ctr" defTabSz="456771" fontAlgn="auto">
              <a:spcBef>
                <a:spcPts val="0"/>
              </a:spcBef>
              <a:spcAft>
                <a:spcPts val="0"/>
              </a:spcAft>
              <a:defRPr/>
            </a:pPr>
            <a:endParaRPr lang="en-US" kern="0" dirty="0">
              <a:solidFill>
                <a:srgbClr val="FFFFFF"/>
              </a:solidFill>
              <a:latin typeface="Arial"/>
              <a:ea typeface="+mn-ea"/>
              <a:cs typeface="+mn-cs"/>
            </a:endParaRPr>
          </a:p>
        </p:txBody>
      </p:sp>
      <p:grpSp>
        <p:nvGrpSpPr>
          <p:cNvPr id="21" name="Group 20"/>
          <p:cNvGrpSpPr/>
          <p:nvPr/>
        </p:nvGrpSpPr>
        <p:grpSpPr>
          <a:xfrm>
            <a:off x="915798" y="1212426"/>
            <a:ext cx="3931920" cy="2689290"/>
            <a:chOff x="915798" y="1212426"/>
            <a:chExt cx="3931920" cy="2689290"/>
          </a:xfrm>
        </p:grpSpPr>
        <p:sp>
          <p:nvSpPr>
            <p:cNvPr id="5" name="Pentagon 4"/>
            <p:cNvSpPr/>
            <p:nvPr/>
          </p:nvSpPr>
          <p:spPr>
            <a:xfrm>
              <a:off x="915798" y="1212426"/>
              <a:ext cx="3931920" cy="2689290"/>
            </a:xfrm>
            <a:prstGeom prst="homePlate">
              <a:avLst>
                <a:gd name="adj" fmla="val 24680"/>
              </a:avLst>
            </a:prstGeom>
            <a:solidFill>
              <a:srgbClr val="FFFFFF"/>
            </a:solidFill>
            <a:ln w="25400" cap="flat" cmpd="sng" algn="ctr">
              <a:noFill/>
              <a:prstDash val="solid"/>
            </a:ln>
            <a:effectLst>
              <a:outerShdw blurRad="50800" dist="12700" dir="5400000" algn="ctr" rotWithShape="0">
                <a:srgbClr val="000000">
                  <a:alpha val="20000"/>
                </a:srgbClr>
              </a:outerShdw>
            </a:effectLst>
          </p:spPr>
          <p:txBody>
            <a:bodyPr lIns="91374" tIns="45687" rIns="91374" bIns="45687" rtlCol="0" anchor="ctr"/>
            <a:lstStyle/>
            <a:p>
              <a:pPr algn="ctr" defTabSz="456771" fontAlgn="auto">
                <a:spcBef>
                  <a:spcPts val="0"/>
                </a:spcBef>
                <a:spcAft>
                  <a:spcPts val="0"/>
                </a:spcAft>
                <a:defRPr/>
              </a:pPr>
              <a:endParaRPr lang="en-US" kern="0" dirty="0">
                <a:solidFill>
                  <a:srgbClr val="FFFFFF"/>
                </a:solidFill>
                <a:latin typeface="Arial"/>
                <a:ea typeface="+mn-ea"/>
                <a:cs typeface="+mn-cs"/>
              </a:endParaRPr>
            </a:p>
          </p:txBody>
        </p:sp>
        <p:grpSp>
          <p:nvGrpSpPr>
            <p:cNvPr id="6" name="Group 5"/>
            <p:cNvGrpSpPr/>
            <p:nvPr/>
          </p:nvGrpSpPr>
          <p:grpSpPr>
            <a:xfrm>
              <a:off x="1008217" y="1407841"/>
              <a:ext cx="3120772" cy="646328"/>
              <a:chOff x="631285" y="1455319"/>
              <a:chExt cx="3120772" cy="646328"/>
            </a:xfrm>
          </p:grpSpPr>
          <p:sp>
            <p:nvSpPr>
              <p:cNvPr id="7" name="TextBox 6"/>
              <p:cNvSpPr txBox="1"/>
              <p:nvPr/>
            </p:nvSpPr>
            <p:spPr>
              <a:xfrm>
                <a:off x="631285" y="1455319"/>
                <a:ext cx="1224000" cy="646328"/>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defTabSz="456771" fontAlgn="auto">
                  <a:spcBef>
                    <a:spcPts val="0"/>
                  </a:spcBef>
                  <a:spcAft>
                    <a:spcPts val="0"/>
                  </a:spcAft>
                </a:pPr>
                <a:r>
                  <a:rPr lang="en-US" sz="3600" dirty="0">
                    <a:solidFill>
                      <a:srgbClr val="214794"/>
                    </a:solidFill>
                    <a:latin typeface="Arial"/>
                  </a:rPr>
                  <a:t>60%</a:t>
                </a:r>
                <a:endParaRPr lang="en-US" sz="3600" b="0" baseline="30000" dirty="0">
                  <a:solidFill>
                    <a:srgbClr val="214794"/>
                  </a:solidFill>
                  <a:latin typeface="Arial"/>
                </a:endParaRPr>
              </a:p>
            </p:txBody>
          </p:sp>
          <p:sp>
            <p:nvSpPr>
              <p:cNvPr id="8" name="TextBox 7"/>
              <p:cNvSpPr txBox="1"/>
              <p:nvPr/>
            </p:nvSpPr>
            <p:spPr>
              <a:xfrm>
                <a:off x="1648937" y="1544117"/>
                <a:ext cx="2103120" cy="523218"/>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defTabSz="456771" fontAlgn="auto">
                  <a:spcBef>
                    <a:spcPts val="0"/>
                  </a:spcBef>
                  <a:spcAft>
                    <a:spcPts val="0"/>
                  </a:spcAft>
                </a:pPr>
                <a:r>
                  <a:rPr lang="ja-JP" altLang="en-US" sz="1400" b="0" dirty="0" smtClean="0">
                    <a:solidFill>
                      <a:srgbClr val="214794"/>
                    </a:solidFill>
                    <a:latin typeface="Arial"/>
                  </a:rPr>
                  <a:t>数時間で情報漏洩してしまう企業の割合</a:t>
                </a:r>
                <a:endParaRPr lang="en-US" sz="1400" b="0" dirty="0">
                  <a:solidFill>
                    <a:srgbClr val="214794"/>
                  </a:solidFill>
                  <a:latin typeface="Arial"/>
                </a:endParaRPr>
              </a:p>
            </p:txBody>
          </p:sp>
        </p:grpSp>
        <p:grpSp>
          <p:nvGrpSpPr>
            <p:cNvPr id="9" name="Group 8"/>
            <p:cNvGrpSpPr/>
            <p:nvPr/>
          </p:nvGrpSpPr>
          <p:grpSpPr>
            <a:xfrm>
              <a:off x="1008217" y="2204260"/>
              <a:ext cx="3688720" cy="738662"/>
              <a:chOff x="631285" y="2187881"/>
              <a:chExt cx="3688720" cy="738662"/>
            </a:xfrm>
          </p:grpSpPr>
          <p:sp>
            <p:nvSpPr>
              <p:cNvPr id="10" name="TextBox 9"/>
              <p:cNvSpPr txBox="1"/>
              <p:nvPr/>
            </p:nvSpPr>
            <p:spPr>
              <a:xfrm>
                <a:off x="631285" y="2227855"/>
                <a:ext cx="1224000" cy="646328"/>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defTabSz="456771" fontAlgn="auto">
                  <a:spcBef>
                    <a:spcPts val="0"/>
                  </a:spcBef>
                  <a:spcAft>
                    <a:spcPts val="0"/>
                  </a:spcAft>
                </a:pPr>
                <a:r>
                  <a:rPr lang="en-US" sz="3600" dirty="0">
                    <a:solidFill>
                      <a:srgbClr val="57B74E"/>
                    </a:solidFill>
                    <a:latin typeface="Arial"/>
                  </a:rPr>
                  <a:t>85%</a:t>
                </a:r>
                <a:endParaRPr lang="en-US" sz="3600" b="0" baseline="30000" dirty="0">
                  <a:solidFill>
                    <a:srgbClr val="57B74E"/>
                  </a:solidFill>
                  <a:latin typeface="Arial"/>
                </a:endParaRPr>
              </a:p>
            </p:txBody>
          </p:sp>
          <p:sp>
            <p:nvSpPr>
              <p:cNvPr id="11" name="TextBox 10"/>
              <p:cNvSpPr txBox="1"/>
              <p:nvPr/>
            </p:nvSpPr>
            <p:spPr>
              <a:xfrm>
                <a:off x="1648936" y="2187881"/>
                <a:ext cx="2671069" cy="738662"/>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defTabSz="456771" fontAlgn="auto">
                  <a:spcBef>
                    <a:spcPts val="0"/>
                  </a:spcBef>
                  <a:spcAft>
                    <a:spcPts val="0"/>
                  </a:spcAft>
                </a:pPr>
                <a:r>
                  <a:rPr lang="en-US" sz="1400" b="0" dirty="0" smtClean="0">
                    <a:solidFill>
                      <a:srgbClr val="57B74E"/>
                    </a:solidFill>
                    <a:latin typeface="Arial"/>
                  </a:rPr>
                  <a:t>POS</a:t>
                </a:r>
                <a:r>
                  <a:rPr lang="ja-JP" altLang="en-US" sz="1400" b="0" dirty="0" smtClean="0">
                    <a:solidFill>
                      <a:srgbClr val="57B74E"/>
                    </a:solidFill>
                    <a:latin typeface="Arial"/>
                  </a:rPr>
                  <a:t>ターミナルへの攻撃を何週間もの間検知が出来なかった企業の割合</a:t>
                </a:r>
                <a:endParaRPr lang="en-US" sz="1400" b="0" dirty="0">
                  <a:solidFill>
                    <a:srgbClr val="57B74E"/>
                  </a:solidFill>
                  <a:latin typeface="Arial"/>
                </a:endParaRPr>
              </a:p>
            </p:txBody>
          </p:sp>
        </p:grpSp>
        <p:grpSp>
          <p:nvGrpSpPr>
            <p:cNvPr id="12" name="Group 11"/>
            <p:cNvGrpSpPr/>
            <p:nvPr/>
          </p:nvGrpSpPr>
          <p:grpSpPr>
            <a:xfrm>
              <a:off x="1008218" y="3080626"/>
              <a:ext cx="3373086" cy="646328"/>
              <a:chOff x="631286" y="2960661"/>
              <a:chExt cx="3373086" cy="646328"/>
            </a:xfrm>
          </p:grpSpPr>
          <p:sp>
            <p:nvSpPr>
              <p:cNvPr id="13" name="TextBox 12"/>
              <p:cNvSpPr txBox="1"/>
              <p:nvPr/>
            </p:nvSpPr>
            <p:spPr>
              <a:xfrm>
                <a:off x="631286" y="2960661"/>
                <a:ext cx="1224000" cy="646328"/>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defTabSz="456771" fontAlgn="auto">
                  <a:spcBef>
                    <a:spcPts val="0"/>
                  </a:spcBef>
                  <a:spcAft>
                    <a:spcPts val="0"/>
                  </a:spcAft>
                </a:pPr>
                <a:r>
                  <a:rPr lang="en-US" sz="3600" dirty="0">
                    <a:solidFill>
                      <a:srgbClr val="32B2DF"/>
                    </a:solidFill>
                    <a:latin typeface="Arial"/>
                  </a:rPr>
                  <a:t>54%</a:t>
                </a:r>
                <a:endParaRPr lang="en-US" sz="3600" b="0" baseline="30000" dirty="0">
                  <a:solidFill>
                    <a:srgbClr val="32B2DF"/>
                  </a:solidFill>
                  <a:latin typeface="Arial"/>
                </a:endParaRPr>
              </a:p>
            </p:txBody>
          </p:sp>
          <p:sp>
            <p:nvSpPr>
              <p:cNvPr id="14" name="TextBox 13"/>
              <p:cNvSpPr txBox="1"/>
              <p:nvPr/>
            </p:nvSpPr>
            <p:spPr>
              <a:xfrm>
                <a:off x="1648938" y="3034161"/>
                <a:ext cx="2355434" cy="523218"/>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defTabSz="456771" fontAlgn="auto">
                  <a:spcBef>
                    <a:spcPts val="0"/>
                  </a:spcBef>
                  <a:spcAft>
                    <a:spcPts val="0"/>
                  </a:spcAft>
                </a:pPr>
                <a:r>
                  <a:rPr lang="ja-JP" altLang="en-US" sz="1400" b="0" dirty="0" smtClean="0">
                    <a:solidFill>
                      <a:srgbClr val="32B2DF"/>
                    </a:solidFill>
                    <a:latin typeface="Arial"/>
                  </a:rPr>
                  <a:t>何ヶ月もの間</a:t>
                </a:r>
                <a:r>
                  <a:rPr lang="ja-JP" altLang="en-US" sz="1400" b="0" dirty="0">
                    <a:solidFill>
                      <a:srgbClr val="32B2DF"/>
                    </a:solidFill>
                    <a:latin typeface="Arial"/>
                  </a:rPr>
                  <a:t>情報漏</a:t>
                </a:r>
                <a:r>
                  <a:rPr lang="ja-JP" altLang="en-US" sz="1400" b="0" dirty="0" smtClean="0">
                    <a:solidFill>
                      <a:srgbClr val="32B2DF"/>
                    </a:solidFill>
                    <a:latin typeface="Arial"/>
                  </a:rPr>
                  <a:t>洩を発見できなかった企業の割合</a:t>
                </a:r>
                <a:endParaRPr lang="en-US" sz="1400" b="0" dirty="0">
                  <a:solidFill>
                    <a:srgbClr val="32B2DF"/>
                  </a:solidFill>
                  <a:latin typeface="Arial"/>
                </a:endParaRPr>
              </a:p>
            </p:txBody>
          </p:sp>
        </p:grpSp>
        <p:cxnSp>
          <p:nvCxnSpPr>
            <p:cNvPr id="15" name="Straight Connector 14"/>
            <p:cNvCxnSpPr/>
            <p:nvPr/>
          </p:nvCxnSpPr>
          <p:spPr>
            <a:xfrm rot="5400000">
              <a:off x="2642876" y="661030"/>
              <a:ext cx="0" cy="3022508"/>
            </a:xfrm>
            <a:prstGeom prst="line">
              <a:avLst/>
            </a:prstGeom>
            <a:noFill/>
            <a:ln w="12700" cap="rnd" cmpd="sng" algn="ctr">
              <a:solidFill>
                <a:srgbClr val="676767"/>
              </a:solidFill>
              <a:prstDash val="sysDot"/>
            </a:ln>
            <a:effectLst/>
          </p:spPr>
        </p:cxnSp>
        <p:cxnSp>
          <p:nvCxnSpPr>
            <p:cNvPr id="16" name="Straight Connector 15"/>
            <p:cNvCxnSpPr/>
            <p:nvPr/>
          </p:nvCxnSpPr>
          <p:spPr>
            <a:xfrm rot="5400000">
              <a:off x="2642876" y="1451257"/>
              <a:ext cx="0" cy="3022508"/>
            </a:xfrm>
            <a:prstGeom prst="line">
              <a:avLst/>
            </a:prstGeom>
            <a:noFill/>
            <a:ln w="12700" cap="rnd" cmpd="sng" algn="ctr">
              <a:solidFill>
                <a:srgbClr val="676767"/>
              </a:solidFill>
              <a:prstDash val="sysDot"/>
            </a:ln>
            <a:effectLst/>
          </p:spPr>
        </p:cxnSp>
      </p:grpSp>
      <p:grpSp>
        <p:nvGrpSpPr>
          <p:cNvPr id="17" name="Group 16"/>
          <p:cNvGrpSpPr/>
          <p:nvPr/>
        </p:nvGrpSpPr>
        <p:grpSpPr>
          <a:xfrm>
            <a:off x="5785176" y="1269703"/>
            <a:ext cx="2574996" cy="2574740"/>
            <a:chOff x="5717345" y="1442223"/>
            <a:chExt cx="2574996" cy="2574740"/>
          </a:xfrm>
        </p:grpSpPr>
        <p:sp>
          <p:nvSpPr>
            <p:cNvPr id="18" name="Oval 17"/>
            <p:cNvSpPr/>
            <p:nvPr/>
          </p:nvSpPr>
          <p:spPr>
            <a:xfrm>
              <a:off x="5717345" y="1442223"/>
              <a:ext cx="2574996" cy="2574740"/>
            </a:xfrm>
            <a:prstGeom prst="ellipse">
              <a:avLst/>
            </a:prstGeom>
            <a:gradFill flip="none" rotWithShape="1">
              <a:gsLst>
                <a:gs pos="1000">
                  <a:srgbClr val="075E8D"/>
                </a:gs>
                <a:gs pos="100000">
                  <a:srgbClr val="1A234C"/>
                </a:gs>
              </a:gsLst>
              <a:lin ang="2700000" scaled="1"/>
              <a:tileRect/>
            </a:gradFill>
            <a:ln w="25400" cap="flat" cmpd="sng" algn="ctr">
              <a:noFill/>
              <a:prstDash val="solid"/>
            </a:ln>
            <a:effectLst>
              <a:outerShdw blurRad="50800" dist="12700" dir="5400000" algn="ctr" rotWithShape="0">
                <a:srgbClr val="000000">
                  <a:alpha val="20000"/>
                </a:srgbClr>
              </a:outerShdw>
            </a:effectLst>
          </p:spPr>
          <p:txBody>
            <a:bodyPr rtlCol="0" anchor="ctr"/>
            <a:lstStyle/>
            <a:p>
              <a:pPr algn="ctr" defTabSz="913792" fontAlgn="auto">
                <a:spcBef>
                  <a:spcPts val="0"/>
                </a:spcBef>
                <a:spcAft>
                  <a:spcPts val="0"/>
                </a:spcAft>
                <a:defRPr/>
              </a:pPr>
              <a:endParaRPr lang="en-US" kern="0" dirty="0">
                <a:solidFill>
                  <a:srgbClr val="FFFFFF"/>
                </a:solidFill>
                <a:latin typeface="Arial"/>
                <a:ea typeface="+mn-ea"/>
                <a:cs typeface="+mn-cs"/>
              </a:endParaRPr>
            </a:p>
          </p:txBody>
        </p:sp>
        <p:sp>
          <p:nvSpPr>
            <p:cNvPr id="19" name="TextBox 18"/>
            <p:cNvSpPr txBox="1"/>
            <p:nvPr/>
          </p:nvSpPr>
          <p:spPr>
            <a:xfrm>
              <a:off x="5858857" y="1949889"/>
              <a:ext cx="2291972" cy="1569659"/>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algn="ctr" defTabSz="456771" fontAlgn="auto">
                <a:spcBef>
                  <a:spcPts val="0"/>
                </a:spcBef>
                <a:spcAft>
                  <a:spcPts val="0"/>
                </a:spcAft>
              </a:pPr>
              <a:r>
                <a:rPr lang="en-US" sz="5400" b="0" kern="0" dirty="0">
                  <a:solidFill>
                    <a:srgbClr val="FFFFFF"/>
                  </a:solidFill>
                  <a:latin typeface="Arial"/>
                </a:rPr>
                <a:t>51</a:t>
              </a:r>
              <a:r>
                <a:rPr lang="en-US" sz="5400" b="0" kern="0" dirty="0" smtClean="0">
                  <a:solidFill>
                    <a:srgbClr val="FFFFFF"/>
                  </a:solidFill>
                  <a:latin typeface="Arial"/>
                </a:rPr>
                <a:t>%</a:t>
              </a:r>
              <a:r>
                <a:rPr lang="ja-JP" altLang="en-US" sz="5400" b="0" kern="0" dirty="0" smtClean="0">
                  <a:solidFill>
                    <a:srgbClr val="FFFFFF"/>
                  </a:solidFill>
                  <a:latin typeface="Arial"/>
                </a:rPr>
                <a:t>⬆️</a:t>
              </a:r>
              <a:endParaRPr lang="en-US" sz="2800" b="0" kern="0" baseline="30000" dirty="0">
                <a:solidFill>
                  <a:srgbClr val="FFFFFF"/>
                </a:solidFill>
                <a:latin typeface="Arial"/>
              </a:endParaRPr>
            </a:p>
            <a:p>
              <a:pPr algn="ctr" defTabSz="456771" fontAlgn="auto">
                <a:spcBef>
                  <a:spcPts val="0"/>
                </a:spcBef>
                <a:spcAft>
                  <a:spcPts val="0"/>
                </a:spcAft>
              </a:pPr>
              <a:r>
                <a:rPr lang="en-US" sz="1400" b="0" kern="0" dirty="0">
                  <a:solidFill>
                    <a:srgbClr val="FFFFFF"/>
                  </a:solidFill>
                  <a:latin typeface="Arial"/>
                </a:rPr>
                <a:t> </a:t>
              </a:r>
              <a:r>
                <a:rPr lang="en-US" sz="1400" b="0" kern="0" dirty="0" smtClean="0">
                  <a:solidFill>
                    <a:srgbClr val="FFFFFF"/>
                  </a:solidFill>
                  <a:latin typeface="Arial"/>
                </a:rPr>
                <a:t/>
              </a:r>
              <a:br>
                <a:rPr lang="en-US" sz="1400" b="0" kern="0" dirty="0" smtClean="0">
                  <a:solidFill>
                    <a:srgbClr val="FFFFFF"/>
                  </a:solidFill>
                  <a:latin typeface="Arial"/>
                </a:rPr>
              </a:br>
              <a:r>
                <a:rPr lang="ja-JP" altLang="en-US" sz="1400" b="0" kern="0" dirty="0" smtClean="0">
                  <a:solidFill>
                    <a:srgbClr val="FFFFFF"/>
                  </a:solidFill>
                  <a:latin typeface="Arial"/>
                </a:rPr>
                <a:t>過去</a:t>
              </a:r>
              <a:r>
                <a:rPr lang="en-US" altLang="ja-JP" sz="1400" b="0" kern="0" dirty="0" smtClean="0">
                  <a:solidFill>
                    <a:srgbClr val="FFFFFF"/>
                  </a:solidFill>
                  <a:latin typeface="Arial"/>
                </a:rPr>
                <a:t>3</a:t>
              </a:r>
              <a:r>
                <a:rPr lang="ja-JP" altLang="en-US" sz="1400" b="0" kern="0" dirty="0" smtClean="0">
                  <a:solidFill>
                    <a:srgbClr val="FFFFFF"/>
                  </a:solidFill>
                  <a:latin typeface="Arial"/>
                </a:rPr>
                <a:t>年間に１０億ドル以上の損害を報告した企業</a:t>
              </a:r>
              <a:endParaRPr lang="en-US" sz="1600" b="0" kern="0" dirty="0">
                <a:solidFill>
                  <a:srgbClr val="FFFFFF"/>
                </a:solidFill>
                <a:latin typeface="Arial"/>
              </a:endParaRPr>
            </a:p>
          </p:txBody>
        </p:sp>
      </p:grpSp>
      <p:sp>
        <p:nvSpPr>
          <p:cNvPr id="20" name="TextBox 177"/>
          <p:cNvSpPr txBox="1">
            <a:spLocks noChangeArrowheads="1"/>
          </p:cNvSpPr>
          <p:nvPr/>
        </p:nvSpPr>
        <p:spPr bwMode="auto">
          <a:xfrm flipH="1">
            <a:off x="464395" y="4020327"/>
            <a:ext cx="8172232" cy="47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2" tIns="34267" rIns="68532" bIns="34267" anchor="ctr"/>
          <a:lstStyle>
            <a:lvl1pPr defTabSz="455613" eaLnBrk="0" hangingPunct="0">
              <a:defRPr sz="2400">
                <a:solidFill>
                  <a:schemeClr val="tx1"/>
                </a:solidFill>
                <a:latin typeface="CiscoSansTT Light" charset="0"/>
                <a:ea typeface="ＭＳ Ｐゴシック" charset="0"/>
                <a:cs typeface="ＭＳ Ｐゴシック" charset="0"/>
              </a:defRPr>
            </a:lvl1pPr>
            <a:lvl2pPr marL="742950" indent="-285750" defTabSz="455613" eaLnBrk="0" hangingPunct="0">
              <a:defRPr sz="2400">
                <a:solidFill>
                  <a:schemeClr val="tx1"/>
                </a:solidFill>
                <a:latin typeface="CiscoSansTT Light" charset="0"/>
                <a:ea typeface="ＭＳ Ｐゴシック" charset="0"/>
              </a:defRPr>
            </a:lvl2pPr>
            <a:lvl3pPr marL="1143000" indent="-228600" defTabSz="455613" eaLnBrk="0" hangingPunct="0">
              <a:defRPr sz="2400">
                <a:solidFill>
                  <a:schemeClr val="tx1"/>
                </a:solidFill>
                <a:latin typeface="CiscoSansTT Light" charset="0"/>
                <a:ea typeface="ＭＳ Ｐゴシック" charset="0"/>
              </a:defRPr>
            </a:lvl3pPr>
            <a:lvl4pPr marL="1600200" indent="-228600" defTabSz="455613" eaLnBrk="0" hangingPunct="0">
              <a:defRPr sz="2400">
                <a:solidFill>
                  <a:schemeClr val="tx1"/>
                </a:solidFill>
                <a:latin typeface="CiscoSansTT Light" charset="0"/>
                <a:ea typeface="ＭＳ Ｐゴシック" charset="0"/>
              </a:defRPr>
            </a:lvl4pPr>
            <a:lvl5pPr marL="2057400" indent="-228600" defTabSz="455613" eaLnBrk="0" hangingPunct="0">
              <a:defRPr sz="2400">
                <a:solidFill>
                  <a:schemeClr val="tx1"/>
                </a:solidFill>
                <a:latin typeface="CiscoSansTT Light"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iscoSansTT Light" charset="0"/>
                <a:ea typeface="ＭＳ Ｐゴシック" charset="0"/>
              </a:defRPr>
            </a:lvl9pPr>
          </a:lstStyle>
          <a:p>
            <a:pPr algn="ctr" defTabSz="455309" eaLnBrk="1" fontAlgn="auto" hangingPunct="1">
              <a:spcBef>
                <a:spcPts val="0"/>
              </a:spcBef>
              <a:spcAft>
                <a:spcPts val="0"/>
              </a:spcAft>
              <a:buSzPct val="90000"/>
              <a:defRPr/>
            </a:pPr>
            <a:r>
              <a:rPr lang="en-US" sz="1400" b="1" kern="0" dirty="0" smtClean="0">
                <a:solidFill>
                  <a:schemeClr val="tx2">
                    <a:lumMod val="50000"/>
                  </a:schemeClr>
                </a:solidFill>
                <a:latin typeface="CiscoSansTT ExtraLight" charset="0"/>
              </a:rPr>
              <a:t>“A </a:t>
            </a:r>
            <a:r>
              <a:rPr lang="en-US" sz="1400" b="1" kern="0" dirty="0">
                <a:solidFill>
                  <a:schemeClr val="tx2">
                    <a:lumMod val="50000"/>
                  </a:schemeClr>
                </a:solidFill>
                <a:latin typeface="CiscoSansTT ExtraLight" charset="0"/>
              </a:rPr>
              <a:t>community that hides in plain sight avoids detection and attacks </a:t>
            </a:r>
            <a:r>
              <a:rPr lang="en-US" sz="1400" b="1" kern="0" dirty="0" smtClean="0">
                <a:solidFill>
                  <a:schemeClr val="tx2">
                    <a:lumMod val="50000"/>
                  </a:schemeClr>
                </a:solidFill>
                <a:latin typeface="CiscoSansTT ExtraLight" charset="0"/>
              </a:rPr>
              <a:t>swiftly”</a:t>
            </a:r>
            <a:endParaRPr lang="en-US" sz="1400" b="1" kern="0" dirty="0">
              <a:solidFill>
                <a:schemeClr val="tx2">
                  <a:lumMod val="50000"/>
                </a:schemeClr>
              </a:solidFill>
              <a:latin typeface="CiscoSansTT ExtraLight" charset="0"/>
            </a:endParaRPr>
          </a:p>
        </p:txBody>
      </p:sp>
      <p:sp>
        <p:nvSpPr>
          <p:cNvPr id="22" name="TextBox 21"/>
          <p:cNvSpPr txBox="1"/>
          <p:nvPr/>
        </p:nvSpPr>
        <p:spPr>
          <a:xfrm>
            <a:off x="5001703" y="4360724"/>
            <a:ext cx="2515219" cy="246221"/>
          </a:xfrm>
          <a:prstGeom prst="rect">
            <a:avLst/>
          </a:prstGeom>
          <a:noFill/>
        </p:spPr>
        <p:txBody>
          <a:bodyPr wrap="none" rtlCol="0">
            <a:spAutoFit/>
          </a:bodyPr>
          <a:lstStyle/>
          <a:p>
            <a:r>
              <a:rPr lang="en-US" sz="1000" dirty="0" smtClean="0"/>
              <a:t>- “Cisco Security Annual Security Report”</a:t>
            </a:r>
            <a:endParaRPr lang="en-US" sz="1000" dirty="0"/>
          </a:p>
        </p:txBody>
      </p:sp>
    </p:spTree>
    <p:extLst>
      <p:ext uri="{BB962C8B-B14F-4D97-AF65-F5344CB8AC3E}">
        <p14:creationId xmlns:p14="http://schemas.microsoft.com/office/powerpoint/2010/main" val="15336954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
                                        <p:tgtEl>
                                          <p:spTgt spid="21"/>
                                        </p:tgtEl>
                                      </p:cBhvr>
                                    </p:animEffect>
                                  </p:childTnLst>
                                </p:cTn>
                              </p:par>
                            </p:childTnLst>
                          </p:cTn>
                        </p:par>
                        <p:par>
                          <p:cTn id="8" fill="hold">
                            <p:stCondLst>
                              <p:cond delay="1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300"/>
                                        <p:tgtEl>
                                          <p:spTgt spid="3"/>
                                        </p:tgtEl>
                                      </p:cBhvr>
                                    </p:animEffect>
                                  </p:childTnLst>
                                </p:cTn>
                              </p:par>
                            </p:childTnLst>
                          </p:cTn>
                        </p:par>
                        <p:par>
                          <p:cTn id="12" fill="hold">
                            <p:stCondLst>
                              <p:cond delay="400"/>
                            </p:stCondLst>
                            <p:childTnLst>
                              <p:par>
                                <p:cTn id="13" presetID="1"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p:stCondLst>
                              <p:cond delay="400"/>
                            </p:stCondLst>
                            <p:childTnLst>
                              <p:par>
                                <p:cTn id="16" presetID="32" presetClass="emph" presetSubtype="0" fill="hold" nodeType="afterEffect">
                                  <p:stCondLst>
                                    <p:cond delay="0"/>
                                  </p:stCondLst>
                                  <p:childTnLst>
                                    <p:animRot by="120000">
                                      <p:cBhvr>
                                        <p:cTn id="17" dur="40" fill="hold">
                                          <p:stCondLst>
                                            <p:cond delay="0"/>
                                          </p:stCondLst>
                                        </p:cTn>
                                        <p:tgtEl>
                                          <p:spTgt spid="17"/>
                                        </p:tgtEl>
                                        <p:attrNameLst>
                                          <p:attrName>r</p:attrName>
                                        </p:attrNameLst>
                                      </p:cBhvr>
                                    </p:animRot>
                                    <p:animRot by="-240000">
                                      <p:cBhvr>
                                        <p:cTn id="18" dur="80" fill="hold">
                                          <p:stCondLst>
                                            <p:cond delay="80"/>
                                          </p:stCondLst>
                                        </p:cTn>
                                        <p:tgtEl>
                                          <p:spTgt spid="17"/>
                                        </p:tgtEl>
                                        <p:attrNameLst>
                                          <p:attrName>r</p:attrName>
                                        </p:attrNameLst>
                                      </p:cBhvr>
                                    </p:animRot>
                                    <p:animRot by="240000">
                                      <p:cBhvr>
                                        <p:cTn id="19" dur="80" fill="hold">
                                          <p:stCondLst>
                                            <p:cond delay="160"/>
                                          </p:stCondLst>
                                        </p:cTn>
                                        <p:tgtEl>
                                          <p:spTgt spid="17"/>
                                        </p:tgtEl>
                                        <p:attrNameLst>
                                          <p:attrName>r</p:attrName>
                                        </p:attrNameLst>
                                      </p:cBhvr>
                                    </p:animRot>
                                    <p:animRot by="-240000">
                                      <p:cBhvr>
                                        <p:cTn id="20" dur="80" fill="hold">
                                          <p:stCondLst>
                                            <p:cond delay="240"/>
                                          </p:stCondLst>
                                        </p:cTn>
                                        <p:tgtEl>
                                          <p:spTgt spid="17"/>
                                        </p:tgtEl>
                                        <p:attrNameLst>
                                          <p:attrName>r</p:attrName>
                                        </p:attrNameLst>
                                      </p:cBhvr>
                                    </p:animRot>
                                    <p:animRot by="120000">
                                      <p:cBhvr>
                                        <p:cTn id="21" dur="80" fill="hold">
                                          <p:stCondLst>
                                            <p:cond delay="320"/>
                                          </p:stCondLst>
                                        </p:cTn>
                                        <p:tgtEl>
                                          <p:spTgt spid="17"/>
                                        </p:tgtEl>
                                        <p:attrNameLst>
                                          <p:attrName>r</p:attrName>
                                        </p:attrNameLst>
                                      </p:cBhvr>
                                    </p:animRot>
                                  </p:childTnLst>
                                </p:cTn>
                              </p:par>
                            </p:childTnLst>
                          </p:cTn>
                        </p:par>
                        <p:par>
                          <p:cTn id="22" fill="hold">
                            <p:stCondLst>
                              <p:cond delay="8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どうやって可視化するのか</a:t>
            </a:r>
            <a:endParaRPr lang="en-US" dirty="0"/>
          </a:p>
        </p:txBody>
      </p:sp>
      <p:sp>
        <p:nvSpPr>
          <p:cNvPr id="8" name="TextBox 7"/>
          <p:cNvSpPr txBox="1"/>
          <p:nvPr/>
        </p:nvSpPr>
        <p:spPr>
          <a:xfrm>
            <a:off x="1868054" y="2571750"/>
            <a:ext cx="1415627" cy="317963"/>
          </a:xfrm>
          <a:prstGeom prst="rect">
            <a:avLst/>
          </a:prstGeom>
          <a:noFill/>
        </p:spPr>
        <p:txBody>
          <a:bodyPr wrap="none" lIns="91368" tIns="45684" rIns="91368" bIns="45684" rtlCol="0">
            <a:spAutoFit/>
          </a:bodyPr>
          <a:lstStyle/>
          <a:p>
            <a:pPr defTabSz="913716" fontAlgn="auto">
              <a:lnSpc>
                <a:spcPct val="90000"/>
              </a:lnSpc>
              <a:spcBef>
                <a:spcPts val="600"/>
              </a:spcBef>
              <a:spcAft>
                <a:spcPts val="0"/>
              </a:spcAft>
            </a:pPr>
            <a:r>
              <a:rPr lang="ja-JP" altLang="en-US" sz="1600" dirty="0" smtClean="0">
                <a:solidFill>
                  <a:srgbClr val="000000"/>
                </a:solidFill>
                <a:latin typeface="ＭＳ Ｐゴシック"/>
                <a:ea typeface="ＭＳ Ｐゴシック"/>
                <a:cs typeface="ＭＳ Ｐゴシック"/>
              </a:rPr>
              <a:t>見えない物は</a:t>
            </a:r>
            <a:endParaRPr lang="en-US" sz="1600" dirty="0">
              <a:solidFill>
                <a:srgbClr val="000000"/>
              </a:solidFill>
              <a:latin typeface="ＭＳ Ｐゴシック"/>
              <a:ea typeface="ＭＳ Ｐゴシック"/>
              <a:cs typeface="ＭＳ Ｐゴシック"/>
            </a:endParaRPr>
          </a:p>
        </p:txBody>
      </p:sp>
      <p:sp>
        <p:nvSpPr>
          <p:cNvPr id="9" name="TextBox 8"/>
          <p:cNvSpPr txBox="1"/>
          <p:nvPr/>
        </p:nvSpPr>
        <p:spPr>
          <a:xfrm>
            <a:off x="5220871" y="2571750"/>
            <a:ext cx="1005258" cy="317963"/>
          </a:xfrm>
          <a:prstGeom prst="rect">
            <a:avLst/>
          </a:prstGeom>
          <a:noFill/>
        </p:spPr>
        <p:txBody>
          <a:bodyPr wrap="none" lIns="91368" tIns="45684" rIns="91368" bIns="45684" rtlCol="0">
            <a:spAutoFit/>
          </a:bodyPr>
          <a:lstStyle/>
          <a:p>
            <a:pPr defTabSz="913716" fontAlgn="auto">
              <a:lnSpc>
                <a:spcPct val="90000"/>
              </a:lnSpc>
              <a:spcBef>
                <a:spcPts val="600"/>
              </a:spcBef>
              <a:spcAft>
                <a:spcPts val="0"/>
              </a:spcAft>
            </a:pPr>
            <a:r>
              <a:rPr lang="ja-JP" altLang="en-US" sz="1600" dirty="0" smtClean="0">
                <a:solidFill>
                  <a:srgbClr val="000000"/>
                </a:solidFill>
                <a:latin typeface="ＭＳ Ｐゴシック"/>
                <a:ea typeface="ＭＳ Ｐゴシック"/>
                <a:cs typeface="ＭＳ Ｐゴシック"/>
              </a:rPr>
              <a:t>守れない</a:t>
            </a:r>
            <a:endParaRPr lang="en-US" sz="1600" dirty="0">
              <a:solidFill>
                <a:srgbClr val="000000"/>
              </a:solidFill>
              <a:latin typeface="ＭＳ Ｐゴシック"/>
              <a:ea typeface="ＭＳ Ｐゴシック"/>
              <a:cs typeface="ＭＳ Ｐゴシック"/>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27713" b="100000" l="30667" r="69444">
                        <a14:foregroundMark x1="51778" y1="43573" x2="51667" y2="50918"/>
                        <a14:foregroundMark x1="51333" y1="68280" x2="51000" y2="87980"/>
                        <a14:foregroundMark x1="87222" y1="77629" x2="87222" y2="77629"/>
                      </a14:backgroundRemoval>
                    </a14:imgEffect>
                  </a14:imgLayer>
                </a14:imgProps>
              </a:ext>
            </a:extLst>
          </a:blip>
          <a:srcRect l="33852" t="29351" r="30526"/>
          <a:stretch/>
        </p:blipFill>
        <p:spPr>
          <a:xfrm>
            <a:off x="2950719" y="2773167"/>
            <a:ext cx="2752992" cy="3633853"/>
          </a:xfrm>
          <a:prstGeom prst="rect">
            <a:avLst/>
          </a:prstGeom>
        </p:spPr>
      </p:pic>
      <p:pic>
        <p:nvPicPr>
          <p:cNvPr id="11" name="Picture 10"/>
          <p:cNvPicPr>
            <a:picLocks noChangeAspect="1"/>
          </p:cNvPicPr>
          <p:nvPr/>
        </p:nvPicPr>
        <p:blipFill>
          <a:blip r:embed="rId5"/>
          <a:stretch>
            <a:fillRect/>
          </a:stretch>
        </p:blipFill>
        <p:spPr>
          <a:xfrm>
            <a:off x="3859650" y="2225416"/>
            <a:ext cx="786974" cy="524940"/>
          </a:xfrm>
          <a:prstGeom prst="rect">
            <a:avLst/>
          </a:prstGeom>
        </p:spPr>
      </p:pic>
      <p:grpSp>
        <p:nvGrpSpPr>
          <p:cNvPr id="12" name="Group 11"/>
          <p:cNvGrpSpPr/>
          <p:nvPr/>
        </p:nvGrpSpPr>
        <p:grpSpPr>
          <a:xfrm>
            <a:off x="304551" y="1458917"/>
            <a:ext cx="3153520" cy="863776"/>
            <a:chOff x="304551" y="1458917"/>
            <a:chExt cx="3153520" cy="863776"/>
          </a:xfrm>
        </p:grpSpPr>
        <p:sp>
          <p:nvSpPr>
            <p:cNvPr id="13" name="Oval 12"/>
            <p:cNvSpPr/>
            <p:nvPr/>
          </p:nvSpPr>
          <p:spPr>
            <a:xfrm>
              <a:off x="3360794" y="2225416"/>
              <a:ext cx="97277" cy="97277"/>
            </a:xfrm>
            <a:prstGeom prst="ellipse">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endParaRPr lang="en-US" sz="1400" kern="0" dirty="0">
                <a:solidFill>
                  <a:srgbClr val="000000"/>
                </a:solidFill>
                <a:latin typeface="Arial"/>
                <a:ea typeface="+mn-ea"/>
                <a:cs typeface="+mn-cs"/>
              </a:endParaRPr>
            </a:p>
          </p:txBody>
        </p:sp>
        <p:sp>
          <p:nvSpPr>
            <p:cNvPr id="14" name="Oval 13"/>
            <p:cNvSpPr/>
            <p:nvPr/>
          </p:nvSpPr>
          <p:spPr>
            <a:xfrm>
              <a:off x="3216280" y="2096112"/>
              <a:ext cx="129304" cy="129304"/>
            </a:xfrm>
            <a:prstGeom prst="ellipse">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endParaRPr lang="en-US" sz="1400" kern="0" dirty="0">
                <a:solidFill>
                  <a:srgbClr val="000000"/>
                </a:solidFill>
                <a:latin typeface="Arial"/>
                <a:ea typeface="+mn-ea"/>
                <a:cs typeface="+mn-cs"/>
              </a:endParaRPr>
            </a:p>
          </p:txBody>
        </p:sp>
        <p:sp>
          <p:nvSpPr>
            <p:cNvPr id="15" name="Oval 14"/>
            <p:cNvSpPr/>
            <p:nvPr/>
          </p:nvSpPr>
          <p:spPr>
            <a:xfrm>
              <a:off x="2996515" y="1905163"/>
              <a:ext cx="219765" cy="219765"/>
            </a:xfrm>
            <a:prstGeom prst="ellipse">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endParaRPr lang="en-US" sz="1400" kern="0" dirty="0">
                <a:solidFill>
                  <a:srgbClr val="000000"/>
                </a:solidFill>
                <a:latin typeface="Arial"/>
                <a:ea typeface="+mn-ea"/>
                <a:cs typeface="+mn-cs"/>
              </a:endParaRPr>
            </a:p>
          </p:txBody>
        </p:sp>
        <p:sp>
          <p:nvSpPr>
            <p:cNvPr id="16" name="Rounded Rectangle 15"/>
            <p:cNvSpPr/>
            <p:nvPr/>
          </p:nvSpPr>
          <p:spPr>
            <a:xfrm>
              <a:off x="304551" y="1458917"/>
              <a:ext cx="2778514" cy="501769"/>
            </a:xfrm>
            <a:prstGeom prst="roundRect">
              <a:avLst>
                <a:gd name="adj" fmla="val 50000"/>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r>
                <a:rPr lang="ja-JP" altLang="en-US" sz="1200" kern="0" dirty="0" smtClean="0">
                  <a:solidFill>
                    <a:srgbClr val="FFFFFF"/>
                  </a:solidFill>
                  <a:latin typeface="Arial"/>
                  <a:ea typeface="+mn-ea"/>
                  <a:cs typeface="+mn-cs"/>
                </a:rPr>
                <a:t>ネットワークには何が繋がっているか</a:t>
              </a:r>
              <a:endParaRPr lang="en-US" sz="1200" kern="0" dirty="0">
                <a:solidFill>
                  <a:srgbClr val="FFFFFF"/>
                </a:solidFill>
                <a:latin typeface="Arial"/>
                <a:ea typeface="+mn-ea"/>
                <a:cs typeface="+mn-cs"/>
              </a:endParaRPr>
            </a:p>
          </p:txBody>
        </p:sp>
      </p:grpSp>
      <p:grpSp>
        <p:nvGrpSpPr>
          <p:cNvPr id="17" name="Group 16"/>
          <p:cNvGrpSpPr/>
          <p:nvPr/>
        </p:nvGrpSpPr>
        <p:grpSpPr>
          <a:xfrm flipH="1" flipV="1">
            <a:off x="5617902" y="3330606"/>
            <a:ext cx="3481693" cy="890422"/>
            <a:chOff x="-23622" y="1432271"/>
            <a:chExt cx="3481693" cy="890422"/>
          </a:xfrm>
        </p:grpSpPr>
        <p:sp>
          <p:nvSpPr>
            <p:cNvPr id="18" name="Oval 17"/>
            <p:cNvSpPr/>
            <p:nvPr/>
          </p:nvSpPr>
          <p:spPr>
            <a:xfrm>
              <a:off x="3360794" y="2225416"/>
              <a:ext cx="97277" cy="97277"/>
            </a:xfrm>
            <a:prstGeom prst="ellipse">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endParaRPr lang="en-US" sz="1400" kern="0" dirty="0">
                <a:solidFill>
                  <a:srgbClr val="000000"/>
                </a:solidFill>
                <a:latin typeface="Arial"/>
                <a:ea typeface="+mn-ea"/>
                <a:cs typeface="+mn-cs"/>
              </a:endParaRPr>
            </a:p>
          </p:txBody>
        </p:sp>
        <p:sp>
          <p:nvSpPr>
            <p:cNvPr id="19" name="Oval 18"/>
            <p:cNvSpPr/>
            <p:nvPr/>
          </p:nvSpPr>
          <p:spPr>
            <a:xfrm>
              <a:off x="3216280" y="2096112"/>
              <a:ext cx="129304" cy="129304"/>
            </a:xfrm>
            <a:prstGeom prst="ellipse">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endParaRPr lang="en-US" sz="1400" kern="0" dirty="0">
                <a:solidFill>
                  <a:srgbClr val="000000"/>
                </a:solidFill>
                <a:latin typeface="Arial"/>
                <a:ea typeface="+mn-ea"/>
                <a:cs typeface="+mn-cs"/>
              </a:endParaRPr>
            </a:p>
          </p:txBody>
        </p:sp>
        <p:sp>
          <p:nvSpPr>
            <p:cNvPr id="20" name="Oval 19"/>
            <p:cNvSpPr/>
            <p:nvPr/>
          </p:nvSpPr>
          <p:spPr>
            <a:xfrm>
              <a:off x="2996515" y="1905163"/>
              <a:ext cx="219765" cy="219765"/>
            </a:xfrm>
            <a:prstGeom prst="ellipse">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endParaRPr lang="en-US" sz="1400" kern="0" dirty="0">
                <a:solidFill>
                  <a:srgbClr val="000000"/>
                </a:solidFill>
                <a:latin typeface="Arial"/>
                <a:ea typeface="+mn-ea"/>
                <a:cs typeface="+mn-cs"/>
              </a:endParaRPr>
            </a:p>
          </p:txBody>
        </p:sp>
        <p:sp>
          <p:nvSpPr>
            <p:cNvPr id="21" name="Rounded Rectangle 20"/>
            <p:cNvSpPr/>
            <p:nvPr/>
          </p:nvSpPr>
          <p:spPr>
            <a:xfrm rot="10800000">
              <a:off x="-23622" y="1432271"/>
              <a:ext cx="3110172" cy="501769"/>
            </a:xfrm>
            <a:prstGeom prst="roundRect">
              <a:avLst>
                <a:gd name="adj" fmla="val 50000"/>
              </a:avLst>
            </a:prstGeom>
            <a:solidFill>
              <a:schemeClr val="tx2">
                <a:lumMod val="75000"/>
              </a:schemeClr>
            </a:solidFill>
            <a:ln w="9525">
              <a:noFill/>
              <a:round/>
              <a:headEnd/>
              <a:tailEnd/>
            </a:ln>
          </p:spPr>
          <p:txBody>
            <a:bodyPr vert="horz" wrap="square" lIns="121899" tIns="60949" rIns="121899" bIns="60949" numCol="1" anchor="t" anchorCtr="0" compatLnSpc="1">
              <a:prstTxWarp prst="textNoShape">
                <a:avLst/>
              </a:prstTxWarp>
            </a:bodyPr>
            <a:lstStyle/>
            <a:p>
              <a:pPr defTabSz="685891" fontAlgn="auto">
                <a:spcBef>
                  <a:spcPts val="0"/>
                </a:spcBef>
                <a:spcAft>
                  <a:spcPts val="0"/>
                </a:spcAft>
              </a:pPr>
              <a:r>
                <a:rPr lang="ja-JP" altLang="en-US" sz="1200" kern="0" dirty="0" smtClean="0">
                  <a:solidFill>
                    <a:srgbClr val="FFFFFF"/>
                  </a:solidFill>
                  <a:latin typeface="Arial"/>
                  <a:ea typeface="+mn-ea"/>
                  <a:cs typeface="+mn-cs"/>
                </a:rPr>
                <a:t>どんなトラフィック送信・受信しているのか</a:t>
              </a:r>
              <a:endParaRPr lang="en-US" sz="1200" kern="0" dirty="0">
                <a:solidFill>
                  <a:srgbClr val="FFFFFF"/>
                </a:solidFill>
                <a:latin typeface="Arial"/>
                <a:ea typeface="+mn-ea"/>
                <a:cs typeface="+mn-cs"/>
              </a:endParaRPr>
            </a:p>
          </p:txBody>
        </p:sp>
      </p:grpSp>
      <p:sp>
        <p:nvSpPr>
          <p:cNvPr id="3" name="Rounded Rectangular Callout 2"/>
          <p:cNvSpPr/>
          <p:nvPr/>
        </p:nvSpPr>
        <p:spPr>
          <a:xfrm>
            <a:off x="4877412" y="1003162"/>
            <a:ext cx="2935651" cy="690248"/>
          </a:xfrm>
          <a:prstGeom prst="wedgeRoundRectCallout">
            <a:avLst>
              <a:gd name="adj1" fmla="val -55943"/>
              <a:gd name="adj2" fmla="val 135833"/>
              <a:gd name="adj3" fmla="val 1666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err="1" smtClean="0"/>
              <a:t>Netflow</a:t>
            </a:r>
            <a:r>
              <a:rPr lang="ja-JP" altLang="en-US" dirty="0"/>
              <a:t> </a:t>
            </a:r>
            <a:r>
              <a:rPr lang="ja-JP" altLang="en-US" dirty="0" smtClean="0"/>
              <a:t>を使って</a:t>
            </a:r>
            <a:endParaRPr lang="en-US" altLang="ja-JP" dirty="0" smtClean="0"/>
          </a:p>
          <a:p>
            <a:pPr algn="ctr"/>
            <a:r>
              <a:rPr lang="ja-JP" altLang="en-US" dirty="0" smtClean="0"/>
              <a:t>ネットワークを可視化</a:t>
            </a:r>
            <a:endParaRPr lang="en-US" dirty="0" smtClean="0"/>
          </a:p>
        </p:txBody>
      </p:sp>
      <p:grpSp>
        <p:nvGrpSpPr>
          <p:cNvPr id="22" name="Group 21"/>
          <p:cNvGrpSpPr>
            <a:grpSpLocks noChangeAspect="1"/>
          </p:cNvGrpSpPr>
          <p:nvPr/>
        </p:nvGrpSpPr>
        <p:grpSpPr>
          <a:xfrm>
            <a:off x="7360921" y="782280"/>
            <a:ext cx="425851" cy="425851"/>
            <a:chOff x="6117920" y="2338236"/>
            <a:chExt cx="473632" cy="473632"/>
          </a:xfrm>
        </p:grpSpPr>
        <p:sp>
          <p:nvSpPr>
            <p:cNvPr id="23" name="Oval 22"/>
            <p:cNvSpPr/>
            <p:nvPr/>
          </p:nvSpPr>
          <p:spPr>
            <a:xfrm>
              <a:off x="6117920" y="2338236"/>
              <a:ext cx="473632" cy="473632"/>
            </a:xfrm>
            <a:prstGeom prst="ellipse">
              <a:avLst/>
            </a:prstGeom>
            <a:solidFill>
              <a:srgbClr val="0B5E8D"/>
            </a:solidFill>
            <a:ln w="9525" cap="flat" cmpd="sng" algn="ctr">
              <a:noFill/>
              <a:prstDash val="solid"/>
            </a:ln>
            <a:effectLst/>
          </p:spPr>
          <p:txBody>
            <a:bodyPr lIns="91432" tIns="45716" rIns="91432" bIns="45716" rtlCol="0" anchor="ctr"/>
            <a:lstStyle/>
            <a:p>
              <a:pPr algn="ctr" defTabSz="913792" fontAlgn="auto">
                <a:spcBef>
                  <a:spcPts val="0"/>
                </a:spcBef>
                <a:spcAft>
                  <a:spcPts val="0"/>
                </a:spcAft>
                <a:defRPr/>
              </a:pPr>
              <a:endParaRPr lang="en-US" kern="0" dirty="0">
                <a:solidFill>
                  <a:schemeClr val="tx2">
                    <a:lumMod val="50000"/>
                  </a:schemeClr>
                </a:solidFill>
                <a:latin typeface="Arial"/>
                <a:ea typeface="+mn-ea"/>
                <a:cs typeface="+mn-cs"/>
              </a:endParaRPr>
            </a:p>
          </p:txBody>
        </p:sp>
        <p:pic>
          <p:nvPicPr>
            <p:cNvPr id="24" name="Picture 23" descr="arrow.png"/>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221239" y="2477365"/>
              <a:ext cx="328674" cy="184879"/>
            </a:xfrm>
            <a:prstGeom prst="rect">
              <a:avLst/>
            </a:prstGeom>
          </p:spPr>
        </p:pic>
        <p:pic>
          <p:nvPicPr>
            <p:cNvPr id="25" name="Picture 24" descr="arrow.png"/>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flipV="1">
              <a:off x="6223599" y="2502765"/>
              <a:ext cx="328674" cy="184879"/>
            </a:xfrm>
            <a:prstGeom prst="rect">
              <a:avLst/>
            </a:prstGeom>
          </p:spPr>
        </p:pic>
      </p:grpSp>
    </p:spTree>
    <p:extLst>
      <p:ext uri="{BB962C8B-B14F-4D97-AF65-F5344CB8AC3E}">
        <p14:creationId xmlns:p14="http://schemas.microsoft.com/office/powerpoint/2010/main" val="37297624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73972</TotalTime>
  <Words>2572</Words>
  <Application>Microsoft Macintosh PowerPoint</Application>
  <PresentationFormat>On-screen Show (16:9)</PresentationFormat>
  <Paragraphs>865</Paragraphs>
  <Slides>53</Slides>
  <Notes>45</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Blue theme 2014 16x9</vt:lpstr>
      <vt:lpstr>Stealthwatch Deep Dive</vt:lpstr>
      <vt:lpstr>このセッションの目的</vt:lpstr>
      <vt:lpstr>このセッションで学べる事</vt:lpstr>
      <vt:lpstr>アジェンダ</vt:lpstr>
      <vt:lpstr>名前が統一されました “Stealthwatch” </vt:lpstr>
      <vt:lpstr>前置き</vt:lpstr>
      <vt:lpstr>Stealthwatch 概要</vt:lpstr>
      <vt:lpstr>見えない物は守れない</vt:lpstr>
      <vt:lpstr>どうやって可視化するのか</vt:lpstr>
      <vt:lpstr>可視化を高めると見えてくる情報</vt:lpstr>
      <vt:lpstr>Network as a Sensor の位置付け</vt:lpstr>
      <vt:lpstr>PowerPoint Presentation</vt:lpstr>
      <vt:lpstr>NetFlowをセキュリティ監視に活用する</vt:lpstr>
      <vt:lpstr>Network as a Sensor / Enforcer 認証ポリシーサーバ“ISE”と監視サーバ“Cisco Stealthwatch”</vt:lpstr>
      <vt:lpstr>PowerPoint Presentation</vt:lpstr>
      <vt:lpstr>フロー・スティッチング（会話型）</vt:lpstr>
      <vt:lpstr>NetFlowの重複排除</vt:lpstr>
      <vt:lpstr>対話型フローレコード</vt:lpstr>
      <vt:lpstr>StealthwatchによるNetFlow解析</vt:lpstr>
      <vt:lpstr>検知方法① ポリシーに基づく違反検知</vt:lpstr>
      <vt:lpstr>検知方法② 振る舞いベースの異常検知</vt:lpstr>
      <vt:lpstr>通常の状態を学習するための2つの単位 ホスト単位とホストグループ単位</vt:lpstr>
      <vt:lpstr>ホストグループとは</vt:lpstr>
      <vt:lpstr>アーキテクチャ Deep Dive</vt:lpstr>
      <vt:lpstr>主な用語の説明</vt:lpstr>
      <vt:lpstr>データフロー　–　解析</vt:lpstr>
      <vt:lpstr>PowerPoint Presentation</vt:lpstr>
      <vt:lpstr>データフロー　–　レポート</vt:lpstr>
      <vt:lpstr>データフロー　– レスポンスと対応</vt:lpstr>
      <vt:lpstr>マルチテナント</vt:lpstr>
      <vt:lpstr>IPアドレス設計が問題となる展開 〜IPアドレスを一意に扱えるか？〜</vt:lpstr>
      <vt:lpstr>Stealthwatch 6.7 &amp; 6.8</vt:lpstr>
      <vt:lpstr>Meraki MX が NetFlow 対応予定</vt:lpstr>
      <vt:lpstr>Proxy の課題</vt:lpstr>
      <vt:lpstr>Proxy License が情報を提供</vt:lpstr>
      <vt:lpstr>Proxy License によりプロキシ情報を統合</vt:lpstr>
      <vt:lpstr>Proxy ログで見える化した例</vt:lpstr>
      <vt:lpstr>Stealthwatch 6.8 – ハイライト</vt:lpstr>
      <vt:lpstr>Stealthwatch Cloud License</vt:lpstr>
      <vt:lpstr>Stealthwatch Cloud License? </vt:lpstr>
      <vt:lpstr>Stealthwatch Packet Analyzer </vt:lpstr>
      <vt:lpstr>Stealthwatch 端末可視化</vt:lpstr>
      <vt:lpstr>AnyConnect NVM &amp; Stealthwatch </vt:lpstr>
      <vt:lpstr>nvzFlow と NetFlow を組み合わせたレコード作成</vt:lpstr>
      <vt:lpstr>6.8: 端末データへのフロークエリ</vt:lpstr>
      <vt:lpstr>トラフィック解析から見えたハイジャック動作</vt:lpstr>
      <vt:lpstr>Anyconnect NVM を使ってみる</vt:lpstr>
      <vt:lpstr>Anyconnect NVM: フローレコード詳細</vt:lpstr>
      <vt:lpstr>プロセス名(例:taskhost.exe)から検索</vt:lpstr>
      <vt:lpstr>まとめ</vt:lpstr>
      <vt:lpstr>このセッションで学んだ事</vt:lpstr>
      <vt:lpstr>dCloud デモを是非ご活用ください</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Kirsten Lemmons</dc:creator>
  <cp:lastModifiedBy>Microsoft Office User</cp:lastModifiedBy>
  <cp:revision>1076</cp:revision>
  <cp:lastPrinted>2016-01-05T16:55:54Z</cp:lastPrinted>
  <dcterms:created xsi:type="dcterms:W3CDTF">2014-12-11T18:27:23Z</dcterms:created>
  <dcterms:modified xsi:type="dcterms:W3CDTF">2016-07-01T01:40:35Z</dcterms:modified>
</cp:coreProperties>
</file>