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70"/>
  </p:notesMasterIdLst>
  <p:handoutMasterIdLst>
    <p:handoutMasterId r:id="rId171"/>
  </p:handoutMasterIdLst>
  <p:sldIdLst>
    <p:sldId id="455" r:id="rId2"/>
    <p:sldId id="457" r:id="rId3"/>
    <p:sldId id="482" r:id="rId4"/>
    <p:sldId id="919" r:id="rId5"/>
    <p:sldId id="484" r:id="rId6"/>
    <p:sldId id="486" r:id="rId7"/>
    <p:sldId id="487" r:id="rId8"/>
    <p:sldId id="493" r:id="rId9"/>
    <p:sldId id="848" r:id="rId10"/>
    <p:sldId id="849" r:id="rId11"/>
    <p:sldId id="850" r:id="rId12"/>
    <p:sldId id="853" r:id="rId13"/>
    <p:sldId id="854" r:id="rId14"/>
    <p:sldId id="858" r:id="rId15"/>
    <p:sldId id="860" r:id="rId16"/>
    <p:sldId id="864" r:id="rId17"/>
    <p:sldId id="865" r:id="rId18"/>
    <p:sldId id="866" r:id="rId19"/>
    <p:sldId id="867" r:id="rId20"/>
    <p:sldId id="871" r:id="rId21"/>
    <p:sldId id="872" r:id="rId22"/>
    <p:sldId id="873" r:id="rId23"/>
    <p:sldId id="875" r:id="rId24"/>
    <p:sldId id="825" r:id="rId25"/>
    <p:sldId id="826" r:id="rId26"/>
    <p:sldId id="827" r:id="rId27"/>
    <p:sldId id="911" r:id="rId28"/>
    <p:sldId id="831" r:id="rId29"/>
    <p:sldId id="912" r:id="rId30"/>
    <p:sldId id="828" r:id="rId31"/>
    <p:sldId id="830" r:id="rId32"/>
    <p:sldId id="913" r:id="rId33"/>
    <p:sldId id="914" r:id="rId34"/>
    <p:sldId id="835" r:id="rId35"/>
    <p:sldId id="837" r:id="rId36"/>
    <p:sldId id="847" r:id="rId37"/>
    <p:sldId id="880" r:id="rId38"/>
    <p:sldId id="886" r:id="rId39"/>
    <p:sldId id="887" r:id="rId40"/>
    <p:sldId id="889" r:id="rId41"/>
    <p:sldId id="892" r:id="rId42"/>
    <p:sldId id="893" r:id="rId43"/>
    <p:sldId id="894" r:id="rId44"/>
    <p:sldId id="895" r:id="rId45"/>
    <p:sldId id="896" r:id="rId46"/>
    <p:sldId id="897" r:id="rId47"/>
    <p:sldId id="898" r:id="rId48"/>
    <p:sldId id="903" r:id="rId49"/>
    <p:sldId id="905" r:id="rId50"/>
    <p:sldId id="907" r:id="rId51"/>
    <p:sldId id="908" r:id="rId52"/>
    <p:sldId id="910" r:id="rId53"/>
    <p:sldId id="915" r:id="rId54"/>
    <p:sldId id="538" r:id="rId55"/>
    <p:sldId id="547" r:id="rId56"/>
    <p:sldId id="548" r:id="rId57"/>
    <p:sldId id="549" r:id="rId58"/>
    <p:sldId id="552" r:id="rId59"/>
    <p:sldId id="555" r:id="rId60"/>
    <p:sldId id="557" r:id="rId61"/>
    <p:sldId id="558" r:id="rId62"/>
    <p:sldId id="559" r:id="rId63"/>
    <p:sldId id="560" r:id="rId64"/>
    <p:sldId id="562" r:id="rId65"/>
    <p:sldId id="565" r:id="rId66"/>
    <p:sldId id="566" r:id="rId67"/>
    <p:sldId id="569" r:id="rId68"/>
    <p:sldId id="570" r:id="rId69"/>
    <p:sldId id="571" r:id="rId70"/>
    <p:sldId id="573" r:id="rId71"/>
    <p:sldId id="574" r:id="rId72"/>
    <p:sldId id="575" r:id="rId73"/>
    <p:sldId id="576" r:id="rId74"/>
    <p:sldId id="577" r:id="rId75"/>
    <p:sldId id="921" r:id="rId76"/>
    <p:sldId id="922" r:id="rId77"/>
    <p:sldId id="923" r:id="rId78"/>
    <p:sldId id="924" r:id="rId79"/>
    <p:sldId id="925" r:id="rId80"/>
    <p:sldId id="926" r:id="rId81"/>
    <p:sldId id="927" r:id="rId82"/>
    <p:sldId id="928" r:id="rId83"/>
    <p:sldId id="929" r:id="rId84"/>
    <p:sldId id="930" r:id="rId85"/>
    <p:sldId id="931" r:id="rId86"/>
    <p:sldId id="932" r:id="rId87"/>
    <p:sldId id="933" r:id="rId88"/>
    <p:sldId id="934" r:id="rId89"/>
    <p:sldId id="935" r:id="rId90"/>
    <p:sldId id="937" r:id="rId91"/>
    <p:sldId id="938" r:id="rId92"/>
    <p:sldId id="939" r:id="rId93"/>
    <p:sldId id="940" r:id="rId94"/>
    <p:sldId id="941" r:id="rId95"/>
    <p:sldId id="942" r:id="rId96"/>
    <p:sldId id="943" r:id="rId97"/>
    <p:sldId id="944" r:id="rId98"/>
    <p:sldId id="579" r:id="rId99"/>
    <p:sldId id="581" r:id="rId100"/>
    <p:sldId id="582" r:id="rId101"/>
    <p:sldId id="583" r:id="rId102"/>
    <p:sldId id="584" r:id="rId103"/>
    <p:sldId id="916" r:id="rId104"/>
    <p:sldId id="588" r:id="rId105"/>
    <p:sldId id="589" r:id="rId106"/>
    <p:sldId id="590" r:id="rId107"/>
    <p:sldId id="770" r:id="rId108"/>
    <p:sldId id="593" r:id="rId109"/>
    <p:sldId id="917" r:id="rId110"/>
    <p:sldId id="596" r:id="rId111"/>
    <p:sldId id="597" r:id="rId112"/>
    <p:sldId id="598" r:id="rId113"/>
    <p:sldId id="599" r:id="rId114"/>
    <p:sldId id="600" r:id="rId115"/>
    <p:sldId id="601" r:id="rId116"/>
    <p:sldId id="602" r:id="rId117"/>
    <p:sldId id="603" r:id="rId118"/>
    <p:sldId id="604" r:id="rId119"/>
    <p:sldId id="606" r:id="rId120"/>
    <p:sldId id="607" r:id="rId121"/>
    <p:sldId id="608" r:id="rId122"/>
    <p:sldId id="613" r:id="rId123"/>
    <p:sldId id="614" r:id="rId124"/>
    <p:sldId id="615" r:id="rId125"/>
    <p:sldId id="619" r:id="rId126"/>
    <p:sldId id="620" r:id="rId127"/>
    <p:sldId id="649" r:id="rId128"/>
    <p:sldId id="650" r:id="rId129"/>
    <p:sldId id="651" r:id="rId130"/>
    <p:sldId id="652" r:id="rId131"/>
    <p:sldId id="653" r:id="rId132"/>
    <p:sldId id="655" r:id="rId133"/>
    <p:sldId id="656" r:id="rId134"/>
    <p:sldId id="657" r:id="rId135"/>
    <p:sldId id="658" r:id="rId136"/>
    <p:sldId id="659" r:id="rId137"/>
    <p:sldId id="660" r:id="rId138"/>
    <p:sldId id="661" r:id="rId139"/>
    <p:sldId id="662" r:id="rId140"/>
    <p:sldId id="663" r:id="rId141"/>
    <p:sldId id="665" r:id="rId142"/>
    <p:sldId id="669" r:id="rId143"/>
    <p:sldId id="670" r:id="rId144"/>
    <p:sldId id="672" r:id="rId145"/>
    <p:sldId id="675" r:id="rId146"/>
    <p:sldId id="677" r:id="rId147"/>
    <p:sldId id="678" r:id="rId148"/>
    <p:sldId id="679" r:id="rId149"/>
    <p:sldId id="682" r:id="rId150"/>
    <p:sldId id="684" r:id="rId151"/>
    <p:sldId id="685" r:id="rId152"/>
    <p:sldId id="686" r:id="rId153"/>
    <p:sldId id="687" r:id="rId154"/>
    <p:sldId id="688" r:id="rId155"/>
    <p:sldId id="689" r:id="rId156"/>
    <p:sldId id="690" r:id="rId157"/>
    <p:sldId id="692" r:id="rId158"/>
    <p:sldId id="694" r:id="rId159"/>
    <p:sldId id="796" r:id="rId160"/>
    <p:sldId id="799" r:id="rId161"/>
    <p:sldId id="771" r:id="rId162"/>
    <p:sldId id="795" r:id="rId163"/>
    <p:sldId id="775" r:id="rId164"/>
    <p:sldId id="776" r:id="rId165"/>
    <p:sldId id="779" r:id="rId166"/>
    <p:sldId id="781" r:id="rId167"/>
    <p:sldId id="920" r:id="rId168"/>
    <p:sldId id="453" r:id="rId16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42F135A0-90D5-C940-9029-242DB348362C}">
          <p14:sldIdLst>
            <p14:sldId id="455"/>
          </p14:sldIdLst>
        </p14:section>
        <p14:section name="ISE" id="{A0FB775D-3F42-644B-9AF2-D3AD079879AF}">
          <p14:sldIdLst>
            <p14:sldId id="457"/>
            <p14:sldId id="482"/>
            <p14:sldId id="919"/>
            <p14:sldId id="484"/>
            <p14:sldId id="486"/>
            <p14:sldId id="487"/>
            <p14:sldId id="493"/>
            <p14:sldId id="848"/>
            <p14:sldId id="849"/>
            <p14:sldId id="850"/>
            <p14:sldId id="853"/>
            <p14:sldId id="854"/>
            <p14:sldId id="858"/>
            <p14:sldId id="860"/>
            <p14:sldId id="864"/>
            <p14:sldId id="865"/>
            <p14:sldId id="866"/>
            <p14:sldId id="867"/>
            <p14:sldId id="871"/>
            <p14:sldId id="872"/>
            <p14:sldId id="873"/>
            <p14:sldId id="875"/>
            <p14:sldId id="825"/>
            <p14:sldId id="826"/>
            <p14:sldId id="827"/>
            <p14:sldId id="911"/>
            <p14:sldId id="831"/>
            <p14:sldId id="912"/>
            <p14:sldId id="828"/>
            <p14:sldId id="830"/>
            <p14:sldId id="913"/>
            <p14:sldId id="914"/>
            <p14:sldId id="835"/>
            <p14:sldId id="837"/>
            <p14:sldId id="847"/>
            <p14:sldId id="880"/>
            <p14:sldId id="886"/>
            <p14:sldId id="887"/>
            <p14:sldId id="889"/>
            <p14:sldId id="892"/>
            <p14:sldId id="893"/>
            <p14:sldId id="894"/>
            <p14:sldId id="895"/>
            <p14:sldId id="896"/>
            <p14:sldId id="897"/>
            <p14:sldId id="898"/>
            <p14:sldId id="903"/>
            <p14:sldId id="905"/>
            <p14:sldId id="907"/>
            <p14:sldId id="908"/>
            <p14:sldId id="910"/>
            <p14:sldId id="915"/>
            <p14:sldId id="538"/>
            <p14:sldId id="547"/>
            <p14:sldId id="548"/>
            <p14:sldId id="549"/>
            <p14:sldId id="552"/>
            <p14:sldId id="555"/>
            <p14:sldId id="557"/>
            <p14:sldId id="558"/>
            <p14:sldId id="559"/>
            <p14:sldId id="560"/>
            <p14:sldId id="562"/>
            <p14:sldId id="565"/>
            <p14:sldId id="566"/>
            <p14:sldId id="569"/>
            <p14:sldId id="570"/>
            <p14:sldId id="571"/>
            <p14:sldId id="573"/>
            <p14:sldId id="574"/>
            <p14:sldId id="575"/>
            <p14:sldId id="576"/>
            <p14:sldId id="577"/>
            <p14:sldId id="921"/>
            <p14:sldId id="922"/>
            <p14:sldId id="923"/>
            <p14:sldId id="924"/>
            <p14:sldId id="925"/>
            <p14:sldId id="926"/>
            <p14:sldId id="927"/>
            <p14:sldId id="928"/>
            <p14:sldId id="929"/>
            <p14:sldId id="930"/>
            <p14:sldId id="931"/>
            <p14:sldId id="932"/>
            <p14:sldId id="933"/>
            <p14:sldId id="934"/>
            <p14:sldId id="935"/>
            <p14:sldId id="937"/>
            <p14:sldId id="938"/>
            <p14:sldId id="939"/>
            <p14:sldId id="940"/>
            <p14:sldId id="941"/>
            <p14:sldId id="942"/>
            <p14:sldId id="943"/>
            <p14:sldId id="944"/>
            <p14:sldId id="579"/>
            <p14:sldId id="581"/>
            <p14:sldId id="582"/>
            <p14:sldId id="583"/>
            <p14:sldId id="584"/>
            <p14:sldId id="916"/>
            <p14:sldId id="588"/>
            <p14:sldId id="589"/>
            <p14:sldId id="590"/>
            <p14:sldId id="770"/>
            <p14:sldId id="593"/>
            <p14:sldId id="917"/>
            <p14:sldId id="596"/>
            <p14:sldId id="597"/>
            <p14:sldId id="598"/>
            <p14:sldId id="599"/>
            <p14:sldId id="600"/>
            <p14:sldId id="601"/>
            <p14:sldId id="602"/>
            <p14:sldId id="603"/>
            <p14:sldId id="604"/>
            <p14:sldId id="606"/>
            <p14:sldId id="607"/>
            <p14:sldId id="608"/>
            <p14:sldId id="613"/>
            <p14:sldId id="614"/>
            <p14:sldId id="615"/>
            <p14:sldId id="619"/>
            <p14:sldId id="620"/>
            <p14:sldId id="649"/>
            <p14:sldId id="650"/>
            <p14:sldId id="651"/>
            <p14:sldId id="652"/>
            <p14:sldId id="653"/>
            <p14:sldId id="655"/>
            <p14:sldId id="656"/>
            <p14:sldId id="657"/>
            <p14:sldId id="658"/>
            <p14:sldId id="659"/>
            <p14:sldId id="660"/>
            <p14:sldId id="661"/>
            <p14:sldId id="662"/>
            <p14:sldId id="663"/>
            <p14:sldId id="665"/>
            <p14:sldId id="669"/>
            <p14:sldId id="670"/>
            <p14:sldId id="672"/>
            <p14:sldId id="675"/>
            <p14:sldId id="677"/>
            <p14:sldId id="678"/>
            <p14:sldId id="679"/>
            <p14:sldId id="682"/>
            <p14:sldId id="684"/>
            <p14:sldId id="685"/>
            <p14:sldId id="686"/>
            <p14:sldId id="687"/>
            <p14:sldId id="688"/>
            <p14:sldId id="689"/>
            <p14:sldId id="690"/>
            <p14:sldId id="692"/>
            <p14:sldId id="694"/>
            <p14:sldId id="796"/>
            <p14:sldId id="799"/>
          </p14:sldIdLst>
        </p14:section>
        <p14:section name="AnyConnect" id="{97E33C6A-6B0A-6749-AC27-5B58E64721BE}">
          <p14:sldIdLst>
            <p14:sldId id="771"/>
            <p14:sldId id="795"/>
            <p14:sldId id="775"/>
            <p14:sldId id="776"/>
            <p14:sldId id="779"/>
            <p14:sldId id="781"/>
            <p14:sldId id="920"/>
            <p14:sldId id="45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AB0810"/>
    <a:srgbClr val="FDBE24"/>
    <a:srgbClr val="FA661C"/>
    <a:srgbClr val="90BDDB"/>
    <a:srgbClr val="335FFA"/>
    <a:srgbClr val="349A97"/>
    <a:srgbClr val="2C92B6"/>
    <a:srgbClr val="489542"/>
    <a:srgbClr val="545454"/>
    <a:srgbClr val="759C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04" autoAdjust="0"/>
  </p:normalViewPr>
  <p:slideViewPr>
    <p:cSldViewPr snapToGrid="0" snapToObjects="1" showGuides="1">
      <p:cViewPr varScale="1">
        <p:scale>
          <a:sx n="136" d="100"/>
          <a:sy n="136" d="100"/>
        </p:scale>
        <p:origin x="-856" y="-96"/>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6" d="100"/>
        <a:sy n="206" d="100"/>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notesMaster" Target="notesMasters/notesMaster1.xml"/><Relationship Id="rId171" Type="http://schemas.openxmlformats.org/officeDocument/2006/relationships/handoutMaster" Target="handoutMasters/handoutMaster1.xml"/><Relationship Id="rId172" Type="http://schemas.openxmlformats.org/officeDocument/2006/relationships/printerSettings" Target="printerSettings/printerSettings1.bin"/><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commentAuthors" Target="commentAuthors.xml"/><Relationship Id="rId174" Type="http://schemas.openxmlformats.org/officeDocument/2006/relationships/presProps" Target="presProps.xml"/><Relationship Id="rId175" Type="http://schemas.openxmlformats.org/officeDocument/2006/relationships/viewProps" Target="viewProps.xml"/><Relationship Id="rId176" Type="http://schemas.openxmlformats.org/officeDocument/2006/relationships/theme" Target="theme/theme1.xml"/><Relationship Id="rId177"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16/07/01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16/07/01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 Id="rId3" Type="http://schemas.openxmlformats.org/officeDocument/2006/relationships/hyperlink" Target="http://modernizr.com/"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EBC1-6760-834F-9440-D8C4CE4E9948}" type="slidenum">
              <a:rPr lang="en-US" smtClean="0"/>
              <a:t>3</a:t>
            </a:fld>
            <a:endParaRPr lang="en-US"/>
          </a:p>
        </p:txBody>
      </p:sp>
    </p:spTree>
    <p:extLst>
      <p:ext uri="{BB962C8B-B14F-4D97-AF65-F5344CB8AC3E}">
        <p14:creationId xmlns:p14="http://schemas.microsoft.com/office/powerpoint/2010/main" val="65845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dirty="0">
              <a:ea typeface="+mn-ea"/>
              <a:cs typeface="+mn-cs"/>
            </a:endParaRPr>
          </a:p>
        </p:txBody>
      </p:sp>
      <p:sp>
        <p:nvSpPr>
          <p:cNvPr id="4" name="Slide Number Placeholder 3"/>
          <p:cNvSpPr>
            <a:spLocks noGrp="1"/>
          </p:cNvSpPr>
          <p:nvPr>
            <p:ph type="sldNum" sz="quarter" idx="10"/>
          </p:nvPr>
        </p:nvSpPr>
        <p:spPr/>
        <p:txBody>
          <a:bodyPr/>
          <a:lstStyle/>
          <a:p>
            <a:fld id="{F376CF93-B8F6-4E8C-917A-7B2BFB7CD5EB}" type="slidenum">
              <a:rPr lang="en-US" smtClean="0"/>
              <a:t>15</a:t>
            </a:fld>
            <a:endParaRPr lang="en-US"/>
          </a:p>
        </p:txBody>
      </p:sp>
    </p:spTree>
    <p:extLst>
      <p:ext uri="{BB962C8B-B14F-4D97-AF65-F5344CB8AC3E}">
        <p14:creationId xmlns:p14="http://schemas.microsoft.com/office/powerpoint/2010/main" val="1683918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588" y="685257"/>
            <a:ext cx="6048824" cy="3429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6CF93-B8F6-4E8C-917A-7B2BFB7CD5EB}" type="slidenum">
              <a:rPr lang="en-US" smtClean="0"/>
              <a:t>23</a:t>
            </a:fld>
            <a:endParaRPr lang="en-US"/>
          </a:p>
        </p:txBody>
      </p:sp>
    </p:spTree>
    <p:extLst>
      <p:ext uri="{BB962C8B-B14F-4D97-AF65-F5344CB8AC3E}">
        <p14:creationId xmlns:p14="http://schemas.microsoft.com/office/powerpoint/2010/main" val="106628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2631553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Burj</a:t>
            </a:r>
            <a:r>
              <a:rPr lang="en-US" dirty="0" smtClean="0">
                <a:effectLst/>
              </a:rPr>
              <a:t> </a:t>
            </a:r>
            <a:r>
              <a:rPr lang="en-US" dirty="0" err="1" smtClean="0">
                <a:effectLst/>
              </a:rPr>
              <a:t>Khalifa</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1502106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28</a:t>
            </a:fld>
            <a:endParaRPr lang="en-US" dirty="0"/>
          </a:p>
        </p:txBody>
      </p:sp>
    </p:spTree>
    <p:extLst>
      <p:ext uri="{BB962C8B-B14F-4D97-AF65-F5344CB8AC3E}">
        <p14:creationId xmlns:p14="http://schemas.microsoft.com/office/powerpoint/2010/main" val="189756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3577245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7388"/>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5D5101-FF59-4E68-84D5-7B06BA458021}" type="slidenum">
              <a:rPr lang="en-US" smtClean="0"/>
              <a:pPr/>
              <a:t>31</a:t>
            </a:fld>
            <a:endParaRPr lang="en-US" dirty="0"/>
          </a:p>
        </p:txBody>
      </p:sp>
    </p:spTree>
    <p:extLst>
      <p:ext uri="{BB962C8B-B14F-4D97-AF65-F5344CB8AC3E}">
        <p14:creationId xmlns:p14="http://schemas.microsoft.com/office/powerpoint/2010/main" val="1543693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err="1">
                <a:latin typeface="Arial" panose="020B0604020202020204" pitchFamily="34" charset="0"/>
                <a:cs typeface="Arial" panose="020B0604020202020204" pitchFamily="34" charset="0"/>
              </a:rPr>
              <a:t>FBWC</a:t>
            </a:r>
            <a:r>
              <a:rPr lang="en-US" sz="1300" dirty="0">
                <a:latin typeface="Arial" panose="020B0604020202020204" pitchFamily="34" charset="0"/>
                <a:cs typeface="Arial" panose="020B0604020202020204" pitchFamily="34" charset="0"/>
              </a:rPr>
              <a:t> = </a:t>
            </a:r>
            <a:r>
              <a:rPr lang="en-US" sz="1300" dirty="0"/>
              <a:t>Flash-Backed Write Cache</a:t>
            </a:r>
          </a:p>
          <a:p>
            <a:r>
              <a:rPr lang="en-US" sz="1300" dirty="0" err="1"/>
              <a:t>mLOM</a:t>
            </a:r>
            <a:r>
              <a:rPr lang="en-US" sz="1300" dirty="0"/>
              <a:t> = modular LAN on motherboard</a:t>
            </a:r>
          </a:p>
          <a:p>
            <a:pPr defTabSz="457137">
              <a:defRPr/>
            </a:pPr>
            <a:endParaRPr lang="en-US" sz="1300" dirty="0">
              <a:latin typeface="Arial" panose="020B0604020202020204" pitchFamily="34" charset="0"/>
              <a:cs typeface="Arial" panose="020B0604020202020204" pitchFamily="34" charset="0"/>
            </a:endParaRPr>
          </a:p>
          <a:p>
            <a:pPr defTabSz="457137">
              <a:defRPr/>
            </a:pPr>
            <a:r>
              <a:rPr lang="en-US" sz="1300" dirty="0" err="1">
                <a:latin typeface="Arial" panose="020B0604020202020204" pitchFamily="34" charset="0"/>
                <a:cs typeface="Arial" panose="020B0604020202020204" pitchFamily="34" charset="0"/>
              </a:rPr>
              <a:t>C220M4</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SFF</a:t>
            </a:r>
            <a:r>
              <a:rPr lang="en-US" sz="1300" dirty="0">
                <a:latin typeface="Arial" panose="020B0604020202020204" pitchFamily="34" charset="0"/>
                <a:cs typeface="Arial" panose="020B0604020202020204" pitchFamily="34" charset="0"/>
              </a:rPr>
              <a:t> has </a:t>
            </a:r>
            <a:r>
              <a:rPr lang="en-US" dirty="0" smtClean="0"/>
              <a:t>2 x 1 </a:t>
            </a:r>
            <a:r>
              <a:rPr lang="en-US" dirty="0" err="1" smtClean="0"/>
              <a:t>GbE</a:t>
            </a:r>
            <a:r>
              <a:rPr lang="en-US" dirty="0" smtClean="0"/>
              <a:t> embedded (on the motherboard)</a:t>
            </a:r>
          </a:p>
          <a:p>
            <a:r>
              <a:rPr lang="en-US" sz="1300" dirty="0" err="1"/>
              <a:t>mLOM</a:t>
            </a:r>
            <a:r>
              <a:rPr lang="en-US" sz="1300" dirty="0"/>
              <a:t> - Quad Port Intel </a:t>
            </a:r>
            <a:r>
              <a:rPr lang="en-US" sz="1300" dirty="0" err="1"/>
              <a:t>i350</a:t>
            </a:r>
            <a:r>
              <a:rPr lang="en-US" sz="1300" dirty="0"/>
              <a:t> </a:t>
            </a:r>
            <a:r>
              <a:rPr lang="en-US" sz="1300" dirty="0" err="1"/>
              <a:t>1GbE</a:t>
            </a:r>
            <a:r>
              <a:rPr lang="en-US" sz="1300" dirty="0"/>
              <a:t> </a:t>
            </a:r>
            <a:r>
              <a:rPr lang="en-US" sz="1300" dirty="0" err="1"/>
              <a:t>RJ45</a:t>
            </a:r>
            <a:r>
              <a:rPr lang="en-US" sz="1300" dirty="0"/>
              <a:t> Network Interface Card (NIC)</a:t>
            </a:r>
          </a:p>
          <a:p>
            <a:r>
              <a:rPr lang="en-US" sz="1300" dirty="0"/>
              <a:t>NOTE: The four Intel </a:t>
            </a:r>
            <a:r>
              <a:rPr lang="en-US" sz="1300" dirty="0" err="1"/>
              <a:t>i350</a:t>
            </a:r>
            <a:r>
              <a:rPr lang="en-US" sz="1300" dirty="0"/>
              <a:t> ports are provided on an optional card that plugs into the </a:t>
            </a:r>
            <a:r>
              <a:rPr lang="en-US" sz="1300" dirty="0" err="1"/>
              <a:t>mLOM</a:t>
            </a:r>
            <a:r>
              <a:rPr lang="en-US" sz="1300" dirty="0"/>
              <a:t> slot, and are separate from the two embedded (on the motherboard) LAN ports</a:t>
            </a:r>
          </a:p>
          <a:p>
            <a:endParaRPr lang="en-US" sz="1300" dirty="0">
              <a:cs typeface="Arial" panose="020B0604020202020204" pitchFamily="34" charset="0"/>
            </a:endParaRPr>
          </a:p>
          <a:p>
            <a:r>
              <a:rPr lang="en-US" sz="1300" dirty="0"/>
              <a:t>Baseboard Management Controller (BMC) running Cisco Integrated Management Controller (</a:t>
            </a:r>
            <a:r>
              <a:rPr lang="en-US" sz="1300" dirty="0" err="1"/>
              <a:t>CIMC</a:t>
            </a:r>
            <a:r>
              <a:rPr lang="en-US" sz="1300" dirty="0"/>
              <a:t>) firmware.</a:t>
            </a:r>
          </a:p>
          <a:p>
            <a:r>
              <a:rPr lang="en-US" sz="1300" dirty="0"/>
              <a:t>Depending on your </a:t>
            </a:r>
            <a:r>
              <a:rPr lang="en-US" sz="1300" dirty="0" err="1"/>
              <a:t>CIMC</a:t>
            </a:r>
            <a:r>
              <a:rPr lang="en-US" sz="1300" dirty="0"/>
              <a:t> settings, the </a:t>
            </a:r>
            <a:r>
              <a:rPr lang="en-US" sz="1300" dirty="0" err="1"/>
              <a:t>CIMC</a:t>
            </a:r>
            <a:r>
              <a:rPr lang="en-US" sz="1300" dirty="0"/>
              <a:t> can be accessed through the 1-</a:t>
            </a:r>
            <a:r>
              <a:rPr lang="en-US" sz="1300" dirty="0" err="1"/>
              <a:t>GbE</a:t>
            </a:r>
            <a:r>
              <a:rPr lang="en-US" sz="1300" dirty="0"/>
              <a:t> dedicated management port, the 1-</a:t>
            </a:r>
            <a:r>
              <a:rPr lang="en-US" sz="1300" dirty="0" err="1"/>
              <a:t>GbE</a:t>
            </a:r>
            <a:r>
              <a:rPr lang="en-US" sz="1300" dirty="0"/>
              <a:t> </a:t>
            </a:r>
            <a:r>
              <a:rPr lang="en-US" sz="1300" dirty="0" err="1"/>
              <a:t>LOM</a:t>
            </a:r>
            <a:r>
              <a:rPr lang="en-US" sz="1300" dirty="0"/>
              <a:t> ports, or the Cisco virtual interface card (VIC)</a:t>
            </a:r>
          </a:p>
          <a:p>
            <a:endParaRPr lang="en-US" sz="1300" dirty="0">
              <a:latin typeface="Arial" panose="020B0604020202020204" pitchFamily="34" charset="0"/>
              <a:cs typeface="Arial" panose="020B0604020202020204" pitchFamily="34" charset="0"/>
            </a:endParaRPr>
          </a:p>
          <a:p>
            <a:pPr defTabSz="457137">
              <a:defRPr/>
            </a:pPr>
            <a:endParaRPr lang="en-US" sz="1300" u="sng" dirty="0">
              <a:latin typeface="Arial" panose="020B0604020202020204" pitchFamily="34" charset="0"/>
              <a:cs typeface="Arial" panose="020B0604020202020204" pitchFamily="34" charset="0"/>
            </a:endParaRPr>
          </a:p>
          <a:p>
            <a:pPr defTabSz="457137">
              <a:defRPr/>
            </a:pPr>
            <a:r>
              <a:rPr lang="en-US" sz="1300" u="sng" dirty="0">
                <a:latin typeface="Arial" panose="020B0604020202020204" pitchFamily="34" charset="0"/>
                <a:cs typeface="Arial" panose="020B0604020202020204" pitchFamily="34" charset="0"/>
              </a:rPr>
              <a:t>3515</a:t>
            </a:r>
          </a:p>
          <a:p>
            <a:pPr defTabSz="457137">
              <a:defRPr/>
            </a:pPr>
            <a:r>
              <a:rPr lang="en-US" sz="1300" dirty="0">
                <a:latin typeface="Arial" panose="020B0604020202020204" pitchFamily="34" charset="0"/>
                <a:cs typeface="Arial" panose="020B0604020202020204" pitchFamily="34" charset="0"/>
              </a:rPr>
              <a:t>(1) 2.30 GHz </a:t>
            </a:r>
            <a:r>
              <a:rPr lang="en-US" sz="1300" dirty="0" err="1">
                <a:latin typeface="Arial" panose="020B0604020202020204" pitchFamily="34" charset="0"/>
                <a:cs typeface="Arial" panose="020B0604020202020204" pitchFamily="34" charset="0"/>
              </a:rPr>
              <a:t>E5</a:t>
            </a:r>
            <a:r>
              <a:rPr lang="en-US" sz="1300" dirty="0">
                <a:latin typeface="Arial" panose="020B0604020202020204" pitchFamily="34" charset="0"/>
                <a:cs typeface="Arial" panose="020B0604020202020204" pitchFamily="34" charset="0"/>
              </a:rPr>
              <a:t>-2620 </a:t>
            </a:r>
            <a:r>
              <a:rPr lang="en-US" sz="1300" dirty="0" err="1">
                <a:latin typeface="Arial" panose="020B0604020202020204" pitchFamily="34" charset="0"/>
                <a:cs typeface="Arial" panose="020B0604020202020204" pitchFamily="34" charset="0"/>
              </a:rPr>
              <a:t>v3</a:t>
            </a:r>
            <a:r>
              <a:rPr lang="en-US" sz="1300" dirty="0">
                <a:latin typeface="Arial" panose="020B0604020202020204" pitchFamily="34" charset="0"/>
                <a:cs typeface="Arial" panose="020B0604020202020204" pitchFamily="34" charset="0"/>
              </a:rPr>
              <a:t>/</a:t>
            </a:r>
            <a:r>
              <a:rPr lang="en-US" sz="1300" dirty="0" err="1">
                <a:latin typeface="Arial" panose="020B0604020202020204" pitchFamily="34" charset="0"/>
                <a:cs typeface="Arial" panose="020B0604020202020204" pitchFamily="34" charset="0"/>
              </a:rPr>
              <a:t>6C</a:t>
            </a:r>
            <a:endParaRPr lang="en-US" sz="1300" dirty="0">
              <a:latin typeface="Arial" panose="020B0604020202020204" pitchFamily="34" charset="0"/>
              <a:cs typeface="Arial" panose="020B0604020202020204" pitchFamily="34" charset="0"/>
            </a:endParaRPr>
          </a:p>
          <a:p>
            <a:pPr defTabSz="457137">
              <a:defRPr/>
            </a:pPr>
            <a:r>
              <a:rPr lang="en-US" sz="1300" dirty="0" err="1">
                <a:latin typeface="Arial" panose="020B0604020202020204" pitchFamily="34" charset="0"/>
                <a:cs typeface="Arial" panose="020B0604020202020204" pitchFamily="34" charset="0"/>
              </a:rPr>
              <a:t>16GB</a:t>
            </a:r>
            <a:r>
              <a:rPr lang="en-US" sz="1300" dirty="0">
                <a:latin typeface="Arial" panose="020B0604020202020204" pitchFamily="34" charset="0"/>
                <a:cs typeface="Arial" panose="020B0604020202020204" pitchFamily="34" charset="0"/>
              </a:rPr>
              <a:t> = (2) </a:t>
            </a:r>
            <a:r>
              <a:rPr lang="en-US" sz="1300" dirty="0" err="1">
                <a:latin typeface="Arial" panose="020B0604020202020204" pitchFamily="34" charset="0"/>
                <a:cs typeface="Arial" panose="020B0604020202020204" pitchFamily="34" charset="0"/>
              </a:rPr>
              <a:t>8GB</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DDR4</a:t>
            </a:r>
            <a:r>
              <a:rPr lang="en-US" sz="1300" dirty="0">
                <a:latin typeface="Arial" panose="020B0604020202020204" pitchFamily="34" charset="0"/>
                <a:cs typeface="Arial" panose="020B0604020202020204" pitchFamily="34" charset="0"/>
              </a:rPr>
              <a:t>-2133</a:t>
            </a:r>
          </a:p>
          <a:p>
            <a:pPr defTabSz="457137" eaLnBrk="1" fontAlgn="auto" hangingPunct="1">
              <a:spcBef>
                <a:spcPts val="0"/>
              </a:spcBef>
              <a:spcAft>
                <a:spcPts val="0"/>
              </a:spcAft>
              <a:defRPr/>
            </a:pPr>
            <a:r>
              <a:rPr lang="en-US" sz="1300" dirty="0">
                <a:latin typeface="Arial" panose="020B0604020202020204" pitchFamily="34" charset="0"/>
                <a:cs typeface="Arial" panose="020B0604020202020204" pitchFamily="34" charset="0"/>
              </a:rPr>
              <a:t>(1) </a:t>
            </a:r>
            <a:r>
              <a:rPr lang="en-US" sz="1300" dirty="0" err="1">
                <a:latin typeface="Arial" panose="020B0604020202020204" pitchFamily="34" charset="0"/>
                <a:cs typeface="Arial" panose="020B0604020202020204" pitchFamily="34" charset="0"/>
              </a:rPr>
              <a:t>600GB</a:t>
            </a:r>
            <a:r>
              <a:rPr lang="en-US" sz="1300" dirty="0">
                <a:latin typeface="Arial" panose="020B0604020202020204" pitchFamily="34" charset="0"/>
                <a:cs typeface="Arial" panose="020B0604020202020204" pitchFamily="34" charset="0"/>
              </a:rPr>
              <a:t> SAS </a:t>
            </a:r>
            <a:r>
              <a:rPr lang="en-US" sz="1300" dirty="0" err="1">
                <a:latin typeface="Arial" panose="020B0604020202020204" pitchFamily="34" charset="0"/>
                <a:cs typeface="Arial" panose="020B0604020202020204" pitchFamily="34" charset="0"/>
              </a:rPr>
              <a:t>10K</a:t>
            </a:r>
            <a:r>
              <a:rPr lang="en-US" sz="1300" dirty="0">
                <a:latin typeface="Arial" panose="020B0604020202020204" pitchFamily="34" charset="0"/>
                <a:cs typeface="Arial" panose="020B0604020202020204" pitchFamily="34" charset="0"/>
              </a:rPr>
              <a:t> RPM HDD</a:t>
            </a:r>
          </a:p>
          <a:p>
            <a:pPr eaLnBrk="1" fontAlgn="auto" hangingPunct="1">
              <a:spcBef>
                <a:spcPts val="0"/>
              </a:spcBef>
              <a:spcAft>
                <a:spcPts val="0"/>
              </a:spcAft>
            </a:pPr>
            <a:r>
              <a:rPr lang="en-US" sz="1300" dirty="0">
                <a:solidFill>
                  <a:srgbClr val="FFFFFF"/>
                </a:solidFill>
                <a:latin typeface="Arial"/>
                <a:cs typeface="Arial"/>
              </a:rPr>
              <a:t>Avila  Cisco </a:t>
            </a:r>
            <a:r>
              <a:rPr lang="en-US" sz="1300" dirty="0" err="1">
                <a:solidFill>
                  <a:srgbClr val="FFFFFF"/>
                </a:solidFill>
                <a:latin typeface="Arial"/>
                <a:cs typeface="Arial"/>
              </a:rPr>
              <a:t>12G</a:t>
            </a:r>
            <a:r>
              <a:rPr lang="en-US" sz="1300" dirty="0">
                <a:solidFill>
                  <a:srgbClr val="FFFFFF"/>
                </a:solidFill>
                <a:latin typeface="Arial"/>
                <a:cs typeface="Arial"/>
              </a:rPr>
              <a:t> SAS Modular Raid Controller – No RAID (one drive)</a:t>
            </a:r>
            <a:endParaRPr lang="en-US" sz="1800" dirty="0">
              <a:latin typeface="Arial"/>
            </a:endParaRPr>
          </a:p>
          <a:p>
            <a:pPr eaLnBrk="1" fontAlgn="auto" hangingPunct="1">
              <a:spcBef>
                <a:spcPts val="0"/>
              </a:spcBef>
              <a:spcAft>
                <a:spcPts val="0"/>
              </a:spcAft>
            </a:pPr>
            <a:r>
              <a:rPr lang="en-US" sz="1300" dirty="0" err="1">
                <a:solidFill>
                  <a:srgbClr val="000000"/>
                </a:solidFill>
                <a:latin typeface="Arial"/>
                <a:cs typeface="Arial"/>
              </a:rPr>
              <a:t>1GB</a:t>
            </a:r>
            <a:r>
              <a:rPr lang="en-US" sz="1300" dirty="0">
                <a:solidFill>
                  <a:srgbClr val="000000"/>
                </a:solidFill>
                <a:latin typeface="Arial"/>
                <a:cs typeface="Arial"/>
              </a:rPr>
              <a:t> </a:t>
            </a:r>
            <a:r>
              <a:rPr lang="en-US" sz="1300" dirty="0" err="1">
                <a:solidFill>
                  <a:srgbClr val="000000"/>
                </a:solidFill>
                <a:latin typeface="Arial"/>
                <a:cs typeface="Arial"/>
              </a:rPr>
              <a:t>FBWC</a:t>
            </a:r>
            <a:r>
              <a:rPr lang="en-US" sz="1300" dirty="0">
                <a:solidFill>
                  <a:srgbClr val="000000"/>
                </a:solidFill>
                <a:latin typeface="Arial"/>
                <a:cs typeface="Arial"/>
              </a:rPr>
              <a:t> for Cisco </a:t>
            </a:r>
            <a:r>
              <a:rPr lang="en-US" sz="1300" dirty="0" err="1">
                <a:solidFill>
                  <a:srgbClr val="000000"/>
                </a:solidFill>
                <a:latin typeface="Arial"/>
                <a:cs typeface="Arial"/>
              </a:rPr>
              <a:t>12G</a:t>
            </a:r>
            <a:r>
              <a:rPr lang="en-US" sz="1300" dirty="0">
                <a:solidFill>
                  <a:srgbClr val="000000"/>
                </a:solidFill>
                <a:latin typeface="Arial"/>
                <a:cs typeface="Arial"/>
              </a:rPr>
              <a:t> SAS Modular RAID</a:t>
            </a:r>
            <a:endParaRPr lang="en-US" sz="1800" dirty="0">
              <a:latin typeface="Arial"/>
            </a:endParaRPr>
          </a:p>
          <a:p>
            <a:pPr defTabSz="457137">
              <a:defRPr/>
            </a:pPr>
            <a:r>
              <a:rPr lang="fr-FR" sz="1300" dirty="0" err="1">
                <a:latin typeface="Arial" panose="020B0604020202020204" pitchFamily="34" charset="0"/>
                <a:cs typeface="Arial" panose="020B0604020202020204" pitchFamily="34" charset="0"/>
              </a:rPr>
              <a:t>MLOM</a:t>
            </a:r>
            <a:r>
              <a:rPr lang="fr-FR" sz="1300" dirty="0">
                <a:latin typeface="Arial" panose="020B0604020202020204" pitchFamily="34" charset="0"/>
                <a:cs typeface="Arial" panose="020B0604020202020204" pitchFamily="34" charset="0"/>
              </a:rPr>
              <a:t> Intel -Quad Port </a:t>
            </a:r>
            <a:r>
              <a:rPr lang="fr-FR" sz="1300" dirty="0" err="1">
                <a:latin typeface="Arial" panose="020B0604020202020204" pitchFamily="34" charset="0"/>
                <a:cs typeface="Arial" panose="020B0604020202020204" pitchFamily="34" charset="0"/>
              </a:rPr>
              <a:t>1Gb</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RJ45</a:t>
            </a:r>
            <a:r>
              <a:rPr lang="fr-FR" sz="1300" dirty="0">
                <a:latin typeface="Arial" panose="020B0604020202020204" pitchFamily="34" charset="0"/>
                <a:cs typeface="Arial" panose="020B0604020202020204" pitchFamily="34" charset="0"/>
              </a:rPr>
              <a:t> (Pine Crest) (Total 6 ports)</a:t>
            </a:r>
            <a:endParaRPr lang="en-US" sz="1300" dirty="0">
              <a:latin typeface="Arial" panose="020B0604020202020204" pitchFamily="34" charset="0"/>
              <a:cs typeface="Arial" panose="020B0604020202020204" pitchFamily="34" charset="0"/>
            </a:endParaRPr>
          </a:p>
          <a:p>
            <a:pPr defTabSz="457137">
              <a:defRPr/>
            </a:pPr>
            <a:r>
              <a:rPr lang="en-US" dirty="0" smtClean="0"/>
              <a:t>(1) </a:t>
            </a:r>
            <a:r>
              <a:rPr lang="en-US" sz="1300" dirty="0" err="1">
                <a:latin typeface="Arial" panose="020B0604020202020204" pitchFamily="34" charset="0"/>
                <a:cs typeface="Arial" panose="020B0604020202020204" pitchFamily="34" charset="0"/>
              </a:rPr>
              <a:t>770W</a:t>
            </a:r>
            <a:r>
              <a:rPr lang="en-US" sz="1300" dirty="0">
                <a:latin typeface="Arial" panose="020B0604020202020204" pitchFamily="34" charset="0"/>
                <a:cs typeface="Arial" panose="020B0604020202020204" pitchFamily="34" charset="0"/>
              </a:rPr>
              <a:t> power supply</a:t>
            </a:r>
          </a:p>
          <a:p>
            <a:pPr defTabSz="457137">
              <a:defRPr/>
            </a:pPr>
            <a:endParaRPr lang="en-US" sz="1300" dirty="0">
              <a:latin typeface="Arial" panose="020B0604020202020204" pitchFamily="34" charset="0"/>
              <a:cs typeface="Arial" panose="020B0604020202020204" pitchFamily="34" charset="0"/>
            </a:endParaRPr>
          </a:p>
          <a:p>
            <a:r>
              <a:rPr lang="en-US" u="sng" dirty="0" smtClean="0"/>
              <a:t>3595</a:t>
            </a:r>
          </a:p>
          <a:p>
            <a:pPr marL="228568" indent="-228568" defTabSz="457137">
              <a:buFontTx/>
              <a:buAutoNum type="arabicParenBoth"/>
              <a:defRPr/>
            </a:pPr>
            <a:r>
              <a:rPr lang="it-IT" sz="1300" dirty="0">
                <a:latin typeface="Arial" panose="020B0604020202020204" pitchFamily="34" charset="0"/>
                <a:cs typeface="Arial" panose="020B0604020202020204" pitchFamily="34" charset="0"/>
              </a:rPr>
              <a:t>2.60 GHz E5-2640 v3/90W 8C/20MB Cache/DDR4 1866MHz</a:t>
            </a:r>
          </a:p>
          <a:p>
            <a:pPr defTabSz="457137">
              <a:defRPr/>
            </a:pPr>
            <a:r>
              <a:rPr lang="it-IT" sz="1300" dirty="0">
                <a:latin typeface="Arial" panose="020B0604020202020204" pitchFamily="34" charset="0"/>
                <a:cs typeface="Arial" panose="020B0604020202020204" pitchFamily="34" charset="0"/>
              </a:rPr>
              <a:t>64GB = (4) </a:t>
            </a:r>
            <a:r>
              <a:rPr lang="en-US" sz="1300" dirty="0" err="1">
                <a:latin typeface="Arial" panose="020B0604020202020204" pitchFamily="34" charset="0"/>
                <a:cs typeface="Arial" panose="020B0604020202020204" pitchFamily="34" charset="0"/>
              </a:rPr>
              <a:t>16GB</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DDR4</a:t>
            </a:r>
            <a:r>
              <a:rPr lang="en-US" sz="1300" dirty="0">
                <a:latin typeface="Arial" panose="020B0604020202020204" pitchFamily="34" charset="0"/>
                <a:cs typeface="Arial" panose="020B0604020202020204" pitchFamily="34" charset="0"/>
              </a:rPr>
              <a:t>-2133</a:t>
            </a:r>
          </a:p>
          <a:p>
            <a:pPr defTabSz="457137">
              <a:defRPr/>
            </a:pPr>
            <a:r>
              <a:rPr lang="en-US" sz="1300" dirty="0" err="1">
                <a:latin typeface="Arial" panose="020B0604020202020204" pitchFamily="34" charset="0"/>
                <a:cs typeface="Arial" panose="020B0604020202020204" pitchFamily="34" charset="0"/>
              </a:rPr>
              <a:t>1.2TB</a:t>
            </a:r>
            <a:r>
              <a:rPr lang="en-US" sz="1300" dirty="0">
                <a:latin typeface="Arial" panose="020B0604020202020204" pitchFamily="34" charset="0"/>
                <a:cs typeface="Arial" panose="020B0604020202020204" pitchFamily="34" charset="0"/>
              </a:rPr>
              <a:t> = (4) </a:t>
            </a:r>
            <a:r>
              <a:rPr lang="en-US" sz="1300" dirty="0" err="1">
                <a:latin typeface="Arial" panose="020B0604020202020204" pitchFamily="34" charset="0"/>
                <a:cs typeface="Arial" panose="020B0604020202020204" pitchFamily="34" charset="0"/>
              </a:rPr>
              <a:t>600GB</a:t>
            </a:r>
            <a:r>
              <a:rPr lang="en-US" sz="1300" dirty="0">
                <a:latin typeface="Arial" panose="020B0604020202020204" pitchFamily="34" charset="0"/>
                <a:cs typeface="Arial" panose="020B0604020202020204" pitchFamily="34" charset="0"/>
              </a:rPr>
              <a:t> SAS </a:t>
            </a:r>
            <a:r>
              <a:rPr lang="en-US" sz="1300" dirty="0" err="1">
                <a:latin typeface="Arial" panose="020B0604020202020204" pitchFamily="34" charset="0"/>
                <a:cs typeface="Arial" panose="020B0604020202020204" pitchFamily="34" charset="0"/>
              </a:rPr>
              <a:t>10K</a:t>
            </a:r>
            <a:r>
              <a:rPr lang="en-US" sz="1300" dirty="0">
                <a:latin typeface="Arial" panose="020B0604020202020204" pitchFamily="34" charset="0"/>
                <a:cs typeface="Arial" panose="020B0604020202020204" pitchFamily="34" charset="0"/>
              </a:rPr>
              <a:t> RPM HDD in RAID </a:t>
            </a:r>
            <a:r>
              <a:rPr lang="en-US" sz="1300" dirty="0" err="1">
                <a:latin typeface="Arial" panose="020B0604020202020204" pitchFamily="34" charset="0"/>
                <a:cs typeface="Arial" panose="020B0604020202020204" pitchFamily="34" charset="0"/>
              </a:rPr>
              <a:t>config</a:t>
            </a:r>
            <a:endParaRPr lang="en-US" sz="1300" dirty="0">
              <a:latin typeface="Arial" panose="020B0604020202020204" pitchFamily="34" charset="0"/>
              <a:cs typeface="Arial" panose="020B0604020202020204" pitchFamily="34" charset="0"/>
            </a:endParaRPr>
          </a:p>
          <a:p>
            <a:pPr defTabSz="457137">
              <a:defRPr/>
            </a:pPr>
            <a:r>
              <a:rPr lang="en-US" sz="1300" dirty="0">
                <a:latin typeface="Arial" panose="020B0604020202020204" pitchFamily="34" charset="0"/>
                <a:cs typeface="Arial" panose="020B0604020202020204" pitchFamily="34" charset="0"/>
              </a:rPr>
              <a:t>Avila  Cisco </a:t>
            </a:r>
            <a:r>
              <a:rPr lang="en-US" sz="1300" dirty="0" err="1">
                <a:latin typeface="Arial" panose="020B0604020202020204" pitchFamily="34" charset="0"/>
                <a:cs typeface="Arial" panose="020B0604020202020204" pitchFamily="34" charset="0"/>
              </a:rPr>
              <a:t>12G</a:t>
            </a:r>
            <a:r>
              <a:rPr lang="en-US" sz="1300" dirty="0">
                <a:latin typeface="Arial" panose="020B0604020202020204" pitchFamily="34" charset="0"/>
                <a:cs typeface="Arial" panose="020B0604020202020204" pitchFamily="34" charset="0"/>
              </a:rPr>
              <a:t> SAS Modular Raid Controller </a:t>
            </a:r>
          </a:p>
          <a:p>
            <a:pPr defTabSz="457137">
              <a:defRPr/>
            </a:pPr>
            <a:r>
              <a:rPr lang="en-US" sz="1300" dirty="0" err="1">
                <a:latin typeface="Arial" panose="020B0604020202020204" pitchFamily="34" charset="0"/>
                <a:cs typeface="Arial" panose="020B0604020202020204" pitchFamily="34" charset="0"/>
              </a:rPr>
              <a:t>1GB</a:t>
            </a:r>
            <a:r>
              <a:rPr lang="en-US" sz="1300" dirty="0">
                <a:latin typeface="Arial" panose="020B0604020202020204" pitchFamily="34" charset="0"/>
                <a:cs typeface="Arial" panose="020B0604020202020204" pitchFamily="34" charset="0"/>
              </a:rPr>
              <a:t>  </a:t>
            </a:r>
            <a:r>
              <a:rPr lang="en-US" sz="1300" dirty="0" err="1">
                <a:latin typeface="Arial" panose="020B0604020202020204" pitchFamily="34" charset="0"/>
                <a:cs typeface="Arial" panose="020B0604020202020204" pitchFamily="34" charset="0"/>
              </a:rPr>
              <a:t>FBWC</a:t>
            </a:r>
            <a:r>
              <a:rPr lang="en-US" sz="1300" dirty="0">
                <a:latin typeface="Arial" panose="020B0604020202020204" pitchFamily="34" charset="0"/>
                <a:cs typeface="Arial" panose="020B0604020202020204" pitchFamily="34" charset="0"/>
              </a:rPr>
              <a:t> for Cisco </a:t>
            </a:r>
            <a:r>
              <a:rPr lang="en-US" sz="1300" dirty="0" err="1">
                <a:latin typeface="Arial" panose="020B0604020202020204" pitchFamily="34" charset="0"/>
                <a:cs typeface="Arial" panose="020B0604020202020204" pitchFamily="34" charset="0"/>
              </a:rPr>
              <a:t>12G</a:t>
            </a:r>
            <a:r>
              <a:rPr lang="en-US" sz="1300" dirty="0">
                <a:latin typeface="Arial" panose="020B0604020202020204" pitchFamily="34" charset="0"/>
                <a:cs typeface="Arial" panose="020B0604020202020204" pitchFamily="34" charset="0"/>
              </a:rPr>
              <a:t> SAS Modular RAID</a:t>
            </a:r>
          </a:p>
          <a:p>
            <a:pPr defTabSz="457137">
              <a:defRPr/>
            </a:pPr>
            <a:r>
              <a:rPr lang="fr-FR" sz="1300" dirty="0" err="1">
                <a:latin typeface="Arial" panose="020B0604020202020204" pitchFamily="34" charset="0"/>
                <a:cs typeface="Arial" panose="020B0604020202020204" pitchFamily="34" charset="0"/>
              </a:rPr>
              <a:t>MLOM</a:t>
            </a:r>
            <a:r>
              <a:rPr lang="fr-FR" sz="1300" dirty="0">
                <a:latin typeface="Arial" panose="020B0604020202020204" pitchFamily="34" charset="0"/>
                <a:cs typeface="Arial" panose="020B0604020202020204" pitchFamily="34" charset="0"/>
              </a:rPr>
              <a:t> Intel -Quad Port </a:t>
            </a:r>
            <a:r>
              <a:rPr lang="fr-FR" sz="1300" dirty="0" err="1">
                <a:latin typeface="Arial" panose="020B0604020202020204" pitchFamily="34" charset="0"/>
                <a:cs typeface="Arial" panose="020B0604020202020204" pitchFamily="34" charset="0"/>
              </a:rPr>
              <a:t>1Gb</a:t>
            </a:r>
            <a:r>
              <a:rPr lang="fr-FR" sz="1300" dirty="0">
                <a:latin typeface="Arial" panose="020B0604020202020204" pitchFamily="34" charset="0"/>
                <a:cs typeface="Arial" panose="020B0604020202020204" pitchFamily="34" charset="0"/>
              </a:rPr>
              <a:t> </a:t>
            </a:r>
            <a:r>
              <a:rPr lang="fr-FR" sz="1300" dirty="0" err="1">
                <a:latin typeface="Arial" panose="020B0604020202020204" pitchFamily="34" charset="0"/>
                <a:cs typeface="Arial" panose="020B0604020202020204" pitchFamily="34" charset="0"/>
              </a:rPr>
              <a:t>RJ45</a:t>
            </a:r>
            <a:r>
              <a:rPr lang="fr-FR" sz="1300" dirty="0">
                <a:latin typeface="Arial" panose="020B0604020202020204" pitchFamily="34" charset="0"/>
                <a:cs typeface="Arial" panose="020B0604020202020204" pitchFamily="34" charset="0"/>
              </a:rPr>
              <a:t> (Pine Crest)</a:t>
            </a:r>
            <a:endParaRPr lang="en-US" sz="1300" dirty="0">
              <a:latin typeface="Arial" panose="020B0604020202020204" pitchFamily="34" charset="0"/>
              <a:cs typeface="Arial" panose="020B0604020202020204" pitchFamily="34" charset="0"/>
            </a:endParaRPr>
          </a:p>
          <a:p>
            <a:pPr defTabSz="457137">
              <a:defRPr/>
            </a:pPr>
            <a:r>
              <a:rPr lang="en-US" dirty="0" smtClean="0"/>
              <a:t>(2) </a:t>
            </a:r>
            <a:r>
              <a:rPr lang="en-US" sz="1300" dirty="0" err="1">
                <a:latin typeface="Arial" panose="020B0604020202020204" pitchFamily="34" charset="0"/>
                <a:cs typeface="Arial" panose="020B0604020202020204" pitchFamily="34" charset="0"/>
              </a:rPr>
              <a:t>770W</a:t>
            </a:r>
            <a:r>
              <a:rPr lang="en-US" sz="1300" dirty="0">
                <a:latin typeface="Arial" panose="020B0604020202020204" pitchFamily="34" charset="0"/>
                <a:cs typeface="Arial" panose="020B0604020202020204" pitchFamily="34" charset="0"/>
              </a:rPr>
              <a:t> power supply</a:t>
            </a:r>
          </a:p>
          <a:p>
            <a:endParaRPr lang="en-US" dirty="0" smtClean="0"/>
          </a:p>
        </p:txBody>
      </p:sp>
      <p:sp>
        <p:nvSpPr>
          <p:cNvPr id="4" name="Slide Number Placeholder 3"/>
          <p:cNvSpPr>
            <a:spLocks noGrp="1"/>
          </p:cNvSpPr>
          <p:nvPr>
            <p:ph type="sldNum" sz="quarter" idx="10"/>
          </p:nvPr>
        </p:nvSpPr>
        <p:spPr/>
        <p:txBody>
          <a:bodyPr/>
          <a:lstStyle/>
          <a:p>
            <a:fld id="{C3241518-0DAE-4D83-8FDF-A3233A4521BC}" type="slidenum">
              <a:rPr lang="en-US" smtClean="0"/>
              <a:t>33</a:t>
            </a:fld>
            <a:endParaRPr lang="en-US" dirty="0"/>
          </a:p>
        </p:txBody>
      </p:sp>
    </p:spTree>
    <p:extLst>
      <p:ext uri="{BB962C8B-B14F-4D97-AF65-F5344CB8AC3E}">
        <p14:creationId xmlns:p14="http://schemas.microsoft.com/office/powerpoint/2010/main" val="24343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US" sz="1300" dirty="0"/>
              <a:t>Install </a:t>
            </a:r>
            <a:r>
              <a:rPr lang="en-US" sz="1300" dirty="0" err="1"/>
              <a:t>mins</a:t>
            </a:r>
            <a:r>
              <a:rPr lang="en-US" sz="1300" dirty="0"/>
              <a:t> for </a:t>
            </a:r>
            <a:r>
              <a:rPr lang="en-US" sz="1300" dirty="0" err="1"/>
              <a:t>VM</a:t>
            </a:r>
            <a:r>
              <a:rPr lang="en-US" sz="1300" dirty="0"/>
              <a:t> are: </a:t>
            </a:r>
            <a:r>
              <a:rPr lang="en-US" sz="1300" dirty="0" err="1"/>
              <a:t>4GB</a:t>
            </a:r>
            <a:r>
              <a:rPr lang="en-US" sz="1300" dirty="0"/>
              <a:t> RAM, </a:t>
            </a:r>
            <a:r>
              <a:rPr lang="en-US" sz="1300" dirty="0" err="1"/>
              <a:t>100GB</a:t>
            </a:r>
            <a:r>
              <a:rPr lang="en-US" sz="1300" dirty="0"/>
              <a:t> HD, and 2 CPU cores</a:t>
            </a:r>
          </a:p>
          <a:p>
            <a:r>
              <a:rPr lang="en-US" sz="1300" dirty="0"/>
              <a:t>Alarm </a:t>
            </a:r>
            <a:r>
              <a:rPr lang="en-US" sz="1300" dirty="0" err="1"/>
              <a:t>mins</a:t>
            </a:r>
            <a:r>
              <a:rPr lang="en-US" sz="1300" dirty="0"/>
              <a:t> for </a:t>
            </a:r>
            <a:r>
              <a:rPr lang="en-US" sz="1300" dirty="0" err="1"/>
              <a:t>VM</a:t>
            </a:r>
            <a:r>
              <a:rPr lang="en-US" sz="1300" dirty="0"/>
              <a:t> are: </a:t>
            </a:r>
            <a:r>
              <a:rPr lang="en-US" sz="1300" dirty="0" err="1"/>
              <a:t>16GB</a:t>
            </a:r>
            <a:r>
              <a:rPr lang="en-US" sz="1300" dirty="0"/>
              <a:t> RAM, </a:t>
            </a:r>
            <a:r>
              <a:rPr lang="en-US" sz="1300" dirty="0" err="1"/>
              <a:t>200GB</a:t>
            </a:r>
            <a:r>
              <a:rPr lang="en-US" sz="1300" dirty="0"/>
              <a:t> HD, and 4 CPU cores</a:t>
            </a:r>
          </a:p>
          <a:p>
            <a:r>
              <a:rPr lang="en-US" sz="1300" dirty="0"/>
              <a:t> </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C3241518-0DAE-4D83-8FDF-A3233A4521BC}" type="slidenum">
              <a:rPr lang="en-US" smtClean="0"/>
              <a:t>34</a:t>
            </a:fld>
            <a:endParaRPr lang="en-US"/>
          </a:p>
        </p:txBody>
      </p:sp>
    </p:spTree>
    <p:extLst>
      <p:ext uri="{BB962C8B-B14F-4D97-AF65-F5344CB8AC3E}">
        <p14:creationId xmlns:p14="http://schemas.microsoft.com/office/powerpoint/2010/main" val="243432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444">
              <a:defRPr/>
            </a:pPr>
            <a:r>
              <a:rPr lang="en-US" dirty="0" smtClean="0"/>
              <a:t>Additionally,</a:t>
            </a:r>
            <a:r>
              <a:rPr lang="en-US" baseline="0" dirty="0" smtClean="0"/>
              <a:t> effective disk allocation is 80% due to purge.</a:t>
            </a:r>
            <a:endParaRPr lang="en-US" dirty="0" smtClean="0"/>
          </a:p>
          <a:p>
            <a:endParaRPr lang="en-US" dirty="0"/>
          </a:p>
        </p:txBody>
      </p:sp>
      <p:sp>
        <p:nvSpPr>
          <p:cNvPr id="4" name="Slide Number Placeholder 3"/>
          <p:cNvSpPr>
            <a:spLocks noGrp="1"/>
          </p:cNvSpPr>
          <p:nvPr>
            <p:ph type="sldNum" sz="quarter" idx="10"/>
          </p:nvPr>
        </p:nvSpPr>
        <p:spPr/>
        <p:txBody>
          <a:bodyPr/>
          <a:lstStyle/>
          <a:p>
            <a:fld id="{BD1A33D0-7239-4447-A504-9A0A3AC30099}" type="slidenum">
              <a:rPr lang="en-US" altLang="en-US" smtClean="0"/>
              <a:pPr/>
              <a:t>35</a:t>
            </a:fld>
            <a:endParaRPr lang="en-US" altLang="en-US"/>
          </a:p>
        </p:txBody>
      </p:sp>
    </p:spTree>
    <p:extLst>
      <p:ext uri="{BB962C8B-B14F-4D97-AF65-F5344CB8AC3E}">
        <p14:creationId xmlns:p14="http://schemas.microsoft.com/office/powerpoint/2010/main" val="340624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EBC1-6760-834F-9440-D8C4CE4E9948}" type="slidenum">
              <a:rPr lang="en-US" smtClean="0"/>
              <a:t>4</a:t>
            </a:fld>
            <a:endParaRPr lang="en-US"/>
          </a:p>
        </p:txBody>
      </p:sp>
    </p:spTree>
    <p:extLst>
      <p:ext uri="{BB962C8B-B14F-4D97-AF65-F5344CB8AC3E}">
        <p14:creationId xmlns:p14="http://schemas.microsoft.com/office/powerpoint/2010/main" val="65845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a:p>
        </p:txBody>
      </p:sp>
    </p:spTree>
    <p:extLst>
      <p:ext uri="{BB962C8B-B14F-4D97-AF65-F5344CB8AC3E}">
        <p14:creationId xmlns:p14="http://schemas.microsoft.com/office/powerpoint/2010/main" val="77826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40</a:t>
            </a:fld>
            <a:endParaRPr lang="en-US"/>
          </a:p>
        </p:txBody>
      </p:sp>
    </p:spTree>
    <p:extLst>
      <p:ext uri="{BB962C8B-B14F-4D97-AF65-F5344CB8AC3E}">
        <p14:creationId xmlns:p14="http://schemas.microsoft.com/office/powerpoint/2010/main" val="116810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41</a:t>
            </a:fld>
            <a:endParaRPr lang="en-US"/>
          </a:p>
        </p:txBody>
      </p:sp>
    </p:spTree>
    <p:extLst>
      <p:ext uri="{BB962C8B-B14F-4D97-AF65-F5344CB8AC3E}">
        <p14:creationId xmlns:p14="http://schemas.microsoft.com/office/powerpoint/2010/main" val="357343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42</a:t>
            </a:fld>
            <a:endParaRPr lang="en-US"/>
          </a:p>
        </p:txBody>
      </p:sp>
    </p:spTree>
    <p:extLst>
      <p:ext uri="{BB962C8B-B14F-4D97-AF65-F5344CB8AC3E}">
        <p14:creationId xmlns:p14="http://schemas.microsoft.com/office/powerpoint/2010/main" val="2992413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2825" eaLnBrk="1" fontAlgn="auto" hangingPunct="1">
              <a:spcBef>
                <a:spcPts val="0"/>
              </a:spcBef>
              <a:spcAft>
                <a:spcPts val="0"/>
              </a:spcAft>
              <a:defRPr/>
            </a:pPr>
            <a:r>
              <a:rPr lang="en-US" dirty="0"/>
              <a:t>CISCO-</a:t>
            </a:r>
            <a:r>
              <a:rPr lang="en-US" dirty="0" err="1"/>
              <a:t>AUTH</a:t>
            </a:r>
            <a:r>
              <a:rPr lang="en-US" dirty="0"/>
              <a:t>-FRAMEWORK-</a:t>
            </a:r>
            <a:r>
              <a:rPr lang="en-US" dirty="0" err="1"/>
              <a:t>MIB</a:t>
            </a:r>
            <a:endParaRPr lang="en-US" dirty="0"/>
          </a:p>
          <a:p>
            <a:endParaRPr lang="en-US" dirty="0" smtClean="0"/>
          </a:p>
          <a:p>
            <a:r>
              <a:rPr lang="en-US" dirty="0" err="1" smtClean="0"/>
              <a:t>cafSessionReauth</a:t>
            </a:r>
            <a:r>
              <a:rPr lang="en-US" dirty="0" smtClean="0"/>
              <a:t> OBJECT-TYPE</a:t>
            </a:r>
          </a:p>
          <a:p>
            <a:r>
              <a:rPr lang="en-US" dirty="0" smtClean="0"/>
              <a:t>    SYNTAX          </a:t>
            </a:r>
            <a:r>
              <a:rPr lang="en-US" dirty="0" err="1" smtClean="0"/>
              <a:t>TruthValue</a:t>
            </a:r>
            <a:endParaRPr lang="en-US" dirty="0" smtClean="0"/>
          </a:p>
          <a:p>
            <a:r>
              <a:rPr lang="en-US" dirty="0" smtClean="0"/>
              <a:t>    MAX-ACCESS      read-write</a:t>
            </a:r>
          </a:p>
          <a:p>
            <a:r>
              <a:rPr lang="en-US" dirty="0" smtClean="0"/>
              <a:t>    STATUS          current</a:t>
            </a:r>
          </a:p>
          <a:p>
            <a:r>
              <a:rPr lang="en-US" dirty="0" smtClean="0"/>
              <a:t>    DESCRIPTION        "The </a:t>
            </a:r>
            <a:r>
              <a:rPr lang="en-US" dirty="0" err="1" smtClean="0"/>
              <a:t>reauthentication</a:t>
            </a:r>
            <a:r>
              <a:rPr lang="en-US" dirty="0" smtClean="0"/>
              <a:t> control for the authentication session.</a:t>
            </a:r>
          </a:p>
          <a:p>
            <a:r>
              <a:rPr lang="en-US" dirty="0" smtClean="0"/>
              <a:t>        Setting this object to 'true' cause the current authenticated</a:t>
            </a:r>
          </a:p>
          <a:p>
            <a:r>
              <a:rPr lang="en-US" dirty="0" smtClean="0"/>
              <a:t>        session to </a:t>
            </a:r>
            <a:r>
              <a:rPr lang="en-US" dirty="0" err="1" smtClean="0"/>
              <a:t>reauthenticate</a:t>
            </a:r>
            <a:r>
              <a:rPr lang="en-US" dirty="0" smtClean="0"/>
              <a:t> the authenticated client. Setting</a:t>
            </a:r>
          </a:p>
          <a:p>
            <a:r>
              <a:rPr lang="en-US" dirty="0" smtClean="0"/>
              <a:t>        this object to 'false' has no effect.</a:t>
            </a:r>
          </a:p>
          <a:p>
            <a:endParaRPr lang="en-US" dirty="0" smtClean="0"/>
          </a:p>
          <a:p>
            <a:r>
              <a:rPr lang="en-US" dirty="0" smtClean="0"/>
              <a:t>        This object always returns 'false' when being read.</a:t>
            </a:r>
          </a:p>
          <a:p>
            <a:r>
              <a:rPr lang="en-US" dirty="0" smtClean="0"/>
              <a:t>" </a:t>
            </a:r>
          </a:p>
          <a:p>
            <a:r>
              <a:rPr lang="en-US" dirty="0" smtClean="0"/>
              <a:t>    ::= { </a:t>
            </a:r>
            <a:r>
              <a:rPr lang="en-US" dirty="0" err="1" smtClean="0"/>
              <a:t>cafSessionEntry</a:t>
            </a:r>
            <a:r>
              <a:rPr lang="en-US" dirty="0" smtClean="0"/>
              <a:t> 20 }</a:t>
            </a:r>
          </a:p>
          <a:p>
            <a:endParaRPr lang="en-US" dirty="0" smtClean="0"/>
          </a:p>
          <a:p>
            <a:r>
              <a:rPr lang="en-US" dirty="0" err="1" smtClean="0"/>
              <a:t>cafSessionTerminate</a:t>
            </a:r>
            <a:r>
              <a:rPr lang="en-US" dirty="0" smtClean="0"/>
              <a:t> OBJECT-TYPE</a:t>
            </a:r>
          </a:p>
          <a:p>
            <a:r>
              <a:rPr lang="en-US" dirty="0" smtClean="0"/>
              <a:t>    SYNTAX          </a:t>
            </a:r>
            <a:r>
              <a:rPr lang="en-US" dirty="0" err="1" smtClean="0"/>
              <a:t>TruthValue</a:t>
            </a:r>
            <a:endParaRPr lang="en-US" dirty="0" smtClean="0"/>
          </a:p>
          <a:p>
            <a:r>
              <a:rPr lang="en-US" dirty="0" smtClean="0"/>
              <a:t>    MAX-ACCESS      read-write</a:t>
            </a:r>
          </a:p>
          <a:p>
            <a:r>
              <a:rPr lang="en-US" dirty="0" smtClean="0"/>
              <a:t>    STATUS          current</a:t>
            </a:r>
          </a:p>
          <a:p>
            <a:r>
              <a:rPr lang="en-US" dirty="0" smtClean="0"/>
              <a:t>    DESCRIPTION        "The termination request control for the authentication session.</a:t>
            </a:r>
          </a:p>
          <a:p>
            <a:r>
              <a:rPr lang="en-US" dirty="0" smtClean="0"/>
              <a:t>        Setting this object to 'true' terminates the current session.</a:t>
            </a:r>
          </a:p>
          <a:p>
            <a:r>
              <a:rPr lang="en-US" dirty="0" smtClean="0"/>
              <a:t>        Setting this object to 'false' has no effect.</a:t>
            </a:r>
          </a:p>
          <a:p>
            <a:endParaRPr lang="en-US" dirty="0" smtClean="0"/>
          </a:p>
          <a:p>
            <a:r>
              <a:rPr lang="en-US" dirty="0" smtClean="0"/>
              <a:t>        This object always returns 'false' when being read.</a:t>
            </a:r>
          </a:p>
          <a:p>
            <a:r>
              <a:rPr lang="en-US" dirty="0" smtClean="0"/>
              <a:t>" </a:t>
            </a:r>
          </a:p>
          <a:p>
            <a:r>
              <a:rPr lang="en-US" dirty="0" smtClean="0"/>
              <a:t>    ::= { </a:t>
            </a:r>
            <a:r>
              <a:rPr lang="en-US" dirty="0" err="1" smtClean="0"/>
              <a:t>cafSessionEntry</a:t>
            </a:r>
            <a:r>
              <a:rPr lang="en-US" dirty="0" smtClean="0"/>
              <a:t> 21 }</a:t>
            </a:r>
          </a:p>
          <a:p>
            <a:endParaRPr lang="en-US" dirty="0" smtClean="0"/>
          </a:p>
          <a:p>
            <a:endParaRPr lang="en-US" dirty="0" smtClean="0"/>
          </a:p>
          <a:p>
            <a:r>
              <a:rPr lang="en-US" dirty="0" smtClean="0"/>
              <a:t>Object 	</a:t>
            </a:r>
            <a:r>
              <a:rPr lang="en-US" dirty="0" err="1" smtClean="0"/>
              <a:t>cafSessionClientMacAddress</a:t>
            </a:r>
            <a:endParaRPr lang="en-US" dirty="0" smtClean="0"/>
          </a:p>
          <a:p>
            <a:r>
              <a:rPr lang="en-US" dirty="0" err="1" smtClean="0"/>
              <a:t>OID</a:t>
            </a:r>
            <a:r>
              <a:rPr lang="en-US" dirty="0" smtClean="0"/>
              <a:t> 		1.3.6.1.4.1.9.9.656.1.4.1.1.2</a:t>
            </a:r>
          </a:p>
          <a:p>
            <a:r>
              <a:rPr lang="en-US" dirty="0" smtClean="0"/>
              <a:t>Type 		</a:t>
            </a:r>
            <a:r>
              <a:rPr lang="en-US" dirty="0" err="1" smtClean="0"/>
              <a:t>MacAddress</a:t>
            </a:r>
            <a:endParaRPr lang="en-US" dirty="0" smtClean="0"/>
          </a:p>
          <a:p>
            <a:r>
              <a:rPr lang="en-US" dirty="0" smtClean="0"/>
              <a:t>Permission 	read-only</a:t>
            </a:r>
          </a:p>
          <a:p>
            <a:r>
              <a:rPr lang="en-US" dirty="0" smtClean="0"/>
              <a:t>Status 	current</a:t>
            </a:r>
          </a:p>
          <a:p>
            <a:r>
              <a:rPr lang="en-US" dirty="0" err="1" smtClean="0"/>
              <a:t>MIB</a:t>
            </a:r>
            <a:r>
              <a:rPr lang="en-US" dirty="0" smtClean="0"/>
              <a:t> 		CISCO-</a:t>
            </a:r>
            <a:r>
              <a:rPr lang="en-US" dirty="0" err="1" smtClean="0"/>
              <a:t>AUTH</a:t>
            </a:r>
            <a:r>
              <a:rPr lang="en-US" dirty="0" smtClean="0"/>
              <a:t>-FRAMEWORK-</a:t>
            </a:r>
            <a:r>
              <a:rPr lang="en-US" dirty="0" err="1" smtClean="0"/>
              <a:t>MIB</a:t>
            </a:r>
            <a:endParaRPr lang="en-US" dirty="0" smtClean="0"/>
          </a:p>
          <a:p>
            <a:r>
              <a:rPr lang="en-US" dirty="0" smtClean="0"/>
              <a:t>Description 	"Indicates the MAC address of the device associates with the</a:t>
            </a:r>
            <a:r>
              <a:rPr lang="en-US" baseline="0" dirty="0" smtClean="0"/>
              <a:t> </a:t>
            </a:r>
            <a:r>
              <a:rPr lang="en-US" dirty="0" smtClean="0"/>
              <a:t>authentication session."</a:t>
            </a:r>
            <a:endParaRPr lang="en-US" dirty="0"/>
          </a:p>
        </p:txBody>
      </p:sp>
      <p:sp>
        <p:nvSpPr>
          <p:cNvPr id="4" name="Slide Number Placeholder 3"/>
          <p:cNvSpPr>
            <a:spLocks noGrp="1"/>
          </p:cNvSpPr>
          <p:nvPr>
            <p:ph type="sldNum" sz="quarter" idx="10"/>
          </p:nvPr>
        </p:nvSpPr>
        <p:spPr/>
        <p:txBody>
          <a:bodyPr/>
          <a:lstStyle/>
          <a:p>
            <a:fld id="{36CD9910-B253-B441-B786-12EF4248C1DD}" type="slidenum">
              <a:rPr lang="en-US" smtClean="0"/>
              <a:t>43</a:t>
            </a:fld>
            <a:endParaRPr lang="en-US"/>
          </a:p>
        </p:txBody>
      </p:sp>
    </p:spTree>
    <p:extLst>
      <p:ext uri="{BB962C8B-B14F-4D97-AF65-F5344CB8AC3E}">
        <p14:creationId xmlns:p14="http://schemas.microsoft.com/office/powerpoint/2010/main" val="4246302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3750 NAS-Port-Id :</a:t>
            </a:r>
            <a:r>
              <a:rPr lang="en-US" dirty="0" err="1" smtClean="0"/>
              <a:t>GigabitEthernet1</a:t>
            </a:r>
            <a:r>
              <a:rPr lang="en-US" dirty="0" smtClean="0"/>
              <a:t>/0/2</a:t>
            </a:r>
          </a:p>
          <a:p>
            <a:endParaRPr lang="en-US" dirty="0" smtClean="0"/>
          </a:p>
          <a:p>
            <a:r>
              <a:rPr lang="en-US" dirty="0" smtClean="0"/>
              <a:t>Different vendors/platforms may new</a:t>
            </a:r>
            <a:r>
              <a:rPr lang="en-US" baseline="0" dirty="0" smtClean="0"/>
              <a:t> regex.</a:t>
            </a:r>
          </a:p>
          <a:p>
            <a:endParaRPr lang="en-US" dirty="0" smtClean="0"/>
          </a:p>
          <a:p>
            <a:r>
              <a:rPr lang="en-US" dirty="0" smtClean="0"/>
              <a:t>SNMP CoA for multiple devices on port - will session stitching allow 2nd device to connect seamlessly?</a:t>
            </a:r>
          </a:p>
          <a:p>
            <a:endParaRPr lang="en-US" dirty="0" smtClean="0"/>
          </a:p>
          <a:p>
            <a:r>
              <a:rPr lang="en-US" dirty="0" smtClean="0"/>
              <a:t>No indication of $port = to regex result for NAS Port value.</a:t>
            </a:r>
          </a:p>
          <a:p>
            <a:endParaRPr lang="en-US" dirty="0" smtClean="0"/>
          </a:p>
          <a:p>
            <a:r>
              <a:rPr lang="en-US" dirty="0" smtClean="0"/>
              <a:t>What about timing of session stitching - current status - what if 802.1X needs to fall back to MAB and exceeds 20 seconds?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6CD9910-B253-B441-B786-12EF4248C1DD}" type="slidenum">
              <a:rPr lang="en-US" smtClean="0"/>
              <a:t>46</a:t>
            </a:fld>
            <a:endParaRPr lang="en-US"/>
          </a:p>
        </p:txBody>
      </p:sp>
    </p:spTree>
    <p:extLst>
      <p:ext uri="{BB962C8B-B14F-4D97-AF65-F5344CB8AC3E}">
        <p14:creationId xmlns:p14="http://schemas.microsoft.com/office/powerpoint/2010/main" val="1446218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47</a:t>
            </a:fld>
            <a:endParaRPr lang="en-US"/>
          </a:p>
        </p:txBody>
      </p:sp>
    </p:spTree>
    <p:extLst>
      <p:ext uri="{BB962C8B-B14F-4D97-AF65-F5344CB8AC3E}">
        <p14:creationId xmlns:p14="http://schemas.microsoft.com/office/powerpoint/2010/main" val="90850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56</a:t>
            </a:fld>
            <a:endParaRPr lang="en-US"/>
          </a:p>
        </p:txBody>
      </p:sp>
    </p:spTree>
    <p:extLst>
      <p:ext uri="{BB962C8B-B14F-4D97-AF65-F5344CB8AC3E}">
        <p14:creationId xmlns:p14="http://schemas.microsoft.com/office/powerpoint/2010/main" val="264149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In order to allow ACS 4.x and ACS 5.x customers to migrate to ISE, we are going to have close parity with ACS. This is going to happen in two phases. Phase 1 is going to include enhancements for parity with ACS to help fortune 100 customers and smaller customers to smoothly migrate. User Management enhancement is a significant one where internal database is optimized to increase the internal ID store from 25,000 to 300,000.</a:t>
            </a:r>
          </a:p>
          <a:p>
            <a:pPr marL="0" lvl="2" defTabSz="889986" eaLnBrk="1" fontAlgn="auto" hangingPunct="1">
              <a:spcBef>
                <a:spcPts val="0"/>
              </a:spcBef>
              <a:spcAft>
                <a:spcPts val="0"/>
              </a:spcAft>
              <a:defRPr/>
            </a:pPr>
            <a:r>
              <a:rPr lang="en-US" sz="1400" b="1" dirty="0">
                <a:solidFill>
                  <a:schemeClr val="accent5">
                    <a:lumMod val="60000"/>
                    <a:lumOff val="40000"/>
                  </a:schemeClr>
                </a:solidFill>
              </a:rPr>
              <a:t>Why: </a:t>
            </a:r>
            <a:r>
              <a:rPr lang="en-US" sz="1400" dirty="0">
                <a:solidFill>
                  <a:schemeClr val="accent5">
                    <a:lumMod val="60000"/>
                    <a:lumOff val="40000"/>
                  </a:schemeClr>
                </a:solidFill>
              </a:rPr>
              <a:t>To assist large customers where policy(ISE) administration and AD administration is handled by different groups and when policy admins are concerned about users and not backend authentication.</a:t>
            </a:r>
          </a:p>
          <a:p>
            <a:endParaRPr lang="en-US" dirty="0">
              <a:solidFill>
                <a:schemeClr val="bg1"/>
              </a:solidFill>
            </a:endParaRPr>
          </a:p>
          <a:p>
            <a:endParaRPr lang="en-US" dirty="0">
              <a:solidFill>
                <a:srgbClr val="FFFFFF"/>
              </a:solidFill>
            </a:endParaRPr>
          </a:p>
          <a:p>
            <a:r>
              <a:rPr lang="en-US" dirty="0">
                <a:solidFill>
                  <a:srgbClr val="FFFFFF"/>
                </a:solidFill>
              </a:rPr>
              <a:t>In ISE the underlying infrastructure needed to be changed to accommodate this without affecting existing installation and keeping security in mind.</a:t>
            </a:r>
          </a:p>
          <a:p>
            <a:endParaRPr lang="en-US" dirty="0">
              <a:solidFill>
                <a:srgbClr val="FFFFFF"/>
              </a:solidFill>
            </a:endParaRPr>
          </a:p>
          <a:p>
            <a:r>
              <a:rPr lang="en-US" dirty="0">
                <a:solidFill>
                  <a:srgbClr val="FFFFFF"/>
                </a:solidFill>
              </a:rPr>
              <a:t>Big Kudos to Engineering,</a:t>
            </a:r>
          </a:p>
          <a:p>
            <a:endParaRPr lang="en-US" dirty="0">
              <a:solidFill>
                <a:srgbClr val="FFFFFF"/>
              </a:solidFill>
            </a:endParaRPr>
          </a:p>
          <a:p>
            <a:r>
              <a:rPr lang="en-US" dirty="0">
                <a:solidFill>
                  <a:srgbClr val="FFFFFF"/>
                </a:solidFill>
              </a:rPr>
              <a:t>ISE supports the ability to retrieve an internal  user’s password from external ID stores like AD and LDAP server is an ask from many customers. So does parity on Account disable policies.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6A18C44-42DD-784B-80F1-5BE964E20F98}" type="slidenum">
              <a:rPr lang="en-US" smtClean="0"/>
              <a:t>59</a:t>
            </a:fld>
            <a:endParaRPr lang="en-US" dirty="0"/>
          </a:p>
        </p:txBody>
      </p:sp>
    </p:spTree>
    <p:extLst>
      <p:ext uri="{BB962C8B-B14F-4D97-AF65-F5344CB8AC3E}">
        <p14:creationId xmlns:p14="http://schemas.microsoft.com/office/powerpoint/2010/main" val="466927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4993">
              <a:defRPr/>
            </a:pPr>
            <a:r>
              <a:rPr lang="en-US" dirty="0" smtClean="0"/>
              <a:t>This user story is PSB requirement on SEC-PWD-GENDER for ISE internal protocol and ISE UI administrator users. </a:t>
            </a:r>
          </a:p>
          <a:p>
            <a:pPr defTabSz="444993">
              <a:defRPr/>
            </a:pPr>
            <a:endParaRPr lang="en-US" dirty="0" smtClean="0"/>
          </a:p>
          <a:p>
            <a:pPr lvl="0"/>
            <a:r>
              <a:rPr lang="en-US" sz="1800" dirty="0" smtClean="0"/>
              <a:t>Provides a random, auto generated passphrase during the password change</a:t>
            </a:r>
          </a:p>
          <a:p>
            <a:pPr lvl="1"/>
            <a:r>
              <a:rPr lang="en-US" sz="1600" dirty="0" smtClean="0"/>
              <a:t>Both for login password and enable password</a:t>
            </a:r>
          </a:p>
          <a:p>
            <a:pPr lvl="1"/>
            <a:r>
              <a:rPr lang="en-US" sz="1600" dirty="0" smtClean="0"/>
              <a:t>Internal users as well as administrator users from </a:t>
            </a:r>
          </a:p>
          <a:p>
            <a:pPr lvl="0"/>
            <a:r>
              <a:rPr lang="en-US" sz="1800" dirty="0" smtClean="0"/>
              <a:t>Passphrase is generated using a cryptographic-grade random number generator. </a:t>
            </a:r>
          </a:p>
          <a:p>
            <a:pPr lvl="0"/>
            <a:r>
              <a:rPr lang="en-US" sz="1800" dirty="0" smtClean="0"/>
              <a:t>The password generated would be a random one after applying the password policy configured for the internal users.</a:t>
            </a:r>
          </a:p>
          <a:p>
            <a:pPr lvl="0"/>
            <a:r>
              <a:rPr lang="en-US" sz="1800" dirty="0" smtClean="0"/>
              <a:t>The generated passwords will be provided as optional to the user. They can either accept or discard it. </a:t>
            </a:r>
          </a:p>
          <a:p>
            <a:pPr defTabSz="444993">
              <a:defRPr/>
            </a:pPr>
            <a:endParaRPr lang="en-US" dirty="0" smtClean="0"/>
          </a:p>
          <a:p>
            <a:pPr defTabSz="444993">
              <a:defRPr/>
            </a:pPr>
            <a:endParaRPr lang="en-US" dirty="0" smtClean="0"/>
          </a:p>
          <a:p>
            <a:pPr defTabSz="444993">
              <a:defRPr/>
            </a:pP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60</a:t>
            </a:fld>
            <a:endParaRPr lang="en-US"/>
          </a:p>
        </p:txBody>
      </p:sp>
    </p:spTree>
    <p:extLst>
      <p:ext uri="{BB962C8B-B14F-4D97-AF65-F5344CB8AC3E}">
        <p14:creationId xmlns:p14="http://schemas.microsoft.com/office/powerpoint/2010/main" val="35281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solidFill>
                  <a:srgbClr val="000000"/>
                </a:solidFill>
              </a:rPr>
              <a:t>Provides better visibility into the different users and endpoints connected to the network with as much info as possible through a simple, flexible and highly consumable interface. Combines Value of the rich live log and reports into common view.</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954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Add new Radius attribute(252 HP-</a:t>
            </a:r>
            <a:r>
              <a:rPr lang="en-US" sz="900" dirty="0" err="1"/>
              <a:t>Oper</a:t>
            </a:r>
            <a:r>
              <a:rPr lang="en-US" sz="900" dirty="0"/>
              <a:t>, 255 HP-User) for the RADIUS dictionary attribute "Service-Type“(customer request)</a:t>
            </a:r>
          </a:p>
          <a:p>
            <a:endParaRPr lang="en-US" sz="900" dirty="0"/>
          </a:p>
          <a:p>
            <a:r>
              <a:rPr lang="en-US" sz="900" dirty="0"/>
              <a:t>Fetch LDAP groups using CN as a new  member attribute for LDAP users in addition to DN.</a:t>
            </a:r>
          </a:p>
          <a:p>
            <a:endParaRPr lang="en-US" sz="900" dirty="0"/>
          </a:p>
          <a:p>
            <a:pPr marL="0" lvl="1"/>
            <a:r>
              <a:rPr lang="en-US" sz="900" dirty="0"/>
              <a:t>SNMP: ACS 5.4 sends the traps for the following events if we configure SNMP host from CLI</a:t>
            </a:r>
            <a:r>
              <a:rPr lang="en-US" sz="700" dirty="0"/>
              <a:t>. (Parity with ACS 5.4/5.6/5.7)</a:t>
            </a:r>
            <a:endParaRPr lang="en-US" sz="900" dirty="0"/>
          </a:p>
          <a:p>
            <a:r>
              <a:rPr lang="en-US" sz="900" dirty="0"/>
              <a:t>1. Cold start – while re-initializing the </a:t>
            </a:r>
            <a:r>
              <a:rPr lang="en-US" sz="900" dirty="0" err="1"/>
              <a:t>snmp</a:t>
            </a:r>
            <a:r>
              <a:rPr lang="en-US" sz="900" dirty="0"/>
              <a:t> daemon ACS sends the traps. Generally this will happen during reboot.</a:t>
            </a:r>
          </a:p>
          <a:p>
            <a:r>
              <a:rPr lang="en-US" sz="900" dirty="0"/>
              <a:t>2. Linkup – During Ethernet Interface up</a:t>
            </a:r>
          </a:p>
          <a:p>
            <a:r>
              <a:rPr lang="en-US" sz="900" dirty="0"/>
              <a:t>3. Link down – During Ethernet Interface down</a:t>
            </a:r>
          </a:p>
          <a:p>
            <a:r>
              <a:rPr lang="en-US" sz="900" dirty="0"/>
              <a:t>4. Authentication failure – In case of community string mismatch</a:t>
            </a:r>
          </a:p>
          <a:p>
            <a:endParaRPr lang="en-US" baseline="0" dirty="0" smtClean="0"/>
          </a:p>
          <a:p>
            <a:pPr defTabSz="444993">
              <a:defRPr/>
            </a:pPr>
            <a:r>
              <a:rPr lang="en-US" dirty="0" smtClean="0"/>
              <a:t>NIC teaming(bonding)</a:t>
            </a:r>
            <a:r>
              <a:rPr lang="en-US" baseline="0" dirty="0" smtClean="0"/>
              <a:t> allows continuous network availability independent of the underlying failure. More on NIC teaming in the guest enhancement section.</a:t>
            </a:r>
          </a:p>
          <a:p>
            <a:endParaRPr lang="en-US" baseline="0" dirty="0" smtClean="0"/>
          </a:p>
        </p:txBody>
      </p:sp>
      <p:sp>
        <p:nvSpPr>
          <p:cNvPr id="4" name="Slide Number Placeholder 3"/>
          <p:cNvSpPr>
            <a:spLocks noGrp="1"/>
          </p:cNvSpPr>
          <p:nvPr>
            <p:ph type="sldNum" sz="quarter" idx="10"/>
          </p:nvPr>
        </p:nvSpPr>
        <p:spPr/>
        <p:txBody>
          <a:bodyPr/>
          <a:lstStyle/>
          <a:p>
            <a:fld id="{06A18C44-42DD-784B-80F1-5BE964E20F98}"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344816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allow ACS 4.x and ACS 5.x customers to migrate to ISE,</a:t>
            </a:r>
            <a:r>
              <a:rPr lang="en-US" baseline="0" dirty="0" smtClean="0"/>
              <a:t> we are going to support full parity with ACS. This is going to happen in two phases. Phase 1 is going to include ODBC connection to various ODBC providers, Tacacs+ enhancements, ACS Migration Tool, NIC teaming, additional SNMP traps and more support for SNMP. Etc.</a:t>
            </a:r>
          </a:p>
          <a:p>
            <a:endParaRPr lang="en-US" baseline="0" dirty="0" smtClean="0"/>
          </a:p>
          <a:p>
            <a:r>
              <a:rPr lang="en-US" sz="900" dirty="0">
                <a:solidFill>
                  <a:schemeClr val="bg1"/>
                </a:solidFill>
              </a:rPr>
              <a:t>RBAC: </a:t>
            </a:r>
            <a:r>
              <a:rPr lang="en-US" sz="900" dirty="0"/>
              <a:t>If ISE has users in groups A,B,C and devices in groups X,Y,A the goal is to be able to give Admin user1: </a:t>
            </a:r>
            <a:br>
              <a:rPr lang="en-US" sz="900" dirty="0"/>
            </a:br>
            <a:r>
              <a:rPr lang="en-US" sz="900" dirty="0"/>
              <a:t>Full access to group A, read only access to group A, and no access to group A.</a:t>
            </a:r>
            <a:br>
              <a:rPr lang="en-US" sz="900" dirty="0"/>
            </a:br>
            <a:r>
              <a:rPr lang="en-US" sz="900" dirty="0"/>
              <a:t>Full access to device group X, read only access to group Y, and no access to group Z. </a:t>
            </a:r>
          </a:p>
          <a:p>
            <a:r>
              <a:rPr lang="en-US" sz="900" dirty="0">
                <a:solidFill>
                  <a:schemeClr val="bg1"/>
                </a:solidFill>
              </a:rPr>
              <a:t>RBAC inheritance: </a:t>
            </a:r>
            <a:r>
              <a:rPr lang="en-US" sz="900" dirty="0"/>
              <a:t>ISE should support an inheritance mechanism, so if sub-groups exists, they will inherit all permissions from the upper level.</a:t>
            </a:r>
          </a:p>
          <a:p>
            <a:endParaRPr lang="en-US" sz="900" dirty="0"/>
          </a:p>
          <a:p>
            <a:pPr marL="0" lvl="2"/>
            <a:r>
              <a:rPr lang="en-US" sz="800" dirty="0"/>
              <a:t>Many Airplanes use the Honeywell Terminal Wireless LAN Unit (TWLU) that allows them to join a wireless network at various airports using WPA2-Enterprise EAP-TLS. The TWLU rejects the Change Cipher Spec + Encrypted Handshake Message sent by ACS 5 when L bit is not set. This is supported by ACS 4.</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6A18C44-42DD-784B-80F1-5BE964E20F98}" type="slidenum">
              <a:rPr lang="en-US" smtClean="0"/>
              <a:t>62</a:t>
            </a:fld>
            <a:endParaRPr lang="en-US" dirty="0"/>
          </a:p>
        </p:txBody>
      </p:sp>
    </p:spTree>
    <p:extLst>
      <p:ext uri="{BB962C8B-B14F-4D97-AF65-F5344CB8AC3E}">
        <p14:creationId xmlns:p14="http://schemas.microsoft.com/office/powerpoint/2010/main" val="1133199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allow ACS 4.x and ACS 5.x customers to migrate to ISE,</a:t>
            </a:r>
            <a:r>
              <a:rPr lang="en-US" baseline="0" dirty="0" smtClean="0"/>
              <a:t> we are going to support full parity with ACS. This is going to happen in two phases. Phase 1 is going to include ODBC connection to various ODBC providers, Tacacs+ enhancements , ACS Migration Tool, NIC teaming, additional SNMP traps and more support for SNMP. Etc.</a:t>
            </a:r>
          </a:p>
          <a:p>
            <a:endParaRPr lang="en-US" baseline="0" dirty="0" smtClean="0"/>
          </a:p>
          <a:p>
            <a:r>
              <a:rPr lang="en-US" baseline="0" dirty="0" smtClean="0"/>
              <a:t>Details about ODBC feature comes in the slides in the last section of the presentation.</a:t>
            </a:r>
          </a:p>
          <a:p>
            <a:endParaRPr lang="en-US" baseline="0" dirty="0" smtClean="0"/>
          </a:p>
        </p:txBody>
      </p:sp>
      <p:sp>
        <p:nvSpPr>
          <p:cNvPr id="4" name="Slide Number Placeholder 3"/>
          <p:cNvSpPr>
            <a:spLocks noGrp="1"/>
          </p:cNvSpPr>
          <p:nvPr>
            <p:ph type="sldNum" sz="quarter" idx="10"/>
          </p:nvPr>
        </p:nvSpPr>
        <p:spPr/>
        <p:txBody>
          <a:bodyPr/>
          <a:lstStyle/>
          <a:p>
            <a:fld id="{06A18C44-42DD-784B-80F1-5BE964E20F98}" type="slidenum">
              <a:rPr lang="en-US" smtClean="0"/>
              <a:t>63</a:t>
            </a:fld>
            <a:endParaRPr lang="en-US" dirty="0"/>
          </a:p>
        </p:txBody>
      </p:sp>
    </p:spTree>
    <p:extLst>
      <p:ext uri="{BB962C8B-B14F-4D97-AF65-F5344CB8AC3E}">
        <p14:creationId xmlns:p14="http://schemas.microsoft.com/office/powerpoint/2010/main" val="5104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ACS 4.x </a:t>
            </a:r>
            <a:r>
              <a:rPr lang="ja-JP" altLang="en-US" dirty="0" smtClean="0"/>
              <a:t>は</a:t>
            </a:r>
            <a:r>
              <a:rPr lang="en-US" altLang="ja-JP" dirty="0" smtClean="0"/>
              <a:t>Any</a:t>
            </a:r>
            <a:r>
              <a:rPr lang="ja-JP" altLang="en-US" dirty="0" smtClean="0"/>
              <a:t>だったので、そこが違う</a:t>
            </a:r>
            <a:endParaRPr lang="en-US" altLang="ja-JP"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66</a:t>
            </a:fld>
            <a:endParaRPr lang="en-US"/>
          </a:p>
        </p:txBody>
      </p:sp>
    </p:spTree>
    <p:extLst>
      <p:ext uri="{BB962C8B-B14F-4D97-AF65-F5344CB8AC3E}">
        <p14:creationId xmlns:p14="http://schemas.microsoft.com/office/powerpoint/2010/main" val="3627252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Calibri"/>
              </a:rPr>
              <a:pPr>
                <a:defRPr/>
              </a:pPr>
              <a:t>76</a:t>
            </a:fld>
            <a:endParaRPr lang="en-US">
              <a:solidFill>
                <a:prstClr val="black"/>
              </a:solidFill>
              <a:latin typeface="Calibri"/>
            </a:endParaRPr>
          </a:p>
        </p:txBody>
      </p:sp>
    </p:spTree>
    <p:extLst>
      <p:ext uri="{BB962C8B-B14F-4D97-AF65-F5344CB8AC3E}">
        <p14:creationId xmlns:p14="http://schemas.microsoft.com/office/powerpoint/2010/main" val="299727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889986" eaLnBrk="1" fontAlgn="auto" hangingPunct="1">
              <a:spcBef>
                <a:spcPts val="0"/>
              </a:spcBef>
              <a:spcAft>
                <a:spcPts val="0"/>
              </a:spcAft>
              <a:defRPr/>
            </a:pPr>
            <a:r>
              <a:rPr lang="en-US" i="1" dirty="0"/>
              <a:t>&lt;TOPIC&gt;</a:t>
            </a:r>
            <a:r>
              <a:rPr lang="en-US" dirty="0"/>
              <a:t>_Publish, </a:t>
            </a:r>
            <a:r>
              <a:rPr lang="en-US" i="1" dirty="0"/>
              <a:t>&lt;TOPIC&gt;</a:t>
            </a:r>
            <a:r>
              <a:rPr lang="en-US" dirty="0"/>
              <a:t>_Subscribe, </a:t>
            </a:r>
            <a:r>
              <a:rPr lang="en-US" i="1" dirty="0"/>
              <a:t>&lt;TOPIC&gt;</a:t>
            </a:r>
            <a:r>
              <a:rPr lang="en-US" dirty="0"/>
              <a:t>_Action</a:t>
            </a:r>
          </a:p>
          <a:p>
            <a:pPr marL="0" lvl="1" defTabSz="889986" eaLnBrk="1" fontAlgn="auto" hangingPunct="1">
              <a:spcBef>
                <a:spcPts val="0"/>
              </a:spcBef>
              <a:spcAft>
                <a:spcPts val="0"/>
              </a:spcAft>
              <a:defRPr/>
            </a:pPr>
            <a:r>
              <a:rPr lang="en-US" sz="1300" dirty="0"/>
              <a:t>Approve/Decline/Enable/Disable/Delete actions by ISE admin on these new topics</a:t>
            </a:r>
          </a:p>
          <a:p>
            <a:endParaRPr lang="en-US" dirty="0"/>
          </a:p>
        </p:txBody>
      </p:sp>
      <p:sp>
        <p:nvSpPr>
          <p:cNvPr id="4" name="Slide Number Placeholder 3"/>
          <p:cNvSpPr>
            <a:spLocks noGrp="1"/>
          </p:cNvSpPr>
          <p:nvPr>
            <p:ph type="sldNum" sz="quarter" idx="10"/>
          </p:nvPr>
        </p:nvSpPr>
        <p:spPr/>
        <p:txBody>
          <a:bodyPr/>
          <a:lstStyle/>
          <a:p>
            <a:fld id="{78F1EBC1-6760-834F-9440-D8C4CE4E9948}" type="slidenum">
              <a:rPr lang="en-US" smtClean="0"/>
              <a:t>80</a:t>
            </a:fld>
            <a:endParaRPr lang="en-US"/>
          </a:p>
        </p:txBody>
      </p:sp>
    </p:spTree>
    <p:extLst>
      <p:ext uri="{BB962C8B-B14F-4D97-AF65-F5344CB8AC3E}">
        <p14:creationId xmlns:p14="http://schemas.microsoft.com/office/powerpoint/2010/main" val="512864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F1EBC1-6760-834F-9440-D8C4CE4E9948}" type="slidenum">
              <a:rPr lang="en-US" smtClean="0"/>
              <a:t>81</a:t>
            </a:fld>
            <a:endParaRPr lang="en-US"/>
          </a:p>
        </p:txBody>
      </p:sp>
    </p:spTree>
    <p:extLst>
      <p:ext uri="{BB962C8B-B14F-4D97-AF65-F5344CB8AC3E}">
        <p14:creationId xmlns:p14="http://schemas.microsoft.com/office/powerpoint/2010/main" val="138014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84</a:t>
            </a:fld>
            <a:endParaRPr lang="en-US"/>
          </a:p>
        </p:txBody>
      </p:sp>
    </p:spTree>
    <p:extLst>
      <p:ext uri="{BB962C8B-B14F-4D97-AF65-F5344CB8AC3E}">
        <p14:creationId xmlns:p14="http://schemas.microsoft.com/office/powerpoint/2010/main" val="707256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89</a:t>
            </a:fld>
            <a:endParaRPr lang="en-US"/>
          </a:p>
        </p:txBody>
      </p:sp>
    </p:spTree>
    <p:extLst>
      <p:ext uri="{BB962C8B-B14F-4D97-AF65-F5344CB8AC3E}">
        <p14:creationId xmlns:p14="http://schemas.microsoft.com/office/powerpoint/2010/main" val="1470224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90</a:t>
            </a:fld>
            <a:endParaRPr lang="en-US"/>
          </a:p>
        </p:txBody>
      </p:sp>
    </p:spTree>
    <p:extLst>
      <p:ext uri="{BB962C8B-B14F-4D97-AF65-F5344CB8AC3E}">
        <p14:creationId xmlns:p14="http://schemas.microsoft.com/office/powerpoint/2010/main" val="49401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ISE collects information about different users and endpoints connected to a network, but these information was spread across different pages in the admin UI, and internally in database tables, caches </a:t>
            </a:r>
            <a:r>
              <a:rPr lang="en-US" sz="1200" dirty="0" err="1" smtClean="0"/>
              <a:t>etc</a:t>
            </a:r>
            <a:r>
              <a:rPr lang="en-US" sz="1200" dirty="0" smtClean="0"/>
              <a:t> …</a:t>
            </a:r>
          </a:p>
          <a:p>
            <a:r>
              <a:rPr lang="en-US" sz="1200" dirty="0" smtClean="0"/>
              <a:t>The new Context Visibility provides the administrator with a more holistic view of the network.  A new interactive UI allows for quick sorting and filtering of context information such as Endpoints, Users, Compliance and more.  Then quickly see associated data listed right on the page!</a:t>
            </a:r>
            <a:endParaRPr lang="en-US" sz="1200" dirty="0" smtClean="0">
              <a:solidFill>
                <a:schemeClr val="tx1"/>
              </a:solidFill>
            </a:endParaRPr>
          </a:p>
          <a:p>
            <a:r>
              <a:rPr lang="en-US" sz="1200" dirty="0" smtClean="0">
                <a:solidFill>
                  <a:schemeClr val="tx1"/>
                </a:solidFill>
              </a:rPr>
              <a:t>Context Visibility provides a quick and easy way to understand the various users and endpoints on your network. Context Visibility starts with overview of ISE deployment providing administrators with selectable </a:t>
            </a:r>
            <a:r>
              <a:rPr lang="en-US" sz="1200" dirty="0" err="1" smtClean="0">
                <a:solidFill>
                  <a:schemeClr val="tx1"/>
                </a:solidFill>
              </a:rPr>
              <a:t>dashlets</a:t>
            </a:r>
            <a:r>
              <a:rPr lang="en-US" sz="1200" dirty="0" smtClean="0">
                <a:solidFill>
                  <a:schemeClr val="tx1"/>
                </a:solidFill>
              </a:rPr>
              <a:t>. Administrators can click on the </a:t>
            </a:r>
            <a:r>
              <a:rPr lang="en-US" sz="1200" dirty="0" err="1" smtClean="0">
                <a:solidFill>
                  <a:schemeClr val="tx1"/>
                </a:solidFill>
              </a:rPr>
              <a:t>dashlets</a:t>
            </a:r>
            <a:r>
              <a:rPr lang="en-US" sz="1200" dirty="0" smtClean="0">
                <a:solidFill>
                  <a:schemeClr val="tx1"/>
                </a:solidFill>
              </a:rPr>
              <a:t> to get detailed drill downs with additional graphs and tabular data.</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3760433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93</a:t>
            </a:fld>
            <a:endParaRPr lang="en-US"/>
          </a:p>
        </p:txBody>
      </p:sp>
    </p:spTree>
    <p:extLst>
      <p:ext uri="{BB962C8B-B14F-4D97-AF65-F5344CB8AC3E}">
        <p14:creationId xmlns:p14="http://schemas.microsoft.com/office/powerpoint/2010/main" val="850970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 CVEs comprise the vast majority of potential exploits* but difficulty is in acting on them intelligently specific to a customer’s environment</a:t>
            </a:r>
          </a:p>
          <a:p>
            <a:r>
              <a:rPr lang="en-US" dirty="0" smtClean="0"/>
              <a:t>Products</a:t>
            </a:r>
          </a:p>
          <a:p>
            <a:pPr lvl="1"/>
            <a:r>
              <a:rPr lang="en-US" dirty="0" smtClean="0"/>
              <a:t>ISE, AnyConnect, AMP</a:t>
            </a:r>
          </a:p>
          <a:p>
            <a:pPr lvl="1"/>
            <a:r>
              <a:rPr lang="en-US" dirty="0" smtClean="0"/>
              <a:t>Third party VA and Pen Test tools</a:t>
            </a:r>
          </a:p>
          <a:p>
            <a:pPr lvl="1"/>
            <a:r>
              <a:rPr lang="en-US" dirty="0" smtClean="0"/>
              <a:t>pxGrid</a:t>
            </a:r>
          </a:p>
          <a:p>
            <a:r>
              <a:rPr lang="en-US" dirty="0" smtClean="0"/>
              <a:t>Value Proposition:</a:t>
            </a:r>
          </a:p>
          <a:p>
            <a:pPr lvl="1"/>
            <a:r>
              <a:rPr lang="en-US" dirty="0" smtClean="0"/>
              <a:t>Aggregate CVE threat via Cisco and third party tools and combine with real asset inventory</a:t>
            </a:r>
          </a:p>
          <a:p>
            <a:r>
              <a:rPr lang="en-US" dirty="0" smtClean="0"/>
              <a:t>Use Case:</a:t>
            </a:r>
          </a:p>
          <a:p>
            <a:pPr lvl="1"/>
            <a:r>
              <a:rPr lang="en-US" dirty="0" smtClean="0"/>
              <a:t>I get threat events all the time, through a variety of feeds/services, but how many of them apply to my environment, to what degree and how do I act on them?</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99</a:t>
            </a:fld>
            <a:endParaRPr lang="en-US"/>
          </a:p>
        </p:txBody>
      </p:sp>
    </p:spTree>
    <p:extLst>
      <p:ext uri="{BB962C8B-B14F-4D97-AF65-F5344CB8AC3E}">
        <p14:creationId xmlns:p14="http://schemas.microsoft.com/office/powerpoint/2010/main" val="505041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Category = </a:t>
            </a:r>
            <a:r>
              <a:rPr lang="en-US" dirty="0" err="1" smtClean="0"/>
              <a:t>ccOpswatPM</a:t>
            </a:r>
            <a:r>
              <a:rPr lang="en-US" dirty="0" smtClean="0"/>
              <a:t> = 9</a:t>
            </a:r>
          </a:p>
          <a:p>
            <a:endParaRPr lang="en-US" dirty="0" smtClean="0"/>
          </a:p>
          <a:p>
            <a:r>
              <a:rPr lang="en-US" dirty="0" smtClean="0"/>
              <a:t>Type = </a:t>
            </a:r>
          </a:p>
          <a:p>
            <a:r>
              <a:rPr lang="en-US" dirty="0" err="1" smtClean="0"/>
              <a:t>ctOpswatpmInst</a:t>
            </a:r>
            <a:r>
              <a:rPr lang="en-US" dirty="0" smtClean="0"/>
              <a:t> = 901,</a:t>
            </a:r>
          </a:p>
          <a:p>
            <a:r>
              <a:rPr lang="en-US" dirty="0" err="1" smtClean="0"/>
              <a:t>ctOpswatpmUpToDate</a:t>
            </a:r>
            <a:r>
              <a:rPr lang="en-US" dirty="0" smtClean="0"/>
              <a:t> = 902,</a:t>
            </a:r>
          </a:p>
          <a:p>
            <a:r>
              <a:rPr lang="en-US" dirty="0" err="1" smtClean="0"/>
              <a:t>ctOpswatpmEnabled</a:t>
            </a:r>
            <a:r>
              <a:rPr lang="en-US" dirty="0" smtClean="0"/>
              <a:t> = 903,</a:t>
            </a:r>
          </a:p>
          <a:p>
            <a:endParaRPr lang="en-US" dirty="0" smtClean="0"/>
          </a:p>
          <a:p>
            <a:r>
              <a:rPr lang="en-US" dirty="0" smtClean="0"/>
              <a:t>Remediation = </a:t>
            </a:r>
          </a:p>
          <a:p>
            <a:r>
              <a:rPr lang="en-US" dirty="0" err="1" smtClean="0"/>
              <a:t>rtPMUpd</a:t>
            </a:r>
            <a:r>
              <a:rPr lang="en-US" dirty="0" smtClean="0"/>
              <a:t>, </a:t>
            </a:r>
          </a:p>
          <a:p>
            <a:r>
              <a:rPr lang="en-US" dirty="0" err="1" smtClean="0"/>
              <a:t>rtPMEnable</a:t>
            </a:r>
            <a:endParaRPr lang="en-US" dirty="0" smtClean="0"/>
          </a:p>
          <a:p>
            <a:r>
              <a:rPr lang="en-US" dirty="0" err="1" smtClean="0"/>
              <a:t>rtPMActivateGUI</a:t>
            </a:r>
            <a:endParaRPr lang="en-US" dirty="0" smtClean="0"/>
          </a:p>
          <a:p>
            <a:endParaRPr lang="en-US" dirty="0"/>
          </a:p>
        </p:txBody>
      </p:sp>
      <p:sp>
        <p:nvSpPr>
          <p:cNvPr id="4" name="Slide Number Placeholder 3"/>
          <p:cNvSpPr>
            <a:spLocks noGrp="1"/>
          </p:cNvSpPr>
          <p:nvPr>
            <p:ph type="sldNum" sz="quarter" idx="10"/>
          </p:nvPr>
        </p:nvSpPr>
        <p:spPr/>
        <p:txBody>
          <a:bodyPr/>
          <a:lstStyle/>
          <a:p>
            <a:fld id="{C4A4F76E-C256-4C1B-B207-68E3BCAF6335}" type="slidenum">
              <a:rPr lang="en-US" smtClean="0"/>
              <a:t>104</a:t>
            </a:fld>
            <a:endParaRPr lang="en-US" dirty="0"/>
          </a:p>
        </p:txBody>
      </p:sp>
    </p:spTree>
    <p:extLst>
      <p:ext uri="{BB962C8B-B14F-4D97-AF65-F5344CB8AC3E}">
        <p14:creationId xmlns:p14="http://schemas.microsoft.com/office/powerpoint/2010/main" val="857447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Category = </a:t>
            </a:r>
            <a:r>
              <a:rPr lang="en-US" dirty="0" err="1" smtClean="0"/>
              <a:t>ccOpswatPM</a:t>
            </a:r>
            <a:r>
              <a:rPr lang="en-US" dirty="0" smtClean="0"/>
              <a:t> = 9</a:t>
            </a:r>
          </a:p>
          <a:p>
            <a:endParaRPr lang="en-US" dirty="0" smtClean="0"/>
          </a:p>
          <a:p>
            <a:r>
              <a:rPr lang="en-US" dirty="0" smtClean="0"/>
              <a:t>Type = </a:t>
            </a:r>
          </a:p>
          <a:p>
            <a:r>
              <a:rPr lang="en-US" dirty="0" err="1" smtClean="0"/>
              <a:t>ctOpswatpmInst</a:t>
            </a:r>
            <a:r>
              <a:rPr lang="en-US" dirty="0" smtClean="0"/>
              <a:t> = 901,</a:t>
            </a:r>
          </a:p>
          <a:p>
            <a:r>
              <a:rPr lang="en-US" dirty="0" err="1" smtClean="0"/>
              <a:t>ctOpswatpmUpToDate</a:t>
            </a:r>
            <a:r>
              <a:rPr lang="en-US" dirty="0" smtClean="0"/>
              <a:t> = 902,</a:t>
            </a:r>
          </a:p>
          <a:p>
            <a:r>
              <a:rPr lang="en-US" dirty="0" err="1" smtClean="0"/>
              <a:t>ctOpswatpmEnabled</a:t>
            </a:r>
            <a:r>
              <a:rPr lang="en-US" dirty="0" smtClean="0"/>
              <a:t> = 903,</a:t>
            </a:r>
          </a:p>
          <a:p>
            <a:endParaRPr lang="en-US" dirty="0" smtClean="0"/>
          </a:p>
          <a:p>
            <a:r>
              <a:rPr lang="en-US" dirty="0" smtClean="0"/>
              <a:t>Remediation = </a:t>
            </a:r>
          </a:p>
          <a:p>
            <a:r>
              <a:rPr lang="en-US" dirty="0" err="1" smtClean="0"/>
              <a:t>rtPMUpd</a:t>
            </a:r>
            <a:r>
              <a:rPr lang="en-US" dirty="0" smtClean="0"/>
              <a:t>, </a:t>
            </a:r>
          </a:p>
          <a:p>
            <a:r>
              <a:rPr lang="en-US" dirty="0" err="1" smtClean="0"/>
              <a:t>rtPMEnable</a:t>
            </a:r>
            <a:endParaRPr lang="en-US" dirty="0" smtClean="0"/>
          </a:p>
          <a:p>
            <a:r>
              <a:rPr lang="en-US" dirty="0" err="1" smtClean="0"/>
              <a:t>rtPMActivateGUI</a:t>
            </a:r>
            <a:endParaRPr lang="en-US" dirty="0" smtClean="0"/>
          </a:p>
          <a:p>
            <a:endParaRPr lang="en-US" dirty="0"/>
          </a:p>
        </p:txBody>
      </p:sp>
      <p:sp>
        <p:nvSpPr>
          <p:cNvPr id="4" name="Slide Number Placeholder 3"/>
          <p:cNvSpPr>
            <a:spLocks noGrp="1"/>
          </p:cNvSpPr>
          <p:nvPr>
            <p:ph type="sldNum" sz="quarter" idx="10"/>
          </p:nvPr>
        </p:nvSpPr>
        <p:spPr/>
        <p:txBody>
          <a:bodyPr/>
          <a:lstStyle/>
          <a:p>
            <a:fld id="{C4A4F76E-C256-4C1B-B207-68E3BCAF6335}" type="slidenum">
              <a:rPr lang="en-US" smtClean="0"/>
              <a:t>105</a:t>
            </a:fld>
            <a:endParaRPr lang="en-US" dirty="0"/>
          </a:p>
        </p:txBody>
      </p:sp>
    </p:spTree>
    <p:extLst>
      <p:ext uri="{BB962C8B-B14F-4D97-AF65-F5344CB8AC3E}">
        <p14:creationId xmlns:p14="http://schemas.microsoft.com/office/powerpoint/2010/main" val="857447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Category = </a:t>
            </a:r>
            <a:r>
              <a:rPr lang="en-US" dirty="0" err="1" smtClean="0"/>
              <a:t>ccOpswatPM</a:t>
            </a:r>
            <a:r>
              <a:rPr lang="en-US" dirty="0" smtClean="0"/>
              <a:t> = 9</a:t>
            </a:r>
          </a:p>
          <a:p>
            <a:endParaRPr lang="en-US" dirty="0" smtClean="0"/>
          </a:p>
          <a:p>
            <a:r>
              <a:rPr lang="en-US" dirty="0" smtClean="0"/>
              <a:t>Type = </a:t>
            </a:r>
          </a:p>
          <a:p>
            <a:r>
              <a:rPr lang="en-US" dirty="0" err="1" smtClean="0"/>
              <a:t>ctOpswatpmInst</a:t>
            </a:r>
            <a:r>
              <a:rPr lang="en-US" dirty="0" smtClean="0"/>
              <a:t> = 901,</a:t>
            </a:r>
          </a:p>
          <a:p>
            <a:r>
              <a:rPr lang="en-US" dirty="0" err="1" smtClean="0"/>
              <a:t>ctOpswatpmUpToDate</a:t>
            </a:r>
            <a:r>
              <a:rPr lang="en-US" dirty="0" smtClean="0"/>
              <a:t> = 902,</a:t>
            </a:r>
          </a:p>
          <a:p>
            <a:r>
              <a:rPr lang="en-US" dirty="0" err="1" smtClean="0"/>
              <a:t>ctOpswatpmEnabled</a:t>
            </a:r>
            <a:r>
              <a:rPr lang="en-US" dirty="0" smtClean="0"/>
              <a:t> = 903,</a:t>
            </a:r>
          </a:p>
          <a:p>
            <a:endParaRPr lang="en-US" dirty="0" smtClean="0"/>
          </a:p>
          <a:p>
            <a:r>
              <a:rPr lang="en-US" dirty="0" smtClean="0"/>
              <a:t>Remediation = </a:t>
            </a:r>
          </a:p>
          <a:p>
            <a:r>
              <a:rPr lang="en-US" dirty="0" err="1" smtClean="0"/>
              <a:t>rtPMUpd</a:t>
            </a:r>
            <a:r>
              <a:rPr lang="en-US" dirty="0" smtClean="0"/>
              <a:t>, </a:t>
            </a:r>
          </a:p>
          <a:p>
            <a:r>
              <a:rPr lang="en-US" dirty="0" err="1" smtClean="0"/>
              <a:t>rtPMEnable</a:t>
            </a:r>
            <a:endParaRPr lang="en-US" dirty="0" smtClean="0"/>
          </a:p>
          <a:p>
            <a:r>
              <a:rPr lang="en-US" dirty="0" err="1" smtClean="0"/>
              <a:t>rtPMActivateGUI</a:t>
            </a:r>
            <a:endParaRPr lang="en-US" dirty="0" smtClean="0"/>
          </a:p>
          <a:p>
            <a:endParaRPr lang="en-US" dirty="0"/>
          </a:p>
        </p:txBody>
      </p:sp>
      <p:sp>
        <p:nvSpPr>
          <p:cNvPr id="4" name="Slide Number Placeholder 3"/>
          <p:cNvSpPr>
            <a:spLocks noGrp="1"/>
          </p:cNvSpPr>
          <p:nvPr>
            <p:ph type="sldNum" sz="quarter" idx="10"/>
          </p:nvPr>
        </p:nvSpPr>
        <p:spPr/>
        <p:txBody>
          <a:bodyPr/>
          <a:lstStyle/>
          <a:p>
            <a:fld id="{C4A4F76E-C256-4C1B-B207-68E3BCAF6335}" type="slidenum">
              <a:rPr lang="en-US" smtClean="0"/>
              <a:t>106</a:t>
            </a:fld>
            <a:endParaRPr lang="en-US" dirty="0"/>
          </a:p>
        </p:txBody>
      </p:sp>
    </p:spTree>
    <p:extLst>
      <p:ext uri="{BB962C8B-B14F-4D97-AF65-F5344CB8AC3E}">
        <p14:creationId xmlns:p14="http://schemas.microsoft.com/office/powerpoint/2010/main" val="857447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Category = </a:t>
            </a:r>
            <a:r>
              <a:rPr lang="en-US" dirty="0" err="1" smtClean="0"/>
              <a:t>ccOpswatPM</a:t>
            </a:r>
            <a:r>
              <a:rPr lang="en-US" dirty="0" smtClean="0"/>
              <a:t> = 9</a:t>
            </a:r>
          </a:p>
          <a:p>
            <a:endParaRPr lang="en-US" dirty="0" smtClean="0"/>
          </a:p>
          <a:p>
            <a:r>
              <a:rPr lang="en-US" dirty="0" smtClean="0"/>
              <a:t>Type = </a:t>
            </a:r>
          </a:p>
          <a:p>
            <a:r>
              <a:rPr lang="en-US" dirty="0" err="1" smtClean="0"/>
              <a:t>ctOpswatpmInst</a:t>
            </a:r>
            <a:r>
              <a:rPr lang="en-US" dirty="0" smtClean="0"/>
              <a:t> = 901,</a:t>
            </a:r>
          </a:p>
          <a:p>
            <a:r>
              <a:rPr lang="en-US" dirty="0" err="1" smtClean="0"/>
              <a:t>ctOpswatpmUpToDate</a:t>
            </a:r>
            <a:r>
              <a:rPr lang="en-US" dirty="0" smtClean="0"/>
              <a:t> = 902,</a:t>
            </a:r>
          </a:p>
          <a:p>
            <a:r>
              <a:rPr lang="en-US" dirty="0" err="1" smtClean="0"/>
              <a:t>ctOpswatpmEnabled</a:t>
            </a:r>
            <a:r>
              <a:rPr lang="en-US" dirty="0" smtClean="0"/>
              <a:t> = 903,</a:t>
            </a:r>
          </a:p>
          <a:p>
            <a:endParaRPr lang="en-US" dirty="0" smtClean="0"/>
          </a:p>
          <a:p>
            <a:r>
              <a:rPr lang="en-US" dirty="0" smtClean="0"/>
              <a:t>Remediation = </a:t>
            </a:r>
          </a:p>
          <a:p>
            <a:r>
              <a:rPr lang="en-US" dirty="0" err="1" smtClean="0"/>
              <a:t>rtPMUpd</a:t>
            </a:r>
            <a:r>
              <a:rPr lang="en-US" dirty="0" smtClean="0"/>
              <a:t>, </a:t>
            </a:r>
          </a:p>
          <a:p>
            <a:r>
              <a:rPr lang="en-US" dirty="0" err="1" smtClean="0"/>
              <a:t>rtPMEnable</a:t>
            </a:r>
            <a:endParaRPr lang="en-US" dirty="0" smtClean="0"/>
          </a:p>
          <a:p>
            <a:r>
              <a:rPr lang="en-US" dirty="0" err="1" smtClean="0"/>
              <a:t>rtPMActivateGUI</a:t>
            </a:r>
            <a:endParaRPr lang="en-US" dirty="0" smtClean="0"/>
          </a:p>
          <a:p>
            <a:endParaRPr lang="en-US" dirty="0"/>
          </a:p>
        </p:txBody>
      </p:sp>
      <p:sp>
        <p:nvSpPr>
          <p:cNvPr id="4" name="Slide Number Placeholder 3"/>
          <p:cNvSpPr>
            <a:spLocks noGrp="1"/>
          </p:cNvSpPr>
          <p:nvPr>
            <p:ph type="sldNum" sz="quarter" idx="10"/>
          </p:nvPr>
        </p:nvSpPr>
        <p:spPr/>
        <p:txBody>
          <a:bodyPr/>
          <a:lstStyle/>
          <a:p>
            <a:fld id="{C4A4F76E-C256-4C1B-B207-68E3BCAF6335}" type="slidenum">
              <a:rPr lang="en-US" smtClean="0"/>
              <a:t>107</a:t>
            </a:fld>
            <a:endParaRPr lang="en-US" dirty="0"/>
          </a:p>
        </p:txBody>
      </p:sp>
    </p:spTree>
    <p:extLst>
      <p:ext uri="{BB962C8B-B14F-4D97-AF65-F5344CB8AC3E}">
        <p14:creationId xmlns:p14="http://schemas.microsoft.com/office/powerpoint/2010/main" val="857447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Category = </a:t>
            </a:r>
            <a:r>
              <a:rPr lang="en-US" dirty="0" err="1" smtClean="0"/>
              <a:t>ccOpswatPM</a:t>
            </a:r>
            <a:r>
              <a:rPr lang="en-US" dirty="0" smtClean="0"/>
              <a:t> = 9</a:t>
            </a:r>
          </a:p>
          <a:p>
            <a:endParaRPr lang="en-US" dirty="0" smtClean="0"/>
          </a:p>
          <a:p>
            <a:r>
              <a:rPr lang="en-US" dirty="0" smtClean="0"/>
              <a:t>Type = </a:t>
            </a:r>
          </a:p>
          <a:p>
            <a:r>
              <a:rPr lang="en-US" dirty="0" err="1" smtClean="0"/>
              <a:t>ctOpswatpmInst</a:t>
            </a:r>
            <a:r>
              <a:rPr lang="en-US" dirty="0" smtClean="0"/>
              <a:t> = 901,</a:t>
            </a:r>
          </a:p>
          <a:p>
            <a:r>
              <a:rPr lang="en-US" dirty="0" err="1" smtClean="0"/>
              <a:t>ctOpswatpmUpToDate</a:t>
            </a:r>
            <a:r>
              <a:rPr lang="en-US" dirty="0" smtClean="0"/>
              <a:t> = 902,</a:t>
            </a:r>
          </a:p>
          <a:p>
            <a:r>
              <a:rPr lang="en-US" dirty="0" err="1" smtClean="0"/>
              <a:t>ctOpswatpmEnabled</a:t>
            </a:r>
            <a:r>
              <a:rPr lang="en-US" dirty="0" smtClean="0"/>
              <a:t> = 903,</a:t>
            </a:r>
          </a:p>
          <a:p>
            <a:endParaRPr lang="en-US" dirty="0" smtClean="0"/>
          </a:p>
          <a:p>
            <a:r>
              <a:rPr lang="en-US" dirty="0" smtClean="0"/>
              <a:t>Remediation = </a:t>
            </a:r>
          </a:p>
          <a:p>
            <a:r>
              <a:rPr lang="en-US" dirty="0" err="1" smtClean="0"/>
              <a:t>rtPMUpd</a:t>
            </a:r>
            <a:r>
              <a:rPr lang="en-US" dirty="0" smtClean="0"/>
              <a:t>, </a:t>
            </a:r>
          </a:p>
          <a:p>
            <a:r>
              <a:rPr lang="en-US" dirty="0" err="1" smtClean="0"/>
              <a:t>rtPMEnable</a:t>
            </a:r>
            <a:endParaRPr lang="en-US" dirty="0" smtClean="0"/>
          </a:p>
          <a:p>
            <a:r>
              <a:rPr lang="en-US" dirty="0" err="1" smtClean="0"/>
              <a:t>rtPMActivateGUI</a:t>
            </a:r>
            <a:endParaRPr lang="en-US" dirty="0" smtClean="0"/>
          </a:p>
          <a:p>
            <a:endParaRPr lang="en-US" dirty="0"/>
          </a:p>
        </p:txBody>
      </p:sp>
      <p:sp>
        <p:nvSpPr>
          <p:cNvPr id="4" name="Slide Number Placeholder 3"/>
          <p:cNvSpPr>
            <a:spLocks noGrp="1"/>
          </p:cNvSpPr>
          <p:nvPr>
            <p:ph type="sldNum" sz="quarter" idx="10"/>
          </p:nvPr>
        </p:nvSpPr>
        <p:spPr/>
        <p:txBody>
          <a:bodyPr/>
          <a:lstStyle/>
          <a:p>
            <a:fld id="{C4A4F76E-C256-4C1B-B207-68E3BCAF6335}" type="slidenum">
              <a:rPr lang="en-US" smtClean="0"/>
              <a:t>108</a:t>
            </a:fld>
            <a:endParaRPr lang="en-US" dirty="0"/>
          </a:p>
        </p:txBody>
      </p:sp>
    </p:spTree>
    <p:extLst>
      <p:ext uri="{BB962C8B-B14F-4D97-AF65-F5344CB8AC3E}">
        <p14:creationId xmlns:p14="http://schemas.microsoft.com/office/powerpoint/2010/main" val="857447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128</a:t>
            </a:fld>
            <a:endParaRPr lang="en-US"/>
          </a:p>
        </p:txBody>
      </p:sp>
    </p:spTree>
    <p:extLst>
      <p:ext uri="{BB962C8B-B14F-4D97-AF65-F5344CB8AC3E}">
        <p14:creationId xmlns:p14="http://schemas.microsoft.com/office/powerpoint/2010/main" val="20181760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introduced</a:t>
            </a:r>
            <a:r>
              <a:rPr lang="en-US" baseline="0" dirty="0" smtClean="0"/>
              <a:t> online feed service</a:t>
            </a:r>
          </a:p>
          <a:p>
            <a:r>
              <a:rPr lang="en-US" dirty="0" smtClean="0"/>
              <a:t>1.3 introduced</a:t>
            </a:r>
            <a:r>
              <a:rPr lang="en-US" baseline="0" dirty="0" smtClean="0"/>
              <a:t> </a:t>
            </a:r>
            <a:r>
              <a:rPr lang="en-US" baseline="0" dirty="0" err="1" smtClean="0"/>
              <a:t>ACIDEX</a:t>
            </a:r>
            <a:r>
              <a:rPr lang="en-US" baseline="0" dirty="0" smtClean="0"/>
              <a:t> conditions</a:t>
            </a:r>
          </a:p>
          <a:p>
            <a:r>
              <a:rPr lang="en-US" baseline="0" dirty="0" smtClean="0"/>
              <a:t>2.1 introduced </a:t>
            </a:r>
            <a:r>
              <a:rPr lang="en-US" baseline="0" dirty="0" err="1" smtClean="0"/>
              <a:t>NMAP</a:t>
            </a:r>
            <a:r>
              <a:rPr lang="en-US" baseline="0" dirty="0" smtClean="0"/>
              <a:t> enhancements and AD probe.</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138</a:t>
            </a:fld>
            <a:endParaRPr lang="en-US"/>
          </a:p>
        </p:txBody>
      </p:sp>
    </p:spTree>
    <p:extLst>
      <p:ext uri="{BB962C8B-B14F-4D97-AF65-F5344CB8AC3E}">
        <p14:creationId xmlns:p14="http://schemas.microsoft.com/office/powerpoint/2010/main" val="843698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introduced</a:t>
            </a:r>
            <a:r>
              <a:rPr lang="en-US" baseline="0" dirty="0" smtClean="0"/>
              <a:t> online feed service</a:t>
            </a:r>
          </a:p>
          <a:p>
            <a:r>
              <a:rPr lang="en-US" dirty="0" smtClean="0"/>
              <a:t>1.3 introduced</a:t>
            </a:r>
            <a:r>
              <a:rPr lang="en-US" baseline="0" dirty="0" smtClean="0"/>
              <a:t> </a:t>
            </a:r>
            <a:r>
              <a:rPr lang="en-US" baseline="0" dirty="0" err="1" smtClean="0"/>
              <a:t>ACIDEX</a:t>
            </a:r>
            <a:r>
              <a:rPr lang="en-US" baseline="0" dirty="0" smtClean="0"/>
              <a:t> conditions</a:t>
            </a:r>
          </a:p>
          <a:p>
            <a:r>
              <a:rPr lang="en-US" baseline="0" dirty="0" smtClean="0"/>
              <a:t>2.1 introduced </a:t>
            </a:r>
            <a:r>
              <a:rPr lang="en-US" baseline="0" dirty="0" err="1" smtClean="0"/>
              <a:t>NMAP</a:t>
            </a:r>
            <a:r>
              <a:rPr lang="en-US" baseline="0" dirty="0" smtClean="0"/>
              <a:t> enhancements and AD probe.</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139</a:t>
            </a:fld>
            <a:endParaRPr lang="en-US"/>
          </a:p>
        </p:txBody>
      </p:sp>
    </p:spTree>
    <p:extLst>
      <p:ext uri="{BB962C8B-B14F-4D97-AF65-F5344CB8AC3E}">
        <p14:creationId xmlns:p14="http://schemas.microsoft.com/office/powerpoint/2010/main" val="84369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18C44-42DD-784B-80F1-5BE964E20F98}" type="slidenum">
              <a:rPr lang="en-US" smtClean="0"/>
              <a:t>7</a:t>
            </a:fld>
            <a:endParaRPr lang="en-US"/>
          </a:p>
        </p:txBody>
      </p:sp>
    </p:spTree>
    <p:extLst>
      <p:ext uri="{BB962C8B-B14F-4D97-AF65-F5344CB8AC3E}">
        <p14:creationId xmlns:p14="http://schemas.microsoft.com/office/powerpoint/2010/main" val="153487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http://stackoverflow.com/questions/30591706/what-is-the-user-agent-string-name-for-microsoft-edge</a:t>
            </a:r>
          </a:p>
          <a:p>
            <a:endParaRPr lang="en-US" dirty="0" smtClean="0"/>
          </a:p>
          <a:p>
            <a:r>
              <a:rPr lang="en-US" dirty="0" smtClean="0"/>
              <a:t>The </a:t>
            </a:r>
            <a:r>
              <a:rPr lang="en-US" dirty="0" err="1" smtClean="0"/>
              <a:t>userAgent</a:t>
            </a:r>
            <a:r>
              <a:rPr lang="en-US" dirty="0" smtClean="0"/>
              <a:t> property has been aptly described as “an ever-growing pack of lies” by Patrick H. </a:t>
            </a:r>
            <a:r>
              <a:rPr lang="en-US" dirty="0" err="1" smtClean="0"/>
              <a:t>Lauke</a:t>
            </a:r>
            <a:r>
              <a:rPr lang="en-US" dirty="0" smtClean="0"/>
              <a:t> in </a:t>
            </a:r>
            <a:r>
              <a:rPr lang="en-US" dirty="0" err="1" smtClean="0"/>
              <a:t>W3C</a:t>
            </a:r>
            <a:r>
              <a:rPr lang="en-US" dirty="0" smtClean="0"/>
              <a:t> discussions. (“or rather, a balancing act of adding enough legacy keywords that won’t immediately have old UA-sniffing code falling over, while still trying to convey a little bit of actually useful and accurate information.”)</a:t>
            </a:r>
          </a:p>
          <a:p>
            <a:endParaRPr lang="en-US" dirty="0" smtClean="0"/>
          </a:p>
          <a:p>
            <a:r>
              <a:rPr lang="en-US" dirty="0" smtClean="0"/>
              <a:t>We recommend that web developers avoid UA sniffing as much as possible; modern web platform features are nearly all detectable in easy ways. For example, the </a:t>
            </a:r>
            <a:r>
              <a:rPr lang="en-US" i="1" dirty="0" err="1" smtClean="0">
                <a:hlinkClick r:id="rId3"/>
              </a:rPr>
              <a:t>Modernizr</a:t>
            </a:r>
            <a:r>
              <a:rPr lang="en-US" dirty="0" smtClean="0"/>
              <a:t> library is a fantastic and simple way of detecting features.</a:t>
            </a:r>
          </a:p>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141</a:t>
            </a:fld>
            <a:endParaRPr lang="en-US"/>
          </a:p>
        </p:txBody>
      </p:sp>
    </p:spTree>
    <p:extLst>
      <p:ext uri="{BB962C8B-B14F-4D97-AF65-F5344CB8AC3E}">
        <p14:creationId xmlns:p14="http://schemas.microsoft.com/office/powerpoint/2010/main" val="33805822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145</a:t>
            </a:fld>
            <a:endParaRPr lang="en-US"/>
          </a:p>
        </p:txBody>
      </p:sp>
    </p:spTree>
    <p:extLst>
      <p:ext uri="{BB962C8B-B14F-4D97-AF65-F5344CB8AC3E}">
        <p14:creationId xmlns:p14="http://schemas.microsoft.com/office/powerpoint/2010/main" val="3101424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Predefined defaults for simple types</a:t>
            </a:r>
          </a:p>
          <a:p>
            <a:r>
              <a:rPr lang="en-US" dirty="0" smtClean="0"/>
              <a:t>Coercing Trait 	Python Type 			Built-in Default Value</a:t>
            </a:r>
          </a:p>
          <a:p>
            <a:r>
              <a:rPr lang="en-US" dirty="0" smtClean="0"/>
              <a:t>Bool 			Boolean 			False</a:t>
            </a:r>
          </a:p>
          <a:p>
            <a:r>
              <a:rPr lang="en-US" dirty="0" smtClean="0"/>
              <a:t>Complex 		Complex number 		</a:t>
            </a:r>
            <a:r>
              <a:rPr lang="en-US" dirty="0" err="1" smtClean="0"/>
              <a:t>0+0j</a:t>
            </a:r>
            <a:endParaRPr lang="en-US" dirty="0" smtClean="0"/>
          </a:p>
          <a:p>
            <a:r>
              <a:rPr lang="en-US" dirty="0" smtClean="0"/>
              <a:t>Float 			Floating point number 	0.0</a:t>
            </a:r>
          </a:p>
          <a:p>
            <a:r>
              <a:rPr lang="en-US" dirty="0" err="1" smtClean="0"/>
              <a:t>Int</a:t>
            </a:r>
            <a:r>
              <a:rPr lang="en-US" dirty="0" smtClean="0"/>
              <a:t> 			Plain integer 			0</a:t>
            </a:r>
          </a:p>
          <a:p>
            <a:r>
              <a:rPr lang="en-US" dirty="0" smtClean="0"/>
              <a:t>Long 			Long integer 			</a:t>
            </a:r>
            <a:r>
              <a:rPr lang="en-US" dirty="0" err="1" smtClean="0"/>
              <a:t>0L</a:t>
            </a:r>
            <a:endParaRPr lang="en-US" dirty="0" smtClean="0"/>
          </a:p>
          <a:p>
            <a:r>
              <a:rPr lang="en-US" dirty="0" err="1" smtClean="0"/>
              <a:t>Str</a:t>
            </a:r>
            <a:r>
              <a:rPr lang="en-US" dirty="0" smtClean="0"/>
              <a:t> 			String 				‘’</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149</a:t>
            </a:fld>
            <a:endParaRPr lang="en-US"/>
          </a:p>
        </p:txBody>
      </p:sp>
    </p:spTree>
    <p:extLst>
      <p:ext uri="{BB962C8B-B14F-4D97-AF65-F5344CB8AC3E}">
        <p14:creationId xmlns:p14="http://schemas.microsoft.com/office/powerpoint/2010/main" val="3208776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155</a:t>
            </a:fld>
            <a:endParaRPr lang="en-US"/>
          </a:p>
        </p:txBody>
      </p:sp>
    </p:spTree>
    <p:extLst>
      <p:ext uri="{BB962C8B-B14F-4D97-AF65-F5344CB8AC3E}">
        <p14:creationId xmlns:p14="http://schemas.microsoft.com/office/powerpoint/2010/main" val="1532810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8109" indent="-278109" defTabSz="889949">
              <a:spcBef>
                <a:spcPts val="584"/>
              </a:spcBef>
              <a:spcAft>
                <a:spcPts val="584"/>
              </a:spcAft>
              <a:buFont typeface="Arial"/>
              <a:buChar char="•"/>
            </a:pPr>
            <a:endParaRPr lang="en-US" sz="1600" dirty="0">
              <a:solidFill>
                <a:schemeClr val="bg1"/>
              </a:solidFill>
            </a:endParaRPr>
          </a:p>
          <a:p>
            <a:pPr marL="277969" indent="-277969" defTabSz="444752">
              <a:spcAft>
                <a:spcPts val="584"/>
              </a:spcAft>
              <a:buFont typeface="Arial"/>
              <a:buChar char="•"/>
            </a:pPr>
            <a:r>
              <a:rPr lang="en-US" sz="1600" dirty="0">
                <a:solidFill>
                  <a:srgbClr val="FFFFFF"/>
                </a:solidFill>
              </a:rPr>
              <a:t>Allows campus security groups to be used in ACI policies</a:t>
            </a:r>
          </a:p>
          <a:p>
            <a:pPr marL="277969" indent="-277969" defTabSz="444752">
              <a:spcAft>
                <a:spcPts val="584"/>
              </a:spcAft>
              <a:buFont typeface="Arial"/>
              <a:buChar char="•"/>
            </a:pPr>
            <a:r>
              <a:rPr lang="en-US" sz="1600" dirty="0">
                <a:solidFill>
                  <a:srgbClr val="FFFFFF"/>
                </a:solidFill>
              </a:rPr>
              <a:t>Allows </a:t>
            </a:r>
            <a:r>
              <a:rPr lang="en-US" sz="1600" dirty="0" err="1">
                <a:solidFill>
                  <a:srgbClr val="FFFFFF"/>
                </a:solidFill>
              </a:rPr>
              <a:t>EndPoint</a:t>
            </a:r>
            <a:r>
              <a:rPr lang="en-US" sz="1600" dirty="0">
                <a:solidFill>
                  <a:srgbClr val="FFFFFF"/>
                </a:solidFill>
              </a:rPr>
              <a:t> Groups to be used in campus policies </a:t>
            </a:r>
            <a:endParaRPr lang="en-US" sz="1600" dirty="0">
              <a:solidFill>
                <a:schemeClr val="bg1"/>
              </a:solidFill>
            </a:endParaRPr>
          </a:p>
          <a:p>
            <a:pPr marL="278109" indent="-278109" defTabSz="889949">
              <a:spcBef>
                <a:spcPts val="584"/>
              </a:spcBef>
              <a:spcAft>
                <a:spcPts val="584"/>
              </a:spcAft>
              <a:buFont typeface="Arial"/>
              <a:buChar char="•"/>
            </a:pPr>
            <a:r>
              <a:rPr lang="en-US" sz="1600" dirty="0">
                <a:solidFill>
                  <a:schemeClr val="bg1"/>
                </a:solidFill>
              </a:rPr>
              <a:t>SGTs are propagated as EPGs in the APIC controller appended with a tag ‘SGT’ (can be customized)</a:t>
            </a:r>
          </a:p>
          <a:p>
            <a:pPr marL="278109" indent="-278109" defTabSz="889949">
              <a:spcBef>
                <a:spcPts val="584"/>
              </a:spcBef>
              <a:spcAft>
                <a:spcPts val="584"/>
              </a:spcAft>
              <a:buFont typeface="Arial"/>
              <a:buChar char="•"/>
            </a:pPr>
            <a:r>
              <a:rPr lang="en-US" sz="1600" dirty="0">
                <a:solidFill>
                  <a:schemeClr val="bg1"/>
                </a:solidFill>
              </a:rPr>
              <a:t>EPGs are propagated to ISE as SGTs appended with a tag ‘EPG’ (can be customized) with a random SGT value where the SGT range is defined in ISE</a:t>
            </a:r>
          </a:p>
          <a:p>
            <a:pPr marL="278109" indent="-278109" defTabSz="889949">
              <a:spcBef>
                <a:spcPts val="584"/>
              </a:spcBef>
              <a:spcAft>
                <a:spcPts val="584"/>
              </a:spcAft>
              <a:buFont typeface="Arial"/>
              <a:buChar char="•"/>
            </a:pPr>
            <a:r>
              <a:rPr lang="en-US" sz="1600">
                <a:solidFill>
                  <a:schemeClr val="bg1"/>
                </a:solidFill>
              </a:rPr>
              <a:t>ISE admin have the privilege to define which SXP mappings  should be sent to ACI based on the SXP Domain</a:t>
            </a:r>
          </a:p>
          <a:p>
            <a:endParaRPr lang="en-US" dirty="0"/>
          </a:p>
        </p:txBody>
      </p:sp>
      <p:sp>
        <p:nvSpPr>
          <p:cNvPr id="4" name="Slide Number Placeholder 3"/>
          <p:cNvSpPr>
            <a:spLocks noGrp="1"/>
          </p:cNvSpPr>
          <p:nvPr>
            <p:ph type="sldNum" sz="quarter" idx="10"/>
          </p:nvPr>
        </p:nvSpPr>
        <p:spPr/>
        <p:txBody>
          <a:bodyPr/>
          <a:lstStyle/>
          <a:p>
            <a:fld id="{06A18C44-42DD-784B-80F1-5BE964E20F98}" type="slidenum">
              <a:rPr lang="en-US" smtClean="0"/>
              <a:t>160</a:t>
            </a:fld>
            <a:endParaRPr lang="en-US"/>
          </a:p>
        </p:txBody>
      </p:sp>
    </p:spTree>
    <p:extLst>
      <p:ext uri="{BB962C8B-B14F-4D97-AF65-F5344CB8AC3E}">
        <p14:creationId xmlns:p14="http://schemas.microsoft.com/office/powerpoint/2010/main" val="6746852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t>162</a:t>
            </a:fld>
            <a:endParaRPr lang="en-US" dirty="0"/>
          </a:p>
        </p:txBody>
      </p:sp>
    </p:spTree>
    <p:extLst>
      <p:ext uri="{BB962C8B-B14F-4D97-AF65-F5344CB8AC3E}">
        <p14:creationId xmlns:p14="http://schemas.microsoft.com/office/powerpoint/2010/main" val="17538172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Aggregation </a:t>
            </a:r>
          </a:p>
          <a:p>
            <a:pPr marL="749251" lvl="1" indent="-342900">
              <a:buFontTx/>
              <a:buChar char="-"/>
            </a:pPr>
            <a:r>
              <a:rPr lang="en-US" dirty="0" smtClean="0"/>
              <a:t>Sending multiple flow information in a single IPFIX packet after a certain time interval to make better use of network bandwidth.</a:t>
            </a:r>
          </a:p>
          <a:p>
            <a:pPr marL="749251" lvl="1" indent="-342900">
              <a:buFontTx/>
              <a:buChar char="-"/>
            </a:pPr>
            <a:r>
              <a:rPr lang="en-US" dirty="0" smtClean="0"/>
              <a:t>Timer configurable in the profile (in seconds)</a:t>
            </a:r>
          </a:p>
          <a:p>
            <a:r>
              <a:rPr lang="en-US" dirty="0" smtClean="0"/>
              <a:t>Throttling</a:t>
            </a:r>
          </a:p>
          <a:p>
            <a:pPr lvl="1"/>
            <a:r>
              <a:rPr lang="en-US" dirty="0" smtClean="0">
                <a:solidFill>
                  <a:schemeClr val="tx2">
                    <a:lumMod val="75000"/>
                  </a:schemeClr>
                </a:solidFill>
              </a:rPr>
              <a:t>-</a:t>
            </a:r>
            <a:r>
              <a:rPr lang="en-US" dirty="0" smtClean="0"/>
              <a:t> After a long weekend when the endpoint comes onto the trusted network, we don’t want to hog the network bandwidth to send the cached data out</a:t>
            </a:r>
          </a:p>
          <a:p>
            <a:pPr lvl="1"/>
            <a:r>
              <a:rPr lang="en-US" dirty="0" smtClean="0">
                <a:solidFill>
                  <a:schemeClr val="tx2">
                    <a:lumMod val="75000"/>
                  </a:schemeClr>
                </a:solidFill>
              </a:rPr>
              <a:t>-</a:t>
            </a:r>
            <a:r>
              <a:rPr lang="en-US" dirty="0" smtClean="0"/>
              <a:t> So we allow the admin to configure the rate at which cached data should be sent out to the collector</a:t>
            </a:r>
          </a:p>
          <a:p>
            <a:pPr lvl="1"/>
            <a:r>
              <a:rPr lang="en-US" dirty="0" smtClean="0">
                <a:solidFill>
                  <a:schemeClr val="tx2">
                    <a:lumMod val="75000"/>
                  </a:schemeClr>
                </a:solidFill>
              </a:rPr>
              <a:t>-</a:t>
            </a:r>
            <a:r>
              <a:rPr lang="en-US" dirty="0" smtClean="0"/>
              <a:t> Configurable in the profile (in bytes per second)</a:t>
            </a:r>
          </a:p>
          <a:p>
            <a:r>
              <a:rPr lang="en-US" dirty="0" smtClean="0"/>
              <a:t>Suppression of broadcast and multicast packets</a:t>
            </a:r>
          </a:p>
          <a:p>
            <a:pPr marL="749251" lvl="1" indent="-342900">
              <a:buFontTx/>
              <a:buChar char="-"/>
            </a:pPr>
            <a:r>
              <a:rPr lang="en-US" dirty="0" smtClean="0"/>
              <a:t>Broadcast and Multicast packets generally create noise in the analytics. So it is desirable to omit this information.</a:t>
            </a:r>
          </a:p>
          <a:p>
            <a:pPr marL="749251" lvl="1" indent="-342900">
              <a:buFontTx/>
              <a:buChar char="-"/>
            </a:pPr>
            <a:r>
              <a:rPr lang="en-US" dirty="0" smtClean="0"/>
              <a:t>By default this information is not collected.</a:t>
            </a:r>
          </a:p>
          <a:p>
            <a:pPr marL="749251" lvl="1" indent="-342900">
              <a:buFontTx/>
              <a:buChar char="-"/>
            </a:pPr>
            <a:r>
              <a:rPr lang="en-US" smtClean="0"/>
              <a:t>Can be enabled via profile</a:t>
            </a:r>
          </a:p>
          <a:p>
            <a:pPr defTabSz="895552">
              <a:defRPr/>
            </a:pPr>
            <a:endParaRPr lang="en-US" baseline="0" dirty="0" smtClean="0"/>
          </a:p>
        </p:txBody>
      </p:sp>
      <p:sp>
        <p:nvSpPr>
          <p:cNvPr id="4" name="Slide Number Placeholder 3"/>
          <p:cNvSpPr>
            <a:spLocks noGrp="1"/>
          </p:cNvSpPr>
          <p:nvPr>
            <p:ph type="sldNum" sz="quarter" idx="10"/>
          </p:nvPr>
        </p:nvSpPr>
        <p:spPr/>
        <p:txBody>
          <a:bodyPr/>
          <a:lstStyle/>
          <a:p>
            <a:fld id="{5B335483-A16A-48A2-85CD-4C690DC9E35B}" type="slidenum">
              <a:rPr lang="en-US" smtClean="0"/>
              <a:t>163</a:t>
            </a:fld>
            <a:endParaRPr lang="en-US"/>
          </a:p>
        </p:txBody>
      </p:sp>
    </p:spTree>
    <p:extLst>
      <p:ext uri="{BB962C8B-B14F-4D97-AF65-F5344CB8AC3E}">
        <p14:creationId xmlns:p14="http://schemas.microsoft.com/office/powerpoint/2010/main" val="715325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552">
              <a:defRPr/>
            </a:pPr>
            <a:endParaRPr lang="en-US" baseline="0" dirty="0" smtClean="0"/>
          </a:p>
        </p:txBody>
      </p:sp>
      <p:sp>
        <p:nvSpPr>
          <p:cNvPr id="4" name="Slide Number Placeholder 3"/>
          <p:cNvSpPr>
            <a:spLocks noGrp="1"/>
          </p:cNvSpPr>
          <p:nvPr>
            <p:ph type="sldNum" sz="quarter" idx="10"/>
          </p:nvPr>
        </p:nvSpPr>
        <p:spPr/>
        <p:txBody>
          <a:bodyPr/>
          <a:lstStyle/>
          <a:p>
            <a:fld id="{5B335483-A16A-48A2-85CD-4C690DC9E35B}" type="slidenum">
              <a:rPr lang="en-US" smtClean="0"/>
              <a:t>164</a:t>
            </a:fld>
            <a:endParaRPr lang="en-US"/>
          </a:p>
        </p:txBody>
      </p:sp>
    </p:spTree>
    <p:extLst>
      <p:ext uri="{BB962C8B-B14F-4D97-AF65-F5344CB8AC3E}">
        <p14:creationId xmlns:p14="http://schemas.microsoft.com/office/powerpoint/2010/main" val="71532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Dashboard Enhancements</a:t>
            </a:r>
          </a:p>
          <a:p>
            <a:endParaRPr lang="en-US" dirty="0" smtClean="0"/>
          </a:p>
          <a:p>
            <a:r>
              <a:rPr lang="en-US" dirty="0" smtClean="0"/>
              <a:t>The new framework shall support dashboard customizations and user preferences</a:t>
            </a:r>
          </a:p>
          <a:p>
            <a:pPr lvl="0"/>
            <a:r>
              <a:rPr lang="en-US" dirty="0" smtClean="0"/>
              <a:t>Custom tabs – Add/remove/rename tabs</a:t>
            </a:r>
          </a:p>
          <a:p>
            <a:pPr lvl="0"/>
            <a:r>
              <a:rPr lang="en-US" dirty="0" smtClean="0"/>
              <a:t>User controls what to view – Add/remove/rename </a:t>
            </a:r>
            <a:r>
              <a:rPr lang="en-US" dirty="0" err="1" smtClean="0"/>
              <a:t>dashlets</a:t>
            </a:r>
            <a:endParaRPr lang="en-US" dirty="0" smtClean="0"/>
          </a:p>
          <a:p>
            <a:pPr lvl="0"/>
            <a:r>
              <a:rPr lang="en-US" dirty="0" smtClean="0"/>
              <a:t>Control layout – Ordering </a:t>
            </a:r>
            <a:r>
              <a:rPr lang="en-US" dirty="0" err="1" smtClean="0"/>
              <a:t>dashlets</a:t>
            </a:r>
            <a:r>
              <a:rPr lang="en-US" dirty="0" smtClean="0"/>
              <a:t>, select from layout templates</a:t>
            </a:r>
          </a:p>
          <a:p>
            <a:pPr lvl="0"/>
            <a:r>
              <a:rPr lang="en-US" dirty="0" smtClean="0"/>
              <a:t>Drag &amp; drop of </a:t>
            </a:r>
            <a:r>
              <a:rPr lang="en-US" dirty="0" err="1" smtClean="0"/>
              <a:t>dashlets</a:t>
            </a:r>
            <a:endParaRPr lang="en-US" dirty="0" smtClean="0"/>
          </a:p>
          <a:p>
            <a:pPr lvl="0"/>
            <a:r>
              <a:rPr lang="en-US" dirty="0" smtClean="0"/>
              <a:t>Export – Excel and </a:t>
            </a:r>
            <a:r>
              <a:rPr lang="en-US" dirty="0" err="1" smtClean="0"/>
              <a:t>pdf</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B2FCB79-2C0C-F84D-A224-30C295992FCE}" type="slidenum">
              <a:rPr lang="en-US" smtClean="0"/>
              <a:t>8</a:t>
            </a:fld>
            <a:endParaRPr lang="en-US"/>
          </a:p>
        </p:txBody>
      </p:sp>
    </p:spTree>
    <p:extLst>
      <p:ext uri="{BB962C8B-B14F-4D97-AF65-F5344CB8AC3E}">
        <p14:creationId xmlns:p14="http://schemas.microsoft.com/office/powerpoint/2010/main" val="161458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338" eaLnBrk="1" fontAlgn="auto" hangingPunct="1">
              <a:spcBef>
                <a:spcPts val="0"/>
              </a:spcBef>
              <a:spcAft>
                <a:spcPts val="0"/>
              </a:spcAft>
              <a:defRPr/>
            </a:pPr>
            <a:endParaRPr lang="en-US" sz="1600" dirty="0">
              <a:solidFill>
                <a:srgbClr val="FFFFFF"/>
              </a:solidFill>
            </a:endParaRPr>
          </a:p>
        </p:txBody>
      </p:sp>
      <p:sp>
        <p:nvSpPr>
          <p:cNvPr id="4" name="Slide Number Placeholder 3"/>
          <p:cNvSpPr>
            <a:spLocks noGrp="1"/>
          </p:cNvSpPr>
          <p:nvPr>
            <p:ph type="sldNum" sz="quarter" idx="10"/>
          </p:nvPr>
        </p:nvSpPr>
        <p:spPr/>
        <p:txBody>
          <a:bodyPr/>
          <a:lstStyle/>
          <a:p>
            <a:fld id="{06A18C44-42DD-784B-80F1-5BE964E20F98}" type="slidenum">
              <a:rPr lang="en-US" smtClean="0"/>
              <a:t>10</a:t>
            </a:fld>
            <a:endParaRPr lang="en-US"/>
          </a:p>
        </p:txBody>
      </p:sp>
    </p:spTree>
    <p:extLst>
      <p:ext uri="{BB962C8B-B14F-4D97-AF65-F5344CB8AC3E}">
        <p14:creationId xmlns:p14="http://schemas.microsoft.com/office/powerpoint/2010/main" val="379338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338" eaLnBrk="1" fontAlgn="auto" hangingPunct="1">
              <a:spcBef>
                <a:spcPts val="0"/>
              </a:spcBef>
              <a:spcAft>
                <a:spcPts val="0"/>
              </a:spcAft>
              <a:defRPr/>
            </a:pPr>
            <a:endParaRPr lang="en-US" sz="1600" dirty="0">
              <a:solidFill>
                <a:srgbClr val="FFFFFF"/>
              </a:solidFill>
            </a:endParaRPr>
          </a:p>
        </p:txBody>
      </p:sp>
      <p:sp>
        <p:nvSpPr>
          <p:cNvPr id="4" name="Slide Number Placeholder 3"/>
          <p:cNvSpPr>
            <a:spLocks noGrp="1"/>
          </p:cNvSpPr>
          <p:nvPr>
            <p:ph type="sldNum" sz="quarter" idx="10"/>
          </p:nvPr>
        </p:nvSpPr>
        <p:spPr/>
        <p:txBody>
          <a:bodyPr/>
          <a:lstStyle/>
          <a:p>
            <a:fld id="{06A18C44-42DD-784B-80F1-5BE964E20F98}" type="slidenum">
              <a:rPr lang="en-US" smtClean="0"/>
              <a:t>11</a:t>
            </a:fld>
            <a:endParaRPr lang="en-US"/>
          </a:p>
        </p:txBody>
      </p:sp>
    </p:spTree>
    <p:extLst>
      <p:ext uri="{BB962C8B-B14F-4D97-AF65-F5344CB8AC3E}">
        <p14:creationId xmlns:p14="http://schemas.microsoft.com/office/powerpoint/2010/main" val="3793384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US" dirty="0" smtClean="0"/>
              <a:t>Log Name:      Security</a:t>
            </a:r>
          </a:p>
          <a:p>
            <a:r>
              <a:rPr lang="en-US" dirty="0" smtClean="0"/>
              <a:t>Source:        Microsoft-Windows-Security-Auditing</a:t>
            </a:r>
          </a:p>
          <a:p>
            <a:r>
              <a:rPr lang="en-US" dirty="0" smtClean="0"/>
              <a:t>Date:          10/4/2015 11:31:17 PM</a:t>
            </a:r>
          </a:p>
          <a:p>
            <a:r>
              <a:rPr lang="en-US" b="1" dirty="0" smtClean="0"/>
              <a:t>Event ID:      4768</a:t>
            </a:r>
          </a:p>
          <a:p>
            <a:r>
              <a:rPr lang="en-US" b="1" dirty="0" smtClean="0"/>
              <a:t>Task Category: Kerberos Authentication Service</a:t>
            </a:r>
          </a:p>
          <a:p>
            <a:r>
              <a:rPr lang="en-US" dirty="0" smtClean="0"/>
              <a:t>Level:         Information</a:t>
            </a:r>
          </a:p>
          <a:p>
            <a:r>
              <a:rPr lang="en-US" b="1" dirty="0" smtClean="0"/>
              <a:t>Keywords:      Audit Success</a:t>
            </a:r>
          </a:p>
          <a:p>
            <a:r>
              <a:rPr lang="en-US" dirty="0" smtClean="0"/>
              <a:t>User:          N/A</a:t>
            </a:r>
          </a:p>
          <a:p>
            <a:r>
              <a:rPr lang="en-US" dirty="0" smtClean="0"/>
              <a:t>Computer:      </a:t>
            </a:r>
            <a:r>
              <a:rPr lang="en-US" dirty="0" err="1" smtClean="0"/>
              <a:t>ad.cts.local</a:t>
            </a:r>
            <a:endParaRPr lang="en-US" dirty="0" smtClean="0"/>
          </a:p>
          <a:p>
            <a:r>
              <a:rPr lang="en-US" dirty="0" smtClean="0"/>
              <a:t>Description:</a:t>
            </a:r>
          </a:p>
          <a:p>
            <a:r>
              <a:rPr lang="en-US" b="1" dirty="0" smtClean="0"/>
              <a:t>A Kerberos authentication ticket (</a:t>
            </a:r>
            <a:r>
              <a:rPr lang="en-US" b="1" dirty="0" err="1" smtClean="0"/>
              <a:t>TGT</a:t>
            </a:r>
            <a:r>
              <a:rPr lang="en-US" b="1" dirty="0" smtClean="0"/>
              <a:t>) was requested.</a:t>
            </a:r>
          </a:p>
          <a:p>
            <a:endParaRPr lang="en-US" b="1" dirty="0" smtClean="0"/>
          </a:p>
          <a:p>
            <a:r>
              <a:rPr lang="en-US" b="1" dirty="0" smtClean="0"/>
              <a:t>Account Information:</a:t>
            </a:r>
          </a:p>
          <a:p>
            <a:r>
              <a:rPr lang="en-US" b="1" dirty="0" smtClean="0"/>
              <a:t>	Account Name:		</a:t>
            </a:r>
            <a:r>
              <a:rPr lang="en-US" b="1" dirty="0" err="1" smtClean="0"/>
              <a:t>staff1</a:t>
            </a:r>
            <a:endParaRPr lang="en-US" b="1" dirty="0" smtClean="0"/>
          </a:p>
          <a:p>
            <a:r>
              <a:rPr lang="en-US" b="1" dirty="0" smtClean="0"/>
              <a:t>	Supplied Realm Name:	CTS</a:t>
            </a:r>
          </a:p>
          <a:p>
            <a:r>
              <a:rPr lang="en-US" b="1" dirty="0" smtClean="0"/>
              <a:t>	User ID:			CTS\</a:t>
            </a:r>
            <a:r>
              <a:rPr lang="en-US" b="1" dirty="0" err="1" smtClean="0"/>
              <a:t>staff1</a:t>
            </a:r>
            <a:endParaRPr lang="en-US" b="1" dirty="0" smtClean="0"/>
          </a:p>
          <a:p>
            <a:endParaRPr lang="en-US" dirty="0" smtClean="0"/>
          </a:p>
          <a:p>
            <a:r>
              <a:rPr lang="en-US" dirty="0" smtClean="0"/>
              <a:t>Service Information:</a:t>
            </a:r>
          </a:p>
          <a:p>
            <a:r>
              <a:rPr lang="en-US" dirty="0" smtClean="0"/>
              <a:t>	Service Name:		</a:t>
            </a:r>
            <a:r>
              <a:rPr lang="en-US" dirty="0" err="1" smtClean="0"/>
              <a:t>krbtgt</a:t>
            </a:r>
            <a:endParaRPr lang="en-US" dirty="0" smtClean="0"/>
          </a:p>
          <a:p>
            <a:r>
              <a:rPr lang="en-US" dirty="0" smtClean="0"/>
              <a:t>	Service ID:		CTS\</a:t>
            </a:r>
            <a:r>
              <a:rPr lang="en-US" dirty="0" err="1" smtClean="0"/>
              <a:t>krbtgt</a:t>
            </a:r>
            <a:endParaRPr lang="en-US" dirty="0" smtClean="0"/>
          </a:p>
          <a:p>
            <a:endParaRPr lang="en-US" dirty="0" smtClean="0"/>
          </a:p>
          <a:p>
            <a:r>
              <a:rPr lang="en-US" b="1" dirty="0" smtClean="0"/>
              <a:t>Network Information:</a:t>
            </a:r>
          </a:p>
          <a:p>
            <a:r>
              <a:rPr lang="en-US" b="1" dirty="0" smtClean="0"/>
              <a:t>	Client Address:		::</a:t>
            </a:r>
            <a:r>
              <a:rPr lang="en-US" b="1" dirty="0" err="1" smtClean="0"/>
              <a:t>ffff:10.8.10.100</a:t>
            </a:r>
            <a:endParaRPr lang="en-US" b="1" dirty="0" smtClean="0"/>
          </a:p>
          <a:p>
            <a:r>
              <a:rPr lang="en-US" dirty="0" smtClean="0"/>
              <a:t>	Client Port:		61229</a:t>
            </a:r>
          </a:p>
          <a:p>
            <a:endParaRPr lang="en-US" dirty="0" smtClean="0"/>
          </a:p>
          <a:p>
            <a:r>
              <a:rPr lang="en-US" dirty="0" smtClean="0"/>
              <a:t>Additional Information:</a:t>
            </a:r>
          </a:p>
          <a:p>
            <a:r>
              <a:rPr lang="en-US" dirty="0" smtClean="0"/>
              <a:t>	Ticket Options:		</a:t>
            </a:r>
            <a:r>
              <a:rPr lang="en-US" dirty="0" err="1" smtClean="0"/>
              <a:t>0x40810010</a:t>
            </a:r>
            <a:endParaRPr lang="en-US" dirty="0" smtClean="0"/>
          </a:p>
          <a:p>
            <a:r>
              <a:rPr lang="en-US" dirty="0" smtClean="0"/>
              <a:t>	Result Code:		</a:t>
            </a:r>
            <a:r>
              <a:rPr lang="en-US" dirty="0" err="1" smtClean="0"/>
              <a:t>0x0</a:t>
            </a:r>
            <a:endParaRPr lang="en-US" dirty="0" smtClean="0"/>
          </a:p>
          <a:p>
            <a:r>
              <a:rPr lang="en-US" dirty="0" smtClean="0"/>
              <a:t>	Ticket Encryption Type:	</a:t>
            </a:r>
            <a:r>
              <a:rPr lang="en-US" dirty="0" err="1" smtClean="0"/>
              <a:t>0x17</a:t>
            </a:r>
            <a:endParaRPr lang="en-US" dirty="0" smtClean="0"/>
          </a:p>
          <a:p>
            <a:r>
              <a:rPr lang="en-US" dirty="0" smtClean="0"/>
              <a:t>	Pre-Authentication Type:	2</a:t>
            </a:r>
          </a:p>
          <a:p>
            <a:endParaRPr lang="en-US" dirty="0" smtClean="0"/>
          </a:p>
          <a:p>
            <a:r>
              <a:rPr lang="en-US" dirty="0" smtClean="0"/>
              <a:t>Certificate Information:</a:t>
            </a:r>
          </a:p>
          <a:p>
            <a:r>
              <a:rPr lang="en-US" dirty="0" smtClean="0"/>
              <a:t>	Certificate Issuer Name:		</a:t>
            </a:r>
          </a:p>
          <a:p>
            <a:r>
              <a:rPr lang="en-US" dirty="0" smtClean="0"/>
              <a:t>	Certificate Serial Number:	</a:t>
            </a:r>
          </a:p>
          <a:p>
            <a:r>
              <a:rPr lang="en-US" dirty="0" smtClean="0"/>
              <a:t>	Certificate Thumbprint:		</a:t>
            </a:r>
          </a:p>
          <a:p>
            <a:endParaRPr lang="en-US" dirty="0" smtClean="0"/>
          </a:p>
          <a:p>
            <a:r>
              <a:rPr lang="en-US" dirty="0" smtClean="0"/>
              <a:t>Certificate information is only provided if a certificate was used for pre-authentication.</a:t>
            </a:r>
          </a:p>
          <a:p>
            <a:endParaRPr lang="en-US" dirty="0" smtClean="0"/>
          </a:p>
          <a:p>
            <a:r>
              <a:rPr lang="en-US" dirty="0" smtClean="0"/>
              <a:t>Pre-authentication types, ticket options, encryption types and result codes are defined in </a:t>
            </a:r>
            <a:r>
              <a:rPr lang="en-US" dirty="0" err="1" smtClean="0"/>
              <a:t>RFC</a:t>
            </a:r>
            <a:r>
              <a:rPr lang="en-US" dirty="0" smtClean="0"/>
              <a:t> 4120.</a:t>
            </a:r>
          </a:p>
          <a:p>
            <a:r>
              <a:rPr lang="en-US" dirty="0" smtClean="0"/>
              <a:t>Event Xml:</a:t>
            </a:r>
          </a:p>
          <a:p>
            <a:r>
              <a:rPr lang="en-US" dirty="0" smtClean="0"/>
              <a:t>&lt;Event </a:t>
            </a:r>
            <a:r>
              <a:rPr lang="en-US" dirty="0" err="1" smtClean="0"/>
              <a:t>xmlns</a:t>
            </a:r>
            <a:r>
              <a:rPr lang="en-US" dirty="0" smtClean="0"/>
              <a:t>="http://schemas.microsoft.com/win/2004/08/events/event"&gt;</a:t>
            </a:r>
          </a:p>
          <a:p>
            <a:r>
              <a:rPr lang="en-US" dirty="0" smtClean="0"/>
              <a:t>  &lt;System&gt;</a:t>
            </a:r>
          </a:p>
          <a:p>
            <a:r>
              <a:rPr lang="en-US" dirty="0" smtClean="0"/>
              <a:t>    &lt;Provider Name="Microsoft-Windows-Security-Auditing" </a:t>
            </a:r>
            <a:r>
              <a:rPr lang="en-US" dirty="0" err="1" smtClean="0"/>
              <a:t>Guid</a:t>
            </a:r>
            <a:r>
              <a:rPr lang="en-US" dirty="0" smtClean="0"/>
              <a:t>="{54849625-5478-4994-</a:t>
            </a:r>
            <a:r>
              <a:rPr lang="en-US" dirty="0" err="1" smtClean="0"/>
              <a:t>A5BA</a:t>
            </a:r>
            <a:r>
              <a:rPr lang="en-US" dirty="0" smtClean="0"/>
              <a:t>-</a:t>
            </a:r>
            <a:r>
              <a:rPr lang="en-US" dirty="0" err="1" smtClean="0"/>
              <a:t>3E3B0328C30D</a:t>
            </a:r>
            <a:r>
              <a:rPr lang="en-US" dirty="0" smtClean="0"/>
              <a:t>}" /&gt;</a:t>
            </a:r>
          </a:p>
          <a:p>
            <a:r>
              <a:rPr lang="en-US" dirty="0" smtClean="0"/>
              <a:t>    &lt;</a:t>
            </a:r>
            <a:r>
              <a:rPr lang="en-US" dirty="0" err="1" smtClean="0"/>
              <a:t>EventID</a:t>
            </a:r>
            <a:r>
              <a:rPr lang="en-US" dirty="0" smtClean="0"/>
              <a:t>&gt;4768&lt;/</a:t>
            </a:r>
            <a:r>
              <a:rPr lang="en-US" dirty="0" err="1" smtClean="0"/>
              <a:t>EventID</a:t>
            </a:r>
            <a:r>
              <a:rPr lang="en-US" dirty="0" smtClean="0"/>
              <a:t>&gt;</a:t>
            </a:r>
          </a:p>
          <a:p>
            <a:r>
              <a:rPr lang="en-US" dirty="0" smtClean="0"/>
              <a:t>    &lt;Version&gt;0&lt;/Version&gt;</a:t>
            </a:r>
          </a:p>
          <a:p>
            <a:r>
              <a:rPr lang="en-US" dirty="0" smtClean="0"/>
              <a:t>    &lt;Level&gt;0&lt;/Level&gt;</a:t>
            </a:r>
          </a:p>
          <a:p>
            <a:r>
              <a:rPr lang="en-US" dirty="0" smtClean="0"/>
              <a:t>    &lt;Task&gt;14339&lt;/Task&gt;</a:t>
            </a:r>
          </a:p>
          <a:p>
            <a:r>
              <a:rPr lang="en-US" dirty="0" smtClean="0"/>
              <a:t>    &lt;</a:t>
            </a:r>
            <a:r>
              <a:rPr lang="en-US" dirty="0" err="1" smtClean="0"/>
              <a:t>Opcode</a:t>
            </a:r>
            <a:r>
              <a:rPr lang="en-US" dirty="0" smtClean="0"/>
              <a:t>&gt;0&lt;/</a:t>
            </a:r>
            <a:r>
              <a:rPr lang="en-US" dirty="0" err="1" smtClean="0"/>
              <a:t>Opcode</a:t>
            </a:r>
            <a:r>
              <a:rPr lang="en-US" dirty="0" smtClean="0"/>
              <a:t>&gt;</a:t>
            </a:r>
          </a:p>
          <a:p>
            <a:r>
              <a:rPr lang="en-US" dirty="0" smtClean="0"/>
              <a:t>    &lt;Keywords&gt;</a:t>
            </a:r>
            <a:r>
              <a:rPr lang="en-US" dirty="0" err="1" smtClean="0"/>
              <a:t>0x8020000000000000</a:t>
            </a:r>
            <a:r>
              <a:rPr lang="en-US" dirty="0" smtClean="0"/>
              <a:t>&lt;/Keywords&gt;</a:t>
            </a:r>
          </a:p>
          <a:p>
            <a:r>
              <a:rPr lang="en-US" dirty="0" smtClean="0"/>
              <a:t>    &lt;</a:t>
            </a:r>
            <a:r>
              <a:rPr lang="en-US" dirty="0" err="1" smtClean="0"/>
              <a:t>TimeCreated</a:t>
            </a:r>
            <a:r>
              <a:rPr lang="en-US" dirty="0" smtClean="0"/>
              <a:t> </a:t>
            </a:r>
            <a:r>
              <a:rPr lang="en-US" dirty="0" err="1" smtClean="0"/>
              <a:t>SystemTime</a:t>
            </a:r>
            <a:r>
              <a:rPr lang="en-US" dirty="0" smtClean="0"/>
              <a:t>="</a:t>
            </a:r>
            <a:r>
              <a:rPr lang="en-US" dirty="0" err="1" smtClean="0"/>
              <a:t>2015-10-05T03:31:17.531250000Z</a:t>
            </a:r>
            <a:r>
              <a:rPr lang="en-US" dirty="0" smtClean="0"/>
              <a:t>" /&gt;</a:t>
            </a:r>
          </a:p>
          <a:p>
            <a:r>
              <a:rPr lang="en-US" dirty="0" smtClean="0"/>
              <a:t>    &lt;</a:t>
            </a:r>
            <a:r>
              <a:rPr lang="en-US" dirty="0" err="1" smtClean="0"/>
              <a:t>EventRecordID</a:t>
            </a:r>
            <a:r>
              <a:rPr lang="en-US" dirty="0" smtClean="0"/>
              <a:t>&gt;21684471&lt;/</a:t>
            </a:r>
            <a:r>
              <a:rPr lang="en-US" dirty="0" err="1" smtClean="0"/>
              <a:t>EventRecordID</a:t>
            </a:r>
            <a:r>
              <a:rPr lang="en-US" dirty="0" smtClean="0"/>
              <a:t>&gt;</a:t>
            </a:r>
          </a:p>
          <a:p>
            <a:r>
              <a:rPr lang="en-US" dirty="0" smtClean="0"/>
              <a:t>    &lt;Correlation /&gt;</a:t>
            </a:r>
          </a:p>
          <a:p>
            <a:r>
              <a:rPr lang="en-US" dirty="0" smtClean="0"/>
              <a:t>    &lt;Execution </a:t>
            </a:r>
            <a:r>
              <a:rPr lang="en-US" dirty="0" err="1" smtClean="0"/>
              <a:t>ProcessID</a:t>
            </a:r>
            <a:r>
              <a:rPr lang="en-US" dirty="0" smtClean="0"/>
              <a:t>="468" </a:t>
            </a:r>
            <a:r>
              <a:rPr lang="en-US" dirty="0" err="1" smtClean="0"/>
              <a:t>ThreadID</a:t>
            </a:r>
            <a:r>
              <a:rPr lang="en-US" dirty="0" smtClean="0"/>
              <a:t>="3736" /&gt;</a:t>
            </a:r>
          </a:p>
          <a:p>
            <a:r>
              <a:rPr lang="en-US" dirty="0" smtClean="0"/>
              <a:t>    &lt;Channel&gt;Security&lt;/Channel&gt;</a:t>
            </a:r>
          </a:p>
          <a:p>
            <a:r>
              <a:rPr lang="en-US" dirty="0" smtClean="0"/>
              <a:t>    &lt;Computer&gt;</a:t>
            </a:r>
            <a:r>
              <a:rPr lang="en-US" dirty="0" err="1" smtClean="0"/>
              <a:t>ad.cts.local</a:t>
            </a:r>
            <a:r>
              <a:rPr lang="en-US" dirty="0" smtClean="0"/>
              <a:t>&lt;/Computer&gt;</a:t>
            </a:r>
          </a:p>
          <a:p>
            <a:r>
              <a:rPr lang="en-US" dirty="0" smtClean="0"/>
              <a:t>    &lt;Security /&gt;</a:t>
            </a:r>
          </a:p>
          <a:p>
            <a:r>
              <a:rPr lang="en-US" dirty="0" smtClean="0"/>
              <a:t>  &lt;/System&gt;</a:t>
            </a:r>
          </a:p>
          <a:p>
            <a:r>
              <a:rPr lang="en-US" dirty="0" smtClean="0"/>
              <a:t>  &lt;</a:t>
            </a:r>
            <a:r>
              <a:rPr lang="en-US" dirty="0" err="1" smtClean="0"/>
              <a:t>EventData</a:t>
            </a:r>
            <a:r>
              <a:rPr lang="en-US" dirty="0" smtClean="0"/>
              <a:t>&gt;</a:t>
            </a:r>
          </a:p>
          <a:p>
            <a:r>
              <a:rPr lang="en-US" dirty="0" smtClean="0"/>
              <a:t>    &lt;Data Name="</a:t>
            </a:r>
            <a:r>
              <a:rPr lang="en-US" dirty="0" err="1" smtClean="0"/>
              <a:t>TargetUserName</a:t>
            </a:r>
            <a:r>
              <a:rPr lang="en-US" dirty="0" smtClean="0"/>
              <a:t>"&gt;</a:t>
            </a:r>
            <a:r>
              <a:rPr lang="en-US" dirty="0" err="1" smtClean="0"/>
              <a:t>staff1</a:t>
            </a:r>
            <a:r>
              <a:rPr lang="en-US" dirty="0" smtClean="0"/>
              <a:t>&lt;/Data&gt;</a:t>
            </a:r>
          </a:p>
          <a:p>
            <a:r>
              <a:rPr lang="en-US" dirty="0" smtClean="0"/>
              <a:t>    &lt;Data Name="</a:t>
            </a:r>
            <a:r>
              <a:rPr lang="en-US" dirty="0" err="1" smtClean="0"/>
              <a:t>TargetDomainName</a:t>
            </a:r>
            <a:r>
              <a:rPr lang="en-US" dirty="0" smtClean="0"/>
              <a:t>"&gt;CTS&lt;/Data&gt;</a:t>
            </a:r>
          </a:p>
          <a:p>
            <a:r>
              <a:rPr lang="en-US" dirty="0" smtClean="0"/>
              <a:t>    &lt;Data Name="</a:t>
            </a:r>
            <a:r>
              <a:rPr lang="en-US" dirty="0" err="1" smtClean="0"/>
              <a:t>TargetSid</a:t>
            </a:r>
            <a:r>
              <a:rPr lang="en-US" dirty="0" smtClean="0"/>
              <a:t>"&gt;S-1-5-21-3279607655-2025526482-2824864652-1119&lt;/Data&gt;</a:t>
            </a:r>
          </a:p>
          <a:p>
            <a:r>
              <a:rPr lang="en-US" dirty="0" smtClean="0"/>
              <a:t>    &lt;Data Name="</a:t>
            </a:r>
            <a:r>
              <a:rPr lang="en-US" dirty="0" err="1" smtClean="0"/>
              <a:t>ServiceName</a:t>
            </a:r>
            <a:r>
              <a:rPr lang="en-US" dirty="0" smtClean="0"/>
              <a:t>"&gt;</a:t>
            </a:r>
            <a:r>
              <a:rPr lang="en-US" dirty="0" err="1" smtClean="0"/>
              <a:t>krbtgt</a:t>
            </a:r>
            <a:r>
              <a:rPr lang="en-US" dirty="0" smtClean="0"/>
              <a:t>&lt;/Data&gt;</a:t>
            </a:r>
          </a:p>
          <a:p>
            <a:r>
              <a:rPr lang="en-US" dirty="0" smtClean="0"/>
              <a:t>    &lt;Data Name="</a:t>
            </a:r>
            <a:r>
              <a:rPr lang="en-US" dirty="0" err="1" smtClean="0"/>
              <a:t>ServiceSid</a:t>
            </a:r>
            <a:r>
              <a:rPr lang="en-US" dirty="0" smtClean="0"/>
              <a:t>"&gt;S-1-5-21-3279607655-2025526482-2824864652-502&lt;/Data&gt;</a:t>
            </a:r>
          </a:p>
          <a:p>
            <a:r>
              <a:rPr lang="en-US" dirty="0" smtClean="0"/>
              <a:t>    &lt;Data Name="</a:t>
            </a:r>
            <a:r>
              <a:rPr lang="en-US" dirty="0" err="1" smtClean="0"/>
              <a:t>TicketOptions</a:t>
            </a:r>
            <a:r>
              <a:rPr lang="en-US" dirty="0" smtClean="0"/>
              <a:t>"&gt;</a:t>
            </a:r>
            <a:r>
              <a:rPr lang="en-US" dirty="0" err="1" smtClean="0"/>
              <a:t>0x40810010</a:t>
            </a:r>
            <a:r>
              <a:rPr lang="en-US" dirty="0" smtClean="0"/>
              <a:t>&lt;/Data&gt;</a:t>
            </a:r>
          </a:p>
          <a:p>
            <a:r>
              <a:rPr lang="en-US" dirty="0" smtClean="0"/>
              <a:t>    &lt;Data Name="Status"&gt;</a:t>
            </a:r>
            <a:r>
              <a:rPr lang="en-US" dirty="0" err="1" smtClean="0"/>
              <a:t>0x0</a:t>
            </a:r>
            <a:r>
              <a:rPr lang="en-US" dirty="0" smtClean="0"/>
              <a:t>&lt;/Data&gt;</a:t>
            </a:r>
          </a:p>
          <a:p>
            <a:r>
              <a:rPr lang="en-US" dirty="0" smtClean="0"/>
              <a:t>    &lt;Data Name="</a:t>
            </a:r>
            <a:r>
              <a:rPr lang="en-US" dirty="0" err="1" smtClean="0"/>
              <a:t>TicketEncryptionType</a:t>
            </a:r>
            <a:r>
              <a:rPr lang="en-US" dirty="0" smtClean="0"/>
              <a:t>"&gt;</a:t>
            </a:r>
            <a:r>
              <a:rPr lang="en-US" dirty="0" err="1" smtClean="0"/>
              <a:t>0x17</a:t>
            </a:r>
            <a:r>
              <a:rPr lang="en-US" dirty="0" smtClean="0"/>
              <a:t>&lt;/Data&gt;</a:t>
            </a:r>
          </a:p>
          <a:p>
            <a:r>
              <a:rPr lang="en-US" dirty="0" smtClean="0"/>
              <a:t>    &lt;Data Name="</a:t>
            </a:r>
            <a:r>
              <a:rPr lang="en-US" dirty="0" err="1" smtClean="0"/>
              <a:t>PreAuthType</a:t>
            </a:r>
            <a:r>
              <a:rPr lang="en-US" dirty="0" smtClean="0"/>
              <a:t>"&gt;2&lt;/Data&gt;</a:t>
            </a:r>
          </a:p>
          <a:p>
            <a:r>
              <a:rPr lang="en-US" dirty="0" smtClean="0"/>
              <a:t>    &lt;Data Name="</a:t>
            </a:r>
            <a:r>
              <a:rPr lang="en-US" dirty="0" err="1" smtClean="0"/>
              <a:t>IpAddress</a:t>
            </a:r>
            <a:r>
              <a:rPr lang="en-US" dirty="0" smtClean="0"/>
              <a:t>"&gt;::</a:t>
            </a:r>
            <a:r>
              <a:rPr lang="en-US" dirty="0" err="1" smtClean="0"/>
              <a:t>ffff:10.8.10.100</a:t>
            </a:r>
            <a:r>
              <a:rPr lang="en-US" dirty="0" smtClean="0"/>
              <a:t>&lt;/Data&gt;</a:t>
            </a:r>
          </a:p>
          <a:p>
            <a:r>
              <a:rPr lang="en-US" dirty="0" smtClean="0"/>
              <a:t>    &lt;Data Name="</a:t>
            </a:r>
            <a:r>
              <a:rPr lang="en-US" dirty="0" err="1" smtClean="0"/>
              <a:t>IpPort</a:t>
            </a:r>
            <a:r>
              <a:rPr lang="en-US" dirty="0" smtClean="0"/>
              <a:t>"&gt;61229&lt;/Data&gt;</a:t>
            </a:r>
          </a:p>
          <a:p>
            <a:r>
              <a:rPr lang="en-US" dirty="0" smtClean="0"/>
              <a:t>    &lt;Data Name="</a:t>
            </a:r>
            <a:r>
              <a:rPr lang="en-US" dirty="0" err="1" smtClean="0"/>
              <a:t>CertIssuerName</a:t>
            </a:r>
            <a:r>
              <a:rPr lang="en-US" dirty="0" smtClean="0"/>
              <a:t>"&gt;</a:t>
            </a:r>
          </a:p>
          <a:p>
            <a:r>
              <a:rPr lang="en-US" dirty="0" smtClean="0"/>
              <a:t>    &lt;/Data&gt;</a:t>
            </a:r>
          </a:p>
          <a:p>
            <a:r>
              <a:rPr lang="en-US" dirty="0" smtClean="0"/>
              <a:t>    &lt;Data Name="</a:t>
            </a:r>
            <a:r>
              <a:rPr lang="en-US" dirty="0" err="1" smtClean="0"/>
              <a:t>CertSerialNumber</a:t>
            </a:r>
            <a:r>
              <a:rPr lang="en-US" dirty="0" smtClean="0"/>
              <a:t>"&gt;</a:t>
            </a:r>
          </a:p>
          <a:p>
            <a:r>
              <a:rPr lang="en-US" dirty="0" smtClean="0"/>
              <a:t>    &lt;/Data&gt;</a:t>
            </a:r>
          </a:p>
          <a:p>
            <a:r>
              <a:rPr lang="en-US" dirty="0" smtClean="0"/>
              <a:t>    &lt;Data Name="</a:t>
            </a:r>
            <a:r>
              <a:rPr lang="en-US" dirty="0" err="1" smtClean="0"/>
              <a:t>CertThumbprint</a:t>
            </a:r>
            <a:r>
              <a:rPr lang="en-US" dirty="0" smtClean="0"/>
              <a:t>"&gt;</a:t>
            </a:r>
          </a:p>
          <a:p>
            <a:r>
              <a:rPr lang="en-US" dirty="0" smtClean="0"/>
              <a:t>    &lt;/Data&gt;</a:t>
            </a:r>
          </a:p>
          <a:p>
            <a:r>
              <a:rPr lang="en-US" dirty="0" smtClean="0"/>
              <a:t>  &lt;/</a:t>
            </a:r>
            <a:r>
              <a:rPr lang="en-US" dirty="0" err="1" smtClean="0"/>
              <a:t>EventData</a:t>
            </a:r>
            <a:r>
              <a:rPr lang="en-US" dirty="0" smtClean="0"/>
              <a:t>&gt;</a:t>
            </a:r>
          </a:p>
          <a:p>
            <a:r>
              <a:rPr lang="en-US" dirty="0" smtClean="0"/>
              <a:t>&lt;/Event&gt;</a:t>
            </a:r>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4128901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 Id="rId3"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emf"/><Relationship Id="rId3"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tiff"/><Relationship Id="rId3"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smtClean="0"/>
              <a:t>Presentation Title Goes Here</a:t>
            </a:r>
            <a:endParaRPr lang="en-US" dirty="0"/>
          </a:p>
        </p:txBody>
      </p:sp>
    </p:spTree>
    <p:extLst>
      <p:ext uri="{BB962C8B-B14F-4D97-AF65-F5344CB8AC3E}">
        <p14:creationId xmlns:p14="http://schemas.microsoft.com/office/powerpoint/2010/main" val="212294239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74137170"/>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316443340"/>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155326683"/>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047600002"/>
      </p:ext>
    </p:extLst>
  </p:cSld>
  <p:clrMapOvr>
    <a:masterClrMapping/>
  </p:clrMapOvr>
  <p:transition xmlns:p14="http://schemas.microsoft.com/office/powerpoint/2010/main" spd="med">
    <p:fade/>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Tree>
    <p:extLst>
      <p:ext uri="{BB962C8B-B14F-4D97-AF65-F5344CB8AC3E}">
        <p14:creationId xmlns:p14="http://schemas.microsoft.com/office/powerpoint/2010/main" val="4147258287"/>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latin typeface="+mj-l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081477610"/>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96724465"/>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smtClean="0"/>
              <a:t>“Quote Goes Here”</a:t>
            </a:r>
            <a:endParaRPr lang="en-US" dirty="0"/>
          </a:p>
        </p:txBody>
      </p:sp>
    </p:spTree>
    <p:extLst>
      <p:ext uri="{BB962C8B-B14F-4D97-AF65-F5344CB8AC3E}">
        <p14:creationId xmlns:p14="http://schemas.microsoft.com/office/powerpoint/2010/main" val="212914017"/>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spTree>
    <p:extLst>
      <p:ext uri="{BB962C8B-B14F-4D97-AF65-F5344CB8AC3E}">
        <p14:creationId xmlns:p14="http://schemas.microsoft.com/office/powerpoint/2010/main" val="2961399751"/>
      </p:ext>
    </p:extLst>
  </p:cSld>
  <p:clrMapOvr>
    <a:masterClrMapping/>
  </p:clrMapOvr>
  <p:transition xmlns:p14="http://schemas.microsoft.com/office/powerpoint/2010/mai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Tree>
    <p:extLst>
      <p:ext uri="{BB962C8B-B14F-4D97-AF65-F5344CB8AC3E}">
        <p14:creationId xmlns:p14="http://schemas.microsoft.com/office/powerpoint/2010/main" val="939503203"/>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Placeholder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5" name="Picture 8" descr="logo_black.ai"/>
          <p:cNvPicPr>
            <a:picLocks noChangeAspect="1"/>
          </p:cNvPicPr>
          <p:nvPr userDrawn="1"/>
        </p:nvPicPr>
        <p:blipFill>
          <a:blip r:embed="rId3">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1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392981896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smtClean="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02563678"/>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81295434"/>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569835746"/>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smtClean="0"/>
              <a:t>Icon</a:t>
            </a:r>
            <a:endParaRPr lang="en-US" dirty="0"/>
          </a:p>
        </p:txBody>
      </p:sp>
    </p:spTree>
    <p:extLst>
      <p:ext uri="{BB962C8B-B14F-4D97-AF65-F5344CB8AC3E}">
        <p14:creationId xmlns:p14="http://schemas.microsoft.com/office/powerpoint/2010/main" val="1378820260"/>
      </p:ext>
    </p:extLst>
  </p:cSld>
  <p:clrMapOvr>
    <a:masterClrMapping/>
  </p:clrMapOvr>
  <p:transition xmlns:p14="http://schemas.microsoft.com/office/powerpoint/2010/mai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ext uri="{BB962C8B-B14F-4D97-AF65-F5344CB8AC3E}">
        <p14:creationId xmlns:p14="http://schemas.microsoft.com/office/powerpoint/2010/main" val="2519629538"/>
      </p:ext>
    </p:extLst>
  </p:cSld>
  <p:clrMapOvr>
    <a:masterClrMapping/>
  </p:clrMapOvr>
  <p:transition xmlns:p14="http://schemas.microsoft.com/office/powerpoint/2010/mai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smtClean="0"/>
              <a:t>Text Goes Here</a:t>
            </a:r>
          </a:p>
        </p:txBody>
      </p:sp>
    </p:spTree>
    <p:extLst>
      <p:ext uri="{BB962C8B-B14F-4D97-AF65-F5344CB8AC3E}">
        <p14:creationId xmlns:p14="http://schemas.microsoft.com/office/powerpoint/2010/main" val="1172492827"/>
      </p:ext>
    </p:extLst>
  </p:cSld>
  <p:clrMapOvr>
    <a:masterClrMapping/>
  </p:clrMapOvr>
  <p:transition xmlns:p14="http://schemas.microsoft.com/office/powerpoint/2010/mai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smtClean="0"/>
              <a:t>Text Goes Here</a:t>
            </a:r>
          </a:p>
        </p:txBody>
      </p:sp>
    </p:spTree>
    <p:extLst>
      <p:ext uri="{BB962C8B-B14F-4D97-AF65-F5344CB8AC3E}">
        <p14:creationId xmlns:p14="http://schemas.microsoft.com/office/powerpoint/2010/main" val="3473071393"/>
      </p:ext>
    </p:extLst>
  </p:cSld>
  <p:clrMapOvr>
    <a:masterClrMapping/>
  </p:clrMapOvr>
  <p:transition xmlns:p14="http://schemas.microsoft.com/office/powerpoint/2010/mai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12124705"/>
      </p:ext>
    </p:extLst>
  </p:cSld>
  <p:clrMapOvr>
    <a:masterClrMapping/>
  </p:clrMapOvr>
  <p:transition xmlns:p14="http://schemas.microsoft.com/office/powerpoint/2010/mai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4278971332"/>
      </p:ext>
    </p:extLst>
  </p:cSld>
  <p:clrMapOvr>
    <a:masterClrMapping/>
  </p:clrMapOvr>
  <p:transition xmlns:p14="http://schemas.microsoft.com/office/powerpoint/2010/mai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4218626708"/>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885005480"/>
      </p:ext>
    </p:extLst>
  </p:cSld>
  <p:clrMapOvr>
    <a:masterClrMapping/>
  </p:clrMapOvr>
  <p:transition xmlns:p14="http://schemas.microsoft.com/office/powerpoint/2010/mai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Tree>
    <p:extLst>
      <p:ext uri="{BB962C8B-B14F-4D97-AF65-F5344CB8AC3E}">
        <p14:creationId xmlns:p14="http://schemas.microsoft.com/office/powerpoint/2010/main" val="152552039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smtClean="0"/>
              <a:t>Click to edit title</a:t>
            </a:r>
            <a:endParaRPr lang="en-US" dirty="0"/>
          </a:p>
        </p:txBody>
      </p:sp>
    </p:spTree>
    <p:extLst>
      <p:ext uri="{BB962C8B-B14F-4D97-AF65-F5344CB8AC3E}">
        <p14:creationId xmlns:p14="http://schemas.microsoft.com/office/powerpoint/2010/main" val="352888701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6027613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6861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68270472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3198928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7595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losing_Photo">
    <p:spTree>
      <p:nvGrpSpPr>
        <p:cNvPr id="1" name=""/>
        <p:cNvGrpSpPr/>
        <p:nvPr/>
      </p:nvGrpSpPr>
      <p:grpSpPr>
        <a:xfrm>
          <a:off x="0" y="0"/>
          <a:ext cx="0" cy="0"/>
          <a:chOff x="0" y="0"/>
          <a:chExt cx="0" cy="0"/>
        </a:xfrm>
      </p:grpSpPr>
      <p:pic>
        <p:nvPicPr>
          <p:cNvPr id="16" name="Picture Placeholder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16" y="-2571"/>
            <a:ext cx="9150431" cy="5148643"/>
          </a:xfrm>
          <a:prstGeom prst="rect">
            <a:avLst/>
          </a:prstGeom>
        </p:spPr>
      </p:pic>
      <p:pic>
        <p:nvPicPr>
          <p:cNvPr id="17" name="Picture 16" descr="pref_1-line_logo+tagline-rt-white-CMYK.ai"/>
          <p:cNvPicPr>
            <a:picLocks noChangeAspect="1"/>
          </p:cNvPicPr>
          <p:nvPr userDrawn="1"/>
        </p:nvPicPr>
        <p:blipFill>
          <a:blip r:embed="rId3">
            <a:duotone>
              <a:prstClr val="black"/>
              <a:schemeClr val="accent3">
                <a:tint val="45000"/>
                <a:satMod val="400000"/>
              </a:schemeClr>
            </a:duotone>
            <a:lum bright="-100000" contrast="-100000"/>
            <a:alphaModFix amt="60000"/>
            <a:extLst>
              <a:ext uri="{28A0092B-C50C-407E-A947-70E740481C1C}">
                <a14:useLocalDpi xmlns:a14="http://schemas.microsoft.com/office/drawing/2010/main"/>
              </a:ext>
            </a:extLst>
          </a:blip>
          <a:stretch>
            <a:fillRect/>
          </a:stretch>
        </p:blipFill>
        <p:spPr>
          <a:xfrm>
            <a:off x="191745" y="1643634"/>
            <a:ext cx="8760510" cy="1856232"/>
          </a:xfrm>
          <a:prstGeom prst="rect">
            <a:avLst/>
          </a:prstGeom>
        </p:spPr>
      </p:pic>
    </p:spTree>
    <p:extLst>
      <p:ext uri="{BB962C8B-B14F-4D97-AF65-F5344CB8AC3E}">
        <p14:creationId xmlns:p14="http://schemas.microsoft.com/office/powerpoint/2010/main" val="3991445859"/>
      </p:ext>
    </p:extLst>
  </p:cSld>
  <p:clrMapOvr>
    <a:masterClrMapping/>
  </p:clrMapOvr>
  <p:transition xmlns:p14="http://schemas.microsoft.com/office/powerpoint/2010/mai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egue">
    <p:spTree>
      <p:nvGrpSpPr>
        <p:cNvPr id="1" name=""/>
        <p:cNvGrpSpPr/>
        <p:nvPr/>
      </p:nvGrpSpPr>
      <p:grpSpPr>
        <a:xfrm>
          <a:off x="0" y="0"/>
          <a:ext cx="0" cy="0"/>
          <a:chOff x="0" y="0"/>
          <a:chExt cx="0" cy="0"/>
        </a:xfrm>
      </p:grpSpPr>
      <p:sp>
        <p:nvSpPr>
          <p:cNvPr id="27"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74" tIns="34288" rIns="68574" bIns="34288" anchor="ctr"/>
          <a:lstStyle/>
          <a:p>
            <a:endParaRPr lang="en-US">
              <a:latin typeface="+mj-lt"/>
            </a:endParaRPr>
          </a:p>
        </p:txBody>
      </p:sp>
      <p:sp>
        <p:nvSpPr>
          <p:cNvPr id="47"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74" tIns="34288" rIns="68574" bIns="34288" anchor="ctr"/>
          <a:lstStyle/>
          <a:p>
            <a:endParaRPr lang="en-US">
              <a:latin typeface="+mj-lt"/>
            </a:endParaRPr>
          </a:p>
        </p:txBody>
      </p:sp>
      <p:sp>
        <p:nvSpPr>
          <p:cNvPr id="5" name="Title 1"/>
          <p:cNvSpPr>
            <a:spLocks noGrp="1"/>
          </p:cNvSpPr>
          <p:nvPr>
            <p:ph type="ctrTitle" hasCustomPrompt="1"/>
          </p:nvPr>
        </p:nvSpPr>
        <p:spPr>
          <a:xfrm>
            <a:off x="245456" y="571576"/>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gradFill>
                  <a:gsLst>
                    <a:gs pos="0">
                      <a:schemeClr val="accent1"/>
                    </a:gs>
                    <a:gs pos="100000">
                      <a:srgbClr val="01BBBB"/>
                    </a:gs>
                  </a:gsLst>
                  <a:lin ang="1200000" scaled="0"/>
                </a:gradFill>
                <a:latin typeface="+mj-lt"/>
                <a:cs typeface="CiscoSans Thin"/>
              </a:defRPr>
            </a:lvl1pPr>
          </a:lstStyle>
          <a:p>
            <a:r>
              <a:rPr lang="en-US" dirty="0" smtClean="0"/>
              <a:t>Section Title Goes Here</a:t>
            </a:r>
            <a:endParaRPr lang="en-US" dirty="0"/>
          </a:p>
        </p:txBody>
      </p:sp>
    </p:spTree>
    <p:extLst>
      <p:ext uri="{BB962C8B-B14F-4D97-AF65-F5344CB8AC3E}">
        <p14:creationId xmlns:p14="http://schemas.microsoft.com/office/powerpoint/2010/main" val="147205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Agenda">
    <p:bg>
      <p:bgPr>
        <a:gradFill>
          <a:gsLst>
            <a:gs pos="0">
              <a:srgbClr val="272749"/>
            </a:gs>
            <a:gs pos="100000">
              <a:srgbClr val="32BEBD"/>
            </a:gs>
          </a:gsLst>
          <a:lin ang="0" scaled="0"/>
        </a:gradFill>
        <a:effectLst/>
      </p:bgPr>
    </p:bg>
    <p:spTree>
      <p:nvGrpSpPr>
        <p:cNvPr id="1" name=""/>
        <p:cNvGrpSpPr/>
        <p:nvPr/>
      </p:nvGrpSpPr>
      <p:grpSpPr>
        <a:xfrm>
          <a:off x="0" y="0"/>
          <a:ext cx="0" cy="0"/>
          <a:chOff x="0" y="0"/>
          <a:chExt cx="0" cy="0"/>
        </a:xfrm>
      </p:grpSpPr>
      <p:sp>
        <p:nvSpPr>
          <p:cNvPr id="18" name="Text Placeholder 3"/>
          <p:cNvSpPr>
            <a:spLocks noGrp="1"/>
          </p:cNvSpPr>
          <p:nvPr>
            <p:ph type="body" sz="quarter" idx="10"/>
          </p:nvPr>
        </p:nvSpPr>
        <p:spPr>
          <a:xfrm>
            <a:off x="245456" y="1249964"/>
            <a:ext cx="8582751" cy="3266034"/>
          </a:xfrm>
          <a:prstGeom prst="rect">
            <a:avLst/>
          </a:prstGeom>
        </p:spPr>
        <p:txBody>
          <a:bodyPr lIns="91416" tIns="45708" rIns="91416" bIns="45708">
            <a:noAutofit/>
          </a:bodyPr>
          <a:lstStyle>
            <a:lvl1pPr marL="280916" indent="-223783">
              <a:lnSpc>
                <a:spcPct val="95000"/>
              </a:lnSpc>
              <a:spcBef>
                <a:spcPts val="1110"/>
              </a:spcBef>
              <a:buClr>
                <a:schemeClr val="tx2"/>
              </a:buClr>
              <a:buSzPct val="80000"/>
              <a:buFont typeface="Wingdings" panose="05000000000000000000" pitchFamily="2" charset="2"/>
              <a:buChar char="§"/>
              <a:defRPr sz="1800" b="0" i="0">
                <a:solidFill>
                  <a:schemeClr val="tx2"/>
                </a:solidFill>
                <a:latin typeface="+mn-lt"/>
                <a:cs typeface="CiscoSans ExtraLight"/>
              </a:defRPr>
            </a:lvl1pPr>
            <a:lvl2pPr marL="507874" indent="-215846">
              <a:lnSpc>
                <a:spcPct val="95000"/>
              </a:lnSpc>
              <a:spcBef>
                <a:spcPts val="450"/>
              </a:spcBef>
              <a:buClr>
                <a:schemeClr val="tx2"/>
              </a:buClr>
              <a:buSzPct val="80000"/>
              <a:buFont typeface="Wingdings" panose="05000000000000000000" pitchFamily="2" charset="2"/>
              <a:buChar char="§"/>
              <a:defRPr sz="1600" b="0" i="0">
                <a:solidFill>
                  <a:schemeClr val="tx2"/>
                </a:solidFill>
                <a:latin typeface="+mn-lt"/>
                <a:cs typeface="CiscoSans ExtraLight"/>
              </a:defRPr>
            </a:lvl2pPr>
            <a:lvl3pPr marL="747527" indent="-171408">
              <a:buClr>
                <a:schemeClr val="tx2"/>
              </a:buClr>
              <a:buSzPct val="80000"/>
              <a:buFont typeface="Wingdings" panose="05000000000000000000" pitchFamily="2" charset="2"/>
              <a:buChar char="§"/>
              <a:defRPr sz="1400" b="0" i="0">
                <a:solidFill>
                  <a:schemeClr val="tx2"/>
                </a:solidFill>
                <a:latin typeface="+mn-lt"/>
                <a:cs typeface="CiscoSans ExtraLight"/>
              </a:defRPr>
            </a:lvl3pPr>
            <a:lvl4pPr marL="910997" indent="-171408">
              <a:buClr>
                <a:schemeClr val="tx2"/>
              </a:buClr>
              <a:buSzPct val="80000"/>
              <a:buFont typeface="Wingdings" panose="05000000000000000000" pitchFamily="2" charset="2"/>
              <a:buChar char="§"/>
              <a:defRPr sz="1200" b="0" i="0">
                <a:solidFill>
                  <a:schemeClr val="tx2"/>
                </a:solidFill>
                <a:latin typeface="+mn-lt"/>
                <a:cs typeface="CiscoSans ExtraLight"/>
              </a:defRPr>
            </a:lvl4pPr>
            <a:lvl5pPr marL="1082405" indent="-168233">
              <a:buClr>
                <a:schemeClr val="tx2"/>
              </a:buClr>
              <a:buSzPct val="80000"/>
              <a:buFont typeface="Wingdings" panose="05000000000000000000" pitchFamily="2" charset="2"/>
              <a:buChar char="§"/>
              <a:defRPr sz="11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itle 1"/>
          <p:cNvSpPr>
            <a:spLocks noGrp="1"/>
          </p:cNvSpPr>
          <p:nvPr>
            <p:ph type="ctrTitle" hasCustomPrompt="1"/>
          </p:nvPr>
        </p:nvSpPr>
        <p:spPr>
          <a:xfrm>
            <a:off x="259742" y="303064"/>
            <a:ext cx="6339846" cy="728782"/>
          </a:xfrm>
          <a:prstGeom prst="rect">
            <a:avLst/>
          </a:prstGeom>
        </p:spPr>
        <p:txBody>
          <a:bodyPr anchor="t" anchorCtr="0">
            <a:noAutofit/>
          </a:bodyPr>
          <a:lstStyle>
            <a:lvl1pPr algn="l">
              <a:lnSpc>
                <a:spcPct val="90000"/>
              </a:lnSpc>
              <a:defRPr sz="2500" b="0" i="0" spc="0" baseline="0">
                <a:solidFill>
                  <a:srgbClr val="FFFFF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50683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2015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59221"/>
      </p:ext>
    </p:extLst>
  </p:cSld>
  <p:clrMapOvr>
    <a:masterClrMapping/>
  </p:clrMapOvr>
  <p:transition xmlns:p14="http://schemas.microsoft.com/office/powerpoint/2010/mai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Only 4 Heavy Graphics">
    <p:spTree>
      <p:nvGrpSpPr>
        <p:cNvPr id="1" name=""/>
        <p:cNvGrpSpPr/>
        <p:nvPr/>
      </p:nvGrpSpPr>
      <p:grpSpPr>
        <a:xfrm>
          <a:off x="0" y="0"/>
          <a:ext cx="0" cy="0"/>
          <a:chOff x="0" y="0"/>
          <a:chExt cx="0" cy="0"/>
        </a:xfrm>
      </p:grpSpPr>
      <p:sp>
        <p:nvSpPr>
          <p:cNvPr id="2" name="Title 1"/>
          <p:cNvSpPr>
            <a:spLocks noGrp="1"/>
          </p:cNvSpPr>
          <p:nvPr>
            <p:ph type="title"/>
          </p:nvPr>
        </p:nvSpPr>
        <p:spPr>
          <a:xfrm>
            <a:off x="356616" y="155576"/>
            <a:ext cx="8513064" cy="434974"/>
          </a:xfrm>
        </p:spPr>
        <p:txBody>
          <a:bodyPr/>
          <a:lstStyle>
            <a:lvl1pPr marL="6251" indent="-6251" algn="l" defTabSz="457200" rtl="0" eaLnBrk="0" fontAlgn="base" hangingPunct="0">
              <a:lnSpc>
                <a:spcPct val="90000"/>
              </a:lnSpc>
              <a:spcBef>
                <a:spcPct val="0"/>
              </a:spcBef>
              <a:spcAft>
                <a:spcPct val="0"/>
              </a:spcAft>
              <a:defRPr lang="en-US" sz="2800" b="0" kern="1200" baseline="0" dirty="0">
                <a:solidFill>
                  <a:schemeClr val="tx1"/>
                </a:solidFill>
                <a:latin typeface="+mj-lt"/>
                <a:ea typeface="+mj-ea"/>
                <a:cs typeface="+mj-cs"/>
                <a:sym typeface="Arial" pitchFamily="34" charset="0"/>
              </a:defRPr>
            </a:lvl1pPr>
          </a:lstStyle>
          <a:p>
            <a:r>
              <a:rPr lang="en-US" smtClean="0"/>
              <a:t>Click to edit Master title style</a:t>
            </a:r>
            <a:endParaRPr lang="en-US" dirty="0"/>
          </a:p>
        </p:txBody>
      </p:sp>
      <p:sp>
        <p:nvSpPr>
          <p:cNvPr id="3" name="Slide Number Placeholder 1"/>
          <p:cNvSpPr>
            <a:spLocks noGrp="1"/>
          </p:cNvSpPr>
          <p:nvPr>
            <p:ph type="sldNum" sz="quarter" idx="10"/>
          </p:nvPr>
        </p:nvSpPr>
        <p:spPr>
          <a:xfrm>
            <a:off x="8408988" y="4851483"/>
            <a:ext cx="360362" cy="274637"/>
          </a:xfrm>
          <a:prstGeom prst="rect">
            <a:avLst/>
          </a:prstGeom>
        </p:spPr>
        <p:txBody>
          <a:bodyPr/>
          <a:lstStyle>
            <a:lvl1pPr>
              <a:defRPr/>
            </a:lvl1pPr>
          </a:lstStyle>
          <a:p>
            <a:fld id="{3945D0FD-48F1-4D72-80C5-FFB60B92A834}" type="slidenum">
              <a:rPr lang="en-US" smtClean="0"/>
              <a:pPr/>
              <a:t>‹#›</a:t>
            </a:fld>
            <a:endParaRPr lang="en-US" dirty="0"/>
          </a:p>
        </p:txBody>
      </p:sp>
    </p:spTree>
    <p:extLst>
      <p:ext uri="{BB962C8B-B14F-4D97-AF65-F5344CB8AC3E}">
        <p14:creationId xmlns:p14="http://schemas.microsoft.com/office/powerpoint/2010/main" val="40868331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H - Title and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0144" y="97977"/>
            <a:ext cx="8579188" cy="35748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9701" y="1004812"/>
            <a:ext cx="8580924" cy="3724274"/>
          </a:xfrm>
          <a:prstGeom prst="rect">
            <a:avLst/>
          </a:prstGeom>
        </p:spPr>
        <p:txBody>
          <a:bodyPr lIns="68571" tIns="34286" rIns="68571" bIns="34286"/>
          <a:lstStyle>
            <a:lvl2pPr marL="347620" indent="-178573">
              <a:defRPr/>
            </a:lvl2pPr>
            <a:lvl3pPr marL="520245" indent="-170240">
              <a:defRPr/>
            </a:lvl3pPr>
            <a:lvl4pPr marL="685720" indent="-169049">
              <a:defRPr/>
            </a:lvl4pPr>
            <a:lvl5pPr marL="851196" indent="-17024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0" hasCustomPrompt="1"/>
          </p:nvPr>
        </p:nvSpPr>
        <p:spPr>
          <a:xfrm>
            <a:off x="231635" y="463387"/>
            <a:ext cx="8588437" cy="329804"/>
          </a:xfrm>
          <a:prstGeom prst="rect">
            <a:avLst/>
          </a:prstGeom>
        </p:spPr>
        <p:txBody>
          <a:bodyPr lIns="89146" tIns="48000" rIns="89146" bIns="48000"/>
          <a:lstStyle>
            <a:lvl1pPr marL="0" indent="0">
              <a:buNone/>
              <a:defRPr b="0" baseline="0">
                <a:solidFill>
                  <a:srgbClr val="7030A0"/>
                </a:solidFill>
              </a:defRPr>
            </a:lvl1pPr>
          </a:lstStyle>
          <a:p>
            <a:pPr lvl="0"/>
            <a:r>
              <a:rPr lang="en-US" dirty="0" smtClean="0"/>
              <a:t>Click to edit Master subtitle style</a:t>
            </a:r>
            <a:endParaRPr lang="en-US" dirty="0"/>
          </a:p>
        </p:txBody>
      </p:sp>
    </p:spTree>
    <p:extLst>
      <p:ext uri="{BB962C8B-B14F-4D97-AF65-F5344CB8AC3E}">
        <p14:creationId xmlns:p14="http://schemas.microsoft.com/office/powerpoint/2010/main" val="496237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CH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29" y="341158"/>
            <a:ext cx="8579188" cy="469334"/>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29701" y="1004811"/>
            <a:ext cx="8580924" cy="3724274"/>
          </a:xfrm>
          <a:prstGeom prst="rect">
            <a:avLst/>
          </a:prstGeom>
        </p:spPr>
        <p:txBody>
          <a:bodyPr lIns="68586" tIns="34294" rIns="68586" bIns="34294"/>
          <a:lstStyle>
            <a:lvl2pPr marL="359602" indent="-190517">
              <a:defRPr/>
            </a:lvl2pPr>
            <a:lvl3pPr marL="520351" indent="-170275">
              <a:defRPr/>
            </a:lvl3pPr>
            <a:lvl4pPr marL="682290" indent="-170275">
              <a:defRPr/>
            </a:lvl4pPr>
            <a:lvl5pPr marL="851376" indent="-170275">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3268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Subtitle 4 Heavy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590550"/>
            <a:ext cx="8513064" cy="381000"/>
          </a:xfrm>
          <a:prstGeom prst="rect">
            <a:avLst/>
          </a:prstGeom>
        </p:spPr>
        <p:txBody>
          <a:bodyPr/>
          <a:lstStyle>
            <a:lvl1pPr marL="1785" indent="0">
              <a:buNone/>
              <a:defRPr>
                <a:solidFill>
                  <a:srgbClr val="0070C0"/>
                </a:solidFill>
              </a:defRPr>
            </a:lvl1pPr>
          </a:lstStyle>
          <a:p>
            <a:pPr lvl="0"/>
            <a:r>
              <a:rPr lang="en-US" dirty="0" smtClean="0"/>
              <a:t>Click to edit Master text styles</a:t>
            </a:r>
          </a:p>
        </p:txBody>
      </p:sp>
      <p:sp>
        <p:nvSpPr>
          <p:cNvPr id="4" name="Slide Number Placeholder 1"/>
          <p:cNvSpPr>
            <a:spLocks noGrp="1"/>
          </p:cNvSpPr>
          <p:nvPr>
            <p:ph type="sldNum" sz="quarter" idx="4"/>
          </p:nvPr>
        </p:nvSpPr>
        <p:spPr>
          <a:xfrm>
            <a:off x="8409709" y="4800251"/>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
        <p:nvSpPr>
          <p:cNvPr id="5" name="Content Placeholder 4"/>
          <p:cNvSpPr>
            <a:spLocks noGrp="1"/>
          </p:cNvSpPr>
          <p:nvPr>
            <p:ph sz="quarter" idx="11"/>
          </p:nvPr>
        </p:nvSpPr>
        <p:spPr>
          <a:xfrm>
            <a:off x="356616" y="1043873"/>
            <a:ext cx="8513064" cy="350385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48706032"/>
      </p:ext>
    </p:extLst>
  </p:cSld>
  <p:clrMapOvr>
    <a:masterClrMapping/>
  </p:clrMapOvr>
  <p:transition xmlns:p14="http://schemas.microsoft.com/office/powerpoint/2010/main"/>
  <p:timing>
    <p:tnLst>
      <p:par>
        <p:cTn xmlns:p14="http://schemas.microsoft.com/office/powerpoint/2010/main" id="1" dur="indefinite" restart="never" nodeType="tmRoot"/>
      </p:par>
    </p:tn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Subtitle 4 Heavy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616" y="155576"/>
            <a:ext cx="8513064" cy="434974"/>
          </a:xfrm>
        </p:spPr>
        <p:txBody>
          <a:bodyPr/>
          <a:lstStyle>
            <a:lvl1pPr>
              <a:defRPr baseline="0">
                <a:solidFill>
                  <a:schemeClr val="tx1"/>
                </a:solidFill>
              </a:defRPr>
            </a:lvl1pPr>
          </a:lstStyle>
          <a:p>
            <a:r>
              <a:rPr lang="en-US" dirty="0" smtClean="0"/>
              <a:t>Slide Title</a:t>
            </a:r>
            <a:endParaRPr lang="en-US" dirty="0"/>
          </a:p>
        </p:txBody>
      </p:sp>
      <p:sp>
        <p:nvSpPr>
          <p:cNvPr id="6" name="Text Placeholder 5"/>
          <p:cNvSpPr>
            <a:spLocks noGrp="1"/>
          </p:cNvSpPr>
          <p:nvPr>
            <p:ph type="body" sz="quarter" idx="12"/>
          </p:nvPr>
        </p:nvSpPr>
        <p:spPr>
          <a:xfrm>
            <a:off x="356616" y="590550"/>
            <a:ext cx="8513064" cy="381000"/>
          </a:xfrm>
          <a:prstGeom prst="rect">
            <a:avLst/>
          </a:prstGeom>
        </p:spPr>
        <p:txBody>
          <a:bodyPr/>
          <a:lstStyle>
            <a:lvl1pPr marL="1785" indent="0">
              <a:buNone/>
              <a:defRPr>
                <a:solidFill>
                  <a:srgbClr val="0070C0"/>
                </a:solidFill>
              </a:defRPr>
            </a:lvl1pPr>
          </a:lstStyle>
          <a:p>
            <a:pPr lvl="0"/>
            <a:r>
              <a:rPr lang="en-US" dirty="0" smtClean="0"/>
              <a:t>Click to edit Master text styles</a:t>
            </a:r>
          </a:p>
        </p:txBody>
      </p:sp>
      <p:sp>
        <p:nvSpPr>
          <p:cNvPr id="4" name="Slide Number Placeholder 1"/>
          <p:cNvSpPr>
            <a:spLocks noGrp="1"/>
          </p:cNvSpPr>
          <p:nvPr>
            <p:ph type="sldNum" sz="quarter" idx="4"/>
          </p:nvPr>
        </p:nvSpPr>
        <p:spPr>
          <a:xfrm>
            <a:off x="8409709" y="4869001"/>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6392493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Subtitle and 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84177"/>
            <a:ext cx="8513064" cy="434974"/>
          </a:xfrm>
        </p:spPr>
        <p:txBody>
          <a:bodyPr/>
          <a:lstStyle>
            <a:lvl1pPr>
              <a:defRPr baseline="0"/>
            </a:lvl1pPr>
          </a:lstStyle>
          <a:p>
            <a:r>
              <a:rPr lang="en-US" dirty="0" smtClean="0"/>
              <a:t>Slide Title</a:t>
            </a:r>
            <a:endParaRPr lang="en-US" dirty="0"/>
          </a:p>
        </p:txBody>
      </p:sp>
      <p:sp>
        <p:nvSpPr>
          <p:cNvPr id="5" name="Content Placeholder 4"/>
          <p:cNvSpPr>
            <a:spLocks noGrp="1"/>
          </p:cNvSpPr>
          <p:nvPr>
            <p:ph sz="quarter" idx="11"/>
          </p:nvPr>
        </p:nvSpPr>
        <p:spPr>
          <a:xfrm>
            <a:off x="304800" y="1241426"/>
            <a:ext cx="8513064" cy="3330575"/>
          </a:xfrm>
          <a:prstGeom prst="rect">
            <a:avLst/>
          </a:prstGeom>
        </p:spPr>
        <p:txBody>
          <a:bodyPr lIns="91436" tIns="45718" rIns="91436" bIns="45718"/>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2"/>
          </p:nvPr>
        </p:nvSpPr>
        <p:spPr>
          <a:xfrm>
            <a:off x="304800" y="819150"/>
            <a:ext cx="8513064" cy="381000"/>
          </a:xfrm>
          <a:prstGeom prst="rect">
            <a:avLst/>
          </a:prstGeom>
        </p:spPr>
        <p:txBody>
          <a:bodyPr lIns="91436" tIns="45718" rIns="91436" bIns="45718"/>
          <a:lstStyle>
            <a:lvl1pPr marL="1785" indent="0">
              <a:buNone/>
              <a:defRPr sz="1700" baseline="0">
                <a:solidFill>
                  <a:srgbClr val="7030A0"/>
                </a:solidFill>
              </a:defRPr>
            </a:lvl1pPr>
          </a:lstStyle>
          <a:p>
            <a:pPr lvl="0"/>
            <a:r>
              <a:rPr lang="en-US" dirty="0" smtClean="0"/>
              <a:t>Click to edit Master text styles</a:t>
            </a:r>
          </a:p>
        </p:txBody>
      </p:sp>
      <p:sp>
        <p:nvSpPr>
          <p:cNvPr id="7" name="Slide Number Placeholder 2"/>
          <p:cNvSpPr>
            <a:spLocks noGrp="1"/>
          </p:cNvSpPr>
          <p:nvPr>
            <p:ph type="sldNum" sz="quarter" idx="4"/>
          </p:nvPr>
        </p:nvSpPr>
        <p:spPr>
          <a:xfrm>
            <a:off x="4354895" y="4888859"/>
            <a:ext cx="383410" cy="274637"/>
          </a:xfrm>
          <a:prstGeom prst="rect">
            <a:avLst/>
          </a:prstGeom>
        </p:spPr>
        <p:txBody>
          <a:bodyPr vert="horz" lIns="91436" tIns="45718" rIns="91436" bIns="45718" rtlCol="0" anchor="ctr"/>
          <a:lstStyle>
            <a:lvl1pPr marL="0" algn="ctr" defTabSz="458074"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lang="en-US" smtClean="0"/>
              <a:pPr/>
              <a:t>‹#›</a:t>
            </a:fld>
            <a:endParaRPr lang="en-US" dirty="0"/>
          </a:p>
        </p:txBody>
      </p:sp>
    </p:spTree>
    <p:extLst>
      <p:ext uri="{BB962C8B-B14F-4D97-AF65-F5344CB8AC3E}">
        <p14:creationId xmlns:p14="http://schemas.microsoft.com/office/powerpoint/2010/main" val="64662518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H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1629" y="341158"/>
            <a:ext cx="8579188" cy="469334"/>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39615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No Subtitle">
    <p:spTree>
      <p:nvGrpSpPr>
        <p:cNvPr id="1" name=""/>
        <p:cNvGrpSpPr/>
        <p:nvPr/>
      </p:nvGrpSpPr>
      <p:grpSpPr>
        <a:xfrm>
          <a:off x="0" y="0"/>
          <a:ext cx="0" cy="0"/>
          <a:chOff x="0" y="0"/>
          <a:chExt cx="0" cy="0"/>
        </a:xfrm>
      </p:grpSpPr>
      <p:sp>
        <p:nvSpPr>
          <p:cNvPr id="2" name="Title 1"/>
          <p:cNvSpPr>
            <a:spLocks noGrp="1"/>
          </p:cNvSpPr>
          <p:nvPr>
            <p:ph type="title"/>
          </p:nvPr>
        </p:nvSpPr>
        <p:spPr>
          <a:xfrm>
            <a:off x="343933" y="60929"/>
            <a:ext cx="7961868" cy="7239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02" tIns="45701" rIns="91402" bIns="45701" numCol="1" anchor="b" anchorCtr="0" compatLnSpc="1">
            <a:prstTxWarp prst="textNoShape">
              <a:avLst/>
            </a:prstTxWarp>
            <a:normAutofit/>
          </a:bodyPr>
          <a:lstStyle>
            <a:lvl1pPr>
              <a:defRPr lang="en-US" dirty="0"/>
            </a:lvl1pPr>
          </a:lstStyle>
          <a:p>
            <a:pPr lvl="0" eaLnBrk="0" hangingPunct="0"/>
            <a:r>
              <a:rPr lang="en-US" smtClean="0"/>
              <a:t>Click to edit Master title style</a:t>
            </a:r>
            <a:endParaRPr lang="en-US" dirty="0"/>
          </a:p>
        </p:txBody>
      </p:sp>
    </p:spTree>
    <p:extLst>
      <p:ext uri="{BB962C8B-B14F-4D97-AF65-F5344CB8AC3E}">
        <p14:creationId xmlns:p14="http://schemas.microsoft.com/office/powerpoint/2010/main" val="31134863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ext Placeholder 3"/>
          <p:cNvSpPr>
            <a:spLocks noGrp="1"/>
          </p:cNvSpPr>
          <p:nvPr>
            <p:ph type="body" sz="quarter" idx="10"/>
          </p:nvPr>
        </p:nvSpPr>
        <p:spPr>
          <a:xfrm>
            <a:off x="284634" y="1008126"/>
            <a:ext cx="8570912" cy="3723894"/>
          </a:xfrm>
          <a:prstGeom prst="rect">
            <a:avLst/>
          </a:prstGeom>
        </p:spPr>
        <p:txBody>
          <a:bodyPr lIns="68586" tIns="34294" rIns="68586" bIns="34294">
            <a:noAutofit/>
          </a:bodyPr>
          <a:lstStyle>
            <a:lvl1pPr>
              <a:lnSpc>
                <a:spcPct val="95000"/>
              </a:lnSpc>
              <a:spcBef>
                <a:spcPts val="1110"/>
              </a:spcBef>
              <a:buClrTx/>
              <a:tabLst/>
              <a:defRPr sz="1700">
                <a:solidFill>
                  <a:schemeClr val="bg1"/>
                </a:solidFill>
                <a:latin typeface="+mj-lt"/>
              </a:defRPr>
            </a:lvl1pPr>
            <a:lvl2pPr>
              <a:lnSpc>
                <a:spcPct val="95000"/>
              </a:lnSpc>
              <a:spcBef>
                <a:spcPts val="450"/>
              </a:spcBef>
              <a:buClr>
                <a:schemeClr val="bg1">
                  <a:lumMod val="95000"/>
                </a:schemeClr>
              </a:buClr>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1"/>
          <p:cNvSpPr>
            <a:spLocks noGrp="1"/>
          </p:cNvSpPr>
          <p:nvPr>
            <p:ph type="ctrTitle" hasCustomPrompt="1"/>
          </p:nvPr>
        </p:nvSpPr>
        <p:spPr>
          <a:xfrm>
            <a:off x="259117" y="303064"/>
            <a:ext cx="8659976" cy="728782"/>
          </a:xfrm>
          <a:prstGeom prst="rect">
            <a:avLst/>
          </a:prstGeom>
        </p:spPr>
        <p:txBody>
          <a:bodyPr anchor="t" anchorCtr="0">
            <a:noAutofit/>
          </a:bodyPr>
          <a:lstStyle>
            <a:lvl1pPr algn="l">
              <a:lnSpc>
                <a:spcPct val="90000"/>
              </a:lnSpc>
              <a:defRPr sz="2500" b="0" i="0" spc="0" baseline="0">
                <a:solidFill>
                  <a:schemeClr val="bg1"/>
                </a:solidFill>
                <a:latin typeface="+mj-lt"/>
                <a:cs typeface="CiscoSans Thin"/>
              </a:defRPr>
            </a:lvl1pPr>
          </a:lstStyle>
          <a:p>
            <a:r>
              <a:rPr lang="en-US" dirty="0" smtClean="0"/>
              <a:t>Title Goes Here</a:t>
            </a:r>
            <a:endParaRPr lang="en-US" dirty="0"/>
          </a:p>
        </p:txBody>
      </p:sp>
    </p:spTree>
    <p:extLst>
      <p:ext uri="{BB962C8B-B14F-4D97-AF65-F5344CB8AC3E}">
        <p14:creationId xmlns:p14="http://schemas.microsoft.com/office/powerpoint/2010/main" val="177241993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Bullet Slide">
    <p:spTree>
      <p:nvGrpSpPr>
        <p:cNvPr id="1" name=""/>
        <p:cNvGrpSpPr/>
        <p:nvPr/>
      </p:nvGrpSpPr>
      <p:grpSpPr>
        <a:xfrm>
          <a:off x="0" y="0"/>
          <a:ext cx="0" cy="0"/>
          <a:chOff x="0" y="0"/>
          <a:chExt cx="0" cy="0"/>
        </a:xfrm>
      </p:grpSpPr>
      <p:sp>
        <p:nvSpPr>
          <p:cNvPr id="11" name="Title 1"/>
          <p:cNvSpPr>
            <a:spLocks noGrp="1"/>
          </p:cNvSpPr>
          <p:nvPr>
            <p:ph type="title"/>
          </p:nvPr>
        </p:nvSpPr>
        <p:spPr>
          <a:xfrm>
            <a:off x="219514" y="329565"/>
            <a:ext cx="8711929" cy="628650"/>
          </a:xfrm>
        </p:spPr>
        <p:txBody>
          <a:bodyPr/>
          <a:lstStyle>
            <a:lvl1pPr algn="l" defTabSz="685862" rtl="0" eaLnBrk="1" latinLnBrk="0" hangingPunct="1">
              <a:lnSpc>
                <a:spcPct val="80000"/>
              </a:lnSpc>
              <a:spcBef>
                <a:spcPct val="0"/>
              </a:spcBef>
              <a:buNone/>
              <a:defRPr lang="en-US" sz="2700" b="0" kern="1200" spc="-75" baseline="0" dirty="0">
                <a:solidFill>
                  <a:schemeClr val="tx1"/>
                </a:solidFill>
                <a:latin typeface="+mj-lt"/>
                <a:ea typeface="+mj-ea"/>
                <a:cs typeface="+mj-cs"/>
              </a:defRPr>
            </a:lvl1pPr>
          </a:lstStyle>
          <a:p>
            <a:r>
              <a:rPr lang="en-US" dirty="0" smtClean="0"/>
              <a:t>Click to edit Master title style</a:t>
            </a:r>
            <a:endParaRPr lang="en-US" dirty="0"/>
          </a:p>
        </p:txBody>
      </p:sp>
      <p:sp>
        <p:nvSpPr>
          <p:cNvPr id="12" name="Text Placeholder 7"/>
          <p:cNvSpPr>
            <a:spLocks noGrp="1"/>
          </p:cNvSpPr>
          <p:nvPr>
            <p:ph type="body" sz="quarter" idx="11" hasCustomPrompt="1"/>
          </p:nvPr>
        </p:nvSpPr>
        <p:spPr>
          <a:xfrm>
            <a:off x="219514" y="912495"/>
            <a:ext cx="8711929" cy="342900"/>
          </a:xfrm>
          <a:prstGeom prst="rect">
            <a:avLst/>
          </a:prstGeom>
        </p:spPr>
        <p:txBody>
          <a:bodyPr lIns="68586" tIns="34294" rIns="68586" bIns="34294">
            <a:noAutofit/>
          </a:bodyPr>
          <a:lstStyle>
            <a:lvl1pPr marL="0" indent="0">
              <a:buNone/>
              <a:defRPr lang="en-US" sz="2100" kern="1200" spc="-38" baseline="0" dirty="0">
                <a:solidFill>
                  <a:schemeClr val="bg1">
                    <a:lumMod val="20000"/>
                    <a:lumOff val="80000"/>
                  </a:schemeClr>
                </a:solidFill>
                <a:latin typeface="+mj-lt"/>
                <a:ea typeface="+mn-ea"/>
                <a:cs typeface="+mn-cs"/>
              </a:defRPr>
            </a:lvl1pPr>
          </a:lstStyle>
          <a:p>
            <a:pPr marL="0" lvl="0" indent="0" algn="l" defTabSz="685862" rtl="0" eaLnBrk="1" latinLnBrk="0" hangingPunct="1">
              <a:lnSpc>
                <a:spcPct val="95000"/>
              </a:lnSpc>
              <a:spcBef>
                <a:spcPts val="1080"/>
              </a:spcBef>
              <a:buClr>
                <a:schemeClr val="accent1">
                  <a:lumMod val="40000"/>
                  <a:lumOff val="60000"/>
                </a:schemeClr>
              </a:buClr>
              <a:buSzPct val="90000"/>
              <a:buFont typeface="Arial" pitchFamily="34" charset="0"/>
              <a:buNone/>
              <a:tabLst/>
            </a:pPr>
            <a:r>
              <a:rPr lang="en-US" dirty="0" smtClean="0"/>
              <a:t>Slide Subtitle</a:t>
            </a:r>
            <a:endParaRPr lang="en-US" dirty="0"/>
          </a:p>
        </p:txBody>
      </p:sp>
      <p:sp>
        <p:nvSpPr>
          <p:cNvPr id="3" name="Text Placeholder 2"/>
          <p:cNvSpPr>
            <a:spLocks noGrp="1"/>
          </p:cNvSpPr>
          <p:nvPr>
            <p:ph type="body" sz="quarter" idx="14"/>
          </p:nvPr>
        </p:nvSpPr>
        <p:spPr>
          <a:xfrm>
            <a:off x="219513" y="1257300"/>
            <a:ext cx="8697018" cy="3543300"/>
          </a:xfrm>
          <a:prstGeom prst="rect">
            <a:avLst/>
          </a:prstGeom>
        </p:spPr>
        <p:txBody>
          <a:bodyPr lIns="68586" tIns="34294" rIns="68586" bIns="34294"/>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610476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smtClean="0"/>
              <a:t>Section Title Goes Here</a:t>
            </a:r>
            <a:endParaRPr lang="en-US" dirty="0"/>
          </a:p>
        </p:txBody>
      </p:sp>
    </p:spTree>
    <p:extLst>
      <p:ext uri="{BB962C8B-B14F-4D97-AF65-F5344CB8AC3E}">
        <p14:creationId xmlns:p14="http://schemas.microsoft.com/office/powerpoint/2010/main" val="3712191514"/>
      </p:ext>
    </p:extLst>
  </p:cSld>
  <p:clrMapOvr>
    <a:masterClrMapping/>
  </p:clrMapOvr>
  <p:transition xmlns:p14="http://schemas.microsoft.com/office/powerpoint/2010/mai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356616" y="384048"/>
            <a:ext cx="8513064" cy="434974"/>
          </a:xfrm>
        </p:spPr>
        <p:txBody>
          <a:bodyPr/>
          <a:lstStyle>
            <a:lvl1pPr>
              <a:defRPr baseline="0">
                <a:solidFill>
                  <a:schemeClr val="tx1"/>
                </a:solidFill>
              </a:defRPr>
            </a:lvl1pPr>
          </a:lstStyle>
          <a:p>
            <a:r>
              <a:rPr lang="en-GB" smtClean="0"/>
              <a:t>Click to edit Master title style</a:t>
            </a:r>
            <a:endParaRPr lang="en-US" dirty="0"/>
          </a:p>
        </p:txBody>
      </p:sp>
      <p:sp>
        <p:nvSpPr>
          <p:cNvPr id="6" name="Text Placeholder 5"/>
          <p:cNvSpPr>
            <a:spLocks noGrp="1"/>
          </p:cNvSpPr>
          <p:nvPr>
            <p:ph type="body" sz="quarter" idx="12"/>
          </p:nvPr>
        </p:nvSpPr>
        <p:spPr>
          <a:xfrm>
            <a:off x="356616" y="822960"/>
            <a:ext cx="8513064" cy="381000"/>
          </a:xfrm>
          <a:prstGeom prst="rect">
            <a:avLst/>
          </a:prstGeom>
        </p:spPr>
        <p:txBody>
          <a:bodyPr/>
          <a:lstStyle>
            <a:lvl1pPr marL="1785" indent="0">
              <a:buNone/>
              <a:defRPr>
                <a:solidFill>
                  <a:schemeClr val="tx1"/>
                </a:solidFill>
              </a:defRPr>
            </a:lvl1pPr>
          </a:lstStyle>
          <a:p>
            <a:pPr lvl="0"/>
            <a:r>
              <a:rPr lang="en-US" smtClean="0"/>
              <a:t>Click to edit Master text styles</a:t>
            </a:r>
          </a:p>
        </p:txBody>
      </p:sp>
      <p:sp>
        <p:nvSpPr>
          <p:cNvPr id="4" name="Slide Number Placeholder 1"/>
          <p:cNvSpPr>
            <a:spLocks noGrp="1"/>
          </p:cNvSpPr>
          <p:nvPr>
            <p:ph type="sldNum" sz="quarter" idx="13"/>
          </p:nvPr>
        </p:nvSpPr>
        <p:spPr>
          <a:xfrm>
            <a:off x="8408988" y="4816388"/>
            <a:ext cx="360362" cy="274637"/>
          </a:xfrm>
          <a:prstGeom prst="rect">
            <a:avLst/>
          </a:prstGeom>
        </p:spPr>
        <p:txBody>
          <a:bodyPr/>
          <a:lstStyle>
            <a:lvl1pPr>
              <a:defRPr/>
            </a:lvl1pPr>
          </a:lstStyle>
          <a:p>
            <a:fld id="{B427DB91-916C-4AAC-943B-75927B150715}" type="slidenum">
              <a:rPr lang="en-US" altLang="en-US"/>
              <a:pPr/>
              <a:t>‹#›</a:t>
            </a:fld>
            <a:endParaRPr lang="en-US" altLang="en-US"/>
          </a:p>
        </p:txBody>
      </p:sp>
    </p:spTree>
    <p:extLst>
      <p:ext uri="{BB962C8B-B14F-4D97-AF65-F5344CB8AC3E}">
        <p14:creationId xmlns:p14="http://schemas.microsoft.com/office/powerpoint/2010/main" val="76718113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2"/>
          <p:cNvSpPr>
            <a:spLocks noGrp="1"/>
          </p:cNvSpPr>
          <p:nvPr>
            <p:ph type="sldNum" sz="quarter" idx="4"/>
          </p:nvPr>
        </p:nvSpPr>
        <p:spPr>
          <a:xfrm>
            <a:off x="4354895" y="4888858"/>
            <a:ext cx="383410" cy="274637"/>
          </a:xfrm>
          <a:prstGeom prst="rect">
            <a:avLst/>
          </a:prstGeom>
        </p:spPr>
        <p:txBody>
          <a:bodyPr vert="horz" lIns="91440" tIns="45720" rIns="91440" bIns="45720" rtlCol="0" anchor="ctr"/>
          <a:lstStyle>
            <a:lvl1pPr marL="0" algn="ctr" defTabSz="458093" rtl="0" eaLnBrk="1" fontAlgn="base" latinLnBrk="0" hangingPunct="1">
              <a:spcBef>
                <a:spcPct val="0"/>
              </a:spcBef>
              <a:spcAft>
                <a:spcPct val="0"/>
              </a:spcAft>
              <a:defRPr lang="en-US" sz="700" kern="1200" smtClean="0">
                <a:solidFill>
                  <a:schemeClr val="bg2"/>
                </a:solidFill>
                <a:latin typeface="+mn-lt"/>
                <a:ea typeface="+mn-ea"/>
                <a:cs typeface="+mn-cs"/>
              </a:defRPr>
            </a:lvl1pPr>
          </a:lstStyle>
          <a:p>
            <a:fld id="{3945D0FD-48F1-4D72-80C5-FFB60B92A834}" type="slidenum">
              <a:rPr lang="en-US" smtClean="0"/>
              <a:pPr/>
              <a:t>‹#›</a:t>
            </a:fld>
            <a:endParaRPr lang="en-US" dirty="0"/>
          </a:p>
        </p:txBody>
      </p:sp>
    </p:spTree>
    <p:extLst>
      <p:ext uri="{BB962C8B-B14F-4D97-AF65-F5344CB8AC3E}">
        <p14:creationId xmlns:p14="http://schemas.microsoft.com/office/powerpoint/2010/main" val="4143886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749167052"/>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301120"/>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14425567"/>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ext uri="{BB962C8B-B14F-4D97-AF65-F5344CB8AC3E}">
        <p14:creationId xmlns:p14="http://schemas.microsoft.com/office/powerpoint/2010/main" val="4110407128"/>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theme" Target="../theme/theme1.xml"/><Relationship Id="rId53" Type="http://schemas.openxmlformats.org/officeDocument/2006/relationships/image" Target="../media/image1.png"/><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74" r:id="rId1"/>
    <p:sldLayoutId id="2147483919" r:id="rId2"/>
    <p:sldLayoutId id="2147483875" r:id="rId3"/>
    <p:sldLayoutId id="2147483877" r:id="rId4"/>
    <p:sldLayoutId id="2147483876" r:id="rId5"/>
    <p:sldLayoutId id="2147483878" r:id="rId6"/>
    <p:sldLayoutId id="2147483881" r:id="rId7"/>
    <p:sldLayoutId id="2147483880" r:id="rId8"/>
    <p:sldLayoutId id="2147483905" r:id="rId9"/>
    <p:sldLayoutId id="2147483906" r:id="rId10"/>
    <p:sldLayoutId id="2147483879" r:id="rId11"/>
    <p:sldLayoutId id="2147483883" r:id="rId12"/>
    <p:sldLayoutId id="2147483886" r:id="rId13"/>
    <p:sldLayoutId id="2147483887" r:id="rId14"/>
    <p:sldLayoutId id="2147483884" r:id="rId15"/>
    <p:sldLayoutId id="2147483885" r:id="rId16"/>
    <p:sldLayoutId id="2147483907" r:id="rId17"/>
    <p:sldLayoutId id="2147483889" r:id="rId18"/>
    <p:sldLayoutId id="2147483890" r:id="rId19"/>
    <p:sldLayoutId id="2147483891" r:id="rId20"/>
    <p:sldLayoutId id="2147483892" r:id="rId21"/>
    <p:sldLayoutId id="2147483893" r:id="rId22"/>
    <p:sldLayoutId id="2147483917" r:id="rId23"/>
    <p:sldLayoutId id="2147483918" r:id="rId24"/>
    <p:sldLayoutId id="2147483895" r:id="rId25"/>
    <p:sldLayoutId id="2147483871" r:id="rId26"/>
    <p:sldLayoutId id="2147483898" r:id="rId27"/>
    <p:sldLayoutId id="2147483908" r:id="rId28"/>
    <p:sldLayoutId id="2147483909" r:id="rId29"/>
    <p:sldLayoutId id="2147483910" r:id="rId30"/>
    <p:sldLayoutId id="2147483911" r:id="rId31"/>
    <p:sldLayoutId id="2147483914" r:id="rId32"/>
    <p:sldLayoutId id="2147483896" r:id="rId33"/>
    <p:sldLayoutId id="2147483912" r:id="rId34"/>
    <p:sldLayoutId id="2147483913" r:id="rId35"/>
    <p:sldLayoutId id="2147483897" r:id="rId36"/>
    <p:sldLayoutId id="2147483920" r:id="rId37"/>
    <p:sldLayoutId id="2147483924" r:id="rId38"/>
    <p:sldLayoutId id="2147483926" r:id="rId39"/>
    <p:sldLayoutId id="2147483927" r:id="rId40"/>
    <p:sldLayoutId id="2147483928" r:id="rId41"/>
    <p:sldLayoutId id="2147483929" r:id="rId42"/>
    <p:sldLayoutId id="2147483934" r:id="rId43"/>
    <p:sldLayoutId id="2147483935" r:id="rId44"/>
    <p:sldLayoutId id="2147483939" r:id="rId45"/>
    <p:sldLayoutId id="2147483940" r:id="rId46"/>
    <p:sldLayoutId id="2147483943" r:id="rId47"/>
    <p:sldLayoutId id="2147483944" r:id="rId48"/>
    <p:sldLayoutId id="2147483945" r:id="rId49"/>
    <p:sldLayoutId id="2147483946" r:id="rId50"/>
    <p:sldLayoutId id="2147483948" r:id="rId51"/>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6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 Id="rId3" Type="http://schemas.openxmlformats.org/officeDocument/2006/relationships/image" Target="../media/image16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16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170.png"/></Relationships>
</file>

<file path=ppt/slides/_rels/slide107.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17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4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7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1" Type="http://schemas.openxmlformats.org/officeDocument/2006/relationships/image" Target="../media/image28.jpeg"/><Relationship Id="rId12" Type="http://schemas.openxmlformats.org/officeDocument/2006/relationships/image" Target="../media/image29.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2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4.png"/><Relationship Id="rId3" Type="http://schemas.openxmlformats.org/officeDocument/2006/relationships/image" Target="../media/image18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88.png"/><Relationship Id="rId3" Type="http://schemas.openxmlformats.org/officeDocument/2006/relationships/image" Target="../media/image18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0.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2.png"/></Relationships>
</file>

<file path=ppt/slides/_rels/slide13.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 Type="http://schemas.openxmlformats.org/officeDocument/2006/relationships/slideLayout" Target="../slideLayouts/slideLayout41.xml"/><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27.png"/><Relationship Id="rId10" Type="http://schemas.openxmlformats.org/officeDocument/2006/relationships/image" Target="../media/image2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3.png"/></Relationships>
</file>

<file path=ppt/slides/_rels/slide131.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36.png"/><Relationship Id="rId1" Type="http://schemas.openxmlformats.org/officeDocument/2006/relationships/slideLayout" Target="../slideLayouts/slideLayout33.xml"/><Relationship Id="rId2" Type="http://schemas.openxmlformats.org/officeDocument/2006/relationships/image" Target="../media/image19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9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0.png"/><Relationship Id="rId3" Type="http://schemas.openxmlformats.org/officeDocument/2006/relationships/image" Target="../media/image20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2.png"/><Relationship Id="rId3" Type="http://schemas.openxmlformats.org/officeDocument/2006/relationships/image" Target="../media/image3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03.png"/><Relationship Id="rId3" Type="http://schemas.openxmlformats.org/officeDocument/2006/relationships/image" Target="../media/image20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204.png"/></Relationships>
</file>

<file path=ppt/slides/_rels/slide139.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2.png"/></Relationships>
</file>

<file path=ppt/slides/_rels/slide140.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36.png"/><Relationship Id="rId1" Type="http://schemas.openxmlformats.org/officeDocument/2006/relationships/slideLayout" Target="../slideLayouts/slideLayout41.xml"/><Relationship Id="rId2" Type="http://schemas.openxmlformats.org/officeDocument/2006/relationships/image" Target="../media/image198.png"/></Relationships>
</file>

<file path=ppt/slides/_rels/slide141.xml.rels><?xml version="1.0" encoding="UTF-8" standalone="yes"?>
<Relationships xmlns="http://schemas.openxmlformats.org/package/2006/relationships"><Relationship Id="rId3" Type="http://schemas.openxmlformats.org/officeDocument/2006/relationships/hyperlink" Target="http://www.useragentstring.com/pages/useragentstring.php" TargetMode="External"/><Relationship Id="rId4" Type="http://schemas.openxmlformats.org/officeDocument/2006/relationships/hyperlink" Target="http://enterpriseios.com/wiki/UserAgent" TargetMode="External"/><Relationship Id="rId1" Type="http://schemas.openxmlformats.org/officeDocument/2006/relationships/slideLayout" Target="../slideLayouts/slideLayout45.xml"/><Relationship Id="rId2" Type="http://schemas.openxmlformats.org/officeDocument/2006/relationships/notesSlide" Target="../notesSlides/notesSlide5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09.png"/></Relationships>
</file>

<file path=ppt/slides/_rels/slide144.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png"/><Relationship Id="rId5" Type="http://schemas.openxmlformats.org/officeDocument/2006/relationships/image" Target="../media/image212.png"/><Relationship Id="rId6" Type="http://schemas.openxmlformats.org/officeDocument/2006/relationships/image" Target="../media/image213.png"/><Relationship Id="rId7" Type="http://schemas.openxmlformats.org/officeDocument/2006/relationships/image" Target="../media/image36.png"/><Relationship Id="rId8" Type="http://schemas.openxmlformats.org/officeDocument/2006/relationships/image" Target="../media/image214.png"/><Relationship Id="rId1" Type="http://schemas.openxmlformats.org/officeDocument/2006/relationships/slideLayout" Target="../slideLayouts/slideLayout41.xml"/><Relationship Id="rId2" Type="http://schemas.openxmlformats.org/officeDocument/2006/relationships/image" Target="../media/image209.png"/></Relationships>
</file>

<file path=ppt/slides/_rels/slide145.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1" Type="http://schemas.openxmlformats.org/officeDocument/2006/relationships/slideLayout" Target="../slideLayouts/slideLayout11.xml"/><Relationship Id="rId2" Type="http://schemas.openxmlformats.org/officeDocument/2006/relationships/notesSlide" Target="../notesSlides/notesSlide5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7.png"/><Relationship Id="rId3" Type="http://schemas.openxmlformats.org/officeDocument/2006/relationships/hyperlink" Target="http://www.kb.lesolson.com/InstantKB20/Attachment130.aspx"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18.png"/><Relationship Id="rId3" Type="http://schemas.openxmlformats.org/officeDocument/2006/relationships/image" Target="../media/image21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0.png"/></Relationships>
</file>

<file path=ppt/slides/_rels/slide149.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 Id="rId6" Type="http://schemas.openxmlformats.org/officeDocument/2006/relationships/image" Target="../media/image36.png"/><Relationship Id="rId1" Type="http://schemas.openxmlformats.org/officeDocument/2006/relationships/slideLayout" Target="../slideLayouts/slideLayout41.xml"/><Relationship Id="rId2" Type="http://schemas.openxmlformats.org/officeDocument/2006/relationships/notesSlide" Target="../notesSlides/notesSlide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3.w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2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25.png"/><Relationship Id="rId3" Type="http://schemas.openxmlformats.org/officeDocument/2006/relationships/image" Target="../media/image226.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8.png"/><Relationship Id="rId3" Type="http://schemas.openxmlformats.org/officeDocument/2006/relationships/image" Target="../media/image22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30.png"/><Relationship Id="rId3" Type="http://schemas.openxmlformats.org/officeDocument/2006/relationships/image" Target="../media/image23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23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233.png"/><Relationship Id="rId3" Type="http://schemas.openxmlformats.org/officeDocument/2006/relationships/image" Target="../media/image23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5.png"/><Relationship Id="rId3" Type="http://schemas.openxmlformats.org/officeDocument/2006/relationships/image" Target="../media/image236.png"/></Relationships>
</file>

<file path=ppt/slides/_rels/slide158.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1" Type="http://schemas.openxmlformats.org/officeDocument/2006/relationships/slideLayout" Target="../slideLayouts/slideLayout41.xml"/><Relationship Id="rId2" Type="http://schemas.openxmlformats.org/officeDocument/2006/relationships/hyperlink" Target="https://communities.cisco.com/docs/DOC-66340"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hyperlink" Target="http://www.cisco.com/c/en/us/td/docs/security/ise/2-0/admin_guide/b_ise_admin_guide_20/b_ise_admin_guide_20_chapter_01101.html" TargetMode="External"/><Relationship Id="rId3" Type="http://schemas.openxmlformats.org/officeDocument/2006/relationships/hyperlink" Target="http://www.cisco.com/c/en/us/td/docs/security/ibf/cda_10/Install_Config_guide/cda10.html"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240.png"/><Relationship Id="rId5" Type="http://schemas.openxmlformats.org/officeDocument/2006/relationships/image" Target="../media/image241.png"/><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5.xml"/></Relationships>
</file>

<file path=ppt/slides/_rels/slide163.xml.rels><?xml version="1.0" encoding="UTF-8" standalone="yes"?>
<Relationships xmlns="http://schemas.openxmlformats.org/package/2006/relationships"><Relationship Id="rId3"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png"/><Relationship Id="rId1" Type="http://schemas.openxmlformats.org/officeDocument/2006/relationships/slideLayout" Target="../slideLayouts/slideLayout48.xml"/><Relationship Id="rId2" Type="http://schemas.openxmlformats.org/officeDocument/2006/relationships/notesSlide" Target="../notesSlides/notesSlide5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7.xml"/><Relationship Id="rId3" Type="http://schemas.openxmlformats.org/officeDocument/2006/relationships/image" Target="../media/image24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46.tif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5.png"/><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1.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42.png"/><Relationship Id="rId3"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1.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3.wmf"/><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4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http://www.cisco.com/c/en/us/products/collateral/security/identity-services-engine/eos-eol-notice-c51-737032.html" TargetMode="External"/><Relationship Id="rId4" Type="http://schemas.openxmlformats.org/officeDocument/2006/relationships/hyperlink" Target="http://www.cisco.com/c/en/us/products/collateral/security/identity-services-engine/data_sheet_c78-726524.html?cachemode=refresh" TargetMode="External"/><Relationship Id="rId5" Type="http://schemas.openxmlformats.org/officeDocument/2006/relationships/hyperlink" Target="http://www.cisco.com/c/dam/en/us/products/collateral/security/identity-services-engine/guide_c07-656177.pdf" TargetMode="External"/><Relationship Id="rId6" Type="http://schemas.openxmlformats.org/officeDocument/2006/relationships/hyperlink" Target="http://www.cisco.com/c/en/us/products/collateral/security/secure-access-control-system/bulletin-c25-735994.html" TargetMode="External"/><Relationship Id="rId7"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11.xml"/><Relationship Id="rId2"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5.png"/><Relationship Id="rId5" Type="http://schemas.openxmlformats.org/officeDocument/2006/relationships/image" Target="../media/image29.png"/><Relationship Id="rId6" Type="http://schemas.openxmlformats.org/officeDocument/2006/relationships/image" Target="../media/image24.png"/><Relationship Id="rId1" Type="http://schemas.openxmlformats.org/officeDocument/2006/relationships/slideLayout" Target="../slideLayouts/slideLayout43.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 Id="rId3" Type="http://schemas.openxmlformats.org/officeDocument/2006/relationships/image" Target="../media/image3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55.png"/><Relationship Id="rId7" Type="http://schemas.openxmlformats.org/officeDocument/2006/relationships/image" Target="../media/image29.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26.png"/><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9.xml"/><Relationship Id="rId3" Type="http://schemas.openxmlformats.org/officeDocument/2006/relationships/image" Target="../media/image33.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1.png"/><Relationship Id="rId3" Type="http://schemas.openxmlformats.org/officeDocument/2006/relationships/hyperlink" Target="https://communities.cisco.com/docs/DOC-65625"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wmf"/><Relationship Id="rId5" Type="http://schemas.openxmlformats.org/officeDocument/2006/relationships/image" Target="../media/image64.png"/><Relationship Id="rId1" Type="http://schemas.openxmlformats.org/officeDocument/2006/relationships/slideLayout" Target="../slideLayouts/slideLayout51.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66.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67.tiff"/></Relationships>
</file>

<file path=ppt/slides/_rels/slide46.xml.rels><?xml version="1.0" encoding="UTF-8" standalone="yes"?>
<Relationships xmlns="http://schemas.openxmlformats.org/package/2006/relationships"><Relationship Id="rId3" Type="http://schemas.openxmlformats.org/officeDocument/2006/relationships/hyperlink" Target="https://regex101.com/" TargetMode="External"/><Relationship Id="rId4" Type="http://schemas.openxmlformats.org/officeDocument/2006/relationships/image" Target="../media/image68.tiff"/><Relationship Id="rId1" Type="http://schemas.openxmlformats.org/officeDocument/2006/relationships/slideLayout" Target="../slideLayouts/slideLayout41.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67.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hyperlink" Target="https://communities.cisco.com/docs/DOC-64547" TargetMode="Externa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png"/><Relationship Id="rId1" Type="http://schemas.openxmlformats.org/officeDocument/2006/relationships/slideLayout" Target="../slideLayouts/slideLayout11.xml"/><Relationship Id="rId2" Type="http://schemas.openxmlformats.org/officeDocument/2006/relationships/image" Target="../media/image7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1.xml"/><Relationship Id="rId2" Type="http://schemas.openxmlformats.org/officeDocument/2006/relationships/image" Target="../media/image73.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6.tiff"/></Relationships>
</file>

<file path=ppt/slides/_rels/slide52.xml.rels><?xml version="1.0" encoding="UTF-8" standalone="yes"?>
<Relationships xmlns="http://schemas.openxmlformats.org/package/2006/relationships"><Relationship Id="rId3" Type="http://schemas.openxmlformats.org/officeDocument/2006/relationships/hyperlink" Target="https://meraki.cisco.com/blog/2016/04/put-your-untrusted-clients-on-ise/" TargetMode="External"/><Relationship Id="rId4" Type="http://schemas.openxmlformats.org/officeDocument/2006/relationships/image" Target="../media/image77.png"/><Relationship Id="rId1" Type="http://schemas.openxmlformats.org/officeDocument/2006/relationships/slideLayout" Target="../slideLayouts/slideLayout11.xml"/><Relationship Id="rId2" Type="http://schemas.openxmlformats.org/officeDocument/2006/relationships/hyperlink" Target="http://www.cisco.com/c/dam/en/us/td/docs/security/ise/how_to/HowTo-86-Integrating_Meraki_Networks.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41.xml"/><Relationship Id="rId2"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 Id="rId3" Type="http://schemas.openxmlformats.org/officeDocument/2006/relationships/image" Target="../media/image8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8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87.emf"/><Relationship Id="rId1" Type="http://schemas.openxmlformats.org/officeDocument/2006/relationships/slideLayout" Target="../slideLayouts/slideLayout11.xml"/><Relationship Id="rId2" Type="http://schemas.openxmlformats.org/officeDocument/2006/relationships/image" Target="../media/image8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2.emf"/></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gif"/><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 Type="http://schemas.openxmlformats.org/officeDocument/2006/relationships/slideLayout" Target="../slideLayouts/slideLayout41.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7.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png"/><Relationship Id="rId6" Type="http://schemas.openxmlformats.org/officeDocument/2006/relationships/image" Target="../media/image12.emf"/><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9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41.xml"/><Relationship Id="rId2" Type="http://schemas.openxmlformats.org/officeDocument/2006/relationships/image" Target="../media/image10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113.png"/><Relationship Id="rId13" Type="http://schemas.openxmlformats.org/officeDocument/2006/relationships/image" Target="../media/image114.png"/><Relationship Id="rId14" Type="http://schemas.openxmlformats.org/officeDocument/2006/relationships/image" Target="../media/image115.png"/><Relationship Id="rId15" Type="http://schemas.openxmlformats.org/officeDocument/2006/relationships/image" Target="../media/image116.png"/><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8.emf"/><Relationship Id="rId4" Type="http://schemas.openxmlformats.org/officeDocument/2006/relationships/image" Target="../media/image119.emf"/><Relationship Id="rId5" Type="http://schemas.openxmlformats.org/officeDocument/2006/relationships/image" Target="../media/image120.png"/><Relationship Id="rId6" Type="http://schemas.openxmlformats.org/officeDocument/2006/relationships/image" Target="../media/image121.png"/><Relationship Id="rId7" Type="http://schemas.microsoft.com/office/2007/relationships/hdphoto" Target="../media/hdphoto1.wdp"/><Relationship Id="rId8" Type="http://schemas.openxmlformats.org/officeDocument/2006/relationships/image" Target="../media/image122.png"/><Relationship Id="rId9" Type="http://schemas.openxmlformats.org/officeDocument/2006/relationships/image" Target="../media/image123.png"/><Relationship Id="rId1" Type="http://schemas.openxmlformats.org/officeDocument/2006/relationships/slideLayout" Target="../slideLayouts/slideLayout11.xml"/><Relationship Id="rId2" Type="http://schemas.openxmlformats.org/officeDocument/2006/relationships/image" Target="../media/image11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emf"/><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124.emf"/><Relationship Id="rId4" Type="http://schemas.openxmlformats.org/officeDocument/2006/relationships/image" Target="../media/image125.emf"/><Relationship Id="rId5" Type="http://schemas.openxmlformats.org/officeDocument/2006/relationships/image" Target="../media/image126.emf"/><Relationship Id="rId6" Type="http://schemas.openxmlformats.org/officeDocument/2006/relationships/image" Target="../media/image127.emf"/><Relationship Id="rId1" Type="http://schemas.openxmlformats.org/officeDocument/2006/relationships/slideLayout" Target="../slideLayouts/slideLayout40.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4.emf"/><Relationship Id="rId5" Type="http://schemas.openxmlformats.org/officeDocument/2006/relationships/image" Target="../media/image125.emf"/><Relationship Id="rId6" Type="http://schemas.openxmlformats.org/officeDocument/2006/relationships/image" Target="../media/image126.emf"/><Relationship Id="rId7" Type="http://schemas.openxmlformats.org/officeDocument/2006/relationships/image" Target="../media/image127.emf"/><Relationship Id="rId8" Type="http://schemas.openxmlformats.org/officeDocument/2006/relationships/image" Target="../media/image129.emf"/><Relationship Id="rId1" Type="http://schemas.openxmlformats.org/officeDocument/2006/relationships/slideLayout" Target="../slideLayouts/slideLayout40.xml"/><Relationship Id="rId2" Type="http://schemas.openxmlformats.org/officeDocument/2006/relationships/notesSlide" Target="../notesSlides/notesSlide36.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30.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8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notesSlide" Target="../notesSlides/notesSlide37.xml"/></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3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39.png"/><Relationship Id="rId3" Type="http://schemas.openxmlformats.org/officeDocument/2006/relationships/image" Target="../media/image132.emf"/></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40.png"/></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41.png"/></Relationships>
</file>

<file path=ppt/slides/_rels/slide89.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notesSlide" Target="../notesSlides/notesSlide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notesSlide" Target="../notesSlides/notesSlide39.xml"/></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47.png"/></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46.png"/></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32.emf"/><Relationship Id="rId1" Type="http://schemas.openxmlformats.org/officeDocument/2006/relationships/slideLayout" Target="../slideLayouts/slideLayout40.xml"/><Relationship Id="rId2" Type="http://schemas.openxmlformats.org/officeDocument/2006/relationships/notesSlide" Target="../notesSlides/notesSlide40.xml"/></Relationships>
</file>

<file path=ppt/slides/_rels/slide94.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51.png"/></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53.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32.emf"/><Relationship Id="rId1" Type="http://schemas.openxmlformats.org/officeDocument/2006/relationships/slideLayout" Target="../slideLayouts/slideLayout41.xml"/><Relationship Id="rId2" Type="http://schemas.openxmlformats.org/officeDocument/2006/relationships/image" Target="../media/image15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155.png"/><Relationship Id="rId3" Type="http://schemas.openxmlformats.org/officeDocument/2006/relationships/image" Target="../media/image132.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11" Type="http://schemas.microsoft.com/office/2007/relationships/hdphoto" Target="../media/hdphoto4.wdp"/><Relationship Id="rId12" Type="http://schemas.openxmlformats.org/officeDocument/2006/relationships/image" Target="../media/image162.png"/><Relationship Id="rId13" Type="http://schemas.openxmlformats.org/officeDocument/2006/relationships/image" Target="../media/image163.png"/><Relationship Id="rId14" Type="http://schemas.microsoft.com/office/2007/relationships/hdphoto" Target="../media/hdphoto5.wdp"/><Relationship Id="rId15" Type="http://schemas.openxmlformats.org/officeDocument/2006/relationships/image" Target="../media/image164.pn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58.png"/><Relationship Id="rId6" Type="http://schemas.microsoft.com/office/2007/relationships/hdphoto" Target="../media/hdphoto2.wdp"/><Relationship Id="rId7" Type="http://schemas.openxmlformats.org/officeDocument/2006/relationships/image" Target="../media/image159.png"/><Relationship Id="rId8" Type="http://schemas.openxmlformats.org/officeDocument/2006/relationships/image" Target="../media/image160.png"/><Relationship Id="rId9" Type="http://schemas.microsoft.com/office/2007/relationships/hdphoto" Target="../media/hdphoto3.wdp"/><Relationship Id="rId10" Type="http://schemas.openxmlformats.org/officeDocument/2006/relationships/image" Target="../media/image1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kern="0" dirty="0" smtClean="0">
                <a:solidFill>
                  <a:schemeClr val="accent3">
                    <a:lumMod val="75000"/>
                  </a:schemeClr>
                </a:solidFill>
              </a:rPr>
              <a:t>ISE 2.1 / </a:t>
            </a:r>
            <a:r>
              <a:rPr lang="en-US" sz="4000" kern="0" dirty="0" err="1" smtClean="0">
                <a:solidFill>
                  <a:schemeClr val="accent3">
                    <a:lumMod val="75000"/>
                  </a:schemeClr>
                </a:solidFill>
              </a:rPr>
              <a:t>AnyConnect</a:t>
            </a:r>
            <a:r>
              <a:rPr lang="en-US" sz="4000" kern="0" dirty="0" smtClean="0">
                <a:solidFill>
                  <a:schemeClr val="accent3">
                    <a:lumMod val="75000"/>
                  </a:schemeClr>
                </a:solidFill>
              </a:rPr>
              <a:t> 4.3 Update</a:t>
            </a:r>
            <a:endParaRPr lang="en-US" sz="4000" dirty="0"/>
          </a:p>
        </p:txBody>
      </p:sp>
      <p:sp>
        <p:nvSpPr>
          <p:cNvPr id="4" name="Subtitle 3"/>
          <p:cNvSpPr>
            <a:spLocks noGrp="1"/>
          </p:cNvSpPr>
          <p:nvPr>
            <p:ph type="subTitle" idx="1"/>
          </p:nvPr>
        </p:nvSpPr>
        <p:spPr/>
        <p:txBody>
          <a:bodyPr/>
          <a:lstStyle/>
          <a:p>
            <a:r>
              <a:rPr lang="en-US" dirty="0" smtClean="0">
                <a:latin typeface="Arial" charset="0"/>
              </a:rPr>
              <a:t>2016.07.01</a:t>
            </a:r>
            <a:r>
              <a:rPr lang="en-US" dirty="0" smtClean="0">
                <a:latin typeface="Arial" charset="0"/>
              </a:rPr>
              <a:t>	</a:t>
            </a:r>
            <a:endParaRPr lang="en-US" dirty="0">
              <a:latin typeface="Arial" charset="0"/>
            </a:endParaRPr>
          </a:p>
        </p:txBody>
      </p:sp>
      <p:sp>
        <p:nvSpPr>
          <p:cNvPr id="5" name="Text Placeholder 4"/>
          <p:cNvSpPr>
            <a:spLocks noGrp="1"/>
          </p:cNvSpPr>
          <p:nvPr>
            <p:ph type="body" sz="quarter" idx="11"/>
          </p:nvPr>
        </p:nvSpPr>
        <p:spPr/>
        <p:txBody>
          <a:bodyPr/>
          <a:lstStyle/>
          <a:p>
            <a:r>
              <a:rPr lang="ja-JP" altLang="en-US" dirty="0" smtClean="0">
                <a:latin typeface="Arial" charset="0"/>
                <a:ea typeface="ＭＳ Ｐゴシック" charset="0"/>
              </a:rPr>
              <a:t>シスコシステムズ合同会社</a:t>
            </a:r>
            <a:r>
              <a:rPr lang="en-US" altLang="ja-JP" dirty="0" smtClean="0">
                <a:latin typeface="Arial" charset="0"/>
                <a:ea typeface="ＭＳ Ｐゴシック" charset="0"/>
              </a:rPr>
              <a:t>	</a:t>
            </a:r>
            <a:endParaRPr lang="en-US" dirty="0">
              <a:latin typeface="Arial" charset="0"/>
              <a:ea typeface="ＭＳ Ｐゴシック" charset="0"/>
            </a:endParaRPr>
          </a:p>
        </p:txBody>
      </p:sp>
      <p:sp>
        <p:nvSpPr>
          <p:cNvPr id="6" name="Text Placeholder 5"/>
          <p:cNvSpPr>
            <a:spLocks noGrp="1"/>
          </p:cNvSpPr>
          <p:nvPr>
            <p:ph type="body" sz="quarter" idx="12"/>
          </p:nvPr>
        </p:nvSpPr>
        <p:spPr/>
        <p:txBody>
          <a:bodyPr/>
          <a:lstStyle/>
          <a:p>
            <a:r>
              <a:rPr lang="ja-JP" altLang="en-US" dirty="0" smtClean="0">
                <a:latin typeface="Arial" charset="0"/>
                <a:ea typeface="ＭＳ Ｐゴシック" charset="0"/>
              </a:rPr>
              <a:t>セキュリティ事業</a:t>
            </a:r>
            <a:r>
              <a:rPr lang="ja-JP" altLang="ja-JP" dirty="0" smtClean="0">
                <a:latin typeface="Arial" charset="0"/>
                <a:ea typeface="ＭＳ Ｐゴシック" charset="0"/>
              </a:rPr>
              <a:t>　</a:t>
            </a:r>
            <a:r>
              <a:rPr lang="ja-JP" altLang="en-US" dirty="0" smtClean="0">
                <a:latin typeface="Arial" charset="0"/>
                <a:ea typeface="ＭＳ Ｐゴシック" charset="0"/>
              </a:rPr>
              <a:t>コンサルティングシステムズエンジニア</a:t>
            </a:r>
            <a:endParaRPr lang="en-US" dirty="0">
              <a:latin typeface="Arial" charset="0"/>
              <a:ea typeface="ＭＳ Ｐゴシック" charset="0"/>
            </a:endParaRPr>
          </a:p>
        </p:txBody>
      </p:sp>
      <p:sp>
        <p:nvSpPr>
          <p:cNvPr id="8" name="Text Placeholder 5"/>
          <p:cNvSpPr>
            <a:spLocks noGrp="1"/>
          </p:cNvSpPr>
          <p:nvPr>
            <p:ph type="body" sz="quarter" idx="12"/>
          </p:nvPr>
        </p:nvSpPr>
        <p:spPr>
          <a:xfrm>
            <a:off x="470588" y="4501559"/>
            <a:ext cx="8296421" cy="288131"/>
          </a:xfrm>
        </p:spPr>
        <p:txBody>
          <a:bodyPr/>
          <a:lstStyle/>
          <a:p>
            <a:r>
              <a:rPr lang="ja-JP" altLang="en-US" dirty="0" smtClean="0">
                <a:latin typeface="Arial" charset="0"/>
                <a:ea typeface="ＭＳ Ｐゴシック" charset="0"/>
              </a:rPr>
              <a:t>豊島　かおり</a:t>
            </a:r>
            <a:endParaRPr lang="en-US" dirty="0">
              <a:latin typeface="Arial" charset="0"/>
              <a:ea typeface="ＭＳ Ｐゴシック" charset="0"/>
            </a:endParaRPr>
          </a:p>
        </p:txBody>
      </p:sp>
    </p:spTree>
    <p:extLst>
      <p:ext uri="{BB962C8B-B14F-4D97-AF65-F5344CB8AC3E}">
        <p14:creationId xmlns:p14="http://schemas.microsoft.com/office/powerpoint/2010/main" val="320840392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909314" y="-179534"/>
            <a:ext cx="2529515" cy="1496945"/>
            <a:chOff x="4162158" y="-956646"/>
            <a:chExt cx="3946535" cy="2662053"/>
          </a:xfrm>
        </p:grpSpPr>
        <p:cxnSp>
          <p:nvCxnSpPr>
            <p:cNvPr id="6" name="Straight Connector 5"/>
            <p:cNvCxnSpPr/>
            <p:nvPr/>
          </p:nvCxnSpPr>
          <p:spPr>
            <a:xfrm flipV="1">
              <a:off x="4162158" y="-956646"/>
              <a:ext cx="467037" cy="2299675"/>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02860" y="-956646"/>
              <a:ext cx="446261" cy="21973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629195" y="-881786"/>
              <a:ext cx="424648" cy="2090954"/>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49313" y="-843992"/>
              <a:ext cx="402572" cy="1982254"/>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19705" y="-813580"/>
              <a:ext cx="354001" cy="1743092"/>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9589254" flipV="1">
              <a:off x="4771120" y="-516437"/>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9589254" flipV="1">
              <a:off x="4982329" y="-473514"/>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9589254" flipV="1">
              <a:off x="5193537" y="-430591"/>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9589254" flipV="1">
              <a:off x="5404746" y="-387668"/>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9589254" flipV="1">
              <a:off x="5615954" y="-344745"/>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9589254" flipV="1">
              <a:off x="5827163" y="-301822"/>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9589254" flipV="1">
              <a:off x="6038372" y="-258899"/>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9589254" flipV="1">
              <a:off x="6249580" y="-215975"/>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9589254" flipV="1">
              <a:off x="6460789" y="-173052"/>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9589254" flipV="1">
              <a:off x="6671998" y="-130129"/>
              <a:ext cx="1436695" cy="1437076"/>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382115" y="-348540"/>
              <a:ext cx="417133" cy="2053947"/>
            </a:xfrm>
            <a:prstGeom prst="line">
              <a:avLst/>
            </a:prstGeom>
            <a:ln w="22225">
              <a:gradFill>
                <a:gsLst>
                  <a:gs pos="0">
                    <a:srgbClr val="FF0000"/>
                  </a:gs>
                  <a:gs pos="64000">
                    <a:schemeClr val="accent1">
                      <a:tint val="44500"/>
                      <a:satMod val="160000"/>
                    </a:schemeClr>
                  </a:gs>
                  <a:gs pos="100000">
                    <a:schemeClr val="accent1">
                      <a:tint val="23500"/>
                      <a:satMod val="16000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grpSp>
      <p:sp>
        <p:nvSpPr>
          <p:cNvPr id="7" name="Title 6"/>
          <p:cNvSpPr>
            <a:spLocks noGrp="1"/>
          </p:cNvSpPr>
          <p:nvPr>
            <p:ph type="title"/>
          </p:nvPr>
        </p:nvSpPr>
        <p:spPr/>
        <p:txBody>
          <a:bodyPr/>
          <a:lstStyle/>
          <a:p>
            <a:r>
              <a:rPr lang="en-US" dirty="0" err="1" smtClean="0"/>
              <a:t>EasyConnect</a:t>
            </a:r>
            <a:r>
              <a:rPr lang="en-US" dirty="0" smtClean="0"/>
              <a:t> (EZC) </a:t>
            </a:r>
            <a:r>
              <a:rPr lang="ja-JP" altLang="en-US" dirty="0" smtClean="0"/>
              <a:t>で何が</a:t>
            </a:r>
            <a:r>
              <a:rPr lang="en-US" altLang="ja-JP" dirty="0" smtClean="0"/>
              <a:t>Easy</a:t>
            </a:r>
            <a:r>
              <a:rPr lang="ja-JP" altLang="en-US" dirty="0" smtClean="0"/>
              <a:t>に？</a:t>
            </a:r>
            <a:endParaRPr lang="en-US" dirty="0"/>
          </a:p>
        </p:txBody>
      </p:sp>
      <p:sp>
        <p:nvSpPr>
          <p:cNvPr id="8" name="Text Placeholder 7"/>
          <p:cNvSpPr>
            <a:spLocks noGrp="1"/>
          </p:cNvSpPr>
          <p:nvPr>
            <p:ph idx="1"/>
          </p:nvPr>
        </p:nvSpPr>
        <p:spPr>
          <a:xfrm>
            <a:off x="229702" y="1004810"/>
            <a:ext cx="8743430" cy="3724274"/>
          </a:xfrm>
        </p:spPr>
        <p:txBody>
          <a:bodyPr/>
          <a:lstStyle/>
          <a:p>
            <a:r>
              <a:rPr lang="en-US" altLang="ja-JP" sz="1800" dirty="0" smtClean="0"/>
              <a:t>802.1x </a:t>
            </a:r>
            <a:r>
              <a:rPr lang="ja-JP" altLang="en-US" sz="1800" dirty="0" smtClean="0"/>
              <a:t>サプリカント不要</a:t>
            </a:r>
            <a:endParaRPr lang="en-US" sz="1800" dirty="0" smtClean="0"/>
          </a:p>
          <a:p>
            <a:r>
              <a:rPr lang="en-US" sz="1800" dirty="0" smtClean="0"/>
              <a:t>PKI</a:t>
            </a:r>
            <a:r>
              <a:rPr lang="ja-JP" altLang="en-US" sz="1800" dirty="0" smtClean="0"/>
              <a:t>や証明書が不要</a:t>
            </a:r>
            <a:endParaRPr lang="en-US" altLang="ja-JP" sz="1800" dirty="0" smtClean="0"/>
          </a:p>
          <a:p>
            <a:r>
              <a:rPr lang="ja-JP" altLang="en-US" sz="1800" dirty="0" smtClean="0"/>
              <a:t>既存の</a:t>
            </a:r>
            <a:r>
              <a:rPr lang="en-US" sz="1800" dirty="0" smtClean="0"/>
              <a:t>AD</a:t>
            </a:r>
            <a:r>
              <a:rPr lang="ja-JP" altLang="en-US" sz="1800" dirty="0" smtClean="0"/>
              <a:t>ログイン（およびチケットリニューアル）がネットワーク接続時の</a:t>
            </a:r>
            <a:r>
              <a:rPr lang="en-US" altLang="ja-JP" sz="1800" dirty="0" smtClean="0"/>
              <a:t>ID</a:t>
            </a:r>
            <a:r>
              <a:rPr lang="ja-JP" altLang="en-US" sz="1800" dirty="0" smtClean="0"/>
              <a:t>を提供</a:t>
            </a:r>
            <a:endParaRPr lang="en-US" sz="1800" dirty="0"/>
          </a:p>
          <a:p>
            <a:r>
              <a:rPr lang="ja-JP" altLang="en-US" sz="1800" dirty="0" smtClean="0"/>
              <a:t>ビジビリティモードは、</a:t>
            </a:r>
            <a:r>
              <a:rPr lang="en-US" altLang="ja-JP" sz="1800" dirty="0" smtClean="0"/>
              <a:t>RADIUS</a:t>
            </a:r>
            <a:r>
              <a:rPr lang="ja-JP" altLang="en-US" sz="1800" dirty="0" smtClean="0"/>
              <a:t>アカウンティングまたはデバイスセンサー機能の有効化のみで利用可能</a:t>
            </a:r>
            <a:endParaRPr lang="en-US" altLang="ja-JP" sz="1800" dirty="0" smtClean="0"/>
          </a:p>
          <a:p>
            <a:r>
              <a:rPr lang="ja-JP" altLang="en-US" sz="1800" dirty="0" smtClean="0"/>
              <a:t>エンフォースメントモードはベーシックな</a:t>
            </a:r>
            <a:r>
              <a:rPr lang="en-US" altLang="ja-JP" sz="1800" dirty="0" smtClean="0"/>
              <a:t>MAB</a:t>
            </a:r>
            <a:r>
              <a:rPr lang="ja-JP" altLang="en-US" sz="1800" dirty="0" smtClean="0"/>
              <a:t>または</a:t>
            </a:r>
            <a:r>
              <a:rPr lang="en-US" altLang="ja-JP" sz="1800" dirty="0" smtClean="0"/>
              <a:t>802.1x</a:t>
            </a:r>
            <a:r>
              <a:rPr lang="ja-JP" altLang="en-US" sz="1800" dirty="0" smtClean="0"/>
              <a:t>で実装可能</a:t>
            </a:r>
            <a:endParaRPr lang="en-US" altLang="ja-JP" sz="1800" dirty="0" smtClean="0"/>
          </a:p>
          <a:p>
            <a:r>
              <a:rPr lang="en-US" sz="1800" dirty="0" smtClean="0"/>
              <a:t>AD</a:t>
            </a:r>
            <a:r>
              <a:rPr lang="ja-JP" altLang="en-US" sz="1800" dirty="0" smtClean="0"/>
              <a:t>のルックアップと</a:t>
            </a:r>
            <a:r>
              <a:rPr lang="en-US" altLang="ja-JP" sz="1800" dirty="0" smtClean="0"/>
              <a:t>AD</a:t>
            </a:r>
            <a:r>
              <a:rPr lang="ja-JP" altLang="en-US" sz="1800" dirty="0" smtClean="0"/>
              <a:t>ログイン情報ベースの認可を、</a:t>
            </a:r>
            <a:r>
              <a:rPr lang="en-US" altLang="ja-JP" sz="1800" dirty="0" smtClean="0"/>
              <a:t>802.1x</a:t>
            </a:r>
            <a:r>
              <a:rPr lang="ja-JP" altLang="en-US" sz="1800" dirty="0" smtClean="0"/>
              <a:t>や</a:t>
            </a:r>
            <a:r>
              <a:rPr lang="en-US" altLang="ja-JP" sz="1800" dirty="0" smtClean="0"/>
              <a:t>Web</a:t>
            </a:r>
            <a:r>
              <a:rPr lang="ja-JP" altLang="en-US" sz="1800" dirty="0" smtClean="0"/>
              <a:t>認証によるユーザ</a:t>
            </a:r>
            <a:r>
              <a:rPr lang="en-US" altLang="ja-JP" sz="1800" dirty="0" smtClean="0"/>
              <a:t>ID</a:t>
            </a:r>
            <a:r>
              <a:rPr lang="ja-JP" altLang="en-US" sz="1800" dirty="0" smtClean="0"/>
              <a:t>の入力を行わせずに、クライアントに透過的に実装</a:t>
            </a:r>
            <a:endParaRPr lang="en-US" altLang="ja-JP" sz="1800" dirty="0" smtClean="0"/>
          </a:p>
          <a:p>
            <a:r>
              <a:rPr lang="en-US" sz="1800" dirty="0" smtClean="0"/>
              <a:t>Identity </a:t>
            </a:r>
            <a:r>
              <a:rPr lang="en-US" sz="1800" dirty="0"/>
              <a:t>Mapping </a:t>
            </a:r>
            <a:r>
              <a:rPr lang="ja-JP" altLang="en-US" sz="1800" dirty="0" smtClean="0"/>
              <a:t>および</a:t>
            </a:r>
            <a:r>
              <a:rPr lang="en-US" sz="1800" dirty="0" smtClean="0"/>
              <a:t> </a:t>
            </a:r>
            <a:r>
              <a:rPr lang="en-US" sz="1800" dirty="0" err="1" smtClean="0"/>
              <a:t>EasyConnect</a:t>
            </a:r>
            <a:r>
              <a:rPr lang="en-US" sz="1800" dirty="0" smtClean="0"/>
              <a:t> </a:t>
            </a:r>
            <a:r>
              <a:rPr lang="ja-JP" altLang="en-US" sz="1800" dirty="0" smtClean="0"/>
              <a:t>に関わるセッション情報を</a:t>
            </a:r>
            <a:r>
              <a:rPr lang="en-US" altLang="ja-JP" sz="1800" dirty="0" smtClean="0"/>
              <a:t>Publish</a:t>
            </a:r>
            <a:r>
              <a:rPr lang="ja-JP" altLang="en-US" sz="1800" dirty="0" smtClean="0"/>
              <a:t>する</a:t>
            </a:r>
            <a:r>
              <a:rPr lang="en-US" sz="1800" dirty="0" err="1"/>
              <a:t>pxGrid</a:t>
            </a:r>
            <a:r>
              <a:rPr lang="en-US" sz="1800" dirty="0"/>
              <a:t> </a:t>
            </a:r>
            <a:r>
              <a:rPr lang="ja-JP" altLang="en-US" sz="1800" dirty="0"/>
              <a:t>とのシンプルな</a:t>
            </a:r>
            <a:r>
              <a:rPr lang="ja-JP" altLang="en-US" sz="1800" dirty="0" smtClean="0"/>
              <a:t>インテグレーション</a:t>
            </a:r>
            <a:endParaRPr lang="en-US" altLang="ja-JP" sz="1800" dirty="0" smtClean="0"/>
          </a:p>
          <a:p>
            <a:r>
              <a:rPr lang="en-US" sz="1800" dirty="0" smtClean="0"/>
              <a:t>ISE </a:t>
            </a:r>
            <a:r>
              <a:rPr lang="en-US" sz="1800" dirty="0"/>
              <a:t>SXP </a:t>
            </a:r>
            <a:r>
              <a:rPr lang="ja-JP" altLang="en-US" sz="1800" dirty="0" smtClean="0"/>
              <a:t>による</a:t>
            </a:r>
            <a:r>
              <a:rPr lang="en-US" altLang="ja-JP" sz="1800" dirty="0" smtClean="0"/>
              <a:t> </a:t>
            </a:r>
            <a:r>
              <a:rPr lang="en-US" sz="1800" dirty="0" err="1" smtClean="0"/>
              <a:t>TrustSec</a:t>
            </a:r>
            <a:r>
              <a:rPr lang="en-US" sz="1800" dirty="0" smtClean="0"/>
              <a:t> </a:t>
            </a:r>
            <a:r>
              <a:rPr lang="ja-JP" altLang="en-US" sz="1800" dirty="0" smtClean="0"/>
              <a:t>とのシームレスなインテグレーション</a:t>
            </a:r>
            <a:endParaRPr lang="en-US" sz="1800" dirty="0"/>
          </a:p>
        </p:txBody>
      </p:sp>
      <p:sp>
        <p:nvSpPr>
          <p:cNvPr id="4" name="Oval 3"/>
          <p:cNvSpPr/>
          <p:nvPr/>
        </p:nvSpPr>
        <p:spPr>
          <a:xfrm rot="416689">
            <a:off x="6744438" y="549075"/>
            <a:ext cx="2367624" cy="1153307"/>
          </a:xfrm>
          <a:prstGeom prst="ellipse">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Impact" panose="020B0806030902050204" pitchFamily="34" charset="0"/>
              </a:rPr>
              <a:t>Powered by </a:t>
            </a:r>
            <a:r>
              <a:rPr lang="en-US" sz="2800" dirty="0" err="1" smtClean="0">
                <a:latin typeface="Impact" panose="020B0806030902050204" pitchFamily="34" charset="0"/>
              </a:rPr>
              <a:t>PassiveID</a:t>
            </a:r>
            <a:endParaRPr lang="en-US" sz="2800" dirty="0" smtClean="0">
              <a:latin typeface="Impact" panose="020B0806030902050204" pitchFamily="34" charset="0"/>
            </a:endParaRPr>
          </a:p>
        </p:txBody>
      </p:sp>
    </p:spTree>
    <p:extLst>
      <p:ext uri="{BB962C8B-B14F-4D97-AF65-F5344CB8AC3E}">
        <p14:creationId xmlns:p14="http://schemas.microsoft.com/office/powerpoint/2010/main" val="387836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6560" y="38989"/>
            <a:ext cx="8657721" cy="728782"/>
          </a:xfrm>
        </p:spPr>
        <p:txBody>
          <a:bodyPr/>
          <a:lstStyle/>
          <a:p>
            <a:r>
              <a:rPr lang="en-US" sz="2700" dirty="0" smtClean="0"/>
              <a:t>Threat </a:t>
            </a:r>
            <a:r>
              <a:rPr lang="en-US" sz="2700" dirty="0"/>
              <a:t>Centric </a:t>
            </a:r>
            <a:r>
              <a:rPr lang="en-US" sz="2700" dirty="0" smtClean="0"/>
              <a:t>NAC </a:t>
            </a:r>
            <a:r>
              <a:rPr lang="ja-JP" altLang="en-US" sz="2700" dirty="0" smtClean="0"/>
              <a:t>新画面</a:t>
            </a:r>
            <a:r>
              <a:rPr lang="en-US" altLang="ja-JP" sz="2700" dirty="0" smtClean="0"/>
              <a:t> </a:t>
            </a:r>
            <a:r>
              <a:rPr lang="en-US" sz="2700" dirty="0" smtClean="0"/>
              <a:t>: </a:t>
            </a:r>
            <a:r>
              <a:rPr lang="ja-JP" altLang="en-US" sz="2700" dirty="0" smtClean="0"/>
              <a:t>脆弱性</a:t>
            </a:r>
            <a:endParaRPr lang="en-US" dirty="0"/>
          </a:p>
        </p:txBody>
      </p:sp>
      <p:pic>
        <p:nvPicPr>
          <p:cNvPr id="2" name="Picture 1"/>
          <p:cNvPicPr>
            <a:picLocks noChangeAspect="1"/>
          </p:cNvPicPr>
          <p:nvPr/>
        </p:nvPicPr>
        <p:blipFill>
          <a:blip r:embed="rId2"/>
          <a:stretch>
            <a:fillRect/>
          </a:stretch>
        </p:blipFill>
        <p:spPr>
          <a:xfrm>
            <a:off x="1191" y="1014019"/>
            <a:ext cx="9141619" cy="4136349"/>
          </a:xfrm>
          <a:prstGeom prst="rect">
            <a:avLst/>
          </a:prstGeom>
        </p:spPr>
      </p:pic>
      <p:sp>
        <p:nvSpPr>
          <p:cNvPr id="7" name="Text Placeholder 6"/>
          <p:cNvSpPr>
            <a:spLocks noGrp="1"/>
          </p:cNvSpPr>
          <p:nvPr>
            <p:ph type="body" sz="quarter" idx="10"/>
          </p:nvPr>
        </p:nvSpPr>
        <p:spPr>
          <a:xfrm>
            <a:off x="152279" y="475656"/>
            <a:ext cx="8580516" cy="637216"/>
          </a:xfrm>
        </p:spPr>
        <p:txBody>
          <a:bodyPr/>
          <a:lstStyle/>
          <a:p>
            <a:pPr marL="0" indent="0" defTabSz="456949">
              <a:spcBef>
                <a:spcPts val="375"/>
              </a:spcBef>
              <a:buNone/>
            </a:pPr>
            <a:r>
              <a:rPr lang="ja-JP" altLang="en-US" sz="1500" dirty="0" smtClean="0"/>
              <a:t>業界スタンダードの脆弱性および脅威情報を利用したセキュリティアセスメントサービス　</a:t>
            </a:r>
            <a:endParaRPr lang="en-US" altLang="ja-JP" sz="1500" dirty="0" smtClean="0"/>
          </a:p>
          <a:p>
            <a:pPr marL="0" indent="0" defTabSz="456949">
              <a:spcBef>
                <a:spcPts val="375"/>
              </a:spcBef>
              <a:buNone/>
            </a:pPr>
            <a:r>
              <a:rPr lang="ja-JP" altLang="en-US" sz="1500" dirty="0" smtClean="0"/>
              <a:t>脆弱性のあるエンドポイントを</a:t>
            </a:r>
            <a:r>
              <a:rPr lang="en-US" altLang="ja-JP" sz="1500" dirty="0" smtClean="0"/>
              <a:t>CVSS</a:t>
            </a:r>
            <a:r>
              <a:rPr lang="ja-JP" altLang="en-US" sz="1500" dirty="0" smtClean="0"/>
              <a:t>スコアで表示</a:t>
            </a:r>
            <a:endParaRPr lang="en-US" sz="1500" b="1" i="1" dirty="0"/>
          </a:p>
        </p:txBody>
      </p:sp>
      <p:sp>
        <p:nvSpPr>
          <p:cNvPr id="5" name="Rounded Rectangle 4"/>
          <p:cNvSpPr/>
          <p:nvPr/>
        </p:nvSpPr>
        <p:spPr bwMode="auto">
          <a:xfrm>
            <a:off x="162985" y="4479784"/>
            <a:ext cx="8891415" cy="663716"/>
          </a:xfrm>
          <a:prstGeom prst="roundRect">
            <a:avLst>
              <a:gd name="adj" fmla="val 4435"/>
            </a:avLst>
          </a:prstGeom>
          <a:noFill/>
          <a:ln w="57150" cap="flat" cmpd="sng" algn="ctr">
            <a:solidFill>
              <a:srgbClr val="FF66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3300">
              <a:solidFill>
                <a:schemeClr val="tx2"/>
              </a:solidFill>
            </a:endParaRPr>
          </a:p>
        </p:txBody>
      </p:sp>
    </p:spTree>
    <p:extLst>
      <p:ext uri="{BB962C8B-B14F-4D97-AF65-F5344CB8AC3E}">
        <p14:creationId xmlns:p14="http://schemas.microsoft.com/office/powerpoint/2010/main" val="211206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6560" y="38989"/>
            <a:ext cx="8657721" cy="728782"/>
          </a:xfrm>
        </p:spPr>
        <p:txBody>
          <a:bodyPr/>
          <a:lstStyle/>
          <a:p>
            <a:r>
              <a:rPr lang="en-US" sz="2700" dirty="0" smtClean="0"/>
              <a:t>Threat </a:t>
            </a:r>
            <a:r>
              <a:rPr lang="en-US" sz="2700" dirty="0"/>
              <a:t>Centric </a:t>
            </a:r>
            <a:r>
              <a:rPr lang="en-US" sz="2700" dirty="0" smtClean="0"/>
              <a:t>NAC </a:t>
            </a:r>
            <a:r>
              <a:rPr lang="ja-JP" altLang="en-US" sz="2700" dirty="0" smtClean="0"/>
              <a:t>新画面</a:t>
            </a:r>
            <a:r>
              <a:rPr lang="en-US" sz="2700" dirty="0" smtClean="0"/>
              <a:t>: Threat</a:t>
            </a:r>
            <a:endParaRPr lang="en-US" dirty="0"/>
          </a:p>
        </p:txBody>
      </p:sp>
      <p:sp>
        <p:nvSpPr>
          <p:cNvPr id="7" name="Text Placeholder 6"/>
          <p:cNvSpPr>
            <a:spLocks noGrp="1"/>
          </p:cNvSpPr>
          <p:nvPr>
            <p:ph type="body" sz="quarter" idx="10"/>
          </p:nvPr>
        </p:nvSpPr>
        <p:spPr>
          <a:xfrm>
            <a:off x="152279" y="536850"/>
            <a:ext cx="8580516" cy="637216"/>
          </a:xfrm>
        </p:spPr>
        <p:txBody>
          <a:bodyPr/>
          <a:lstStyle/>
          <a:p>
            <a:pPr marL="0" indent="0" defTabSz="456949">
              <a:spcBef>
                <a:spcPts val="375"/>
              </a:spcBef>
              <a:buNone/>
            </a:pPr>
            <a:r>
              <a:rPr lang="ja-JP" altLang="en-US" sz="1500" dirty="0" smtClean="0"/>
              <a:t>脅威のあるエンドポイントを</a:t>
            </a:r>
            <a:r>
              <a:rPr lang="en-US" sz="1500" dirty="0" smtClean="0"/>
              <a:t> </a:t>
            </a:r>
            <a:r>
              <a:rPr lang="ja-JP" altLang="en-US" sz="1500" dirty="0" smtClean="0"/>
              <a:t>インシデントとインディケーター</a:t>
            </a:r>
            <a:r>
              <a:rPr lang="en-US" altLang="ja-JP" sz="1500" dirty="0"/>
              <a:t> </a:t>
            </a:r>
            <a:r>
              <a:rPr lang="ja-JP" altLang="en-US" sz="1500" dirty="0" smtClean="0"/>
              <a:t>を基に表示</a:t>
            </a:r>
            <a:endParaRPr lang="en-US" sz="1500" b="1" i="1" dirty="0"/>
          </a:p>
        </p:txBody>
      </p:sp>
      <p:pic>
        <p:nvPicPr>
          <p:cNvPr id="3" name="Picture 2"/>
          <p:cNvPicPr>
            <a:picLocks noChangeAspect="1"/>
          </p:cNvPicPr>
          <p:nvPr/>
        </p:nvPicPr>
        <p:blipFill>
          <a:blip r:embed="rId2"/>
          <a:stretch>
            <a:fillRect/>
          </a:stretch>
        </p:blipFill>
        <p:spPr>
          <a:xfrm>
            <a:off x="1191" y="854261"/>
            <a:ext cx="9141619" cy="4015733"/>
          </a:xfrm>
          <a:prstGeom prst="rect">
            <a:avLst/>
          </a:prstGeom>
        </p:spPr>
      </p:pic>
      <p:sp>
        <p:nvSpPr>
          <p:cNvPr id="8" name="Rounded Rectangle 7"/>
          <p:cNvSpPr/>
          <p:nvPr/>
        </p:nvSpPr>
        <p:spPr bwMode="auto">
          <a:xfrm>
            <a:off x="59251" y="4149695"/>
            <a:ext cx="9045837" cy="797900"/>
          </a:xfrm>
          <a:prstGeom prst="roundRect">
            <a:avLst>
              <a:gd name="adj" fmla="val 4435"/>
            </a:avLst>
          </a:prstGeom>
          <a:noFill/>
          <a:ln w="57150" cap="flat" cmpd="sng" algn="ctr">
            <a:solidFill>
              <a:srgbClr val="FF66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3300">
              <a:solidFill>
                <a:schemeClr val="tx2"/>
              </a:solidFill>
            </a:endParaRPr>
          </a:p>
        </p:txBody>
      </p:sp>
    </p:spTree>
    <p:extLst>
      <p:ext uri="{BB962C8B-B14F-4D97-AF65-F5344CB8AC3E}">
        <p14:creationId xmlns:p14="http://schemas.microsoft.com/office/powerpoint/2010/main" val="234993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60865" y="84453"/>
            <a:ext cx="8657721" cy="728782"/>
          </a:xfrm>
        </p:spPr>
        <p:txBody>
          <a:bodyPr/>
          <a:lstStyle/>
          <a:p>
            <a:r>
              <a:rPr lang="en-US" sz="2700" dirty="0" smtClean="0"/>
              <a:t>Threat </a:t>
            </a:r>
            <a:r>
              <a:rPr lang="en-US" sz="2700" dirty="0"/>
              <a:t>Centric </a:t>
            </a:r>
            <a:r>
              <a:rPr lang="en-US" sz="2700" dirty="0" smtClean="0"/>
              <a:t>NAC </a:t>
            </a:r>
            <a:r>
              <a:rPr lang="ja-JP" altLang="en-US" sz="2700" dirty="0" smtClean="0"/>
              <a:t>フロー設定イメージ</a:t>
            </a:r>
            <a:endParaRPr lang="en-US" dirty="0"/>
          </a:p>
        </p:txBody>
      </p:sp>
      <p:sp>
        <p:nvSpPr>
          <p:cNvPr id="5" name="Text Placeholder 6"/>
          <p:cNvSpPr txBox="1">
            <a:spLocks/>
          </p:cNvSpPr>
          <p:nvPr/>
        </p:nvSpPr>
        <p:spPr>
          <a:xfrm>
            <a:off x="279546" y="643475"/>
            <a:ext cx="8580516" cy="376213"/>
          </a:xfrm>
          <a:prstGeom prst="rect">
            <a:avLst/>
          </a:prstGeom>
        </p:spPr>
        <p:txBody>
          <a:bodyPr lIns="91408" tIns="45704" rIns="91408" bIns="45704">
            <a:noAutofit/>
          </a:bodyPr>
          <a:lstStyle>
            <a:lvl1pPr marL="374521" indent="-298349" algn="l" defTabSz="914209" rtl="0" eaLnBrk="1" latinLnBrk="0" hangingPunct="1">
              <a:lnSpc>
                <a:spcPct val="95000"/>
              </a:lnSpc>
              <a:spcBef>
                <a:spcPts val="1480"/>
              </a:spcBef>
              <a:buClr>
                <a:schemeClr val="tx2"/>
              </a:buClr>
              <a:buSzPct val="80000"/>
              <a:buFont typeface="Wingdings" panose="05000000000000000000" pitchFamily="2" charset="2"/>
              <a:buChar char="§"/>
              <a:tabLst/>
              <a:defRPr lang="en-US" sz="2700" b="0" i="0" kern="1200">
                <a:solidFill>
                  <a:schemeClr val="tx2"/>
                </a:solidFill>
                <a:latin typeface="+mn-lt"/>
                <a:ea typeface="+mn-ea"/>
                <a:cs typeface="CiscoSans ExtraLight"/>
              </a:defRPr>
            </a:lvl1pPr>
            <a:lvl2pPr marL="677103" indent="-287768" algn="l" defTabSz="914209" rtl="0" eaLnBrk="1" latinLnBrk="0" hangingPunct="1">
              <a:lnSpc>
                <a:spcPct val="95000"/>
              </a:lnSpc>
              <a:spcBef>
                <a:spcPts val="600"/>
              </a:spcBef>
              <a:buClr>
                <a:schemeClr val="tx2"/>
              </a:buClr>
              <a:buSzPct val="80000"/>
              <a:buFont typeface="Wingdings" panose="05000000000000000000" pitchFamily="2" charset="2"/>
              <a:buChar char="§"/>
              <a:defRPr lang="en-US" sz="2400" b="0" i="0" kern="1200">
                <a:solidFill>
                  <a:schemeClr val="tx2"/>
                </a:solidFill>
                <a:latin typeface="+mn-lt"/>
                <a:ea typeface="+mn-ea"/>
                <a:cs typeface="CiscoSans ExtraLight"/>
              </a:defRPr>
            </a:lvl2pPr>
            <a:lvl3pPr marL="996611" indent="-228523" algn="l" defTabSz="914209" rtl="0" eaLnBrk="1" latinLnBrk="0" hangingPunct="1">
              <a:lnSpc>
                <a:spcPct val="95000"/>
              </a:lnSpc>
              <a:spcBef>
                <a:spcPts val="840"/>
              </a:spcBef>
              <a:buClr>
                <a:schemeClr val="tx2"/>
              </a:buClr>
              <a:buSzPct val="80000"/>
              <a:buFont typeface="Wingdings" panose="05000000000000000000" pitchFamily="2" charset="2"/>
              <a:buChar char="§"/>
              <a:defRPr lang="en-US" sz="2100" b="0" i="0" kern="1200">
                <a:solidFill>
                  <a:schemeClr val="tx2"/>
                </a:solidFill>
                <a:latin typeface="+mn-lt"/>
                <a:ea typeface="+mn-ea"/>
                <a:cs typeface="CiscoSans ExtraLight"/>
              </a:defRPr>
            </a:lvl3pPr>
            <a:lvl4pPr marL="1214551" indent="-228523" algn="l" defTabSz="914209" rtl="0" eaLnBrk="1" latinLnBrk="0" hangingPunct="1">
              <a:lnSpc>
                <a:spcPct val="95000"/>
              </a:lnSpc>
              <a:spcBef>
                <a:spcPts val="840"/>
              </a:spcBef>
              <a:buClr>
                <a:schemeClr val="tx2"/>
              </a:buClr>
              <a:buSzPct val="80000"/>
              <a:buFont typeface="Wingdings" panose="05000000000000000000" pitchFamily="2" charset="2"/>
              <a:buChar char="§"/>
              <a:defRPr lang="en-US" sz="1900" b="0" i="0" kern="1200">
                <a:solidFill>
                  <a:schemeClr val="tx2"/>
                </a:solidFill>
                <a:latin typeface="+mn-lt"/>
                <a:ea typeface="+mn-ea"/>
                <a:cs typeface="CiscoSans ExtraLight"/>
              </a:defRPr>
            </a:lvl4pPr>
            <a:lvl5pPr marL="1443074" indent="-224290" algn="l" defTabSz="914209" rtl="0" eaLnBrk="1" latinLnBrk="0" hangingPunct="1">
              <a:lnSpc>
                <a:spcPct val="95000"/>
              </a:lnSpc>
              <a:spcBef>
                <a:spcPts val="840"/>
              </a:spcBef>
              <a:buClr>
                <a:schemeClr val="tx2"/>
              </a:buClr>
              <a:buSzPct val="80000"/>
              <a:buFont typeface="Wingdings" panose="05000000000000000000" pitchFamily="2" charset="2"/>
              <a:buChar char="§"/>
              <a:defRPr lang="en-US" sz="1600" b="0" i="0" kern="1200">
                <a:solidFill>
                  <a:schemeClr val="tx2"/>
                </a:solidFill>
                <a:latin typeface="+mn-lt"/>
                <a:ea typeface="+mn-ea"/>
                <a:cs typeface="CiscoSans ExtraLight"/>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29" indent="0">
              <a:buNone/>
            </a:pPr>
            <a:r>
              <a:rPr lang="en-US" sz="1500" dirty="0"/>
              <a:t>Step 3: Define Policy:</a:t>
            </a:r>
            <a:r>
              <a:rPr lang="en-US" sz="1200" dirty="0"/>
              <a:t> </a:t>
            </a:r>
            <a:r>
              <a:rPr lang="en-US" sz="1200" i="1" dirty="0"/>
              <a:t>Policy &gt; Policy Elements &gt; Results &gt; Authorization &gt; Authorization Profile </a:t>
            </a:r>
          </a:p>
        </p:txBody>
      </p:sp>
      <p:pic>
        <p:nvPicPr>
          <p:cNvPr id="3" name="Picture 2"/>
          <p:cNvPicPr>
            <a:picLocks noChangeAspect="1"/>
          </p:cNvPicPr>
          <p:nvPr/>
        </p:nvPicPr>
        <p:blipFill>
          <a:blip r:embed="rId2"/>
          <a:stretch>
            <a:fillRect/>
          </a:stretch>
        </p:blipFill>
        <p:spPr>
          <a:xfrm>
            <a:off x="108461" y="1004537"/>
            <a:ext cx="4400550" cy="2247900"/>
          </a:xfrm>
          <a:prstGeom prst="rect">
            <a:avLst/>
          </a:prstGeom>
          <a:ln w="19050" cmpd="sng">
            <a:solidFill>
              <a:schemeClr val="tx1"/>
            </a:solidFill>
          </a:ln>
        </p:spPr>
      </p:pic>
      <p:sp>
        <p:nvSpPr>
          <p:cNvPr id="4" name="Rectangle 3"/>
          <p:cNvSpPr/>
          <p:nvPr/>
        </p:nvSpPr>
        <p:spPr>
          <a:xfrm>
            <a:off x="4625636" y="2620946"/>
            <a:ext cx="4517174" cy="542456"/>
          </a:xfrm>
          <a:prstGeom prst="rect">
            <a:avLst/>
          </a:prstGeom>
          <a:solidFill>
            <a:schemeClr val="bg1"/>
          </a:solidFill>
          <a:ln w="19050" cmpd="sng">
            <a:solidFill>
              <a:schemeClr val="tx1"/>
            </a:solidFill>
          </a:ln>
        </p:spPr>
        <p:txBody>
          <a:bodyPr wrap="square">
            <a:spAutoFit/>
          </a:bodyPr>
          <a:lstStyle/>
          <a:p>
            <a:r>
              <a:rPr lang="en-US" sz="975" dirty="0"/>
              <a:t>cisco-</a:t>
            </a:r>
            <a:r>
              <a:rPr lang="en-US" sz="975" dirty="0" err="1"/>
              <a:t>av</a:t>
            </a:r>
            <a:r>
              <a:rPr lang="en-US" sz="975" dirty="0"/>
              <a:t>-pair = on-demand-scan-interval=48</a:t>
            </a:r>
          </a:p>
          <a:p>
            <a:r>
              <a:rPr lang="en-US" sz="975" dirty="0"/>
              <a:t>cisco-</a:t>
            </a:r>
            <a:r>
              <a:rPr lang="en-US" sz="975" dirty="0" err="1"/>
              <a:t>av</a:t>
            </a:r>
            <a:r>
              <a:rPr lang="en-US" sz="975" dirty="0"/>
              <a:t>-pair = periodic-scan-enabled=1</a:t>
            </a:r>
          </a:p>
          <a:p>
            <a:r>
              <a:rPr lang="en-US" sz="975" dirty="0"/>
              <a:t>cisco-</a:t>
            </a:r>
            <a:r>
              <a:rPr lang="en-US" sz="975" dirty="0" err="1"/>
              <a:t>av</a:t>
            </a:r>
            <a:r>
              <a:rPr lang="en-US" sz="975" dirty="0"/>
              <a:t>-pair = </a:t>
            </a:r>
            <a:r>
              <a:rPr lang="en-US" sz="975" dirty="0" err="1"/>
              <a:t>va</a:t>
            </a:r>
            <a:r>
              <a:rPr lang="en-US" sz="975" dirty="0"/>
              <a:t>-adapter-instance=7ef386c3-e7f3-4642-8994-ebacdad65211</a:t>
            </a:r>
          </a:p>
        </p:txBody>
      </p:sp>
      <p:sp>
        <p:nvSpPr>
          <p:cNvPr id="8" name="Rectangle 7"/>
          <p:cNvSpPr/>
          <p:nvPr/>
        </p:nvSpPr>
        <p:spPr>
          <a:xfrm>
            <a:off x="2371764" y="3668924"/>
            <a:ext cx="4592617" cy="1131079"/>
          </a:xfrm>
          <a:prstGeom prst="rect">
            <a:avLst/>
          </a:prstGeom>
          <a:solidFill>
            <a:schemeClr val="bg1"/>
          </a:solidFill>
          <a:ln w="19050" cmpd="sng">
            <a:solidFill>
              <a:schemeClr val="tx1"/>
            </a:solidFill>
          </a:ln>
        </p:spPr>
        <p:txBody>
          <a:bodyPr wrap="square">
            <a:spAutoFit/>
          </a:bodyPr>
          <a:lstStyle/>
          <a:p>
            <a:pPr marL="257175" indent="-257175">
              <a:buFont typeface="+mj-lt"/>
              <a:buAutoNum type="arabicPeriod"/>
            </a:pPr>
            <a:r>
              <a:rPr lang="ja-JP" altLang="en-US" sz="1350" dirty="0" smtClean="0"/>
              <a:t>設定された</a:t>
            </a:r>
            <a:r>
              <a:rPr lang="en-US" sz="1350" dirty="0" smtClean="0"/>
              <a:t>Authorization Policy</a:t>
            </a:r>
            <a:r>
              <a:rPr lang="ja-JP" altLang="en-US" sz="1350" dirty="0" smtClean="0"/>
              <a:t>に合致した時にスキャンを開始</a:t>
            </a:r>
            <a:endParaRPr lang="en-US" altLang="ja-JP" sz="1350" dirty="0" smtClean="0"/>
          </a:p>
          <a:p>
            <a:pPr marL="257175" indent="-257175">
              <a:buFont typeface="+mj-lt"/>
              <a:buAutoNum type="arabicPeriod"/>
            </a:pPr>
            <a:r>
              <a:rPr lang="ja-JP" altLang="en-US" sz="1350" dirty="0" smtClean="0"/>
              <a:t>ベンダーから結果を取得し、</a:t>
            </a:r>
            <a:r>
              <a:rPr lang="en-US" altLang="ja-JP" sz="1350" dirty="0" smtClean="0"/>
              <a:t>CVSS</a:t>
            </a:r>
            <a:r>
              <a:rPr lang="ja-JP" altLang="en-US" sz="1350" dirty="0" smtClean="0"/>
              <a:t>スコアの結果を抽出</a:t>
            </a:r>
            <a:endParaRPr lang="en-US" altLang="ja-JP" sz="1350" dirty="0" smtClean="0"/>
          </a:p>
          <a:p>
            <a:pPr marL="257175" indent="-257175">
              <a:buFont typeface="+mj-lt"/>
              <a:buAutoNum type="arabicPeriod"/>
            </a:pPr>
            <a:r>
              <a:rPr lang="ja-JP" altLang="en-US" sz="1350" dirty="0" smtClean="0"/>
              <a:t>設定によりオンデマンドチェックを実施</a:t>
            </a:r>
            <a:endParaRPr lang="en-US" sz="1350" dirty="0"/>
          </a:p>
          <a:p>
            <a:pPr marL="257175" indent="-257175">
              <a:buFont typeface="+mj-lt"/>
              <a:buAutoNum type="arabicPeriod"/>
            </a:pPr>
            <a:r>
              <a:rPr lang="ja-JP" altLang="en-US" sz="1350" dirty="0" smtClean="0"/>
              <a:t>必要に応じて</a:t>
            </a:r>
            <a:r>
              <a:rPr lang="en-US" sz="1350" dirty="0" smtClean="0"/>
              <a:t>RADIUS CoA</a:t>
            </a:r>
            <a:endParaRPr lang="en-US" sz="1350" dirty="0"/>
          </a:p>
        </p:txBody>
      </p:sp>
      <p:sp>
        <p:nvSpPr>
          <p:cNvPr id="10" name="Rounded Rectangle 9"/>
          <p:cNvSpPr/>
          <p:nvPr/>
        </p:nvSpPr>
        <p:spPr bwMode="auto">
          <a:xfrm>
            <a:off x="521342" y="2339893"/>
            <a:ext cx="3931010" cy="329304"/>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a:endParaRPr lang="en-US" sz="3300">
              <a:solidFill>
                <a:schemeClr val="tx2"/>
              </a:solidFill>
            </a:endParaRPr>
          </a:p>
        </p:txBody>
      </p:sp>
    </p:spTree>
    <p:extLst>
      <p:ext uri="{BB962C8B-B14F-4D97-AF65-F5344CB8AC3E}">
        <p14:creationId xmlns:p14="http://schemas.microsoft.com/office/powerpoint/2010/main" val="427174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4" grpId="1" animBg="1"/>
      <p:bldP spid="8"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Posture &amp; </a:t>
            </a:r>
            <a:r>
              <a:rPr lang="en-US" dirty="0" err="1"/>
              <a:t>AnyConnect</a:t>
            </a:r>
            <a:r>
              <a:rPr lang="en-US" dirty="0"/>
              <a:t> </a:t>
            </a:r>
            <a:r>
              <a:rPr lang="en-US" dirty="0" smtClean="0"/>
              <a:t>Update</a:t>
            </a:r>
            <a:endParaRPr lang="en-US" dirty="0"/>
          </a:p>
        </p:txBody>
      </p:sp>
    </p:spTree>
    <p:extLst>
      <p:ext uri="{BB962C8B-B14F-4D97-AF65-F5344CB8AC3E}">
        <p14:creationId xmlns:p14="http://schemas.microsoft.com/office/powerpoint/2010/main" val="79728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151637"/>
            <a:ext cx="8659976" cy="728782"/>
          </a:xfrm>
        </p:spPr>
        <p:txBody>
          <a:bodyPr/>
          <a:lstStyle/>
          <a:p>
            <a:r>
              <a:rPr lang="en-US" dirty="0" smtClean="0"/>
              <a:t>Posture Workflow</a:t>
            </a:r>
            <a:endParaRPr lang="en-US" dirty="0"/>
          </a:p>
        </p:txBody>
      </p:sp>
      <p:sp>
        <p:nvSpPr>
          <p:cNvPr id="5" name="Text Placeholder 3"/>
          <p:cNvSpPr txBox="1">
            <a:spLocks/>
          </p:cNvSpPr>
          <p:nvPr/>
        </p:nvSpPr>
        <p:spPr>
          <a:xfrm>
            <a:off x="125703" y="716549"/>
            <a:ext cx="3304237" cy="2281322"/>
          </a:xfrm>
          <a:prstGeom prst="rect">
            <a:avLst/>
          </a:prstGeom>
        </p:spPr>
        <p:txBody>
          <a:bodyPr lIns="68589" tIns="34295" rIns="68589" bIns="34295"/>
          <a:lstStyle>
            <a:lvl1pPr marL="228553" indent="-228553" algn="l" defTabSz="914209"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36" indent="-287902" algn="l" defTabSz="914209"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03" indent="-228523" algn="l" defTabSz="914209"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70" indent="-228523" algn="l" defTabSz="914209"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38" indent="-228523" algn="l" defTabSz="914209"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dirty="0" smtClean="0"/>
              <a:t>Newly designed Posture Workflow for Administrator for ease of configuration.</a:t>
            </a:r>
          </a:p>
          <a:p>
            <a:pPr lvl="0"/>
            <a:r>
              <a:rPr lang="en-US" dirty="0" smtClean="0"/>
              <a:t>All tasks are easily achievable following simple easy steps</a:t>
            </a:r>
          </a:p>
          <a:p>
            <a:pPr marL="0" indent="0">
              <a:buNone/>
            </a:pPr>
            <a:endParaRPr lang="en-US" dirty="0" smtClean="0"/>
          </a:p>
        </p:txBody>
      </p:sp>
      <p:pic>
        <p:nvPicPr>
          <p:cNvPr id="4" name="Picture 3"/>
          <p:cNvPicPr>
            <a:picLocks noChangeAspect="1"/>
          </p:cNvPicPr>
          <p:nvPr/>
        </p:nvPicPr>
        <p:blipFill>
          <a:blip r:embed="rId3"/>
          <a:stretch>
            <a:fillRect/>
          </a:stretch>
        </p:blipFill>
        <p:spPr>
          <a:xfrm>
            <a:off x="3620490" y="14902"/>
            <a:ext cx="5556235" cy="6572388"/>
          </a:xfrm>
          <a:prstGeom prst="rect">
            <a:avLst/>
          </a:prstGeom>
        </p:spPr>
      </p:pic>
      <p:sp>
        <p:nvSpPr>
          <p:cNvPr id="7" name="Rounded Rectangle 6"/>
          <p:cNvSpPr/>
          <p:nvPr/>
        </p:nvSpPr>
        <p:spPr bwMode="auto">
          <a:xfrm>
            <a:off x="7480275" y="2886710"/>
            <a:ext cx="1402774" cy="1753404"/>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Tree>
    <p:extLst>
      <p:ext uri="{BB962C8B-B14F-4D97-AF65-F5344CB8AC3E}">
        <p14:creationId xmlns:p14="http://schemas.microsoft.com/office/powerpoint/2010/main" val="3085005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59" y="0"/>
            <a:ext cx="6458596" cy="5143500"/>
          </a:xfrm>
          <a:prstGeom prst="rect">
            <a:avLst/>
          </a:prstGeom>
        </p:spPr>
      </p:pic>
      <p:sp>
        <p:nvSpPr>
          <p:cNvPr id="6" name="Text Placeholder 3"/>
          <p:cNvSpPr txBox="1">
            <a:spLocks/>
          </p:cNvSpPr>
          <p:nvPr/>
        </p:nvSpPr>
        <p:spPr>
          <a:xfrm>
            <a:off x="6895436" y="1037208"/>
            <a:ext cx="2071606" cy="632102"/>
          </a:xfrm>
          <a:prstGeom prst="rect">
            <a:avLst/>
          </a:prstGeom>
        </p:spPr>
        <p:txBody>
          <a:bodyPr lIns="68589" tIns="34295" rIns="68589" bIns="34295"/>
          <a:lstStyle>
            <a:lvl1pPr marL="228553" indent="-228553" algn="l" defTabSz="914209"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36" indent="-287902" algn="l" defTabSz="914209"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03" indent="-228523" algn="l" defTabSz="914209"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70" indent="-228523" algn="l" defTabSz="914209"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38" indent="-228523" algn="l" defTabSz="914209"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3 Simple Steps to configure Posture</a:t>
            </a:r>
          </a:p>
        </p:txBody>
      </p:sp>
      <p:sp>
        <p:nvSpPr>
          <p:cNvPr id="7" name="Rounded Rectangle 6"/>
          <p:cNvSpPr/>
          <p:nvPr/>
        </p:nvSpPr>
        <p:spPr bwMode="auto">
          <a:xfrm>
            <a:off x="6876571" y="1057072"/>
            <a:ext cx="2018637" cy="1062484"/>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Tree>
    <p:extLst>
      <p:ext uri="{BB962C8B-B14F-4D97-AF65-F5344CB8AC3E}">
        <p14:creationId xmlns:p14="http://schemas.microsoft.com/office/powerpoint/2010/main" val="1050868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11749"/>
            <a:ext cx="8659976" cy="728782"/>
          </a:xfrm>
        </p:spPr>
        <p:txBody>
          <a:bodyPr/>
          <a:lstStyle/>
          <a:p>
            <a:r>
              <a:rPr lang="en-US" dirty="0"/>
              <a:t>OPSWAT OESIS V4</a:t>
            </a:r>
          </a:p>
        </p:txBody>
      </p:sp>
      <p:sp>
        <p:nvSpPr>
          <p:cNvPr id="5" name="Text Placeholder 3"/>
          <p:cNvSpPr txBox="1">
            <a:spLocks/>
          </p:cNvSpPr>
          <p:nvPr/>
        </p:nvSpPr>
        <p:spPr>
          <a:xfrm>
            <a:off x="236022" y="623014"/>
            <a:ext cx="8683695" cy="3994486"/>
          </a:xfrm>
          <a:prstGeom prst="rect">
            <a:avLst/>
          </a:prstGeom>
        </p:spPr>
        <p:txBody>
          <a:bodyPr lIns="68589" tIns="34295" rIns="68589" bIns="34295"/>
          <a:lstStyle>
            <a:lvl1pPr marL="228553" indent="-228553" algn="l" defTabSz="914209"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36" indent="-287902" algn="l" defTabSz="914209"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03" indent="-228523" algn="l" defTabSz="914209"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70" indent="-228523" algn="l" defTabSz="914209"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38" indent="-228523" algn="l" defTabSz="914209"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400"/>
              </a:spcBef>
              <a:spcAft>
                <a:spcPts val="400"/>
              </a:spcAft>
            </a:pPr>
            <a:r>
              <a:rPr lang="en-US" sz="1800" dirty="0" smtClean="0"/>
              <a:t>ISE 2.1 </a:t>
            </a:r>
            <a:r>
              <a:rPr lang="ja-JP" altLang="en-US" sz="1800" dirty="0" smtClean="0"/>
              <a:t>と</a:t>
            </a:r>
            <a:r>
              <a:rPr lang="en-US" altLang="ja-JP" sz="1800" dirty="0" smtClean="0"/>
              <a:t> </a:t>
            </a:r>
            <a:r>
              <a:rPr lang="en-US" sz="1800" dirty="0" smtClean="0"/>
              <a:t>AC 4.3 </a:t>
            </a:r>
            <a:r>
              <a:rPr lang="ja-JP" altLang="en-US" sz="1800" dirty="0" smtClean="0"/>
              <a:t>から</a:t>
            </a:r>
            <a:r>
              <a:rPr lang="en-US" altLang="ja-JP" sz="1800" dirty="0" smtClean="0"/>
              <a:t> </a:t>
            </a:r>
            <a:r>
              <a:rPr lang="en-US" sz="1800" dirty="0" smtClean="0"/>
              <a:t>OESIS </a:t>
            </a:r>
            <a:r>
              <a:rPr lang="en-US" sz="1800" dirty="0"/>
              <a:t>V4 </a:t>
            </a:r>
            <a:r>
              <a:rPr lang="ja-JP" altLang="en-US" sz="1800" dirty="0" smtClean="0"/>
              <a:t>ライブラリの利用により、下記の追加チェック項目をサポート</a:t>
            </a:r>
            <a:endParaRPr lang="en-US" sz="1800" dirty="0" smtClean="0"/>
          </a:p>
          <a:p>
            <a:pPr lvl="1">
              <a:spcBef>
                <a:spcPts val="400"/>
              </a:spcBef>
              <a:spcAft>
                <a:spcPts val="400"/>
              </a:spcAft>
            </a:pPr>
            <a:r>
              <a:rPr lang="ja-JP" altLang="en-US" sz="1600" dirty="0" smtClean="0"/>
              <a:t>アンチマルウェアチェック</a:t>
            </a:r>
            <a:endParaRPr lang="en-US" altLang="ja-JP" sz="1600" dirty="0" smtClean="0"/>
          </a:p>
          <a:p>
            <a:pPr lvl="1">
              <a:spcBef>
                <a:spcPts val="400"/>
              </a:spcBef>
              <a:spcAft>
                <a:spcPts val="400"/>
              </a:spcAft>
            </a:pPr>
            <a:r>
              <a:rPr lang="en-US" sz="1600" dirty="0" smtClean="0"/>
              <a:t>USB </a:t>
            </a:r>
            <a:r>
              <a:rPr lang="ja-JP" altLang="en-US" sz="1600" dirty="0" smtClean="0"/>
              <a:t>チェック</a:t>
            </a:r>
            <a:endParaRPr lang="en-US" altLang="ja-JP" sz="1600" dirty="0" smtClean="0"/>
          </a:p>
          <a:p>
            <a:pPr>
              <a:spcBef>
                <a:spcPts val="400"/>
              </a:spcBef>
              <a:spcAft>
                <a:spcPts val="400"/>
              </a:spcAft>
            </a:pPr>
            <a:r>
              <a:rPr lang="en-US" sz="1800" dirty="0" smtClean="0"/>
              <a:t>ISE 2.1 </a:t>
            </a:r>
            <a:r>
              <a:rPr lang="ja-JP" altLang="en-US" sz="1800" dirty="0" smtClean="0"/>
              <a:t>は</a:t>
            </a:r>
            <a:r>
              <a:rPr lang="en-US" sz="1800" dirty="0" smtClean="0"/>
              <a:t> OESIS V3 </a:t>
            </a:r>
            <a:r>
              <a:rPr lang="ja-JP" altLang="en-US" sz="1800" dirty="0" smtClean="0"/>
              <a:t>ライブラリと下位互換性があり、</a:t>
            </a:r>
            <a:r>
              <a:rPr lang="en-US" altLang="ja-JP" sz="1800" dirty="0" smtClean="0"/>
              <a:t>Posture Policy </a:t>
            </a:r>
            <a:r>
              <a:rPr lang="ja-JP" altLang="en-US" sz="1800" dirty="0" smtClean="0"/>
              <a:t>の</a:t>
            </a:r>
            <a:r>
              <a:rPr lang="en-US" altLang="ja-JP" sz="1800" dirty="0" smtClean="0"/>
              <a:t> </a:t>
            </a:r>
            <a:r>
              <a:rPr lang="en-US" sz="1800" dirty="0"/>
              <a:t>“Compliance Module</a:t>
            </a:r>
            <a:r>
              <a:rPr lang="en-US" sz="1800" dirty="0" smtClean="0"/>
              <a:t>”</a:t>
            </a:r>
            <a:r>
              <a:rPr lang="ja-JP" altLang="en-US" sz="1800" dirty="0" smtClean="0"/>
              <a:t>　内新規カラムにて指定</a:t>
            </a:r>
            <a:endParaRPr lang="en-US" altLang="ja-JP" sz="1800" dirty="0" smtClean="0"/>
          </a:p>
          <a:p>
            <a:pPr>
              <a:spcBef>
                <a:spcPts val="400"/>
              </a:spcBef>
              <a:spcAft>
                <a:spcPts val="400"/>
              </a:spcAft>
            </a:pPr>
            <a:r>
              <a:rPr lang="en-US" sz="1800" dirty="0" smtClean="0"/>
              <a:t>OPSWAT </a:t>
            </a:r>
            <a:r>
              <a:rPr lang="ja-JP" altLang="en-US" sz="1800" dirty="0" smtClean="0"/>
              <a:t>バージョン（</a:t>
            </a:r>
            <a:r>
              <a:rPr lang="en-US" sz="1800" dirty="0" smtClean="0"/>
              <a:t>V3, V4  </a:t>
            </a:r>
            <a:r>
              <a:rPr lang="ja-JP" altLang="en-US" sz="1800" dirty="0" smtClean="0"/>
              <a:t>または</a:t>
            </a:r>
            <a:r>
              <a:rPr lang="en-US" altLang="ja-JP" sz="1800" dirty="0" smtClean="0"/>
              <a:t> </a:t>
            </a:r>
            <a:r>
              <a:rPr lang="en-US" sz="1800" dirty="0" smtClean="0"/>
              <a:t>Any Version</a:t>
            </a:r>
            <a:r>
              <a:rPr lang="ja-JP" altLang="en-US" sz="1800" dirty="0" smtClean="0"/>
              <a:t>）に依存せず、</a:t>
            </a:r>
            <a:r>
              <a:rPr lang="en-US" altLang="ja-JP" sz="1800" dirty="0" smtClean="0"/>
              <a:t>ISE</a:t>
            </a:r>
            <a:r>
              <a:rPr lang="ja-JP" altLang="en-US" sz="1800" dirty="0" smtClean="0"/>
              <a:t>内で下記の追加チェック項目をサポート</a:t>
            </a:r>
            <a:endParaRPr lang="en-US" sz="1800" dirty="0" smtClean="0"/>
          </a:p>
          <a:p>
            <a:pPr lvl="1">
              <a:spcBef>
                <a:spcPts val="400"/>
              </a:spcBef>
              <a:spcAft>
                <a:spcPts val="400"/>
              </a:spcAft>
            </a:pPr>
            <a:r>
              <a:rPr lang="ja-JP" altLang="en-US" sz="1600" dirty="0" smtClean="0"/>
              <a:t>ファイルチェック</a:t>
            </a:r>
            <a:endParaRPr lang="en-US" altLang="ja-JP" sz="1600" dirty="0" smtClean="0"/>
          </a:p>
          <a:p>
            <a:pPr lvl="1">
              <a:spcBef>
                <a:spcPts val="400"/>
              </a:spcBef>
              <a:spcAft>
                <a:spcPts val="400"/>
              </a:spcAft>
            </a:pPr>
            <a:r>
              <a:rPr lang="ja-JP" altLang="en-US" sz="1600" dirty="0" smtClean="0"/>
              <a:t>サービスチェック</a:t>
            </a:r>
            <a:endParaRPr lang="en-US" altLang="ja-JP" sz="1600" dirty="0" smtClean="0"/>
          </a:p>
          <a:p>
            <a:pPr lvl="1">
              <a:spcBef>
                <a:spcPts val="400"/>
              </a:spcBef>
              <a:spcAft>
                <a:spcPts val="400"/>
              </a:spcAft>
            </a:pPr>
            <a:r>
              <a:rPr lang="ja-JP" altLang="en-US" sz="1600" dirty="0" smtClean="0"/>
              <a:t>アプリケーションチェック</a:t>
            </a:r>
            <a:r>
              <a:rPr lang="ja-JP" altLang="ja-JP" sz="1600" dirty="0"/>
              <a:t>　</a:t>
            </a:r>
            <a:r>
              <a:rPr lang="ja-JP" altLang="en-US" sz="1600" dirty="0" smtClean="0"/>
              <a:t>他</a:t>
            </a:r>
            <a:endParaRPr lang="en-US" altLang="ja-JP" sz="1600" dirty="0" smtClean="0"/>
          </a:p>
          <a:p>
            <a:pPr>
              <a:spcBef>
                <a:spcPts val="400"/>
              </a:spcBef>
              <a:spcAft>
                <a:spcPts val="400"/>
              </a:spcAft>
            </a:pPr>
            <a:r>
              <a:rPr lang="en-US" sz="1800" dirty="0" smtClean="0"/>
              <a:t>OPSWAT V3 </a:t>
            </a:r>
            <a:r>
              <a:rPr lang="ja-JP" altLang="en-US" sz="1800" dirty="0" smtClean="0"/>
              <a:t>内のアンチウイルス、アンチスパイウェア機能は</a:t>
            </a:r>
            <a:r>
              <a:rPr lang="en-US" altLang="ja-JP" sz="1800" dirty="0" smtClean="0"/>
              <a:t>V4</a:t>
            </a:r>
            <a:r>
              <a:rPr lang="ja-JP" altLang="en-US" sz="1800" dirty="0" smtClean="0"/>
              <a:t>ライブラリの同機能で置き換えられる</a:t>
            </a:r>
            <a:endParaRPr lang="en-US" altLang="ja-JP" sz="1800" dirty="0" smtClean="0"/>
          </a:p>
          <a:p>
            <a:pPr>
              <a:spcBef>
                <a:spcPts val="400"/>
              </a:spcBef>
              <a:spcAft>
                <a:spcPts val="400"/>
              </a:spcAft>
            </a:pPr>
            <a:r>
              <a:rPr lang="ja-JP" altLang="en-US" sz="1800" dirty="0" smtClean="0"/>
              <a:t>下位バージョンから</a:t>
            </a:r>
            <a:r>
              <a:rPr lang="en-US" altLang="ja-JP" sz="1800" dirty="0" smtClean="0"/>
              <a:t>ISE2.1</a:t>
            </a:r>
            <a:r>
              <a:rPr lang="ja-JP" altLang="en-US" sz="1800" dirty="0" smtClean="0"/>
              <a:t>へのアップグレードをサポート</a:t>
            </a:r>
            <a:endParaRPr lang="en-US" sz="1800" dirty="0" smtClean="0"/>
          </a:p>
        </p:txBody>
      </p:sp>
      <p:pic>
        <p:nvPicPr>
          <p:cNvPr id="2" name="Picture 1"/>
          <p:cNvPicPr>
            <a:picLocks noChangeAspect="1"/>
          </p:cNvPicPr>
          <p:nvPr/>
        </p:nvPicPr>
        <p:blipFill>
          <a:blip r:embed="rId3"/>
          <a:stretch>
            <a:fillRect/>
          </a:stretch>
        </p:blipFill>
        <p:spPr>
          <a:xfrm>
            <a:off x="6595290" y="2902897"/>
            <a:ext cx="2220970" cy="1180598"/>
          </a:xfrm>
          <a:prstGeom prst="rect">
            <a:avLst/>
          </a:prstGeom>
        </p:spPr>
      </p:pic>
      <p:sp>
        <p:nvSpPr>
          <p:cNvPr id="7" name="Rounded Rectangle 6"/>
          <p:cNvSpPr/>
          <p:nvPr/>
        </p:nvSpPr>
        <p:spPr bwMode="auto">
          <a:xfrm>
            <a:off x="6554200" y="2933819"/>
            <a:ext cx="2251732" cy="1187537"/>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Tree>
    <p:extLst>
      <p:ext uri="{BB962C8B-B14F-4D97-AF65-F5344CB8AC3E}">
        <p14:creationId xmlns:p14="http://schemas.microsoft.com/office/powerpoint/2010/main" val="336362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14357"/>
            <a:ext cx="8659976" cy="728782"/>
          </a:xfrm>
        </p:spPr>
        <p:txBody>
          <a:bodyPr/>
          <a:lstStyle/>
          <a:p>
            <a:r>
              <a:rPr lang="en-US" dirty="0" smtClean="0"/>
              <a:t>USB</a:t>
            </a:r>
            <a:r>
              <a:rPr lang="en-US" dirty="0"/>
              <a:t> </a:t>
            </a:r>
            <a:r>
              <a:rPr lang="ja-JP" altLang="en-US" dirty="0" smtClean="0"/>
              <a:t>チェックと修復</a:t>
            </a:r>
            <a:endParaRPr lang="en-US" dirty="0"/>
          </a:p>
        </p:txBody>
      </p:sp>
      <p:sp>
        <p:nvSpPr>
          <p:cNvPr id="5" name="Text Placeholder 3"/>
          <p:cNvSpPr txBox="1">
            <a:spLocks/>
          </p:cNvSpPr>
          <p:nvPr/>
        </p:nvSpPr>
        <p:spPr>
          <a:xfrm>
            <a:off x="236023" y="588305"/>
            <a:ext cx="8509321" cy="1439110"/>
          </a:xfrm>
          <a:prstGeom prst="rect">
            <a:avLst/>
          </a:prstGeom>
        </p:spPr>
        <p:txBody>
          <a:bodyPr lIns="68589" tIns="34295" rIns="68589" bIns="34295"/>
          <a:lstStyle>
            <a:lvl1pPr marL="228553" indent="-228553" algn="l" defTabSz="914209"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36" indent="-287902" algn="l" defTabSz="914209"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03" indent="-228523" algn="l" defTabSz="914209"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70" indent="-228523" algn="l" defTabSz="914209"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38" indent="-228523" algn="l" defTabSz="914209"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600"/>
              </a:spcBef>
            </a:pPr>
            <a:r>
              <a:rPr lang="en-US" sz="1600" dirty="0" smtClean="0"/>
              <a:t>USBデバイスの接続有無</a:t>
            </a:r>
            <a:r>
              <a:rPr lang="en-US" altLang="en-US" sz="1600" dirty="0" smtClean="0"/>
              <a:t>を</a:t>
            </a:r>
            <a:r>
              <a:rPr lang="ja-JP" altLang="en-US" sz="1600" dirty="0" smtClean="0"/>
              <a:t>イニシャルチェック時または定期リアセスメントチェック時にダイナミック（リアルタイム）に行われる　</a:t>
            </a:r>
            <a:r>
              <a:rPr lang="en-US" sz="1600" dirty="0" smtClean="0"/>
              <a:t> </a:t>
            </a:r>
          </a:p>
          <a:p>
            <a:pPr lvl="0">
              <a:spcBef>
                <a:spcPts val="600"/>
              </a:spcBef>
            </a:pPr>
            <a:r>
              <a:rPr lang="en-US" sz="1600" dirty="0" smtClean="0"/>
              <a:t>ISE 2.1 </a:t>
            </a:r>
            <a:r>
              <a:rPr lang="ja-JP" altLang="en-US" sz="1600" dirty="0" smtClean="0"/>
              <a:t>の時点ではサポート対象は</a:t>
            </a:r>
            <a:r>
              <a:rPr lang="en-US" altLang="ja-JP" sz="1600" dirty="0" smtClean="0"/>
              <a:t> </a:t>
            </a:r>
            <a:r>
              <a:rPr lang="en-US" sz="1600" dirty="0" smtClean="0"/>
              <a:t>Windows </a:t>
            </a:r>
            <a:r>
              <a:rPr lang="ja-JP" altLang="en-US" sz="1600" dirty="0" smtClean="0"/>
              <a:t>のみ</a:t>
            </a:r>
            <a:endParaRPr lang="en-US" altLang="ja-JP" sz="1600" dirty="0" smtClean="0"/>
          </a:p>
          <a:p>
            <a:pPr lvl="0">
              <a:spcBef>
                <a:spcPts val="600"/>
              </a:spcBef>
            </a:pPr>
            <a:r>
              <a:rPr lang="ja-JP" altLang="en-US" sz="1600" dirty="0" smtClean="0"/>
              <a:t>修復はテキストメッセージによる通知</a:t>
            </a:r>
            <a:endParaRPr lang="en-US" sz="1600" dirty="0" smtClean="0"/>
          </a:p>
        </p:txBody>
      </p:sp>
      <p:pic>
        <p:nvPicPr>
          <p:cNvPr id="4" name="Picture 3"/>
          <p:cNvPicPr>
            <a:picLocks noChangeAspect="1"/>
          </p:cNvPicPr>
          <p:nvPr/>
        </p:nvPicPr>
        <p:blipFill>
          <a:blip r:embed="rId3"/>
          <a:stretch>
            <a:fillRect/>
          </a:stretch>
        </p:blipFill>
        <p:spPr>
          <a:xfrm>
            <a:off x="211110" y="1800233"/>
            <a:ext cx="8774810" cy="771525"/>
          </a:xfrm>
          <a:prstGeom prst="rect">
            <a:avLst/>
          </a:prstGeom>
        </p:spPr>
      </p:pic>
      <p:grpSp>
        <p:nvGrpSpPr>
          <p:cNvPr id="15" name="Group 14"/>
          <p:cNvGrpSpPr/>
          <p:nvPr/>
        </p:nvGrpSpPr>
        <p:grpSpPr>
          <a:xfrm>
            <a:off x="314909" y="2240082"/>
            <a:ext cx="3145118" cy="1071751"/>
            <a:chOff x="419768" y="2986774"/>
            <a:chExt cx="4192399" cy="1429001"/>
          </a:xfrm>
        </p:grpSpPr>
        <p:cxnSp>
          <p:nvCxnSpPr>
            <p:cNvPr id="29" name="Elbow Connector 28"/>
            <p:cNvCxnSpPr>
              <a:stCxn id="30" idx="3"/>
              <a:endCxn id="31" idx="2"/>
            </p:cNvCxnSpPr>
            <p:nvPr/>
          </p:nvCxnSpPr>
          <p:spPr>
            <a:xfrm flipV="1">
              <a:off x="3325026" y="3382226"/>
              <a:ext cx="525129" cy="725773"/>
            </a:xfrm>
            <a:prstGeom prst="bentConnector2">
              <a:avLst/>
            </a:prstGeom>
            <a:noFill/>
            <a:ln w="38100" cap="flat" cmpd="sng" algn="ctr">
              <a:solidFill>
                <a:srgbClr val="FF6600"/>
              </a:solidFill>
              <a:prstDash val="solid"/>
              <a:round/>
              <a:headEnd type="none" w="med" len="med"/>
              <a:tailEnd type="none" w="med" len="med"/>
            </a:ln>
            <a:effectLst/>
          </p:spPr>
        </p:cxnSp>
        <p:sp>
          <p:nvSpPr>
            <p:cNvPr id="30" name="TextBox 29"/>
            <p:cNvSpPr txBox="1"/>
            <p:nvPr/>
          </p:nvSpPr>
          <p:spPr>
            <a:xfrm>
              <a:off x="1851211" y="3800222"/>
              <a:ext cx="1473815" cy="615553"/>
            </a:xfrm>
            <a:prstGeom prst="rect">
              <a:avLst/>
            </a:prstGeom>
            <a:solidFill>
              <a:srgbClr val="FF66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lvl="0"/>
              <a:r>
                <a:rPr lang="en-US" sz="1200" b="1" dirty="0"/>
                <a:t>Pre-Canned Policy </a:t>
              </a:r>
            </a:p>
          </p:txBody>
        </p:sp>
        <p:sp>
          <p:nvSpPr>
            <p:cNvPr id="31" name="Rounded Rectangle 30"/>
            <p:cNvSpPr/>
            <p:nvPr/>
          </p:nvSpPr>
          <p:spPr bwMode="auto">
            <a:xfrm>
              <a:off x="3088142" y="2994795"/>
              <a:ext cx="1524025" cy="387430"/>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91"/>
              <a:endParaRPr lang="en-US" sz="3300">
                <a:solidFill>
                  <a:schemeClr val="tx2"/>
                </a:solidFill>
              </a:endParaRPr>
            </a:p>
          </p:txBody>
        </p:sp>
        <p:sp>
          <p:nvSpPr>
            <p:cNvPr id="37" name="Rounded Rectangle 36"/>
            <p:cNvSpPr/>
            <p:nvPr/>
          </p:nvSpPr>
          <p:spPr bwMode="auto">
            <a:xfrm>
              <a:off x="419768" y="2986774"/>
              <a:ext cx="1524025" cy="387430"/>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91"/>
              <a:endParaRPr lang="en-US" sz="3300">
                <a:solidFill>
                  <a:schemeClr val="tx2"/>
                </a:solidFill>
              </a:endParaRPr>
            </a:p>
          </p:txBody>
        </p:sp>
        <p:cxnSp>
          <p:nvCxnSpPr>
            <p:cNvPr id="38" name="Elbow Connector 37"/>
            <p:cNvCxnSpPr>
              <a:stCxn id="30" idx="1"/>
              <a:endCxn id="37" idx="2"/>
            </p:cNvCxnSpPr>
            <p:nvPr/>
          </p:nvCxnSpPr>
          <p:spPr>
            <a:xfrm rot="10800000">
              <a:off x="1181780" y="3374205"/>
              <a:ext cx="669431" cy="733794"/>
            </a:xfrm>
            <a:prstGeom prst="bentConnector2">
              <a:avLst/>
            </a:prstGeom>
            <a:noFill/>
            <a:ln w="38100" cap="flat" cmpd="sng" algn="ctr">
              <a:solidFill>
                <a:srgbClr val="FF6600"/>
              </a:solidFill>
              <a:prstDash val="solid"/>
              <a:round/>
              <a:headEnd type="none" w="med" len="med"/>
              <a:tailEnd type="none" w="med" len="med"/>
            </a:ln>
            <a:effectLst/>
          </p:spPr>
        </p:cxnSp>
      </p:grpSp>
      <p:grpSp>
        <p:nvGrpSpPr>
          <p:cNvPr id="17" name="Group 16"/>
          <p:cNvGrpSpPr/>
          <p:nvPr/>
        </p:nvGrpSpPr>
        <p:grpSpPr>
          <a:xfrm>
            <a:off x="5819434" y="2220028"/>
            <a:ext cx="3324567" cy="2923472"/>
            <a:chOff x="7757224" y="2960037"/>
            <a:chExt cx="4431601" cy="3897963"/>
          </a:xfrm>
        </p:grpSpPr>
        <p:pic>
          <p:nvPicPr>
            <p:cNvPr id="28" name="Picture 27"/>
            <p:cNvPicPr>
              <a:picLocks noChangeAspect="1"/>
            </p:cNvPicPr>
            <p:nvPr/>
          </p:nvPicPr>
          <p:blipFill>
            <a:blip r:embed="rId4"/>
            <a:stretch>
              <a:fillRect/>
            </a:stretch>
          </p:blipFill>
          <p:spPr>
            <a:xfrm>
              <a:off x="7757224" y="3944071"/>
              <a:ext cx="4431601" cy="2913929"/>
            </a:xfrm>
            <a:prstGeom prst="rect">
              <a:avLst/>
            </a:prstGeom>
            <a:ln w="38100" cmpd="sng">
              <a:solidFill>
                <a:srgbClr val="FF6600"/>
              </a:solidFill>
            </a:ln>
          </p:spPr>
        </p:pic>
        <p:cxnSp>
          <p:nvCxnSpPr>
            <p:cNvPr id="41" name="Elbow Connector 40"/>
            <p:cNvCxnSpPr>
              <a:stCxn id="28" idx="0"/>
              <a:endCxn id="42" idx="2"/>
            </p:cNvCxnSpPr>
            <p:nvPr/>
          </p:nvCxnSpPr>
          <p:spPr>
            <a:xfrm rot="5400000" flipH="1" flipV="1">
              <a:off x="10265589" y="3054903"/>
              <a:ext cx="596604" cy="1181733"/>
            </a:xfrm>
            <a:prstGeom prst="bentConnector3">
              <a:avLst>
                <a:gd name="adj1" fmla="val 50000"/>
              </a:avLst>
            </a:prstGeom>
            <a:noFill/>
            <a:ln w="38100" cap="flat" cmpd="sng" algn="ctr">
              <a:solidFill>
                <a:srgbClr val="FF6600"/>
              </a:solidFill>
              <a:prstDash val="solid"/>
              <a:round/>
              <a:headEnd type="none" w="med" len="med"/>
              <a:tailEnd type="none" w="med" len="med"/>
            </a:ln>
            <a:effectLst/>
          </p:spPr>
        </p:cxnSp>
        <p:sp>
          <p:nvSpPr>
            <p:cNvPr id="42" name="Rounded Rectangle 41"/>
            <p:cNvSpPr/>
            <p:nvPr/>
          </p:nvSpPr>
          <p:spPr bwMode="auto">
            <a:xfrm>
              <a:off x="10392745" y="2960037"/>
              <a:ext cx="1524025" cy="387430"/>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91"/>
              <a:endParaRPr lang="en-US" sz="3300">
                <a:solidFill>
                  <a:schemeClr val="tx2"/>
                </a:solidFill>
              </a:endParaRPr>
            </a:p>
          </p:txBody>
        </p:sp>
      </p:grpSp>
      <p:grpSp>
        <p:nvGrpSpPr>
          <p:cNvPr id="16" name="Group 15"/>
          <p:cNvGrpSpPr/>
          <p:nvPr/>
        </p:nvGrpSpPr>
        <p:grpSpPr>
          <a:xfrm>
            <a:off x="1235553" y="2244091"/>
            <a:ext cx="6073626" cy="2651258"/>
            <a:chOff x="1646975" y="2992121"/>
            <a:chExt cx="8096059" cy="3535010"/>
          </a:xfrm>
        </p:grpSpPr>
        <p:cxnSp>
          <p:nvCxnSpPr>
            <p:cNvPr id="13" name="Elbow Connector 12"/>
            <p:cNvCxnSpPr>
              <a:stCxn id="8" idx="0"/>
              <a:endCxn id="14" idx="2"/>
            </p:cNvCxnSpPr>
            <p:nvPr/>
          </p:nvCxnSpPr>
          <p:spPr>
            <a:xfrm rot="5400000" flipH="1" flipV="1">
              <a:off x="5932232" y="2020701"/>
              <a:ext cx="1689940" cy="4407640"/>
            </a:xfrm>
            <a:prstGeom prst="bentConnector3">
              <a:avLst>
                <a:gd name="adj1" fmla="val 77687"/>
              </a:avLst>
            </a:prstGeom>
            <a:noFill/>
            <a:ln w="38100" cap="flat" cmpd="sng" algn="ctr">
              <a:solidFill>
                <a:srgbClr val="FF6600"/>
              </a:solidFill>
              <a:prstDash val="solid"/>
              <a:round/>
              <a:headEnd type="none" w="med" len="med"/>
              <a:tailEnd type="none" w="med" len="med"/>
            </a:ln>
            <a:effectLst/>
          </p:spPr>
        </p:cxnSp>
        <p:sp>
          <p:nvSpPr>
            <p:cNvPr id="14" name="Rounded Rectangle 13"/>
            <p:cNvSpPr/>
            <p:nvPr/>
          </p:nvSpPr>
          <p:spPr bwMode="auto">
            <a:xfrm>
              <a:off x="8219009" y="2992121"/>
              <a:ext cx="1524025" cy="387430"/>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91"/>
              <a:endParaRPr lang="en-US" sz="3300">
                <a:solidFill>
                  <a:schemeClr val="tx2"/>
                </a:solidFill>
              </a:endParaRPr>
            </a:p>
          </p:txBody>
        </p:sp>
        <p:pic>
          <p:nvPicPr>
            <p:cNvPr id="8" name="Picture 7"/>
            <p:cNvPicPr>
              <a:picLocks noChangeAspect="1"/>
            </p:cNvPicPr>
            <p:nvPr/>
          </p:nvPicPr>
          <p:blipFill>
            <a:blip r:embed="rId5"/>
            <a:stretch>
              <a:fillRect/>
            </a:stretch>
          </p:blipFill>
          <p:spPr>
            <a:xfrm>
              <a:off x="1646975" y="5069491"/>
              <a:ext cx="5852813" cy="1457640"/>
            </a:xfrm>
            <a:prstGeom prst="rect">
              <a:avLst/>
            </a:prstGeom>
            <a:ln w="38100" cmpd="sng">
              <a:solidFill>
                <a:srgbClr val="FF6600"/>
              </a:solidFill>
            </a:ln>
          </p:spPr>
        </p:pic>
      </p:grpSp>
    </p:spTree>
    <p:extLst>
      <p:ext uri="{BB962C8B-B14F-4D97-AF65-F5344CB8AC3E}">
        <p14:creationId xmlns:p14="http://schemas.microsoft.com/office/powerpoint/2010/main" val="415584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59742" y="151637"/>
            <a:ext cx="8659976" cy="728782"/>
          </a:xfrm>
        </p:spPr>
        <p:txBody>
          <a:bodyPr/>
          <a:lstStyle/>
          <a:p>
            <a:r>
              <a:rPr lang="en-US" dirty="0" smtClean="0"/>
              <a:t>Reporting: USB Condition and Remediation </a:t>
            </a:r>
            <a:endParaRPr lang="en-US" dirty="0"/>
          </a:p>
        </p:txBody>
      </p:sp>
      <p:sp>
        <p:nvSpPr>
          <p:cNvPr id="5" name="Text Placeholder 3"/>
          <p:cNvSpPr txBox="1">
            <a:spLocks/>
          </p:cNvSpPr>
          <p:nvPr/>
        </p:nvSpPr>
        <p:spPr>
          <a:xfrm>
            <a:off x="236023" y="746627"/>
            <a:ext cx="8509321" cy="1439110"/>
          </a:xfrm>
          <a:prstGeom prst="rect">
            <a:avLst/>
          </a:prstGeom>
        </p:spPr>
        <p:txBody>
          <a:bodyPr lIns="68589" tIns="34295" rIns="68589" bIns="34295"/>
          <a:lstStyle>
            <a:lvl1pPr marL="228553" indent="-228553" algn="l" defTabSz="914209"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836" indent="-287902" algn="l" defTabSz="914209" rtl="0" eaLnBrk="1" latinLnBrk="0" hangingPunct="1">
              <a:lnSpc>
                <a:spcPct val="95000"/>
              </a:lnSpc>
              <a:spcBef>
                <a:spcPts val="800"/>
              </a:spcBef>
              <a:buClr>
                <a:schemeClr val="tx2"/>
              </a:buClr>
              <a:buFont typeface="Arial"/>
              <a:buChar char="•"/>
              <a:defRPr lang="en-US" sz="1900" kern="1200" dirty="0" smtClean="0">
                <a:solidFill>
                  <a:schemeClr val="tx1"/>
                </a:solidFill>
                <a:latin typeface="+mn-lt"/>
                <a:ea typeface="+mn-ea"/>
                <a:cs typeface="CiscoSans"/>
              </a:defRPr>
            </a:lvl2pPr>
            <a:lvl3pPr marL="575803" indent="-228523" algn="l" defTabSz="914209" rtl="0" eaLnBrk="1" latinLnBrk="0" hangingPunct="1">
              <a:lnSpc>
                <a:spcPct val="95000"/>
              </a:lnSpc>
              <a:spcBef>
                <a:spcPts val="840"/>
              </a:spcBef>
              <a:buFont typeface="Arial"/>
              <a:buChar char="•"/>
              <a:defRPr lang="en-US" sz="1600" kern="1200" dirty="0" smtClean="0">
                <a:solidFill>
                  <a:schemeClr val="tx1"/>
                </a:solidFill>
                <a:latin typeface="+mn-lt"/>
                <a:ea typeface="+mn-ea"/>
                <a:cs typeface="CiscoSans"/>
              </a:defRPr>
            </a:lvl3pPr>
            <a:lvl4pPr marL="671770" indent="-228523" algn="l" defTabSz="914209" rtl="0" eaLnBrk="1" latinLnBrk="0" hangingPunct="1">
              <a:lnSpc>
                <a:spcPct val="95000"/>
              </a:lnSpc>
              <a:spcBef>
                <a:spcPts val="840"/>
              </a:spcBef>
              <a:buFont typeface="Arial"/>
              <a:buChar char="•"/>
              <a:defRPr lang="en-US" sz="1500" kern="1200" dirty="0" smtClean="0">
                <a:solidFill>
                  <a:schemeClr val="tx1"/>
                </a:solidFill>
                <a:latin typeface="+mn-lt"/>
                <a:ea typeface="+mn-ea"/>
                <a:cs typeface="CiscoSans"/>
              </a:defRPr>
            </a:lvl4pPr>
            <a:lvl5pPr marL="767738" indent="-228523" algn="l" defTabSz="914209" rtl="0" eaLnBrk="1" latinLnBrk="0" hangingPunct="1">
              <a:lnSpc>
                <a:spcPct val="95000"/>
              </a:lnSpc>
              <a:spcBef>
                <a:spcPts val="840"/>
              </a:spcBef>
              <a:buFont typeface="Arial"/>
              <a:buChar char="•"/>
              <a:defRPr lang="en-US" sz="1500" kern="1200" dirty="0">
                <a:solidFill>
                  <a:schemeClr val="tx1"/>
                </a:solidFill>
                <a:latin typeface="+mn-lt"/>
                <a:ea typeface="+mn-ea"/>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dirty="0" smtClean="0"/>
              <a:t>Reports are available for USB Checks </a:t>
            </a:r>
          </a:p>
        </p:txBody>
      </p:sp>
      <p:pic>
        <p:nvPicPr>
          <p:cNvPr id="10" name="Picture 9"/>
          <p:cNvPicPr>
            <a:picLocks noChangeAspect="1"/>
          </p:cNvPicPr>
          <p:nvPr/>
        </p:nvPicPr>
        <p:blipFill>
          <a:blip r:embed="rId3"/>
          <a:stretch>
            <a:fillRect/>
          </a:stretch>
        </p:blipFill>
        <p:spPr>
          <a:xfrm>
            <a:off x="219104" y="1111417"/>
            <a:ext cx="8752523" cy="3370347"/>
          </a:xfrm>
          <a:prstGeom prst="rect">
            <a:avLst/>
          </a:prstGeom>
        </p:spPr>
      </p:pic>
    </p:spTree>
    <p:extLst>
      <p:ext uri="{BB962C8B-B14F-4D97-AF65-F5344CB8AC3E}">
        <p14:creationId xmlns:p14="http://schemas.microsoft.com/office/powerpoint/2010/main" val="1163289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Guest and </a:t>
            </a:r>
            <a:r>
              <a:rPr lang="en-US" dirty="0" smtClean="0"/>
              <a:t>SAML</a:t>
            </a:r>
            <a:endParaRPr lang="en-US" dirty="0"/>
          </a:p>
        </p:txBody>
      </p:sp>
    </p:spTree>
    <p:extLst>
      <p:ext uri="{BB962C8B-B14F-4D97-AF65-F5344CB8AC3E}">
        <p14:creationId xmlns:p14="http://schemas.microsoft.com/office/powerpoint/2010/main" val="14684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81"/>
          <p:cNvSpPr txBox="1"/>
          <p:nvPr/>
        </p:nvSpPr>
        <p:spPr>
          <a:xfrm>
            <a:off x="7266787" y="4662959"/>
            <a:ext cx="1732861" cy="235449"/>
          </a:xfrm>
          <a:prstGeom prst="rect">
            <a:avLst/>
          </a:prstGeom>
          <a:solidFill>
            <a:schemeClr val="bg2"/>
          </a:solidFill>
          <a:ln>
            <a:solidFill>
              <a:schemeClr val="bg2"/>
            </a:solidFill>
          </a:ln>
        </p:spPr>
        <p:txBody>
          <a:bodyPr wrap="square" lIns="34295" tIns="34295" rIns="34295" bIns="34295" rtlCol="0" anchor="ctr">
            <a:spAutoFit/>
          </a:bodyPr>
          <a:lstStyle/>
          <a:p>
            <a:pPr algn="ctr">
              <a:lnSpc>
                <a:spcPct val="90000"/>
              </a:lnSpc>
              <a:spcBef>
                <a:spcPts val="450"/>
              </a:spcBef>
            </a:pPr>
            <a:endParaRPr lang="en-US" sz="1200" dirty="0">
              <a:solidFill>
                <a:srgbClr val="000000"/>
              </a:solidFill>
            </a:endParaRPr>
          </a:p>
        </p:txBody>
      </p:sp>
      <p:pic>
        <p:nvPicPr>
          <p:cNvPr id="57" name="Picture 56"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18703" y="616049"/>
            <a:ext cx="544421" cy="666464"/>
          </a:xfrm>
          <a:prstGeom prst="rect">
            <a:avLst/>
          </a:prstGeom>
          <a:noFill/>
        </p:spPr>
      </p:pic>
      <p:grpSp>
        <p:nvGrpSpPr>
          <p:cNvPr id="58" name="Group 307"/>
          <p:cNvGrpSpPr/>
          <p:nvPr/>
        </p:nvGrpSpPr>
        <p:grpSpPr>
          <a:xfrm>
            <a:off x="7942526" y="464095"/>
            <a:ext cx="502138" cy="485185"/>
            <a:chOff x="2890839" y="3487740"/>
            <a:chExt cx="690553" cy="692943"/>
          </a:xfrm>
        </p:grpSpPr>
        <p:pic>
          <p:nvPicPr>
            <p:cNvPr id="59"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60"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sp>
        <p:nvSpPr>
          <p:cNvPr id="7" name="Title 6"/>
          <p:cNvSpPr>
            <a:spLocks noGrp="1"/>
          </p:cNvSpPr>
          <p:nvPr>
            <p:ph type="title"/>
          </p:nvPr>
        </p:nvSpPr>
        <p:spPr/>
        <p:txBody>
          <a:bodyPr/>
          <a:lstStyle/>
          <a:p>
            <a:r>
              <a:rPr lang="en-US" dirty="0" err="1" smtClean="0"/>
              <a:t>EasyConnectにおける考慮点</a:t>
            </a:r>
            <a:endParaRPr lang="en-US" dirty="0"/>
          </a:p>
        </p:txBody>
      </p:sp>
      <p:sp>
        <p:nvSpPr>
          <p:cNvPr id="8" name="Text Placeholder 7"/>
          <p:cNvSpPr>
            <a:spLocks noGrp="1"/>
          </p:cNvSpPr>
          <p:nvPr>
            <p:ph idx="1"/>
          </p:nvPr>
        </p:nvSpPr>
        <p:spPr>
          <a:xfrm>
            <a:off x="229701" y="1004810"/>
            <a:ext cx="5899087" cy="3724274"/>
          </a:xfrm>
        </p:spPr>
        <p:txBody>
          <a:bodyPr/>
          <a:lstStyle/>
          <a:p>
            <a:r>
              <a:rPr lang="en-US" sz="2000" dirty="0" smtClean="0"/>
              <a:t>AD</a:t>
            </a:r>
            <a:r>
              <a:rPr lang="ja-JP" altLang="en-US" sz="2000" dirty="0" smtClean="0"/>
              <a:t>ドメインコントローラの設定</a:t>
            </a:r>
            <a:endParaRPr lang="en-US" altLang="ja-JP" sz="2000" dirty="0" smtClean="0"/>
          </a:p>
          <a:p>
            <a:pPr lvl="1"/>
            <a:r>
              <a:rPr lang="ja-JP" altLang="en-US" sz="1600" dirty="0" smtClean="0"/>
              <a:t>ログイン機能を提供する各</a:t>
            </a:r>
            <a:r>
              <a:rPr lang="en-US" sz="1600" dirty="0" smtClean="0"/>
              <a:t>DC</a:t>
            </a:r>
            <a:r>
              <a:rPr lang="ja-JP" altLang="en-US" sz="1600" dirty="0" smtClean="0"/>
              <a:t>は、</a:t>
            </a:r>
            <a:r>
              <a:rPr lang="en-US" altLang="ja-JP" sz="1600" dirty="0" smtClean="0"/>
              <a:t>ISE</a:t>
            </a:r>
            <a:r>
              <a:rPr lang="ja-JP" altLang="en-US" sz="1600" dirty="0" smtClean="0"/>
              <a:t>からの</a:t>
            </a:r>
            <a:r>
              <a:rPr lang="en-US" altLang="ja-JP" sz="1600" dirty="0" smtClean="0"/>
              <a:t>WMI</a:t>
            </a:r>
            <a:r>
              <a:rPr lang="ja-JP" altLang="en-US" sz="1600" dirty="0" smtClean="0"/>
              <a:t>の取得を許可するように設定が必要</a:t>
            </a:r>
            <a:endParaRPr lang="en-US" altLang="ja-JP" sz="1600" dirty="0" smtClean="0"/>
          </a:p>
          <a:p>
            <a:pPr lvl="1"/>
            <a:r>
              <a:rPr lang="ja-JP" altLang="en-US" sz="1600" dirty="0" smtClean="0"/>
              <a:t>パッチ、レジストリ値変更、</a:t>
            </a:r>
            <a:r>
              <a:rPr lang="en-US" altLang="ja-JP" sz="1600" dirty="0" smtClean="0"/>
              <a:t>DCOM</a:t>
            </a:r>
            <a:r>
              <a:rPr lang="ja-JP" altLang="en-US" sz="1600" dirty="0" smtClean="0"/>
              <a:t>アップデート、ファイアウォールルールの検証などが</a:t>
            </a:r>
            <a:r>
              <a:rPr lang="ja-JP" altLang="en-US" sz="1600" dirty="0" smtClean="0"/>
              <a:t>必要</a:t>
            </a:r>
            <a:endParaRPr lang="en-US" sz="2000" dirty="0"/>
          </a:p>
          <a:p>
            <a:r>
              <a:rPr lang="ja-JP" altLang="en-US" sz="2000" dirty="0" smtClean="0"/>
              <a:t>制限事項</a:t>
            </a:r>
            <a:endParaRPr lang="en-US" altLang="ja-JP" sz="2000" dirty="0" smtClean="0"/>
          </a:p>
          <a:p>
            <a:pPr lvl="1"/>
            <a:r>
              <a:rPr lang="en-US" sz="1600" dirty="0" smtClean="0"/>
              <a:t>Microsoft </a:t>
            </a:r>
            <a:r>
              <a:rPr lang="en-US" sz="1600" dirty="0"/>
              <a:t>AD </a:t>
            </a:r>
            <a:r>
              <a:rPr lang="ja-JP" altLang="en-US" sz="1600" dirty="0" smtClean="0"/>
              <a:t>に参加しているコンピュータのみが利用可能</a:t>
            </a:r>
            <a:r>
              <a:rPr lang="en-US" altLang="ja-JP" sz="1600" dirty="0" smtClean="0"/>
              <a:t> - </a:t>
            </a:r>
            <a:r>
              <a:rPr lang="en-US" sz="1600" dirty="0" smtClean="0"/>
              <a:t>Windows </a:t>
            </a:r>
            <a:r>
              <a:rPr lang="en-US" sz="1600" dirty="0"/>
              <a:t>only</a:t>
            </a:r>
          </a:p>
          <a:p>
            <a:pPr lvl="1"/>
            <a:r>
              <a:rPr lang="en-US" sz="1600" dirty="0" smtClean="0"/>
              <a:t>AD </a:t>
            </a:r>
            <a:r>
              <a:rPr lang="ja-JP" altLang="en-US" sz="1600" b="1" dirty="0" smtClean="0">
                <a:solidFill>
                  <a:srgbClr val="335FFA"/>
                </a:solidFill>
              </a:rPr>
              <a:t>ユーザ</a:t>
            </a:r>
            <a:r>
              <a:rPr lang="en-US" sz="1600" dirty="0" smtClean="0"/>
              <a:t> </a:t>
            </a:r>
            <a:r>
              <a:rPr lang="ja-JP" altLang="en-US" sz="1600" dirty="0" smtClean="0"/>
              <a:t>ログインのみ、</a:t>
            </a:r>
            <a:r>
              <a:rPr lang="en-US" sz="1600" dirty="0" smtClean="0"/>
              <a:t>AD </a:t>
            </a:r>
            <a:r>
              <a:rPr lang="ja-JP" altLang="en-US" sz="1600" dirty="0" smtClean="0"/>
              <a:t>マシン</a:t>
            </a:r>
            <a:r>
              <a:rPr lang="en-US" altLang="ja-JP" sz="1600" dirty="0" smtClean="0"/>
              <a:t> </a:t>
            </a:r>
            <a:r>
              <a:rPr lang="ja-JP" altLang="en-US" sz="1600" dirty="0" smtClean="0"/>
              <a:t>ログイン</a:t>
            </a:r>
            <a:r>
              <a:rPr lang="en-US" altLang="ja-JP" sz="1600" dirty="0" smtClean="0"/>
              <a:t> </a:t>
            </a:r>
            <a:r>
              <a:rPr lang="ja-JP" altLang="en-US" sz="1600" dirty="0" smtClean="0"/>
              <a:t>の</a:t>
            </a:r>
            <a:r>
              <a:rPr lang="en-US" altLang="ja-JP" sz="1600" dirty="0" smtClean="0"/>
              <a:t>ID</a:t>
            </a:r>
            <a:r>
              <a:rPr lang="ja-JP" altLang="en-US" sz="1600" dirty="0" smtClean="0"/>
              <a:t>は利用不可</a:t>
            </a:r>
            <a:endParaRPr lang="en-US" altLang="ja-JP" sz="1600" dirty="0" smtClean="0"/>
          </a:p>
          <a:p>
            <a:pPr marL="403225" lvl="2" indent="0">
              <a:buNone/>
            </a:pPr>
            <a:r>
              <a:rPr lang="en-US" altLang="ja-JP" sz="1400" dirty="0" smtClean="0"/>
              <a:t>※ </a:t>
            </a:r>
            <a:r>
              <a:rPr lang="ja-JP" altLang="en-US" sz="1400" dirty="0" smtClean="0"/>
              <a:t>ただし、コンピュータの識別のために</a:t>
            </a:r>
            <a:r>
              <a:rPr lang="en-US" sz="1400" dirty="0" smtClean="0"/>
              <a:t> 802.1X </a:t>
            </a:r>
            <a:r>
              <a:rPr lang="ja-JP" altLang="en-US" sz="1400" dirty="0" smtClean="0"/>
              <a:t>マシン認証</a:t>
            </a:r>
            <a:r>
              <a:rPr lang="en-US" altLang="ja-JP" sz="1400" dirty="0" smtClean="0"/>
              <a:t> </a:t>
            </a:r>
            <a:r>
              <a:rPr lang="ja-JP" altLang="en-US" sz="1400" dirty="0" smtClean="0"/>
              <a:t>または</a:t>
            </a:r>
            <a:r>
              <a:rPr lang="en-US" sz="1400" dirty="0" smtClean="0"/>
              <a:t> MAB identity </a:t>
            </a:r>
            <a:r>
              <a:rPr lang="ja-JP" altLang="en-US" sz="1400" dirty="0" smtClean="0"/>
              <a:t>と一緒に利用することは可能</a:t>
            </a:r>
            <a:endParaRPr lang="en-US" sz="1400" dirty="0" smtClean="0"/>
          </a:p>
          <a:p>
            <a:pPr lvl="1"/>
            <a:r>
              <a:rPr lang="ja-JP" altLang="en-US" sz="1600" dirty="0" smtClean="0"/>
              <a:t>必要な</a:t>
            </a:r>
            <a:r>
              <a:rPr lang="en-US" sz="1600" dirty="0" smtClean="0"/>
              <a:t>AD </a:t>
            </a:r>
            <a:r>
              <a:rPr lang="ja-JP" altLang="en-US" sz="1600" dirty="0" smtClean="0"/>
              <a:t>ログインイベントが取得できない場合、</a:t>
            </a:r>
            <a:r>
              <a:rPr lang="en-US" altLang="ja-JP" sz="1600" dirty="0" err="1" smtClean="0"/>
              <a:t>EasyConnect</a:t>
            </a:r>
            <a:r>
              <a:rPr lang="en-US" altLang="ja-JP" sz="1600" dirty="0" smtClean="0"/>
              <a:t> </a:t>
            </a:r>
            <a:r>
              <a:rPr lang="ja-JP" altLang="en-US" sz="1600" dirty="0" smtClean="0"/>
              <a:t>は</a:t>
            </a:r>
            <a:r>
              <a:rPr lang="ja-JP" altLang="en-US" sz="1600" dirty="0" smtClean="0"/>
              <a:t>失敗</a:t>
            </a:r>
            <a:r>
              <a:rPr lang="ja-JP" altLang="en-US" sz="1600" dirty="0" smtClean="0"/>
              <a:t>する</a:t>
            </a:r>
            <a:endParaRPr lang="en-US" sz="1600" dirty="0"/>
          </a:p>
        </p:txBody>
      </p:sp>
      <p:sp>
        <p:nvSpPr>
          <p:cNvPr id="4" name="Text Placeholder 7"/>
          <p:cNvSpPr txBox="1">
            <a:spLocks/>
          </p:cNvSpPr>
          <p:nvPr/>
        </p:nvSpPr>
        <p:spPr>
          <a:xfrm>
            <a:off x="4267322" y="1009120"/>
            <a:ext cx="4265834" cy="3724274"/>
          </a:xfrm>
          <a:prstGeom prst="rect">
            <a:avLst/>
          </a:prstGeom>
        </p:spPr>
        <p:txBody>
          <a:bodyPr lIns="68589" tIns="34295" rIns="68589" bIns="34295"/>
          <a:lst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79425" indent="-254000" algn="l" defTabSz="914247" rtl="0" eaLnBrk="1" latinLnBrk="0" hangingPunct="1">
              <a:lnSpc>
                <a:spcPct val="95000"/>
              </a:lnSpc>
              <a:spcBef>
                <a:spcPts val="800"/>
              </a:spcBef>
              <a:buClr>
                <a:schemeClr val="tx2"/>
              </a:buClr>
              <a:buFont typeface="Arial"/>
              <a:buChar char="•"/>
              <a:defRPr lang="en-US" sz="1900" kern="1200">
                <a:solidFill>
                  <a:schemeClr val="tx1"/>
                </a:solidFill>
                <a:latin typeface="+mn-lt"/>
                <a:ea typeface="+mn-ea"/>
                <a:cs typeface="CiscoSans"/>
              </a:defRPr>
            </a:lvl2pPr>
            <a:lvl3pPr marL="693738" indent="-227013" algn="l" defTabSz="914247" rtl="0" eaLnBrk="1" latinLnBrk="0" hangingPunct="1">
              <a:lnSpc>
                <a:spcPct val="95000"/>
              </a:lnSpc>
              <a:spcBef>
                <a:spcPts val="840"/>
              </a:spcBef>
              <a:buFont typeface="Arial"/>
              <a:buChar char="•"/>
              <a:defRPr lang="en-US" sz="1600" kern="1200">
                <a:solidFill>
                  <a:schemeClr val="tx1"/>
                </a:solidFill>
                <a:latin typeface="+mn-lt"/>
                <a:ea typeface="+mn-ea"/>
                <a:cs typeface="CiscoSans"/>
              </a:defRPr>
            </a:lvl3pPr>
            <a:lvl4pPr marL="909638"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4pPr>
            <a:lvl5pPr marL="1135063"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1500" dirty="0"/>
          </a:p>
        </p:txBody>
      </p:sp>
      <p:pic>
        <p:nvPicPr>
          <p:cNvPr id="21" name="Picture 20"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2707" y="1277504"/>
            <a:ext cx="544421" cy="666464"/>
          </a:xfrm>
          <a:prstGeom prst="rect">
            <a:avLst/>
          </a:prstGeom>
          <a:noFill/>
        </p:spPr>
      </p:pic>
      <p:grpSp>
        <p:nvGrpSpPr>
          <p:cNvPr id="22" name="Group 307"/>
          <p:cNvGrpSpPr/>
          <p:nvPr/>
        </p:nvGrpSpPr>
        <p:grpSpPr>
          <a:xfrm>
            <a:off x="6306530" y="1125550"/>
            <a:ext cx="502138" cy="485185"/>
            <a:chOff x="2890839" y="3487740"/>
            <a:chExt cx="690553" cy="692943"/>
          </a:xfrm>
        </p:grpSpPr>
        <p:pic>
          <p:nvPicPr>
            <p:cNvPr id="23"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24"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25" name="Picture 24"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30857" y="844790"/>
            <a:ext cx="544421" cy="666464"/>
          </a:xfrm>
          <a:prstGeom prst="rect">
            <a:avLst/>
          </a:prstGeom>
          <a:noFill/>
        </p:spPr>
      </p:pic>
      <p:grpSp>
        <p:nvGrpSpPr>
          <p:cNvPr id="26" name="Group 307"/>
          <p:cNvGrpSpPr/>
          <p:nvPr/>
        </p:nvGrpSpPr>
        <p:grpSpPr>
          <a:xfrm>
            <a:off x="6954680" y="692836"/>
            <a:ext cx="502138" cy="485185"/>
            <a:chOff x="2890839" y="3487740"/>
            <a:chExt cx="690553" cy="692943"/>
          </a:xfrm>
        </p:grpSpPr>
        <p:pic>
          <p:nvPicPr>
            <p:cNvPr id="27"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28"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49" name="Picture 48"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0923" y="1178022"/>
            <a:ext cx="544421" cy="666464"/>
          </a:xfrm>
          <a:prstGeom prst="rect">
            <a:avLst/>
          </a:prstGeom>
          <a:noFill/>
        </p:spPr>
      </p:pic>
      <p:grpSp>
        <p:nvGrpSpPr>
          <p:cNvPr id="50" name="Group 307"/>
          <p:cNvGrpSpPr/>
          <p:nvPr/>
        </p:nvGrpSpPr>
        <p:grpSpPr>
          <a:xfrm>
            <a:off x="7524746" y="1026067"/>
            <a:ext cx="502138" cy="485185"/>
            <a:chOff x="2890839" y="3487740"/>
            <a:chExt cx="690553" cy="692943"/>
          </a:xfrm>
        </p:grpSpPr>
        <p:pic>
          <p:nvPicPr>
            <p:cNvPr id="51"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52"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53" name="Picture 52"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0530" y="1073397"/>
            <a:ext cx="544421" cy="666464"/>
          </a:xfrm>
          <a:prstGeom prst="rect">
            <a:avLst/>
          </a:prstGeom>
          <a:noFill/>
        </p:spPr>
      </p:pic>
      <p:grpSp>
        <p:nvGrpSpPr>
          <p:cNvPr id="54" name="Group 307"/>
          <p:cNvGrpSpPr/>
          <p:nvPr/>
        </p:nvGrpSpPr>
        <p:grpSpPr>
          <a:xfrm>
            <a:off x="8324352" y="921443"/>
            <a:ext cx="502138" cy="485185"/>
            <a:chOff x="2890839" y="3487740"/>
            <a:chExt cx="690553" cy="692943"/>
          </a:xfrm>
        </p:grpSpPr>
        <p:pic>
          <p:nvPicPr>
            <p:cNvPr id="55"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56"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61" name="Picture 60"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2142" y="1777471"/>
            <a:ext cx="544421" cy="666464"/>
          </a:xfrm>
          <a:prstGeom prst="rect">
            <a:avLst/>
          </a:prstGeom>
          <a:noFill/>
        </p:spPr>
      </p:pic>
      <p:grpSp>
        <p:nvGrpSpPr>
          <p:cNvPr id="62" name="Group 307"/>
          <p:cNvGrpSpPr/>
          <p:nvPr/>
        </p:nvGrpSpPr>
        <p:grpSpPr>
          <a:xfrm>
            <a:off x="8375964" y="1625517"/>
            <a:ext cx="502138" cy="485185"/>
            <a:chOff x="2890839" y="3487740"/>
            <a:chExt cx="690553" cy="692943"/>
          </a:xfrm>
        </p:grpSpPr>
        <p:pic>
          <p:nvPicPr>
            <p:cNvPr id="63"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64"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65" name="Picture 64"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37942" y="1624237"/>
            <a:ext cx="544421" cy="666464"/>
          </a:xfrm>
          <a:prstGeom prst="rect">
            <a:avLst/>
          </a:prstGeom>
          <a:noFill/>
        </p:spPr>
      </p:pic>
      <p:grpSp>
        <p:nvGrpSpPr>
          <p:cNvPr id="66" name="Group 307"/>
          <p:cNvGrpSpPr/>
          <p:nvPr/>
        </p:nvGrpSpPr>
        <p:grpSpPr>
          <a:xfrm>
            <a:off x="7061765" y="1472283"/>
            <a:ext cx="502138" cy="485185"/>
            <a:chOff x="2890839" y="3487740"/>
            <a:chExt cx="690553" cy="692943"/>
          </a:xfrm>
        </p:grpSpPr>
        <p:pic>
          <p:nvPicPr>
            <p:cNvPr id="67"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68"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69" name="Picture 68"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0531" y="1986012"/>
            <a:ext cx="544421" cy="666464"/>
          </a:xfrm>
          <a:prstGeom prst="rect">
            <a:avLst/>
          </a:prstGeom>
          <a:noFill/>
        </p:spPr>
      </p:pic>
      <p:grpSp>
        <p:nvGrpSpPr>
          <p:cNvPr id="70" name="Group 307"/>
          <p:cNvGrpSpPr/>
          <p:nvPr/>
        </p:nvGrpSpPr>
        <p:grpSpPr>
          <a:xfrm>
            <a:off x="6404354" y="1834058"/>
            <a:ext cx="502138" cy="485185"/>
            <a:chOff x="2890839" y="3487740"/>
            <a:chExt cx="690553" cy="692943"/>
          </a:xfrm>
        </p:grpSpPr>
        <p:pic>
          <p:nvPicPr>
            <p:cNvPr id="71"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72"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73" name="Picture 72" descr="ser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8289" y="1965217"/>
            <a:ext cx="544421" cy="666464"/>
          </a:xfrm>
          <a:prstGeom prst="rect">
            <a:avLst/>
          </a:prstGeom>
          <a:noFill/>
        </p:spPr>
      </p:pic>
      <p:grpSp>
        <p:nvGrpSpPr>
          <p:cNvPr id="74" name="Group 307"/>
          <p:cNvGrpSpPr/>
          <p:nvPr/>
        </p:nvGrpSpPr>
        <p:grpSpPr>
          <a:xfrm>
            <a:off x="7612112" y="1813263"/>
            <a:ext cx="502138" cy="485185"/>
            <a:chOff x="2890839" y="3487740"/>
            <a:chExt cx="690553" cy="692943"/>
          </a:xfrm>
        </p:grpSpPr>
        <p:pic>
          <p:nvPicPr>
            <p:cNvPr id="75" name="Picture 15" descr="square"/>
            <p:cNvPicPr>
              <a:picLocks noChangeAspect="1" noChangeArrowheads="1"/>
            </p:cNvPicPr>
            <p:nvPr/>
          </p:nvPicPr>
          <p:blipFill>
            <a:blip r:embed="rId4" cstate="print"/>
            <a:srcRect/>
            <a:stretch>
              <a:fillRect/>
            </a:stretch>
          </p:blipFill>
          <p:spPr bwMode="auto">
            <a:xfrm>
              <a:off x="2890839" y="3487740"/>
              <a:ext cx="690553" cy="692943"/>
            </a:xfrm>
            <a:prstGeom prst="rect">
              <a:avLst/>
            </a:prstGeom>
            <a:noFill/>
          </p:spPr>
        </p:pic>
        <p:pic>
          <p:nvPicPr>
            <p:cNvPr id="76" name="Picture 17" descr="windows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35301" y="3675063"/>
              <a:ext cx="314326" cy="275741"/>
            </a:xfrm>
            <a:prstGeom prst="rect">
              <a:avLst/>
            </a:prstGeom>
            <a:noFill/>
          </p:spPr>
        </p:pic>
      </p:grpSp>
      <p:pic>
        <p:nvPicPr>
          <p:cNvPr id="2050" name="Picture 2" descr="http://www.dagny.com/wp-content/uploads/2015/12/ChickenOrEg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8789" y="3665157"/>
            <a:ext cx="2076044" cy="12906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bhs4.com/d7/c/d7c61e7c18d8c9122ece27c0ebc99ebb1ba7a22b_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30920" t="32165" r="31478" b="33756"/>
          <a:stretch/>
        </p:blipFill>
        <p:spPr bwMode="auto">
          <a:xfrm>
            <a:off x="1966076" y="3115298"/>
            <a:ext cx="329833" cy="29895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Image result for user icon"/>
          <p:cNvSpPr>
            <a:spLocks noChangeAspect="1" noChangeArrowheads="1"/>
          </p:cNvSpPr>
          <p:nvPr/>
        </p:nvSpPr>
        <p:spPr bwMode="auto">
          <a:xfrm>
            <a:off x="155575" y="-547688"/>
            <a:ext cx="1152525" cy="115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Image result for user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5279" y="2954079"/>
            <a:ext cx="581156" cy="58115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2" descr="data:image/png;base64,iVBORw0KGgoAAAANSUhEUgAAAOEAAADhCAMAAAAJbSJIAAAAjVBMVEX///8AAADz8/P09PT+/v79/f319fUEBAT8/Pz29vb6+vr39/f7+/v5+fn4+PiMjIwzMzNTU1POzs7Z2dng4OCGhoYmJibFxcXt7e2AgIC9vb3MzMzBwcFMTEzV1dXk5OQYGBhhYWGurq5ZWVmbm5tvb2+Tk5OmpqYsLCw8PDxnZ2cWFhYPDw+2trZ6enoutUZ8AAARWklEQVR4nN1da0OcOhOGXUDuul2taKvWy2nfntbz/3/eCyQDuWcCJLvKh4p1IPOQSWaSeZJEEbmSRLqJdDf+Zbd93XjlNfk1yfPphvwlraebVCcriahkI40siLjIuqhJrrIl/500DfnvtCmpXFuTm7rNF8g2Vll4XQQik2wOssuKhveOV1uQ/06qgvx3WlTkFXXR0PKLUpKlpRRtJMrWIEs1gtflIFvOr6OyUtEqWaloWc1akB3f2u7JfyfZnpSS7zPyZLmr6AM7+opiT5/c76kiu4K+HGSrHdUoo7IpyNazbMvLTkWnUHStKHqBmqPNlhR3r7T9yZ0ou8siXnYGuHMBqJNtQVYuei8WLas5Gm9OLXf+jLtNASaz0pkWoPZjyACzuWi9mrTook2gHgdFdhLAQngymwGCiU5KL6jBYgYoFF1LRc/fdpaNNADnbzu+jnoNtlbca3ARQIWJygC1JmpXcypaeBJh3B+kDYIsLcVuohu3QYWJItqgrKa2DfIA9UqfVxvEqCl8W1rKGjexqg0afKbRRNFqpsOPpPLjBxNMG3RwEyiAgommZToEeYWXNrjWRCWAC9pgXo0ev7H2vxu3QVOohvm2NjWnovNs+EtCxyGf0E3kRIR6/A8SqjmZKBQNT+o+zVm4CZdQTVQTfvskoRojW7AAT9AGdwsALlEz4Ur5PKHapObo8dMilJsIFqpNJlqXwwCxqT7LiF5WsxoKykv3ug8XqrmM6OW+MBtKTGD2zWQngon6C9UMbkLfknRuYipa+2l8hWqbugk5VJMm/+wAP2gbFAB6dhOMbCA3IQJ0Me7QbXCRm5jUTEgpny5Um9TMhz/kRfhQbaM2aDXRcnCFadv4BRhuRC8ZWjt6/LoWnjyzEX2kASgVrcgRZcPrwON/Hjch18N6gKdMviDU5J88i9HEmhG9Qw2ec6gmJV8MeVotwI/ZBmU1E6LRgidz+ETQF0clZELgLyncTLJlbpWdXzfJ0gREAmwElzY4ZkenND+6De7u3y7vbsh1Z79BiNzYRS5/vu+omngqwcjVSNsSPg2u/719jU91vd6iQrUJYDVSToBqgzTRp0Nf0sUFLVK6uVDcIETQsofr0mHiIRszT6kTwFulIsEA9tctytBGgDtoyuQ3VBs8NcDh5wAR4yZ4gMgavPaitBvAOL5eUINYN/Fw+hrsr4cow7trCaDRTbyfBcA4fmnQAZfAa7PV/W+mlPDX3Nv8jqia1jaYlITXhux/n04KcLp6HZ6QJirw2qwO5mUG+NY1ZX/VRbcrx5s93Oy6Yrxpdl073rTdTpDddfvxphRl6xZEslk2A9m3CWD8ggOYZjyvzTqauIkB4K+I2ske5kP2MBWyh+CRDgySrBBkmz1EHDQe7z0zTUTvIaGybwXZov/8LwAwvkOZaP+64b0KXpvu0zyDnfztqCKb82SEovnRRPYXmsmz06gODTA5AMKr1gJw2YjexpNprqCZHCKHUR0aYJZShBfxVaMG6Dn5MiAkKhxy9xpEOJjoAC19RBg++VJdgREdEmeAqBDhAC19QBh+RB91M0KTmlzRAq/NYtzTuKlHeILkSwYILyhCxOQf8NqQMdABurKrJt+2DaKSLxm10guKEGGiwGvDBnkH6Mqusn3oWbVeduhpqBUdcABrntdm738P0JVddeC8gyZfRoTjRz4gJ/9YXhtmHDL7w50AcFHyxTkBOiAkVnRwmr7lARqeTGeEDQ8wUPKF8/hLAZrqPuH9YfiJX9bjbw9waOk8wvDJl0L0hxg6D+G1IaNYzuOHT76koj/E1GBOeG2IccjwJOvxT8CT2Xe8P8QApLw2WOdna72Mxy9PkHwpWuoPKUIEQMJrq0sbQLCT2ePv9qFCNbbHpf6QenxMnpbjtSEcDOPxJ0VC0imJP6QeH5Xlo6/DApQ9/roRvTNPZvSH1OO7pDH5UgxP5sIIONzKF1rbnMf3AFAcAS/kyaxYVsB6fB8AC/CHFKG/UE2Xo99JHh8BkOe1WYz7AF3ZgDB8jr6WPD4CIM9rs/W/B+jKeoQn4Mnsd4LHR9B5eF6btXs6QFd21VShQjWW0tzwHh9Rg201ZrlrJEDO45+CJ8N7fAzbJRtEIMuNcDCMx5/MLiRPhvP4KDoPMFeUAGXjZjz+ngIMS2lmPb7DAh0NQMWnET1+uJUvNOBiPH6Cp9ThAUoe3/ciZWlmhfH4KZpxpgGoXvnCefxQoRojK3l8DEDKa8PFQKzH90hp1k3ftqLHx7A+Ka8NGeSxHt8UqvlZ+VKJHh9DimwJr63GAWQ8flucgNJc83PeGIDj7i0Tr83e/84ev3MAuGqRMjcm4Oa8UcxrjteG8KCMx094pTdf+aKc/GPnvF2Y12iAjMcvqGyolS+kVtgRsAMxGQ2wEj1+uJUvVGnWHy4FaFgBWoge30vyxQQwamd/mG5vokMp3Jx3qFCNcd5SltsEkBYNvDZcDMTOeZ9g5UshenwMlUDktZn7X2bOWzbnFTwZlIn2MUbGe3wMnYfw2hqITmz97+wPi8z7iF6eWUl5j4+h83C8NkSIwPjDIlSoxobMnMdHLZJjeW2YMH32hyKvzfvKl7G2WY/vQueBUmwxkIHX5ttNUHNW8doQW27wcE3GreW1eXcTCl4bns5jA8h0ZTpem99QjfkYlTTnjcjTJtxntPS/al6brxG9PPEgzXkjtr0hvLYCGabzvLaNRvTodRNpJma5ESaac7u3WPtfFa9t4+SLKY1JeW3TnLc+VJsjSo7XZu9/Z4+/34cK1ZiQWZjzxtB5OF4bYpGyzGvzvkiZ63E5j69SU5o6Iry2iP5mH4dIWe4AoRpbKzyvDU/n0QCU6170h/4XKZt4bQhKXeUIUOK1hQnVmI/Benw8X4n+homBhCx3oFCNMedM8vgIE01IKbgYiMtyhwrVGHOWPD4CoMhrM698Yee8t0q+4AHWUpbbZKL0dTyvzUqnZLLcTahQjaU0a3hthh0KG47XZu9/Fby2TXgyWEoz7/ExdB5u9xYEpZnx+DA55HFELwFU89owdB4tQCuvLUCoxiqt4rUZqQQWgHZem4fkCwdQnHhQ8NqYUA0J0GTcMq8tRKjGKC3z2jBUAh6gOUTgPb7vEb1cK1KW2+AmpqITohGOdc95/FChGkNpFj2+ka9Ei64Jrw0ZprMe33eoppg6Ej0+xkQbwmubun6LcXO8tsUrXxaaaLNreF6bYkQvAayUvDZ9/8t6/KBuIiJdBefxVWpKRSt5bQaeDOPxc/gY/kb0EkDO4xs3kxYXn9Lf7EPl2eNnVJF1O8S61aDIa0MzzvhSTN2TxGsLEqrNADleG555rQUohwiCxw/nJsBdq3htjgAtK1+eoSuLswAjennioYNWEr9GBjU5gDTLjaQ0X8Yw1/WzVw1aJ3jTNKO4IKcctTTL2HfaES0A+OUZDNno6SG9LLxukgWfnUFl3MTQTC5NanIA6alkyhG9/Gne5z1i7h6P1+Q6wg38z1FxI4ioZK81spPI438A8CJ+J2rKoZpYg3T3lik6sVC5OmYTnNNdgwpdhGqDwGtLAaCVTvkALX3e8ii23yBEHGQn4h6G7ZIxWW7MULn8zpTC3SC2fdpyO6lvbnQeAGhnG+6T57MA+K9xwKsDiKM0d+cA8KJzWmIFAJEx0PXpAcbXq0zUSsa7/hr7BWiT/XptGtFLAInHrxwYv013d1KAd5mTiRJe23wqGWblSxQ93Z0E4HDdPeFYnxNA7lQyF+O+/ifWKeIN4Nv3a1c16alk9OhjFzpldB8c4AWdhsaEasKEnpbXdl4A+58/OlyoJo3qtCaq48mcCGAc/3mKHEx0mp+OhLq3O5hTAex/Ptb4GhQAOpjou6hZyOuIBggmmmABZnINxvHLsb8evzwex+vLfEN+Ps43OpGjJKKQfXyZi3xE1yDtXwivDU9p5gDejw/BiL6BUTqM6CPYCT2FIXYpjein0T/I5nA4Oid7D0UO4woXE9Xw2lC9KAW4cfJFlyO6n1vF9xwz30XfS04lE3ltSIDvyM+4zZkD0Ppj+mVRbbCku7cgQjVEDW42s01eJ86N1e9o42HSmLBiSwCIcBNiKVslXwxJMGiLg62+uBmPCHCbNrh46j7Szk/fzx7yJdKHatL8tA2g0k2IbXCT/KCV0jxApEq8RbZvqwWIdxNeki+RkXU/BRsA0dQGwQ8Rjewm+t0AcMPki5knQz/zaKs/VWrKNSieSoZvg3VF/9KAMbTQcVXg6CvqvGvqcFWyFHpe0bihBNkWZCsqmwyy91Nv00OUE9FSGyw5XpvBTcw1eBHf9MHYl2+3t1/G6/b2G38z/UW+QchKIoLs480cj9/Yz/LgeW2oNniKaJu/GB3+swEUTyVDtEHvwyWdiFr2HzNAyKlZAZ5uPGgV6SEi8rQ6gKo2eEYAyc1zlVnztLo2uI2JxvjLvQaH60Fwwfga3MZE+w7vcrhuyI/+5lK8ubyzvdc8zX/IzSbK89rkUG2lidKEu+nIsSh6XVyD481DrYwSWV7bdCrZ5m2QzqtYIpnjKoBx/DsrtDUo8to2dxPPCIDDuRlrAMbx/zodQMpry70BHKvQHoseYzl77tIp05XXCraL+lSyKVS7XQ3wOULxZPJX3Ov0RQ+1qKfz+KvBoQoxw6Xq0QGgWoe/T5HUyWT+AT6jd8Z7Xgkwjv8cYfJRx0z0EYse0ePB41qAF/GPI85EtwzVXh1G9K8rAUK3Js+sEF6byPjdoJMZqrDJgIwEM9Da46GOcWx7nd2lPCpmViivzcVE0f36c9EVZdNfVde1w8+m6Hbjz2Y44Gu8GU7kGm+y5/UA4/i2EmMX/lSyaWIkf0C/3KDRj68u148NAMYPU6ujkAr+VLJpaiv5dwOAIOF0rQJ4MZClOBPVn0r2tgHANbILWwedYpQm/wSAwzjky9ko7QQw/sKZqJH29ecD1mDvEg0AxdmcN/U3Om+Ao5HKpwFwvei0hreI44WlnBBgnKum+cfRRSUCLNv7LZUOBPC7wkThVDLFdNWvDwfwlypHJJ5Kxs7HvXPvOn+A76o8LX8qmThd1d38iT/K9eOyU2aiyO4tiWyi5KbJjr9+/mSnAsUb/V8YEV+y07Tkz1/HUuUmeFaUYUY1N0wF0g45ARGFLDgl+Eu6RBayR0zRoqx+yw0AqF+75JMnY1yk7LKniH7bG/LbFjvErgaI56q5qJlwpXgHuOr0pEWL5EaPn+qnjL3xZOyLlJdseyOrWXO8Np+LlDlZ1CLldcv9YQk/4bWVnhZIonkyy2qwsqvJn0rmd5FytL4NLlGT5bV5XqTstp/MxjsUap70TafczE3ouwpzDW68SFm/QyxuE013NW01uGrbsY3boKGTQXizhJRyDqGaYYdCASBqh0LI3Am8tsB0Sm+h2lQP/Klk2207xgMMEKrpvBl/KpkvNyGHal4OfFaqSXZvyYUnA4Zqnt0Ef+STLzdh2iEWv/Jl3QZ+/JPnFKptcDSNDHDFDrGuodqaEb1LV+FcynmEanoTFdtgQv47WKjmsEh5mzbI89rOO1RbNPHAn0r2wUI1lZqiiVYtz2s751ANM6KX1RR4bWcVqgkAF3ozJkf6cUb07pN/tlI+bKgmAvQcqmFG9JhOxr0lSU+eYagmjehdvJmG13ba5IttfhrVBmnRiXgq2WcJ1SY1eV7bR02+mI6mUZ5K9tGSLyY1tby25QADugltqKYhDW0NMFjyxa4meRK2xsgzmIaDbSpb2KaSTOsM2heSLMzW0W0qkwJWlIFsDbINyFYK2YjKwmENUtGFXLSsplA0ebJtKSMDSLY1LNAtYTFv06Z22RxEaCkgm8+y8LpZVnhdLhddoYuOWlFN8lsNe0WV9J0pcB5yuKkp+SEpRdl8lqUiNc1IGmSn10HRCaLoRWqm87/MTUKPamVvBBEXWZVI4vA6F1lJzeT/EEk9mJQZDKIAAAAASUVORK5CYII="/>
          <p:cNvSpPr>
            <a:spLocks noChangeAspect="1" noChangeArrowheads="1"/>
          </p:cNvSpPr>
          <p:nvPr/>
        </p:nvSpPr>
        <p:spPr bwMode="auto">
          <a:xfrm>
            <a:off x="155575" y="-2338388"/>
            <a:ext cx="4876800" cy="4876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4" descr="data:image/png;base64,iVBORw0KGgoAAAANSUhEUgAAAOEAAADhCAMAAAAJbSJIAAAAjVBMVEX///8AAADz8/P09PT+/v79/f319fUEBAT8/Pz29vb6+vr39/f7+/v5+fn4+PiMjIwzMzNTU1POzs7Z2dng4OCGhoYmJibFxcXt7e2AgIC9vb3MzMzBwcFMTEzV1dXk5OQYGBhhYWGurq5ZWVmbm5tvb2+Tk5OmpqYsLCw8PDxnZ2cWFhYPDw+2trZ6enoutUZ8AAARWklEQVR4nN1da0OcOhOGXUDuul2taKvWy2nfntbz/3/eCyQDuWcCJLvKh4p1IPOQSWaSeZJEEbmSRLqJdDf+Zbd93XjlNfk1yfPphvwlraebVCcriahkI40siLjIuqhJrrIl/500DfnvtCmpXFuTm7rNF8g2Vll4XQQik2wOssuKhveOV1uQ/06qgvx3WlTkFXXR0PKLUpKlpRRtJMrWIEs1gtflIFvOr6OyUtEqWaloWc1akB3f2u7JfyfZnpSS7zPyZLmr6AM7+opiT5/c76kiu4K+HGSrHdUoo7IpyNazbMvLTkWnUHStKHqBmqPNlhR3r7T9yZ0ou8siXnYGuHMBqJNtQVYuei8WLas5Gm9OLXf+jLtNASaz0pkWoPZjyACzuWi9mrTook2gHgdFdhLAQngymwGCiU5KL6jBYgYoFF1LRc/fdpaNNADnbzu+jnoNtlbca3ARQIWJygC1JmpXcypaeBJh3B+kDYIsLcVuohu3QYWJItqgrKa2DfIA9UqfVxvEqCl8W1rKGjexqg0afKbRRNFqpsOPpPLjBxNMG3RwEyiAgommZToEeYWXNrjWRCWAC9pgXo0ev7H2vxu3QVOohvm2NjWnovNs+EtCxyGf0E3kRIR6/A8SqjmZKBQNT+o+zVm4CZdQTVQTfvskoRojW7AAT9AGdwsALlEz4Ur5PKHapObo8dMilJsIFqpNJlqXwwCxqT7LiF5WsxoKykv3ug8XqrmM6OW+MBtKTGD2zWQngon6C9UMbkLfknRuYipa+2l8hWqbugk5VJMm/+wAP2gbFAB6dhOMbCA3IQJ0Me7QbXCRm5jUTEgpny5Um9TMhz/kRfhQbaM2aDXRcnCFadv4BRhuRC8ZWjt6/LoWnjyzEX2kASgVrcgRZcPrwON/Hjch18N6gKdMviDU5J88i9HEmhG9Qw2ec6gmJV8MeVotwI/ZBmU1E6LRgidz+ETQF0clZELgLyncTLJlbpWdXzfJ0gREAmwElzY4ZkenND+6De7u3y7vbsh1Z79BiNzYRS5/vu+omngqwcjVSNsSPg2u/719jU91vd6iQrUJYDVSToBqgzTRp0Nf0sUFLVK6uVDcIETQsofr0mHiIRszT6kTwFulIsEA9tctytBGgDtoyuQ3VBs8NcDh5wAR4yZ4gMgavPaitBvAOL5eUINYN/Fw+hrsr4cow7trCaDRTbyfBcA4fmnQAZfAa7PV/W+mlPDX3Nv8jqia1jaYlITXhux/n04KcLp6HZ6QJirw2qwO5mUG+NY1ZX/VRbcrx5s93Oy6Yrxpdl073rTdTpDddfvxphRl6xZEslk2A9m3CWD8ggOYZjyvzTqauIkB4K+I2ske5kP2MBWyh+CRDgySrBBkmz1EHDQe7z0zTUTvIaGybwXZov/8LwAwvkOZaP+64b0KXpvu0zyDnfztqCKb82SEovnRRPYXmsmz06gODTA5AMKr1gJw2YjexpNprqCZHCKHUR0aYJZShBfxVaMG6Dn5MiAkKhxy9xpEOJjoAC19RBg++VJdgREdEmeAqBDhAC19QBh+RB91M0KTmlzRAq/NYtzTuKlHeILkSwYILyhCxOQf8NqQMdABurKrJt+2DaKSLxm10guKEGGiwGvDBnkH6Mqusn3oWbVeduhpqBUdcABrntdm738P0JVddeC8gyZfRoTjRz4gJ/9YXhtmHDL7w50AcFHyxTkBOiAkVnRwmr7lARqeTGeEDQ8wUPKF8/hLAZrqPuH9YfiJX9bjbw9waOk8wvDJl0L0hxg6D+G1IaNYzuOHT76koj/E1GBOeG2IccjwJOvxT8CT2Xe8P8QApLw2WOdna72Mxy9PkHwpWuoPKUIEQMJrq0sbQLCT2ePv9qFCNbbHpf6QenxMnpbjtSEcDOPxJ0VC0imJP6QeH5Xlo6/DApQ9/roRvTNPZvSH1OO7pDH5UgxP5sIIONzKF1rbnMf3AFAcAS/kyaxYVsB6fB8AC/CHFKG/UE2Xo99JHh8BkOe1WYz7AF3ZgDB8jr6WPD4CIM9rs/W/B+jKeoQn4Mnsd4LHR9B5eF6btXs6QFd21VShQjWW0tzwHh9Rg201ZrlrJEDO45+CJ8N7fAzbJRtEIMuNcDCMx5/MLiRPhvP4KDoPMFeUAGXjZjz+ngIMS2lmPb7DAh0NQMWnET1+uJUvNOBiPH6Cp9ThAUoe3/ciZWlmhfH4KZpxpgGoXvnCefxQoRojK3l8DEDKa8PFQKzH90hp1k3ftqLHx7A+Ka8NGeSxHt8UqvlZ+VKJHh9DimwJr63GAWQ8flucgNJc83PeGIDj7i0Tr83e/84ev3MAuGqRMjcm4Oa8UcxrjteG8KCMx094pTdf+aKc/GPnvF2Y12iAjMcvqGyolS+kVtgRsAMxGQ2wEj1+uJUvVGnWHy4FaFgBWoge30vyxQQwamd/mG5vokMp3Jx3qFCNcd5SltsEkBYNvDZcDMTOeZ9g5UshenwMlUDktZn7X2bOWzbnFTwZlIn2MUbGe3wMnYfw2hqITmz97+wPi8z7iF6eWUl5j4+h83C8NkSIwPjDIlSoxobMnMdHLZJjeW2YMH32hyKvzfvKl7G2WY/vQueBUmwxkIHX5ttNUHNW8doQW27wcE3GreW1eXcTCl4bns5jA8h0ZTpem99QjfkYlTTnjcjTJtxntPS/al6brxG9PPEgzXkjtr0hvLYCGabzvLaNRvTodRNpJma5ESaac7u3WPtfFa9t4+SLKY1JeW3TnLc+VJsjSo7XZu9/Z4+/34cK1ZiQWZjzxtB5OF4bYpGyzGvzvkiZ63E5j69SU5o6Iry2iP5mH4dIWe4AoRpbKzyvDU/n0QCU6170h/4XKZt4bQhKXeUIUOK1hQnVmI/Benw8X4n+homBhCx3oFCNMedM8vgIE01IKbgYiMtyhwrVGHOWPD4CoMhrM698Yee8t0q+4AHWUpbbZKL0dTyvzUqnZLLcTahQjaU0a3hthh0KG47XZu9/Fby2TXgyWEoz7/ExdB5u9xYEpZnx+DA55HFELwFU89owdB4tQCuvLUCoxiqt4rUZqQQWgHZem4fkCwdQnHhQ8NqYUA0J0GTcMq8tRKjGKC3z2jBUAh6gOUTgPb7vEb1cK1KW2+AmpqITohGOdc95/FChGkNpFj2+ka9Ei64Jrw0ZprMe33eoppg6Ej0+xkQbwmubun6LcXO8tsUrXxaaaLNreF6bYkQvAayUvDZ9/8t6/KBuIiJdBefxVWpKRSt5bQaeDOPxc/gY/kb0EkDO4xs3kxYXn9Lf7EPl2eNnVJF1O8S61aDIa0MzzvhSTN2TxGsLEqrNADleG555rQUohwiCxw/nJsBdq3htjgAtK1+eoSuLswAjennioYNWEr9GBjU5gDTLjaQ0X8Yw1/WzVw1aJ3jTNKO4IKcctTTL2HfaES0A+OUZDNno6SG9LLxukgWfnUFl3MTQTC5NanIA6alkyhG9/Gne5z1i7h6P1+Q6wg38z1FxI4ioZK81spPI438A8CJ+J2rKoZpYg3T3lik6sVC5OmYTnNNdgwpdhGqDwGtLAaCVTvkALX3e8ii23yBEHGQn4h6G7ZIxWW7MULn8zpTC3SC2fdpyO6lvbnQeAGhnG+6T57MA+K9xwKsDiKM0d+cA8KJzWmIFAJEx0PXpAcbXq0zUSsa7/hr7BWiT/XptGtFLAInHrxwYv013d1KAd5mTiRJe23wqGWblSxQ93Z0E4HDdPeFYnxNA7lQyF+O+/ifWKeIN4Nv3a1c16alk9OhjFzpldB8c4AWdhsaEasKEnpbXdl4A+58/OlyoJo3qtCaq48mcCGAc/3mKHEx0mp+OhLq3O5hTAex/Ptb4GhQAOpjou6hZyOuIBggmmmABZnINxvHLsb8evzwex+vLfEN+Ps43OpGjJKKQfXyZi3xE1yDtXwivDU9p5gDejw/BiL6BUTqM6CPYCT2FIXYpjein0T/I5nA4Oid7D0UO4woXE9Xw2lC9KAW4cfJFlyO6n1vF9xwz30XfS04lE3ltSIDvyM+4zZkD0Ppj+mVRbbCku7cgQjVEDW42s01eJ86N1e9o42HSmLBiSwCIcBNiKVslXwxJMGiLg62+uBmPCHCbNrh46j7Szk/fzx7yJdKHatL8tA2g0k2IbXCT/KCV0jxApEq8RbZvqwWIdxNeki+RkXU/BRsA0dQGwQ8Rjewm+t0AcMPki5knQz/zaKs/VWrKNSieSoZvg3VF/9KAMbTQcVXg6CvqvGvqcFWyFHpe0bihBNkWZCsqmwyy91Nv00OUE9FSGyw5XpvBTcw1eBHf9MHYl2+3t1/G6/b2G38z/UW+QchKIoLs480cj9/Yz/LgeW2oNniKaJu/GB3+swEUTyVDtEHvwyWdiFr2HzNAyKlZAZ5uPGgV6SEi8rQ6gKo2eEYAyc1zlVnztLo2uI2JxvjLvQaH60Fwwfga3MZE+w7vcrhuyI/+5lK8ubyzvdc8zX/IzSbK89rkUG2lidKEu+nIsSh6XVyD481DrYwSWV7bdCrZ5m2QzqtYIpnjKoBx/DsrtDUo8to2dxPPCIDDuRlrAMbx/zodQMpry70BHKvQHoseYzl77tIp05XXCraL+lSyKVS7XQ3wOULxZPJX3Ov0RQ+1qKfz+KvBoQoxw6Xq0QGgWoe/T5HUyWT+AT6jd8Z7Xgkwjv8cYfJRx0z0EYse0ePB41qAF/GPI85EtwzVXh1G9K8rAUK3Js+sEF6byPjdoJMZqrDJgIwEM9Da46GOcWx7nd2lPCpmViivzcVE0f36c9EVZdNfVde1w8+m6Hbjz2Y44Gu8GU7kGm+y5/UA4/i2EmMX/lSyaWIkf0C/3KDRj68u148NAMYPU6ujkAr+VLJpaiv5dwOAIOF0rQJ4MZClOBPVn0r2tgHANbILWwedYpQm/wSAwzjky9ko7QQw/sKZqJH29ecD1mDvEg0AxdmcN/U3Om+Ao5HKpwFwvei0hreI44WlnBBgnKum+cfRRSUCLNv7LZUOBPC7wkThVDLFdNWvDwfwlypHJJ5Kxs7HvXPvOn+A76o8LX8qmThd1d38iT/K9eOyU2aiyO4tiWyi5KbJjr9+/mSnAsUb/V8YEV+y07Tkz1/HUuUmeFaUYUY1N0wF0g45ARGFLDgl+Eu6RBayR0zRoqx+yw0AqF+75JMnY1yk7LKniH7bG/LbFjvErgaI56q5qJlwpXgHuOr0pEWL5EaPn+qnjL3xZOyLlJdseyOrWXO8Np+LlDlZ1CLldcv9YQk/4bWVnhZIonkyy2qwsqvJn0rmd5FytL4NLlGT5bV5XqTstp/MxjsUap70TafczE3ouwpzDW68SFm/QyxuE013NW01uGrbsY3boKGTQXizhJRyDqGaYYdCASBqh0LI3Am8tsB0Sm+h2lQP/Klk2207xgMMEKrpvBl/KpkvNyGHal4OfFaqSXZvyYUnA4Zqnt0Ef+STLzdh2iEWv/Jl3QZ+/JPnFKptcDSNDHDFDrGuodqaEb1LV+FcynmEanoTFdtgQv47WKjmsEh5mzbI89rOO1RbNPHAn0r2wUI1lZqiiVYtz2s751ANM6KX1RR4bWcVqgkAF3ozJkf6cUb07pN/tlI+bKgmAvQcqmFG9JhOxr0lSU+eYagmjehdvJmG13ba5IttfhrVBmnRiXgq2WcJ1SY1eV7bR02+mI6mUZ5K9tGSLyY1tby25QADugltqKYhDW0NMFjyxa4meRK2xsgzmIaDbSpb2KaSTOsM2heSLMzW0W0qkwJWlIFsDbINyFYK2YjKwmENUtGFXLSsplA0ebJtKSMDSLY1LNAtYTFv06Z22RxEaCkgm8+y8LpZVnhdLhddoYuOWlFN8lsNe0WV9J0pcB5yuKkp+SEpRdl8lqUiNc1IGmSn10HRCaLoRWqm87/MTUKPamVvBBEXWZVI4vA6F1lJzeT/EEk9mJQZDKIAAAAASUVORK5CYII="/>
          <p:cNvSpPr>
            <a:spLocks noChangeAspect="1" noChangeArrowheads="1"/>
          </p:cNvSpPr>
          <p:nvPr/>
        </p:nvSpPr>
        <p:spPr bwMode="auto">
          <a:xfrm>
            <a:off x="307975" y="-2185988"/>
            <a:ext cx="4876800" cy="4876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descr="data:image/png;base64,iVBORw0KGgoAAAANSUhEUgAAAOEAAADhCAMAAAAJbSJIAAAAjVBMVEX///8AAADz8/P09PT+/v79/f319fUEBAT8/Pz29vb6+vr39/f7+/v5+fn4+PiMjIwzMzNTU1POzs7Z2dng4OCGhoYmJibFxcXt7e2AgIC9vb3MzMzBwcFMTEzV1dXk5OQYGBhhYWGurq5ZWVmbm5tvb2+Tk5OmpqYsLCw8PDxnZ2cWFhYPDw+2trZ6enoutUZ8AAARWklEQVR4nN1da0OcOhOGXUDuul2taKvWy2nfntbz/3/eCyQDuWcCJLvKh4p1IPOQSWaSeZJEEbmSRLqJdDf+Zbd93XjlNfk1yfPphvwlraebVCcriahkI40siLjIuqhJrrIl/500DfnvtCmpXFuTm7rNF8g2Vll4XQQik2wOssuKhveOV1uQ/06qgvx3WlTkFXXR0PKLUpKlpRRtJMrWIEs1gtflIFvOr6OyUtEqWaloWc1akB3f2u7JfyfZnpSS7zPyZLmr6AM7+opiT5/c76kiu4K+HGSrHdUoo7IpyNazbMvLTkWnUHStKHqBmqPNlhR3r7T9yZ0ou8siXnYGuHMBqJNtQVYuei8WLas5Gm9OLXf+jLtNASaz0pkWoPZjyACzuWi9mrTook2gHgdFdhLAQngymwGCiU5KL6jBYgYoFF1LRc/fdpaNNADnbzu+jnoNtlbca3ARQIWJygC1JmpXcypaeBJh3B+kDYIsLcVuohu3QYWJItqgrKa2DfIA9UqfVxvEqCl8W1rKGjexqg0afKbRRNFqpsOPpPLjBxNMG3RwEyiAgommZToEeYWXNrjWRCWAC9pgXo0ev7H2vxu3QVOohvm2NjWnovNs+EtCxyGf0E3kRIR6/A8SqjmZKBQNT+o+zVm4CZdQTVQTfvskoRojW7AAT9AGdwsALlEz4Ur5PKHapObo8dMilJsIFqpNJlqXwwCxqT7LiF5WsxoKykv3ug8XqrmM6OW+MBtKTGD2zWQngon6C9UMbkLfknRuYipa+2l8hWqbugk5VJMm/+wAP2gbFAB6dhOMbCA3IQJ0Me7QbXCRm5jUTEgpny5Um9TMhz/kRfhQbaM2aDXRcnCFadv4BRhuRC8ZWjt6/LoWnjyzEX2kASgVrcgRZcPrwON/Hjch18N6gKdMviDU5J88i9HEmhG9Qw2ec6gmJV8MeVotwI/ZBmU1E6LRgidz+ETQF0clZELgLyncTLJlbpWdXzfJ0gREAmwElzY4ZkenND+6De7u3y7vbsh1Z79BiNzYRS5/vu+omngqwcjVSNsSPg2u/719jU91vd6iQrUJYDVSToBqgzTRp0Nf0sUFLVK6uVDcIETQsofr0mHiIRszT6kTwFulIsEA9tctytBGgDtoyuQ3VBs8NcDh5wAR4yZ4gMgavPaitBvAOL5eUINYN/Fw+hrsr4cow7trCaDRTbyfBcA4fmnQAZfAa7PV/W+mlPDX3Nv8jqia1jaYlITXhux/n04KcLp6HZ6QJirw2qwO5mUG+NY1ZX/VRbcrx5s93Oy6Yrxpdl073rTdTpDddfvxphRl6xZEslk2A9m3CWD8ggOYZjyvzTqauIkB4K+I2ske5kP2MBWyh+CRDgySrBBkmz1EHDQe7z0zTUTvIaGybwXZov/8LwAwvkOZaP+64b0KXpvu0zyDnfztqCKb82SEovnRRPYXmsmz06gODTA5AMKr1gJw2YjexpNprqCZHCKHUR0aYJZShBfxVaMG6Dn5MiAkKhxy9xpEOJjoAC19RBg++VJdgREdEmeAqBDhAC19QBh+RB91M0KTmlzRAq/NYtzTuKlHeILkSwYILyhCxOQf8NqQMdABurKrJt+2DaKSLxm10guKEGGiwGvDBnkH6Mqusn3oWbVeduhpqBUdcABrntdm738P0JVddeC8gyZfRoTjRz4gJ/9YXhtmHDL7w50AcFHyxTkBOiAkVnRwmr7lARqeTGeEDQ8wUPKF8/hLAZrqPuH9YfiJX9bjbw9waOk8wvDJl0L0hxg6D+G1IaNYzuOHT76koj/E1GBOeG2IccjwJOvxT8CT2Xe8P8QApLw2WOdna72Mxy9PkHwpWuoPKUIEQMJrq0sbQLCT2ePv9qFCNbbHpf6QenxMnpbjtSEcDOPxJ0VC0imJP6QeH5Xlo6/DApQ9/roRvTNPZvSH1OO7pDH5UgxP5sIIONzKF1rbnMf3AFAcAS/kyaxYVsB6fB8AC/CHFKG/UE2Xo99JHh8BkOe1WYz7AF3ZgDB8jr6WPD4CIM9rs/W/B+jKeoQn4Mnsd4LHR9B5eF6btXs6QFd21VShQjWW0tzwHh9Rg201ZrlrJEDO45+CJ8N7fAzbJRtEIMuNcDCMx5/MLiRPhvP4KDoPMFeUAGXjZjz+ngIMS2lmPb7DAh0NQMWnET1+uJUvNOBiPH6Cp9ThAUoe3/ciZWlmhfH4KZpxpgGoXvnCefxQoRojK3l8DEDKa8PFQKzH90hp1k3ftqLHx7A+Ka8NGeSxHt8UqvlZ+VKJHh9DimwJr63GAWQ8flucgNJc83PeGIDj7i0Tr83e/84ev3MAuGqRMjcm4Oa8UcxrjteG8KCMx094pTdf+aKc/GPnvF2Y12iAjMcvqGyolS+kVtgRsAMxGQ2wEj1+uJUvVGnWHy4FaFgBWoge30vyxQQwamd/mG5vokMp3Jx3qFCNcd5SltsEkBYNvDZcDMTOeZ9g5UshenwMlUDktZn7X2bOWzbnFTwZlIn2MUbGe3wMnYfw2hqITmz97+wPi8z7iF6eWUl5j4+h83C8NkSIwPjDIlSoxobMnMdHLZJjeW2YMH32hyKvzfvKl7G2WY/vQueBUmwxkIHX5ttNUHNW8doQW27wcE3GreW1eXcTCl4bns5jA8h0ZTpem99QjfkYlTTnjcjTJtxntPS/al6brxG9PPEgzXkjtr0hvLYCGabzvLaNRvTodRNpJma5ESaac7u3WPtfFa9t4+SLKY1JeW3TnLc+VJsjSo7XZu9/Z4+/34cK1ZiQWZjzxtB5OF4bYpGyzGvzvkiZ63E5j69SU5o6Iry2iP5mH4dIWe4AoRpbKzyvDU/n0QCU6170h/4XKZt4bQhKXeUIUOK1hQnVmI/Benw8X4n+homBhCx3oFCNMedM8vgIE01IKbgYiMtyhwrVGHOWPD4CoMhrM698Yee8t0q+4AHWUpbbZKL0dTyvzUqnZLLcTahQjaU0a3hthh0KG47XZu9/Fby2TXgyWEoz7/ExdB5u9xYEpZnx+DA55HFELwFU89owdB4tQCuvLUCoxiqt4rUZqQQWgHZem4fkCwdQnHhQ8NqYUA0J0GTcMq8tRKjGKC3z2jBUAh6gOUTgPb7vEb1cK1KW2+AmpqITohGOdc95/FChGkNpFj2+ka9Ei64Jrw0ZprMe33eoppg6Ej0+xkQbwmubun6LcXO8tsUrXxaaaLNreF6bYkQvAayUvDZ9/8t6/KBuIiJdBefxVWpKRSt5bQaeDOPxc/gY/kb0EkDO4xs3kxYXn9Lf7EPl2eNnVJF1O8S61aDIa0MzzvhSTN2TxGsLEqrNADleG555rQUohwiCxw/nJsBdq3htjgAtK1+eoSuLswAjennioYNWEr9GBjU5gDTLjaQ0X8Yw1/WzVw1aJ3jTNKO4IKcctTTL2HfaES0A+OUZDNno6SG9LLxukgWfnUFl3MTQTC5NanIA6alkyhG9/Gne5z1i7h6P1+Q6wg38z1FxI4ioZK81spPI438A8CJ+J2rKoZpYg3T3lik6sVC5OmYTnNNdgwpdhGqDwGtLAaCVTvkALX3e8ii23yBEHGQn4h6G7ZIxWW7MULn8zpTC3SC2fdpyO6lvbnQeAGhnG+6T57MA+K9xwKsDiKM0d+cA8KJzWmIFAJEx0PXpAcbXq0zUSsa7/hr7BWiT/XptGtFLAInHrxwYv013d1KAd5mTiRJe23wqGWblSxQ93Z0E4HDdPeFYnxNA7lQyF+O+/ifWKeIN4Nv3a1c16alk9OhjFzpldB8c4AWdhsaEasKEnpbXdl4A+58/OlyoJo3qtCaq48mcCGAc/3mKHEx0mp+OhLq3O5hTAex/Ptb4GhQAOpjou6hZyOuIBggmmmABZnINxvHLsb8evzwex+vLfEN+Ps43OpGjJKKQfXyZi3xE1yDtXwivDU9p5gDejw/BiL6BUTqM6CPYCT2FIXYpjein0T/I5nA4Oid7D0UO4woXE9Xw2lC9KAW4cfJFlyO6n1vF9xwz30XfS04lE3ltSIDvyM+4zZkD0Ppj+mVRbbCku7cgQjVEDW42s01eJ86N1e9o42HSmLBiSwCIcBNiKVslXwxJMGiLg62+uBmPCHCbNrh46j7Szk/fzx7yJdKHatL8tA2g0k2IbXCT/KCV0jxApEq8RbZvqwWIdxNeki+RkXU/BRsA0dQGwQ8Rjewm+t0AcMPki5knQz/zaKs/VWrKNSieSoZvg3VF/9KAMbTQcVXg6CvqvGvqcFWyFHpe0bihBNkWZCsqmwyy91Nv00OUE9FSGyw5XpvBTcw1eBHf9MHYl2+3t1/G6/b2G38z/UW+QchKIoLs480cj9/Yz/LgeW2oNniKaJu/GB3+swEUTyVDtEHvwyWdiFr2HzNAyKlZAZ5uPGgV6SEi8rQ6gKo2eEYAyc1zlVnztLo2uI2JxvjLvQaH60Fwwfga3MZE+w7vcrhuyI/+5lK8ubyzvdc8zX/IzSbK89rkUG2lidKEu+nIsSh6XVyD481DrYwSWV7bdCrZ5m2QzqtYIpnjKoBx/DsrtDUo8to2dxPPCIDDuRlrAMbx/zodQMpry70BHKvQHoseYzl77tIp05XXCraL+lSyKVS7XQ3wOULxZPJX3Ov0RQ+1qKfz+KvBoQoxw6Xq0QGgWoe/T5HUyWT+AT6jd8Z7Xgkwjv8cYfJRx0z0EYse0ePB41qAF/GPI85EtwzVXh1G9K8rAUK3Js+sEF6byPjdoJMZqrDJgIwEM9Da46GOcWx7nd2lPCpmViivzcVE0f36c9EVZdNfVde1w8+m6Hbjz2Y44Gu8GU7kGm+y5/UA4/i2EmMX/lSyaWIkf0C/3KDRj68u148NAMYPU6ujkAr+VLJpaiv5dwOAIOF0rQJ4MZClOBPVn0r2tgHANbILWwedYpQm/wSAwzjky9ko7QQw/sKZqJH29ecD1mDvEg0AxdmcN/U3Om+Ao5HKpwFwvei0hreI44WlnBBgnKum+cfRRSUCLNv7LZUOBPC7wkThVDLFdNWvDwfwlypHJJ5Kxs7HvXPvOn+A76o8LX8qmThd1d38iT/K9eOyU2aiyO4tiWyi5KbJjr9+/mSnAsUb/V8YEV+y07Tkz1/HUuUmeFaUYUY1N0wF0g45ARGFLDgl+Eu6RBayR0zRoqx+yw0AqF+75JMnY1yk7LKniH7bG/LbFjvErgaI56q5qJlwpXgHuOr0pEWL5EaPn+qnjL3xZOyLlJdseyOrWXO8Np+LlDlZ1CLldcv9YQk/4bWVnhZIonkyy2qwsqvJn0rmd5FytL4NLlGT5bV5XqTstp/MxjsUap70TafczE3ouwpzDW68SFm/QyxuE013NW01uGrbsY3boKGTQXizhJRyDqGaYYdCASBqh0LI3Am8tsB0Sm+h2lQP/Klk2207xgMMEKrpvBl/KpkvNyGHal4OfFaqSXZvyYUnA4Zqnt0Ef+STLzdh2iEWv/Jl3QZ+/JPnFKptcDSNDHDFDrGuodqaEb1LV+FcynmEanoTFdtgQv47WKjmsEh5mzbI89rOO1RbNPHAn0r2wUI1lZqiiVYtz2s751ANM6KX1RR4bWcVqgkAF3ozJkf6cUb07pN/tlI+bKgmAvQcqmFG9JhOxr0lSU+eYagmjehdvJmG13ba5IttfhrVBmnRiXgq2WcJ1SY1eV7bR02+mI6mUZ5K9tGSLyY1tby25QADugltqKYhDW0NMFjyxa4meRK2xsgzmIaDbSpb2KaSTOsM2heSLMzW0W0qkwJWlIFsDbINyFYK2YjKwmENUtGFXLSsplA0ebJtKSMDSLY1LNAtYTFv06Z22RxEaCkgm8+y8LpZVnhdLhddoYuOWlFN8lsNe0WV9J0pcB5yuKkp+SEpRdl8lqUiNc1IGmSn10HRCaLoRWqm87/MTUKPamVvBBEXWZVI4vA6F1lJzeT/EEk9mJQZDKIAAAAASUVORK5CYII="/>
          <p:cNvSpPr>
            <a:spLocks noChangeAspect="1" noChangeArrowheads="1"/>
          </p:cNvSpPr>
          <p:nvPr/>
        </p:nvSpPr>
        <p:spPr bwMode="auto">
          <a:xfrm>
            <a:off x="460375" y="-2033588"/>
            <a:ext cx="4876800" cy="4876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8" name="Picture 20" descr="http://www.free-icons-download.net/images/computer-logo-icon-2381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54998" y="2954079"/>
            <a:ext cx="620817" cy="62081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10"/>
          <a:stretch>
            <a:fillRect/>
          </a:stretch>
        </p:blipFill>
        <p:spPr>
          <a:xfrm>
            <a:off x="7193532" y="3001984"/>
            <a:ext cx="533376" cy="533376"/>
          </a:xfrm>
          <a:prstGeom prst="rect">
            <a:avLst/>
          </a:prstGeom>
        </p:spPr>
      </p:pic>
      <p:pic>
        <p:nvPicPr>
          <p:cNvPr id="85" name="Picture 84"/>
          <p:cNvPicPr>
            <a:picLocks noChangeAspect="1"/>
          </p:cNvPicPr>
          <p:nvPr/>
        </p:nvPicPr>
        <p:blipFill>
          <a:blip r:embed="rId11"/>
          <a:stretch>
            <a:fillRect/>
          </a:stretch>
        </p:blipFill>
        <p:spPr>
          <a:xfrm>
            <a:off x="6459600" y="3022364"/>
            <a:ext cx="512996" cy="512996"/>
          </a:xfrm>
          <a:prstGeom prst="rect">
            <a:avLst/>
          </a:prstGeom>
        </p:spPr>
      </p:pic>
    </p:spTree>
    <p:extLst>
      <p:ext uri="{BB962C8B-B14F-4D97-AF65-F5344CB8AC3E}">
        <p14:creationId xmlns:p14="http://schemas.microsoft.com/office/powerpoint/2010/main" val="36443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sz="3200" dirty="0" smtClean="0">
                <a:solidFill>
                  <a:srgbClr val="676767"/>
                </a:solidFill>
                <a:cs typeface="CiscoSans"/>
              </a:rPr>
              <a:t>ゲストアクセス機能拡張</a:t>
            </a:r>
            <a:endParaRPr lang="en-US" sz="2200" dirty="0">
              <a:solidFill>
                <a:srgbClr val="676767"/>
              </a:solidFill>
              <a:cs typeface="CiscoSans"/>
            </a:endParaRPr>
          </a:p>
        </p:txBody>
      </p:sp>
      <p:sp>
        <p:nvSpPr>
          <p:cNvPr id="2" name="Rectangle 1"/>
          <p:cNvSpPr/>
          <p:nvPr/>
        </p:nvSpPr>
        <p:spPr>
          <a:xfrm>
            <a:off x="437766" y="1322835"/>
            <a:ext cx="8565557" cy="3095727"/>
          </a:xfrm>
          <a:prstGeom prst="rect">
            <a:avLst/>
          </a:prstGeom>
        </p:spPr>
        <p:txBody>
          <a:bodyPr wrap="square" lIns="68586" tIns="34294" rIns="68586" bIns="34294">
            <a:spAutoFit/>
          </a:bodyPr>
          <a:lstStyle/>
          <a:p>
            <a:r>
              <a:rPr lang="ja-JP" altLang="en-US" sz="2000" dirty="0" smtClean="0">
                <a:solidFill>
                  <a:srgbClr val="4D4D4D"/>
                </a:solidFill>
              </a:rPr>
              <a:t>キーハイライト</a:t>
            </a:r>
            <a:endParaRPr lang="en-US" altLang="ja-JP" sz="2000" dirty="0" smtClean="0">
              <a:solidFill>
                <a:srgbClr val="4D4D4D"/>
              </a:solidFill>
            </a:endParaRPr>
          </a:p>
          <a:p>
            <a:endParaRPr lang="en-US" sz="2000" dirty="0">
              <a:solidFill>
                <a:srgbClr val="4D4D4D"/>
              </a:solidFill>
            </a:endParaRPr>
          </a:p>
          <a:p>
            <a:pPr marL="214341" indent="-214341">
              <a:spcBef>
                <a:spcPts val="400"/>
              </a:spcBef>
              <a:spcAft>
                <a:spcPts val="400"/>
              </a:spcAft>
              <a:buFont typeface="Arial"/>
              <a:buChar char="•"/>
            </a:pPr>
            <a:r>
              <a:rPr lang="en-US" sz="2000" dirty="0" smtClean="0">
                <a:solidFill>
                  <a:srgbClr val="4D4D4D"/>
                </a:solidFill>
              </a:rPr>
              <a:t>Web</a:t>
            </a:r>
            <a:r>
              <a:rPr lang="ja-JP" altLang="en-US" sz="2000" dirty="0" smtClean="0">
                <a:solidFill>
                  <a:srgbClr val="4D4D4D"/>
                </a:solidFill>
              </a:rPr>
              <a:t>ポータル認証における</a:t>
            </a:r>
            <a:r>
              <a:rPr lang="en-US" sz="2000" dirty="0" smtClean="0">
                <a:solidFill>
                  <a:srgbClr val="4D4D4D"/>
                </a:solidFill>
              </a:rPr>
              <a:t> </a:t>
            </a:r>
            <a:r>
              <a:rPr lang="en-US" sz="2000" b="1" dirty="0" smtClean="0">
                <a:solidFill>
                  <a:srgbClr val="4D4D4D"/>
                </a:solidFill>
              </a:rPr>
              <a:t>SAML</a:t>
            </a:r>
            <a:r>
              <a:rPr lang="ja-JP" altLang="en-US" sz="2000" b="1" dirty="0" smtClean="0">
                <a:solidFill>
                  <a:srgbClr val="4D4D4D"/>
                </a:solidFill>
              </a:rPr>
              <a:t>プロバイダー</a:t>
            </a:r>
            <a:r>
              <a:rPr lang="ja-JP" altLang="en-US" sz="2000" dirty="0" smtClean="0">
                <a:solidFill>
                  <a:srgbClr val="4D4D4D"/>
                </a:solidFill>
              </a:rPr>
              <a:t>との連携拡張</a:t>
            </a:r>
            <a:endParaRPr lang="en-US" sz="2000" dirty="0">
              <a:solidFill>
                <a:srgbClr val="4D4D4D"/>
              </a:solidFill>
            </a:endParaRPr>
          </a:p>
          <a:p>
            <a:pPr marL="214341" indent="-214341">
              <a:spcBef>
                <a:spcPts val="400"/>
              </a:spcBef>
              <a:spcAft>
                <a:spcPts val="400"/>
              </a:spcAft>
              <a:buFont typeface="Arial"/>
              <a:buChar char="•"/>
            </a:pPr>
            <a:r>
              <a:rPr lang="ja-JP" altLang="en-US" sz="2000" dirty="0" smtClean="0">
                <a:solidFill>
                  <a:srgbClr val="4D4D4D"/>
                </a:solidFill>
              </a:rPr>
              <a:t>ゲストポータルでのクレデンシャル許可および</a:t>
            </a:r>
            <a:r>
              <a:rPr lang="en-US" sz="2000" dirty="0" smtClean="0">
                <a:solidFill>
                  <a:srgbClr val="4D4D4D"/>
                </a:solidFill>
              </a:rPr>
              <a:t> </a:t>
            </a:r>
            <a:r>
              <a:rPr lang="en-US" sz="2000" b="1" dirty="0">
                <a:solidFill>
                  <a:srgbClr val="4D4D4D"/>
                </a:solidFill>
              </a:rPr>
              <a:t>SAML SSO login </a:t>
            </a:r>
            <a:r>
              <a:rPr lang="ja-JP" altLang="en-US" sz="2000" dirty="0" smtClean="0">
                <a:solidFill>
                  <a:srgbClr val="4D4D4D"/>
                </a:solidFill>
              </a:rPr>
              <a:t>オプション</a:t>
            </a:r>
            <a:r>
              <a:rPr lang="en-US" altLang="ja-JP" sz="2000" dirty="0" smtClean="0">
                <a:solidFill>
                  <a:srgbClr val="4D4D4D"/>
                </a:solidFill>
              </a:rPr>
              <a:t> </a:t>
            </a:r>
            <a:endParaRPr lang="en-US" sz="2000" dirty="0">
              <a:solidFill>
                <a:srgbClr val="4D4D4D"/>
              </a:solidFill>
            </a:endParaRPr>
          </a:p>
          <a:p>
            <a:pPr marL="214341" indent="-214341">
              <a:spcBef>
                <a:spcPts val="400"/>
              </a:spcBef>
              <a:spcAft>
                <a:spcPts val="400"/>
              </a:spcAft>
              <a:buFont typeface="Arial"/>
              <a:buChar char="•"/>
            </a:pPr>
            <a:r>
              <a:rPr lang="ja-JP" altLang="en-US" sz="2000" dirty="0" smtClean="0">
                <a:solidFill>
                  <a:srgbClr val="4D4D4D"/>
                </a:solidFill>
              </a:rPr>
              <a:t>ユーザビリティ拡張</a:t>
            </a:r>
            <a:r>
              <a:rPr lang="en-US" sz="2000" dirty="0" smtClean="0">
                <a:solidFill>
                  <a:srgbClr val="4D4D4D"/>
                </a:solidFill>
              </a:rPr>
              <a:t> (</a:t>
            </a:r>
            <a:r>
              <a:rPr lang="ja-JP" altLang="en-US" sz="2000" dirty="0" smtClean="0">
                <a:solidFill>
                  <a:srgbClr val="4D4D4D"/>
                </a:solidFill>
              </a:rPr>
              <a:t>例</a:t>
            </a:r>
            <a:r>
              <a:rPr lang="en-US" sz="2000" dirty="0" smtClean="0">
                <a:solidFill>
                  <a:srgbClr val="4D4D4D"/>
                </a:solidFill>
              </a:rPr>
              <a:t>. </a:t>
            </a:r>
            <a:r>
              <a:rPr lang="en-US" sz="2000" dirty="0">
                <a:solidFill>
                  <a:srgbClr val="4D4D4D"/>
                </a:solidFill>
              </a:rPr>
              <a:t>From First Login, </a:t>
            </a:r>
            <a:r>
              <a:rPr lang="ja-JP" altLang="en-US" sz="2000" dirty="0" smtClean="0">
                <a:solidFill>
                  <a:srgbClr val="4D4D4D"/>
                </a:solidFill>
              </a:rPr>
              <a:t>他</a:t>
            </a:r>
            <a:r>
              <a:rPr lang="en-US" sz="2000" dirty="0" smtClean="0">
                <a:solidFill>
                  <a:srgbClr val="4D4D4D"/>
                </a:solidFill>
              </a:rPr>
              <a:t> </a:t>
            </a:r>
            <a:r>
              <a:rPr lang="en-US" sz="2000" dirty="0">
                <a:solidFill>
                  <a:srgbClr val="4D4D4D"/>
                </a:solidFill>
              </a:rPr>
              <a:t>..</a:t>
            </a:r>
            <a:r>
              <a:rPr lang="en-US" sz="2000" dirty="0" smtClean="0">
                <a:solidFill>
                  <a:srgbClr val="4D4D4D"/>
                </a:solidFill>
              </a:rPr>
              <a:t>)</a:t>
            </a:r>
          </a:p>
          <a:p>
            <a:pPr marL="214341" indent="-214341">
              <a:spcBef>
                <a:spcPts val="400"/>
              </a:spcBef>
              <a:spcAft>
                <a:spcPts val="400"/>
              </a:spcAft>
              <a:buFont typeface="Arial"/>
              <a:buChar char="•"/>
            </a:pPr>
            <a:r>
              <a:rPr lang="ja-JP" altLang="en-US" sz="2000" dirty="0" smtClean="0">
                <a:solidFill>
                  <a:srgbClr val="4D4D4D"/>
                </a:solidFill>
              </a:rPr>
              <a:t>スポンサー承認待ちアカウントのフィルタービュー</a:t>
            </a:r>
            <a:endParaRPr lang="en-US" altLang="ja-JP" sz="2000" dirty="0" smtClean="0">
              <a:solidFill>
                <a:srgbClr val="4D4D4D"/>
              </a:solidFill>
            </a:endParaRPr>
          </a:p>
          <a:p>
            <a:pPr marL="214341" indent="-214341">
              <a:spcBef>
                <a:spcPts val="400"/>
              </a:spcBef>
              <a:spcAft>
                <a:spcPts val="400"/>
              </a:spcAft>
              <a:buFont typeface="Arial"/>
              <a:buChar char="•"/>
            </a:pPr>
            <a:r>
              <a:rPr lang="en-US" sz="2000" dirty="0" smtClean="0">
                <a:solidFill>
                  <a:srgbClr val="4D4D4D"/>
                </a:solidFill>
              </a:rPr>
              <a:t>HTTP </a:t>
            </a:r>
            <a:r>
              <a:rPr lang="en-US" sz="2000" dirty="0">
                <a:solidFill>
                  <a:srgbClr val="4D4D4D"/>
                </a:solidFill>
              </a:rPr>
              <a:t>API (</a:t>
            </a:r>
            <a:r>
              <a:rPr lang="en-US" sz="2000" dirty="0" smtClean="0">
                <a:solidFill>
                  <a:srgbClr val="4D4D4D"/>
                </a:solidFill>
              </a:rPr>
              <a:t>SMS) </a:t>
            </a:r>
            <a:r>
              <a:rPr lang="ja-JP" altLang="en-US" sz="2000" dirty="0" smtClean="0">
                <a:solidFill>
                  <a:srgbClr val="4D4D4D"/>
                </a:solidFill>
              </a:rPr>
              <a:t>プロキシサポート</a:t>
            </a:r>
            <a:endParaRPr lang="en-US" sz="2000" dirty="0" smtClean="0">
              <a:solidFill>
                <a:srgbClr val="4D4D4D"/>
              </a:solidFill>
            </a:endParaRPr>
          </a:p>
          <a:p>
            <a:pPr marL="214341" indent="-214341">
              <a:spcBef>
                <a:spcPts val="400"/>
              </a:spcBef>
              <a:spcAft>
                <a:spcPts val="400"/>
              </a:spcAft>
              <a:buFont typeface="Arial"/>
              <a:buChar char="•"/>
            </a:pPr>
            <a:r>
              <a:rPr lang="en-US" sz="2000" dirty="0" smtClean="0">
                <a:solidFill>
                  <a:srgbClr val="4D4D4D"/>
                </a:solidFill>
              </a:rPr>
              <a:t>NIC </a:t>
            </a:r>
            <a:r>
              <a:rPr lang="ja-JP" altLang="en-US" sz="2000" dirty="0" smtClean="0">
                <a:solidFill>
                  <a:srgbClr val="4D4D4D"/>
                </a:solidFill>
              </a:rPr>
              <a:t>チーミング</a:t>
            </a:r>
            <a:endParaRPr lang="en-US" sz="2000" dirty="0">
              <a:solidFill>
                <a:srgbClr val="4D4D4D"/>
              </a:solidFill>
            </a:endParaRPr>
          </a:p>
        </p:txBody>
      </p:sp>
    </p:spTree>
    <p:extLst>
      <p:ext uri="{BB962C8B-B14F-4D97-AF65-F5344CB8AC3E}">
        <p14:creationId xmlns:p14="http://schemas.microsoft.com/office/powerpoint/2010/main" val="22372000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66788" y="4661421"/>
            <a:ext cx="1732861" cy="238526"/>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sp>
        <p:nvSpPr>
          <p:cNvPr id="2" name="Title 1"/>
          <p:cNvSpPr>
            <a:spLocks noGrp="1"/>
          </p:cNvSpPr>
          <p:nvPr>
            <p:ph type="title"/>
          </p:nvPr>
        </p:nvSpPr>
        <p:spPr/>
        <p:txBody>
          <a:bodyPr/>
          <a:lstStyle/>
          <a:p>
            <a:r>
              <a:rPr lang="en-US" altLang="ja-JP" sz="2400" dirty="0" smtClean="0"/>
              <a:t>HTTP API </a:t>
            </a:r>
            <a:r>
              <a:rPr lang="ja-JP" altLang="en-US" sz="2400" dirty="0" smtClean="0"/>
              <a:t>プロキシサポート</a:t>
            </a:r>
            <a:r>
              <a:rPr lang="en-US" sz="2400" dirty="0" smtClean="0"/>
              <a:t> </a:t>
            </a:r>
            <a:r>
              <a:rPr lang="ja-JP" altLang="en-US" sz="2400" dirty="0" smtClean="0"/>
              <a:t>（</a:t>
            </a:r>
            <a:r>
              <a:rPr lang="en-US" sz="2400" dirty="0" smtClean="0"/>
              <a:t>SMS</a:t>
            </a:r>
            <a:r>
              <a:rPr lang="ja-JP" altLang="en-US" sz="2400" dirty="0" smtClean="0"/>
              <a:t>メッセージ送信）</a:t>
            </a:r>
            <a:endParaRPr lang="en-US" dirty="0"/>
          </a:p>
        </p:txBody>
      </p:sp>
      <p:sp>
        <p:nvSpPr>
          <p:cNvPr id="4" name="Text Placeholder 3"/>
          <p:cNvSpPr>
            <a:spLocks noGrp="1"/>
          </p:cNvSpPr>
          <p:nvPr>
            <p:ph type="body" sz="quarter" idx="10"/>
          </p:nvPr>
        </p:nvSpPr>
        <p:spPr/>
        <p:txBody>
          <a:bodyPr/>
          <a:lstStyle/>
          <a:p>
            <a:r>
              <a:rPr lang="en-US" dirty="0" smtClean="0">
                <a:solidFill>
                  <a:srgbClr val="FF6600"/>
                </a:solidFill>
              </a:rPr>
              <a:t>Administration &gt; System &gt; Settings &gt; Proxy</a:t>
            </a:r>
            <a:endParaRPr lang="en-US" dirty="0">
              <a:solidFill>
                <a:srgbClr val="FF6600"/>
              </a:solidFill>
            </a:endParaRPr>
          </a:p>
        </p:txBody>
      </p:sp>
      <p:pic>
        <p:nvPicPr>
          <p:cNvPr id="11" name="Picture 10" descr="Screen Shot 2016-03-04 at 11.34.5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2260" y="997711"/>
            <a:ext cx="7310323" cy="3536009"/>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42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266788" y="4661421"/>
            <a:ext cx="1732861" cy="238526"/>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sp>
        <p:nvSpPr>
          <p:cNvPr id="2" name="Title 1"/>
          <p:cNvSpPr>
            <a:spLocks noGrp="1"/>
          </p:cNvSpPr>
          <p:nvPr>
            <p:ph type="title"/>
          </p:nvPr>
        </p:nvSpPr>
        <p:spPr/>
        <p:txBody>
          <a:bodyPr/>
          <a:lstStyle/>
          <a:p>
            <a:r>
              <a:rPr lang="ja-JP" altLang="en-US" dirty="0" smtClean="0"/>
              <a:t>ゲストタイプ</a:t>
            </a:r>
            <a:r>
              <a:rPr lang="en-US" altLang="ja-JP" dirty="0" smtClean="0"/>
              <a:t> </a:t>
            </a:r>
            <a:r>
              <a:rPr lang="en-US" dirty="0" smtClean="0"/>
              <a:t>From First-Login</a:t>
            </a:r>
            <a:endParaRPr lang="en-US" dirty="0"/>
          </a:p>
        </p:txBody>
      </p:sp>
      <p:sp>
        <p:nvSpPr>
          <p:cNvPr id="4" name="Text Placeholder 3"/>
          <p:cNvSpPr>
            <a:spLocks noGrp="1"/>
          </p:cNvSpPr>
          <p:nvPr>
            <p:ph type="body" sz="quarter" idx="10"/>
          </p:nvPr>
        </p:nvSpPr>
        <p:spPr/>
        <p:txBody>
          <a:bodyPr/>
          <a:lstStyle/>
          <a:p>
            <a:r>
              <a:rPr lang="en-US" dirty="0" smtClean="0">
                <a:solidFill>
                  <a:srgbClr val="FF6600"/>
                </a:solidFill>
              </a:rPr>
              <a:t>Work Centers &gt;  Guest &gt; Configure &gt; Guest Type</a:t>
            </a:r>
            <a:endParaRPr lang="en-US" dirty="0">
              <a:solidFill>
                <a:srgbClr val="FF6600"/>
              </a:solidFill>
            </a:endParaRPr>
          </a:p>
        </p:txBody>
      </p:sp>
      <p:sp>
        <p:nvSpPr>
          <p:cNvPr id="5" name="Content Placeholder 4"/>
          <p:cNvSpPr>
            <a:spLocks noGrp="1"/>
          </p:cNvSpPr>
          <p:nvPr>
            <p:ph idx="1"/>
          </p:nvPr>
        </p:nvSpPr>
        <p:spPr>
          <a:xfrm>
            <a:off x="229702" y="1004812"/>
            <a:ext cx="3853623" cy="3724274"/>
          </a:xfrm>
        </p:spPr>
        <p:txBody>
          <a:bodyPr/>
          <a:lstStyle/>
          <a:p>
            <a:r>
              <a:rPr lang="en-US" altLang="ja-JP" sz="1600" b="1" dirty="0" smtClean="0"/>
              <a:t>ISE 1.2 </a:t>
            </a:r>
            <a:r>
              <a:rPr lang="ja-JP" altLang="en-US" sz="1600" b="1" dirty="0" smtClean="0"/>
              <a:t>までサポートしていたが、</a:t>
            </a:r>
            <a:r>
              <a:rPr lang="en-US" altLang="ja-JP" sz="1600" b="1" dirty="0" smtClean="0"/>
              <a:t>1.3</a:t>
            </a:r>
            <a:r>
              <a:rPr lang="ja-JP" altLang="en-US" sz="1600" b="1" dirty="0" smtClean="0"/>
              <a:t>以降非サポートとなっていた</a:t>
            </a:r>
            <a:endParaRPr lang="en-US" altLang="ja-JP" sz="1600" b="1" dirty="0" smtClean="0"/>
          </a:p>
          <a:p>
            <a:pPr marL="214341" indent="-214341">
              <a:buFont typeface="Arial"/>
              <a:buChar char="•"/>
            </a:pPr>
            <a:r>
              <a:rPr lang="ja-JP" altLang="en-US" sz="1600" dirty="0" smtClean="0"/>
              <a:t>アップグレードパス</a:t>
            </a:r>
            <a:r>
              <a:rPr lang="en-US" sz="1600" dirty="0" smtClean="0"/>
              <a:t> 1.2 </a:t>
            </a:r>
            <a:r>
              <a:rPr lang="en-US" sz="1600" dirty="0"/>
              <a:t>&gt; </a:t>
            </a:r>
            <a:r>
              <a:rPr lang="en-US" sz="1600" dirty="0" smtClean="0"/>
              <a:t>1.4 &gt; </a:t>
            </a:r>
            <a:r>
              <a:rPr lang="en-US" sz="1600" dirty="0"/>
              <a:t>2.1+ </a:t>
            </a:r>
            <a:endParaRPr lang="en-US" sz="1600" dirty="0" smtClean="0"/>
          </a:p>
          <a:p>
            <a:pPr marL="214341" indent="-214341">
              <a:buFont typeface="Arial"/>
              <a:buChar char="•"/>
            </a:pPr>
            <a:r>
              <a:rPr lang="ja-JP" altLang="en-US" sz="1600" dirty="0" smtClean="0"/>
              <a:t>上記アップグレードパス使用時、アカウントは保持される　</a:t>
            </a:r>
            <a:endParaRPr lang="en-US" altLang="ja-JP" sz="1600" dirty="0" smtClean="0"/>
          </a:p>
          <a:p>
            <a:pPr marL="214341" indent="-214341">
              <a:buFont typeface="Arial"/>
              <a:buChar char="•"/>
            </a:pPr>
            <a:r>
              <a:rPr lang="ja-JP" altLang="en-US" sz="1600" dirty="0" smtClean="0"/>
              <a:t>ユーザが初めてログインするまでアカウントの期間延長はできない</a:t>
            </a:r>
            <a:endParaRPr lang="en-US" altLang="ja-JP" sz="1600" dirty="0" smtClean="0"/>
          </a:p>
          <a:p>
            <a:pPr marL="214341" indent="-214341">
              <a:buFont typeface="Arial"/>
              <a:buChar char="•"/>
            </a:pPr>
            <a:r>
              <a:rPr lang="ja-JP" altLang="en-US" sz="1600" dirty="0" smtClean="0"/>
              <a:t>メリット</a:t>
            </a:r>
            <a:endParaRPr lang="en-US" sz="1600" dirty="0" smtClean="0"/>
          </a:p>
          <a:p>
            <a:pPr marL="390524" lvl="1" indent="-214341"/>
            <a:r>
              <a:rPr lang="ja-JP" altLang="en-US" sz="1600" dirty="0" smtClean="0"/>
              <a:t>数時間のみの利用を許可したいアカウントの作成に対応</a:t>
            </a:r>
            <a:endParaRPr lang="en-US" sz="1600" dirty="0" smtClean="0"/>
          </a:p>
          <a:p>
            <a:pPr marL="390524" lvl="1" indent="-214341"/>
            <a:r>
              <a:rPr lang="ja-JP" altLang="en-US" sz="1600" dirty="0" smtClean="0"/>
              <a:t>スポンサーはクレデンシャルの記載されたバウチャーをあらかじめ印刷して準備しておける</a:t>
            </a:r>
            <a:endParaRPr lang="en-US" sz="1600"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6431" y="1434548"/>
            <a:ext cx="4686636" cy="1926150"/>
          </a:xfrm>
          <a:prstGeom prst="rect">
            <a:avLst/>
          </a:prstGeom>
          <a:noFill/>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394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z="2800" dirty="0"/>
              <a:t>ゲストタイプ</a:t>
            </a:r>
            <a:r>
              <a:rPr lang="en-US" altLang="ja-JP" sz="2800" dirty="0"/>
              <a:t> </a:t>
            </a:r>
            <a:r>
              <a:rPr lang="en-US" sz="2800" dirty="0"/>
              <a:t>From First-Login</a:t>
            </a:r>
            <a:endParaRPr lang="en-US" dirty="0"/>
          </a:p>
        </p:txBody>
      </p:sp>
      <p:sp>
        <p:nvSpPr>
          <p:cNvPr id="6" name="Content Placeholder 5"/>
          <p:cNvSpPr>
            <a:spLocks noGrp="1"/>
          </p:cNvSpPr>
          <p:nvPr>
            <p:ph idx="1"/>
          </p:nvPr>
        </p:nvSpPr>
        <p:spPr>
          <a:xfrm>
            <a:off x="199454" y="747826"/>
            <a:ext cx="8580924" cy="3724274"/>
          </a:xfrm>
        </p:spPr>
        <p:txBody>
          <a:bodyPr/>
          <a:lstStyle/>
          <a:p>
            <a:r>
              <a:rPr lang="en-US" sz="1600" dirty="0" smtClean="0"/>
              <a:t>Sponsor portal &gt; Create </a:t>
            </a:r>
            <a:r>
              <a:rPr lang="en-US" sz="1600" dirty="0"/>
              <a:t>accounts</a:t>
            </a:r>
          </a:p>
          <a:p>
            <a:r>
              <a:rPr lang="ja-JP" altLang="en-US" sz="1600" dirty="0" smtClean="0"/>
              <a:t>ゲストタイプで</a:t>
            </a:r>
            <a:r>
              <a:rPr lang="en-US" sz="1600" dirty="0" smtClean="0"/>
              <a:t> </a:t>
            </a:r>
            <a:r>
              <a:rPr lang="en-US" sz="1600" dirty="0"/>
              <a:t>from first login </a:t>
            </a:r>
            <a:r>
              <a:rPr lang="en-US" sz="1600" dirty="0" smtClean="0"/>
              <a:t>guest type </a:t>
            </a:r>
            <a:r>
              <a:rPr lang="ja-JP" altLang="en-US" sz="1600" dirty="0" smtClean="0"/>
              <a:t>を選択</a:t>
            </a:r>
            <a:endParaRPr lang="en-US" sz="1600" dirty="0"/>
          </a:p>
          <a:p>
            <a:r>
              <a:rPr lang="ja-JP" altLang="en-US" sz="1600" dirty="0" smtClean="0"/>
              <a:t>開始時間および終了時間の代わりに有効日数（または時間）を指定</a:t>
            </a:r>
            <a:endParaRPr lang="en-US" sz="1600" dirty="0"/>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1" y="2005062"/>
            <a:ext cx="8117392" cy="2561618"/>
          </a:xfrm>
          <a:prstGeom prst="rect">
            <a:avLst/>
          </a:prstGeom>
          <a:noFill/>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 Placeholder 3"/>
          <p:cNvSpPr>
            <a:spLocks noGrp="1"/>
          </p:cNvSpPr>
          <p:nvPr>
            <p:ph type="body" sz="quarter" idx="10"/>
          </p:nvPr>
        </p:nvSpPr>
        <p:spPr>
          <a:xfrm>
            <a:off x="231635" y="463387"/>
            <a:ext cx="8588437" cy="329804"/>
          </a:xfrm>
        </p:spPr>
        <p:txBody>
          <a:bodyPr/>
          <a:lstStyle/>
          <a:p>
            <a:r>
              <a:rPr lang="ja-JP" altLang="en-US" dirty="0" smtClean="0">
                <a:solidFill>
                  <a:srgbClr val="FF6600"/>
                </a:solidFill>
              </a:rPr>
              <a:t>スポンサーポータル　アカウント作成画面</a:t>
            </a:r>
            <a:endParaRPr lang="en-US" dirty="0">
              <a:solidFill>
                <a:srgbClr val="FF6600"/>
              </a:solidFill>
            </a:endParaRPr>
          </a:p>
        </p:txBody>
      </p:sp>
    </p:spTree>
    <p:extLst>
      <p:ext uri="{BB962C8B-B14F-4D97-AF65-F5344CB8AC3E}">
        <p14:creationId xmlns:p14="http://schemas.microsoft.com/office/powerpoint/2010/main" val="866702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9701" y="732710"/>
            <a:ext cx="3888883" cy="3724274"/>
          </a:xfrm>
        </p:spPr>
        <p:txBody>
          <a:bodyPr>
            <a:normAutofit/>
          </a:bodyPr>
          <a:lstStyle/>
          <a:p>
            <a:r>
              <a:rPr lang="en-US" dirty="0" smtClean="0"/>
              <a:t>start/end time stamp not set until after first login (account is activated)</a:t>
            </a:r>
          </a:p>
          <a:p>
            <a:r>
              <a:rPr lang="en-US" dirty="0" smtClean="0"/>
              <a:t>The time left number is the time the account will be inactive before its moved to expired state and then purged by normal purge policy</a:t>
            </a:r>
          </a:p>
          <a:p>
            <a:r>
              <a:rPr lang="en-US" dirty="0" smtClean="0"/>
              <a:t>Account duration (how long it was created for ex: 8hrs or 1 day) - missing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4424" y="1042095"/>
            <a:ext cx="4365373" cy="3105449"/>
          </a:xfrm>
          <a:prstGeom prst="rect">
            <a:avLst/>
          </a:prstGeom>
          <a:noFill/>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230144" y="97977"/>
            <a:ext cx="8579188" cy="357487"/>
          </a:xfrm>
        </p:spPr>
        <p:txBody>
          <a:bodyPr/>
          <a:lstStyle/>
          <a:p>
            <a:r>
              <a:rPr lang="en-US" sz="2700" dirty="0"/>
              <a:t>From First-Login Guest Type</a:t>
            </a:r>
            <a:endParaRPr lang="en-US" dirty="0"/>
          </a:p>
        </p:txBody>
      </p:sp>
      <p:sp>
        <p:nvSpPr>
          <p:cNvPr id="9" name="Text Placeholder 3"/>
          <p:cNvSpPr>
            <a:spLocks noGrp="1"/>
          </p:cNvSpPr>
          <p:nvPr>
            <p:ph type="body" sz="quarter" idx="10"/>
          </p:nvPr>
        </p:nvSpPr>
        <p:spPr>
          <a:xfrm>
            <a:off x="231635" y="463387"/>
            <a:ext cx="8588437" cy="329804"/>
          </a:xfrm>
        </p:spPr>
        <p:txBody>
          <a:bodyPr/>
          <a:lstStyle/>
          <a:p>
            <a:r>
              <a:rPr lang="en-US" dirty="0" smtClean="0">
                <a:solidFill>
                  <a:srgbClr val="FF6600"/>
                </a:solidFill>
              </a:rPr>
              <a:t>Account Creation – Account Information</a:t>
            </a:r>
            <a:endParaRPr lang="en-US" dirty="0">
              <a:solidFill>
                <a:srgbClr val="FF6600"/>
              </a:solidFill>
            </a:endParaRPr>
          </a:p>
        </p:txBody>
      </p:sp>
    </p:spTree>
    <p:extLst>
      <p:ext uri="{BB962C8B-B14F-4D97-AF65-F5344CB8AC3E}">
        <p14:creationId xmlns:p14="http://schemas.microsoft.com/office/powerpoint/2010/main" val="5997263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9701" y="717592"/>
            <a:ext cx="8580924" cy="3724274"/>
          </a:xfrm>
        </p:spPr>
        <p:txBody>
          <a:bodyPr>
            <a:normAutofit/>
          </a:bodyPr>
          <a:lstStyle/>
          <a:p>
            <a:r>
              <a:rPr lang="en-US" dirty="0" smtClean="0"/>
              <a:t>The expiration column is empty until user logs in</a:t>
            </a:r>
          </a:p>
          <a:p>
            <a:r>
              <a:rPr lang="en-US" dirty="0"/>
              <a:t>The time left number is the time the account will be inactive before its moved to expired state and then purged by normal purge policy</a:t>
            </a:r>
          </a:p>
          <a:p>
            <a:pPr marL="0" indent="0">
              <a:buNone/>
            </a:pPr>
            <a:r>
              <a:rPr lang="en-US" dirty="0" smtClean="0"/>
              <a:t>After the user logs in</a:t>
            </a:r>
          </a:p>
          <a:p>
            <a:r>
              <a:rPr lang="en-US" dirty="0" smtClean="0"/>
              <a:t>Account will </a:t>
            </a:r>
            <a:r>
              <a:rPr lang="en-US" dirty="0"/>
              <a:t>be set with </a:t>
            </a:r>
            <a:r>
              <a:rPr lang="en-US" dirty="0" smtClean="0"/>
              <a:t>an expiration and will behave exactly like a regular guest</a:t>
            </a:r>
            <a:endParaRPr lang="en-US" dirty="0"/>
          </a:p>
          <a:p>
            <a:r>
              <a:rPr lang="en-US" dirty="0"/>
              <a:t>All </a:t>
            </a:r>
            <a:r>
              <a:rPr lang="en-US" dirty="0" err="1"/>
              <a:t>gui</a:t>
            </a:r>
            <a:r>
              <a:rPr lang="en-US" dirty="0"/>
              <a:t> indications of the guest user will be the same as a regular </a:t>
            </a:r>
            <a:r>
              <a:rPr lang="en-US" dirty="0" smtClean="0"/>
              <a:t>guest (except for the guest type)</a:t>
            </a:r>
            <a:endParaRPr lang="en-US" dirty="0"/>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75719" y="3007159"/>
            <a:ext cx="8401061" cy="1393769"/>
          </a:xfrm>
          <a:prstGeom prst="rect">
            <a:avLst/>
          </a:prstGeom>
          <a:noFill/>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itle 1"/>
          <p:cNvSpPr>
            <a:spLocks noGrp="1"/>
          </p:cNvSpPr>
          <p:nvPr>
            <p:ph type="title"/>
          </p:nvPr>
        </p:nvSpPr>
        <p:spPr>
          <a:xfrm>
            <a:off x="230144" y="97977"/>
            <a:ext cx="8579188" cy="357487"/>
          </a:xfrm>
        </p:spPr>
        <p:txBody>
          <a:bodyPr/>
          <a:lstStyle/>
          <a:p>
            <a:r>
              <a:rPr lang="en-US" sz="2700" dirty="0"/>
              <a:t>From First-Login Guest Type</a:t>
            </a:r>
            <a:endParaRPr lang="en-US" dirty="0"/>
          </a:p>
        </p:txBody>
      </p:sp>
      <p:sp>
        <p:nvSpPr>
          <p:cNvPr id="7" name="Text Placeholder 3"/>
          <p:cNvSpPr>
            <a:spLocks noGrp="1"/>
          </p:cNvSpPr>
          <p:nvPr>
            <p:ph type="body" sz="quarter" idx="10"/>
          </p:nvPr>
        </p:nvSpPr>
        <p:spPr>
          <a:xfrm>
            <a:off x="231635" y="463387"/>
            <a:ext cx="8588437" cy="329804"/>
          </a:xfrm>
        </p:spPr>
        <p:txBody>
          <a:bodyPr/>
          <a:lstStyle/>
          <a:p>
            <a:r>
              <a:rPr lang="en-US" dirty="0" smtClean="0">
                <a:solidFill>
                  <a:srgbClr val="FF7C80"/>
                </a:solidFill>
              </a:rPr>
              <a:t>List display </a:t>
            </a:r>
            <a:r>
              <a:rPr lang="en-US" dirty="0" err="1" smtClean="0">
                <a:solidFill>
                  <a:srgbClr val="FF7C80"/>
                </a:solidFill>
              </a:rPr>
              <a:t>behaviour</a:t>
            </a:r>
            <a:r>
              <a:rPr lang="en-US" dirty="0" smtClean="0">
                <a:solidFill>
                  <a:srgbClr val="FF7C80"/>
                </a:solidFill>
              </a:rPr>
              <a:t> &gt; </a:t>
            </a:r>
            <a:r>
              <a:rPr lang="en-US" dirty="0">
                <a:solidFill>
                  <a:srgbClr val="FF7C80"/>
                </a:solidFill>
              </a:rPr>
              <a:t>sponsor portal managed accounts list</a:t>
            </a:r>
          </a:p>
          <a:p>
            <a:endParaRPr lang="en-US" dirty="0">
              <a:solidFill>
                <a:srgbClr val="FF6600"/>
              </a:solidFill>
            </a:endParaRPr>
          </a:p>
        </p:txBody>
      </p:sp>
    </p:spTree>
    <p:extLst>
      <p:ext uri="{BB962C8B-B14F-4D97-AF65-F5344CB8AC3E}">
        <p14:creationId xmlns:p14="http://schemas.microsoft.com/office/powerpoint/2010/main" val="344947284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9702" y="833478"/>
            <a:ext cx="5030176" cy="3608388"/>
          </a:xfrm>
        </p:spPr>
        <p:txBody>
          <a:bodyPr>
            <a:normAutofit/>
          </a:bodyPr>
          <a:lstStyle/>
          <a:p>
            <a:r>
              <a:rPr lang="en-US" dirty="0" smtClean="0"/>
              <a:t>First </a:t>
            </a:r>
            <a:r>
              <a:rPr lang="en-US" dirty="0"/>
              <a:t>Login Guest accounts move to Expired after N days as configured </a:t>
            </a:r>
            <a:r>
              <a:rPr lang="en-US" dirty="0" smtClean="0"/>
              <a:t>(90 days)</a:t>
            </a:r>
            <a:endParaRPr lang="en-US" dirty="0"/>
          </a:p>
          <a:p>
            <a:r>
              <a:rPr lang="en-US" dirty="0"/>
              <a:t>Purge of these expired guests occurs as per Scheduled purge policy specified for any Expired guest accounts (every 15 </a:t>
            </a:r>
            <a:r>
              <a:rPr lang="en-US" dirty="0" smtClean="0"/>
              <a:t>days)</a:t>
            </a:r>
          </a:p>
          <a:p>
            <a:endParaRPr lang="en-US" dirty="0"/>
          </a:p>
          <a:p>
            <a:endParaRPr lang="en-US" dirty="0"/>
          </a:p>
        </p:txBody>
      </p:sp>
      <p:sp>
        <p:nvSpPr>
          <p:cNvPr id="6" name="Title 1"/>
          <p:cNvSpPr>
            <a:spLocks noGrp="1"/>
          </p:cNvSpPr>
          <p:nvPr>
            <p:ph type="title"/>
          </p:nvPr>
        </p:nvSpPr>
        <p:spPr>
          <a:xfrm>
            <a:off x="230144" y="97977"/>
            <a:ext cx="8579188" cy="357487"/>
          </a:xfrm>
        </p:spPr>
        <p:txBody>
          <a:bodyPr/>
          <a:lstStyle/>
          <a:p>
            <a:r>
              <a:rPr lang="en-US" sz="2700" dirty="0"/>
              <a:t>From First-Login Guest Type</a:t>
            </a:r>
            <a:endParaRPr lang="en-US" dirty="0"/>
          </a:p>
        </p:txBody>
      </p:sp>
      <p:sp>
        <p:nvSpPr>
          <p:cNvPr id="7" name="Text Placeholder 3"/>
          <p:cNvSpPr>
            <a:spLocks noGrp="1"/>
          </p:cNvSpPr>
          <p:nvPr>
            <p:ph type="body" sz="quarter" idx="10"/>
          </p:nvPr>
        </p:nvSpPr>
        <p:spPr>
          <a:xfrm>
            <a:off x="231635" y="463387"/>
            <a:ext cx="8588437" cy="329804"/>
          </a:xfrm>
        </p:spPr>
        <p:txBody>
          <a:bodyPr/>
          <a:lstStyle/>
          <a:p>
            <a:r>
              <a:rPr lang="en-US" dirty="0" err="1" smtClean="0">
                <a:solidFill>
                  <a:srgbClr val="FF6600"/>
                </a:solidFill>
              </a:rPr>
              <a:t>Workcenters</a:t>
            </a:r>
            <a:r>
              <a:rPr lang="en-US" dirty="0" smtClean="0">
                <a:solidFill>
                  <a:srgbClr val="FF6600"/>
                </a:solidFill>
              </a:rPr>
              <a:t> &gt; Guest Access Settings &gt; Guest Account Purge Policy	</a:t>
            </a:r>
            <a:endParaRPr lang="en-US" dirty="0">
              <a:solidFill>
                <a:srgbClr val="FF6600"/>
              </a:solidFill>
            </a:endParaRPr>
          </a:p>
        </p:txBody>
      </p:sp>
      <p:pic>
        <p:nvPicPr>
          <p:cNvPr id="5" name="Picture 4" descr="purgegues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9500" y="912857"/>
            <a:ext cx="3437872" cy="3612398"/>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57194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6639" y="2157977"/>
            <a:ext cx="6586106" cy="2533940"/>
          </a:xfrm>
          <a:prstGeom prst="rect">
            <a:avLst/>
          </a:prstGeom>
          <a:ln>
            <a:solidFill>
              <a:schemeClr val="tx1"/>
            </a:solidFill>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smtClean="0"/>
              <a:t>NIC </a:t>
            </a:r>
            <a:r>
              <a:rPr lang="ja-JP" altLang="en-US" dirty="0" smtClean="0"/>
              <a:t>インターフェイスのチーミング</a:t>
            </a:r>
            <a:r>
              <a:rPr lang="en-US" altLang="ja-JP" dirty="0" smtClean="0"/>
              <a:t> </a:t>
            </a:r>
            <a:r>
              <a:rPr lang="en-US" dirty="0" smtClean="0"/>
              <a:t>(</a:t>
            </a:r>
            <a:r>
              <a:rPr lang="ja-JP" altLang="en-US" dirty="0" smtClean="0"/>
              <a:t>ボンディング</a:t>
            </a:r>
            <a:r>
              <a:rPr lang="en-US" dirty="0" smtClean="0"/>
              <a:t>)</a:t>
            </a:r>
            <a:endParaRPr lang="en-US" dirty="0"/>
          </a:p>
        </p:txBody>
      </p:sp>
      <p:sp>
        <p:nvSpPr>
          <p:cNvPr id="4" name="Content Placeholder 3"/>
          <p:cNvSpPr>
            <a:spLocks noGrp="1"/>
          </p:cNvSpPr>
          <p:nvPr>
            <p:ph idx="1"/>
          </p:nvPr>
        </p:nvSpPr>
        <p:spPr>
          <a:xfrm>
            <a:off x="229701" y="657125"/>
            <a:ext cx="8580924" cy="3724274"/>
          </a:xfrm>
        </p:spPr>
        <p:txBody>
          <a:bodyPr/>
          <a:lstStyle/>
          <a:p>
            <a:pPr marL="214341" indent="-214341">
              <a:buFont typeface="Arial"/>
              <a:buChar char="•"/>
            </a:pPr>
            <a:r>
              <a:rPr lang="ja-JP" altLang="en-US" dirty="0" smtClean="0"/>
              <a:t>冗長性確保のため（帯域確保のためのアグリゲーションではない）</a:t>
            </a:r>
            <a:endParaRPr lang="en-US" altLang="ja-JP" dirty="0" smtClean="0"/>
          </a:p>
          <a:p>
            <a:pPr marL="214341" indent="-214341">
              <a:buFont typeface="Arial"/>
              <a:buChar char="•"/>
            </a:pPr>
            <a:r>
              <a:rPr lang="ja-JP" altLang="en-US" dirty="0" smtClean="0"/>
              <a:t>シンプルなプライマリ・セカンダリ設定</a:t>
            </a:r>
            <a:endParaRPr lang="en-US" altLang="ja-JP" dirty="0" smtClean="0"/>
          </a:p>
          <a:p>
            <a:pPr marL="214341" indent="-214341">
              <a:buFont typeface="Arial"/>
              <a:buChar char="•"/>
            </a:pPr>
            <a:r>
              <a:rPr lang="ja-JP" altLang="en-US" dirty="0" smtClean="0"/>
              <a:t>各</a:t>
            </a:r>
            <a:r>
              <a:rPr lang="en-US" dirty="0" smtClean="0"/>
              <a:t>PSN</a:t>
            </a:r>
            <a:r>
              <a:rPr lang="ja-JP" altLang="en-US" dirty="0" smtClean="0"/>
              <a:t>は自身の</a:t>
            </a:r>
            <a:r>
              <a:rPr lang="en-US" altLang="ja-JP" dirty="0" smtClean="0"/>
              <a:t>CLI</a:t>
            </a:r>
            <a:r>
              <a:rPr lang="ja-JP" altLang="en-US" dirty="0" smtClean="0"/>
              <a:t>設定で指定</a:t>
            </a:r>
            <a:endParaRPr lang="en-US" altLang="ja-JP" dirty="0" smtClean="0"/>
          </a:p>
          <a:p>
            <a:pPr marL="214341" indent="-214341">
              <a:buFont typeface="Arial"/>
              <a:buChar char="•"/>
            </a:pPr>
            <a:r>
              <a:rPr lang="ja-JP" altLang="en-US" dirty="0" smtClean="0"/>
              <a:t>全ての</a:t>
            </a:r>
            <a:r>
              <a:rPr lang="en-US" altLang="ja-JP" dirty="0" smtClean="0"/>
              <a:t>PSN</a:t>
            </a:r>
            <a:r>
              <a:rPr lang="ja-JP" altLang="en-US" dirty="0" smtClean="0"/>
              <a:t>に共通する設定で、ポータル毎にポートを選択</a:t>
            </a:r>
            <a:r>
              <a:rPr lang="en-US" altLang="ja-JP" dirty="0" smtClean="0"/>
              <a:t> </a:t>
            </a:r>
            <a:r>
              <a:rPr lang="en-US" dirty="0" smtClean="0"/>
              <a:t>(PSN</a:t>
            </a:r>
            <a:r>
              <a:rPr lang="ja-JP" altLang="en-US" dirty="0" smtClean="0"/>
              <a:t>上のボンディング設定に依存</a:t>
            </a:r>
            <a:r>
              <a:rPr lang="en-US" dirty="0" smtClean="0"/>
              <a:t>)</a:t>
            </a:r>
            <a:endParaRPr lang="en-US" dirty="0"/>
          </a:p>
        </p:txBody>
      </p:sp>
    </p:spTree>
    <p:extLst>
      <p:ext uri="{BB962C8B-B14F-4D97-AF65-F5344CB8AC3E}">
        <p14:creationId xmlns:p14="http://schemas.microsoft.com/office/powerpoint/2010/main" val="225166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NIC Interface Teaming (Bonding)</a:t>
            </a:r>
            <a:endParaRPr lang="en-US" dirty="0"/>
          </a:p>
        </p:txBody>
      </p:sp>
      <p:sp>
        <p:nvSpPr>
          <p:cNvPr id="4" name="Content Placeholder 3"/>
          <p:cNvSpPr>
            <a:spLocks noGrp="1"/>
          </p:cNvSpPr>
          <p:nvPr>
            <p:ph idx="1"/>
          </p:nvPr>
        </p:nvSpPr>
        <p:spPr>
          <a:xfrm>
            <a:off x="229701" y="657125"/>
            <a:ext cx="8580924" cy="485512"/>
          </a:xfrm>
        </p:spPr>
        <p:txBody>
          <a:bodyPr/>
          <a:lstStyle/>
          <a:p>
            <a:pPr marL="214341" indent="-214341">
              <a:buFont typeface="Arial"/>
              <a:buChar char="•"/>
            </a:pPr>
            <a:r>
              <a:rPr lang="en-US" i="1" dirty="0" smtClean="0"/>
              <a:t>Understand</a:t>
            </a:r>
            <a:r>
              <a:rPr lang="en-US" dirty="0" smtClean="0"/>
              <a:t>: interface selections for a portal apply to </a:t>
            </a:r>
            <a:r>
              <a:rPr lang="en-US" u="sng" dirty="0" smtClean="0"/>
              <a:t>all PSNs</a:t>
            </a:r>
            <a:r>
              <a:rPr lang="en-US" dirty="0" smtClean="0"/>
              <a:t> in a deployment.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7265" y="1142637"/>
            <a:ext cx="4494589" cy="149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9017" y="1801678"/>
            <a:ext cx="1627746" cy="484748"/>
          </a:xfrm>
          <a:prstGeom prst="rect">
            <a:avLst/>
          </a:prstGeom>
          <a:noFill/>
        </p:spPr>
        <p:txBody>
          <a:bodyPr wrap="square" lIns="68589" tIns="34295" rIns="68589" bIns="34295" rtlCol="0">
            <a:spAutoFit/>
          </a:bodyPr>
          <a:lstStyle/>
          <a:p>
            <a:r>
              <a:rPr lang="en-US" sz="900" dirty="0"/>
              <a:t>This selection applies to PSNs where Eth0 and Eth1 </a:t>
            </a:r>
            <a:r>
              <a:rPr lang="en-US" sz="900" u="sng" dirty="0"/>
              <a:t>are not</a:t>
            </a:r>
            <a:r>
              <a:rPr lang="en-US" sz="900" dirty="0"/>
              <a:t> bonded.</a:t>
            </a:r>
          </a:p>
        </p:txBody>
      </p:sp>
      <p:sp>
        <p:nvSpPr>
          <p:cNvPr id="7" name="TextBox 6"/>
          <p:cNvSpPr txBox="1"/>
          <p:nvPr/>
        </p:nvSpPr>
        <p:spPr>
          <a:xfrm>
            <a:off x="7142704" y="1801678"/>
            <a:ext cx="1541685" cy="484748"/>
          </a:xfrm>
          <a:prstGeom prst="rect">
            <a:avLst/>
          </a:prstGeom>
          <a:noFill/>
        </p:spPr>
        <p:txBody>
          <a:bodyPr wrap="square" lIns="68589" tIns="34295" rIns="68589" bIns="34295" rtlCol="0">
            <a:spAutoFit/>
          </a:bodyPr>
          <a:lstStyle/>
          <a:p>
            <a:r>
              <a:rPr lang="en-US" sz="900" dirty="0"/>
              <a:t>This selection applies to PSNs where Eth0 and Eth1 </a:t>
            </a:r>
            <a:r>
              <a:rPr lang="en-US" sz="900" u="sng" dirty="0"/>
              <a:t>are</a:t>
            </a:r>
            <a:r>
              <a:rPr lang="en-US" sz="900" dirty="0"/>
              <a:t> bonded.</a:t>
            </a:r>
          </a:p>
        </p:txBody>
      </p:sp>
      <p:cxnSp>
        <p:nvCxnSpPr>
          <p:cNvPr id="8" name="Straight Arrow Connector 7"/>
          <p:cNvCxnSpPr/>
          <p:nvPr/>
        </p:nvCxnSpPr>
        <p:spPr>
          <a:xfrm>
            <a:off x="2052123" y="2044052"/>
            <a:ext cx="1168489"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673112" y="2044052"/>
            <a:ext cx="518037"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3"/>
          <p:cNvSpPr txBox="1">
            <a:spLocks/>
          </p:cNvSpPr>
          <p:nvPr/>
        </p:nvSpPr>
        <p:spPr>
          <a:xfrm>
            <a:off x="252470" y="2804023"/>
            <a:ext cx="7717672" cy="1623064"/>
          </a:xfrm>
          <a:prstGeom prst="rect">
            <a:avLst/>
          </a:prstGeom>
        </p:spPr>
        <p:txBody>
          <a:bodyPr lIns="68571" tIns="34286" rIns="68571" bIns="34286"/>
          <a:lstStyle>
            <a:lvl1pPr marL="228553" indent="-228553" algn="l" defTabSz="914209"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63432" indent="-238066" algn="l" defTabSz="914209" rtl="0" eaLnBrk="1" latinLnBrk="0" hangingPunct="1">
              <a:lnSpc>
                <a:spcPct val="95000"/>
              </a:lnSpc>
              <a:spcBef>
                <a:spcPts val="800"/>
              </a:spcBef>
              <a:buClr>
                <a:schemeClr val="tx2"/>
              </a:buClr>
              <a:buFont typeface="Arial"/>
              <a:buChar char="•"/>
              <a:defRPr lang="en-US" sz="1900" kern="1200">
                <a:solidFill>
                  <a:schemeClr val="tx1"/>
                </a:solidFill>
                <a:latin typeface="+mn-lt"/>
                <a:ea typeface="+mn-ea"/>
                <a:cs typeface="CiscoSans"/>
              </a:defRPr>
            </a:lvl2pPr>
            <a:lvl3pPr marL="693567" indent="-226956" algn="l" defTabSz="914209" rtl="0" eaLnBrk="1" latinLnBrk="0" hangingPunct="1">
              <a:lnSpc>
                <a:spcPct val="95000"/>
              </a:lnSpc>
              <a:spcBef>
                <a:spcPts val="840"/>
              </a:spcBef>
              <a:buFont typeface="Arial"/>
              <a:buChar char="•"/>
              <a:defRPr lang="en-US" sz="1600" kern="1200">
                <a:solidFill>
                  <a:schemeClr val="tx1"/>
                </a:solidFill>
                <a:latin typeface="+mn-lt"/>
                <a:ea typeface="+mn-ea"/>
                <a:cs typeface="CiscoSans"/>
              </a:defRPr>
            </a:lvl3pPr>
            <a:lvl4pPr marL="914171" indent="-225369" algn="l" defTabSz="914209"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4pPr>
            <a:lvl5pPr marL="1134777" indent="-226956" algn="l" defTabSz="914209"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5pPr>
            <a:lvl6pPr marL="1151606" indent="-228553" algn="l" defTabSz="914209"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574" indent="-228523" algn="l" defTabSz="914209"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733" indent="0" algn="l" defTabSz="914209" rtl="0" eaLnBrk="1" latinLnBrk="0" hangingPunct="1">
              <a:spcBef>
                <a:spcPct val="20000"/>
              </a:spcBef>
              <a:buFont typeface="Arial" pitchFamily="34" charset="0"/>
              <a:buNone/>
              <a:defRPr sz="2000" kern="1200">
                <a:solidFill>
                  <a:schemeClr val="tx1"/>
                </a:solidFill>
                <a:latin typeface="+mn-lt"/>
                <a:ea typeface="+mn-ea"/>
                <a:cs typeface="+mn-cs"/>
              </a:defRPr>
            </a:lvl8pPr>
            <a:lvl9pPr marL="3885391" indent="-228553" algn="l" defTabSz="91420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4341" indent="-214341">
              <a:buFont typeface="Arial"/>
              <a:buChar char="•"/>
            </a:pPr>
            <a:r>
              <a:rPr lang="en-US" sz="1800" dirty="0" smtClean="0"/>
              <a:t>So, it is perfectly valid to select Eth0/Eth1 </a:t>
            </a:r>
            <a:r>
              <a:rPr lang="en-US" sz="1800" u="sng" dirty="0" smtClean="0"/>
              <a:t>and</a:t>
            </a:r>
            <a:r>
              <a:rPr lang="en-US" sz="1800" dirty="0" smtClean="0"/>
              <a:t> Bond0.</a:t>
            </a:r>
          </a:p>
          <a:p>
            <a:pPr marL="214341" indent="-214341">
              <a:buFont typeface="Arial"/>
              <a:buChar char="•"/>
            </a:pPr>
            <a:r>
              <a:rPr lang="en-US" sz="1800" dirty="0" smtClean="0"/>
              <a:t>When a physical interface pair is bonded, the portal listens only on the IP address of the even-numbered interface, i.e., </a:t>
            </a:r>
            <a:r>
              <a:rPr lang="en-US" sz="1800" dirty="0"/>
              <a:t>E</a:t>
            </a:r>
            <a:r>
              <a:rPr lang="en-US" sz="1800" dirty="0" smtClean="0"/>
              <a:t>th0, </a:t>
            </a:r>
            <a:r>
              <a:rPr lang="en-US" sz="1800" dirty="0"/>
              <a:t>E</a:t>
            </a:r>
            <a:r>
              <a:rPr lang="en-US" sz="1800" dirty="0" smtClean="0"/>
              <a:t>th2, or </a:t>
            </a:r>
            <a:r>
              <a:rPr lang="en-US" sz="1800" dirty="0"/>
              <a:t>E</a:t>
            </a:r>
            <a:r>
              <a:rPr lang="en-US" sz="1800" dirty="0" smtClean="0"/>
              <a:t>th4.</a:t>
            </a:r>
          </a:p>
          <a:p>
            <a:pPr marL="214341" indent="-214341">
              <a:buFont typeface="Arial"/>
              <a:buChar char="•"/>
            </a:pPr>
            <a:r>
              <a:rPr lang="en-US" sz="1800" dirty="0"/>
              <a:t>On a PSN where Eth0/Eth1 are bonded, the settings shown above </a:t>
            </a:r>
            <a:r>
              <a:rPr lang="en-US" sz="1800" dirty="0" smtClean="0"/>
              <a:t>indicate that the </a:t>
            </a:r>
            <a:r>
              <a:rPr lang="en-US" sz="1800" dirty="0"/>
              <a:t>PSN will </a:t>
            </a:r>
            <a:r>
              <a:rPr lang="en-US" sz="1800" u="sng" dirty="0"/>
              <a:t>not</a:t>
            </a:r>
            <a:r>
              <a:rPr lang="en-US" sz="1800" dirty="0"/>
              <a:t> listen on the Eth0 IP address, since Bond0 is </a:t>
            </a:r>
            <a:r>
              <a:rPr lang="en-US" sz="1800" u="sng" dirty="0"/>
              <a:t>not</a:t>
            </a:r>
            <a:r>
              <a:rPr lang="en-US" sz="1800" dirty="0"/>
              <a:t> selected</a:t>
            </a:r>
            <a:r>
              <a:rPr lang="en-US" sz="1800" dirty="0" smtClean="0"/>
              <a:t>.  The selection of Eth0 alone has no effect when Eth0 is part of a bonded pair.</a:t>
            </a:r>
            <a:endParaRPr lang="en-US" sz="1800" dirty="0"/>
          </a:p>
        </p:txBody>
      </p:sp>
    </p:spTree>
    <p:extLst>
      <p:ext uri="{BB962C8B-B14F-4D97-AF65-F5344CB8AC3E}">
        <p14:creationId xmlns:p14="http://schemas.microsoft.com/office/powerpoint/2010/main" val="44418001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700" dirty="0" smtClean="0"/>
              <a:t>SAML</a:t>
            </a:r>
            <a:r>
              <a:rPr lang="ja-JP" altLang="en-US" sz="2700" dirty="0" smtClean="0"/>
              <a:t>サポートのアップデート</a:t>
            </a:r>
            <a:endParaRPr lang="en-US" dirty="0"/>
          </a:p>
        </p:txBody>
      </p:sp>
      <p:sp>
        <p:nvSpPr>
          <p:cNvPr id="5" name="Content Placeholder 4"/>
          <p:cNvSpPr>
            <a:spLocks noGrp="1"/>
          </p:cNvSpPr>
          <p:nvPr>
            <p:ph idx="1"/>
          </p:nvPr>
        </p:nvSpPr>
        <p:spPr>
          <a:xfrm>
            <a:off x="429111" y="1130775"/>
            <a:ext cx="8580924" cy="3724274"/>
          </a:xfrm>
        </p:spPr>
        <p:txBody>
          <a:bodyPr/>
          <a:lstStyle/>
          <a:p>
            <a:pPr marL="0" indent="0">
              <a:buNone/>
            </a:pPr>
            <a:r>
              <a:rPr lang="en-US" sz="1800" b="1" dirty="0"/>
              <a:t>Guest, Sponsor </a:t>
            </a:r>
            <a:r>
              <a:rPr lang="ja-JP" altLang="en-US" sz="1800" b="1" dirty="0" smtClean="0"/>
              <a:t>および</a:t>
            </a:r>
            <a:r>
              <a:rPr lang="en-US" sz="1800" b="1" dirty="0" smtClean="0"/>
              <a:t> </a:t>
            </a:r>
            <a:r>
              <a:rPr lang="en-US" sz="1800" b="1" dirty="0"/>
              <a:t>My Devices Portals</a:t>
            </a:r>
          </a:p>
          <a:p>
            <a:pPr marL="214341" indent="-214341">
              <a:buFont typeface="Arial"/>
              <a:buChar char="•"/>
            </a:pPr>
            <a:r>
              <a:rPr lang="en-US" sz="1800" dirty="0"/>
              <a:t>Oracle </a:t>
            </a:r>
            <a:r>
              <a:rPr lang="en-US" sz="1800" dirty="0" smtClean="0"/>
              <a:t>(ISE 1.4</a:t>
            </a:r>
            <a:r>
              <a:rPr lang="ja-JP" altLang="en-US" sz="1800" dirty="0" smtClean="0"/>
              <a:t>からサポート済</a:t>
            </a:r>
            <a:r>
              <a:rPr lang="en-US" sz="1800" dirty="0" smtClean="0"/>
              <a:t>)</a:t>
            </a:r>
            <a:endParaRPr lang="en-US" sz="1800" dirty="0"/>
          </a:p>
          <a:p>
            <a:pPr marL="214341" indent="-214341">
              <a:buFont typeface="Arial"/>
              <a:buChar char="•"/>
            </a:pPr>
            <a:r>
              <a:rPr lang="en-US" sz="1800" dirty="0" err="1" smtClean="0"/>
              <a:t>PingOne</a:t>
            </a:r>
            <a:r>
              <a:rPr lang="en-US" sz="1800" dirty="0" smtClean="0"/>
              <a:t> </a:t>
            </a:r>
            <a:r>
              <a:rPr lang="en-US" sz="1800" dirty="0"/>
              <a:t>(Cloud</a:t>
            </a:r>
            <a:r>
              <a:rPr lang="en-US" sz="1800" dirty="0" smtClean="0"/>
              <a:t>), </a:t>
            </a:r>
            <a:r>
              <a:rPr lang="en-US" sz="1800" dirty="0" err="1" smtClean="0"/>
              <a:t>PingFederate</a:t>
            </a:r>
            <a:r>
              <a:rPr lang="en-US" sz="1800" dirty="0" smtClean="0"/>
              <a:t> (CPE), Azure AD, </a:t>
            </a:r>
            <a:r>
              <a:rPr lang="en-US" sz="1800" dirty="0" err="1" smtClean="0"/>
              <a:t>SecureAuth</a:t>
            </a:r>
            <a:r>
              <a:rPr lang="en-US" sz="1800" dirty="0" smtClean="0"/>
              <a:t> </a:t>
            </a:r>
            <a:r>
              <a:rPr lang="ja-JP" altLang="en-US" sz="1800" dirty="0" smtClean="0"/>
              <a:t>との</a:t>
            </a:r>
            <a:r>
              <a:rPr lang="en-US" sz="1800" dirty="0"/>
              <a:t>SAML </a:t>
            </a:r>
            <a:r>
              <a:rPr lang="en-US" sz="1800" dirty="0" smtClean="0"/>
              <a:t>SSO</a:t>
            </a:r>
            <a:endParaRPr lang="en-US" sz="1800" dirty="0"/>
          </a:p>
          <a:p>
            <a:pPr marL="214341" indent="-214341">
              <a:buFont typeface="Arial"/>
              <a:buChar char="•"/>
            </a:pPr>
            <a:r>
              <a:rPr lang="ja-JP" altLang="en-US" sz="1800" dirty="0" smtClean="0"/>
              <a:t>一般的な</a:t>
            </a:r>
            <a:r>
              <a:rPr lang="en-US" altLang="ja-JP" sz="1800" dirty="0" smtClean="0"/>
              <a:t> </a:t>
            </a:r>
            <a:r>
              <a:rPr lang="en-US" sz="1800" dirty="0" smtClean="0"/>
              <a:t>SAML </a:t>
            </a:r>
            <a:r>
              <a:rPr lang="en-US" sz="1800" dirty="0"/>
              <a:t>SSO </a:t>
            </a:r>
            <a:r>
              <a:rPr lang="ja-JP" altLang="en-US" sz="1800" dirty="0" smtClean="0"/>
              <a:t>のサポート</a:t>
            </a:r>
            <a:r>
              <a:rPr lang="en-US" altLang="ja-JP" sz="1800" dirty="0" smtClean="0"/>
              <a:t> </a:t>
            </a:r>
            <a:r>
              <a:rPr lang="en-US" sz="1800" dirty="0" smtClean="0"/>
              <a:t>(</a:t>
            </a:r>
            <a:r>
              <a:rPr lang="en-US" sz="1800" dirty="0"/>
              <a:t>SAML2)</a:t>
            </a:r>
          </a:p>
          <a:p>
            <a:pPr marL="0" indent="0">
              <a:buNone/>
            </a:pPr>
            <a:r>
              <a:rPr lang="en-US" sz="1800" b="1" dirty="0" smtClean="0"/>
              <a:t>SAML </a:t>
            </a:r>
            <a:r>
              <a:rPr lang="en-US" sz="1800" b="1" dirty="0"/>
              <a:t>SSO </a:t>
            </a:r>
            <a:r>
              <a:rPr lang="ja-JP" altLang="en-US" sz="1800" b="1" dirty="0" smtClean="0"/>
              <a:t>は下記ポータルで使用可</a:t>
            </a:r>
            <a:r>
              <a:rPr lang="en-US" sz="1800" b="1" dirty="0" smtClean="0"/>
              <a:t>:</a:t>
            </a:r>
            <a:endParaRPr lang="en-US" sz="1800" b="1" dirty="0"/>
          </a:p>
          <a:p>
            <a:r>
              <a:rPr lang="ja-JP" altLang="en-US" sz="1800" dirty="0" smtClean="0"/>
              <a:t>ゲスト、スポンサー、毎デバイス、および証明書プロビジョニング</a:t>
            </a:r>
            <a:endParaRPr lang="en-US" altLang="ja-JP" sz="1800" dirty="0" smtClean="0"/>
          </a:p>
          <a:p>
            <a:r>
              <a:rPr lang="en-US" sz="1800" dirty="0" smtClean="0"/>
              <a:t>ISE 2.1 </a:t>
            </a:r>
            <a:r>
              <a:rPr lang="ja-JP" altLang="en-US" sz="1800" dirty="0" smtClean="0"/>
              <a:t>は外部グループをマッピングに使用可能に</a:t>
            </a:r>
            <a:r>
              <a:rPr lang="en-US" sz="1800" dirty="0" smtClean="0"/>
              <a:t> (AD/LDAP</a:t>
            </a:r>
            <a:r>
              <a:rPr lang="ja-JP" altLang="en-US" sz="1800" dirty="0" smtClean="0"/>
              <a:t>が不要に</a:t>
            </a:r>
            <a:r>
              <a:rPr lang="en-US" sz="1800" dirty="0" smtClean="0"/>
              <a:t>)</a:t>
            </a:r>
          </a:p>
        </p:txBody>
      </p:sp>
      <p:sp>
        <p:nvSpPr>
          <p:cNvPr id="6" name="Text Placeholder 6"/>
          <p:cNvSpPr>
            <a:spLocks noGrp="1"/>
          </p:cNvSpPr>
          <p:nvPr>
            <p:ph type="body" sz="quarter" idx="10"/>
          </p:nvPr>
        </p:nvSpPr>
        <p:spPr>
          <a:xfrm>
            <a:off x="231635" y="463387"/>
            <a:ext cx="8588437" cy="329804"/>
          </a:xfrm>
        </p:spPr>
        <p:txBody>
          <a:bodyPr/>
          <a:lstStyle/>
          <a:p>
            <a:r>
              <a:rPr lang="ja-JP" altLang="en-US" dirty="0" smtClean="0">
                <a:solidFill>
                  <a:srgbClr val="FF6600"/>
                </a:solidFill>
              </a:rPr>
              <a:t>より多くのプロバイダー連携と、より一般的なサポート</a:t>
            </a:r>
            <a:endParaRPr lang="en-US" dirty="0">
              <a:solidFill>
                <a:srgbClr val="FF6600"/>
              </a:solidFill>
            </a:endParaRPr>
          </a:p>
        </p:txBody>
      </p:sp>
    </p:spTree>
    <p:extLst>
      <p:ext uri="{BB962C8B-B14F-4D97-AF65-F5344CB8AC3E}">
        <p14:creationId xmlns:p14="http://schemas.microsoft.com/office/powerpoint/2010/main" val="151672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p:cNvCxnSpPr/>
          <p:nvPr/>
        </p:nvCxnSpPr>
        <p:spPr>
          <a:xfrm>
            <a:off x="1087476" y="2746571"/>
            <a:ext cx="677910" cy="81506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7266789" y="4662959"/>
            <a:ext cx="1732861" cy="235449"/>
          </a:xfrm>
          <a:prstGeom prst="rect">
            <a:avLst/>
          </a:prstGeom>
          <a:solidFill>
            <a:schemeClr val="bg2"/>
          </a:solidFill>
          <a:ln>
            <a:solidFill>
              <a:schemeClr val="bg2"/>
            </a:solidFill>
          </a:ln>
        </p:spPr>
        <p:txBody>
          <a:bodyPr wrap="square" lIns="34286" tIns="34286" rIns="34286" bIns="34286" rtlCol="0" anchor="ctr">
            <a:spAutoFit/>
          </a:bodyPr>
          <a:lstStyle/>
          <a:p>
            <a:pPr algn="ctr" defTabSz="457010">
              <a:lnSpc>
                <a:spcPct val="90000"/>
              </a:lnSpc>
              <a:spcBef>
                <a:spcPts val="450"/>
              </a:spcBef>
            </a:pPr>
            <a:endParaRPr lang="en-US" sz="1200" dirty="0">
              <a:solidFill>
                <a:srgbClr val="000000"/>
              </a:solidFill>
            </a:endParaRPr>
          </a:p>
        </p:txBody>
      </p:sp>
      <p:cxnSp>
        <p:nvCxnSpPr>
          <p:cNvPr id="71" name="Straight Connector 70"/>
          <p:cNvCxnSpPr/>
          <p:nvPr/>
        </p:nvCxnSpPr>
        <p:spPr bwMode="auto">
          <a:xfrm flipV="1">
            <a:off x="3800607" y="2495376"/>
            <a:ext cx="0" cy="735371"/>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800" dirty="0" err="1" smtClean="0"/>
              <a:t>EasyConnect</a:t>
            </a:r>
            <a:r>
              <a:rPr lang="en-US" sz="2800" dirty="0" smtClean="0"/>
              <a:t> </a:t>
            </a:r>
            <a:r>
              <a:rPr lang="ja-JP" altLang="en-US" sz="2800" dirty="0" smtClean="0"/>
              <a:t>ユーザ</a:t>
            </a:r>
            <a:r>
              <a:rPr lang="en-US" altLang="ja-JP" sz="2800" dirty="0" smtClean="0"/>
              <a:t>ID</a:t>
            </a:r>
            <a:r>
              <a:rPr lang="ja-JP" altLang="en-US" sz="2800" dirty="0" smtClean="0"/>
              <a:t>取得</a:t>
            </a:r>
            <a:endParaRPr lang="en-US" sz="2800" dirty="0"/>
          </a:p>
        </p:txBody>
      </p:sp>
      <p:sp>
        <p:nvSpPr>
          <p:cNvPr id="4" name="Text Placeholder 3"/>
          <p:cNvSpPr>
            <a:spLocks noGrp="1"/>
          </p:cNvSpPr>
          <p:nvPr>
            <p:ph type="body" sz="quarter" idx="10"/>
          </p:nvPr>
        </p:nvSpPr>
        <p:spPr/>
        <p:txBody>
          <a:bodyPr/>
          <a:lstStyle/>
          <a:p>
            <a:r>
              <a:rPr lang="en-US" sz="1800" dirty="0" smtClean="0"/>
              <a:t>AD </a:t>
            </a:r>
            <a:r>
              <a:rPr lang="ja-JP" altLang="en-US" sz="1800" dirty="0" smtClean="0"/>
              <a:t>と</a:t>
            </a:r>
            <a:r>
              <a:rPr lang="en-US" sz="1800" dirty="0" smtClean="0"/>
              <a:t> RADIUS </a:t>
            </a:r>
            <a:r>
              <a:rPr lang="ja-JP" altLang="en-US" sz="1800" dirty="0" smtClean="0"/>
              <a:t>のログインを参照</a:t>
            </a:r>
            <a:endParaRPr lang="en-US" altLang="ja-JP" sz="1800" dirty="0" smtClean="0"/>
          </a:p>
        </p:txBody>
      </p:sp>
      <p:cxnSp>
        <p:nvCxnSpPr>
          <p:cNvPr id="85" name="Straight Connector 84"/>
          <p:cNvCxnSpPr/>
          <p:nvPr/>
        </p:nvCxnSpPr>
        <p:spPr bwMode="auto">
          <a:xfrm flipH="1">
            <a:off x="1020626" y="3565054"/>
            <a:ext cx="1058589" cy="9446"/>
          </a:xfrm>
          <a:prstGeom prst="line">
            <a:avLst/>
          </a:prstGeom>
          <a:solidFill>
            <a:srgbClr val="0183B7"/>
          </a:solidFill>
          <a:ln w="19050" cap="flat" cmpd="sng" algn="ctr">
            <a:solidFill>
              <a:schemeClr val="accent1"/>
            </a:solidFill>
            <a:prstDash val="sysDot"/>
            <a:round/>
            <a:headEnd type="none" w="med" len="med"/>
            <a:tailEnd type="none" w="med" len="med"/>
          </a:ln>
          <a:effectLst/>
        </p:spPr>
      </p:cxnSp>
      <p:cxnSp>
        <p:nvCxnSpPr>
          <p:cNvPr id="93" name="Straight Connector 92"/>
          <p:cNvCxnSpPr/>
          <p:nvPr/>
        </p:nvCxnSpPr>
        <p:spPr bwMode="auto">
          <a:xfrm flipH="1">
            <a:off x="1958647" y="3565819"/>
            <a:ext cx="3591672" cy="0"/>
          </a:xfrm>
          <a:prstGeom prst="line">
            <a:avLst/>
          </a:prstGeom>
          <a:solidFill>
            <a:srgbClr val="0183B7"/>
          </a:solidFill>
          <a:ln w="19050" cap="flat" cmpd="sng" algn="ctr">
            <a:solidFill>
              <a:schemeClr val="accent1"/>
            </a:solidFill>
            <a:prstDash val="solid"/>
            <a:round/>
            <a:headEnd type="none" w="med" len="med"/>
            <a:tailEnd type="none" w="med" len="med"/>
          </a:ln>
          <a:effectLst/>
        </p:spPr>
      </p:cxnSp>
      <p:grpSp>
        <p:nvGrpSpPr>
          <p:cNvPr id="241" name="Group 240"/>
          <p:cNvGrpSpPr>
            <a:grpSpLocks noChangeAspect="1"/>
          </p:cNvGrpSpPr>
          <p:nvPr/>
        </p:nvGrpSpPr>
        <p:grpSpPr>
          <a:xfrm>
            <a:off x="5196669" y="3230746"/>
            <a:ext cx="747756" cy="649502"/>
            <a:chOff x="12624594" y="2057400"/>
            <a:chExt cx="1530566" cy="1329669"/>
          </a:xfrm>
        </p:grpSpPr>
        <p:grpSp>
          <p:nvGrpSpPr>
            <p:cNvPr id="242" name="Group 217"/>
            <p:cNvGrpSpPr/>
            <p:nvPr/>
          </p:nvGrpSpPr>
          <p:grpSpPr>
            <a:xfrm>
              <a:off x="12624594" y="2057400"/>
              <a:ext cx="1447799" cy="1078322"/>
              <a:chOff x="2667000" y="4876800"/>
              <a:chExt cx="1447799" cy="1078322"/>
            </a:xfrm>
          </p:grpSpPr>
          <p:grpSp>
            <p:nvGrpSpPr>
              <p:cNvPr id="244"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46"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24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4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4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5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6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7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sp>
                <p:nvSpPr>
                  <p:cNvPr id="27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10">
                      <a:defRPr/>
                    </a:pPr>
                    <a:endParaRPr lang="en-US">
                      <a:solidFill>
                        <a:srgbClr val="FFFFFF"/>
                      </a:solidFill>
                    </a:endParaRPr>
                  </a:p>
                </p:txBody>
              </p:sp>
            </p:grpSp>
          </p:grpSp>
          <p:pic>
            <p:nvPicPr>
              <p:cNvPr id="245" name="Picture 244" descr="pdp_n_16.png"/>
              <p:cNvPicPr>
                <a:picLocks noChangeAspect="1"/>
              </p:cNvPicPr>
              <p:nvPr/>
            </p:nvPicPr>
            <p:blipFill>
              <a:blip r:embed="rId4" cstate="print"/>
              <a:stretch>
                <a:fillRect/>
              </a:stretch>
            </p:blipFill>
            <p:spPr>
              <a:xfrm>
                <a:off x="3723177" y="5657746"/>
                <a:ext cx="229655" cy="221176"/>
              </a:xfrm>
              <a:prstGeom prst="rect">
                <a:avLst/>
              </a:prstGeom>
            </p:spPr>
          </p:pic>
        </p:grpSp>
        <p:sp>
          <p:nvSpPr>
            <p:cNvPr id="243" name="TextBox 242"/>
            <p:cNvSpPr txBox="1"/>
            <p:nvPr/>
          </p:nvSpPr>
          <p:spPr>
            <a:xfrm>
              <a:off x="13285327" y="2189910"/>
              <a:ext cx="869833" cy="1197159"/>
            </a:xfrm>
            <a:prstGeom prst="rect">
              <a:avLst/>
            </a:prstGeom>
            <a:noFill/>
          </p:spPr>
          <p:txBody>
            <a:bodyPr wrap="square" rtlCol="0">
              <a:spAutoFit/>
            </a:bodyPr>
            <a:lstStyle/>
            <a:p>
              <a:pPr defTabSz="457010"/>
              <a:r>
                <a:rPr lang="en-US" sz="800" dirty="0">
                  <a:solidFill>
                    <a:srgbClr val="FFFFFF"/>
                  </a:solidFill>
                </a:rPr>
                <a:t> PSN</a:t>
              </a:r>
              <a:br>
                <a:rPr lang="en-US" sz="800" dirty="0">
                  <a:solidFill>
                    <a:srgbClr val="FFFFFF"/>
                  </a:solidFill>
                </a:rPr>
              </a:br>
              <a:r>
                <a:rPr lang="en-US" sz="800" dirty="0" err="1">
                  <a:solidFill>
                    <a:srgbClr val="FFFFFF"/>
                  </a:solidFill>
                </a:rPr>
                <a:t>IdMap</a:t>
              </a:r>
              <a:endParaRPr lang="en-US" sz="800" dirty="0">
                <a:solidFill>
                  <a:srgbClr val="FFFFFF"/>
                </a:solidFill>
              </a:endParaRPr>
            </a:p>
            <a:p>
              <a:pPr defTabSz="457010"/>
              <a:endParaRPr lang="en-US" sz="800" dirty="0">
                <a:solidFill>
                  <a:srgbClr val="FFFFFF"/>
                </a:solidFill>
              </a:endParaRPr>
            </a:p>
          </p:txBody>
        </p:sp>
      </p:grpSp>
      <p:cxnSp>
        <p:nvCxnSpPr>
          <p:cNvPr id="293" name="Straight Connector 292"/>
          <p:cNvCxnSpPr>
            <a:endCxn id="113" idx="0"/>
          </p:cNvCxnSpPr>
          <p:nvPr/>
        </p:nvCxnSpPr>
        <p:spPr>
          <a:xfrm>
            <a:off x="7506294" y="3757472"/>
            <a:ext cx="0" cy="532833"/>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5900135" y="3180013"/>
            <a:ext cx="1144394" cy="225060"/>
          </a:xfrm>
          <a:prstGeom prst="rect">
            <a:avLst/>
          </a:prstGeom>
          <a:noFill/>
          <a:ln>
            <a:noFill/>
          </a:ln>
        </p:spPr>
        <p:txBody>
          <a:bodyPr wrap="square" lIns="34286" tIns="34286" rIns="34286" bIns="34286" rtlCol="0" anchor="ctr">
            <a:spAutoFit/>
          </a:bodyPr>
          <a:lstStyle/>
          <a:p>
            <a:pPr algn="ctr" defTabSz="457010">
              <a:lnSpc>
                <a:spcPct val="90000"/>
              </a:lnSpc>
              <a:spcBef>
                <a:spcPts val="450"/>
              </a:spcBef>
            </a:pPr>
            <a:r>
              <a:rPr lang="en-US" sz="1100" dirty="0">
                <a:solidFill>
                  <a:srgbClr val="000000"/>
                </a:solidFill>
              </a:rPr>
              <a:t>AD </a:t>
            </a:r>
            <a:r>
              <a:rPr lang="ja-JP" altLang="en-US" sz="1100" dirty="0" smtClean="0">
                <a:solidFill>
                  <a:srgbClr val="000000"/>
                </a:solidFill>
              </a:rPr>
              <a:t>ログイン</a:t>
            </a:r>
            <a:endParaRPr lang="en-US" sz="1100" dirty="0">
              <a:solidFill>
                <a:srgbClr val="000000"/>
              </a:solidFill>
            </a:endParaRPr>
          </a:p>
        </p:txBody>
      </p:sp>
      <p:pic>
        <p:nvPicPr>
          <p:cNvPr id="64" name="Picture 20"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76787" y="2080105"/>
            <a:ext cx="544421" cy="666464"/>
          </a:xfrm>
          <a:prstGeom prst="rect">
            <a:avLst/>
          </a:prstGeom>
          <a:noFill/>
        </p:spPr>
      </p:pic>
      <p:pic>
        <p:nvPicPr>
          <p:cNvPr id="65" name="Picture 29" descr="\\MV-FS\Projects\Cisco\References\Brand Assets\Kubrick Icons\Device Icons\Device_service_module_3058_default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83062" y="3081653"/>
            <a:ext cx="825129" cy="824914"/>
          </a:xfrm>
          <a:prstGeom prst="rect">
            <a:avLst/>
          </a:prstGeom>
          <a:noFill/>
        </p:spPr>
      </p:pic>
      <p:pic>
        <p:nvPicPr>
          <p:cNvPr id="66" name="Picture 3" descr="\\MV-FS\Projects\Cisco\References\Brand Assets\Kubrick Icons\Device Icons\Device_switch_3062_default_256.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67755" y="3185209"/>
            <a:ext cx="761429" cy="761231"/>
          </a:xfrm>
          <a:prstGeom prst="rect">
            <a:avLst/>
          </a:prstGeom>
          <a:noFill/>
        </p:spPr>
      </p:pic>
      <p:grpSp>
        <p:nvGrpSpPr>
          <p:cNvPr id="61" name="Group 307"/>
          <p:cNvGrpSpPr/>
          <p:nvPr/>
        </p:nvGrpSpPr>
        <p:grpSpPr>
          <a:xfrm>
            <a:off x="3800607" y="1928153"/>
            <a:ext cx="667218" cy="644691"/>
            <a:chOff x="2890838" y="3487738"/>
            <a:chExt cx="917575" cy="920750"/>
          </a:xfrm>
        </p:grpSpPr>
        <p:pic>
          <p:nvPicPr>
            <p:cNvPr id="62" name="Picture 15" descr="square"/>
            <p:cNvPicPr>
              <a:picLocks noChangeAspect="1" noChangeArrowheads="1"/>
            </p:cNvPicPr>
            <p:nvPr/>
          </p:nvPicPr>
          <p:blipFill>
            <a:blip r:embed="rId8" cstate="print"/>
            <a:srcRect/>
            <a:stretch>
              <a:fillRect/>
            </a:stretch>
          </p:blipFill>
          <p:spPr bwMode="auto">
            <a:xfrm>
              <a:off x="2890838" y="3487738"/>
              <a:ext cx="917575" cy="920750"/>
            </a:xfrm>
            <a:prstGeom prst="rect">
              <a:avLst/>
            </a:prstGeom>
            <a:noFill/>
          </p:spPr>
        </p:pic>
        <p:pic>
          <p:nvPicPr>
            <p:cNvPr id="63" name="Picture 17" descr="windowslogo"/>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35300" y="3675063"/>
              <a:ext cx="530225" cy="465137"/>
            </a:xfrm>
            <a:prstGeom prst="rect">
              <a:avLst/>
            </a:prstGeom>
            <a:noFill/>
          </p:spPr>
        </p:pic>
      </p:grpSp>
      <p:sp>
        <p:nvSpPr>
          <p:cNvPr id="8" name="Freeform 7"/>
          <p:cNvSpPr/>
          <p:nvPr/>
        </p:nvSpPr>
        <p:spPr>
          <a:xfrm>
            <a:off x="1211605" y="2520542"/>
            <a:ext cx="2534485" cy="944088"/>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764" h="1258784">
                <a:moveTo>
                  <a:pt x="0" y="1258784"/>
                </a:moveTo>
                <a:lnTo>
                  <a:pt x="1662545" y="1246909"/>
                </a:lnTo>
                <a:cubicBezTo>
                  <a:pt x="2210366" y="1235034"/>
                  <a:pt x="2922751" y="1264723"/>
                  <a:pt x="3286928" y="1187533"/>
                </a:cubicBezTo>
                <a:cubicBezTo>
                  <a:pt x="3651105" y="1110344"/>
                  <a:pt x="3746243" y="981694"/>
                  <a:pt x="3847606" y="783772"/>
                </a:cubicBezTo>
                <a:cubicBezTo>
                  <a:pt x="3948969" y="585850"/>
                  <a:pt x="3896096" y="239486"/>
                  <a:pt x="3895107"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a:solidFill>
                <a:srgbClr val="FFFFFF"/>
              </a:solidFill>
            </a:endParaRPr>
          </a:p>
        </p:txBody>
      </p:sp>
      <p:sp>
        <p:nvSpPr>
          <p:cNvPr id="75" name="TextBox 74"/>
          <p:cNvSpPr txBox="1"/>
          <p:nvPr/>
        </p:nvSpPr>
        <p:spPr>
          <a:xfrm>
            <a:off x="1536374" y="3065946"/>
            <a:ext cx="892817" cy="238519"/>
          </a:xfrm>
          <a:prstGeom prst="rect">
            <a:avLst/>
          </a:prstGeom>
          <a:solidFill>
            <a:srgbClr val="FFFFCC"/>
          </a:solidFill>
          <a:ln>
            <a:solidFill>
              <a:srgbClr val="FF9900"/>
            </a:solidFill>
          </a:ln>
        </p:spPr>
        <p:txBody>
          <a:bodyPr wrap="square" lIns="34286" tIns="34286" rIns="34286" bIns="34286" rtlCol="0" anchor="ctr">
            <a:spAutoFit/>
          </a:bodyPr>
          <a:lstStyle/>
          <a:p>
            <a:pPr algn="ctr" defTabSz="457010">
              <a:lnSpc>
                <a:spcPct val="90000"/>
              </a:lnSpc>
              <a:spcBef>
                <a:spcPts val="450"/>
              </a:spcBef>
            </a:pPr>
            <a:r>
              <a:rPr lang="en-US" sz="1200" dirty="0">
                <a:solidFill>
                  <a:srgbClr val="000000"/>
                </a:solidFill>
              </a:rPr>
              <a:t>AD </a:t>
            </a:r>
            <a:r>
              <a:rPr lang="ja-JP" altLang="en-US" sz="1200" dirty="0" smtClean="0">
                <a:solidFill>
                  <a:srgbClr val="000000"/>
                </a:solidFill>
              </a:rPr>
              <a:t>ログイン</a:t>
            </a:r>
            <a:endParaRPr lang="en-US" sz="1200" dirty="0">
              <a:solidFill>
                <a:srgbClr val="000000"/>
              </a:solidFill>
            </a:endParaRPr>
          </a:p>
        </p:txBody>
      </p:sp>
      <p:graphicFrame>
        <p:nvGraphicFramePr>
          <p:cNvPr id="76" name="Table 75"/>
          <p:cNvGraphicFramePr>
            <a:graphicFrameLocks noGrp="1"/>
          </p:cNvGraphicFramePr>
          <p:nvPr>
            <p:extLst>
              <p:ext uri="{D42A27DB-BD31-4B8C-83A1-F6EECF244321}">
                <p14:modId xmlns:p14="http://schemas.microsoft.com/office/powerpoint/2010/main" val="4161205462"/>
              </p:ext>
            </p:extLst>
          </p:nvPr>
        </p:nvGraphicFramePr>
        <p:xfrm>
          <a:off x="2882804" y="1240114"/>
          <a:ext cx="1728668" cy="675308"/>
        </p:xfrm>
        <a:graphic>
          <a:graphicData uri="http://schemas.openxmlformats.org/drawingml/2006/table">
            <a:tbl>
              <a:tblPr firstRow="1" bandRow="1">
                <a:tableStyleId>{5C22544A-7EE6-4342-B048-85BDC9FD1C3A}</a:tableStyleId>
              </a:tblPr>
              <a:tblGrid>
                <a:gridCol w="774723"/>
                <a:gridCol w="953945"/>
              </a:tblGrid>
              <a:tr h="211758">
                <a:tc>
                  <a:txBody>
                    <a:bodyPr/>
                    <a:lstStyle/>
                    <a:p>
                      <a:pPr algn="ctr"/>
                      <a:r>
                        <a:rPr lang="en-US" sz="1000" dirty="0" smtClean="0"/>
                        <a:t>IP Address</a:t>
                      </a:r>
                      <a:endParaRPr lang="en-US" sz="1000" dirty="0"/>
                    </a:p>
                  </a:txBody>
                  <a:tcPr marL="42874" marR="42874" marT="28575" marB="28575"/>
                </a:tc>
                <a:tc>
                  <a:txBody>
                    <a:bodyPr/>
                    <a:lstStyle/>
                    <a:p>
                      <a:pPr algn="ctr"/>
                      <a:r>
                        <a:rPr lang="en-US" sz="1000" dirty="0" smtClean="0"/>
                        <a:t>Username</a:t>
                      </a:r>
                      <a:endParaRPr lang="en-US" sz="1000" dirty="0"/>
                    </a:p>
                  </a:txBody>
                  <a:tcPr marL="42874" marR="42874" marT="28575" marB="28575"/>
                </a:tc>
              </a:tr>
              <a:tr h="231775">
                <a:tc>
                  <a:txBody>
                    <a:bodyPr/>
                    <a:lstStyle/>
                    <a:p>
                      <a:pPr algn="ctr"/>
                      <a:endParaRPr lang="en-US" sz="1000" dirty="0"/>
                    </a:p>
                  </a:txBody>
                  <a:tcPr marL="42874" marR="42874" marT="28575" marB="28575"/>
                </a:tc>
                <a:tc>
                  <a:txBody>
                    <a:bodyPr/>
                    <a:lstStyle/>
                    <a:p>
                      <a:pPr algn="ctr"/>
                      <a:endParaRPr lang="en-US" sz="1000" dirty="0"/>
                    </a:p>
                  </a:txBody>
                  <a:tcPr marL="42874" marR="42874" marT="28575" marB="28575"/>
                </a:tc>
              </a:tr>
              <a:tr h="231775">
                <a:tc>
                  <a:txBody>
                    <a:bodyPr/>
                    <a:lstStyle/>
                    <a:p>
                      <a:pPr algn="ctr"/>
                      <a:endParaRPr lang="en-US" sz="1000" dirty="0"/>
                    </a:p>
                  </a:txBody>
                  <a:tcPr marL="42874" marR="42874" marT="28575" marB="28575"/>
                </a:tc>
                <a:tc>
                  <a:txBody>
                    <a:bodyPr/>
                    <a:lstStyle/>
                    <a:p>
                      <a:pPr algn="ctr"/>
                      <a:endParaRPr lang="en-US" sz="1000" dirty="0"/>
                    </a:p>
                  </a:txBody>
                  <a:tcPr marL="42874" marR="42874" marT="28575" marB="28575"/>
                </a:tc>
              </a:tr>
            </a:tbl>
          </a:graphicData>
        </a:graphic>
      </p:graphicFrame>
      <p:sp>
        <p:nvSpPr>
          <p:cNvPr id="9" name="Freeform 8"/>
          <p:cNvSpPr/>
          <p:nvPr/>
        </p:nvSpPr>
        <p:spPr>
          <a:xfrm>
            <a:off x="3884627" y="2502734"/>
            <a:ext cx="1376560" cy="988621"/>
          </a:xfrm>
          <a:custGeom>
            <a:avLst/>
            <a:gdLst>
              <a:gd name="connsiteX0" fmla="*/ 1282535 w 1282535"/>
              <a:gd name="connsiteY0" fmla="*/ 1318161 h 1318161"/>
              <a:gd name="connsiteX1" fmla="*/ 665018 w 1282535"/>
              <a:gd name="connsiteY1" fmla="*/ 1306286 h 1318161"/>
              <a:gd name="connsiteX2" fmla="*/ 261257 w 1282535"/>
              <a:gd name="connsiteY2" fmla="*/ 1187533 h 1318161"/>
              <a:gd name="connsiteX3" fmla="*/ 71252 w 1282535"/>
              <a:gd name="connsiteY3" fmla="*/ 819398 h 1318161"/>
              <a:gd name="connsiteX4" fmla="*/ 0 w 1282535"/>
              <a:gd name="connsiteY4" fmla="*/ 0 h 131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535" h="1318161">
                <a:moveTo>
                  <a:pt x="1282535" y="1318161"/>
                </a:moveTo>
                <a:lnTo>
                  <a:pt x="665018" y="1306286"/>
                </a:lnTo>
                <a:cubicBezTo>
                  <a:pt x="494805" y="1284515"/>
                  <a:pt x="360218" y="1268681"/>
                  <a:pt x="261257" y="1187533"/>
                </a:cubicBezTo>
                <a:cubicBezTo>
                  <a:pt x="162296" y="1106385"/>
                  <a:pt x="114795" y="1017320"/>
                  <a:pt x="71252" y="819398"/>
                </a:cubicBezTo>
                <a:cubicBezTo>
                  <a:pt x="27709" y="621476"/>
                  <a:pt x="13854" y="310738"/>
                  <a:pt x="0" y="0"/>
                </a:cubicBezTo>
              </a:path>
            </a:pathLst>
          </a:custGeom>
          <a:noFill/>
          <a:ln w="50800">
            <a:solidFill>
              <a:srgbClr val="0070C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a:solidFill>
                <a:srgbClr val="FFFFFF"/>
              </a:solidFill>
            </a:endParaRPr>
          </a:p>
        </p:txBody>
      </p:sp>
      <p:sp>
        <p:nvSpPr>
          <p:cNvPr id="79" name="TextBox 78"/>
          <p:cNvSpPr txBox="1"/>
          <p:nvPr/>
        </p:nvSpPr>
        <p:spPr>
          <a:xfrm>
            <a:off x="4351213" y="3081653"/>
            <a:ext cx="616155" cy="235449"/>
          </a:xfrm>
          <a:prstGeom prst="rect">
            <a:avLst/>
          </a:prstGeom>
          <a:solidFill>
            <a:srgbClr val="CCFFFF"/>
          </a:solidFill>
          <a:ln>
            <a:solidFill>
              <a:srgbClr val="0070C0"/>
            </a:solidFill>
          </a:ln>
        </p:spPr>
        <p:txBody>
          <a:bodyPr wrap="square" lIns="34286" tIns="34286" rIns="34286" bIns="34286" rtlCol="0" anchor="ctr">
            <a:spAutoFit/>
          </a:bodyPr>
          <a:lstStyle/>
          <a:p>
            <a:pPr algn="ctr" defTabSz="457010">
              <a:lnSpc>
                <a:spcPct val="90000"/>
              </a:lnSpc>
              <a:spcBef>
                <a:spcPts val="450"/>
              </a:spcBef>
            </a:pPr>
            <a:r>
              <a:rPr lang="en-US" sz="1200" dirty="0" err="1">
                <a:solidFill>
                  <a:srgbClr val="000000"/>
                </a:solidFill>
              </a:rPr>
              <a:t>WMI</a:t>
            </a:r>
            <a:endParaRPr lang="en-US" sz="1200" dirty="0">
              <a:solidFill>
                <a:srgbClr val="000000"/>
              </a:solidFill>
            </a:endParaRPr>
          </a:p>
        </p:txBody>
      </p:sp>
      <p:sp>
        <p:nvSpPr>
          <p:cNvPr id="80" name="TextBox 79"/>
          <p:cNvSpPr txBox="1"/>
          <p:nvPr/>
        </p:nvSpPr>
        <p:spPr>
          <a:xfrm>
            <a:off x="2889783" y="1002515"/>
            <a:ext cx="1716186" cy="225057"/>
          </a:xfrm>
          <a:prstGeom prst="rect">
            <a:avLst/>
          </a:prstGeom>
          <a:solidFill>
            <a:schemeClr val="accent1">
              <a:lumMod val="20000"/>
              <a:lumOff val="80000"/>
            </a:schemeClr>
          </a:solidFill>
          <a:ln>
            <a:solidFill>
              <a:srgbClr val="0070C0"/>
            </a:solidFill>
          </a:ln>
        </p:spPr>
        <p:txBody>
          <a:bodyPr wrap="square" lIns="34286" tIns="34286" rIns="34286" bIns="34286" rtlCol="0" anchor="ctr">
            <a:spAutoFit/>
          </a:bodyPr>
          <a:lstStyle/>
          <a:p>
            <a:pPr algn="ctr" defTabSz="457010">
              <a:lnSpc>
                <a:spcPct val="90000"/>
              </a:lnSpc>
              <a:spcBef>
                <a:spcPts val="450"/>
              </a:spcBef>
            </a:pPr>
            <a:r>
              <a:rPr lang="en-US" sz="1100" dirty="0">
                <a:solidFill>
                  <a:srgbClr val="000000"/>
                </a:solidFill>
              </a:rPr>
              <a:t>Windows </a:t>
            </a:r>
            <a:r>
              <a:rPr lang="ja-JP" altLang="en-US" sz="1100" dirty="0" smtClean="0">
                <a:solidFill>
                  <a:srgbClr val="000000"/>
                </a:solidFill>
              </a:rPr>
              <a:t>イベントログ</a:t>
            </a:r>
            <a:endParaRPr lang="en-US" sz="1100" dirty="0">
              <a:solidFill>
                <a:srgbClr val="000000"/>
              </a:solidFill>
            </a:endParaRPr>
          </a:p>
        </p:txBody>
      </p:sp>
      <p:grpSp>
        <p:nvGrpSpPr>
          <p:cNvPr id="109" name="Group 108"/>
          <p:cNvGrpSpPr/>
          <p:nvPr/>
        </p:nvGrpSpPr>
        <p:grpSpPr>
          <a:xfrm>
            <a:off x="7143387" y="4290304"/>
            <a:ext cx="725827" cy="535208"/>
            <a:chOff x="1306457" y="3388893"/>
            <a:chExt cx="814307" cy="606556"/>
          </a:xfrm>
        </p:grpSpPr>
        <p:grpSp>
          <p:nvGrpSpPr>
            <p:cNvPr id="110" name="Group 109"/>
            <p:cNvGrpSpPr/>
            <p:nvPr/>
          </p:nvGrpSpPr>
          <p:grpSpPr>
            <a:xfrm>
              <a:off x="1306457" y="3388893"/>
              <a:ext cx="814307" cy="606556"/>
              <a:chOff x="3440922" y="3809332"/>
              <a:chExt cx="877703" cy="664912"/>
            </a:xfrm>
            <a:effectLst>
              <a:outerShdw blurRad="63500" sx="102000" sy="102000" algn="ctr" rotWithShape="0">
                <a:prstClr val="black">
                  <a:alpha val="67000"/>
                </a:prstClr>
              </a:outerShdw>
            </a:effectLst>
          </p:grpSpPr>
          <p:pic>
            <p:nvPicPr>
              <p:cNvPr id="113" name="Picture 112" descr="\\MV-FS\Projects\Cisco\References\Brand Assets\Kubrick Icons\Device Icons\Device_generic_3048_default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14" name="Group 11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15" name="Freeform 114"/>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6" name="Freeform 115"/>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7" name="Freeform 116"/>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8" name="Freeform 117"/>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19" name="Freeform 118"/>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0" name="Freeform 119"/>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1" name="Freeform 120"/>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2" name="Freeform 121"/>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3" name="Freeform 122"/>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4" name="Freeform 123"/>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5" name="Freeform 124"/>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6" name="Freeform 125"/>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8" name="Freeform 127"/>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29" name="Freeform 128"/>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3" name="Freeform 132"/>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4" name="Freeform 133"/>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5" name="Freeform 134"/>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6" name="Freeform 135"/>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7" name="Freeform 136"/>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8" name="Freeform 137"/>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39" name="Freeform 138"/>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40" name="Freeform 139"/>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41" name="Freeform 140"/>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42" name="Freeform 141"/>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grpSp>
        </p:grpSp>
        <p:sp>
          <p:nvSpPr>
            <p:cNvPr id="111" name="Rectangle 110"/>
            <p:cNvSpPr/>
            <p:nvPr/>
          </p:nvSpPr>
          <p:spPr>
            <a:xfrm>
              <a:off x="1773377" y="3521710"/>
              <a:ext cx="250944" cy="143882"/>
            </a:xfrm>
            <a:prstGeom prst="rect">
              <a:avLst/>
            </a:prstGeom>
          </p:spPr>
          <p:txBody>
            <a:bodyPr wrap="none" lIns="0" tIns="0" rIns="0" bIns="0">
              <a:spAutoFit/>
            </a:bodyPr>
            <a:lstStyle/>
            <a:p>
              <a:pPr defTabSz="457010"/>
              <a:r>
                <a:rPr lang="en-US" sz="800" dirty="0" err="1">
                  <a:solidFill>
                    <a:srgbClr val="FFFFFF"/>
                  </a:solidFill>
                </a:rPr>
                <a:t>PXG</a:t>
              </a:r>
              <a:endParaRPr lang="en-US" sz="800" dirty="0">
                <a:solidFill>
                  <a:srgbClr val="FFFFFF"/>
                </a:solidFill>
              </a:endParaRPr>
            </a:p>
          </p:txBody>
        </p:sp>
        <p:pic>
          <p:nvPicPr>
            <p:cNvPr id="112" name="Picture 3" descr="\\psf\Home\Google Drive\Work\130425 Cisco Live Chris\0 Assets\gri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93545" y="3806411"/>
              <a:ext cx="150162" cy="150122"/>
            </a:xfrm>
            <a:prstGeom prst="star32">
              <a:avLst>
                <a:gd name="adj" fmla="val 45364"/>
              </a:avLst>
            </a:prstGeom>
            <a:noFill/>
            <a:extLst>
              <a:ext uri="{909E8E84-426E-40dd-AFC4-6F175D3DCCD1}">
                <a14:hiddenFill xmlns:a14="http://schemas.microsoft.com/office/drawing/2010/main">
                  <a:solidFill>
                    <a:srgbClr val="FFFFFF"/>
                  </a:solidFill>
                </a14:hiddenFill>
              </a:ext>
            </a:extLst>
          </p:spPr>
        </p:pic>
      </p:grpSp>
      <p:sp>
        <p:nvSpPr>
          <p:cNvPr id="143" name="TextBox 142"/>
          <p:cNvSpPr txBox="1"/>
          <p:nvPr/>
        </p:nvSpPr>
        <p:spPr>
          <a:xfrm>
            <a:off x="4882031" y="264558"/>
            <a:ext cx="4026609" cy="238519"/>
          </a:xfrm>
          <a:prstGeom prst="rect">
            <a:avLst/>
          </a:prstGeom>
          <a:solidFill>
            <a:srgbClr val="0070C0">
              <a:alpha val="50000"/>
            </a:srgbClr>
          </a:solidFill>
          <a:ln>
            <a:solidFill>
              <a:srgbClr val="0070C0"/>
            </a:solidFill>
          </a:ln>
        </p:spPr>
        <p:txBody>
          <a:bodyPr wrap="square" lIns="34286" tIns="34286" rIns="34286" bIns="34286" rtlCol="0" anchor="ctr">
            <a:spAutoFit/>
          </a:bodyPr>
          <a:lstStyle/>
          <a:p>
            <a:pPr algn="ctr" defTabSz="457010">
              <a:lnSpc>
                <a:spcPct val="90000"/>
              </a:lnSpc>
              <a:spcBef>
                <a:spcPts val="450"/>
              </a:spcBef>
            </a:pPr>
            <a:r>
              <a:rPr lang="en-US" sz="1200" dirty="0">
                <a:solidFill>
                  <a:srgbClr val="000000"/>
                </a:solidFill>
              </a:rPr>
              <a:t>ISE </a:t>
            </a:r>
            <a:r>
              <a:rPr lang="ja-JP" altLang="en-US" sz="1200" dirty="0" smtClean="0">
                <a:solidFill>
                  <a:srgbClr val="000000"/>
                </a:solidFill>
              </a:rPr>
              <a:t>セッションディレクトリ</a:t>
            </a:r>
            <a:endParaRPr lang="en-US" sz="1200" dirty="0">
              <a:solidFill>
                <a:srgbClr val="000000"/>
              </a:solidFill>
            </a:endParaRPr>
          </a:p>
        </p:txBody>
      </p:sp>
      <p:grpSp>
        <p:nvGrpSpPr>
          <p:cNvPr id="11" name="Group 10"/>
          <p:cNvGrpSpPr/>
          <p:nvPr/>
        </p:nvGrpSpPr>
        <p:grpSpPr>
          <a:xfrm>
            <a:off x="7143387" y="3238151"/>
            <a:ext cx="698479" cy="524223"/>
            <a:chOff x="1321954" y="2524628"/>
            <a:chExt cx="814307" cy="606556"/>
          </a:xfrm>
        </p:grpSpPr>
        <p:grpSp>
          <p:nvGrpSpPr>
            <p:cNvPr id="177" name="Group 176"/>
            <p:cNvGrpSpPr/>
            <p:nvPr/>
          </p:nvGrpSpPr>
          <p:grpSpPr>
            <a:xfrm>
              <a:off x="1321954" y="2524628"/>
              <a:ext cx="814307" cy="606556"/>
              <a:chOff x="2667000" y="4876800"/>
              <a:chExt cx="1447799" cy="1078322"/>
            </a:xfrm>
          </p:grpSpPr>
          <p:grpSp>
            <p:nvGrpSpPr>
              <p:cNvPr id="178" name="Group 177"/>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80" name="Picture 179" descr="\\MV-FS\Projects\Cisco\References\Brand Assets\Kubrick Icons\Device Icons\Device_generic_3048_default_256.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81" name="Group 180"/>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82" name="Freeform 181"/>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3" name="Freeform 182"/>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4" name="Freeform 183"/>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5" name="Freeform 184"/>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6" name="Freeform 185"/>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7" name="Freeform 186"/>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8" name="Freeform 187"/>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89" name="Freeform 188"/>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0" name="Freeform 189"/>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1" name="Freeform 190"/>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2" name="Freeform 191"/>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3" name="Freeform 192"/>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4" name="Freeform 193"/>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5" name="Freeform 194"/>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6" name="Freeform 195"/>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7" name="Freeform 196"/>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8" name="Freeform 197"/>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199" name="Freeform 198"/>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0" name="Freeform 199"/>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1" name="Freeform 200"/>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2" name="Freeform 201"/>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3" name="Freeform 202"/>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4" name="Freeform 203"/>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sp>
                <p:nvSpPr>
                  <p:cNvPr id="205" name="Freeform 204"/>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defTabSz="457010">
                      <a:defRPr/>
                    </a:pPr>
                    <a:endParaRPr lang="en-US">
                      <a:solidFill>
                        <a:srgbClr val="FFFFFF"/>
                      </a:solidFill>
                    </a:endParaRPr>
                  </a:p>
                </p:txBody>
              </p:sp>
            </p:grpSp>
          </p:grpSp>
          <p:pic>
            <p:nvPicPr>
              <p:cNvPr id="179" name="Picture 178" descr="mnt_n_16.png"/>
              <p:cNvPicPr>
                <a:picLocks noChangeAspect="1"/>
              </p:cNvPicPr>
              <p:nvPr/>
            </p:nvPicPr>
            <p:blipFill>
              <a:blip r:embed="rId12" cstate="print"/>
              <a:stretch>
                <a:fillRect/>
              </a:stretch>
            </p:blipFill>
            <p:spPr>
              <a:xfrm>
                <a:off x="3723177" y="5646224"/>
                <a:ext cx="229655" cy="221176"/>
              </a:xfrm>
              <a:prstGeom prst="rect">
                <a:avLst/>
              </a:prstGeom>
            </p:spPr>
          </p:pic>
        </p:grpSp>
        <p:sp>
          <p:nvSpPr>
            <p:cNvPr id="206" name="Rectangle 205"/>
            <p:cNvSpPr/>
            <p:nvPr/>
          </p:nvSpPr>
          <p:spPr>
            <a:xfrm>
              <a:off x="1798218" y="2669122"/>
              <a:ext cx="246750" cy="146897"/>
            </a:xfrm>
            <a:prstGeom prst="rect">
              <a:avLst/>
            </a:prstGeom>
          </p:spPr>
          <p:txBody>
            <a:bodyPr wrap="none" lIns="0" tIns="0" rIns="0" bIns="0">
              <a:spAutoFit/>
            </a:bodyPr>
            <a:lstStyle/>
            <a:p>
              <a:pPr defTabSz="457010"/>
              <a:r>
                <a:rPr lang="en-US" sz="800" dirty="0">
                  <a:solidFill>
                    <a:srgbClr val="FFFFFF"/>
                  </a:solidFill>
                </a:rPr>
                <a:t>MnT</a:t>
              </a:r>
            </a:p>
          </p:txBody>
        </p:sp>
      </p:grpSp>
      <p:cxnSp>
        <p:nvCxnSpPr>
          <p:cNvPr id="207" name="Straight Connector 206"/>
          <p:cNvCxnSpPr/>
          <p:nvPr/>
        </p:nvCxnSpPr>
        <p:spPr>
          <a:xfrm>
            <a:off x="5918388" y="3402797"/>
            <a:ext cx="1224999" cy="0"/>
          </a:xfrm>
          <a:prstGeom prst="line">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rapezoid 15"/>
          <p:cNvSpPr/>
          <p:nvPr/>
        </p:nvSpPr>
        <p:spPr>
          <a:xfrm rot="10800000">
            <a:off x="4882030" y="2520542"/>
            <a:ext cx="4044600" cy="717609"/>
          </a:xfrm>
          <a:custGeom>
            <a:avLst/>
            <a:gdLst>
              <a:gd name="connsiteX0" fmla="*/ 0 w 3918857"/>
              <a:gd name="connsiteY0" fmla="*/ 695953 h 695953"/>
              <a:gd name="connsiteX1" fmla="*/ 173988 w 3918857"/>
              <a:gd name="connsiteY1" fmla="*/ 0 h 695953"/>
              <a:gd name="connsiteX2" fmla="*/ 3744869 w 3918857"/>
              <a:gd name="connsiteY2" fmla="*/ 0 h 695953"/>
              <a:gd name="connsiteX3" fmla="*/ 3918857 w 3918857"/>
              <a:gd name="connsiteY3" fmla="*/ 695953 h 695953"/>
              <a:gd name="connsiteX4" fmla="*/ 0 w 3918857"/>
              <a:gd name="connsiteY4" fmla="*/ 695953 h 695953"/>
              <a:gd name="connsiteX0" fmla="*/ 0 w 3918857"/>
              <a:gd name="connsiteY0" fmla="*/ 719704 h 719704"/>
              <a:gd name="connsiteX1" fmla="*/ 1504024 w 3918857"/>
              <a:gd name="connsiteY1" fmla="*/ 0 h 719704"/>
              <a:gd name="connsiteX2" fmla="*/ 3744869 w 3918857"/>
              <a:gd name="connsiteY2" fmla="*/ 23751 h 719704"/>
              <a:gd name="connsiteX3" fmla="*/ 3918857 w 3918857"/>
              <a:gd name="connsiteY3" fmla="*/ 719704 h 719704"/>
              <a:gd name="connsiteX4" fmla="*/ 0 w 3918857"/>
              <a:gd name="connsiteY4" fmla="*/ 719704 h 719704"/>
              <a:gd name="connsiteX0" fmla="*/ 0 w 3918857"/>
              <a:gd name="connsiteY0" fmla="*/ 719704 h 719704"/>
              <a:gd name="connsiteX1" fmla="*/ 1504024 w 3918857"/>
              <a:gd name="connsiteY1" fmla="*/ 0 h 719704"/>
              <a:gd name="connsiteX2" fmla="*/ 2367331 w 3918857"/>
              <a:gd name="connsiteY2" fmla="*/ 1 h 719704"/>
              <a:gd name="connsiteX3" fmla="*/ 3918857 w 3918857"/>
              <a:gd name="connsiteY3" fmla="*/ 719704 h 719704"/>
              <a:gd name="connsiteX4" fmla="*/ 0 w 3918857"/>
              <a:gd name="connsiteY4" fmla="*/ 719704 h 719704"/>
              <a:gd name="connsiteX0" fmla="*/ 0 w 3918857"/>
              <a:gd name="connsiteY0" fmla="*/ 752144 h 752144"/>
              <a:gd name="connsiteX1" fmla="*/ 1504024 w 3918857"/>
              <a:gd name="connsiteY1" fmla="*/ 32440 h 752144"/>
              <a:gd name="connsiteX2" fmla="*/ 2236702 w 3918857"/>
              <a:gd name="connsiteY2" fmla="*/ 0 h 752144"/>
              <a:gd name="connsiteX3" fmla="*/ 3918857 w 3918857"/>
              <a:gd name="connsiteY3" fmla="*/ 752144 h 752144"/>
              <a:gd name="connsiteX4" fmla="*/ 0 w 3918857"/>
              <a:gd name="connsiteY4" fmla="*/ 752144 h 752144"/>
              <a:gd name="connsiteX0" fmla="*/ 0 w 3918857"/>
              <a:gd name="connsiteY0" fmla="*/ 741331 h 741331"/>
              <a:gd name="connsiteX1" fmla="*/ 1504024 w 3918857"/>
              <a:gd name="connsiteY1" fmla="*/ 21627 h 741331"/>
              <a:gd name="connsiteX2" fmla="*/ 2224826 w 3918857"/>
              <a:gd name="connsiteY2" fmla="*/ 0 h 741331"/>
              <a:gd name="connsiteX3" fmla="*/ 3918857 w 3918857"/>
              <a:gd name="connsiteY3" fmla="*/ 741331 h 741331"/>
              <a:gd name="connsiteX4" fmla="*/ 0 w 3918857"/>
              <a:gd name="connsiteY4" fmla="*/ 741331 h 741331"/>
              <a:gd name="connsiteX0" fmla="*/ 0 w 3918857"/>
              <a:gd name="connsiteY0" fmla="*/ 752145 h 752145"/>
              <a:gd name="connsiteX1" fmla="*/ 1587151 w 3918857"/>
              <a:gd name="connsiteY1" fmla="*/ 0 h 752145"/>
              <a:gd name="connsiteX2" fmla="*/ 2224826 w 3918857"/>
              <a:gd name="connsiteY2" fmla="*/ 10814 h 752145"/>
              <a:gd name="connsiteX3" fmla="*/ 3918857 w 3918857"/>
              <a:gd name="connsiteY3" fmla="*/ 752145 h 752145"/>
              <a:gd name="connsiteX4" fmla="*/ 0 w 3918857"/>
              <a:gd name="connsiteY4" fmla="*/ 752145 h 752145"/>
              <a:gd name="connsiteX0" fmla="*/ 0 w 4678878"/>
              <a:gd name="connsiteY0" fmla="*/ 752145 h 773772"/>
              <a:gd name="connsiteX1" fmla="*/ 1587151 w 4678878"/>
              <a:gd name="connsiteY1" fmla="*/ 0 h 773772"/>
              <a:gd name="connsiteX2" fmla="*/ 2224826 w 4678878"/>
              <a:gd name="connsiteY2" fmla="*/ 10814 h 773772"/>
              <a:gd name="connsiteX3" fmla="*/ 4678878 w 4678878"/>
              <a:gd name="connsiteY3" fmla="*/ 773772 h 773772"/>
              <a:gd name="connsiteX4" fmla="*/ 0 w 4678878"/>
              <a:gd name="connsiteY4" fmla="*/ 752145 h 773772"/>
              <a:gd name="connsiteX0" fmla="*/ 0 w 4643252"/>
              <a:gd name="connsiteY0" fmla="*/ 752145 h 752145"/>
              <a:gd name="connsiteX1" fmla="*/ 1587151 w 4643252"/>
              <a:gd name="connsiteY1" fmla="*/ 0 h 752145"/>
              <a:gd name="connsiteX2" fmla="*/ 2224826 w 4643252"/>
              <a:gd name="connsiteY2" fmla="*/ 10814 h 752145"/>
              <a:gd name="connsiteX3" fmla="*/ 4643252 w 4643252"/>
              <a:gd name="connsiteY3" fmla="*/ 752144 h 752145"/>
              <a:gd name="connsiteX4" fmla="*/ 0 w 4643252"/>
              <a:gd name="connsiteY4" fmla="*/ 752145 h 752145"/>
              <a:gd name="connsiteX0" fmla="*/ 0 w 4643252"/>
              <a:gd name="connsiteY0" fmla="*/ 762958 h 762958"/>
              <a:gd name="connsiteX1" fmla="*/ 1587151 w 4643252"/>
              <a:gd name="connsiteY1" fmla="*/ 10813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599027 w 4643252"/>
              <a:gd name="connsiteY1" fmla="*/ 0 h 773772"/>
              <a:gd name="connsiteX2" fmla="*/ 2236702 w 4643252"/>
              <a:gd name="connsiteY2" fmla="*/ 10814 h 773772"/>
              <a:gd name="connsiteX3" fmla="*/ 4643252 w 4643252"/>
              <a:gd name="connsiteY3" fmla="*/ 773771 h 773772"/>
              <a:gd name="connsiteX4" fmla="*/ 0 w 4643252"/>
              <a:gd name="connsiteY4" fmla="*/ 773772 h 773772"/>
              <a:gd name="connsiteX0" fmla="*/ 0 w 4643252"/>
              <a:gd name="connsiteY0" fmla="*/ 784585 h 784585"/>
              <a:gd name="connsiteX1" fmla="*/ 1622778 w 4643252"/>
              <a:gd name="connsiteY1" fmla="*/ 0 h 784585"/>
              <a:gd name="connsiteX2" fmla="*/ 2236702 w 4643252"/>
              <a:gd name="connsiteY2" fmla="*/ 21627 h 784585"/>
              <a:gd name="connsiteX3" fmla="*/ 4643252 w 4643252"/>
              <a:gd name="connsiteY3" fmla="*/ 784584 h 784585"/>
              <a:gd name="connsiteX4" fmla="*/ 0 w 4643252"/>
              <a:gd name="connsiteY4" fmla="*/ 784585 h 784585"/>
              <a:gd name="connsiteX0" fmla="*/ 0 w 4643252"/>
              <a:gd name="connsiteY0" fmla="*/ 762958 h 762958"/>
              <a:gd name="connsiteX1" fmla="*/ 1622778 w 4643252"/>
              <a:gd name="connsiteY1" fmla="*/ 1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622778 w 4643252"/>
              <a:gd name="connsiteY1" fmla="*/ 10815 h 773772"/>
              <a:gd name="connsiteX2" fmla="*/ 2190387 w 4643252"/>
              <a:gd name="connsiteY2" fmla="*/ 0 h 773772"/>
              <a:gd name="connsiteX3" fmla="*/ 4643252 w 4643252"/>
              <a:gd name="connsiteY3" fmla="*/ 773771 h 773772"/>
              <a:gd name="connsiteX4" fmla="*/ 0 w 4643252"/>
              <a:gd name="connsiteY4" fmla="*/ 773772 h 773772"/>
              <a:gd name="connsiteX0" fmla="*/ 0 w 4643252"/>
              <a:gd name="connsiteY0" fmla="*/ 762959 h 762959"/>
              <a:gd name="connsiteX1" fmla="*/ 1622778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564885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391019 w 4643252"/>
              <a:gd name="connsiteY1" fmla="*/ 10815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95400 h 795400"/>
              <a:gd name="connsiteX1" fmla="*/ 1391019 w 4643252"/>
              <a:gd name="connsiteY1" fmla="*/ 43256 h 795400"/>
              <a:gd name="connsiteX2" fmla="*/ 1975611 w 4643252"/>
              <a:gd name="connsiteY2" fmla="*/ 0 h 795400"/>
              <a:gd name="connsiteX3" fmla="*/ 4643252 w 4643252"/>
              <a:gd name="connsiteY3" fmla="*/ 795399 h 795400"/>
              <a:gd name="connsiteX4" fmla="*/ 0 w 4643252"/>
              <a:gd name="connsiteY4" fmla="*/ 795400 h 795400"/>
              <a:gd name="connsiteX0" fmla="*/ 0 w 4643252"/>
              <a:gd name="connsiteY0" fmla="*/ 762959 h 762959"/>
              <a:gd name="connsiteX1" fmla="*/ 1391019 w 4643252"/>
              <a:gd name="connsiteY1" fmla="*/ 10815 h 762959"/>
              <a:gd name="connsiteX2" fmla="*/ 1934702 w 4643252"/>
              <a:gd name="connsiteY2" fmla="*/ 0 h 762959"/>
              <a:gd name="connsiteX3" fmla="*/ 4643252 w 4643252"/>
              <a:gd name="connsiteY3" fmla="*/ 762958 h 762959"/>
              <a:gd name="connsiteX4" fmla="*/ 0 w 4643252"/>
              <a:gd name="connsiteY4" fmla="*/ 762959 h 762959"/>
              <a:gd name="connsiteX0" fmla="*/ 0 w 4643252"/>
              <a:gd name="connsiteY0" fmla="*/ 752144 h 752144"/>
              <a:gd name="connsiteX1" fmla="*/ 1391019 w 4643252"/>
              <a:gd name="connsiteY1" fmla="*/ 0 h 752144"/>
              <a:gd name="connsiteX2" fmla="*/ 1955157 w 4643252"/>
              <a:gd name="connsiteY2" fmla="*/ 21626 h 752144"/>
              <a:gd name="connsiteX3" fmla="*/ 4643252 w 4643252"/>
              <a:gd name="connsiteY3" fmla="*/ 752143 h 752144"/>
              <a:gd name="connsiteX4" fmla="*/ 0 w 4643252"/>
              <a:gd name="connsiteY4" fmla="*/ 752144 h 752144"/>
              <a:gd name="connsiteX0" fmla="*/ 0 w 4643252"/>
              <a:gd name="connsiteY0" fmla="*/ 752146 h 752146"/>
              <a:gd name="connsiteX1" fmla="*/ 1391019 w 4643252"/>
              <a:gd name="connsiteY1" fmla="*/ 2 h 752146"/>
              <a:gd name="connsiteX2" fmla="*/ 1934702 w 4643252"/>
              <a:gd name="connsiteY2" fmla="*/ 0 h 752146"/>
              <a:gd name="connsiteX3" fmla="*/ 4643252 w 4643252"/>
              <a:gd name="connsiteY3" fmla="*/ 752145 h 752146"/>
              <a:gd name="connsiteX4" fmla="*/ 0 w 4643252"/>
              <a:gd name="connsiteY4" fmla="*/ 752146 h 752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52" h="752146">
                <a:moveTo>
                  <a:pt x="0" y="752146"/>
                </a:moveTo>
                <a:lnTo>
                  <a:pt x="1391019" y="2"/>
                </a:lnTo>
                <a:lnTo>
                  <a:pt x="1934702" y="0"/>
                </a:lnTo>
                <a:lnTo>
                  <a:pt x="4643252" y="752145"/>
                </a:lnTo>
                <a:lnTo>
                  <a:pt x="0" y="752146"/>
                </a:lnTo>
                <a:close/>
              </a:path>
            </a:pathLst>
          </a:custGeom>
          <a:solidFill>
            <a:srgbClr val="0070C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dirty="0">
              <a:solidFill>
                <a:srgbClr val="FFFFFF"/>
              </a:solidFill>
            </a:endParaRPr>
          </a:p>
        </p:txBody>
      </p:sp>
      <p:cxnSp>
        <p:nvCxnSpPr>
          <p:cNvPr id="208" name="Straight Connector 207"/>
          <p:cNvCxnSpPr/>
          <p:nvPr/>
        </p:nvCxnSpPr>
        <p:spPr>
          <a:xfrm>
            <a:off x="5926740" y="3651393"/>
            <a:ext cx="1203518"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5918382" y="3454022"/>
            <a:ext cx="1144394" cy="225060"/>
          </a:xfrm>
          <a:prstGeom prst="rect">
            <a:avLst/>
          </a:prstGeom>
          <a:noFill/>
          <a:ln>
            <a:noFill/>
          </a:ln>
        </p:spPr>
        <p:txBody>
          <a:bodyPr wrap="square" lIns="34286" tIns="34286" rIns="34286" bIns="34286" rtlCol="0" anchor="ctr">
            <a:spAutoFit/>
          </a:bodyPr>
          <a:lstStyle/>
          <a:p>
            <a:pPr algn="ctr" defTabSz="457010">
              <a:lnSpc>
                <a:spcPct val="90000"/>
              </a:lnSpc>
              <a:spcBef>
                <a:spcPts val="450"/>
              </a:spcBef>
            </a:pPr>
            <a:r>
              <a:rPr lang="en-US" sz="1100" dirty="0">
                <a:solidFill>
                  <a:srgbClr val="000000"/>
                </a:solidFill>
              </a:rPr>
              <a:t>RADIUS </a:t>
            </a:r>
            <a:r>
              <a:rPr lang="ja-JP" altLang="en-US" sz="1100" dirty="0" smtClean="0">
                <a:solidFill>
                  <a:srgbClr val="000000"/>
                </a:solidFill>
              </a:rPr>
              <a:t>ログイン</a:t>
            </a:r>
            <a:endParaRPr lang="en-US" sz="1100" dirty="0">
              <a:solidFill>
                <a:srgbClr val="000000"/>
              </a:solidFill>
            </a:endParaRPr>
          </a:p>
        </p:txBody>
      </p:sp>
      <p:sp>
        <p:nvSpPr>
          <p:cNvPr id="213" name="TextBox 168"/>
          <p:cNvSpPr txBox="1">
            <a:spLocks noChangeArrowheads="1"/>
          </p:cNvSpPr>
          <p:nvPr/>
        </p:nvSpPr>
        <p:spPr bwMode="auto">
          <a:xfrm>
            <a:off x="3555301" y="4658197"/>
            <a:ext cx="490612" cy="196208"/>
          </a:xfrm>
          <a:prstGeom prst="rect">
            <a:avLst/>
          </a:prstGeom>
          <a:noFill/>
          <a:ln w="9525">
            <a:noFill/>
            <a:miter lim="800000"/>
            <a:headEnd/>
            <a:tailEnd/>
          </a:ln>
        </p:spPr>
        <p:txBody>
          <a:bodyPr wrap="none" lIns="68568" tIns="34285" rIns="68568" bIns="34285">
            <a:prstTxWarp prst="textNoShape">
              <a:avLst/>
            </a:prstTxWarp>
            <a:noAutofit/>
          </a:bodyPr>
          <a:lstStyle/>
          <a:p>
            <a:pPr algn="ctr" defTabSz="457010"/>
            <a:r>
              <a:rPr lang="en-US" sz="1100" dirty="0">
                <a:solidFill>
                  <a:srgbClr val="000000"/>
                </a:solidFill>
                <a:latin typeface="Arial" panose="020B0604020202020204" pitchFamily="34" charset="0"/>
                <a:cs typeface="Arial" panose="020B0604020202020204" pitchFamily="34" charset="0"/>
              </a:rPr>
              <a:t>Cisco ASA</a:t>
            </a:r>
          </a:p>
        </p:txBody>
      </p:sp>
      <p:grpSp>
        <p:nvGrpSpPr>
          <p:cNvPr id="22" name="Group 21"/>
          <p:cNvGrpSpPr/>
          <p:nvPr/>
        </p:nvGrpSpPr>
        <p:grpSpPr>
          <a:xfrm>
            <a:off x="3548986" y="4171462"/>
            <a:ext cx="490612" cy="506618"/>
            <a:chOff x="7131649" y="4347406"/>
            <a:chExt cx="411480" cy="411480"/>
          </a:xfrm>
        </p:grpSpPr>
        <p:sp>
          <p:nvSpPr>
            <p:cNvPr id="215" name="Oval 263"/>
            <p:cNvSpPr>
              <a:spLocks noChangeAspect="1"/>
            </p:cNvSpPr>
            <p:nvPr/>
          </p:nvSpPr>
          <p:spPr bwMode="auto">
            <a:xfrm>
              <a:off x="7131649" y="4347406"/>
              <a:ext cx="411480" cy="411480"/>
            </a:xfrm>
            <a:prstGeom prst="ellipse">
              <a:avLst/>
            </a:prstGeom>
            <a:solidFill>
              <a:srgbClr val="193F54"/>
            </a:solidFill>
            <a:ln w="19050" cap="flat">
              <a:solidFill>
                <a:srgbClr val="8E909E"/>
              </a:solidFill>
              <a:round/>
              <a:headEnd type="none" w="med" len="med"/>
              <a:tailEnd type="none" w="med" len="med"/>
            </a:ln>
            <a:effectLst/>
          </p:spPr>
          <p:txBody>
            <a:bodyPr lIns="0" tIns="0" rIns="0" bIns="0"/>
            <a:lstStyle/>
            <a:p>
              <a:pPr defTabSz="457010" eaLnBrk="0" hangingPunct="0">
                <a:lnSpc>
                  <a:spcPct val="90000"/>
                </a:lnSpc>
                <a:defRPr/>
              </a:pPr>
              <a:endParaRPr lang="en-US" kern="0" dirty="0">
                <a:solidFill>
                  <a:sysClr val="windowText" lastClr="000000"/>
                </a:solidFill>
                <a:latin typeface="Arial" panose="020B0604020202020204" pitchFamily="34" charset="0"/>
                <a:cs typeface="Arial" panose="020B0604020202020204" pitchFamily="34" charset="0"/>
              </a:endParaRPr>
            </a:p>
          </p:txBody>
        </p:sp>
        <p:grpSp>
          <p:nvGrpSpPr>
            <p:cNvPr id="216" name="Group 215"/>
            <p:cNvGrpSpPr/>
            <p:nvPr/>
          </p:nvGrpSpPr>
          <p:grpSpPr>
            <a:xfrm>
              <a:off x="7206849" y="4472144"/>
              <a:ext cx="261080" cy="162007"/>
              <a:chOff x="8731739" y="8055788"/>
              <a:chExt cx="261080" cy="162007"/>
            </a:xfrm>
          </p:grpSpPr>
          <p:sp>
            <p:nvSpPr>
              <p:cNvPr id="217" name="Rectangle 17"/>
              <p:cNvSpPr>
                <a:spLocks noChangeArrowheads="1"/>
              </p:cNvSpPr>
              <p:nvPr/>
            </p:nvSpPr>
            <p:spPr bwMode="auto">
              <a:xfrm>
                <a:off x="8731739"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18" name="Rectangle 18"/>
              <p:cNvSpPr>
                <a:spLocks noChangeArrowheads="1"/>
              </p:cNvSpPr>
              <p:nvPr/>
            </p:nvSpPr>
            <p:spPr bwMode="auto">
              <a:xfrm>
                <a:off x="882271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19" name="Rectangle 19"/>
              <p:cNvSpPr>
                <a:spLocks noChangeArrowheads="1"/>
              </p:cNvSpPr>
              <p:nvPr/>
            </p:nvSpPr>
            <p:spPr bwMode="auto">
              <a:xfrm>
                <a:off x="891306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0" name="Rectangle 20"/>
              <p:cNvSpPr>
                <a:spLocks noChangeArrowheads="1"/>
              </p:cNvSpPr>
              <p:nvPr/>
            </p:nvSpPr>
            <p:spPr bwMode="auto">
              <a:xfrm>
                <a:off x="877722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1" name="Rectangle 21"/>
              <p:cNvSpPr>
                <a:spLocks noChangeArrowheads="1"/>
              </p:cNvSpPr>
              <p:nvPr/>
            </p:nvSpPr>
            <p:spPr bwMode="auto">
              <a:xfrm>
                <a:off x="886757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2" name="Rectangle 22"/>
              <p:cNvSpPr>
                <a:spLocks noChangeArrowheads="1"/>
              </p:cNvSpPr>
              <p:nvPr/>
            </p:nvSpPr>
            <p:spPr bwMode="auto">
              <a:xfrm>
                <a:off x="8731739"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3" name="Rectangle 23"/>
              <p:cNvSpPr>
                <a:spLocks noChangeArrowheads="1"/>
              </p:cNvSpPr>
              <p:nvPr/>
            </p:nvSpPr>
            <p:spPr bwMode="auto">
              <a:xfrm>
                <a:off x="8958548"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4" name="Rectangle 24"/>
              <p:cNvSpPr>
                <a:spLocks noChangeArrowheads="1"/>
              </p:cNvSpPr>
              <p:nvPr/>
            </p:nvSpPr>
            <p:spPr bwMode="auto">
              <a:xfrm>
                <a:off x="8731739"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5" name="Rectangle 25"/>
              <p:cNvSpPr>
                <a:spLocks noChangeArrowheads="1"/>
              </p:cNvSpPr>
              <p:nvPr/>
            </p:nvSpPr>
            <p:spPr bwMode="auto">
              <a:xfrm>
                <a:off x="882271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6" name="Rectangle 26"/>
              <p:cNvSpPr>
                <a:spLocks noChangeArrowheads="1"/>
              </p:cNvSpPr>
              <p:nvPr/>
            </p:nvSpPr>
            <p:spPr bwMode="auto">
              <a:xfrm>
                <a:off x="891306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7" name="Rectangle 27"/>
              <p:cNvSpPr>
                <a:spLocks noChangeArrowheads="1"/>
              </p:cNvSpPr>
              <p:nvPr/>
            </p:nvSpPr>
            <p:spPr bwMode="auto">
              <a:xfrm>
                <a:off x="877722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8" name="Rectangle 28"/>
              <p:cNvSpPr>
                <a:spLocks noChangeArrowheads="1"/>
              </p:cNvSpPr>
              <p:nvPr/>
            </p:nvSpPr>
            <p:spPr bwMode="auto">
              <a:xfrm>
                <a:off x="886757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29" name="Rectangle 29"/>
              <p:cNvSpPr>
                <a:spLocks noChangeArrowheads="1"/>
              </p:cNvSpPr>
              <p:nvPr/>
            </p:nvSpPr>
            <p:spPr bwMode="auto">
              <a:xfrm>
                <a:off x="8731739"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0" name="Rectangle 30"/>
              <p:cNvSpPr>
                <a:spLocks noChangeArrowheads="1"/>
              </p:cNvSpPr>
              <p:nvPr/>
            </p:nvSpPr>
            <p:spPr bwMode="auto">
              <a:xfrm>
                <a:off x="8958548"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1" name="Rectangle 31"/>
              <p:cNvSpPr>
                <a:spLocks noChangeArrowheads="1"/>
              </p:cNvSpPr>
              <p:nvPr/>
            </p:nvSpPr>
            <p:spPr bwMode="auto">
              <a:xfrm>
                <a:off x="8731739"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2" name="Rectangle 32"/>
              <p:cNvSpPr>
                <a:spLocks noChangeArrowheads="1"/>
              </p:cNvSpPr>
              <p:nvPr/>
            </p:nvSpPr>
            <p:spPr bwMode="auto">
              <a:xfrm>
                <a:off x="882271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3" name="Rectangle 33"/>
              <p:cNvSpPr>
                <a:spLocks noChangeArrowheads="1"/>
              </p:cNvSpPr>
              <p:nvPr/>
            </p:nvSpPr>
            <p:spPr bwMode="auto">
              <a:xfrm>
                <a:off x="891306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4" name="Rectangle 34"/>
              <p:cNvSpPr>
                <a:spLocks noChangeArrowheads="1"/>
              </p:cNvSpPr>
              <p:nvPr/>
            </p:nvSpPr>
            <p:spPr bwMode="auto">
              <a:xfrm>
                <a:off x="877722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5" name="Rectangle 35"/>
              <p:cNvSpPr>
                <a:spLocks noChangeArrowheads="1"/>
              </p:cNvSpPr>
              <p:nvPr/>
            </p:nvSpPr>
            <p:spPr bwMode="auto">
              <a:xfrm>
                <a:off x="886757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6" name="Rectangle 36"/>
              <p:cNvSpPr>
                <a:spLocks noChangeArrowheads="1"/>
              </p:cNvSpPr>
              <p:nvPr/>
            </p:nvSpPr>
            <p:spPr bwMode="auto">
              <a:xfrm>
                <a:off x="8731739"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sp>
            <p:nvSpPr>
              <p:cNvPr id="237" name="Rectangle 37"/>
              <p:cNvSpPr>
                <a:spLocks noChangeArrowheads="1"/>
              </p:cNvSpPr>
              <p:nvPr/>
            </p:nvSpPr>
            <p:spPr bwMode="auto">
              <a:xfrm>
                <a:off x="8958548"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645"/>
                <a:endParaRPr lang="en-US" dirty="0">
                  <a:solidFill>
                    <a:srgbClr val="000000"/>
                  </a:solidFill>
                  <a:latin typeface="Arial" panose="020B0604020202020204" pitchFamily="34" charset="0"/>
                  <a:cs typeface="Arial" panose="020B0604020202020204" pitchFamily="34" charset="0"/>
                </a:endParaRPr>
              </a:p>
            </p:txBody>
          </p:sp>
        </p:grpSp>
      </p:grpSp>
      <p:cxnSp>
        <p:nvCxnSpPr>
          <p:cNvPr id="274" name="Straight Connector 273"/>
          <p:cNvCxnSpPr>
            <a:stCxn id="215" idx="0"/>
          </p:cNvCxnSpPr>
          <p:nvPr/>
        </p:nvCxnSpPr>
        <p:spPr bwMode="auto">
          <a:xfrm flipV="1">
            <a:off x="3794292" y="3691784"/>
            <a:ext cx="0" cy="479683"/>
          </a:xfrm>
          <a:prstGeom prst="line">
            <a:avLst/>
          </a:prstGeom>
          <a:solidFill>
            <a:srgbClr val="0183B7"/>
          </a:solidFill>
          <a:ln w="19050" cap="flat" cmpd="sng" algn="ctr">
            <a:solidFill>
              <a:schemeClr val="accent1"/>
            </a:solidFill>
            <a:prstDash val="solid"/>
            <a:round/>
            <a:headEnd type="none" w="med" len="med"/>
            <a:tailEnd type="none" w="med" len="med"/>
          </a:ln>
          <a:effectLst/>
        </p:spPr>
      </p:cxnSp>
      <p:cxnSp>
        <p:nvCxnSpPr>
          <p:cNvPr id="289" name="Straight Connector 288"/>
          <p:cNvCxnSpPr>
            <a:endCxn id="215" idx="6"/>
          </p:cNvCxnSpPr>
          <p:nvPr/>
        </p:nvCxnSpPr>
        <p:spPr>
          <a:xfrm flipH="1">
            <a:off x="4039599" y="3720250"/>
            <a:ext cx="1157061" cy="704520"/>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4" name="Rectangle 293"/>
          <p:cNvSpPr/>
          <p:nvPr/>
        </p:nvSpPr>
        <p:spPr>
          <a:xfrm>
            <a:off x="5233086" y="3619692"/>
            <a:ext cx="212854" cy="126958"/>
          </a:xfrm>
          <a:prstGeom prst="rect">
            <a:avLst/>
          </a:prstGeom>
        </p:spPr>
        <p:txBody>
          <a:bodyPr wrap="none" lIns="0" tIns="0" rIns="0" bIns="0">
            <a:spAutoFit/>
          </a:bodyPr>
          <a:lstStyle/>
          <a:p>
            <a:pPr defTabSz="457010"/>
            <a:r>
              <a:rPr lang="en-US" sz="800" dirty="0" err="1">
                <a:solidFill>
                  <a:srgbClr val="FFFFFF"/>
                </a:solidFill>
              </a:rPr>
              <a:t>SXP</a:t>
            </a:r>
            <a:endParaRPr lang="en-US" sz="800" dirty="0">
              <a:solidFill>
                <a:srgbClr val="FFFFFF"/>
              </a:solidFill>
            </a:endParaRPr>
          </a:p>
        </p:txBody>
      </p:sp>
      <p:sp>
        <p:nvSpPr>
          <p:cNvPr id="295" name="TextBox 294"/>
          <p:cNvSpPr txBox="1"/>
          <p:nvPr/>
        </p:nvSpPr>
        <p:spPr>
          <a:xfrm>
            <a:off x="7492620" y="3855825"/>
            <a:ext cx="1316711" cy="376762"/>
          </a:xfrm>
          <a:prstGeom prst="rect">
            <a:avLst/>
          </a:prstGeom>
          <a:noFill/>
          <a:ln>
            <a:noFill/>
          </a:ln>
        </p:spPr>
        <p:txBody>
          <a:bodyPr wrap="square" lIns="34286" tIns="34286" rIns="34286" bIns="34286" rtlCol="0" anchor="ctr">
            <a:spAutoFit/>
          </a:bodyPr>
          <a:lstStyle/>
          <a:p>
            <a:pPr algn="ctr">
              <a:lnSpc>
                <a:spcPct val="90000"/>
              </a:lnSpc>
              <a:spcBef>
                <a:spcPts val="450"/>
              </a:spcBef>
            </a:pPr>
            <a:r>
              <a:rPr lang="ja-JP" altLang="en-US" sz="1100" dirty="0">
                <a:solidFill>
                  <a:srgbClr val="000000"/>
                </a:solidFill>
              </a:rPr>
              <a:t>セッショントピックを</a:t>
            </a:r>
            <a:r>
              <a:rPr lang="en-US" sz="1100" dirty="0" err="1">
                <a:solidFill>
                  <a:srgbClr val="000000"/>
                </a:solidFill>
              </a:rPr>
              <a:t>pxGrid</a:t>
            </a:r>
            <a:r>
              <a:rPr lang="ja-JP" altLang="en-US" sz="1100" dirty="0">
                <a:solidFill>
                  <a:srgbClr val="000000"/>
                </a:solidFill>
              </a:rPr>
              <a:t>に</a:t>
            </a:r>
            <a:r>
              <a:rPr lang="en-US" altLang="ja-JP" sz="1100" dirty="0">
                <a:solidFill>
                  <a:srgbClr val="000000"/>
                </a:solidFill>
              </a:rPr>
              <a:t>Publish</a:t>
            </a:r>
            <a:endParaRPr lang="en-US" sz="1100" dirty="0">
              <a:solidFill>
                <a:srgbClr val="000000"/>
              </a:solidFill>
            </a:endParaRPr>
          </a:p>
        </p:txBody>
      </p:sp>
      <p:sp>
        <p:nvSpPr>
          <p:cNvPr id="296" name="TextBox 295"/>
          <p:cNvSpPr txBox="1"/>
          <p:nvPr/>
        </p:nvSpPr>
        <p:spPr>
          <a:xfrm>
            <a:off x="4593243" y="4035146"/>
            <a:ext cx="1656874" cy="529111"/>
          </a:xfrm>
          <a:prstGeom prst="rect">
            <a:avLst/>
          </a:prstGeom>
          <a:noFill/>
          <a:ln>
            <a:noFill/>
          </a:ln>
        </p:spPr>
        <p:txBody>
          <a:bodyPr wrap="square" lIns="34286" tIns="34286" rIns="34286" bIns="34286" rtlCol="0" anchor="ctr">
            <a:spAutoFit/>
          </a:bodyPr>
          <a:lstStyle/>
          <a:p>
            <a:pPr algn="ctr">
              <a:lnSpc>
                <a:spcPct val="90000"/>
              </a:lnSpc>
              <a:spcBef>
                <a:spcPts val="450"/>
              </a:spcBef>
            </a:pPr>
            <a:r>
              <a:rPr lang="en-US" sz="1100" dirty="0">
                <a:solidFill>
                  <a:srgbClr val="000000"/>
                </a:solidFill>
              </a:rPr>
              <a:t>RADIUS + EZC </a:t>
            </a:r>
            <a:r>
              <a:rPr lang="ja-JP" altLang="en-US" sz="1100" dirty="0">
                <a:solidFill>
                  <a:srgbClr val="000000"/>
                </a:solidFill>
              </a:rPr>
              <a:t>から得た</a:t>
            </a:r>
            <a:r>
              <a:rPr lang="en-US" sz="1100" dirty="0">
                <a:solidFill>
                  <a:srgbClr val="000000"/>
                </a:solidFill>
              </a:rPr>
              <a:t>IP : SGT </a:t>
            </a:r>
            <a:r>
              <a:rPr lang="ja-JP" altLang="en-US" sz="1100" dirty="0">
                <a:solidFill>
                  <a:srgbClr val="000000"/>
                </a:solidFill>
              </a:rPr>
              <a:t>マッピング情報を</a:t>
            </a:r>
            <a:r>
              <a:rPr lang="en-US" sz="1100" dirty="0">
                <a:solidFill>
                  <a:srgbClr val="000000"/>
                </a:solidFill>
              </a:rPr>
              <a:t>SXP</a:t>
            </a:r>
            <a:r>
              <a:rPr lang="ja-JP" altLang="en-US" sz="1100" dirty="0">
                <a:solidFill>
                  <a:srgbClr val="000000"/>
                </a:solidFill>
              </a:rPr>
              <a:t>ピアにアップデート</a:t>
            </a:r>
            <a:endParaRPr lang="en-US" sz="1100" dirty="0">
              <a:solidFill>
                <a:srgbClr val="000000"/>
              </a:solidFill>
            </a:endParaRPr>
          </a:p>
        </p:txBody>
      </p:sp>
      <p:graphicFrame>
        <p:nvGraphicFramePr>
          <p:cNvPr id="153" name="Table 152"/>
          <p:cNvGraphicFramePr>
            <a:graphicFrameLocks noGrp="1"/>
          </p:cNvGraphicFramePr>
          <p:nvPr>
            <p:extLst>
              <p:ext uri="{D42A27DB-BD31-4B8C-83A1-F6EECF244321}">
                <p14:modId xmlns:p14="http://schemas.microsoft.com/office/powerpoint/2010/main" val="1839615836"/>
              </p:ext>
            </p:extLst>
          </p:nvPr>
        </p:nvGraphicFramePr>
        <p:xfrm>
          <a:off x="4876725" y="490046"/>
          <a:ext cx="4055210" cy="2040753"/>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231003">
                <a:tc>
                  <a:txBody>
                    <a:bodyPr/>
                    <a:lstStyle/>
                    <a:p>
                      <a:pPr algn="ctr"/>
                      <a:r>
                        <a:rPr lang="en-US" sz="1000" dirty="0" smtClean="0">
                          <a:solidFill>
                            <a:schemeClr val="bg1"/>
                          </a:solidFill>
                        </a:rPr>
                        <a:t>MAC</a:t>
                      </a:r>
                    </a:p>
                  </a:txBody>
                  <a:tcPr marL="42874" marR="42874" marT="28575" marB="28575"/>
                </a:tc>
                <a:tc>
                  <a:txBody>
                    <a:bodyPr/>
                    <a:lstStyle/>
                    <a:p>
                      <a:pPr algn="ctr"/>
                      <a:r>
                        <a:rPr lang="en-US" sz="1000" dirty="0" smtClean="0">
                          <a:solidFill>
                            <a:schemeClr val="bg1"/>
                          </a:solidFill>
                        </a:rPr>
                        <a:t>IP</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Uname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Profile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Method</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Source</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SGT</a:t>
                      </a:r>
                      <a:endParaRPr lang="en-US" sz="1000" dirty="0">
                        <a:solidFill>
                          <a:schemeClr val="bg1"/>
                        </a:solidFill>
                      </a:endParaRPr>
                    </a:p>
                  </a:txBody>
                  <a:tcPr marL="42874" marR="42874" marT="28575" marB="28575"/>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22:33:44:55:66:77</a:t>
                      </a:r>
                    </a:p>
                  </a:txBody>
                  <a:tcPr marL="42874" marR="42874" marT="28575" marB="28575" anchor="ctr"/>
                </a:tc>
                <a:tc>
                  <a:txBody>
                    <a:bodyPr/>
                    <a:lstStyle/>
                    <a:p>
                      <a:pPr algn="ctr"/>
                      <a:r>
                        <a:rPr lang="en-US" sz="1000" dirty="0" smtClean="0">
                          <a:solidFill>
                            <a:schemeClr val="tx1">
                              <a:lumMod val="50000"/>
                            </a:schemeClr>
                          </a:solidFill>
                        </a:rPr>
                        <a:t>3.4.5.6</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hslai</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Samsung</a:t>
                      </a:r>
                      <a:r>
                        <a:rPr lang="en-US" sz="1000" baseline="0" dirty="0" smtClean="0">
                          <a:solidFill>
                            <a:schemeClr val="tx1">
                              <a:lumMod val="50000"/>
                            </a:schemeClr>
                          </a:solidFill>
                        </a:rPr>
                        <a:t> Galaxy</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RADIUS</a:t>
                      </a:r>
                      <a:endParaRPr lang="en-US" sz="1000" b="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r h="361950">
                <a:tc>
                  <a:txBody>
                    <a:bodyPr/>
                    <a:lstStyle/>
                    <a:p>
                      <a:pPr algn="ctr"/>
                      <a:r>
                        <a:rPr lang="en-US" sz="1000" dirty="0" smtClean="0">
                          <a:solidFill>
                            <a:schemeClr val="tx1">
                              <a:lumMod val="50000"/>
                            </a:schemeClr>
                          </a:solidFill>
                        </a:rPr>
                        <a:t>33:44:55:66:77:88</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5.6.7.8</a:t>
                      </a:r>
                      <a:endParaRPr lang="en-US" sz="100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zsariedd</a:t>
                      </a:r>
                    </a:p>
                  </a:txBody>
                  <a:tcPr marL="42874" marR="42874" marT="28575" marB="28575" anchor="ctr"/>
                </a:tc>
                <a:tc>
                  <a:txBody>
                    <a:bodyPr/>
                    <a:lstStyle/>
                    <a:p>
                      <a:pPr algn="ctr"/>
                      <a:r>
                        <a:rPr lang="en-US" sz="1000" dirty="0" smtClean="0">
                          <a:solidFill>
                            <a:schemeClr val="tx1">
                              <a:lumMod val="50000"/>
                            </a:schemeClr>
                          </a:solidFill>
                        </a:rPr>
                        <a:t>Apple-</a:t>
                      </a:r>
                      <a:r>
                        <a:rPr lang="en-US" sz="1000" dirty="0" err="1" smtClean="0">
                          <a:solidFill>
                            <a:schemeClr val="tx1">
                              <a:lumMod val="50000"/>
                            </a:schemeClr>
                          </a:solidFill>
                        </a:rPr>
                        <a:t>iPad</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mab</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20</a:t>
                      </a:r>
                      <a:endParaRPr lang="en-US" sz="1000" dirty="0">
                        <a:solidFill>
                          <a:schemeClr val="tx1">
                            <a:lumMod val="50000"/>
                          </a:schemeClr>
                        </a:solidFill>
                      </a:endParaRPr>
                    </a:p>
                  </a:txBody>
                  <a:tcPr marL="42874" marR="42874" marT="28575" marB="28575" anchor="ctr"/>
                </a:tc>
              </a:tr>
              <a:tr h="361950">
                <a:tc>
                  <a:txBody>
                    <a:bodyPr/>
                    <a:lstStyle/>
                    <a:p>
                      <a:pPr algn="ctr"/>
                      <a:r>
                        <a:rPr lang="en-US" sz="1000" dirty="0" smtClean="0">
                          <a:solidFill>
                            <a:schemeClr val="tx1">
                              <a:lumMod val="50000"/>
                            </a:schemeClr>
                          </a:solidFill>
                        </a:rPr>
                        <a:t>44:55:66:77:88:99</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6.7.8.9</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awoland</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Apple-anything</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bl>
          </a:graphicData>
        </a:graphic>
      </p:graphicFrame>
      <p:sp>
        <p:nvSpPr>
          <p:cNvPr id="155" name="Freeform 154"/>
          <p:cNvSpPr/>
          <p:nvPr/>
        </p:nvSpPr>
        <p:spPr>
          <a:xfrm>
            <a:off x="1161948" y="2276052"/>
            <a:ext cx="2534485" cy="472044"/>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764" h="1258784">
                <a:moveTo>
                  <a:pt x="0" y="1258784"/>
                </a:moveTo>
                <a:lnTo>
                  <a:pt x="1662545" y="1246909"/>
                </a:lnTo>
                <a:cubicBezTo>
                  <a:pt x="2210366" y="1235034"/>
                  <a:pt x="2922751" y="1264723"/>
                  <a:pt x="3286928" y="1187533"/>
                </a:cubicBezTo>
                <a:cubicBezTo>
                  <a:pt x="3651105" y="1110344"/>
                  <a:pt x="3746243" y="981694"/>
                  <a:pt x="3847606" y="783772"/>
                </a:cubicBezTo>
                <a:cubicBezTo>
                  <a:pt x="3948969" y="585850"/>
                  <a:pt x="3896096" y="239486"/>
                  <a:pt x="3895107"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a:solidFill>
                <a:srgbClr val="FFFFFF"/>
              </a:solidFill>
            </a:endParaRPr>
          </a:p>
        </p:txBody>
      </p:sp>
      <p:pic>
        <p:nvPicPr>
          <p:cNvPr id="156" name="Picture 33" descr="sponsor_green_tie.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6645" y="2222152"/>
            <a:ext cx="640832" cy="70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11" descr="guest_red_tie.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46646" y="3076479"/>
            <a:ext cx="677456" cy="7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6"/>
          <p:cNvGraphicFramePr>
            <a:graphicFrameLocks noGrp="1"/>
          </p:cNvGraphicFramePr>
          <p:nvPr>
            <p:ph idx="1"/>
            <p:extLst>
              <p:ext uri="{D42A27DB-BD31-4B8C-83A1-F6EECF244321}">
                <p14:modId xmlns:p14="http://schemas.microsoft.com/office/powerpoint/2010/main" val="2264073697"/>
              </p:ext>
            </p:extLst>
          </p:nvPr>
        </p:nvGraphicFramePr>
        <p:xfrm>
          <a:off x="2895503" y="1464604"/>
          <a:ext cx="1722631" cy="463550"/>
        </p:xfrm>
        <a:graphic>
          <a:graphicData uri="http://schemas.openxmlformats.org/drawingml/2006/table">
            <a:tbl>
              <a:tblPr bandRow="1">
                <a:tableStyleId>{F5AB1C69-6EDB-4FF4-983F-18BD219EF322}</a:tableStyleId>
              </a:tblPr>
              <a:tblGrid>
                <a:gridCol w="772018"/>
                <a:gridCol w="950613"/>
              </a:tblGrid>
              <a:tr h="231775">
                <a:tc>
                  <a:txBody>
                    <a:bodyPr/>
                    <a:lstStyle/>
                    <a:p>
                      <a:pPr algn="ctr"/>
                      <a:r>
                        <a:rPr lang="en-US" sz="1100" dirty="0" smtClean="0">
                          <a:solidFill>
                            <a:schemeClr val="tx1">
                              <a:lumMod val="50000"/>
                            </a:schemeClr>
                          </a:solidFill>
                        </a:rPr>
                        <a:t>1.2.3.4</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imbashir</a:t>
                      </a:r>
                      <a:endParaRPr lang="en-US" sz="1100" dirty="0">
                        <a:solidFill>
                          <a:schemeClr val="tx1">
                            <a:lumMod val="50000"/>
                          </a:schemeClr>
                        </a:solidFill>
                      </a:endParaRPr>
                    </a:p>
                  </a:txBody>
                  <a:tcPr marL="42874" marR="42874" marT="28575" marB="28575">
                    <a:noFill/>
                  </a:tcPr>
                </a:tc>
              </a:tr>
              <a:tr h="231775">
                <a:tc>
                  <a:txBody>
                    <a:bodyPr/>
                    <a:lstStyle/>
                    <a:p>
                      <a:pPr algn="ctr"/>
                      <a:r>
                        <a:rPr lang="en-US" sz="1100" dirty="0" smtClean="0">
                          <a:solidFill>
                            <a:schemeClr val="tx1">
                              <a:lumMod val="50000"/>
                            </a:schemeClr>
                          </a:solidFill>
                        </a:rPr>
                        <a:t>2.3.4.5</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chyps</a:t>
                      </a:r>
                      <a:endParaRPr lang="en-US" sz="1100" dirty="0">
                        <a:solidFill>
                          <a:schemeClr val="tx1">
                            <a:lumMod val="50000"/>
                          </a:schemeClr>
                        </a:solidFill>
                      </a:endParaRPr>
                    </a:p>
                  </a:txBody>
                  <a:tcPr marL="42874" marR="42874" marT="28575" marB="28575">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040717026"/>
              </p:ext>
            </p:extLst>
          </p:nvPr>
        </p:nvGraphicFramePr>
        <p:xfrm>
          <a:off x="4872555" y="720843"/>
          <a:ext cx="4055210" cy="1809750"/>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1.2.3.4</a:t>
                      </a: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chyps</a:t>
                      </a: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2.3.4.5</a:t>
                      </a: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lumMod val="50000"/>
                            </a:schemeClr>
                          </a:solidFill>
                        </a:rPr>
                        <a:t>imbashir</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lumMod val="50000"/>
                            </a:schemeClr>
                          </a:solidFill>
                        </a:rPr>
                        <a:t>Identity Mapping</a:t>
                      </a: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195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baseline="0" dirty="0" smtClean="0">
                          <a:solidFill>
                            <a:schemeClr val="tx1">
                              <a:lumMod val="50000"/>
                            </a:schemeClr>
                          </a:solidFill>
                        </a:rPr>
                        <a:t>               </a:t>
                      </a:r>
                      <a:br>
                        <a:rPr lang="en-US" sz="1000" b="0" baseline="0" dirty="0" smtClean="0">
                          <a:solidFill>
                            <a:schemeClr val="tx1">
                              <a:lumMod val="50000"/>
                            </a:schemeClr>
                          </a:solidFill>
                        </a:rPr>
                      </a:br>
                      <a:endParaRPr lang="en-US" sz="1000" b="0" dirty="0" smtClean="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1950">
                <a:tc>
                  <a:txBody>
                    <a:bodyPr/>
                    <a:lstStyle/>
                    <a:p>
                      <a:pPr algn="ctr"/>
                      <a:r>
                        <a:rPr lang="en-US" sz="1000" b="0" dirty="0" smtClean="0">
                          <a:solidFill>
                            <a:schemeClr val="tx1">
                              <a:lumMod val="50000"/>
                            </a:schemeClr>
                          </a:solidFill>
                        </a:rPr>
                        <a:t/>
                      </a:r>
                      <a:br>
                        <a:rPr lang="en-US" sz="1000" b="0" dirty="0" smtClean="0">
                          <a:solidFill>
                            <a:schemeClr val="tx1">
                              <a:lumMod val="50000"/>
                            </a:schemeClr>
                          </a:solidFill>
                        </a:rPr>
                      </a:b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1950">
                <a:tc>
                  <a:txBody>
                    <a:bodyPr/>
                    <a:lstStyle/>
                    <a:p>
                      <a:pPr algn="ctr"/>
                      <a:r>
                        <a:rPr lang="en-US" sz="1000" b="0" dirty="0" smtClean="0">
                          <a:solidFill>
                            <a:schemeClr val="tx1">
                              <a:lumMod val="50000"/>
                            </a:schemeClr>
                          </a:solidFill>
                        </a:rPr>
                        <a:t/>
                      </a:r>
                      <a:br>
                        <a:rPr lang="en-US" sz="1000" b="0" dirty="0" smtClean="0">
                          <a:solidFill>
                            <a:schemeClr val="tx1">
                              <a:lumMod val="50000"/>
                            </a:schemeClr>
                          </a:solidFill>
                        </a:rPr>
                      </a:b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lumMod val="50000"/>
                          </a:schemeClr>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 name="Rectangle 4"/>
          <p:cNvSpPr/>
          <p:nvPr/>
        </p:nvSpPr>
        <p:spPr>
          <a:xfrm>
            <a:off x="7964485" y="473623"/>
            <a:ext cx="596891" cy="2046920"/>
          </a:xfrm>
          <a:prstGeom prst="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457010"/>
            <a:endParaRPr lang="en-US" dirty="0">
              <a:solidFill>
                <a:srgbClr val="FFFFFF"/>
              </a:solidFill>
            </a:endParaRPr>
          </a:p>
        </p:txBody>
      </p:sp>
    </p:spTree>
    <p:extLst>
      <p:ext uri="{BB962C8B-B14F-4D97-AF65-F5344CB8AC3E}">
        <p14:creationId xmlns:p14="http://schemas.microsoft.com/office/powerpoint/2010/main" val="38922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55"/>
                                        </p:tgtEl>
                                        <p:attrNameLst>
                                          <p:attrName>style.visibility</p:attrName>
                                        </p:attrNameLst>
                                      </p:cBhvr>
                                      <p:to>
                                        <p:strVal val="visible"/>
                                      </p:to>
                                    </p:set>
                                    <p:animEffect transition="in" filter="wipe(left)">
                                      <p:cBhvr>
                                        <p:cTn id="9" dur="500"/>
                                        <p:tgtEl>
                                          <p:spTgt spid="15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07"/>
                                        </p:tgtEl>
                                        <p:attrNameLst>
                                          <p:attrName>style.visibility</p:attrName>
                                        </p:attrNameLst>
                                      </p:cBhvr>
                                      <p:to>
                                        <p:strVal val="visible"/>
                                      </p:to>
                                    </p:set>
                                    <p:animEffect transition="in" filter="wipe(left)">
                                      <p:cBhvr>
                                        <p:cTn id="28" dur="500"/>
                                        <p:tgtEl>
                                          <p:spTgt spid="20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87"/>
                                        </p:tgtEl>
                                        <p:attrNameLst>
                                          <p:attrName>style.visibility</p:attrName>
                                        </p:attrNameLst>
                                      </p:cBhvr>
                                      <p:to>
                                        <p:strVal val="visible"/>
                                      </p:to>
                                    </p:se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2000"/>
                                        <p:tgtEl>
                                          <p:spTgt spid="12"/>
                                        </p:tgtEl>
                                      </p:cBhvr>
                                    </p:animEffect>
                                  </p:childTnLst>
                                </p:cTn>
                              </p:par>
                            </p:childTnLst>
                          </p:cTn>
                        </p:par>
                        <p:par>
                          <p:cTn id="35" fill="hold">
                            <p:stCondLst>
                              <p:cond delay="3000"/>
                            </p:stCondLst>
                            <p:childTnLst>
                              <p:par>
                                <p:cTn id="36" presetID="1" presetClass="entr" presetSubtype="0" fill="hold" grpId="0" nodeType="afterEffect">
                                  <p:stCondLst>
                                    <p:cond delay="50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93"/>
                                        </p:tgtEl>
                                        <p:attrNameLst>
                                          <p:attrName>style.visibility</p:attrName>
                                        </p:attrNameLst>
                                      </p:cBhvr>
                                      <p:to>
                                        <p:strVal val="visible"/>
                                      </p:to>
                                    </p:set>
                                    <p:animEffect transition="in" filter="wipe(up)">
                                      <p:cBhvr>
                                        <p:cTn id="42" dur="500"/>
                                        <p:tgtEl>
                                          <p:spTgt spid="293"/>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295"/>
                                        </p:tgtEl>
                                        <p:attrNameLst>
                                          <p:attrName>style.visibility</p:attrName>
                                        </p:attrNameLst>
                                      </p:cBhvr>
                                      <p:to>
                                        <p:strVal val="visible"/>
                                      </p:to>
                                    </p:se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289"/>
                                        </p:tgtEl>
                                        <p:attrNameLst>
                                          <p:attrName>style.visibility</p:attrName>
                                        </p:attrNameLst>
                                      </p:cBhvr>
                                      <p:to>
                                        <p:strVal val="visible"/>
                                      </p:to>
                                    </p:set>
                                    <p:animEffect transition="in" filter="wipe(right)">
                                      <p:cBhvr>
                                        <p:cTn id="48" dur="500"/>
                                        <p:tgtEl>
                                          <p:spTgt spid="289"/>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P spid="8" grpId="0" animBg="1"/>
      <p:bldP spid="75" grpId="0" animBg="1"/>
      <p:bldP spid="9" grpId="0" animBg="1"/>
      <p:bldP spid="79" grpId="0" animBg="1"/>
      <p:bldP spid="295" grpId="0"/>
      <p:bldP spid="296" grpId="0"/>
      <p:bldP spid="155" grpId="0" animBg="1"/>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t>SAML</a:t>
            </a:r>
            <a:r>
              <a:rPr lang="ja-JP" altLang="en-US" sz="2400" dirty="0"/>
              <a:t>サポートのアップデート</a:t>
            </a:r>
            <a:endParaRPr lang="en-US" dirty="0"/>
          </a:p>
        </p:txBody>
      </p:sp>
      <p:sp>
        <p:nvSpPr>
          <p:cNvPr id="6" name="Content Placeholder 5"/>
          <p:cNvSpPr>
            <a:spLocks noGrp="1"/>
          </p:cNvSpPr>
          <p:nvPr>
            <p:ph idx="1"/>
          </p:nvPr>
        </p:nvSpPr>
        <p:spPr/>
        <p:txBody>
          <a:bodyPr/>
          <a:lstStyle/>
          <a:p>
            <a:r>
              <a:rPr lang="ja-JP" altLang="en-US" dirty="0" smtClean="0"/>
              <a:t>外部プロバイダー連携時は、各ポータル設定内でアクセスできるグループの指定が必要　</a:t>
            </a:r>
            <a:endParaRPr lang="en-US" altLang="ja-JP" dirty="0" smtClean="0"/>
          </a:p>
          <a:p>
            <a:r>
              <a:rPr lang="ja-JP" altLang="en-US" dirty="0" smtClean="0"/>
              <a:t>プロバイダーから取得したグループ情報の使用（</a:t>
            </a:r>
            <a:r>
              <a:rPr lang="en-US" altLang="ja-JP" dirty="0" smtClean="0"/>
              <a:t>AD/LDAP</a:t>
            </a:r>
            <a:r>
              <a:rPr lang="ja-JP" altLang="en-US" dirty="0" smtClean="0"/>
              <a:t>以外のグループ情報をサポート）</a:t>
            </a:r>
            <a:endParaRPr lang="en-US" dirty="0"/>
          </a:p>
        </p:txBody>
      </p:sp>
      <p:sp>
        <p:nvSpPr>
          <p:cNvPr id="7" name="Text Placeholder 6"/>
          <p:cNvSpPr>
            <a:spLocks noGrp="1"/>
          </p:cNvSpPr>
          <p:nvPr>
            <p:ph type="body" sz="quarter" idx="10"/>
          </p:nvPr>
        </p:nvSpPr>
        <p:spPr/>
        <p:txBody>
          <a:bodyPr/>
          <a:lstStyle/>
          <a:p>
            <a:r>
              <a:rPr lang="en-US" dirty="0" err="1">
                <a:solidFill>
                  <a:srgbClr val="FF6600"/>
                </a:solidFill>
              </a:rPr>
              <a:t>Workcenters</a:t>
            </a:r>
            <a:r>
              <a:rPr lang="en-US" dirty="0">
                <a:solidFill>
                  <a:srgbClr val="FF6600"/>
                </a:solidFill>
              </a:rPr>
              <a:t> &gt; Guest Access &gt; Configure &gt; Sponsor Groups &gt; Choose Group</a:t>
            </a:r>
          </a:p>
          <a:p>
            <a:endParaRPr lang="en-US" dirty="0">
              <a:solidFill>
                <a:srgbClr val="FF6600"/>
              </a:solidFill>
            </a:endParaRPr>
          </a:p>
        </p:txBody>
      </p:sp>
      <p:pic>
        <p:nvPicPr>
          <p:cNvPr id="9" name="Picture 8" descr="Screen Shot 2016-03-02 at 2.34.4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998" y="2012130"/>
            <a:ext cx="7940871" cy="2599691"/>
          </a:xfrm>
          <a:prstGeom prst="rect">
            <a:avLst/>
          </a:prstGeom>
        </p:spPr>
      </p:pic>
    </p:spTree>
    <p:extLst>
      <p:ext uri="{BB962C8B-B14F-4D97-AF65-F5344CB8AC3E}">
        <p14:creationId xmlns:p14="http://schemas.microsoft.com/office/powerpoint/2010/main" val="32555816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01" y="973321"/>
            <a:ext cx="8580924" cy="3724274"/>
          </a:xfrm>
        </p:spPr>
        <p:txBody>
          <a:bodyPr/>
          <a:lstStyle/>
          <a:p>
            <a:r>
              <a:rPr lang="en-US" dirty="0" smtClean="0"/>
              <a:t>ISE 1.4</a:t>
            </a:r>
            <a:r>
              <a:rPr lang="en-US" altLang="ja-JP" dirty="0" smtClean="0"/>
              <a:t>〜 </a:t>
            </a:r>
            <a:r>
              <a:rPr lang="ja-JP" altLang="en-US" dirty="0" smtClean="0"/>
              <a:t>ゲストポータルで</a:t>
            </a:r>
            <a:r>
              <a:rPr lang="en-US" altLang="ja-JP" dirty="0" smtClean="0"/>
              <a:t>SAML</a:t>
            </a:r>
            <a:r>
              <a:rPr lang="ja-JP" altLang="en-US" dirty="0" smtClean="0"/>
              <a:t>プロバイダを指定を許可</a:t>
            </a:r>
            <a:endParaRPr lang="en-US" dirty="0"/>
          </a:p>
          <a:p>
            <a:r>
              <a:rPr lang="ja-JP" altLang="en-US" dirty="0" smtClean="0"/>
              <a:t>ポータルごとに</a:t>
            </a:r>
            <a:r>
              <a:rPr lang="en-US" dirty="0" smtClean="0"/>
              <a:t>1</a:t>
            </a:r>
            <a:r>
              <a:rPr lang="ja-JP" altLang="en-US" dirty="0" smtClean="0"/>
              <a:t>つの外部プロバイダをサポート</a:t>
            </a:r>
            <a:endParaRPr lang="en-US" altLang="ja-JP" dirty="0" smtClean="0"/>
          </a:p>
          <a:p>
            <a:r>
              <a:rPr lang="ja-JP" altLang="en-US" dirty="0" smtClean="0"/>
              <a:t>単一</a:t>
            </a:r>
            <a:r>
              <a:rPr lang="en-US" altLang="ja-JP" dirty="0" smtClean="0"/>
              <a:t> </a:t>
            </a:r>
            <a:r>
              <a:rPr lang="en-US" dirty="0" smtClean="0"/>
              <a:t>WLAN (SSID) </a:t>
            </a:r>
            <a:r>
              <a:rPr lang="ja-JP" altLang="en-US" dirty="0" smtClean="0"/>
              <a:t>と単一ポータル</a:t>
            </a:r>
            <a:r>
              <a:rPr lang="en-US" altLang="ja-JP" dirty="0" smtClean="0"/>
              <a:t> </a:t>
            </a:r>
            <a:r>
              <a:rPr lang="ja-JP" altLang="en-US" dirty="0" smtClean="0"/>
              <a:t>で複数のユーザタイプに対応</a:t>
            </a:r>
            <a:endParaRPr lang="en-US" dirty="0"/>
          </a:p>
        </p:txBody>
      </p:sp>
      <p:sp>
        <p:nvSpPr>
          <p:cNvPr id="4" name="Text Placeholder 3"/>
          <p:cNvSpPr>
            <a:spLocks noGrp="1"/>
          </p:cNvSpPr>
          <p:nvPr>
            <p:ph type="body" sz="quarter" idx="10"/>
          </p:nvPr>
        </p:nvSpPr>
        <p:spPr/>
        <p:txBody>
          <a:bodyPr/>
          <a:lstStyle/>
          <a:p>
            <a:r>
              <a:rPr lang="ja-JP" altLang="en-US" dirty="0" smtClean="0">
                <a:solidFill>
                  <a:srgbClr val="FF6600"/>
                </a:solidFill>
              </a:rPr>
              <a:t>ゲストと外部プロバイダー利用ユーザ（従業員</a:t>
            </a:r>
            <a:r>
              <a:rPr lang="en-US" altLang="ja-JP" dirty="0" smtClean="0">
                <a:solidFill>
                  <a:srgbClr val="FF6600"/>
                </a:solidFill>
              </a:rPr>
              <a:t>/</a:t>
            </a:r>
            <a:r>
              <a:rPr lang="ja-JP" altLang="en-US" dirty="0" smtClean="0">
                <a:solidFill>
                  <a:srgbClr val="FF6600"/>
                </a:solidFill>
              </a:rPr>
              <a:t>コントラクター）が同一のポータルを利用できる</a:t>
            </a:r>
            <a:endParaRPr lang="en-US" altLang="ja-JP" dirty="0" smtClean="0">
              <a:solidFill>
                <a:srgbClr val="FF6600"/>
              </a:solidFill>
            </a:endParaRPr>
          </a:p>
        </p:txBody>
      </p:sp>
      <p:sp>
        <p:nvSpPr>
          <p:cNvPr id="5" name="Title 4"/>
          <p:cNvSpPr>
            <a:spLocks noGrp="1"/>
          </p:cNvSpPr>
          <p:nvPr>
            <p:ph type="title"/>
          </p:nvPr>
        </p:nvSpPr>
        <p:spPr/>
        <p:txBody>
          <a:bodyPr/>
          <a:lstStyle/>
          <a:p>
            <a:r>
              <a:rPr lang="ja-JP" altLang="en-US" sz="2700" dirty="0" smtClean="0"/>
              <a:t>クレデンシャルと</a:t>
            </a:r>
            <a:r>
              <a:rPr lang="en-US" sz="2700" dirty="0" smtClean="0"/>
              <a:t>SAML SSO</a:t>
            </a:r>
            <a:r>
              <a:rPr lang="ja-JP" altLang="en-US" sz="2700" dirty="0" smtClean="0"/>
              <a:t>ログインを単一ポータル提供</a:t>
            </a:r>
            <a:endParaRPr lang="en-US" dirty="0"/>
          </a:p>
        </p:txBody>
      </p:sp>
      <p:pic>
        <p:nvPicPr>
          <p:cNvPr id="6" name="Picture 5" descr="Screen Shot 2016-03-03 at 10.12.0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184" y="2042803"/>
            <a:ext cx="4983409" cy="2511559"/>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4390" y="3157117"/>
            <a:ext cx="4129705" cy="1684617"/>
          </a:xfrm>
          <a:prstGeom prst="rect">
            <a:avLst/>
          </a:prstGeom>
          <a:ln>
            <a:solidFill>
              <a:schemeClr val="tx1"/>
            </a:solidFill>
          </a:ln>
        </p:spPr>
      </p:pic>
    </p:spTree>
    <p:extLst>
      <p:ext uri="{BB962C8B-B14F-4D97-AF65-F5344CB8AC3E}">
        <p14:creationId xmlns:p14="http://schemas.microsoft.com/office/powerpoint/2010/main" val="3651751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00" y="1004812"/>
            <a:ext cx="8470875" cy="3724274"/>
          </a:xfrm>
        </p:spPr>
        <p:txBody>
          <a:bodyPr/>
          <a:lstStyle/>
          <a:p>
            <a:r>
              <a:rPr lang="ja-JP" altLang="en-US" dirty="0" smtClean="0"/>
              <a:t>承認待ちアカウントリストを、特定のスポンサーのみに表示</a:t>
            </a:r>
            <a:endParaRPr lang="en-US" altLang="ja-JP" dirty="0"/>
          </a:p>
          <a:p>
            <a:r>
              <a:rPr lang="ja-JP" altLang="en-US" dirty="0" smtClean="0"/>
              <a:t>アカウントを</a:t>
            </a:r>
            <a:r>
              <a:rPr lang="en-US" altLang="ja-JP" dirty="0" smtClean="0"/>
              <a:t> “</a:t>
            </a:r>
            <a:r>
              <a:rPr lang="en-US" dirty="0" smtClean="0"/>
              <a:t>person </a:t>
            </a:r>
            <a:r>
              <a:rPr lang="en-US" dirty="0"/>
              <a:t>being visited </a:t>
            </a:r>
            <a:r>
              <a:rPr lang="en-US" dirty="0" smtClean="0"/>
              <a:t>email” (</a:t>
            </a:r>
            <a:r>
              <a:rPr lang="ja-JP" altLang="en-US" dirty="0" smtClean="0"/>
              <a:t>スポンサーの</a:t>
            </a:r>
            <a:r>
              <a:rPr lang="en-US" altLang="ja-JP" dirty="0" smtClean="0"/>
              <a:t>E</a:t>
            </a:r>
            <a:r>
              <a:rPr lang="ja-JP" altLang="en-US" dirty="0" smtClean="0"/>
              <a:t>メールアカウント</a:t>
            </a:r>
            <a:r>
              <a:rPr lang="en-US" dirty="0" smtClean="0"/>
              <a:t>) </a:t>
            </a:r>
            <a:r>
              <a:rPr lang="ja-JP" altLang="en-US" dirty="0" smtClean="0"/>
              <a:t>属性にマッピング</a:t>
            </a:r>
            <a:r>
              <a:rPr lang="en-US" altLang="ja-JP" dirty="0" smtClean="0"/>
              <a:t> </a:t>
            </a:r>
            <a:endParaRPr lang="en-US" dirty="0"/>
          </a:p>
          <a:p>
            <a:r>
              <a:rPr lang="en-US" altLang="ja-JP" dirty="0" smtClean="0"/>
              <a:t>ISE 2.1</a:t>
            </a:r>
            <a:r>
              <a:rPr lang="ja-JP" altLang="en-US" dirty="0" smtClean="0"/>
              <a:t>では内部ユーザまたは</a:t>
            </a:r>
            <a:r>
              <a:rPr lang="en-US" dirty="0" smtClean="0"/>
              <a:t>SAML </a:t>
            </a:r>
            <a:r>
              <a:rPr lang="en-US" dirty="0" err="1" smtClean="0"/>
              <a:t>IdP</a:t>
            </a:r>
            <a:r>
              <a:rPr lang="en-US" dirty="0" smtClean="0"/>
              <a:t> </a:t>
            </a:r>
            <a:r>
              <a:rPr lang="ja-JP" altLang="en-US" dirty="0" smtClean="0"/>
              <a:t>アカウントをサポート</a:t>
            </a:r>
            <a:r>
              <a:rPr lang="en-US" dirty="0" smtClean="0"/>
              <a:t> (AD/LDAP</a:t>
            </a:r>
            <a:r>
              <a:rPr lang="ja-JP" altLang="en-US" dirty="0" smtClean="0"/>
              <a:t>は将来サポート予定</a:t>
            </a:r>
            <a:r>
              <a:rPr lang="en-US" dirty="0" smtClean="0"/>
              <a:t>)</a:t>
            </a:r>
          </a:p>
          <a:p>
            <a:r>
              <a:rPr lang="ja-JP" altLang="en-US" dirty="0" smtClean="0"/>
              <a:t>スポンサーのユーザビリティおよび、ゲストデータの閲覧範囲を制限したい組織のプライバシー要件に対応</a:t>
            </a:r>
            <a:endParaRPr lang="en-US" dirty="0"/>
          </a:p>
        </p:txBody>
      </p:sp>
      <p:sp>
        <p:nvSpPr>
          <p:cNvPr id="4" name="Text Placeholder 3"/>
          <p:cNvSpPr>
            <a:spLocks noGrp="1"/>
          </p:cNvSpPr>
          <p:nvPr>
            <p:ph type="body" sz="quarter" idx="10"/>
          </p:nvPr>
        </p:nvSpPr>
        <p:spPr/>
        <p:txBody>
          <a:bodyPr/>
          <a:lstStyle/>
          <a:p>
            <a:r>
              <a:rPr lang="en-US" dirty="0" err="1">
                <a:solidFill>
                  <a:srgbClr val="FF6600"/>
                </a:solidFill>
              </a:rPr>
              <a:t>Workcenters</a:t>
            </a:r>
            <a:r>
              <a:rPr lang="en-US" dirty="0">
                <a:solidFill>
                  <a:srgbClr val="FF6600"/>
                </a:solidFill>
              </a:rPr>
              <a:t> &gt; Guest Access &gt; Configure &gt; Sponsor Groups &gt; Choose Group</a:t>
            </a:r>
          </a:p>
        </p:txBody>
      </p:sp>
      <p:sp>
        <p:nvSpPr>
          <p:cNvPr id="5" name="Title 4"/>
          <p:cNvSpPr>
            <a:spLocks noGrp="1"/>
          </p:cNvSpPr>
          <p:nvPr>
            <p:ph type="title"/>
          </p:nvPr>
        </p:nvSpPr>
        <p:spPr/>
        <p:txBody>
          <a:bodyPr/>
          <a:lstStyle/>
          <a:p>
            <a:r>
              <a:rPr lang="ja-JP" altLang="en-US" sz="2700" dirty="0"/>
              <a:t>スポンサー承認待ちアカウントのフィルタービュー</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9581" y="2582854"/>
            <a:ext cx="5790738" cy="2139087"/>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982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Administration &gt; Identity Management &gt; Identities &gt; Users</a:t>
            </a:r>
            <a:endParaRPr lang="en-US" dirty="0"/>
          </a:p>
          <a:p>
            <a:endParaRPr lang="en-US" dirty="0"/>
          </a:p>
        </p:txBody>
      </p:sp>
      <p:sp>
        <p:nvSpPr>
          <p:cNvPr id="4" name="Text Placeholder 3"/>
          <p:cNvSpPr>
            <a:spLocks noGrp="1"/>
          </p:cNvSpPr>
          <p:nvPr>
            <p:ph type="body" sz="quarter" idx="10"/>
          </p:nvPr>
        </p:nvSpPr>
        <p:spPr/>
        <p:txBody>
          <a:bodyPr/>
          <a:lstStyle/>
          <a:p>
            <a:r>
              <a:rPr lang="en-US" altLang="ja-JP" dirty="0" smtClean="0">
                <a:solidFill>
                  <a:srgbClr val="FF6600"/>
                </a:solidFill>
              </a:rPr>
              <a:t>E</a:t>
            </a:r>
            <a:r>
              <a:rPr lang="ja-JP" altLang="en-US" dirty="0" smtClean="0">
                <a:solidFill>
                  <a:srgbClr val="FF6600"/>
                </a:solidFill>
              </a:rPr>
              <a:t>メールアドレスのマッピング：</a:t>
            </a:r>
            <a:r>
              <a:rPr lang="en-US" altLang="ja-JP" dirty="0">
                <a:solidFill>
                  <a:srgbClr val="FF6600"/>
                </a:solidFill>
              </a:rPr>
              <a:t>Internal</a:t>
            </a:r>
            <a:r>
              <a:rPr lang="ja-JP" altLang="en-US" dirty="0" smtClean="0">
                <a:solidFill>
                  <a:srgbClr val="FF6600"/>
                </a:solidFill>
              </a:rPr>
              <a:t>ユーザ</a:t>
            </a:r>
            <a:endParaRPr lang="en-US" dirty="0">
              <a:solidFill>
                <a:srgbClr val="FF6600"/>
              </a:solidFill>
            </a:endParaRPr>
          </a:p>
        </p:txBody>
      </p:sp>
      <p:sp>
        <p:nvSpPr>
          <p:cNvPr id="5" name="Title 4"/>
          <p:cNvSpPr>
            <a:spLocks noGrp="1"/>
          </p:cNvSpPr>
          <p:nvPr>
            <p:ph type="title"/>
          </p:nvPr>
        </p:nvSpPr>
        <p:spPr/>
        <p:txBody>
          <a:bodyPr/>
          <a:lstStyle/>
          <a:p>
            <a:r>
              <a:rPr lang="ja-JP" altLang="en-US" sz="2700" dirty="0"/>
              <a:t>スポンサー承認待ちアカウントのフィルタービュー</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3315" y="1608119"/>
            <a:ext cx="6993171" cy="2657475"/>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8227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Administration &gt; Identity Management &gt; External Identity Sources &gt; SAML Id Providers &gt; </a:t>
            </a:r>
            <a:r>
              <a:rPr lang="en-US" dirty="0" err="1" smtClean="0"/>
              <a:t>IdP</a:t>
            </a:r>
            <a:r>
              <a:rPr lang="en-US" dirty="0" smtClean="0"/>
              <a:t> &gt; Attributes</a:t>
            </a:r>
            <a:r>
              <a:rPr lang="en-US" dirty="0"/>
              <a:t> </a:t>
            </a:r>
            <a:r>
              <a:rPr lang="en-US" dirty="0" smtClean="0"/>
              <a:t>&amp; Advanced</a:t>
            </a:r>
          </a:p>
          <a:p>
            <a:r>
              <a:rPr lang="en-US" dirty="0" smtClean="0"/>
              <a:t>Attributes </a:t>
            </a:r>
            <a:r>
              <a:rPr lang="en-US" dirty="0"/>
              <a:t>&gt; </a:t>
            </a:r>
            <a:r>
              <a:rPr lang="ja-JP" altLang="en-US" dirty="0" smtClean="0"/>
              <a:t>アサーション内の</a:t>
            </a:r>
            <a:r>
              <a:rPr lang="en-US" dirty="0"/>
              <a:t>Name </a:t>
            </a:r>
            <a:r>
              <a:rPr lang="ja-JP" altLang="en-US" dirty="0"/>
              <a:t>は、</a:t>
            </a:r>
            <a:r>
              <a:rPr lang="en-US" altLang="ja-JP" dirty="0" smtClean="0"/>
              <a:t>E</a:t>
            </a:r>
            <a:r>
              <a:rPr lang="ja-JP" altLang="en-US" dirty="0" smtClean="0"/>
              <a:t>メールアドレスの応答が設定された</a:t>
            </a:r>
            <a:r>
              <a:rPr lang="en-US" altLang="ja-JP" dirty="0" smtClean="0"/>
              <a:t>SAML</a:t>
            </a:r>
            <a:r>
              <a:rPr lang="ja-JP" altLang="en-US" dirty="0" smtClean="0"/>
              <a:t>属性で、</a:t>
            </a:r>
            <a:r>
              <a:rPr lang="en-US" altLang="ja-JP" dirty="0" smtClean="0"/>
              <a:t>ISE</a:t>
            </a:r>
            <a:r>
              <a:rPr lang="ja-JP" altLang="en-US" dirty="0" smtClean="0"/>
              <a:t>内の</a:t>
            </a:r>
            <a:r>
              <a:rPr lang="en-US" altLang="ja-JP" dirty="0" smtClean="0"/>
              <a:t>Name</a:t>
            </a:r>
            <a:r>
              <a:rPr lang="ja-JP" altLang="en-US" dirty="0" smtClean="0"/>
              <a:t>とマッピング</a:t>
            </a:r>
            <a:endParaRPr lang="en-US" altLang="ja-JP" dirty="0" smtClean="0"/>
          </a:p>
          <a:p>
            <a:r>
              <a:rPr lang="en-US" dirty="0" smtClean="0"/>
              <a:t>Advanced &gt; ISE email attribute</a:t>
            </a:r>
            <a:r>
              <a:rPr lang="ja-JP" altLang="en-US" dirty="0" smtClean="0"/>
              <a:t>で</a:t>
            </a:r>
            <a:r>
              <a:rPr lang="en-US" altLang="ja-JP" dirty="0" smtClean="0"/>
              <a:t>Name</a:t>
            </a:r>
            <a:r>
              <a:rPr lang="ja-JP" altLang="en-US" dirty="0" smtClean="0"/>
              <a:t>とマッピング</a:t>
            </a:r>
            <a:endParaRPr lang="en-US" dirty="0"/>
          </a:p>
        </p:txBody>
      </p:sp>
      <p:sp>
        <p:nvSpPr>
          <p:cNvPr id="4" name="Text Placeholder 3"/>
          <p:cNvSpPr>
            <a:spLocks noGrp="1"/>
          </p:cNvSpPr>
          <p:nvPr>
            <p:ph type="body" sz="quarter" idx="10"/>
          </p:nvPr>
        </p:nvSpPr>
        <p:spPr/>
        <p:txBody>
          <a:bodyPr/>
          <a:lstStyle/>
          <a:p>
            <a:r>
              <a:rPr lang="en-US" altLang="ja-JP" dirty="0">
                <a:solidFill>
                  <a:srgbClr val="FF6600"/>
                </a:solidFill>
              </a:rPr>
              <a:t>E</a:t>
            </a:r>
            <a:r>
              <a:rPr lang="ja-JP" altLang="en-US" dirty="0">
                <a:solidFill>
                  <a:srgbClr val="FF6600"/>
                </a:solidFill>
              </a:rPr>
              <a:t>メールアドレスのマッピング</a:t>
            </a:r>
            <a:r>
              <a:rPr lang="ja-JP" altLang="en-US" dirty="0" smtClean="0">
                <a:solidFill>
                  <a:srgbClr val="FF6600"/>
                </a:solidFill>
              </a:rPr>
              <a:t>：</a:t>
            </a:r>
            <a:r>
              <a:rPr lang="en-US" dirty="0" smtClean="0">
                <a:solidFill>
                  <a:srgbClr val="FF6600"/>
                </a:solidFill>
              </a:rPr>
              <a:t>SAML IDP </a:t>
            </a:r>
            <a:r>
              <a:rPr lang="ja-JP" altLang="en-US" dirty="0" smtClean="0">
                <a:solidFill>
                  <a:srgbClr val="FF6600"/>
                </a:solidFill>
              </a:rPr>
              <a:t>スポンサー</a:t>
            </a:r>
            <a:r>
              <a:rPr lang="en-US" altLang="ja-JP" dirty="0">
                <a:solidFill>
                  <a:srgbClr val="FF6600"/>
                </a:solidFill>
              </a:rPr>
              <a:t> </a:t>
            </a:r>
            <a:r>
              <a:rPr lang="en-US" dirty="0" smtClean="0">
                <a:solidFill>
                  <a:srgbClr val="FF6600"/>
                </a:solidFill>
              </a:rPr>
              <a:t>– </a:t>
            </a:r>
            <a:r>
              <a:rPr lang="ja-JP" altLang="en-US" dirty="0" smtClean="0">
                <a:solidFill>
                  <a:srgbClr val="FF6600"/>
                </a:solidFill>
              </a:rPr>
              <a:t>例</a:t>
            </a:r>
            <a:r>
              <a:rPr lang="en-US" altLang="ja-JP" dirty="0" smtClean="0">
                <a:solidFill>
                  <a:srgbClr val="FF6600"/>
                </a:solidFill>
              </a:rPr>
              <a:t>. </a:t>
            </a:r>
            <a:r>
              <a:rPr lang="en-US" dirty="0" smtClean="0">
                <a:solidFill>
                  <a:srgbClr val="FF6600"/>
                </a:solidFill>
              </a:rPr>
              <a:t>Azure</a:t>
            </a:r>
            <a:endParaRPr lang="en-US" dirty="0">
              <a:solidFill>
                <a:srgbClr val="FF6600"/>
              </a:solidFill>
            </a:endParaRPr>
          </a:p>
        </p:txBody>
      </p:sp>
      <p:sp>
        <p:nvSpPr>
          <p:cNvPr id="5" name="Title 4"/>
          <p:cNvSpPr>
            <a:spLocks noGrp="1"/>
          </p:cNvSpPr>
          <p:nvPr>
            <p:ph type="title"/>
          </p:nvPr>
        </p:nvSpPr>
        <p:spPr/>
        <p:txBody>
          <a:bodyPr/>
          <a:lstStyle/>
          <a:p>
            <a:r>
              <a:rPr lang="ja-JP" altLang="en-US" sz="2700" dirty="0"/>
              <a:t>スポンサー承認待ちアカウントのフィルタービュー</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996" y="2546662"/>
            <a:ext cx="4015187" cy="1877689"/>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3004" y="2028378"/>
            <a:ext cx="3870000" cy="2422426"/>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978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ja-JP" altLang="en-US" dirty="0"/>
              <a:t>承認待ちアカウントリストを、特定のスポンサーのみに表示</a:t>
            </a:r>
            <a:endParaRPr lang="en-US" altLang="ja-JP" dirty="0"/>
          </a:p>
          <a:p>
            <a:r>
              <a:rPr lang="ja-JP" altLang="en-US" dirty="0"/>
              <a:t>アカウントを</a:t>
            </a:r>
            <a:r>
              <a:rPr lang="en-US" altLang="ja-JP" dirty="0"/>
              <a:t> “</a:t>
            </a:r>
            <a:r>
              <a:rPr lang="en-US" dirty="0"/>
              <a:t>person being visited email” (</a:t>
            </a:r>
            <a:r>
              <a:rPr lang="ja-JP" altLang="en-US" dirty="0"/>
              <a:t>スポンサーの</a:t>
            </a:r>
            <a:r>
              <a:rPr lang="en-US" altLang="ja-JP" dirty="0"/>
              <a:t>E</a:t>
            </a:r>
            <a:r>
              <a:rPr lang="ja-JP" altLang="en-US" dirty="0"/>
              <a:t>メールアカウント</a:t>
            </a:r>
            <a:r>
              <a:rPr lang="en-US" dirty="0"/>
              <a:t>) </a:t>
            </a:r>
            <a:r>
              <a:rPr lang="ja-JP" altLang="en-US" dirty="0"/>
              <a:t>属性にマッピング</a:t>
            </a:r>
            <a:r>
              <a:rPr lang="en-US" altLang="ja-JP" dirty="0"/>
              <a:t> </a:t>
            </a:r>
            <a:endParaRPr lang="en-US" dirty="0"/>
          </a:p>
        </p:txBody>
      </p:sp>
      <p:sp>
        <p:nvSpPr>
          <p:cNvPr id="4" name="Text Placeholder 3"/>
          <p:cNvSpPr>
            <a:spLocks noGrp="1"/>
          </p:cNvSpPr>
          <p:nvPr>
            <p:ph type="body" sz="quarter" idx="10"/>
          </p:nvPr>
        </p:nvSpPr>
        <p:spPr/>
        <p:txBody>
          <a:bodyPr/>
          <a:lstStyle/>
          <a:p>
            <a:r>
              <a:rPr lang="ja-JP" altLang="en-US" dirty="0" smtClean="0">
                <a:solidFill>
                  <a:srgbClr val="FF6600"/>
                </a:solidFill>
              </a:rPr>
              <a:t>フィルター無し</a:t>
            </a:r>
            <a:endParaRPr lang="en-US" dirty="0">
              <a:solidFill>
                <a:srgbClr val="FF6600"/>
              </a:solidFill>
            </a:endParaRPr>
          </a:p>
        </p:txBody>
      </p:sp>
      <p:sp>
        <p:nvSpPr>
          <p:cNvPr id="5" name="Title 4"/>
          <p:cNvSpPr>
            <a:spLocks noGrp="1"/>
          </p:cNvSpPr>
          <p:nvPr>
            <p:ph type="title"/>
          </p:nvPr>
        </p:nvSpPr>
        <p:spPr/>
        <p:txBody>
          <a:bodyPr/>
          <a:lstStyle/>
          <a:p>
            <a:r>
              <a:rPr lang="ja-JP" altLang="en-US" sz="2700" dirty="0"/>
              <a:t>スポンサー承認待ちアカウントのフィルタービュー</a:t>
            </a:r>
            <a:endParaRPr lang="en-US" sz="27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5686" y="1895583"/>
            <a:ext cx="6566511" cy="2703415"/>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7964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ja-JP" altLang="en-US" dirty="0"/>
              <a:t>承認待ちアカウントリストを、特定のスポンサーのみに表示</a:t>
            </a:r>
            <a:endParaRPr lang="en-US" altLang="ja-JP" dirty="0"/>
          </a:p>
          <a:p>
            <a:r>
              <a:rPr lang="ja-JP" altLang="en-US" dirty="0"/>
              <a:t>アカウントを</a:t>
            </a:r>
            <a:r>
              <a:rPr lang="en-US" altLang="ja-JP" dirty="0"/>
              <a:t> “</a:t>
            </a:r>
            <a:r>
              <a:rPr lang="en-US" dirty="0"/>
              <a:t>person being visited email” (</a:t>
            </a:r>
            <a:r>
              <a:rPr lang="ja-JP" altLang="en-US" dirty="0"/>
              <a:t>スポンサーの</a:t>
            </a:r>
            <a:r>
              <a:rPr lang="en-US" altLang="ja-JP" dirty="0"/>
              <a:t>E</a:t>
            </a:r>
            <a:r>
              <a:rPr lang="ja-JP" altLang="en-US" dirty="0"/>
              <a:t>メールアカウント</a:t>
            </a:r>
            <a:r>
              <a:rPr lang="en-US" dirty="0"/>
              <a:t>) </a:t>
            </a:r>
            <a:r>
              <a:rPr lang="ja-JP" altLang="en-US" dirty="0"/>
              <a:t>属性にマッピング</a:t>
            </a:r>
            <a:r>
              <a:rPr lang="en-US" altLang="ja-JP" dirty="0"/>
              <a:t> </a:t>
            </a:r>
            <a:endParaRPr lang="en-US" dirty="0"/>
          </a:p>
        </p:txBody>
      </p:sp>
      <p:sp>
        <p:nvSpPr>
          <p:cNvPr id="4" name="Text Placeholder 3"/>
          <p:cNvSpPr>
            <a:spLocks noGrp="1"/>
          </p:cNvSpPr>
          <p:nvPr>
            <p:ph type="body" sz="quarter" idx="10"/>
          </p:nvPr>
        </p:nvSpPr>
        <p:spPr/>
        <p:txBody>
          <a:bodyPr/>
          <a:lstStyle/>
          <a:p>
            <a:r>
              <a:rPr lang="ja-JP" altLang="en-US" dirty="0" smtClean="0">
                <a:solidFill>
                  <a:srgbClr val="FF6600"/>
                </a:solidFill>
              </a:rPr>
              <a:t>フィルター有り</a:t>
            </a:r>
            <a:endParaRPr lang="en-US" dirty="0">
              <a:solidFill>
                <a:srgbClr val="FF6600"/>
              </a:solidFill>
            </a:endParaRPr>
          </a:p>
        </p:txBody>
      </p:sp>
      <p:sp>
        <p:nvSpPr>
          <p:cNvPr id="5" name="Title 4"/>
          <p:cNvSpPr>
            <a:spLocks noGrp="1"/>
          </p:cNvSpPr>
          <p:nvPr>
            <p:ph type="title"/>
          </p:nvPr>
        </p:nvSpPr>
        <p:spPr/>
        <p:txBody>
          <a:bodyPr/>
          <a:lstStyle/>
          <a:p>
            <a:r>
              <a:rPr lang="ja-JP" altLang="en-US" sz="2700" dirty="0"/>
              <a:t>スポンサー承認待ちアカウントのフィルタービュー</a:t>
            </a:r>
            <a:endParaRPr lang="en-US" sz="2700"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686" y="1895582"/>
            <a:ext cx="7830180" cy="2761481"/>
          </a:xfrm>
          <a:prstGeom prst="rect">
            <a:avLst/>
          </a:prstGeom>
          <a:ln>
            <a:solidFill>
              <a:schemeClr val="tx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2509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Profiling Enhancements</a:t>
            </a:r>
            <a:endParaRPr lang="en-US" dirty="0"/>
          </a:p>
        </p:txBody>
      </p:sp>
    </p:spTree>
    <p:extLst>
      <p:ext uri="{BB962C8B-B14F-4D97-AF65-F5344CB8AC3E}">
        <p14:creationId xmlns:p14="http://schemas.microsoft.com/office/powerpoint/2010/main" val="326011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203849"/>
            <a:ext cx="8277344" cy="3168210"/>
          </a:xfrm>
        </p:spPr>
        <p:txBody>
          <a:bodyPr/>
          <a:lstStyle/>
          <a:p>
            <a:pPr>
              <a:spcBef>
                <a:spcPts val="600"/>
              </a:spcBef>
            </a:pPr>
            <a:r>
              <a:rPr lang="en-US" dirty="0" smtClean="0"/>
              <a:t>UX </a:t>
            </a:r>
            <a:r>
              <a:rPr lang="ja-JP" altLang="en-US" dirty="0" smtClean="0"/>
              <a:t>変更</a:t>
            </a:r>
            <a:endParaRPr lang="en-US" altLang="ja-JP" dirty="0" smtClean="0"/>
          </a:p>
          <a:p>
            <a:pPr>
              <a:spcBef>
                <a:spcPts val="600"/>
              </a:spcBef>
            </a:pPr>
            <a:r>
              <a:rPr lang="ja-JP" altLang="en-US" dirty="0" smtClean="0"/>
              <a:t>オフラインフィードサービスアップデート</a:t>
            </a:r>
            <a:endParaRPr lang="en-US" altLang="ja-JP" dirty="0" smtClean="0"/>
          </a:p>
          <a:p>
            <a:pPr>
              <a:spcBef>
                <a:spcPts val="600"/>
              </a:spcBef>
            </a:pPr>
            <a:r>
              <a:rPr lang="en-US" dirty="0" smtClean="0"/>
              <a:t>HTTP Probe </a:t>
            </a:r>
            <a:r>
              <a:rPr lang="ja-JP" altLang="en-US" dirty="0" smtClean="0"/>
              <a:t>機能拡張</a:t>
            </a:r>
            <a:r>
              <a:rPr lang="en-US" altLang="ja-JP" dirty="0" smtClean="0"/>
              <a:t> </a:t>
            </a:r>
            <a:r>
              <a:rPr lang="en-US" dirty="0" smtClean="0"/>
              <a:t>– User Agent </a:t>
            </a:r>
            <a:r>
              <a:rPr lang="ja-JP" altLang="en-US" dirty="0" smtClean="0"/>
              <a:t>ホワイトリスト</a:t>
            </a:r>
            <a:endParaRPr lang="en-US" dirty="0" smtClean="0"/>
          </a:p>
          <a:p>
            <a:pPr>
              <a:spcBef>
                <a:spcPts val="600"/>
              </a:spcBef>
            </a:pPr>
            <a:r>
              <a:rPr lang="en-US" dirty="0" smtClean="0"/>
              <a:t>NMAP Probe </a:t>
            </a:r>
            <a:r>
              <a:rPr lang="ja-JP" altLang="en-US" dirty="0" smtClean="0"/>
              <a:t>機能拡張</a:t>
            </a:r>
            <a:endParaRPr lang="en-US" dirty="0" smtClean="0"/>
          </a:p>
          <a:p>
            <a:pPr>
              <a:spcBef>
                <a:spcPts val="600"/>
              </a:spcBef>
            </a:pPr>
            <a:r>
              <a:rPr lang="en-US" dirty="0" smtClean="0"/>
              <a:t>AD Probe </a:t>
            </a:r>
            <a:r>
              <a:rPr lang="ja-JP" altLang="en-US" dirty="0" smtClean="0"/>
              <a:t>機能拡張</a:t>
            </a:r>
            <a:endParaRPr lang="en-US" dirty="0" smtClean="0"/>
          </a:p>
          <a:p>
            <a:pPr>
              <a:spcBef>
                <a:spcPts val="600"/>
              </a:spcBef>
            </a:pPr>
            <a:r>
              <a:rPr lang="ja-JP" altLang="en-US" dirty="0" smtClean="0"/>
              <a:t>エンドポイントカスタムアトリビュート</a:t>
            </a:r>
            <a:endParaRPr lang="en-US" altLang="ja-JP" dirty="0" smtClean="0"/>
          </a:p>
          <a:p>
            <a:pPr>
              <a:spcBef>
                <a:spcPts val="600"/>
              </a:spcBef>
            </a:pPr>
            <a:r>
              <a:rPr lang="en-US" dirty="0" smtClean="0"/>
              <a:t>Endpoint Import/Export </a:t>
            </a:r>
            <a:r>
              <a:rPr lang="ja-JP" altLang="en-US" dirty="0" smtClean="0"/>
              <a:t>と</a:t>
            </a:r>
            <a:r>
              <a:rPr lang="en-US" dirty="0" smtClean="0"/>
              <a:t> ERS API </a:t>
            </a:r>
          </a:p>
          <a:p>
            <a:pPr>
              <a:spcBef>
                <a:spcPts val="600"/>
              </a:spcBef>
            </a:pPr>
            <a:r>
              <a:rPr lang="en-US" dirty="0" smtClean="0"/>
              <a:t>Profiler Condition</a:t>
            </a:r>
            <a:r>
              <a:rPr lang="ja-JP" altLang="en-US" dirty="0" smtClean="0"/>
              <a:t>での</a:t>
            </a:r>
            <a:r>
              <a:rPr lang="en-US" dirty="0" smtClean="0"/>
              <a:t>NDG</a:t>
            </a:r>
            <a:r>
              <a:rPr lang="ja-JP" altLang="en-US" dirty="0" smtClean="0"/>
              <a:t>指定</a:t>
            </a:r>
            <a:endParaRPr lang="en-US" dirty="0" smtClean="0"/>
          </a:p>
          <a:p>
            <a:pPr>
              <a:spcBef>
                <a:spcPts val="600"/>
              </a:spcBef>
            </a:pPr>
            <a:r>
              <a:rPr lang="en-US" dirty="0" smtClean="0"/>
              <a:t>Cisco Medical NAC</a:t>
            </a:r>
          </a:p>
        </p:txBody>
      </p:sp>
      <p:sp>
        <p:nvSpPr>
          <p:cNvPr id="3" name="Title 2"/>
          <p:cNvSpPr>
            <a:spLocks noGrp="1"/>
          </p:cNvSpPr>
          <p:nvPr>
            <p:ph type="title"/>
          </p:nvPr>
        </p:nvSpPr>
        <p:spPr/>
        <p:txBody>
          <a:bodyPr/>
          <a:lstStyle/>
          <a:p>
            <a:r>
              <a:rPr lang="en-US" dirty="0" smtClean="0"/>
              <a:t>Profiling </a:t>
            </a:r>
            <a:r>
              <a:rPr lang="ja-JP" altLang="en-US" dirty="0" smtClean="0"/>
              <a:t>機能拡張</a:t>
            </a:r>
            <a:endParaRPr lang="en-US" dirty="0"/>
          </a:p>
        </p:txBody>
      </p:sp>
    </p:spTree>
    <p:extLst>
      <p:ext uri="{BB962C8B-B14F-4D97-AF65-F5344CB8AC3E}">
        <p14:creationId xmlns:p14="http://schemas.microsoft.com/office/powerpoint/2010/main" val="25562659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r>
              <a:rPr lang="en-US" dirty="0" smtClean="0"/>
              <a:t>Profiler UX </a:t>
            </a:r>
            <a:r>
              <a:rPr lang="ja-JP" altLang="en-US" dirty="0" smtClean="0"/>
              <a:t>変更</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01" y="1276880"/>
            <a:ext cx="6913563" cy="1743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463168" y="2345267"/>
            <a:ext cx="2280034" cy="674688"/>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762000" y="3562174"/>
            <a:ext cx="7594600" cy="298145"/>
          </a:xfrm>
          <a:prstGeom prst="rect">
            <a:avLst/>
          </a:prstGeom>
          <a:solidFill>
            <a:schemeClr val="accent6">
              <a:lumMod val="20000"/>
              <a:lumOff val="80000"/>
            </a:schemeClr>
          </a:solidFill>
          <a:ln w="19050">
            <a:solidFill>
              <a:srgbClr val="FA661C"/>
            </a:solidFill>
          </a:ln>
        </p:spPr>
        <p:txBody>
          <a:bodyPr wrap="square" lIns="51422" tIns="25711" rIns="51422" bIns="25711">
            <a:spAutoFit/>
          </a:bodyPr>
          <a:lstStyle/>
          <a:p>
            <a:pPr>
              <a:spcBef>
                <a:spcPts val="450"/>
              </a:spcBef>
              <a:buSzPct val="75000"/>
            </a:pPr>
            <a:r>
              <a:rPr lang="en-US" sz="1600" dirty="0" smtClean="0">
                <a:solidFill>
                  <a:srgbClr val="1F497D"/>
                </a:solidFill>
                <a:latin typeface="Arial" pitchFamily="34" charset="0"/>
              </a:rPr>
              <a:t>Administration &gt; Identity Management &gt; Identities … </a:t>
            </a:r>
            <a:r>
              <a:rPr lang="ja-JP" altLang="en-US" sz="1600" dirty="0" smtClean="0">
                <a:solidFill>
                  <a:srgbClr val="1F497D"/>
                </a:solidFill>
                <a:latin typeface="Arial" pitchFamily="34" charset="0"/>
              </a:rPr>
              <a:t>から</a:t>
            </a:r>
            <a:r>
              <a:rPr lang="en-US" sz="1600" dirty="0">
                <a:solidFill>
                  <a:srgbClr val="1F497D"/>
                </a:solidFill>
                <a:latin typeface="Arial" pitchFamily="34" charset="0"/>
              </a:rPr>
              <a:t>Endpoints </a:t>
            </a:r>
            <a:r>
              <a:rPr lang="ja-JP" altLang="en-US" sz="1600" dirty="0" smtClean="0">
                <a:solidFill>
                  <a:srgbClr val="1F497D"/>
                </a:solidFill>
                <a:latin typeface="Arial" pitchFamily="34" charset="0"/>
              </a:rPr>
              <a:t>が削除された</a:t>
            </a:r>
            <a:endParaRPr lang="en-US" sz="1600" dirty="0">
              <a:solidFill>
                <a:srgbClr val="1F497D"/>
              </a:solidFill>
              <a:latin typeface="Arial" pitchFamily="34" charset="0"/>
            </a:endParaRPr>
          </a:p>
        </p:txBody>
      </p:sp>
      <p:cxnSp>
        <p:nvCxnSpPr>
          <p:cNvPr id="8" name="Straight Arrow Connector 7"/>
          <p:cNvCxnSpPr/>
          <p:nvPr/>
        </p:nvCxnSpPr>
        <p:spPr>
          <a:xfrm flipH="1" flipV="1">
            <a:off x="1577785" y="3019956"/>
            <a:ext cx="648948" cy="542218"/>
          </a:xfrm>
          <a:prstGeom prst="straightConnector1">
            <a:avLst/>
          </a:prstGeom>
          <a:ln w="28575">
            <a:solidFill>
              <a:srgbClr val="FA661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8170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Box 238"/>
          <p:cNvSpPr txBox="1"/>
          <p:nvPr/>
        </p:nvSpPr>
        <p:spPr>
          <a:xfrm>
            <a:off x="7266788" y="4662959"/>
            <a:ext cx="1732861" cy="235449"/>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cxnSp>
        <p:nvCxnSpPr>
          <p:cNvPr id="71" name="Straight Connector 70"/>
          <p:cNvCxnSpPr/>
          <p:nvPr/>
        </p:nvCxnSpPr>
        <p:spPr bwMode="auto">
          <a:xfrm flipV="1">
            <a:off x="3800607" y="2495375"/>
            <a:ext cx="0" cy="735371"/>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800" dirty="0" err="1"/>
              <a:t>EasyConnect</a:t>
            </a:r>
            <a:r>
              <a:rPr lang="en-US" sz="2800" dirty="0"/>
              <a:t> </a:t>
            </a:r>
            <a:r>
              <a:rPr lang="en-US" sz="2800" dirty="0" smtClean="0"/>
              <a:t>認可</a:t>
            </a:r>
            <a:endParaRPr lang="en-US" sz="2800" dirty="0"/>
          </a:p>
        </p:txBody>
      </p:sp>
      <p:sp>
        <p:nvSpPr>
          <p:cNvPr id="4" name="Text Placeholder 3"/>
          <p:cNvSpPr>
            <a:spLocks noGrp="1"/>
          </p:cNvSpPr>
          <p:nvPr>
            <p:ph type="body" sz="quarter" idx="10"/>
          </p:nvPr>
        </p:nvSpPr>
        <p:spPr/>
        <p:txBody>
          <a:bodyPr/>
          <a:lstStyle/>
          <a:p>
            <a:r>
              <a:rPr lang="en-US" sz="1600" dirty="0" smtClean="0"/>
              <a:t>RADIUS </a:t>
            </a:r>
            <a:r>
              <a:rPr lang="en-US" altLang="ja-JP" sz="1600" dirty="0" smtClean="0"/>
              <a:t>ID</a:t>
            </a:r>
            <a:r>
              <a:rPr lang="ja-JP" altLang="en-US" sz="1600" dirty="0" smtClean="0"/>
              <a:t>情報と</a:t>
            </a:r>
            <a:r>
              <a:rPr lang="en-US" sz="1600" dirty="0" smtClean="0"/>
              <a:t>AD </a:t>
            </a:r>
            <a:r>
              <a:rPr lang="ja-JP" altLang="en-US" sz="1600" dirty="0" smtClean="0"/>
              <a:t>ログイン</a:t>
            </a:r>
            <a:r>
              <a:rPr lang="en-US" altLang="ja-JP" sz="1600" dirty="0" smtClean="0"/>
              <a:t>ID</a:t>
            </a:r>
            <a:r>
              <a:rPr lang="ja-JP" altLang="en-US" sz="1600" dirty="0" smtClean="0"/>
              <a:t>情報をマージ</a:t>
            </a:r>
            <a:endParaRPr lang="en-US" sz="1600" dirty="0"/>
          </a:p>
        </p:txBody>
      </p:sp>
      <p:cxnSp>
        <p:nvCxnSpPr>
          <p:cNvPr id="85" name="Straight Connector 84"/>
          <p:cNvCxnSpPr/>
          <p:nvPr/>
        </p:nvCxnSpPr>
        <p:spPr bwMode="auto">
          <a:xfrm flipH="1">
            <a:off x="1020626" y="3565053"/>
            <a:ext cx="1058589" cy="9446"/>
          </a:xfrm>
          <a:prstGeom prst="line">
            <a:avLst/>
          </a:prstGeom>
          <a:solidFill>
            <a:srgbClr val="0183B7"/>
          </a:solidFill>
          <a:ln w="19050" cap="flat" cmpd="sng" algn="ctr">
            <a:solidFill>
              <a:schemeClr val="accent1"/>
            </a:solidFill>
            <a:prstDash val="sysDot"/>
            <a:round/>
            <a:headEnd type="none" w="med" len="med"/>
            <a:tailEnd type="none" w="med" len="med"/>
          </a:ln>
          <a:effectLst/>
        </p:spPr>
      </p:cxnSp>
      <p:cxnSp>
        <p:nvCxnSpPr>
          <p:cNvPr id="93" name="Straight Connector 92"/>
          <p:cNvCxnSpPr/>
          <p:nvPr/>
        </p:nvCxnSpPr>
        <p:spPr bwMode="auto">
          <a:xfrm flipH="1">
            <a:off x="1958647" y="3565819"/>
            <a:ext cx="3591672" cy="0"/>
          </a:xfrm>
          <a:prstGeom prst="line">
            <a:avLst/>
          </a:prstGeom>
          <a:solidFill>
            <a:srgbClr val="0183B7"/>
          </a:solidFill>
          <a:ln w="19050" cap="flat" cmpd="sng" algn="ctr">
            <a:solidFill>
              <a:schemeClr val="accent1"/>
            </a:solidFill>
            <a:prstDash val="solid"/>
            <a:round/>
            <a:headEnd type="none" w="med" len="med"/>
            <a:tailEnd type="none" w="med" len="med"/>
          </a:ln>
          <a:effectLst/>
        </p:spPr>
      </p:cxnSp>
      <p:grpSp>
        <p:nvGrpSpPr>
          <p:cNvPr id="241" name="Group 240"/>
          <p:cNvGrpSpPr>
            <a:grpSpLocks noChangeAspect="1"/>
          </p:cNvGrpSpPr>
          <p:nvPr/>
        </p:nvGrpSpPr>
        <p:grpSpPr>
          <a:xfrm>
            <a:off x="5196669" y="3230746"/>
            <a:ext cx="747756" cy="649502"/>
            <a:chOff x="12624594" y="2057400"/>
            <a:chExt cx="1530566" cy="1329669"/>
          </a:xfrm>
        </p:grpSpPr>
        <p:grpSp>
          <p:nvGrpSpPr>
            <p:cNvPr id="242" name="Group 217"/>
            <p:cNvGrpSpPr/>
            <p:nvPr/>
          </p:nvGrpSpPr>
          <p:grpSpPr>
            <a:xfrm>
              <a:off x="12624594" y="2057400"/>
              <a:ext cx="1447799" cy="1078322"/>
              <a:chOff x="2667000" y="4876800"/>
              <a:chExt cx="1447799" cy="1078322"/>
            </a:xfrm>
          </p:grpSpPr>
          <p:grpSp>
            <p:nvGrpSpPr>
              <p:cNvPr id="244"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46" name="Picture 25" descr="\\MV-FS\Projects\Cisco\References\Brand Assets\Kubrick Icons\Device Icons\Device_generic_3048_default_256.png"/>
                <p:cNvPicPr>
                  <a:picLocks noChangeAspect="1" noChangeArrowheads="1"/>
                </p:cNvPicPr>
                <p:nvPr/>
              </p:nvPicPr>
              <p:blipFill>
                <a:blip r:embed="rId2" cstate="print"/>
                <a:srcRect/>
                <a:stretch>
                  <a:fillRect/>
                </a:stretch>
              </p:blipFill>
              <p:spPr bwMode="auto">
                <a:xfrm>
                  <a:off x="3440922" y="3809332"/>
                  <a:ext cx="877703" cy="664912"/>
                </a:xfrm>
                <a:prstGeom prst="rect">
                  <a:avLst/>
                </a:prstGeom>
                <a:noFill/>
              </p:spPr>
            </p:pic>
            <p:grpSp>
              <p:nvGrpSpPr>
                <p:cNvPr id="24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4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pic>
            <p:nvPicPr>
              <p:cNvPr id="245" name="Picture 244" descr="pdp_n_16.png"/>
              <p:cNvPicPr>
                <a:picLocks noChangeAspect="1"/>
              </p:cNvPicPr>
              <p:nvPr/>
            </p:nvPicPr>
            <p:blipFill>
              <a:blip r:embed="rId3" cstate="print"/>
              <a:stretch>
                <a:fillRect/>
              </a:stretch>
            </p:blipFill>
            <p:spPr>
              <a:xfrm>
                <a:off x="3723177" y="5657746"/>
                <a:ext cx="229655" cy="221176"/>
              </a:xfrm>
              <a:prstGeom prst="rect">
                <a:avLst/>
              </a:prstGeom>
            </p:spPr>
          </p:pic>
        </p:grpSp>
        <p:sp>
          <p:nvSpPr>
            <p:cNvPr id="243" name="TextBox 242"/>
            <p:cNvSpPr txBox="1"/>
            <p:nvPr/>
          </p:nvSpPr>
          <p:spPr>
            <a:xfrm>
              <a:off x="13285327" y="2189910"/>
              <a:ext cx="869833" cy="1197159"/>
            </a:xfrm>
            <a:prstGeom prst="rect">
              <a:avLst/>
            </a:prstGeom>
            <a:noFill/>
          </p:spPr>
          <p:txBody>
            <a:bodyPr wrap="square" rtlCol="0">
              <a:spAutoFit/>
            </a:bodyPr>
            <a:lstStyle/>
            <a:p>
              <a:r>
                <a:rPr lang="en-US" sz="800" dirty="0">
                  <a:solidFill>
                    <a:srgbClr val="FFFFFF"/>
                  </a:solidFill>
                </a:rPr>
                <a:t> PSN</a:t>
              </a:r>
              <a:br>
                <a:rPr lang="en-US" sz="800" dirty="0">
                  <a:solidFill>
                    <a:srgbClr val="FFFFFF"/>
                  </a:solidFill>
                </a:rPr>
              </a:br>
              <a:r>
                <a:rPr lang="en-US" sz="800" dirty="0" err="1">
                  <a:solidFill>
                    <a:srgbClr val="FFFFFF"/>
                  </a:solidFill>
                </a:rPr>
                <a:t>IdMap</a:t>
              </a:r>
              <a:endParaRPr lang="en-US" sz="800" dirty="0">
                <a:solidFill>
                  <a:srgbClr val="FFFFFF"/>
                </a:solidFill>
              </a:endParaRPr>
            </a:p>
            <a:p>
              <a:endParaRPr lang="en-US" sz="800" dirty="0">
                <a:solidFill>
                  <a:srgbClr val="FFFFFF"/>
                </a:solidFill>
              </a:endParaRPr>
            </a:p>
          </p:txBody>
        </p:sp>
      </p:grpSp>
      <p:sp>
        <p:nvSpPr>
          <p:cNvPr id="287" name="TextBox 286"/>
          <p:cNvSpPr txBox="1"/>
          <p:nvPr/>
        </p:nvSpPr>
        <p:spPr>
          <a:xfrm>
            <a:off x="5900135" y="3180013"/>
            <a:ext cx="1144394"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smtClean="0">
                <a:solidFill>
                  <a:srgbClr val="000000"/>
                </a:solidFill>
              </a:rPr>
              <a:t>AD</a:t>
            </a:r>
            <a:r>
              <a:rPr lang="ja-JP" altLang="en-US" sz="1100" dirty="0" smtClean="0">
                <a:solidFill>
                  <a:srgbClr val="000000"/>
                </a:solidFill>
              </a:rPr>
              <a:t>ログイン</a:t>
            </a:r>
            <a:endParaRPr lang="en-US" sz="1100" dirty="0">
              <a:solidFill>
                <a:srgbClr val="000000"/>
              </a:solidFill>
            </a:endParaRPr>
          </a:p>
        </p:txBody>
      </p:sp>
      <p:pic>
        <p:nvPicPr>
          <p:cNvPr id="64" name="Picture 20" descr="ser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6786" y="2080105"/>
            <a:ext cx="544421" cy="666464"/>
          </a:xfrm>
          <a:prstGeom prst="rect">
            <a:avLst/>
          </a:prstGeom>
          <a:noFill/>
        </p:spPr>
      </p:pic>
      <p:pic>
        <p:nvPicPr>
          <p:cNvPr id="65" name="Picture 29" descr="\\MV-FS\Projects\Cisco\References\Brand Assets\Kubrick Icons\Device Icons\Device_service_module_3058_default_256.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3057" y="3081653"/>
            <a:ext cx="825129" cy="824914"/>
          </a:xfrm>
          <a:prstGeom prst="rect">
            <a:avLst/>
          </a:prstGeom>
          <a:noFill/>
        </p:spPr>
      </p:pic>
      <p:pic>
        <p:nvPicPr>
          <p:cNvPr id="66" name="Picture 3" descr="\\MV-FS\Projects\Cisco\References\Brand Assets\Kubrick Icons\Device Icons\Device_switch_3062_default_25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67755" y="3185204"/>
            <a:ext cx="761429" cy="761231"/>
          </a:xfrm>
          <a:prstGeom prst="rect">
            <a:avLst/>
          </a:prstGeom>
          <a:noFill/>
        </p:spPr>
      </p:pic>
      <p:grpSp>
        <p:nvGrpSpPr>
          <p:cNvPr id="61" name="Group 307"/>
          <p:cNvGrpSpPr/>
          <p:nvPr/>
        </p:nvGrpSpPr>
        <p:grpSpPr>
          <a:xfrm>
            <a:off x="3800607" y="1928152"/>
            <a:ext cx="667218" cy="644691"/>
            <a:chOff x="2890838" y="3487738"/>
            <a:chExt cx="917575" cy="920750"/>
          </a:xfrm>
        </p:grpSpPr>
        <p:pic>
          <p:nvPicPr>
            <p:cNvPr id="62" name="Picture 15" descr="square"/>
            <p:cNvPicPr>
              <a:picLocks noChangeAspect="1" noChangeArrowheads="1"/>
            </p:cNvPicPr>
            <p:nvPr/>
          </p:nvPicPr>
          <p:blipFill>
            <a:blip r:embed="rId7" cstate="print"/>
            <a:srcRect/>
            <a:stretch>
              <a:fillRect/>
            </a:stretch>
          </p:blipFill>
          <p:spPr bwMode="auto">
            <a:xfrm>
              <a:off x="2890838" y="3487738"/>
              <a:ext cx="917575" cy="920750"/>
            </a:xfrm>
            <a:prstGeom prst="rect">
              <a:avLst/>
            </a:prstGeom>
            <a:noFill/>
          </p:spPr>
        </p:pic>
        <p:pic>
          <p:nvPicPr>
            <p:cNvPr id="63" name="Picture 17" descr="windows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35300" y="3675063"/>
              <a:ext cx="530225" cy="465137"/>
            </a:xfrm>
            <a:prstGeom prst="rect">
              <a:avLst/>
            </a:prstGeom>
            <a:noFill/>
          </p:spPr>
        </p:pic>
      </p:grpSp>
      <p:sp>
        <p:nvSpPr>
          <p:cNvPr id="8" name="Freeform 7"/>
          <p:cNvSpPr/>
          <p:nvPr/>
        </p:nvSpPr>
        <p:spPr>
          <a:xfrm>
            <a:off x="1211600" y="2520542"/>
            <a:ext cx="2534485" cy="944088"/>
          </a:xfrm>
          <a:custGeom>
            <a:avLst/>
            <a:gdLst>
              <a:gd name="connsiteX0" fmla="*/ 0 w 4275433"/>
              <a:gd name="connsiteY0" fmla="*/ 973777 h 1101826"/>
              <a:gd name="connsiteX1" fmla="*/ 1045028 w 4275433"/>
              <a:gd name="connsiteY1" fmla="*/ 1080655 h 1101826"/>
              <a:gd name="connsiteX2" fmla="*/ 3515096 w 4275433"/>
              <a:gd name="connsiteY2" fmla="*/ 1092530 h 1101826"/>
              <a:gd name="connsiteX3" fmla="*/ 4049485 w 4275433"/>
              <a:gd name="connsiteY3" fmla="*/ 973777 h 1101826"/>
              <a:gd name="connsiteX4" fmla="*/ 4239491 w 4275433"/>
              <a:gd name="connsiteY4" fmla="*/ 641268 h 1101826"/>
              <a:gd name="connsiteX5" fmla="*/ 4275117 w 4275433"/>
              <a:gd name="connsiteY5" fmla="*/ 0 h 1101826"/>
              <a:gd name="connsiteX0" fmla="*/ 0 w 4275433"/>
              <a:gd name="connsiteY0" fmla="*/ 973777 h 1126413"/>
              <a:gd name="connsiteX1" fmla="*/ 1045028 w 4275433"/>
              <a:gd name="connsiteY1" fmla="*/ 1080655 h 1126413"/>
              <a:gd name="connsiteX2" fmla="*/ 3515096 w 4275433"/>
              <a:gd name="connsiteY2" fmla="*/ 1092530 h 1126413"/>
              <a:gd name="connsiteX3" fmla="*/ 4239491 w 4275433"/>
              <a:gd name="connsiteY3" fmla="*/ 641268 h 1126413"/>
              <a:gd name="connsiteX4" fmla="*/ 4275117 w 4275433"/>
              <a:gd name="connsiteY4" fmla="*/ 0 h 1126413"/>
              <a:gd name="connsiteX0" fmla="*/ 0 w 4275433"/>
              <a:gd name="connsiteY0" fmla="*/ 973777 h 1227247"/>
              <a:gd name="connsiteX1" fmla="*/ 1151906 w 4275433"/>
              <a:gd name="connsiteY1" fmla="*/ 1223159 h 1227247"/>
              <a:gd name="connsiteX2" fmla="*/ 3515096 w 4275433"/>
              <a:gd name="connsiteY2" fmla="*/ 1092530 h 1227247"/>
              <a:gd name="connsiteX3" fmla="*/ 4239491 w 4275433"/>
              <a:gd name="connsiteY3" fmla="*/ 641268 h 1227247"/>
              <a:gd name="connsiteX4" fmla="*/ 4275117 w 4275433"/>
              <a:gd name="connsiteY4" fmla="*/ 0 h 1227247"/>
              <a:gd name="connsiteX0" fmla="*/ 0 w 3895423"/>
              <a:gd name="connsiteY0" fmla="*/ 1258784 h 1275623"/>
              <a:gd name="connsiteX1" fmla="*/ 771896 w 3895423"/>
              <a:gd name="connsiteY1" fmla="*/ 1223159 h 1275623"/>
              <a:gd name="connsiteX2" fmla="*/ 3135086 w 3895423"/>
              <a:gd name="connsiteY2" fmla="*/ 1092530 h 1275623"/>
              <a:gd name="connsiteX3" fmla="*/ 3859481 w 3895423"/>
              <a:gd name="connsiteY3" fmla="*/ 641268 h 1275623"/>
              <a:gd name="connsiteX4" fmla="*/ 3895107 w 3895423"/>
              <a:gd name="connsiteY4" fmla="*/ 0 h 1275623"/>
              <a:gd name="connsiteX0" fmla="*/ 0 w 3895423"/>
              <a:gd name="connsiteY0" fmla="*/ 1258784 h 1258784"/>
              <a:gd name="connsiteX1" fmla="*/ 771896 w 3895423"/>
              <a:gd name="connsiteY1" fmla="*/ 122315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423"/>
              <a:gd name="connsiteY0" fmla="*/ 1258784 h 1258784"/>
              <a:gd name="connsiteX1" fmla="*/ 1662545 w 3895423"/>
              <a:gd name="connsiteY1" fmla="*/ 1246909 h 1258784"/>
              <a:gd name="connsiteX2" fmla="*/ 3135086 w 3895423"/>
              <a:gd name="connsiteY2" fmla="*/ 1092530 h 1258784"/>
              <a:gd name="connsiteX3" fmla="*/ 3859481 w 3895423"/>
              <a:gd name="connsiteY3" fmla="*/ 641268 h 1258784"/>
              <a:gd name="connsiteX4" fmla="*/ 3895107 w 3895423"/>
              <a:gd name="connsiteY4" fmla="*/ 0 h 1258784"/>
              <a:gd name="connsiteX0" fmla="*/ 0 w 3895127"/>
              <a:gd name="connsiteY0" fmla="*/ 1258784 h 1258784"/>
              <a:gd name="connsiteX1" fmla="*/ 1662545 w 3895127"/>
              <a:gd name="connsiteY1" fmla="*/ 1246909 h 1258784"/>
              <a:gd name="connsiteX2" fmla="*/ 3135086 w 3895127"/>
              <a:gd name="connsiteY2" fmla="*/ 1092530 h 1258784"/>
              <a:gd name="connsiteX3" fmla="*/ 3823855 w 3895127"/>
              <a:gd name="connsiteY3" fmla="*/ 617518 h 1258784"/>
              <a:gd name="connsiteX4" fmla="*/ 3895107 w 3895127"/>
              <a:gd name="connsiteY4" fmla="*/ 0 h 1258784"/>
              <a:gd name="connsiteX0" fmla="*/ 0 w 3895167"/>
              <a:gd name="connsiteY0" fmla="*/ 1258784 h 1258784"/>
              <a:gd name="connsiteX1" fmla="*/ 1662545 w 3895167"/>
              <a:gd name="connsiteY1" fmla="*/ 1246909 h 1258784"/>
              <a:gd name="connsiteX2" fmla="*/ 3135086 w 3895167"/>
              <a:gd name="connsiteY2" fmla="*/ 1092530 h 1258784"/>
              <a:gd name="connsiteX3" fmla="*/ 3847606 w 3895167"/>
              <a:gd name="connsiteY3" fmla="*/ 783772 h 1258784"/>
              <a:gd name="connsiteX4" fmla="*/ 3895107 w 3895167"/>
              <a:gd name="connsiteY4" fmla="*/ 0 h 1258784"/>
              <a:gd name="connsiteX0" fmla="*/ 0 w 3922316"/>
              <a:gd name="connsiteY0" fmla="*/ 1258784 h 1258784"/>
              <a:gd name="connsiteX1" fmla="*/ 1662545 w 3922316"/>
              <a:gd name="connsiteY1" fmla="*/ 1246909 h 1258784"/>
              <a:gd name="connsiteX2" fmla="*/ 3135086 w 3922316"/>
              <a:gd name="connsiteY2" fmla="*/ 1092530 h 1258784"/>
              <a:gd name="connsiteX3" fmla="*/ 3847606 w 3922316"/>
              <a:gd name="connsiteY3" fmla="*/ 783772 h 1258784"/>
              <a:gd name="connsiteX4" fmla="*/ 3895107 w 3922316"/>
              <a:gd name="connsiteY4" fmla="*/ 0 h 1258784"/>
              <a:gd name="connsiteX0" fmla="*/ 0 w 3914255"/>
              <a:gd name="connsiteY0" fmla="*/ 1258784 h 1258784"/>
              <a:gd name="connsiteX1" fmla="*/ 1662545 w 3914255"/>
              <a:gd name="connsiteY1" fmla="*/ 1246909 h 1258784"/>
              <a:gd name="connsiteX2" fmla="*/ 3218213 w 3914255"/>
              <a:gd name="connsiteY2" fmla="*/ 1163782 h 1258784"/>
              <a:gd name="connsiteX3" fmla="*/ 3847606 w 3914255"/>
              <a:gd name="connsiteY3" fmla="*/ 783772 h 1258784"/>
              <a:gd name="connsiteX4" fmla="*/ 3895107 w 3914255"/>
              <a:gd name="connsiteY4" fmla="*/ 0 h 1258784"/>
              <a:gd name="connsiteX0" fmla="*/ 0 w 3909764"/>
              <a:gd name="connsiteY0" fmla="*/ 1258784 h 1258784"/>
              <a:gd name="connsiteX1" fmla="*/ 1662545 w 3909764"/>
              <a:gd name="connsiteY1" fmla="*/ 1246909 h 1258784"/>
              <a:gd name="connsiteX2" fmla="*/ 3286928 w 3909764"/>
              <a:gd name="connsiteY2" fmla="*/ 1187533 h 1258784"/>
              <a:gd name="connsiteX3" fmla="*/ 3847606 w 3909764"/>
              <a:gd name="connsiteY3" fmla="*/ 783772 h 1258784"/>
              <a:gd name="connsiteX4" fmla="*/ 3895107 w 3909764"/>
              <a:gd name="connsiteY4" fmla="*/ 0 h 1258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9764" h="1258784">
                <a:moveTo>
                  <a:pt x="0" y="1258784"/>
                </a:moveTo>
                <a:lnTo>
                  <a:pt x="1662545" y="1246909"/>
                </a:lnTo>
                <a:cubicBezTo>
                  <a:pt x="2210366" y="1235034"/>
                  <a:pt x="2922751" y="1264723"/>
                  <a:pt x="3286928" y="1187533"/>
                </a:cubicBezTo>
                <a:cubicBezTo>
                  <a:pt x="3651105" y="1110344"/>
                  <a:pt x="3746243" y="981694"/>
                  <a:pt x="3847606" y="783772"/>
                </a:cubicBezTo>
                <a:cubicBezTo>
                  <a:pt x="3948969" y="585850"/>
                  <a:pt x="3896096" y="239486"/>
                  <a:pt x="3895107" y="0"/>
                </a:cubicBezTo>
              </a:path>
            </a:pathLst>
          </a:custGeom>
          <a:noFill/>
          <a:ln w="50800">
            <a:solidFill>
              <a:srgbClr val="FF99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75" name="TextBox 74"/>
          <p:cNvSpPr txBox="1"/>
          <p:nvPr/>
        </p:nvSpPr>
        <p:spPr>
          <a:xfrm>
            <a:off x="1536369" y="3065937"/>
            <a:ext cx="892817" cy="238535"/>
          </a:xfrm>
          <a:prstGeom prst="rect">
            <a:avLst/>
          </a:prstGeom>
          <a:solidFill>
            <a:srgbClr val="FFFFCC"/>
          </a:solidFill>
          <a:ln>
            <a:solidFill>
              <a:srgbClr val="FF9900"/>
            </a:solidFill>
          </a:ln>
        </p:spPr>
        <p:txBody>
          <a:bodyPr wrap="square" lIns="34294" tIns="34294" rIns="34294" bIns="34294" rtlCol="0" anchor="ctr">
            <a:spAutoFit/>
          </a:bodyPr>
          <a:lstStyle/>
          <a:p>
            <a:pPr algn="ctr">
              <a:lnSpc>
                <a:spcPct val="90000"/>
              </a:lnSpc>
              <a:spcBef>
                <a:spcPts val="450"/>
              </a:spcBef>
            </a:pPr>
            <a:r>
              <a:rPr lang="en-US" sz="1200" dirty="0">
                <a:solidFill>
                  <a:srgbClr val="000000"/>
                </a:solidFill>
              </a:rPr>
              <a:t>AD </a:t>
            </a:r>
            <a:r>
              <a:rPr lang="ja-JP" altLang="en-US" sz="1200" dirty="0" smtClean="0">
                <a:solidFill>
                  <a:srgbClr val="000000"/>
                </a:solidFill>
              </a:rPr>
              <a:t>ログイン</a:t>
            </a:r>
            <a:endParaRPr lang="en-US" sz="1200" dirty="0">
              <a:solidFill>
                <a:srgbClr val="000000"/>
              </a:solidFill>
            </a:endParaRPr>
          </a:p>
        </p:txBody>
      </p:sp>
      <p:graphicFrame>
        <p:nvGraphicFramePr>
          <p:cNvPr id="76" name="Table 75"/>
          <p:cNvGraphicFramePr>
            <a:graphicFrameLocks noGrp="1"/>
          </p:cNvGraphicFramePr>
          <p:nvPr>
            <p:extLst>
              <p:ext uri="{D42A27DB-BD31-4B8C-83A1-F6EECF244321}">
                <p14:modId xmlns:p14="http://schemas.microsoft.com/office/powerpoint/2010/main" val="2193019789"/>
              </p:ext>
            </p:extLst>
          </p:nvPr>
        </p:nvGraphicFramePr>
        <p:xfrm>
          <a:off x="2962594" y="1240114"/>
          <a:ext cx="1648877" cy="703228"/>
        </p:xfrm>
        <a:graphic>
          <a:graphicData uri="http://schemas.openxmlformats.org/drawingml/2006/table">
            <a:tbl>
              <a:tblPr firstRow="1" bandRow="1">
                <a:tableStyleId>{5C22544A-7EE6-4342-B048-85BDC9FD1C3A}</a:tableStyleId>
              </a:tblPr>
              <a:tblGrid>
                <a:gridCol w="738964"/>
                <a:gridCol w="909913"/>
              </a:tblGrid>
              <a:tr h="239678">
                <a:tc>
                  <a:txBody>
                    <a:bodyPr/>
                    <a:lstStyle/>
                    <a:p>
                      <a:pPr algn="ctr"/>
                      <a:r>
                        <a:rPr lang="en-US" sz="900" dirty="0" smtClean="0"/>
                        <a:t>IP Address</a:t>
                      </a:r>
                      <a:endParaRPr lang="en-US" sz="900" dirty="0"/>
                    </a:p>
                  </a:txBody>
                  <a:tcPr marL="42874" marR="42874" marT="28575" marB="28575"/>
                </a:tc>
                <a:tc>
                  <a:txBody>
                    <a:bodyPr/>
                    <a:lstStyle/>
                    <a:p>
                      <a:pPr algn="ctr"/>
                      <a:r>
                        <a:rPr lang="en-US" sz="900" dirty="0" smtClean="0"/>
                        <a:t>Username</a:t>
                      </a:r>
                      <a:endParaRPr lang="en-US" sz="900" dirty="0"/>
                    </a:p>
                  </a:txBody>
                  <a:tcPr marL="42874" marR="42874" marT="28575" marB="28575"/>
                </a:tc>
              </a:tr>
              <a:tr h="231775">
                <a:tc>
                  <a:txBody>
                    <a:bodyPr/>
                    <a:lstStyle/>
                    <a:p>
                      <a:pPr algn="ctr"/>
                      <a:endParaRPr lang="en-US" sz="900" dirty="0"/>
                    </a:p>
                  </a:txBody>
                  <a:tcPr marL="42874" marR="42874" marT="28575" marB="28575"/>
                </a:tc>
                <a:tc>
                  <a:txBody>
                    <a:bodyPr/>
                    <a:lstStyle/>
                    <a:p>
                      <a:pPr algn="ctr"/>
                      <a:endParaRPr lang="en-US" sz="900" dirty="0"/>
                    </a:p>
                  </a:txBody>
                  <a:tcPr marL="42874" marR="42874" marT="28575" marB="28575"/>
                </a:tc>
              </a:tr>
              <a:tr h="231775">
                <a:tc>
                  <a:txBody>
                    <a:bodyPr/>
                    <a:lstStyle/>
                    <a:p>
                      <a:pPr algn="ctr"/>
                      <a:endParaRPr lang="en-US" sz="900" dirty="0"/>
                    </a:p>
                  </a:txBody>
                  <a:tcPr marL="42874" marR="42874" marT="28575" marB="28575"/>
                </a:tc>
                <a:tc>
                  <a:txBody>
                    <a:bodyPr/>
                    <a:lstStyle/>
                    <a:p>
                      <a:pPr algn="ctr"/>
                      <a:endParaRPr lang="en-US" sz="900" dirty="0"/>
                    </a:p>
                  </a:txBody>
                  <a:tcPr marL="42874" marR="42874" marT="28575" marB="28575"/>
                </a:tc>
              </a:tr>
            </a:tbl>
          </a:graphicData>
        </a:graphic>
      </p:graphicFrame>
      <p:sp>
        <p:nvSpPr>
          <p:cNvPr id="9" name="Freeform 8"/>
          <p:cNvSpPr/>
          <p:nvPr/>
        </p:nvSpPr>
        <p:spPr>
          <a:xfrm>
            <a:off x="3884627" y="2502730"/>
            <a:ext cx="1376560" cy="988621"/>
          </a:xfrm>
          <a:custGeom>
            <a:avLst/>
            <a:gdLst>
              <a:gd name="connsiteX0" fmla="*/ 1282535 w 1282535"/>
              <a:gd name="connsiteY0" fmla="*/ 1318161 h 1318161"/>
              <a:gd name="connsiteX1" fmla="*/ 665018 w 1282535"/>
              <a:gd name="connsiteY1" fmla="*/ 1306286 h 1318161"/>
              <a:gd name="connsiteX2" fmla="*/ 261257 w 1282535"/>
              <a:gd name="connsiteY2" fmla="*/ 1187533 h 1318161"/>
              <a:gd name="connsiteX3" fmla="*/ 71252 w 1282535"/>
              <a:gd name="connsiteY3" fmla="*/ 819398 h 1318161"/>
              <a:gd name="connsiteX4" fmla="*/ 0 w 1282535"/>
              <a:gd name="connsiteY4" fmla="*/ 0 h 131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535" h="1318161">
                <a:moveTo>
                  <a:pt x="1282535" y="1318161"/>
                </a:moveTo>
                <a:lnTo>
                  <a:pt x="665018" y="1306286"/>
                </a:lnTo>
                <a:cubicBezTo>
                  <a:pt x="494805" y="1284515"/>
                  <a:pt x="360218" y="1268681"/>
                  <a:pt x="261257" y="1187533"/>
                </a:cubicBezTo>
                <a:cubicBezTo>
                  <a:pt x="162296" y="1106385"/>
                  <a:pt x="114795" y="1017320"/>
                  <a:pt x="71252" y="819398"/>
                </a:cubicBezTo>
                <a:cubicBezTo>
                  <a:pt x="27709" y="621476"/>
                  <a:pt x="13854" y="310738"/>
                  <a:pt x="0" y="0"/>
                </a:cubicBezTo>
              </a:path>
            </a:pathLst>
          </a:custGeom>
          <a:noFill/>
          <a:ln w="50800">
            <a:solidFill>
              <a:srgbClr val="0070C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80" name="TextBox 79"/>
          <p:cNvSpPr txBox="1"/>
          <p:nvPr/>
        </p:nvSpPr>
        <p:spPr>
          <a:xfrm>
            <a:off x="2956549" y="997319"/>
            <a:ext cx="1649420" cy="235449"/>
          </a:xfrm>
          <a:prstGeom prst="rect">
            <a:avLst/>
          </a:prstGeom>
          <a:solidFill>
            <a:schemeClr val="accent1">
              <a:lumMod val="20000"/>
              <a:lumOff val="80000"/>
            </a:schemeClr>
          </a:solidFill>
          <a:ln>
            <a:solidFill>
              <a:srgbClr val="0070C0"/>
            </a:solidFill>
          </a:ln>
        </p:spPr>
        <p:txBody>
          <a:bodyPr wrap="square" lIns="34294" tIns="34294" rIns="34294" bIns="34294" rtlCol="0" anchor="ctr">
            <a:spAutoFit/>
          </a:bodyPr>
          <a:lstStyle/>
          <a:p>
            <a:pPr algn="ctr">
              <a:lnSpc>
                <a:spcPct val="90000"/>
              </a:lnSpc>
              <a:spcBef>
                <a:spcPts val="450"/>
              </a:spcBef>
            </a:pPr>
            <a:r>
              <a:rPr lang="en-US" sz="1200" dirty="0">
                <a:solidFill>
                  <a:srgbClr val="000000"/>
                </a:solidFill>
              </a:rPr>
              <a:t>Windows Event log </a:t>
            </a:r>
          </a:p>
        </p:txBody>
      </p:sp>
      <p:grpSp>
        <p:nvGrpSpPr>
          <p:cNvPr id="109" name="Group 108"/>
          <p:cNvGrpSpPr/>
          <p:nvPr/>
        </p:nvGrpSpPr>
        <p:grpSpPr>
          <a:xfrm>
            <a:off x="7143382" y="4290304"/>
            <a:ext cx="725827" cy="535208"/>
            <a:chOff x="1306457" y="3388893"/>
            <a:chExt cx="814307" cy="606556"/>
          </a:xfrm>
        </p:grpSpPr>
        <p:grpSp>
          <p:nvGrpSpPr>
            <p:cNvPr id="110" name="Group 109"/>
            <p:cNvGrpSpPr/>
            <p:nvPr/>
          </p:nvGrpSpPr>
          <p:grpSpPr>
            <a:xfrm>
              <a:off x="1306457" y="3388893"/>
              <a:ext cx="814307" cy="606556"/>
              <a:chOff x="3440922" y="3809332"/>
              <a:chExt cx="877703" cy="664912"/>
            </a:xfrm>
            <a:effectLst>
              <a:outerShdw blurRad="63500" sx="102000" sy="102000" algn="ctr" rotWithShape="0">
                <a:prstClr val="black">
                  <a:alpha val="67000"/>
                </a:prstClr>
              </a:outerShdw>
            </a:effectLst>
          </p:grpSpPr>
          <p:pic>
            <p:nvPicPr>
              <p:cNvPr id="113" name="Picture 112" descr="\\MV-FS\Projects\Cisco\References\Brand Assets\Kubrick Icons\Device Icons\Device_generic_3048_default_256.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14" name="Group 11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15" name="Freeform 114"/>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6" name="Freeform 115"/>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7" name="Freeform 116"/>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8" name="Freeform 117"/>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19" name="Freeform 118"/>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0" name="Freeform 119"/>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1" name="Freeform 120"/>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2" name="Freeform 121"/>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3" name="Freeform 122"/>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4" name="Freeform 123"/>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5" name="Freeform 124"/>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6" name="Freeform 125"/>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8" name="Freeform 127"/>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29" name="Freeform 128"/>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3" name="Freeform 132"/>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4" name="Freeform 133"/>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5" name="Freeform 134"/>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6" name="Freeform 135"/>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7" name="Freeform 136"/>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8" name="Freeform 137"/>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39" name="Freeform 138"/>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40" name="Freeform 139"/>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41" name="Freeform 140"/>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42" name="Freeform 141"/>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grpSp>
        </p:grpSp>
        <p:sp>
          <p:nvSpPr>
            <p:cNvPr id="111" name="Rectangle 110"/>
            <p:cNvSpPr/>
            <p:nvPr/>
          </p:nvSpPr>
          <p:spPr>
            <a:xfrm>
              <a:off x="1773377" y="3521710"/>
              <a:ext cx="250944" cy="143882"/>
            </a:xfrm>
            <a:prstGeom prst="rect">
              <a:avLst/>
            </a:prstGeom>
          </p:spPr>
          <p:txBody>
            <a:bodyPr wrap="none" lIns="0" tIns="0" rIns="0" bIns="0">
              <a:spAutoFit/>
            </a:bodyPr>
            <a:lstStyle/>
            <a:p>
              <a:r>
                <a:rPr lang="en-US" sz="800" dirty="0" err="1">
                  <a:solidFill>
                    <a:srgbClr val="FFFFFF"/>
                  </a:solidFill>
                </a:rPr>
                <a:t>PXG</a:t>
              </a:r>
              <a:endParaRPr lang="en-US" sz="800" dirty="0">
                <a:solidFill>
                  <a:srgbClr val="FFFFFF"/>
                </a:solidFill>
              </a:endParaRPr>
            </a:p>
          </p:txBody>
        </p:sp>
        <p:pic>
          <p:nvPicPr>
            <p:cNvPr id="112" name="Picture 3" descr="\\psf\Home\Google Drive\Work\130425 Cisco Live Chris\0 Assets\gri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93545" y="3806411"/>
              <a:ext cx="150162" cy="150122"/>
            </a:xfrm>
            <a:prstGeom prst="star32">
              <a:avLst>
                <a:gd name="adj" fmla="val 45364"/>
              </a:avLst>
            </a:prstGeom>
            <a:noFill/>
            <a:extLst>
              <a:ext uri="{909E8E84-426E-40dd-AFC4-6F175D3DCCD1}">
                <a14:hiddenFill xmlns:a14="http://schemas.microsoft.com/office/drawing/2010/main">
                  <a:solidFill>
                    <a:srgbClr val="FFFFFF"/>
                  </a:solidFill>
                </a14:hiddenFill>
              </a:ext>
            </a:extLst>
          </p:spPr>
        </p:pic>
      </p:grpSp>
      <p:sp>
        <p:nvSpPr>
          <p:cNvPr id="143" name="TextBox 142"/>
          <p:cNvSpPr txBox="1"/>
          <p:nvPr/>
        </p:nvSpPr>
        <p:spPr>
          <a:xfrm>
            <a:off x="4882031" y="266093"/>
            <a:ext cx="4026609" cy="235449"/>
          </a:xfrm>
          <a:prstGeom prst="rect">
            <a:avLst/>
          </a:prstGeom>
          <a:solidFill>
            <a:srgbClr val="0070C0">
              <a:alpha val="50000"/>
            </a:srgbClr>
          </a:solidFill>
          <a:ln>
            <a:solidFill>
              <a:srgbClr val="0070C0"/>
            </a:solidFill>
          </a:ln>
        </p:spPr>
        <p:txBody>
          <a:bodyPr wrap="square" lIns="34294" tIns="34294" rIns="34294" bIns="34294" rtlCol="0" anchor="ctr">
            <a:spAutoFit/>
          </a:bodyPr>
          <a:lstStyle/>
          <a:p>
            <a:pPr algn="ctr">
              <a:lnSpc>
                <a:spcPct val="90000"/>
              </a:lnSpc>
              <a:spcBef>
                <a:spcPts val="450"/>
              </a:spcBef>
            </a:pPr>
            <a:r>
              <a:rPr lang="en-US" sz="1200" dirty="0">
                <a:solidFill>
                  <a:srgbClr val="000000"/>
                </a:solidFill>
              </a:rPr>
              <a:t>ISE Session Directory</a:t>
            </a:r>
          </a:p>
        </p:txBody>
      </p:sp>
      <p:grpSp>
        <p:nvGrpSpPr>
          <p:cNvPr id="11" name="Group 10"/>
          <p:cNvGrpSpPr/>
          <p:nvPr/>
        </p:nvGrpSpPr>
        <p:grpSpPr>
          <a:xfrm>
            <a:off x="7143382" y="3238151"/>
            <a:ext cx="698479" cy="524223"/>
            <a:chOff x="1321954" y="2524628"/>
            <a:chExt cx="814307" cy="606556"/>
          </a:xfrm>
        </p:grpSpPr>
        <p:grpSp>
          <p:nvGrpSpPr>
            <p:cNvPr id="177" name="Group 176"/>
            <p:cNvGrpSpPr/>
            <p:nvPr/>
          </p:nvGrpSpPr>
          <p:grpSpPr>
            <a:xfrm>
              <a:off x="1321954" y="2524628"/>
              <a:ext cx="814307" cy="606556"/>
              <a:chOff x="2667000" y="4876800"/>
              <a:chExt cx="1447799" cy="1078322"/>
            </a:xfrm>
          </p:grpSpPr>
          <p:grpSp>
            <p:nvGrpSpPr>
              <p:cNvPr id="178" name="Group 177"/>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80" name="Picture 179" descr="\\MV-FS\Projects\Cisco\References\Brand Assets\Kubrick Icons\Device Icons\Device_generic_3048_default_256.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40922" y="3809332"/>
                  <a:ext cx="877703" cy="664912"/>
                </a:xfrm>
                <a:prstGeom prst="rect">
                  <a:avLst/>
                </a:prstGeom>
                <a:noFill/>
              </p:spPr>
            </p:pic>
            <p:grpSp>
              <p:nvGrpSpPr>
                <p:cNvPr id="181" name="Group 180"/>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82" name="Freeform 181"/>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3" name="Freeform 182"/>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4" name="Freeform 183"/>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5" name="Freeform 184"/>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6" name="Freeform 185"/>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7" name="Freeform 186"/>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8" name="Freeform 187"/>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89" name="Freeform 188"/>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0" name="Freeform 189"/>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1" name="Freeform 190"/>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2" name="Freeform 191"/>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3" name="Freeform 192"/>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4" name="Freeform 193"/>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5" name="Freeform 194"/>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6" name="Freeform 195"/>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7" name="Freeform 196"/>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8" name="Freeform 197"/>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199" name="Freeform 198"/>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0" name="Freeform 199"/>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1" name="Freeform 200"/>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2" name="Freeform 201"/>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3" name="Freeform 202"/>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4" name="Freeform 203"/>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sp>
                <p:nvSpPr>
                  <p:cNvPr id="205" name="Freeform 204"/>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lnSpc>
                        <a:spcPct val="90000"/>
                      </a:lnSpc>
                      <a:spcBef>
                        <a:spcPct val="0"/>
                      </a:spcBef>
                      <a:spcAft>
                        <a:spcPct val="0"/>
                      </a:spcAft>
                      <a:defRPr sz="3200" b="1" kern="1200">
                        <a:solidFill>
                          <a:schemeClr val="lt1"/>
                        </a:solidFill>
                        <a:latin typeface="+mn-lt"/>
                        <a:ea typeface="+mn-ea"/>
                        <a:cs typeface="+mn-cs"/>
                      </a:defRPr>
                    </a:lvl1pPr>
                    <a:lvl2pPr marL="457200" algn="l" rtl="0" fontAlgn="base">
                      <a:lnSpc>
                        <a:spcPct val="90000"/>
                      </a:lnSpc>
                      <a:spcBef>
                        <a:spcPct val="0"/>
                      </a:spcBef>
                      <a:spcAft>
                        <a:spcPct val="0"/>
                      </a:spcAft>
                      <a:defRPr sz="3200" b="1" kern="1200">
                        <a:solidFill>
                          <a:schemeClr val="lt1"/>
                        </a:solidFill>
                        <a:latin typeface="+mn-lt"/>
                        <a:ea typeface="+mn-ea"/>
                        <a:cs typeface="+mn-cs"/>
                      </a:defRPr>
                    </a:lvl2pPr>
                    <a:lvl3pPr marL="914400" algn="l" rtl="0" fontAlgn="base">
                      <a:lnSpc>
                        <a:spcPct val="90000"/>
                      </a:lnSpc>
                      <a:spcBef>
                        <a:spcPct val="0"/>
                      </a:spcBef>
                      <a:spcAft>
                        <a:spcPct val="0"/>
                      </a:spcAft>
                      <a:defRPr sz="3200" b="1" kern="1200">
                        <a:solidFill>
                          <a:schemeClr val="lt1"/>
                        </a:solidFill>
                        <a:latin typeface="+mn-lt"/>
                        <a:ea typeface="+mn-ea"/>
                        <a:cs typeface="+mn-cs"/>
                      </a:defRPr>
                    </a:lvl3pPr>
                    <a:lvl4pPr marL="1371600" algn="l" rtl="0" fontAlgn="base">
                      <a:lnSpc>
                        <a:spcPct val="90000"/>
                      </a:lnSpc>
                      <a:spcBef>
                        <a:spcPct val="0"/>
                      </a:spcBef>
                      <a:spcAft>
                        <a:spcPct val="0"/>
                      </a:spcAft>
                      <a:defRPr sz="3200" b="1" kern="1200">
                        <a:solidFill>
                          <a:schemeClr val="lt1"/>
                        </a:solidFill>
                        <a:latin typeface="+mn-lt"/>
                        <a:ea typeface="+mn-ea"/>
                        <a:cs typeface="+mn-cs"/>
                      </a:defRPr>
                    </a:lvl4pPr>
                    <a:lvl5pPr marL="1828800" algn="l" rtl="0" fontAlgn="base">
                      <a:lnSpc>
                        <a:spcPct val="90000"/>
                      </a:lnSpc>
                      <a:spcBef>
                        <a:spcPct val="0"/>
                      </a:spcBef>
                      <a:spcAft>
                        <a:spcPct val="0"/>
                      </a:spcAft>
                      <a:defRPr sz="3200" b="1" kern="1200">
                        <a:solidFill>
                          <a:schemeClr val="lt1"/>
                        </a:solidFill>
                        <a:latin typeface="+mn-lt"/>
                        <a:ea typeface="+mn-ea"/>
                        <a:cs typeface="+mn-cs"/>
                      </a:defRPr>
                    </a:lvl5pPr>
                    <a:lvl6pPr marL="2286000" algn="l" defTabSz="914400" rtl="0" eaLnBrk="1" latinLnBrk="0" hangingPunct="1">
                      <a:defRPr sz="3200" b="1" kern="1200">
                        <a:solidFill>
                          <a:schemeClr val="lt1"/>
                        </a:solidFill>
                        <a:latin typeface="+mn-lt"/>
                        <a:ea typeface="+mn-ea"/>
                        <a:cs typeface="+mn-cs"/>
                      </a:defRPr>
                    </a:lvl6pPr>
                    <a:lvl7pPr marL="2743200" algn="l" defTabSz="914400" rtl="0" eaLnBrk="1" latinLnBrk="0" hangingPunct="1">
                      <a:defRPr sz="3200" b="1" kern="1200">
                        <a:solidFill>
                          <a:schemeClr val="lt1"/>
                        </a:solidFill>
                        <a:latin typeface="+mn-lt"/>
                        <a:ea typeface="+mn-ea"/>
                        <a:cs typeface="+mn-cs"/>
                      </a:defRPr>
                    </a:lvl7pPr>
                    <a:lvl8pPr marL="3200400" algn="l" defTabSz="914400" rtl="0" eaLnBrk="1" latinLnBrk="0" hangingPunct="1">
                      <a:defRPr sz="3200" b="1" kern="1200">
                        <a:solidFill>
                          <a:schemeClr val="lt1"/>
                        </a:solidFill>
                        <a:latin typeface="+mn-lt"/>
                        <a:ea typeface="+mn-ea"/>
                        <a:cs typeface="+mn-cs"/>
                      </a:defRPr>
                    </a:lvl8pPr>
                    <a:lvl9pPr marL="3657600" algn="l" defTabSz="914400" rtl="0" eaLnBrk="1" latinLnBrk="0" hangingPunct="1">
                      <a:defRPr sz="3200" b="1" kern="1200">
                        <a:solidFill>
                          <a:schemeClr val="lt1"/>
                        </a:solidFill>
                        <a:latin typeface="+mn-lt"/>
                        <a:ea typeface="+mn-ea"/>
                        <a:cs typeface="+mn-cs"/>
                      </a:defRPr>
                    </a:lvl9pPr>
                  </a:lstStyle>
                  <a:p>
                    <a:pPr algn="ctr">
                      <a:defRPr/>
                    </a:pPr>
                    <a:endParaRPr lang="en-US">
                      <a:solidFill>
                        <a:srgbClr val="FFFFFF"/>
                      </a:solidFill>
                    </a:endParaRPr>
                  </a:p>
                </p:txBody>
              </p:sp>
            </p:grpSp>
          </p:grpSp>
          <p:pic>
            <p:nvPicPr>
              <p:cNvPr id="179" name="Picture 178" descr="mnt_n_16.png"/>
              <p:cNvPicPr>
                <a:picLocks noChangeAspect="1"/>
              </p:cNvPicPr>
              <p:nvPr/>
            </p:nvPicPr>
            <p:blipFill>
              <a:blip r:embed="rId11" cstate="print"/>
              <a:stretch>
                <a:fillRect/>
              </a:stretch>
            </p:blipFill>
            <p:spPr>
              <a:xfrm>
                <a:off x="3723177" y="5646224"/>
                <a:ext cx="229655" cy="221176"/>
              </a:xfrm>
              <a:prstGeom prst="rect">
                <a:avLst/>
              </a:prstGeom>
            </p:spPr>
          </p:pic>
        </p:grpSp>
        <p:sp>
          <p:nvSpPr>
            <p:cNvPr id="206" name="Rectangle 205"/>
            <p:cNvSpPr/>
            <p:nvPr/>
          </p:nvSpPr>
          <p:spPr>
            <a:xfrm>
              <a:off x="1798218" y="2669122"/>
              <a:ext cx="246750" cy="146897"/>
            </a:xfrm>
            <a:prstGeom prst="rect">
              <a:avLst/>
            </a:prstGeom>
          </p:spPr>
          <p:txBody>
            <a:bodyPr wrap="none" lIns="0" tIns="0" rIns="0" bIns="0">
              <a:spAutoFit/>
            </a:bodyPr>
            <a:lstStyle/>
            <a:p>
              <a:r>
                <a:rPr lang="en-US" sz="800" dirty="0">
                  <a:solidFill>
                    <a:srgbClr val="FFFFFF"/>
                  </a:solidFill>
                </a:rPr>
                <a:t>MnT</a:t>
              </a:r>
            </a:p>
          </p:txBody>
        </p:sp>
      </p:grpSp>
      <p:cxnSp>
        <p:nvCxnSpPr>
          <p:cNvPr id="207" name="Straight Connector 206"/>
          <p:cNvCxnSpPr/>
          <p:nvPr/>
        </p:nvCxnSpPr>
        <p:spPr>
          <a:xfrm>
            <a:off x="5918383" y="3402797"/>
            <a:ext cx="1224999" cy="0"/>
          </a:xfrm>
          <a:prstGeom prst="line">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rapezoid 15"/>
          <p:cNvSpPr/>
          <p:nvPr/>
        </p:nvSpPr>
        <p:spPr>
          <a:xfrm rot="10800000">
            <a:off x="4882030" y="2573750"/>
            <a:ext cx="4044600" cy="664402"/>
          </a:xfrm>
          <a:custGeom>
            <a:avLst/>
            <a:gdLst>
              <a:gd name="connsiteX0" fmla="*/ 0 w 3918857"/>
              <a:gd name="connsiteY0" fmla="*/ 695953 h 695953"/>
              <a:gd name="connsiteX1" fmla="*/ 173988 w 3918857"/>
              <a:gd name="connsiteY1" fmla="*/ 0 h 695953"/>
              <a:gd name="connsiteX2" fmla="*/ 3744869 w 3918857"/>
              <a:gd name="connsiteY2" fmla="*/ 0 h 695953"/>
              <a:gd name="connsiteX3" fmla="*/ 3918857 w 3918857"/>
              <a:gd name="connsiteY3" fmla="*/ 695953 h 695953"/>
              <a:gd name="connsiteX4" fmla="*/ 0 w 3918857"/>
              <a:gd name="connsiteY4" fmla="*/ 695953 h 695953"/>
              <a:gd name="connsiteX0" fmla="*/ 0 w 3918857"/>
              <a:gd name="connsiteY0" fmla="*/ 719704 h 719704"/>
              <a:gd name="connsiteX1" fmla="*/ 1504024 w 3918857"/>
              <a:gd name="connsiteY1" fmla="*/ 0 h 719704"/>
              <a:gd name="connsiteX2" fmla="*/ 3744869 w 3918857"/>
              <a:gd name="connsiteY2" fmla="*/ 23751 h 719704"/>
              <a:gd name="connsiteX3" fmla="*/ 3918857 w 3918857"/>
              <a:gd name="connsiteY3" fmla="*/ 719704 h 719704"/>
              <a:gd name="connsiteX4" fmla="*/ 0 w 3918857"/>
              <a:gd name="connsiteY4" fmla="*/ 719704 h 719704"/>
              <a:gd name="connsiteX0" fmla="*/ 0 w 3918857"/>
              <a:gd name="connsiteY0" fmla="*/ 719704 h 719704"/>
              <a:gd name="connsiteX1" fmla="*/ 1504024 w 3918857"/>
              <a:gd name="connsiteY1" fmla="*/ 0 h 719704"/>
              <a:gd name="connsiteX2" fmla="*/ 2367331 w 3918857"/>
              <a:gd name="connsiteY2" fmla="*/ 1 h 719704"/>
              <a:gd name="connsiteX3" fmla="*/ 3918857 w 3918857"/>
              <a:gd name="connsiteY3" fmla="*/ 719704 h 719704"/>
              <a:gd name="connsiteX4" fmla="*/ 0 w 3918857"/>
              <a:gd name="connsiteY4" fmla="*/ 719704 h 719704"/>
              <a:gd name="connsiteX0" fmla="*/ 0 w 3918857"/>
              <a:gd name="connsiteY0" fmla="*/ 752144 h 752144"/>
              <a:gd name="connsiteX1" fmla="*/ 1504024 w 3918857"/>
              <a:gd name="connsiteY1" fmla="*/ 32440 h 752144"/>
              <a:gd name="connsiteX2" fmla="*/ 2236702 w 3918857"/>
              <a:gd name="connsiteY2" fmla="*/ 0 h 752144"/>
              <a:gd name="connsiteX3" fmla="*/ 3918857 w 3918857"/>
              <a:gd name="connsiteY3" fmla="*/ 752144 h 752144"/>
              <a:gd name="connsiteX4" fmla="*/ 0 w 3918857"/>
              <a:gd name="connsiteY4" fmla="*/ 752144 h 752144"/>
              <a:gd name="connsiteX0" fmla="*/ 0 w 3918857"/>
              <a:gd name="connsiteY0" fmla="*/ 741331 h 741331"/>
              <a:gd name="connsiteX1" fmla="*/ 1504024 w 3918857"/>
              <a:gd name="connsiteY1" fmla="*/ 21627 h 741331"/>
              <a:gd name="connsiteX2" fmla="*/ 2224826 w 3918857"/>
              <a:gd name="connsiteY2" fmla="*/ 0 h 741331"/>
              <a:gd name="connsiteX3" fmla="*/ 3918857 w 3918857"/>
              <a:gd name="connsiteY3" fmla="*/ 741331 h 741331"/>
              <a:gd name="connsiteX4" fmla="*/ 0 w 3918857"/>
              <a:gd name="connsiteY4" fmla="*/ 741331 h 741331"/>
              <a:gd name="connsiteX0" fmla="*/ 0 w 3918857"/>
              <a:gd name="connsiteY0" fmla="*/ 752145 h 752145"/>
              <a:gd name="connsiteX1" fmla="*/ 1587151 w 3918857"/>
              <a:gd name="connsiteY1" fmla="*/ 0 h 752145"/>
              <a:gd name="connsiteX2" fmla="*/ 2224826 w 3918857"/>
              <a:gd name="connsiteY2" fmla="*/ 10814 h 752145"/>
              <a:gd name="connsiteX3" fmla="*/ 3918857 w 3918857"/>
              <a:gd name="connsiteY3" fmla="*/ 752145 h 752145"/>
              <a:gd name="connsiteX4" fmla="*/ 0 w 3918857"/>
              <a:gd name="connsiteY4" fmla="*/ 752145 h 752145"/>
              <a:gd name="connsiteX0" fmla="*/ 0 w 4678878"/>
              <a:gd name="connsiteY0" fmla="*/ 752145 h 773772"/>
              <a:gd name="connsiteX1" fmla="*/ 1587151 w 4678878"/>
              <a:gd name="connsiteY1" fmla="*/ 0 h 773772"/>
              <a:gd name="connsiteX2" fmla="*/ 2224826 w 4678878"/>
              <a:gd name="connsiteY2" fmla="*/ 10814 h 773772"/>
              <a:gd name="connsiteX3" fmla="*/ 4678878 w 4678878"/>
              <a:gd name="connsiteY3" fmla="*/ 773772 h 773772"/>
              <a:gd name="connsiteX4" fmla="*/ 0 w 4678878"/>
              <a:gd name="connsiteY4" fmla="*/ 752145 h 773772"/>
              <a:gd name="connsiteX0" fmla="*/ 0 w 4643252"/>
              <a:gd name="connsiteY0" fmla="*/ 752145 h 752145"/>
              <a:gd name="connsiteX1" fmla="*/ 1587151 w 4643252"/>
              <a:gd name="connsiteY1" fmla="*/ 0 h 752145"/>
              <a:gd name="connsiteX2" fmla="*/ 2224826 w 4643252"/>
              <a:gd name="connsiteY2" fmla="*/ 10814 h 752145"/>
              <a:gd name="connsiteX3" fmla="*/ 4643252 w 4643252"/>
              <a:gd name="connsiteY3" fmla="*/ 752144 h 752145"/>
              <a:gd name="connsiteX4" fmla="*/ 0 w 4643252"/>
              <a:gd name="connsiteY4" fmla="*/ 752145 h 752145"/>
              <a:gd name="connsiteX0" fmla="*/ 0 w 4643252"/>
              <a:gd name="connsiteY0" fmla="*/ 762958 h 762958"/>
              <a:gd name="connsiteX1" fmla="*/ 1587151 w 4643252"/>
              <a:gd name="connsiteY1" fmla="*/ 10813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599027 w 4643252"/>
              <a:gd name="connsiteY1" fmla="*/ 0 h 773772"/>
              <a:gd name="connsiteX2" fmla="*/ 2236702 w 4643252"/>
              <a:gd name="connsiteY2" fmla="*/ 10814 h 773772"/>
              <a:gd name="connsiteX3" fmla="*/ 4643252 w 4643252"/>
              <a:gd name="connsiteY3" fmla="*/ 773771 h 773772"/>
              <a:gd name="connsiteX4" fmla="*/ 0 w 4643252"/>
              <a:gd name="connsiteY4" fmla="*/ 773772 h 773772"/>
              <a:gd name="connsiteX0" fmla="*/ 0 w 4643252"/>
              <a:gd name="connsiteY0" fmla="*/ 784585 h 784585"/>
              <a:gd name="connsiteX1" fmla="*/ 1622778 w 4643252"/>
              <a:gd name="connsiteY1" fmla="*/ 0 h 784585"/>
              <a:gd name="connsiteX2" fmla="*/ 2236702 w 4643252"/>
              <a:gd name="connsiteY2" fmla="*/ 21627 h 784585"/>
              <a:gd name="connsiteX3" fmla="*/ 4643252 w 4643252"/>
              <a:gd name="connsiteY3" fmla="*/ 784584 h 784585"/>
              <a:gd name="connsiteX4" fmla="*/ 0 w 4643252"/>
              <a:gd name="connsiteY4" fmla="*/ 784585 h 784585"/>
              <a:gd name="connsiteX0" fmla="*/ 0 w 4643252"/>
              <a:gd name="connsiteY0" fmla="*/ 762958 h 762958"/>
              <a:gd name="connsiteX1" fmla="*/ 1622778 w 4643252"/>
              <a:gd name="connsiteY1" fmla="*/ 1 h 762958"/>
              <a:gd name="connsiteX2" fmla="*/ 2236702 w 4643252"/>
              <a:gd name="connsiteY2" fmla="*/ 0 h 762958"/>
              <a:gd name="connsiteX3" fmla="*/ 4643252 w 4643252"/>
              <a:gd name="connsiteY3" fmla="*/ 762957 h 762958"/>
              <a:gd name="connsiteX4" fmla="*/ 0 w 4643252"/>
              <a:gd name="connsiteY4" fmla="*/ 762958 h 762958"/>
              <a:gd name="connsiteX0" fmla="*/ 0 w 4643252"/>
              <a:gd name="connsiteY0" fmla="*/ 773772 h 773772"/>
              <a:gd name="connsiteX1" fmla="*/ 1622778 w 4643252"/>
              <a:gd name="connsiteY1" fmla="*/ 10815 h 773772"/>
              <a:gd name="connsiteX2" fmla="*/ 2190387 w 4643252"/>
              <a:gd name="connsiteY2" fmla="*/ 0 h 773772"/>
              <a:gd name="connsiteX3" fmla="*/ 4643252 w 4643252"/>
              <a:gd name="connsiteY3" fmla="*/ 773771 h 773772"/>
              <a:gd name="connsiteX4" fmla="*/ 0 w 4643252"/>
              <a:gd name="connsiteY4" fmla="*/ 773772 h 773772"/>
              <a:gd name="connsiteX0" fmla="*/ 0 w 4643252"/>
              <a:gd name="connsiteY0" fmla="*/ 762959 h 762959"/>
              <a:gd name="connsiteX1" fmla="*/ 1622778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564885 w 4643252"/>
              <a:gd name="connsiteY1" fmla="*/ 2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62959 h 762959"/>
              <a:gd name="connsiteX1" fmla="*/ 1391019 w 4643252"/>
              <a:gd name="connsiteY1" fmla="*/ 10815 h 762959"/>
              <a:gd name="connsiteX2" fmla="*/ 2190387 w 4643252"/>
              <a:gd name="connsiteY2" fmla="*/ 0 h 762959"/>
              <a:gd name="connsiteX3" fmla="*/ 4643252 w 4643252"/>
              <a:gd name="connsiteY3" fmla="*/ 762958 h 762959"/>
              <a:gd name="connsiteX4" fmla="*/ 0 w 4643252"/>
              <a:gd name="connsiteY4" fmla="*/ 762959 h 762959"/>
              <a:gd name="connsiteX0" fmla="*/ 0 w 4643252"/>
              <a:gd name="connsiteY0" fmla="*/ 795400 h 795400"/>
              <a:gd name="connsiteX1" fmla="*/ 1391019 w 4643252"/>
              <a:gd name="connsiteY1" fmla="*/ 43256 h 795400"/>
              <a:gd name="connsiteX2" fmla="*/ 1975611 w 4643252"/>
              <a:gd name="connsiteY2" fmla="*/ 0 h 795400"/>
              <a:gd name="connsiteX3" fmla="*/ 4643252 w 4643252"/>
              <a:gd name="connsiteY3" fmla="*/ 795399 h 795400"/>
              <a:gd name="connsiteX4" fmla="*/ 0 w 4643252"/>
              <a:gd name="connsiteY4" fmla="*/ 795400 h 795400"/>
              <a:gd name="connsiteX0" fmla="*/ 0 w 4643252"/>
              <a:gd name="connsiteY0" fmla="*/ 762959 h 762959"/>
              <a:gd name="connsiteX1" fmla="*/ 1391019 w 4643252"/>
              <a:gd name="connsiteY1" fmla="*/ 10815 h 762959"/>
              <a:gd name="connsiteX2" fmla="*/ 1934702 w 4643252"/>
              <a:gd name="connsiteY2" fmla="*/ 0 h 762959"/>
              <a:gd name="connsiteX3" fmla="*/ 4643252 w 4643252"/>
              <a:gd name="connsiteY3" fmla="*/ 762958 h 762959"/>
              <a:gd name="connsiteX4" fmla="*/ 0 w 4643252"/>
              <a:gd name="connsiteY4" fmla="*/ 762959 h 762959"/>
              <a:gd name="connsiteX0" fmla="*/ 0 w 4643252"/>
              <a:gd name="connsiteY0" fmla="*/ 752144 h 752144"/>
              <a:gd name="connsiteX1" fmla="*/ 1391019 w 4643252"/>
              <a:gd name="connsiteY1" fmla="*/ 0 h 752144"/>
              <a:gd name="connsiteX2" fmla="*/ 1955157 w 4643252"/>
              <a:gd name="connsiteY2" fmla="*/ 21626 h 752144"/>
              <a:gd name="connsiteX3" fmla="*/ 4643252 w 4643252"/>
              <a:gd name="connsiteY3" fmla="*/ 752143 h 752144"/>
              <a:gd name="connsiteX4" fmla="*/ 0 w 4643252"/>
              <a:gd name="connsiteY4" fmla="*/ 752144 h 752144"/>
              <a:gd name="connsiteX0" fmla="*/ 0 w 4643252"/>
              <a:gd name="connsiteY0" fmla="*/ 752146 h 752146"/>
              <a:gd name="connsiteX1" fmla="*/ 1391019 w 4643252"/>
              <a:gd name="connsiteY1" fmla="*/ 2 h 752146"/>
              <a:gd name="connsiteX2" fmla="*/ 1934702 w 4643252"/>
              <a:gd name="connsiteY2" fmla="*/ 0 h 752146"/>
              <a:gd name="connsiteX3" fmla="*/ 4643252 w 4643252"/>
              <a:gd name="connsiteY3" fmla="*/ 752145 h 752146"/>
              <a:gd name="connsiteX4" fmla="*/ 0 w 4643252"/>
              <a:gd name="connsiteY4" fmla="*/ 752146 h 752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252" h="752146">
                <a:moveTo>
                  <a:pt x="0" y="752146"/>
                </a:moveTo>
                <a:lnTo>
                  <a:pt x="1391019" y="2"/>
                </a:lnTo>
                <a:lnTo>
                  <a:pt x="1934702" y="0"/>
                </a:lnTo>
                <a:lnTo>
                  <a:pt x="4643252" y="752145"/>
                </a:lnTo>
                <a:lnTo>
                  <a:pt x="0" y="752146"/>
                </a:lnTo>
                <a:close/>
              </a:path>
            </a:pathLst>
          </a:custGeom>
          <a:solidFill>
            <a:srgbClr val="0070C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solidFill>
                <a:srgbClr val="FFFFFF"/>
              </a:solidFill>
            </a:endParaRPr>
          </a:p>
        </p:txBody>
      </p:sp>
      <p:cxnSp>
        <p:nvCxnSpPr>
          <p:cNvPr id="208" name="Straight Connector 207"/>
          <p:cNvCxnSpPr/>
          <p:nvPr/>
        </p:nvCxnSpPr>
        <p:spPr>
          <a:xfrm>
            <a:off x="5926740" y="3651393"/>
            <a:ext cx="1203518"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5918382" y="3454022"/>
            <a:ext cx="1144394"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a:solidFill>
                  <a:srgbClr val="000000"/>
                </a:solidFill>
              </a:rPr>
              <a:t>RADIUS </a:t>
            </a:r>
            <a:r>
              <a:rPr lang="ja-JP" altLang="en-US" sz="1100" dirty="0" smtClean="0">
                <a:solidFill>
                  <a:srgbClr val="000000"/>
                </a:solidFill>
              </a:rPr>
              <a:t>ログイン</a:t>
            </a:r>
            <a:endParaRPr lang="en-US" sz="1100" dirty="0">
              <a:solidFill>
                <a:srgbClr val="000000"/>
              </a:solidFill>
            </a:endParaRPr>
          </a:p>
        </p:txBody>
      </p:sp>
      <p:sp>
        <p:nvSpPr>
          <p:cNvPr id="213" name="TextBox 168"/>
          <p:cNvSpPr txBox="1">
            <a:spLocks noChangeArrowheads="1"/>
          </p:cNvSpPr>
          <p:nvPr/>
        </p:nvSpPr>
        <p:spPr bwMode="auto">
          <a:xfrm>
            <a:off x="3555301" y="4658197"/>
            <a:ext cx="490612" cy="196208"/>
          </a:xfrm>
          <a:prstGeom prst="rect">
            <a:avLst/>
          </a:prstGeom>
          <a:noFill/>
          <a:ln w="9525">
            <a:noFill/>
            <a:miter lim="800000"/>
            <a:headEnd/>
            <a:tailEnd/>
          </a:ln>
        </p:spPr>
        <p:txBody>
          <a:bodyPr wrap="none" lIns="68583" tIns="34292" rIns="68583" bIns="34292">
            <a:prstTxWarp prst="textNoShape">
              <a:avLst/>
            </a:prstTxWarp>
            <a:noAutofit/>
          </a:bodyPr>
          <a:lstStyle/>
          <a:p>
            <a:pPr algn="ctr"/>
            <a:r>
              <a:rPr lang="en-US" sz="1100" dirty="0">
                <a:solidFill>
                  <a:srgbClr val="000000"/>
                </a:solidFill>
                <a:latin typeface="Arial" panose="020B0604020202020204" pitchFamily="34" charset="0"/>
                <a:cs typeface="Arial" panose="020B0604020202020204" pitchFamily="34" charset="0"/>
              </a:rPr>
              <a:t>Cisco ASA</a:t>
            </a:r>
          </a:p>
        </p:txBody>
      </p:sp>
      <p:grpSp>
        <p:nvGrpSpPr>
          <p:cNvPr id="22" name="Group 21"/>
          <p:cNvGrpSpPr/>
          <p:nvPr/>
        </p:nvGrpSpPr>
        <p:grpSpPr>
          <a:xfrm>
            <a:off x="3548986" y="4171462"/>
            <a:ext cx="490612" cy="506618"/>
            <a:chOff x="7131649" y="4347406"/>
            <a:chExt cx="411480" cy="411480"/>
          </a:xfrm>
        </p:grpSpPr>
        <p:sp>
          <p:nvSpPr>
            <p:cNvPr id="215" name="Oval 263"/>
            <p:cNvSpPr>
              <a:spLocks noChangeAspect="1"/>
            </p:cNvSpPr>
            <p:nvPr/>
          </p:nvSpPr>
          <p:spPr bwMode="auto">
            <a:xfrm>
              <a:off x="7131649" y="4347406"/>
              <a:ext cx="411480" cy="411480"/>
            </a:xfrm>
            <a:prstGeom prst="ellipse">
              <a:avLst/>
            </a:prstGeom>
            <a:solidFill>
              <a:srgbClr val="193F54"/>
            </a:solidFill>
            <a:ln w="19050" cap="flat">
              <a:solidFill>
                <a:srgbClr val="8E909E"/>
              </a:solidFill>
              <a:round/>
              <a:headEnd type="none" w="med" len="med"/>
              <a:tailEnd type="none" w="med" len="med"/>
            </a:ln>
            <a:effectLst/>
          </p:spPr>
          <p:txBody>
            <a:bodyPr lIns="0" tIns="0" rIns="0" bIns="0"/>
            <a:lstStyle/>
            <a:p>
              <a:pPr eaLnBrk="0" hangingPunct="0">
                <a:lnSpc>
                  <a:spcPct val="90000"/>
                </a:lnSpc>
                <a:defRPr/>
              </a:pPr>
              <a:endParaRPr lang="en-US" kern="0" dirty="0">
                <a:solidFill>
                  <a:sysClr val="windowText" lastClr="000000"/>
                </a:solidFill>
                <a:latin typeface="Arial" panose="020B0604020202020204" pitchFamily="34" charset="0"/>
                <a:cs typeface="Arial" panose="020B0604020202020204" pitchFamily="34" charset="0"/>
              </a:endParaRPr>
            </a:p>
          </p:txBody>
        </p:sp>
        <p:grpSp>
          <p:nvGrpSpPr>
            <p:cNvPr id="216" name="Group 215"/>
            <p:cNvGrpSpPr/>
            <p:nvPr/>
          </p:nvGrpSpPr>
          <p:grpSpPr>
            <a:xfrm>
              <a:off x="7206849" y="4472144"/>
              <a:ext cx="261080" cy="162007"/>
              <a:chOff x="8731739" y="8055788"/>
              <a:chExt cx="261080" cy="162007"/>
            </a:xfrm>
          </p:grpSpPr>
          <p:sp>
            <p:nvSpPr>
              <p:cNvPr id="217" name="Rectangle 17"/>
              <p:cNvSpPr>
                <a:spLocks noChangeArrowheads="1"/>
              </p:cNvSpPr>
              <p:nvPr/>
            </p:nvSpPr>
            <p:spPr bwMode="auto">
              <a:xfrm>
                <a:off x="8731739"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18" name="Rectangle 18"/>
              <p:cNvSpPr>
                <a:spLocks noChangeArrowheads="1"/>
              </p:cNvSpPr>
              <p:nvPr/>
            </p:nvSpPr>
            <p:spPr bwMode="auto">
              <a:xfrm>
                <a:off x="882271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19" name="Rectangle 19"/>
              <p:cNvSpPr>
                <a:spLocks noChangeArrowheads="1"/>
              </p:cNvSpPr>
              <p:nvPr/>
            </p:nvSpPr>
            <p:spPr bwMode="auto">
              <a:xfrm>
                <a:off x="8913062" y="8055788"/>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0" name="Rectangle 20"/>
              <p:cNvSpPr>
                <a:spLocks noChangeArrowheads="1"/>
              </p:cNvSpPr>
              <p:nvPr/>
            </p:nvSpPr>
            <p:spPr bwMode="auto">
              <a:xfrm>
                <a:off x="877722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1" name="Rectangle 21"/>
              <p:cNvSpPr>
                <a:spLocks noChangeArrowheads="1"/>
              </p:cNvSpPr>
              <p:nvPr/>
            </p:nvSpPr>
            <p:spPr bwMode="auto">
              <a:xfrm>
                <a:off x="8867575" y="8084451"/>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2" name="Rectangle 22"/>
              <p:cNvSpPr>
                <a:spLocks noChangeArrowheads="1"/>
              </p:cNvSpPr>
              <p:nvPr/>
            </p:nvSpPr>
            <p:spPr bwMode="auto">
              <a:xfrm>
                <a:off x="8731739"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3" name="Rectangle 23"/>
              <p:cNvSpPr>
                <a:spLocks noChangeArrowheads="1"/>
              </p:cNvSpPr>
              <p:nvPr/>
            </p:nvSpPr>
            <p:spPr bwMode="auto">
              <a:xfrm>
                <a:off x="8958548" y="8084451"/>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4" name="Rectangle 24"/>
              <p:cNvSpPr>
                <a:spLocks noChangeArrowheads="1"/>
              </p:cNvSpPr>
              <p:nvPr/>
            </p:nvSpPr>
            <p:spPr bwMode="auto">
              <a:xfrm>
                <a:off x="8731739"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5" name="Rectangle 25"/>
              <p:cNvSpPr>
                <a:spLocks noChangeArrowheads="1"/>
              </p:cNvSpPr>
              <p:nvPr/>
            </p:nvSpPr>
            <p:spPr bwMode="auto">
              <a:xfrm>
                <a:off x="882271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6" name="Rectangle 26"/>
              <p:cNvSpPr>
                <a:spLocks noChangeArrowheads="1"/>
              </p:cNvSpPr>
              <p:nvPr/>
            </p:nvSpPr>
            <p:spPr bwMode="auto">
              <a:xfrm>
                <a:off x="8913062" y="8113114"/>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7" name="Rectangle 27"/>
              <p:cNvSpPr>
                <a:spLocks noChangeArrowheads="1"/>
              </p:cNvSpPr>
              <p:nvPr/>
            </p:nvSpPr>
            <p:spPr bwMode="auto">
              <a:xfrm>
                <a:off x="877722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8" name="Rectangle 28"/>
              <p:cNvSpPr>
                <a:spLocks noChangeArrowheads="1"/>
              </p:cNvSpPr>
              <p:nvPr/>
            </p:nvSpPr>
            <p:spPr bwMode="auto">
              <a:xfrm>
                <a:off x="8867575" y="8142399"/>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29" name="Rectangle 29"/>
              <p:cNvSpPr>
                <a:spLocks noChangeArrowheads="1"/>
              </p:cNvSpPr>
              <p:nvPr/>
            </p:nvSpPr>
            <p:spPr bwMode="auto">
              <a:xfrm>
                <a:off x="8731739"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0" name="Rectangle 30"/>
              <p:cNvSpPr>
                <a:spLocks noChangeArrowheads="1"/>
              </p:cNvSpPr>
              <p:nvPr/>
            </p:nvSpPr>
            <p:spPr bwMode="auto">
              <a:xfrm>
                <a:off x="8958548" y="8142399"/>
                <a:ext cx="34271"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1" name="Rectangle 31"/>
              <p:cNvSpPr>
                <a:spLocks noChangeArrowheads="1"/>
              </p:cNvSpPr>
              <p:nvPr/>
            </p:nvSpPr>
            <p:spPr bwMode="auto">
              <a:xfrm>
                <a:off x="8731739"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2" name="Rectangle 32"/>
              <p:cNvSpPr>
                <a:spLocks noChangeArrowheads="1"/>
              </p:cNvSpPr>
              <p:nvPr/>
            </p:nvSpPr>
            <p:spPr bwMode="auto">
              <a:xfrm>
                <a:off x="882271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3" name="Rectangle 33"/>
              <p:cNvSpPr>
                <a:spLocks noChangeArrowheads="1"/>
              </p:cNvSpPr>
              <p:nvPr/>
            </p:nvSpPr>
            <p:spPr bwMode="auto">
              <a:xfrm>
                <a:off x="8913062" y="8171062"/>
                <a:ext cx="79757" cy="17447"/>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4" name="Rectangle 34"/>
              <p:cNvSpPr>
                <a:spLocks noChangeArrowheads="1"/>
              </p:cNvSpPr>
              <p:nvPr/>
            </p:nvSpPr>
            <p:spPr bwMode="auto">
              <a:xfrm>
                <a:off x="877722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5" name="Rectangle 35"/>
              <p:cNvSpPr>
                <a:spLocks noChangeArrowheads="1"/>
              </p:cNvSpPr>
              <p:nvPr/>
            </p:nvSpPr>
            <p:spPr bwMode="auto">
              <a:xfrm>
                <a:off x="8867575" y="8199725"/>
                <a:ext cx="79757"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6" name="Rectangle 36"/>
              <p:cNvSpPr>
                <a:spLocks noChangeArrowheads="1"/>
              </p:cNvSpPr>
              <p:nvPr/>
            </p:nvSpPr>
            <p:spPr bwMode="auto">
              <a:xfrm>
                <a:off x="8731739"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sp>
            <p:nvSpPr>
              <p:cNvPr id="237" name="Rectangle 37"/>
              <p:cNvSpPr>
                <a:spLocks noChangeArrowheads="1"/>
              </p:cNvSpPr>
              <p:nvPr/>
            </p:nvSpPr>
            <p:spPr bwMode="auto">
              <a:xfrm>
                <a:off x="8958548" y="8199725"/>
                <a:ext cx="34271" cy="18070"/>
              </a:xfrm>
              <a:prstGeom prst="rect">
                <a:avLst/>
              </a:prstGeom>
              <a:solidFill>
                <a:srgbClr val="FFFFFF"/>
              </a:solidFill>
              <a:ln w="19050" cap="flat" cmpd="sng">
                <a:noFill/>
                <a:prstDash val="solid"/>
                <a:round/>
                <a:headEnd type="none" w="med" len="med"/>
                <a:tailEnd type="none" w="med" len="med"/>
              </a:ln>
              <a:effectLst/>
            </p:spPr>
            <p:txBody>
              <a:bodyPr/>
              <a:lstStyle/>
              <a:p>
                <a:pPr defTabSz="892830"/>
                <a:endParaRPr lang="en-US" dirty="0">
                  <a:solidFill>
                    <a:srgbClr val="000000"/>
                  </a:solidFill>
                  <a:latin typeface="Arial" panose="020B0604020202020204" pitchFamily="34" charset="0"/>
                  <a:cs typeface="Arial" panose="020B0604020202020204" pitchFamily="34" charset="0"/>
                </a:endParaRPr>
              </a:p>
            </p:txBody>
          </p:sp>
        </p:grpSp>
      </p:grpSp>
      <p:cxnSp>
        <p:nvCxnSpPr>
          <p:cNvPr id="274" name="Straight Connector 273"/>
          <p:cNvCxnSpPr>
            <a:stCxn id="215" idx="0"/>
          </p:cNvCxnSpPr>
          <p:nvPr/>
        </p:nvCxnSpPr>
        <p:spPr bwMode="auto">
          <a:xfrm flipV="1">
            <a:off x="3794292" y="3691779"/>
            <a:ext cx="0" cy="479683"/>
          </a:xfrm>
          <a:prstGeom prst="line">
            <a:avLst/>
          </a:prstGeom>
          <a:solidFill>
            <a:srgbClr val="0183B7"/>
          </a:solidFill>
          <a:ln w="19050" cap="flat" cmpd="sng" algn="ctr">
            <a:solidFill>
              <a:schemeClr val="accent1"/>
            </a:solidFill>
            <a:prstDash val="solid"/>
            <a:round/>
            <a:headEnd type="none" w="med" len="med"/>
            <a:tailEnd type="none" w="med" len="med"/>
          </a:ln>
          <a:effectLst/>
        </p:spPr>
      </p:cxnSp>
      <p:sp>
        <p:nvSpPr>
          <p:cNvPr id="294" name="Rectangle 293"/>
          <p:cNvSpPr/>
          <p:nvPr/>
        </p:nvSpPr>
        <p:spPr>
          <a:xfrm>
            <a:off x="5233086" y="3619691"/>
            <a:ext cx="212854" cy="126958"/>
          </a:xfrm>
          <a:prstGeom prst="rect">
            <a:avLst/>
          </a:prstGeom>
        </p:spPr>
        <p:txBody>
          <a:bodyPr wrap="none" lIns="0" tIns="0" rIns="0" bIns="0">
            <a:spAutoFit/>
          </a:bodyPr>
          <a:lstStyle/>
          <a:p>
            <a:r>
              <a:rPr lang="en-US" sz="800" dirty="0" err="1">
                <a:solidFill>
                  <a:srgbClr val="FFFFFF"/>
                </a:solidFill>
              </a:rPr>
              <a:t>SXP</a:t>
            </a:r>
            <a:endParaRPr lang="en-US" sz="800" dirty="0">
              <a:solidFill>
                <a:srgbClr val="FFFFFF"/>
              </a:solidFill>
            </a:endParaRPr>
          </a:p>
        </p:txBody>
      </p:sp>
      <p:graphicFrame>
        <p:nvGraphicFramePr>
          <p:cNvPr id="153" name="Table 152"/>
          <p:cNvGraphicFramePr>
            <a:graphicFrameLocks noGrp="1"/>
          </p:cNvGraphicFramePr>
          <p:nvPr>
            <p:extLst>
              <p:ext uri="{D42A27DB-BD31-4B8C-83A1-F6EECF244321}">
                <p14:modId xmlns:p14="http://schemas.microsoft.com/office/powerpoint/2010/main" val="1179896354"/>
              </p:ext>
            </p:extLst>
          </p:nvPr>
        </p:nvGraphicFramePr>
        <p:xfrm>
          <a:off x="4881587" y="540414"/>
          <a:ext cx="4055210" cy="2019813"/>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210063">
                <a:tc>
                  <a:txBody>
                    <a:bodyPr/>
                    <a:lstStyle/>
                    <a:p>
                      <a:pPr algn="ctr"/>
                      <a:r>
                        <a:rPr lang="en-US" sz="1000" dirty="0" smtClean="0">
                          <a:solidFill>
                            <a:schemeClr val="bg1"/>
                          </a:solidFill>
                        </a:rPr>
                        <a:t>MAC</a:t>
                      </a:r>
                    </a:p>
                  </a:txBody>
                  <a:tcPr marL="42874" marR="42874" marT="28575" marB="28575"/>
                </a:tc>
                <a:tc>
                  <a:txBody>
                    <a:bodyPr/>
                    <a:lstStyle/>
                    <a:p>
                      <a:pPr algn="ctr"/>
                      <a:r>
                        <a:rPr lang="en-US" sz="1000" dirty="0" smtClean="0">
                          <a:solidFill>
                            <a:schemeClr val="bg1"/>
                          </a:solidFill>
                        </a:rPr>
                        <a:t>IP</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Uname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Profile</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Method</a:t>
                      </a:r>
                      <a:endParaRPr lang="en-US" sz="1000" dirty="0">
                        <a:solidFill>
                          <a:schemeClr val="bg1"/>
                        </a:solidFill>
                      </a:endParaRPr>
                    </a:p>
                  </a:txBody>
                  <a:tcPr marL="42874" marR="42874" marT="28575" marB="28575"/>
                </a:tc>
                <a:tc>
                  <a:txBody>
                    <a:bodyPr/>
                    <a:lstStyle/>
                    <a:p>
                      <a:pPr algn="ctr"/>
                      <a:r>
                        <a:rPr lang="en-US" sz="1000" dirty="0" smtClean="0">
                          <a:solidFill>
                            <a:schemeClr val="bg1"/>
                          </a:solidFill>
                        </a:rPr>
                        <a:t>Source</a:t>
                      </a:r>
                      <a:endParaRPr lang="en-US" sz="1000" dirty="0">
                        <a:solidFill>
                          <a:schemeClr val="bg1"/>
                        </a:solidFill>
                      </a:endParaRPr>
                    </a:p>
                  </a:txBody>
                  <a:tcPr marL="42874" marR="42874" marT="28575" marB="28575"/>
                </a:tc>
                <a:tc>
                  <a:txBody>
                    <a:bodyPr/>
                    <a:lstStyle/>
                    <a:p>
                      <a:pPr algn="ctr"/>
                      <a:r>
                        <a:rPr lang="en-US" sz="1000" dirty="0" err="1" smtClean="0">
                          <a:solidFill>
                            <a:schemeClr val="bg1"/>
                          </a:solidFill>
                        </a:rPr>
                        <a:t>SGT</a:t>
                      </a:r>
                      <a:endParaRPr lang="en-US" sz="1000" dirty="0">
                        <a:solidFill>
                          <a:schemeClr val="bg1"/>
                        </a:solidFill>
                      </a:endParaRPr>
                    </a:p>
                  </a:txBody>
                  <a:tcPr marL="42874" marR="42874" marT="28575" marB="28575"/>
                </a:tc>
              </a:tr>
              <a:tr h="188464">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b="0" dirty="0" smtClean="0">
                        <a:solidFill>
                          <a:schemeClr val="tx1">
                            <a:lumMod val="50000"/>
                          </a:schemeClr>
                        </a:solidFill>
                      </a:endParaRPr>
                    </a:p>
                    <a:p>
                      <a:pPr algn="ctr"/>
                      <a:endParaRPr lang="en-US" sz="1000" b="0" dirty="0" smtClean="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161561">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dirty="0" smtClean="0">
                        <a:solidFill>
                          <a:schemeClr val="tx1">
                            <a:lumMod val="50000"/>
                          </a:schemeClr>
                        </a:solidFill>
                      </a:endParaRPr>
                    </a:p>
                  </a:txBody>
                  <a:tcPr marL="42874" marR="42874" marT="28575" marB="28575" anchor="ctr"/>
                </a:tc>
                <a:tc>
                  <a:txBody>
                    <a:bodyPr/>
                    <a:lstStyle/>
                    <a:p>
                      <a:endParaRPr lang="en-US" sz="1000" dirty="0">
                        <a:solidFill>
                          <a:schemeClr val="tx1">
                            <a:lumMod val="50000"/>
                          </a:schemeClr>
                        </a:solidFill>
                      </a:endParaRPr>
                    </a:p>
                  </a:txBody>
                  <a:tcPr marL="42874" marR="42874" marT="28575" marB="28575" anchor="ctr"/>
                </a:tc>
                <a:tc>
                  <a:txBody>
                    <a:bodyPr/>
                    <a:lstStyle/>
                    <a:p>
                      <a:pPr algn="ctr"/>
                      <a:endParaRPr lang="en-US" sz="1000" b="0" dirty="0">
                        <a:solidFill>
                          <a:schemeClr val="tx1">
                            <a:lumMod val="50000"/>
                          </a:schemeClr>
                        </a:solidFill>
                      </a:endParaRPr>
                    </a:p>
                  </a:txBody>
                  <a:tcPr marL="42874" marR="42874" marT="28575" marB="28575" anchor="ctr"/>
                </a:tc>
                <a:tc>
                  <a:txBody>
                    <a:bodyPr/>
                    <a:lstStyle/>
                    <a:p>
                      <a:pPr algn="ctr"/>
                      <a:endParaRPr lang="en-US" sz="1000" b="0" dirty="0" smtClean="0">
                        <a:solidFill>
                          <a:schemeClr val="tx1">
                            <a:lumMod val="50000"/>
                          </a:schemeClr>
                        </a:solidFill>
                      </a:endParaRPr>
                    </a:p>
                    <a:p>
                      <a:pPr algn="ctr"/>
                      <a:endParaRPr lang="en-US" sz="1000" b="0" dirty="0" smtClean="0">
                        <a:solidFill>
                          <a:schemeClr val="tx1">
                            <a:lumMod val="50000"/>
                          </a:schemeClr>
                        </a:solidFill>
                      </a:endParaRPr>
                    </a:p>
                  </a:txBody>
                  <a:tcPr marL="42874" marR="42874" marT="28575" marB="28575" anchor="ctr"/>
                </a:tc>
                <a:tc>
                  <a:txBody>
                    <a:bodyPr/>
                    <a:lstStyle/>
                    <a:p>
                      <a:pPr algn="ctr"/>
                      <a:endParaRPr lang="en-US" sz="1000" dirty="0">
                        <a:solidFill>
                          <a:schemeClr val="tx1">
                            <a:lumMod val="50000"/>
                          </a:schemeClr>
                        </a:solidFill>
                      </a:endParaRPr>
                    </a:p>
                  </a:txBody>
                  <a:tcPr marL="42874" marR="42874" marT="28575" marB="28575" anchor="ctr"/>
                </a:tc>
              </a:tr>
              <a:tr h="19748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22:33:44:55:66:77</a:t>
                      </a:r>
                    </a:p>
                  </a:txBody>
                  <a:tcPr marL="42874" marR="42874" marT="28575" marB="28575" anchor="ctr"/>
                </a:tc>
                <a:tc>
                  <a:txBody>
                    <a:bodyPr/>
                    <a:lstStyle/>
                    <a:p>
                      <a:pPr algn="ctr"/>
                      <a:r>
                        <a:rPr lang="en-US" sz="1000" dirty="0" smtClean="0">
                          <a:solidFill>
                            <a:schemeClr val="tx1">
                              <a:lumMod val="50000"/>
                            </a:schemeClr>
                          </a:solidFill>
                        </a:rPr>
                        <a:t>3.4.5.6</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hslai</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Samsung</a:t>
                      </a:r>
                      <a:r>
                        <a:rPr lang="en-US" sz="1000" baseline="0" dirty="0" smtClean="0">
                          <a:solidFill>
                            <a:schemeClr val="tx1">
                              <a:lumMod val="50000"/>
                            </a:schemeClr>
                          </a:solidFill>
                        </a:rPr>
                        <a:t> Galaxy</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b="0" dirty="0" smtClean="0">
                          <a:solidFill>
                            <a:schemeClr val="tx1">
                              <a:lumMod val="50000"/>
                            </a:schemeClr>
                          </a:solidFill>
                        </a:rPr>
                        <a:t>RADIUS</a:t>
                      </a:r>
                      <a:endParaRPr lang="en-US" sz="1000" b="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r h="0">
                <a:tc>
                  <a:txBody>
                    <a:bodyPr/>
                    <a:lstStyle/>
                    <a:p>
                      <a:pPr algn="ctr"/>
                      <a:r>
                        <a:rPr lang="en-US" sz="1000" dirty="0" smtClean="0">
                          <a:solidFill>
                            <a:schemeClr val="tx1">
                              <a:lumMod val="50000"/>
                            </a:schemeClr>
                          </a:solidFill>
                        </a:rPr>
                        <a:t>33:44:55:66:77:88</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5.6.7.8</a:t>
                      </a:r>
                      <a:endParaRPr lang="en-US" sz="1000" dirty="0">
                        <a:solidFill>
                          <a:schemeClr val="tx1">
                            <a:lumMod val="50000"/>
                          </a:schemeClr>
                        </a:solidFill>
                      </a:endParaRPr>
                    </a:p>
                  </a:txBody>
                  <a:tcPr marL="42874" marR="42874" marT="28575" marB="28575" anchor="ct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dirty="0" smtClean="0">
                          <a:solidFill>
                            <a:schemeClr val="tx1">
                              <a:lumMod val="50000"/>
                            </a:schemeClr>
                          </a:solidFill>
                        </a:rPr>
                        <a:t>zsariedd</a:t>
                      </a:r>
                    </a:p>
                  </a:txBody>
                  <a:tcPr marL="42874" marR="42874" marT="28575" marB="28575" anchor="ctr"/>
                </a:tc>
                <a:tc>
                  <a:txBody>
                    <a:bodyPr/>
                    <a:lstStyle/>
                    <a:p>
                      <a:pPr algn="ctr"/>
                      <a:r>
                        <a:rPr lang="en-US" sz="1000" dirty="0" smtClean="0">
                          <a:solidFill>
                            <a:schemeClr val="tx1">
                              <a:lumMod val="50000"/>
                            </a:schemeClr>
                          </a:solidFill>
                        </a:rPr>
                        <a:t>Apple-</a:t>
                      </a:r>
                      <a:r>
                        <a:rPr lang="en-US" sz="1000" dirty="0" err="1" smtClean="0">
                          <a:solidFill>
                            <a:schemeClr val="tx1">
                              <a:lumMod val="50000"/>
                            </a:schemeClr>
                          </a:solidFill>
                        </a:rPr>
                        <a:t>iPad</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mab</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20</a:t>
                      </a:r>
                      <a:endParaRPr lang="en-US" sz="1000" dirty="0">
                        <a:solidFill>
                          <a:schemeClr val="tx1">
                            <a:lumMod val="50000"/>
                          </a:schemeClr>
                        </a:solidFill>
                      </a:endParaRPr>
                    </a:p>
                  </a:txBody>
                  <a:tcPr marL="42874" marR="42874" marT="28575" marB="28575" anchor="ctr"/>
                </a:tc>
              </a:tr>
              <a:tr h="276298">
                <a:tc>
                  <a:txBody>
                    <a:bodyPr/>
                    <a:lstStyle/>
                    <a:p>
                      <a:pPr algn="ctr"/>
                      <a:r>
                        <a:rPr lang="en-US" sz="1000" dirty="0" smtClean="0">
                          <a:solidFill>
                            <a:schemeClr val="tx1">
                              <a:lumMod val="50000"/>
                            </a:schemeClr>
                          </a:solidFill>
                        </a:rPr>
                        <a:t>44:55:66:77:88:99</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6.7.8.9</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awoland</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Apple-anything</a:t>
                      </a:r>
                      <a:endParaRPr lang="en-US" sz="1000" dirty="0">
                        <a:solidFill>
                          <a:schemeClr val="tx1">
                            <a:lumMod val="50000"/>
                          </a:schemeClr>
                        </a:solidFill>
                      </a:endParaRPr>
                    </a:p>
                  </a:txBody>
                  <a:tcPr marL="42874" marR="42874" marT="28575" marB="28575" anchor="ctr"/>
                </a:tc>
                <a:tc>
                  <a:txBody>
                    <a:bodyPr/>
                    <a:lstStyle/>
                    <a:p>
                      <a:pPr algn="ctr"/>
                      <a:r>
                        <a:rPr lang="en-US" sz="1000" dirty="0" err="1" smtClean="0">
                          <a:solidFill>
                            <a:schemeClr val="tx1">
                              <a:lumMod val="50000"/>
                            </a:schemeClr>
                          </a:solidFill>
                        </a:rPr>
                        <a:t>dot1x</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RADIUS</a:t>
                      </a:r>
                      <a:endParaRPr lang="en-US" sz="1000" dirty="0">
                        <a:solidFill>
                          <a:schemeClr val="tx1">
                            <a:lumMod val="50000"/>
                          </a:schemeClr>
                        </a:solidFill>
                      </a:endParaRPr>
                    </a:p>
                  </a:txBody>
                  <a:tcPr marL="42874" marR="42874" marT="28575" marB="28575" anchor="ctr"/>
                </a:tc>
                <a:tc>
                  <a:txBody>
                    <a:bodyPr/>
                    <a:lstStyle/>
                    <a:p>
                      <a:pPr algn="ctr"/>
                      <a:r>
                        <a:rPr lang="en-US" sz="1000" dirty="0" smtClean="0">
                          <a:solidFill>
                            <a:schemeClr val="tx1">
                              <a:lumMod val="50000"/>
                            </a:schemeClr>
                          </a:solidFill>
                        </a:rPr>
                        <a:t>10</a:t>
                      </a:r>
                      <a:endParaRPr lang="en-US" sz="1000" dirty="0">
                        <a:solidFill>
                          <a:schemeClr val="tx1">
                            <a:lumMod val="50000"/>
                          </a:schemeClr>
                        </a:solidFill>
                      </a:endParaRPr>
                    </a:p>
                  </a:txBody>
                  <a:tcPr marL="42874" marR="42874" marT="28575" marB="28575" anchor="ctr"/>
                </a:tc>
              </a:tr>
            </a:tbl>
          </a:graphicData>
        </a:graphic>
      </p:graphicFrame>
      <p:pic>
        <p:nvPicPr>
          <p:cNvPr id="156" name="Picture 33" descr="sponsor_green_tie.pn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6645" y="2222152"/>
            <a:ext cx="640832" cy="70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11" descr="guest_red_tie.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6646" y="3076474"/>
            <a:ext cx="677456" cy="73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6"/>
          <p:cNvGraphicFramePr>
            <a:graphicFrameLocks noGrp="1"/>
          </p:cNvGraphicFramePr>
          <p:nvPr>
            <p:ph idx="1"/>
            <p:extLst>
              <p:ext uri="{D42A27DB-BD31-4B8C-83A1-F6EECF244321}">
                <p14:modId xmlns:p14="http://schemas.microsoft.com/office/powerpoint/2010/main" val="3342394171"/>
              </p:ext>
            </p:extLst>
          </p:nvPr>
        </p:nvGraphicFramePr>
        <p:xfrm>
          <a:off x="2956549" y="1482540"/>
          <a:ext cx="1648877" cy="463550"/>
        </p:xfrm>
        <a:graphic>
          <a:graphicData uri="http://schemas.openxmlformats.org/drawingml/2006/table">
            <a:tbl>
              <a:tblPr bandRow="1">
                <a:tableStyleId>{F5AB1C69-6EDB-4FF4-983F-18BD219EF322}</a:tableStyleId>
              </a:tblPr>
              <a:tblGrid>
                <a:gridCol w="738964"/>
                <a:gridCol w="909913"/>
              </a:tblGrid>
              <a:tr h="231775">
                <a:tc>
                  <a:txBody>
                    <a:bodyPr/>
                    <a:lstStyle/>
                    <a:p>
                      <a:pPr algn="ctr"/>
                      <a:r>
                        <a:rPr lang="en-US" sz="1100" dirty="0" smtClean="0">
                          <a:solidFill>
                            <a:schemeClr val="tx1">
                              <a:lumMod val="50000"/>
                            </a:schemeClr>
                          </a:solidFill>
                        </a:rPr>
                        <a:t>1.2.3.4</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imbashir</a:t>
                      </a:r>
                      <a:endParaRPr lang="en-US" sz="1100" dirty="0">
                        <a:solidFill>
                          <a:schemeClr val="tx1">
                            <a:lumMod val="50000"/>
                          </a:schemeClr>
                        </a:solidFill>
                      </a:endParaRPr>
                    </a:p>
                  </a:txBody>
                  <a:tcPr marL="42874" marR="42874" marT="28575" marB="28575">
                    <a:noFill/>
                  </a:tcPr>
                </a:tc>
              </a:tr>
              <a:tr h="231775">
                <a:tc>
                  <a:txBody>
                    <a:bodyPr/>
                    <a:lstStyle/>
                    <a:p>
                      <a:pPr algn="ctr"/>
                      <a:r>
                        <a:rPr lang="en-US" sz="1100" dirty="0" smtClean="0">
                          <a:solidFill>
                            <a:schemeClr val="tx1">
                              <a:lumMod val="50000"/>
                            </a:schemeClr>
                          </a:solidFill>
                        </a:rPr>
                        <a:t>2.3.4.5</a:t>
                      </a:r>
                      <a:endParaRPr lang="en-US" sz="1100" dirty="0">
                        <a:solidFill>
                          <a:schemeClr val="tx1">
                            <a:lumMod val="50000"/>
                          </a:schemeClr>
                        </a:solidFill>
                      </a:endParaRPr>
                    </a:p>
                  </a:txBody>
                  <a:tcPr marL="42874" marR="42874" marT="28575" marB="28575">
                    <a:noFill/>
                  </a:tcPr>
                </a:tc>
                <a:tc>
                  <a:txBody>
                    <a:bodyPr/>
                    <a:lstStyle/>
                    <a:p>
                      <a:pPr algn="ctr"/>
                      <a:r>
                        <a:rPr lang="en-US" sz="1100" dirty="0" smtClean="0">
                          <a:solidFill>
                            <a:schemeClr val="tx1">
                              <a:lumMod val="50000"/>
                            </a:schemeClr>
                          </a:solidFill>
                        </a:rPr>
                        <a:t>chyps</a:t>
                      </a:r>
                      <a:endParaRPr lang="en-US" sz="1100" dirty="0">
                        <a:solidFill>
                          <a:schemeClr val="tx1">
                            <a:lumMod val="50000"/>
                          </a:schemeClr>
                        </a:solidFill>
                      </a:endParaRPr>
                    </a:p>
                  </a:txBody>
                  <a:tcPr marL="42874" marR="42874" marT="28575" marB="28575">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81166186"/>
              </p:ext>
            </p:extLst>
          </p:nvPr>
        </p:nvGraphicFramePr>
        <p:xfrm>
          <a:off x="4882030" y="744984"/>
          <a:ext cx="4055210" cy="1809750"/>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274118">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1.2.3.4</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chyps</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Identity Mapping</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12314">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2.3.4.5</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imbashir</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dirty="0"/>
                    </a:p>
                  </a:txBody>
                  <a:tcPr marL="42874" marR="42874" marT="28575" marB="2857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Identity</a:t>
                      </a:r>
                      <a:r>
                        <a:rPr lang="en-US" sz="1000" b="0" baseline="0" dirty="0" smtClean="0">
                          <a:solidFill>
                            <a:schemeClr val="tx1"/>
                          </a:solidFill>
                        </a:rPr>
                        <a:t> Mapping</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11054">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baseline="0" dirty="0" smtClean="0">
                          <a:solidFill>
                            <a:schemeClr val="tx1"/>
                          </a:solidFill>
                        </a:rPr>
                        <a:t>               </a:t>
                      </a:r>
                      <a:br>
                        <a:rPr lang="en-US" sz="1000" b="0" baseline="0" dirty="0" smtClean="0">
                          <a:solidFill>
                            <a:schemeClr val="tx1"/>
                          </a:solidFill>
                        </a:rPr>
                      </a:b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28310">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43289">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58" name="Straight Connector 157"/>
          <p:cNvCxnSpPr/>
          <p:nvPr/>
        </p:nvCxnSpPr>
        <p:spPr>
          <a:xfrm>
            <a:off x="2429185" y="3667549"/>
            <a:ext cx="2767474" cy="0"/>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2404592" y="3729497"/>
            <a:ext cx="1144394"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a:solidFill>
                  <a:srgbClr val="000000"/>
                </a:solidFill>
              </a:rPr>
              <a:t>RADIUS AAA</a:t>
            </a:r>
          </a:p>
        </p:txBody>
      </p:sp>
      <p:sp>
        <p:nvSpPr>
          <p:cNvPr id="160" name="Rectangle 159"/>
          <p:cNvSpPr/>
          <p:nvPr/>
        </p:nvSpPr>
        <p:spPr>
          <a:xfrm>
            <a:off x="251243" y="2893165"/>
            <a:ext cx="1068259" cy="207759"/>
          </a:xfrm>
          <a:prstGeom prst="rect">
            <a:avLst/>
          </a:prstGeom>
        </p:spPr>
        <p:txBody>
          <a:bodyPr wrap="none" lIns="68586" tIns="34294" rIns="68586" bIns="34294">
            <a:spAutoFit/>
          </a:bodyPr>
          <a:lstStyle/>
          <a:p>
            <a:pPr algn="ctr" defTabSz="685748">
              <a:defRPr/>
            </a:pPr>
            <a:r>
              <a:rPr lang="en-US" sz="900" dirty="0">
                <a:solidFill>
                  <a:srgbClr val="000000"/>
                </a:solidFill>
              </a:rPr>
              <a:t>00:11:22:33:44:55</a:t>
            </a:r>
          </a:p>
        </p:txBody>
      </p:sp>
      <p:sp>
        <p:nvSpPr>
          <p:cNvPr id="161" name="Rectangle 160"/>
          <p:cNvSpPr/>
          <p:nvPr/>
        </p:nvSpPr>
        <p:spPr>
          <a:xfrm>
            <a:off x="251243" y="3789635"/>
            <a:ext cx="1068259" cy="207759"/>
          </a:xfrm>
          <a:prstGeom prst="rect">
            <a:avLst/>
          </a:prstGeom>
        </p:spPr>
        <p:txBody>
          <a:bodyPr wrap="none" lIns="68586" tIns="34294" rIns="68586" bIns="34294">
            <a:spAutoFit/>
          </a:bodyPr>
          <a:lstStyle/>
          <a:p>
            <a:pPr algn="ctr" defTabSz="685748">
              <a:defRPr/>
            </a:pPr>
            <a:r>
              <a:rPr lang="en-US" sz="900" dirty="0">
                <a:solidFill>
                  <a:srgbClr val="000000"/>
                </a:solidFill>
              </a:rPr>
              <a:t>11:22:33:44:55:66</a:t>
            </a:r>
          </a:p>
        </p:txBody>
      </p:sp>
      <p:sp>
        <p:nvSpPr>
          <p:cNvPr id="162" name="Rounded Rectangle 161"/>
          <p:cNvSpPr/>
          <p:nvPr/>
        </p:nvSpPr>
        <p:spPr>
          <a:xfrm>
            <a:off x="1305039" y="4248297"/>
            <a:ext cx="1922713" cy="504546"/>
          </a:xfrm>
          <a:prstGeom prst="roundRect">
            <a:avLst/>
          </a:prstGeom>
          <a:solidFill>
            <a:srgbClr val="CCFF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r>
              <a:rPr lang="en-US" sz="1100" dirty="0">
                <a:solidFill>
                  <a:srgbClr val="000000"/>
                </a:solidFill>
              </a:rPr>
              <a:t>Calling ID: 11:22:33:44:55:66</a:t>
            </a:r>
          </a:p>
          <a:p>
            <a:pPr algn="ctr"/>
            <a:r>
              <a:rPr lang="en-US" sz="1100" b="1" dirty="0">
                <a:solidFill>
                  <a:srgbClr val="FF0000"/>
                </a:solidFill>
              </a:rPr>
              <a:t>Framed IP: 2.3.4.5</a:t>
            </a:r>
          </a:p>
        </p:txBody>
      </p:sp>
      <p:cxnSp>
        <p:nvCxnSpPr>
          <p:cNvPr id="163" name="Straight Connector 162"/>
          <p:cNvCxnSpPr>
            <a:stCxn id="159" idx="2"/>
          </p:cNvCxnSpPr>
          <p:nvPr/>
        </p:nvCxnSpPr>
        <p:spPr>
          <a:xfrm flipH="1">
            <a:off x="2808816" y="3954557"/>
            <a:ext cx="167973" cy="269697"/>
          </a:xfrm>
          <a:prstGeom prst="line">
            <a:avLst/>
          </a:prstGeom>
        </p:spPr>
        <p:style>
          <a:lnRef idx="1">
            <a:schemeClr val="accent1"/>
          </a:lnRef>
          <a:fillRef idx="0">
            <a:schemeClr val="accent1"/>
          </a:fillRef>
          <a:effectRef idx="0">
            <a:schemeClr val="accent1"/>
          </a:effectRef>
          <a:fontRef idx="minor">
            <a:schemeClr val="tx1"/>
          </a:fontRef>
        </p:style>
      </p:cxnSp>
      <p:sp>
        <p:nvSpPr>
          <p:cNvPr id="164" name="Rounded Rectangle 163"/>
          <p:cNvSpPr/>
          <p:nvPr/>
        </p:nvSpPr>
        <p:spPr>
          <a:xfrm>
            <a:off x="1313949" y="2520542"/>
            <a:ext cx="1922713" cy="504546"/>
          </a:xfrm>
          <a:prstGeom prst="roundRect">
            <a:avLst/>
          </a:prstGeom>
          <a:solidFill>
            <a:srgbClr val="CCFF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r>
              <a:rPr lang="en-US" sz="1100" dirty="0">
                <a:solidFill>
                  <a:srgbClr val="000000"/>
                </a:solidFill>
              </a:rPr>
              <a:t>Calling ID: 00:11:22:33:44:55</a:t>
            </a:r>
          </a:p>
          <a:p>
            <a:pPr algn="ctr"/>
            <a:r>
              <a:rPr lang="en-US" sz="1100" b="1" dirty="0">
                <a:solidFill>
                  <a:srgbClr val="FF0000"/>
                </a:solidFill>
              </a:rPr>
              <a:t>Framed IP: 1.2.3.4</a:t>
            </a:r>
          </a:p>
        </p:txBody>
      </p:sp>
      <p:cxnSp>
        <p:nvCxnSpPr>
          <p:cNvPr id="165" name="Straight Connector 164"/>
          <p:cNvCxnSpPr>
            <a:stCxn id="159" idx="0"/>
          </p:cNvCxnSpPr>
          <p:nvPr/>
        </p:nvCxnSpPr>
        <p:spPr>
          <a:xfrm flipH="1" flipV="1">
            <a:off x="2743915" y="3023668"/>
            <a:ext cx="232875" cy="705829"/>
          </a:xfrm>
          <a:prstGeom prst="line">
            <a:avLst/>
          </a:prstGeom>
        </p:spPr>
        <p:style>
          <a:lnRef idx="1">
            <a:schemeClr val="accent1"/>
          </a:lnRef>
          <a:fillRef idx="0">
            <a:schemeClr val="accent1"/>
          </a:fillRef>
          <a:effectRef idx="0">
            <a:schemeClr val="accent1"/>
          </a:effectRef>
          <a:fontRef idx="minor">
            <a:schemeClr val="tx1"/>
          </a:fontRef>
        </p:style>
      </p:cxnSp>
      <p:sp>
        <p:nvSpPr>
          <p:cNvPr id="166" name="Content Placeholder 2"/>
          <p:cNvSpPr txBox="1">
            <a:spLocks/>
          </p:cNvSpPr>
          <p:nvPr/>
        </p:nvSpPr>
        <p:spPr>
          <a:xfrm>
            <a:off x="229703" y="1004811"/>
            <a:ext cx="2732891" cy="3724274"/>
          </a:xfrm>
          <a:prstGeom prst="rect">
            <a:avLst/>
          </a:prstGeom>
        </p:spPr>
        <p:txBody>
          <a:bodyPr lIns="68586" tIns="34294" rIns="68586" bIns="34294"/>
          <a:lst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63550" indent="-238125" algn="l" defTabSz="914247" rtl="0" eaLnBrk="1" latinLnBrk="0" hangingPunct="1">
              <a:lnSpc>
                <a:spcPct val="95000"/>
              </a:lnSpc>
              <a:spcBef>
                <a:spcPts val="800"/>
              </a:spcBef>
              <a:buClr>
                <a:schemeClr val="tx2"/>
              </a:buClr>
              <a:buFont typeface="Arial"/>
              <a:buChar char="•"/>
              <a:defRPr lang="en-US" sz="1900" kern="1200">
                <a:solidFill>
                  <a:schemeClr val="tx1"/>
                </a:solidFill>
                <a:latin typeface="+mn-lt"/>
                <a:ea typeface="+mn-ea"/>
                <a:cs typeface="CiscoSans"/>
              </a:defRPr>
            </a:lvl2pPr>
            <a:lvl3pPr marL="693738" indent="-227013" algn="l" defTabSz="914247" rtl="0" eaLnBrk="1" latinLnBrk="0" hangingPunct="1">
              <a:lnSpc>
                <a:spcPct val="95000"/>
              </a:lnSpc>
              <a:spcBef>
                <a:spcPts val="840"/>
              </a:spcBef>
              <a:buFont typeface="Arial"/>
              <a:buChar char="•"/>
              <a:defRPr lang="en-US" sz="1600" kern="1200">
                <a:solidFill>
                  <a:schemeClr val="tx1"/>
                </a:solidFill>
                <a:latin typeface="+mn-lt"/>
                <a:ea typeface="+mn-ea"/>
                <a:cs typeface="CiscoSans"/>
              </a:defRPr>
            </a:lvl3pPr>
            <a:lvl4pPr marL="914400" indent="-225425"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4pPr>
            <a:lvl5pPr marL="1135063"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72848"/>
              </a:buClr>
            </a:pPr>
            <a:r>
              <a:rPr sz="1400" dirty="0" smtClean="0">
                <a:solidFill>
                  <a:srgbClr val="000000"/>
                </a:solidFill>
              </a:rPr>
              <a:t>RADIUS</a:t>
            </a:r>
            <a:r>
              <a:rPr lang="ja-JP" altLang="en-US" sz="1400" dirty="0" smtClean="0">
                <a:solidFill>
                  <a:srgbClr val="000000"/>
                </a:solidFill>
              </a:rPr>
              <a:t>のアクティブなアイデンティティと、</a:t>
            </a:r>
            <a:r>
              <a:rPr lang="en-US" altLang="ja-JP" sz="1400" dirty="0" smtClean="0">
                <a:solidFill>
                  <a:srgbClr val="000000"/>
                </a:solidFill>
              </a:rPr>
              <a:t>AD</a:t>
            </a:r>
            <a:r>
              <a:rPr lang="ja-JP" altLang="en-US" sz="1400" dirty="0" smtClean="0">
                <a:solidFill>
                  <a:srgbClr val="000000"/>
                </a:solidFill>
              </a:rPr>
              <a:t>ログインのパッシブなアイデンティティをマージ</a:t>
            </a:r>
            <a:endParaRPr lang="en-US" altLang="ja-JP" sz="1400" dirty="0" smtClean="0">
              <a:solidFill>
                <a:srgbClr val="000000"/>
              </a:solidFill>
            </a:endParaRPr>
          </a:p>
          <a:p>
            <a:pPr>
              <a:spcBef>
                <a:spcPts val="1200"/>
              </a:spcBef>
              <a:buClr>
                <a:srgbClr val="272848"/>
              </a:buClr>
            </a:pPr>
            <a:r>
              <a:rPr lang="ja-JP" altLang="en-US" sz="1400" dirty="0" smtClean="0">
                <a:solidFill>
                  <a:srgbClr val="000000"/>
                </a:solidFill>
              </a:rPr>
              <a:t>認可</a:t>
            </a:r>
            <a:r>
              <a:rPr sz="1400" dirty="0" smtClean="0">
                <a:solidFill>
                  <a:srgbClr val="000000"/>
                </a:solidFill>
              </a:rPr>
              <a:t> = RADIUS + PassiveID</a:t>
            </a:r>
            <a:endParaRPr sz="1400" dirty="0">
              <a:solidFill>
                <a:srgbClr val="000000"/>
              </a:solidFill>
            </a:endParaRPr>
          </a:p>
        </p:txBody>
      </p:sp>
      <p:sp>
        <p:nvSpPr>
          <p:cNvPr id="167" name="TextBox 166"/>
          <p:cNvSpPr txBox="1"/>
          <p:nvPr/>
        </p:nvSpPr>
        <p:spPr>
          <a:xfrm>
            <a:off x="4351212" y="3081653"/>
            <a:ext cx="616155" cy="235449"/>
          </a:xfrm>
          <a:prstGeom prst="rect">
            <a:avLst/>
          </a:prstGeom>
          <a:solidFill>
            <a:srgbClr val="CCFFFF"/>
          </a:solidFill>
          <a:ln>
            <a:solidFill>
              <a:srgbClr val="0070C0"/>
            </a:solidFill>
          </a:ln>
        </p:spPr>
        <p:txBody>
          <a:bodyPr wrap="square" lIns="34294" tIns="34294" rIns="34294" bIns="34294" rtlCol="0" anchor="ctr">
            <a:spAutoFit/>
          </a:bodyPr>
          <a:lstStyle/>
          <a:p>
            <a:pPr algn="ctr">
              <a:lnSpc>
                <a:spcPct val="90000"/>
              </a:lnSpc>
              <a:spcBef>
                <a:spcPts val="450"/>
              </a:spcBef>
            </a:pPr>
            <a:r>
              <a:rPr lang="en-US" sz="1200" dirty="0" err="1">
                <a:solidFill>
                  <a:srgbClr val="000000"/>
                </a:solidFill>
              </a:rPr>
              <a:t>WMI</a:t>
            </a:r>
            <a:endParaRPr lang="en-US" sz="1200" dirty="0">
              <a:solidFill>
                <a:srgbClr val="000000"/>
              </a:solidFill>
            </a:endParaRPr>
          </a:p>
        </p:txBody>
      </p:sp>
      <p:graphicFrame>
        <p:nvGraphicFramePr>
          <p:cNvPr id="168" name="Table 167"/>
          <p:cNvGraphicFramePr>
            <a:graphicFrameLocks noGrp="1"/>
          </p:cNvGraphicFramePr>
          <p:nvPr>
            <p:extLst>
              <p:ext uri="{D42A27DB-BD31-4B8C-83A1-F6EECF244321}">
                <p14:modId xmlns:p14="http://schemas.microsoft.com/office/powerpoint/2010/main" val="3773388359"/>
              </p:ext>
            </p:extLst>
          </p:nvPr>
        </p:nvGraphicFramePr>
        <p:xfrm>
          <a:off x="4885961" y="747082"/>
          <a:ext cx="4055210" cy="1809750"/>
        </p:xfrm>
        <a:graphic>
          <a:graphicData uri="http://schemas.openxmlformats.org/drawingml/2006/table">
            <a:tbl>
              <a:tblPr firstRow="1" bandRow="1">
                <a:tableStyleId>{5C22544A-7EE6-4342-B048-85BDC9FD1C3A}</a:tableStyleId>
              </a:tblPr>
              <a:tblGrid>
                <a:gridCol w="650344"/>
                <a:gridCol w="500220"/>
                <a:gridCol w="622291"/>
                <a:gridCol w="721614"/>
                <a:gridCol w="594351"/>
                <a:gridCol w="599430"/>
                <a:gridCol w="366960"/>
              </a:tblGrid>
              <a:tr h="188258">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00:11:22:33:44:55</a:t>
                      </a: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1.2.3.4</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chyps</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err="1" smtClean="0">
                          <a:solidFill>
                            <a:schemeClr val="tx1"/>
                          </a:solidFill>
                        </a:rPr>
                        <a:t>Windows7</a:t>
                      </a:r>
                      <a:r>
                        <a:rPr lang="en-US" sz="1000" b="0" baseline="0" dirty="0" err="1" smtClean="0">
                          <a:solidFill>
                            <a:schemeClr val="tx1"/>
                          </a:solidFill>
                        </a:rPr>
                        <a:t>-WS</a:t>
                      </a:r>
                      <a:endParaRPr lang="en-US" sz="1000" b="0" dirty="0">
                        <a:solidFill>
                          <a:schemeClr val="tx1"/>
                        </a:solidFill>
                      </a:endParaRPr>
                    </a:p>
                  </a:txBody>
                  <a:tcPr marL="42874" marR="42874" marT="28575" marB="28575">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err="1" smtClean="0">
                          <a:solidFill>
                            <a:schemeClr val="tx1"/>
                          </a:solidFill>
                        </a:rPr>
                        <a:t>Dot1x</a:t>
                      </a:r>
                      <a:r>
                        <a:rPr lang="en-US" sz="1000" b="0" dirty="0" smtClean="0">
                          <a:solidFill>
                            <a:schemeClr val="tx1"/>
                          </a:solidFill>
                        </a:rPr>
                        <a:t/>
                      </a:r>
                      <a:br>
                        <a:rPr lang="en-US" sz="1000" b="0" dirty="0" smtClean="0">
                          <a:solidFill>
                            <a:schemeClr val="tx1"/>
                          </a:solidFill>
                        </a:rPr>
                      </a:br>
                      <a:r>
                        <a:rPr lang="en-US" sz="1000" b="0" dirty="0" smtClean="0">
                          <a:solidFill>
                            <a:schemeClr val="tx1"/>
                          </a:solidFill>
                        </a:rPr>
                        <a:t>+</a:t>
                      </a:r>
                      <a:r>
                        <a:rPr lang="en-US" sz="1000" b="0" dirty="0" err="1" smtClean="0">
                          <a:solidFill>
                            <a:schemeClr val="tx1"/>
                          </a:solidFill>
                        </a:rPr>
                        <a:t>PsvID</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 Map-RADIUS</a:t>
                      </a:r>
                      <a:endParaRPr lang="en-US" sz="1000" b="0" dirty="0">
                        <a:solidFill>
                          <a:schemeClr val="tx1"/>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000" b="1" dirty="0" smtClean="0">
                          <a:solidFill>
                            <a:srgbClr val="7030A0"/>
                          </a:solidFill>
                        </a:rPr>
                        <a:t>10</a:t>
                      </a:r>
                      <a:endParaRPr lang="en-US" sz="1000" b="1" dirty="0">
                        <a:solidFill>
                          <a:srgbClr val="7030A0"/>
                        </a:solidFill>
                      </a:endParaRPr>
                    </a:p>
                  </a:txBody>
                  <a:tcPr marL="42874" marR="42874" marT="28575" marB="28575"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08349">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11:22:33:44:55:66</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2.3.4.5</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rPr>
                        <a:t>imbashir</a:t>
                      </a: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dirty="0" smtClean="0"/>
                        <a:t>Windows 10</a:t>
                      </a:r>
                      <a:endParaRPr lang="en-US" sz="1000" dirty="0"/>
                    </a:p>
                  </a:txBody>
                  <a:tcPr marL="42874" marR="42874" marT="28575" marB="28575">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MAB</a:t>
                      </a:r>
                      <a:br>
                        <a:rPr lang="en-US" sz="1000" b="0" dirty="0" smtClean="0">
                          <a:solidFill>
                            <a:schemeClr val="tx1"/>
                          </a:solidFill>
                        </a:rPr>
                      </a:br>
                      <a:r>
                        <a:rPr lang="en-US" sz="1000" b="0" dirty="0" smtClean="0">
                          <a:solidFill>
                            <a:schemeClr val="tx1"/>
                          </a:solidFill>
                        </a:rPr>
                        <a:t>+</a:t>
                      </a:r>
                      <a:r>
                        <a:rPr lang="en-US" sz="1000" b="0" dirty="0" err="1" smtClean="0">
                          <a:solidFill>
                            <a:schemeClr val="tx1"/>
                          </a:solidFill>
                        </a:rPr>
                        <a:t>PsvID</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0" dirty="0" smtClean="0">
                          <a:solidFill>
                            <a:schemeClr val="tx1"/>
                          </a:solidFill>
                        </a:rPr>
                        <a:t>Id</a:t>
                      </a:r>
                      <a:r>
                        <a:rPr lang="en-US" sz="1000" b="0" baseline="0" dirty="0" smtClean="0">
                          <a:solidFill>
                            <a:schemeClr val="tx1"/>
                          </a:solidFill>
                        </a:rPr>
                        <a:t> Map-RADIUS</a:t>
                      </a:r>
                      <a:endParaRPr lang="en-US" sz="1000" b="0" dirty="0">
                        <a:solidFill>
                          <a:schemeClr val="tx1"/>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000" b="1" dirty="0" smtClean="0">
                          <a:solidFill>
                            <a:srgbClr val="7030A0"/>
                          </a:solidFill>
                        </a:rPr>
                        <a:t>30</a:t>
                      </a:r>
                      <a:endParaRPr lang="en-US" sz="1000" b="1" dirty="0">
                        <a:solidFill>
                          <a:srgbClr val="7030A0"/>
                        </a:solidFill>
                      </a:endParaRPr>
                    </a:p>
                  </a:txBody>
                  <a:tcPr marL="42874" marR="42874" marT="28575" marB="28575"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0">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r>
                        <a:rPr lang="en-US" sz="1000" b="0" baseline="0" dirty="0" smtClean="0">
                          <a:solidFill>
                            <a:schemeClr val="tx1"/>
                          </a:solidFill>
                        </a:rPr>
                        <a:t>               </a:t>
                      </a:r>
                      <a:br>
                        <a:rPr lang="en-US" sz="1000" b="0" baseline="0" dirty="0" smtClean="0">
                          <a:solidFill>
                            <a:schemeClr val="tx1"/>
                          </a:solidFill>
                        </a:rPr>
                      </a:b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0">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247" rtl="0" eaLnBrk="1" fontAlgn="auto" latinLnBrk="0" hangingPunct="1">
                        <a:lnSpc>
                          <a:spcPct val="100000"/>
                        </a:lnSpc>
                        <a:spcBef>
                          <a:spcPts val="0"/>
                        </a:spcBef>
                        <a:spcAft>
                          <a:spcPts val="0"/>
                        </a:spcAft>
                        <a:buClrTx/>
                        <a:buSzTx/>
                        <a:buFontTx/>
                        <a:buNone/>
                        <a:tabLst/>
                        <a:defRPr/>
                      </a:pPr>
                      <a:endParaRPr lang="en-US" sz="1000" b="0" dirty="0" smtClean="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1942">
                <a:tc>
                  <a:txBody>
                    <a:bodyPr/>
                    <a:lstStyle/>
                    <a:p>
                      <a:pPr algn="ctr"/>
                      <a:r>
                        <a:rPr lang="en-US" sz="1000" b="0" dirty="0" smtClean="0">
                          <a:solidFill>
                            <a:schemeClr val="tx1"/>
                          </a:solidFill>
                        </a:rPr>
                        <a:t/>
                      </a:r>
                      <a:br>
                        <a:rPr lang="en-US" sz="1000" b="0" dirty="0" smtClean="0">
                          <a:solidFill>
                            <a:schemeClr val="tx1"/>
                          </a:solidFill>
                        </a:rPr>
                      </a:b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000" b="0" dirty="0">
                        <a:solidFill>
                          <a:schemeClr val="tx1"/>
                        </a:solidFill>
                      </a:endParaRPr>
                    </a:p>
                  </a:txBody>
                  <a:tcPr marL="42874" marR="42874" marT="28575" marB="28575"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69" name="Rectangle 168"/>
          <p:cNvSpPr/>
          <p:nvPr/>
        </p:nvSpPr>
        <p:spPr>
          <a:xfrm>
            <a:off x="4873797" y="753856"/>
            <a:ext cx="645673" cy="728684"/>
          </a:xfrm>
          <a:prstGeom prst="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solidFill>
                <a:srgbClr val="FFFFFF"/>
              </a:solidFill>
            </a:endParaRPr>
          </a:p>
        </p:txBody>
      </p:sp>
      <p:cxnSp>
        <p:nvCxnSpPr>
          <p:cNvPr id="170" name="Straight Connector 169"/>
          <p:cNvCxnSpPr/>
          <p:nvPr/>
        </p:nvCxnSpPr>
        <p:spPr>
          <a:xfrm>
            <a:off x="7506294" y="3757472"/>
            <a:ext cx="0" cy="532833"/>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7492621" y="3862805"/>
            <a:ext cx="1144394" cy="36280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ja-JP" altLang="en-US" sz="1050" dirty="0">
                <a:solidFill>
                  <a:srgbClr val="000000"/>
                </a:solidFill>
              </a:rPr>
              <a:t>セッショントピックを</a:t>
            </a:r>
            <a:r>
              <a:rPr lang="en-US" sz="1050" dirty="0" err="1">
                <a:solidFill>
                  <a:srgbClr val="000000"/>
                </a:solidFill>
              </a:rPr>
              <a:t>pxGrid</a:t>
            </a:r>
            <a:r>
              <a:rPr lang="ja-JP" altLang="en-US" sz="1050" dirty="0">
                <a:solidFill>
                  <a:srgbClr val="000000"/>
                </a:solidFill>
              </a:rPr>
              <a:t>に</a:t>
            </a:r>
            <a:r>
              <a:rPr lang="en-US" altLang="ja-JP" sz="1050" dirty="0">
                <a:solidFill>
                  <a:srgbClr val="000000"/>
                </a:solidFill>
              </a:rPr>
              <a:t>Publish</a:t>
            </a:r>
            <a:endParaRPr lang="en-US" sz="1050" dirty="0">
              <a:solidFill>
                <a:srgbClr val="000000"/>
              </a:solidFill>
            </a:endParaRPr>
          </a:p>
        </p:txBody>
      </p:sp>
      <p:sp>
        <p:nvSpPr>
          <p:cNvPr id="173" name="TextBox 172"/>
          <p:cNvSpPr txBox="1"/>
          <p:nvPr/>
        </p:nvSpPr>
        <p:spPr>
          <a:xfrm>
            <a:off x="4438745" y="4027872"/>
            <a:ext cx="1766809" cy="565932"/>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050" dirty="0">
                <a:solidFill>
                  <a:srgbClr val="000000"/>
                </a:solidFill>
              </a:rPr>
              <a:t>RADIUS + </a:t>
            </a:r>
            <a:r>
              <a:rPr lang="en-US" sz="1050" b="1" dirty="0" err="1">
                <a:solidFill>
                  <a:srgbClr val="7030A0"/>
                </a:solidFill>
              </a:rPr>
              <a:t>PassiveID</a:t>
            </a:r>
            <a:endParaRPr lang="en-US" sz="1050" b="1" dirty="0">
              <a:solidFill>
                <a:srgbClr val="7030A0"/>
              </a:solidFill>
            </a:endParaRPr>
          </a:p>
          <a:p>
            <a:pPr algn="ctr">
              <a:lnSpc>
                <a:spcPct val="90000"/>
              </a:lnSpc>
              <a:spcBef>
                <a:spcPts val="450"/>
              </a:spcBef>
            </a:pPr>
            <a:r>
              <a:rPr lang="en-US" sz="1050" dirty="0" smtClean="0">
                <a:solidFill>
                  <a:srgbClr val="000000"/>
                </a:solidFill>
              </a:rPr>
              <a:t> </a:t>
            </a:r>
            <a:r>
              <a:rPr lang="ja-JP" altLang="en-US" sz="1050" dirty="0">
                <a:solidFill>
                  <a:srgbClr val="000000"/>
                </a:solidFill>
              </a:rPr>
              <a:t>から得た</a:t>
            </a:r>
            <a:r>
              <a:rPr lang="en-US" sz="1050" dirty="0">
                <a:solidFill>
                  <a:srgbClr val="000000"/>
                </a:solidFill>
              </a:rPr>
              <a:t>IP : SGT </a:t>
            </a:r>
            <a:r>
              <a:rPr lang="ja-JP" altLang="en-US" sz="1050" dirty="0">
                <a:solidFill>
                  <a:srgbClr val="000000"/>
                </a:solidFill>
              </a:rPr>
              <a:t>マッピング情報を</a:t>
            </a:r>
            <a:r>
              <a:rPr lang="en-US" sz="1050" dirty="0">
                <a:solidFill>
                  <a:srgbClr val="000000"/>
                </a:solidFill>
              </a:rPr>
              <a:t>SXP</a:t>
            </a:r>
            <a:r>
              <a:rPr lang="ja-JP" altLang="en-US" sz="1050" dirty="0">
                <a:solidFill>
                  <a:srgbClr val="000000"/>
                </a:solidFill>
              </a:rPr>
              <a:t>ピアに</a:t>
            </a:r>
            <a:r>
              <a:rPr lang="ja-JP" altLang="en-US" sz="1050" dirty="0" smtClean="0">
                <a:solidFill>
                  <a:srgbClr val="000000"/>
                </a:solidFill>
              </a:rPr>
              <a:t>アップデート</a:t>
            </a:r>
            <a:endParaRPr lang="en-US" sz="1050" dirty="0">
              <a:solidFill>
                <a:srgbClr val="000000"/>
              </a:solidFill>
            </a:endParaRPr>
          </a:p>
        </p:txBody>
      </p:sp>
      <p:sp>
        <p:nvSpPr>
          <p:cNvPr id="174" name="TextBox 168"/>
          <p:cNvSpPr txBox="1">
            <a:spLocks noChangeArrowheads="1"/>
          </p:cNvSpPr>
          <p:nvPr/>
        </p:nvSpPr>
        <p:spPr bwMode="auto">
          <a:xfrm>
            <a:off x="1469955" y="3720619"/>
            <a:ext cx="1103623" cy="465344"/>
          </a:xfrm>
          <a:prstGeom prst="rect">
            <a:avLst/>
          </a:prstGeom>
          <a:noFill/>
          <a:ln w="9525">
            <a:noFill/>
            <a:miter lim="800000"/>
            <a:headEnd/>
            <a:tailEnd/>
          </a:ln>
        </p:spPr>
        <p:txBody>
          <a:bodyPr wrap="square" lIns="68583" tIns="34292" rIns="68583" bIns="34292">
            <a:prstTxWarp prst="textNoShape">
              <a:avLst/>
            </a:prstTxWarp>
            <a:noAutofit/>
          </a:bodyPr>
          <a:lstStyle/>
          <a:p>
            <a:pPr algn="ctr"/>
            <a:r>
              <a:rPr lang="ja-JP" altLang="en-US" sz="1050" dirty="0" smtClean="0">
                <a:solidFill>
                  <a:srgbClr val="000000"/>
                </a:solidFill>
                <a:latin typeface="Arial" panose="020B0604020202020204" pitchFamily="34" charset="0"/>
                <a:cs typeface="Arial" panose="020B0604020202020204" pitchFamily="34" charset="0"/>
              </a:rPr>
              <a:t>スイッチ</a:t>
            </a:r>
            <a:endParaRPr lang="en-US" altLang="ja-JP" sz="1050" dirty="0" smtClean="0">
              <a:solidFill>
                <a:srgbClr val="000000"/>
              </a:solidFill>
              <a:latin typeface="Arial" panose="020B0604020202020204" pitchFamily="34" charset="0"/>
              <a:cs typeface="Arial" panose="020B0604020202020204" pitchFamily="34" charset="0"/>
            </a:endParaRPr>
          </a:p>
          <a:p>
            <a:pPr algn="ctr"/>
            <a:r>
              <a:rPr lang="ja-JP" altLang="en-US" sz="1050" dirty="0" smtClean="0">
                <a:solidFill>
                  <a:srgbClr val="000000"/>
                </a:solidFill>
                <a:latin typeface="Arial" panose="020B0604020202020204" pitchFamily="34" charset="0"/>
                <a:cs typeface="Arial" panose="020B0604020202020204" pitchFamily="34" charset="0"/>
              </a:rPr>
              <a:t>（</a:t>
            </a:r>
            <a:r>
              <a:rPr lang="en-US" altLang="ja-JP" sz="1050" dirty="0" smtClean="0">
                <a:solidFill>
                  <a:srgbClr val="000000"/>
                </a:solidFill>
                <a:latin typeface="Arial" panose="020B0604020202020204" pitchFamily="34" charset="0"/>
                <a:cs typeface="Arial" panose="020B0604020202020204" pitchFamily="34" charset="0"/>
              </a:rPr>
              <a:t>Authenticator</a:t>
            </a:r>
            <a:r>
              <a:rPr lang="ja-JP" altLang="en-US" sz="1050" dirty="0" smtClean="0">
                <a:solidFill>
                  <a:srgbClr val="000000"/>
                </a:solidFill>
                <a:latin typeface="Arial" panose="020B0604020202020204" pitchFamily="34" charset="0"/>
                <a:cs typeface="Arial" panose="020B0604020202020204" pitchFamily="34" charset="0"/>
              </a:rPr>
              <a:t>）</a:t>
            </a:r>
            <a:endParaRPr lang="en-US" sz="1050" dirty="0">
              <a:solidFill>
                <a:srgbClr val="000000"/>
              </a:solidFill>
              <a:latin typeface="Arial" panose="020B0604020202020204" pitchFamily="34" charset="0"/>
              <a:cs typeface="Arial" panose="020B0604020202020204" pitchFamily="34" charset="0"/>
            </a:endParaRPr>
          </a:p>
        </p:txBody>
      </p:sp>
      <p:sp>
        <p:nvSpPr>
          <p:cNvPr id="3" name="Freeform 2"/>
          <p:cNvSpPr/>
          <p:nvPr/>
        </p:nvSpPr>
        <p:spPr>
          <a:xfrm>
            <a:off x="5712663" y="3720618"/>
            <a:ext cx="1641150" cy="225818"/>
          </a:xfrm>
          <a:custGeom>
            <a:avLst/>
            <a:gdLst>
              <a:gd name="connsiteX0" fmla="*/ 1955000 w 1955000"/>
              <a:gd name="connsiteY0" fmla="*/ 26895 h 658906"/>
              <a:gd name="connsiteX1" fmla="*/ 1887765 w 1955000"/>
              <a:gd name="connsiteY1" fmla="*/ 430306 h 658906"/>
              <a:gd name="connsiteX2" fmla="*/ 1605376 w 1955000"/>
              <a:gd name="connsiteY2" fmla="*/ 618565 h 658906"/>
              <a:gd name="connsiteX3" fmla="*/ 744765 w 1955000"/>
              <a:gd name="connsiteY3" fmla="*/ 658906 h 658906"/>
              <a:gd name="connsiteX4" fmla="*/ 301012 w 1955000"/>
              <a:gd name="connsiteY4" fmla="*/ 618565 h 658906"/>
              <a:gd name="connsiteX5" fmla="*/ 58965 w 1955000"/>
              <a:gd name="connsiteY5" fmla="*/ 457200 h 658906"/>
              <a:gd name="connsiteX6" fmla="*/ 5176 w 1955000"/>
              <a:gd name="connsiteY6" fmla="*/ 94130 h 658906"/>
              <a:gd name="connsiteX7" fmla="*/ 5176 w 1955000"/>
              <a:gd name="connsiteY7" fmla="*/ 0 h 658906"/>
              <a:gd name="connsiteX0" fmla="*/ 1957683 w 1957683"/>
              <a:gd name="connsiteY0" fmla="*/ 26895 h 658906"/>
              <a:gd name="connsiteX1" fmla="*/ 1890448 w 1957683"/>
              <a:gd name="connsiteY1" fmla="*/ 430306 h 658906"/>
              <a:gd name="connsiteX2" fmla="*/ 1608059 w 1957683"/>
              <a:gd name="connsiteY2" fmla="*/ 618565 h 658906"/>
              <a:gd name="connsiteX3" fmla="*/ 747448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77790"/>
              <a:gd name="connsiteX1" fmla="*/ 1890448 w 1957683"/>
              <a:gd name="connsiteY1" fmla="*/ 430306 h 677790"/>
              <a:gd name="connsiteX2" fmla="*/ 1608059 w 1957683"/>
              <a:gd name="connsiteY2" fmla="*/ 618565 h 677790"/>
              <a:gd name="connsiteX3" fmla="*/ 958969 w 1957683"/>
              <a:gd name="connsiteY3" fmla="*/ 677790 h 677790"/>
              <a:gd name="connsiteX4" fmla="*/ 303695 w 1957683"/>
              <a:gd name="connsiteY4" fmla="*/ 618565 h 677790"/>
              <a:gd name="connsiteX5" fmla="*/ 98975 w 1957683"/>
              <a:gd name="connsiteY5" fmla="*/ 457200 h 677790"/>
              <a:gd name="connsiteX6" fmla="*/ 7859 w 1957683"/>
              <a:gd name="connsiteY6" fmla="*/ 94130 h 677790"/>
              <a:gd name="connsiteX7" fmla="*/ 7859 w 1957683"/>
              <a:gd name="connsiteY7" fmla="*/ 0 h 677790"/>
              <a:gd name="connsiteX0" fmla="*/ 1957683 w 1957683"/>
              <a:gd name="connsiteY0" fmla="*/ 26895 h 658906"/>
              <a:gd name="connsiteX1" fmla="*/ 1890448 w 1957683"/>
              <a:gd name="connsiteY1" fmla="*/ 430306 h 658906"/>
              <a:gd name="connsiteX2" fmla="*/ 1608059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58906"/>
              <a:gd name="connsiteX1" fmla="*/ 1890448 w 1957683"/>
              <a:gd name="connsiteY1" fmla="*/ 430306 h 658906"/>
              <a:gd name="connsiteX2" fmla="*/ 1595616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61168"/>
              <a:gd name="connsiteX1" fmla="*/ 1890448 w 1957683"/>
              <a:gd name="connsiteY1" fmla="*/ 430306 h 661168"/>
              <a:gd name="connsiteX2" fmla="*/ 1595616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57683 w 1957683"/>
              <a:gd name="connsiteY0" fmla="*/ 26895 h 659458"/>
              <a:gd name="connsiteX1" fmla="*/ 1890448 w 1957683"/>
              <a:gd name="connsiteY1" fmla="*/ 430306 h 659458"/>
              <a:gd name="connsiteX2" fmla="*/ 1595616 w 1957683"/>
              <a:gd name="connsiteY2" fmla="*/ 599681 h 659458"/>
              <a:gd name="connsiteX3" fmla="*/ 983854 w 1957683"/>
              <a:gd name="connsiteY3" fmla="*/ 658906 h 659458"/>
              <a:gd name="connsiteX4" fmla="*/ 303695 w 1957683"/>
              <a:gd name="connsiteY4" fmla="*/ 618565 h 659458"/>
              <a:gd name="connsiteX5" fmla="*/ 98975 w 1957683"/>
              <a:gd name="connsiteY5" fmla="*/ 457200 h 659458"/>
              <a:gd name="connsiteX6" fmla="*/ 7859 w 1957683"/>
              <a:gd name="connsiteY6" fmla="*/ 94130 h 659458"/>
              <a:gd name="connsiteX7" fmla="*/ 7859 w 1957683"/>
              <a:gd name="connsiteY7" fmla="*/ 0 h 659458"/>
              <a:gd name="connsiteX0" fmla="*/ 1957683 w 1957683"/>
              <a:gd name="connsiteY0" fmla="*/ 26895 h 661168"/>
              <a:gd name="connsiteX1" fmla="*/ 1890448 w 1957683"/>
              <a:gd name="connsiteY1" fmla="*/ 430306 h 661168"/>
              <a:gd name="connsiteX2" fmla="*/ 1657829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49898 w 1949898"/>
              <a:gd name="connsiteY0" fmla="*/ 26895 h 661168"/>
              <a:gd name="connsiteX1" fmla="*/ 1882663 w 1949898"/>
              <a:gd name="connsiteY1" fmla="*/ 430306 h 661168"/>
              <a:gd name="connsiteX2" fmla="*/ 1650044 w 1949898"/>
              <a:gd name="connsiteY2" fmla="*/ 618565 h 661168"/>
              <a:gd name="connsiteX3" fmla="*/ 976069 w 1949898"/>
              <a:gd name="connsiteY3" fmla="*/ 658906 h 661168"/>
              <a:gd name="connsiteX4" fmla="*/ 295910 w 1949898"/>
              <a:gd name="connsiteY4" fmla="*/ 618565 h 661168"/>
              <a:gd name="connsiteX5" fmla="*/ 91190 w 1949898"/>
              <a:gd name="connsiteY5" fmla="*/ 457200 h 661168"/>
              <a:gd name="connsiteX6" fmla="*/ 211596 w 1949898"/>
              <a:gd name="connsiteY6" fmla="*/ 407337 h 661168"/>
              <a:gd name="connsiteX7" fmla="*/ 74 w 1949898"/>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4916"/>
              <a:gd name="connsiteX1" fmla="*/ 1883090 w 1950325"/>
              <a:gd name="connsiteY1" fmla="*/ 430306 h 664916"/>
              <a:gd name="connsiteX2" fmla="*/ 1650471 w 1950325"/>
              <a:gd name="connsiteY2" fmla="*/ 618565 h 664916"/>
              <a:gd name="connsiteX3" fmla="*/ 976496 w 1950325"/>
              <a:gd name="connsiteY3" fmla="*/ 658906 h 664916"/>
              <a:gd name="connsiteX4" fmla="*/ 370991 w 1950325"/>
              <a:gd name="connsiteY4" fmla="*/ 642658 h 664916"/>
              <a:gd name="connsiteX5" fmla="*/ 91617 w 1950325"/>
              <a:gd name="connsiteY5" fmla="*/ 457200 h 664916"/>
              <a:gd name="connsiteX6" fmla="*/ 37829 w 1950325"/>
              <a:gd name="connsiteY6" fmla="*/ 335057 h 664916"/>
              <a:gd name="connsiteX7" fmla="*/ 501 w 1950325"/>
              <a:gd name="connsiteY7" fmla="*/ 0 h 664916"/>
              <a:gd name="connsiteX0" fmla="*/ 1950448 w 1950448"/>
              <a:gd name="connsiteY0" fmla="*/ 26895 h 659403"/>
              <a:gd name="connsiteX1" fmla="*/ 1883213 w 1950448"/>
              <a:gd name="connsiteY1" fmla="*/ 430306 h 659403"/>
              <a:gd name="connsiteX2" fmla="*/ 1650594 w 1950448"/>
              <a:gd name="connsiteY2" fmla="*/ 618565 h 659403"/>
              <a:gd name="connsiteX3" fmla="*/ 976619 w 1950448"/>
              <a:gd name="connsiteY3" fmla="*/ 658906 h 659403"/>
              <a:gd name="connsiteX4" fmla="*/ 371114 w 1950448"/>
              <a:gd name="connsiteY4" fmla="*/ 642658 h 659403"/>
              <a:gd name="connsiteX5" fmla="*/ 129067 w 1950448"/>
              <a:gd name="connsiteY5" fmla="*/ 505385 h 659403"/>
              <a:gd name="connsiteX6" fmla="*/ 37952 w 1950448"/>
              <a:gd name="connsiteY6" fmla="*/ 335057 h 659403"/>
              <a:gd name="connsiteX7" fmla="*/ 624 w 1950448"/>
              <a:gd name="connsiteY7" fmla="*/ 0 h 659403"/>
              <a:gd name="connsiteX0" fmla="*/ 1949824 w 1949824"/>
              <a:gd name="connsiteY0" fmla="*/ 26895 h 659403"/>
              <a:gd name="connsiteX1" fmla="*/ 1882589 w 1949824"/>
              <a:gd name="connsiteY1" fmla="*/ 430306 h 659403"/>
              <a:gd name="connsiteX2" fmla="*/ 1649970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9403"/>
              <a:gd name="connsiteX1" fmla="*/ 1882589 w 1949824"/>
              <a:gd name="connsiteY1" fmla="*/ 430306 h 659403"/>
              <a:gd name="connsiteX2" fmla="*/ 1557429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8907"/>
              <a:gd name="connsiteX1" fmla="*/ 1882589 w 1949824"/>
              <a:gd name="connsiteY1" fmla="*/ 430306 h 658907"/>
              <a:gd name="connsiteX2" fmla="*/ 1557429 w 1949824"/>
              <a:gd name="connsiteY2" fmla="*/ 618565 h 658907"/>
              <a:gd name="connsiteX3" fmla="*/ 975995 w 1949824"/>
              <a:gd name="connsiteY3" fmla="*/ 658906 h 658907"/>
              <a:gd name="connsiteX4" fmla="*/ 370490 w 1949824"/>
              <a:gd name="connsiteY4" fmla="*/ 642658 h 658907"/>
              <a:gd name="connsiteX5" fmla="*/ 128443 w 1949824"/>
              <a:gd name="connsiteY5" fmla="*/ 505385 h 658907"/>
              <a:gd name="connsiteX6" fmla="*/ 0 w 1949824"/>
              <a:gd name="connsiteY6" fmla="*/ 0 h 6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824" h="658907">
                <a:moveTo>
                  <a:pt x="1949824" y="26895"/>
                </a:moveTo>
                <a:cubicBezTo>
                  <a:pt x="1945342" y="179294"/>
                  <a:pt x="1947988" y="331694"/>
                  <a:pt x="1882589" y="430306"/>
                </a:cubicBezTo>
                <a:cubicBezTo>
                  <a:pt x="1817190" y="528918"/>
                  <a:pt x="1714490" y="570113"/>
                  <a:pt x="1557429" y="618565"/>
                </a:cubicBezTo>
                <a:cubicBezTo>
                  <a:pt x="1400368" y="667017"/>
                  <a:pt x="1173818" y="654891"/>
                  <a:pt x="975995" y="658906"/>
                </a:cubicBezTo>
                <a:lnTo>
                  <a:pt x="370490" y="642658"/>
                </a:lnTo>
                <a:cubicBezTo>
                  <a:pt x="229231" y="617071"/>
                  <a:pt x="190191" y="612495"/>
                  <a:pt x="128443" y="505385"/>
                </a:cubicBezTo>
                <a:cubicBezTo>
                  <a:pt x="66695" y="398275"/>
                  <a:pt x="26759" y="105289"/>
                  <a:pt x="0" y="0"/>
                </a:cubicBezTo>
              </a:path>
            </a:pathLst>
          </a:custGeom>
          <a:noFill/>
          <a:ln w="38100">
            <a:solidFill>
              <a:srgbClr val="C000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175" name="TextBox 174"/>
          <p:cNvSpPr txBox="1"/>
          <p:nvPr/>
        </p:nvSpPr>
        <p:spPr>
          <a:xfrm>
            <a:off x="6062839" y="3738419"/>
            <a:ext cx="981689" cy="420508"/>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ja-JP" altLang="en-US" sz="1050" dirty="0" smtClean="0">
                <a:solidFill>
                  <a:srgbClr val="000000"/>
                </a:solidFill>
              </a:rPr>
              <a:t>内部</a:t>
            </a:r>
            <a:r>
              <a:rPr lang="en-US" sz="1050" dirty="0" smtClean="0">
                <a:solidFill>
                  <a:srgbClr val="000000"/>
                </a:solidFill>
              </a:rPr>
              <a:t>CoA </a:t>
            </a:r>
            <a:r>
              <a:rPr lang="en-US" sz="1050" dirty="0">
                <a:solidFill>
                  <a:srgbClr val="000000"/>
                </a:solidFill>
              </a:rPr>
              <a:t>+ </a:t>
            </a:r>
            <a:endParaRPr lang="en-US" sz="1050" dirty="0" smtClean="0">
              <a:solidFill>
                <a:srgbClr val="000000"/>
              </a:solidFill>
            </a:endParaRPr>
          </a:p>
          <a:p>
            <a:pPr algn="ctr">
              <a:lnSpc>
                <a:spcPct val="90000"/>
              </a:lnSpc>
              <a:spcBef>
                <a:spcPts val="450"/>
              </a:spcBef>
            </a:pPr>
            <a:r>
              <a:rPr lang="ja-JP" altLang="en-US" sz="1050" dirty="0" smtClean="0">
                <a:solidFill>
                  <a:srgbClr val="000000"/>
                </a:solidFill>
              </a:rPr>
              <a:t>アイデンティティ</a:t>
            </a:r>
            <a:endParaRPr lang="en-US" sz="1050" dirty="0">
              <a:solidFill>
                <a:srgbClr val="000000"/>
              </a:solidFill>
            </a:endParaRPr>
          </a:p>
        </p:txBody>
      </p:sp>
      <p:sp>
        <p:nvSpPr>
          <p:cNvPr id="176" name="Freeform 175"/>
          <p:cNvSpPr/>
          <p:nvPr/>
        </p:nvSpPr>
        <p:spPr>
          <a:xfrm>
            <a:off x="2364241" y="3743324"/>
            <a:ext cx="3157620" cy="222645"/>
          </a:xfrm>
          <a:custGeom>
            <a:avLst/>
            <a:gdLst>
              <a:gd name="connsiteX0" fmla="*/ 1955000 w 1955000"/>
              <a:gd name="connsiteY0" fmla="*/ 26895 h 658906"/>
              <a:gd name="connsiteX1" fmla="*/ 1887765 w 1955000"/>
              <a:gd name="connsiteY1" fmla="*/ 430306 h 658906"/>
              <a:gd name="connsiteX2" fmla="*/ 1605376 w 1955000"/>
              <a:gd name="connsiteY2" fmla="*/ 618565 h 658906"/>
              <a:gd name="connsiteX3" fmla="*/ 744765 w 1955000"/>
              <a:gd name="connsiteY3" fmla="*/ 658906 h 658906"/>
              <a:gd name="connsiteX4" fmla="*/ 301012 w 1955000"/>
              <a:gd name="connsiteY4" fmla="*/ 618565 h 658906"/>
              <a:gd name="connsiteX5" fmla="*/ 58965 w 1955000"/>
              <a:gd name="connsiteY5" fmla="*/ 457200 h 658906"/>
              <a:gd name="connsiteX6" fmla="*/ 5176 w 1955000"/>
              <a:gd name="connsiteY6" fmla="*/ 94130 h 658906"/>
              <a:gd name="connsiteX7" fmla="*/ 5176 w 1955000"/>
              <a:gd name="connsiteY7" fmla="*/ 0 h 658906"/>
              <a:gd name="connsiteX0" fmla="*/ 1957683 w 1957683"/>
              <a:gd name="connsiteY0" fmla="*/ 26895 h 658906"/>
              <a:gd name="connsiteX1" fmla="*/ 1890448 w 1957683"/>
              <a:gd name="connsiteY1" fmla="*/ 430306 h 658906"/>
              <a:gd name="connsiteX2" fmla="*/ 1608059 w 1957683"/>
              <a:gd name="connsiteY2" fmla="*/ 618565 h 658906"/>
              <a:gd name="connsiteX3" fmla="*/ 747448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77790"/>
              <a:gd name="connsiteX1" fmla="*/ 1890448 w 1957683"/>
              <a:gd name="connsiteY1" fmla="*/ 430306 h 677790"/>
              <a:gd name="connsiteX2" fmla="*/ 1608059 w 1957683"/>
              <a:gd name="connsiteY2" fmla="*/ 618565 h 677790"/>
              <a:gd name="connsiteX3" fmla="*/ 958969 w 1957683"/>
              <a:gd name="connsiteY3" fmla="*/ 677790 h 677790"/>
              <a:gd name="connsiteX4" fmla="*/ 303695 w 1957683"/>
              <a:gd name="connsiteY4" fmla="*/ 618565 h 677790"/>
              <a:gd name="connsiteX5" fmla="*/ 98975 w 1957683"/>
              <a:gd name="connsiteY5" fmla="*/ 457200 h 677790"/>
              <a:gd name="connsiteX6" fmla="*/ 7859 w 1957683"/>
              <a:gd name="connsiteY6" fmla="*/ 94130 h 677790"/>
              <a:gd name="connsiteX7" fmla="*/ 7859 w 1957683"/>
              <a:gd name="connsiteY7" fmla="*/ 0 h 677790"/>
              <a:gd name="connsiteX0" fmla="*/ 1957683 w 1957683"/>
              <a:gd name="connsiteY0" fmla="*/ 26895 h 658906"/>
              <a:gd name="connsiteX1" fmla="*/ 1890448 w 1957683"/>
              <a:gd name="connsiteY1" fmla="*/ 430306 h 658906"/>
              <a:gd name="connsiteX2" fmla="*/ 1608059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58906"/>
              <a:gd name="connsiteX1" fmla="*/ 1890448 w 1957683"/>
              <a:gd name="connsiteY1" fmla="*/ 430306 h 658906"/>
              <a:gd name="connsiteX2" fmla="*/ 1595616 w 1957683"/>
              <a:gd name="connsiteY2" fmla="*/ 618565 h 658906"/>
              <a:gd name="connsiteX3" fmla="*/ 983854 w 1957683"/>
              <a:gd name="connsiteY3" fmla="*/ 658906 h 658906"/>
              <a:gd name="connsiteX4" fmla="*/ 303695 w 1957683"/>
              <a:gd name="connsiteY4" fmla="*/ 618565 h 658906"/>
              <a:gd name="connsiteX5" fmla="*/ 98975 w 1957683"/>
              <a:gd name="connsiteY5" fmla="*/ 457200 h 658906"/>
              <a:gd name="connsiteX6" fmla="*/ 7859 w 1957683"/>
              <a:gd name="connsiteY6" fmla="*/ 94130 h 658906"/>
              <a:gd name="connsiteX7" fmla="*/ 7859 w 1957683"/>
              <a:gd name="connsiteY7" fmla="*/ 0 h 658906"/>
              <a:gd name="connsiteX0" fmla="*/ 1957683 w 1957683"/>
              <a:gd name="connsiteY0" fmla="*/ 26895 h 661168"/>
              <a:gd name="connsiteX1" fmla="*/ 1890448 w 1957683"/>
              <a:gd name="connsiteY1" fmla="*/ 430306 h 661168"/>
              <a:gd name="connsiteX2" fmla="*/ 1595616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57683 w 1957683"/>
              <a:gd name="connsiteY0" fmla="*/ 26895 h 659458"/>
              <a:gd name="connsiteX1" fmla="*/ 1890448 w 1957683"/>
              <a:gd name="connsiteY1" fmla="*/ 430306 h 659458"/>
              <a:gd name="connsiteX2" fmla="*/ 1595616 w 1957683"/>
              <a:gd name="connsiteY2" fmla="*/ 599681 h 659458"/>
              <a:gd name="connsiteX3" fmla="*/ 983854 w 1957683"/>
              <a:gd name="connsiteY3" fmla="*/ 658906 h 659458"/>
              <a:gd name="connsiteX4" fmla="*/ 303695 w 1957683"/>
              <a:gd name="connsiteY4" fmla="*/ 618565 h 659458"/>
              <a:gd name="connsiteX5" fmla="*/ 98975 w 1957683"/>
              <a:gd name="connsiteY5" fmla="*/ 457200 h 659458"/>
              <a:gd name="connsiteX6" fmla="*/ 7859 w 1957683"/>
              <a:gd name="connsiteY6" fmla="*/ 94130 h 659458"/>
              <a:gd name="connsiteX7" fmla="*/ 7859 w 1957683"/>
              <a:gd name="connsiteY7" fmla="*/ 0 h 659458"/>
              <a:gd name="connsiteX0" fmla="*/ 1957683 w 1957683"/>
              <a:gd name="connsiteY0" fmla="*/ 26895 h 661168"/>
              <a:gd name="connsiteX1" fmla="*/ 1890448 w 1957683"/>
              <a:gd name="connsiteY1" fmla="*/ 430306 h 661168"/>
              <a:gd name="connsiteX2" fmla="*/ 1657829 w 1957683"/>
              <a:gd name="connsiteY2" fmla="*/ 618565 h 661168"/>
              <a:gd name="connsiteX3" fmla="*/ 983854 w 1957683"/>
              <a:gd name="connsiteY3" fmla="*/ 658906 h 661168"/>
              <a:gd name="connsiteX4" fmla="*/ 303695 w 1957683"/>
              <a:gd name="connsiteY4" fmla="*/ 618565 h 661168"/>
              <a:gd name="connsiteX5" fmla="*/ 98975 w 1957683"/>
              <a:gd name="connsiteY5" fmla="*/ 457200 h 661168"/>
              <a:gd name="connsiteX6" fmla="*/ 7859 w 1957683"/>
              <a:gd name="connsiteY6" fmla="*/ 94130 h 661168"/>
              <a:gd name="connsiteX7" fmla="*/ 7859 w 1957683"/>
              <a:gd name="connsiteY7" fmla="*/ 0 h 661168"/>
              <a:gd name="connsiteX0" fmla="*/ 1949898 w 1949898"/>
              <a:gd name="connsiteY0" fmla="*/ 26895 h 661168"/>
              <a:gd name="connsiteX1" fmla="*/ 1882663 w 1949898"/>
              <a:gd name="connsiteY1" fmla="*/ 430306 h 661168"/>
              <a:gd name="connsiteX2" fmla="*/ 1650044 w 1949898"/>
              <a:gd name="connsiteY2" fmla="*/ 618565 h 661168"/>
              <a:gd name="connsiteX3" fmla="*/ 976069 w 1949898"/>
              <a:gd name="connsiteY3" fmla="*/ 658906 h 661168"/>
              <a:gd name="connsiteX4" fmla="*/ 295910 w 1949898"/>
              <a:gd name="connsiteY4" fmla="*/ 618565 h 661168"/>
              <a:gd name="connsiteX5" fmla="*/ 91190 w 1949898"/>
              <a:gd name="connsiteY5" fmla="*/ 457200 h 661168"/>
              <a:gd name="connsiteX6" fmla="*/ 211596 w 1949898"/>
              <a:gd name="connsiteY6" fmla="*/ 407337 h 661168"/>
              <a:gd name="connsiteX7" fmla="*/ 74 w 1949898"/>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1168"/>
              <a:gd name="connsiteX1" fmla="*/ 1883090 w 1950325"/>
              <a:gd name="connsiteY1" fmla="*/ 430306 h 661168"/>
              <a:gd name="connsiteX2" fmla="*/ 1650471 w 1950325"/>
              <a:gd name="connsiteY2" fmla="*/ 618565 h 661168"/>
              <a:gd name="connsiteX3" fmla="*/ 976496 w 1950325"/>
              <a:gd name="connsiteY3" fmla="*/ 658906 h 661168"/>
              <a:gd name="connsiteX4" fmla="*/ 296337 w 1950325"/>
              <a:gd name="connsiteY4" fmla="*/ 618565 h 661168"/>
              <a:gd name="connsiteX5" fmla="*/ 91617 w 1950325"/>
              <a:gd name="connsiteY5" fmla="*/ 457200 h 661168"/>
              <a:gd name="connsiteX6" fmla="*/ 37829 w 1950325"/>
              <a:gd name="connsiteY6" fmla="*/ 335057 h 661168"/>
              <a:gd name="connsiteX7" fmla="*/ 501 w 1950325"/>
              <a:gd name="connsiteY7" fmla="*/ 0 h 661168"/>
              <a:gd name="connsiteX0" fmla="*/ 1950325 w 1950325"/>
              <a:gd name="connsiteY0" fmla="*/ 26895 h 664916"/>
              <a:gd name="connsiteX1" fmla="*/ 1883090 w 1950325"/>
              <a:gd name="connsiteY1" fmla="*/ 430306 h 664916"/>
              <a:gd name="connsiteX2" fmla="*/ 1650471 w 1950325"/>
              <a:gd name="connsiteY2" fmla="*/ 618565 h 664916"/>
              <a:gd name="connsiteX3" fmla="*/ 976496 w 1950325"/>
              <a:gd name="connsiteY3" fmla="*/ 658906 h 664916"/>
              <a:gd name="connsiteX4" fmla="*/ 370991 w 1950325"/>
              <a:gd name="connsiteY4" fmla="*/ 642658 h 664916"/>
              <a:gd name="connsiteX5" fmla="*/ 91617 w 1950325"/>
              <a:gd name="connsiteY5" fmla="*/ 457200 h 664916"/>
              <a:gd name="connsiteX6" fmla="*/ 37829 w 1950325"/>
              <a:gd name="connsiteY6" fmla="*/ 335057 h 664916"/>
              <a:gd name="connsiteX7" fmla="*/ 501 w 1950325"/>
              <a:gd name="connsiteY7" fmla="*/ 0 h 664916"/>
              <a:gd name="connsiteX0" fmla="*/ 1950448 w 1950448"/>
              <a:gd name="connsiteY0" fmla="*/ 26895 h 659403"/>
              <a:gd name="connsiteX1" fmla="*/ 1883213 w 1950448"/>
              <a:gd name="connsiteY1" fmla="*/ 430306 h 659403"/>
              <a:gd name="connsiteX2" fmla="*/ 1650594 w 1950448"/>
              <a:gd name="connsiteY2" fmla="*/ 618565 h 659403"/>
              <a:gd name="connsiteX3" fmla="*/ 976619 w 1950448"/>
              <a:gd name="connsiteY3" fmla="*/ 658906 h 659403"/>
              <a:gd name="connsiteX4" fmla="*/ 371114 w 1950448"/>
              <a:gd name="connsiteY4" fmla="*/ 642658 h 659403"/>
              <a:gd name="connsiteX5" fmla="*/ 129067 w 1950448"/>
              <a:gd name="connsiteY5" fmla="*/ 505385 h 659403"/>
              <a:gd name="connsiteX6" fmla="*/ 37952 w 1950448"/>
              <a:gd name="connsiteY6" fmla="*/ 335057 h 659403"/>
              <a:gd name="connsiteX7" fmla="*/ 624 w 1950448"/>
              <a:gd name="connsiteY7" fmla="*/ 0 h 659403"/>
              <a:gd name="connsiteX0" fmla="*/ 1949824 w 1949824"/>
              <a:gd name="connsiteY0" fmla="*/ 26895 h 659403"/>
              <a:gd name="connsiteX1" fmla="*/ 1882589 w 1949824"/>
              <a:gd name="connsiteY1" fmla="*/ 430306 h 659403"/>
              <a:gd name="connsiteX2" fmla="*/ 1649970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9403"/>
              <a:gd name="connsiteX1" fmla="*/ 1882589 w 1949824"/>
              <a:gd name="connsiteY1" fmla="*/ 430306 h 659403"/>
              <a:gd name="connsiteX2" fmla="*/ 1557429 w 1949824"/>
              <a:gd name="connsiteY2" fmla="*/ 618565 h 659403"/>
              <a:gd name="connsiteX3" fmla="*/ 975995 w 1949824"/>
              <a:gd name="connsiteY3" fmla="*/ 658906 h 659403"/>
              <a:gd name="connsiteX4" fmla="*/ 370490 w 1949824"/>
              <a:gd name="connsiteY4" fmla="*/ 642658 h 659403"/>
              <a:gd name="connsiteX5" fmla="*/ 128443 w 1949824"/>
              <a:gd name="connsiteY5" fmla="*/ 505385 h 659403"/>
              <a:gd name="connsiteX6" fmla="*/ 0 w 1949824"/>
              <a:gd name="connsiteY6" fmla="*/ 0 h 659403"/>
              <a:gd name="connsiteX0" fmla="*/ 1949824 w 1949824"/>
              <a:gd name="connsiteY0" fmla="*/ 26895 h 658907"/>
              <a:gd name="connsiteX1" fmla="*/ 1882589 w 1949824"/>
              <a:gd name="connsiteY1" fmla="*/ 430306 h 658907"/>
              <a:gd name="connsiteX2" fmla="*/ 1557429 w 1949824"/>
              <a:gd name="connsiteY2" fmla="*/ 618565 h 658907"/>
              <a:gd name="connsiteX3" fmla="*/ 975995 w 1949824"/>
              <a:gd name="connsiteY3" fmla="*/ 658906 h 658907"/>
              <a:gd name="connsiteX4" fmla="*/ 370490 w 1949824"/>
              <a:gd name="connsiteY4" fmla="*/ 642658 h 658907"/>
              <a:gd name="connsiteX5" fmla="*/ 128443 w 1949824"/>
              <a:gd name="connsiteY5" fmla="*/ 505385 h 658907"/>
              <a:gd name="connsiteX6" fmla="*/ 0 w 1949824"/>
              <a:gd name="connsiteY6" fmla="*/ 0 h 6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824" h="658907">
                <a:moveTo>
                  <a:pt x="1949824" y="26895"/>
                </a:moveTo>
                <a:cubicBezTo>
                  <a:pt x="1945342" y="179294"/>
                  <a:pt x="1947988" y="331694"/>
                  <a:pt x="1882589" y="430306"/>
                </a:cubicBezTo>
                <a:cubicBezTo>
                  <a:pt x="1817190" y="528918"/>
                  <a:pt x="1714490" y="570113"/>
                  <a:pt x="1557429" y="618565"/>
                </a:cubicBezTo>
                <a:cubicBezTo>
                  <a:pt x="1400368" y="667017"/>
                  <a:pt x="1173818" y="654891"/>
                  <a:pt x="975995" y="658906"/>
                </a:cubicBezTo>
                <a:lnTo>
                  <a:pt x="370490" y="642658"/>
                </a:lnTo>
                <a:cubicBezTo>
                  <a:pt x="229231" y="617071"/>
                  <a:pt x="190191" y="612495"/>
                  <a:pt x="128443" y="505385"/>
                </a:cubicBezTo>
                <a:cubicBezTo>
                  <a:pt x="66695" y="398275"/>
                  <a:pt x="26759" y="105289"/>
                  <a:pt x="0" y="0"/>
                </a:cubicBezTo>
              </a:path>
            </a:pathLst>
          </a:custGeom>
          <a:noFill/>
          <a:ln w="38100">
            <a:solidFill>
              <a:srgbClr val="C00000"/>
            </a:solidFill>
            <a:tailEnd type="arrow"/>
          </a:ln>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a:solidFill>
                <a:srgbClr val="FFFFFF"/>
              </a:solidFill>
            </a:endParaRPr>
          </a:p>
        </p:txBody>
      </p:sp>
      <p:sp>
        <p:nvSpPr>
          <p:cNvPr id="210" name="TextBox 209"/>
          <p:cNvSpPr txBox="1"/>
          <p:nvPr/>
        </p:nvSpPr>
        <p:spPr>
          <a:xfrm>
            <a:off x="4000710" y="3746846"/>
            <a:ext cx="873086" cy="225060"/>
          </a:xfrm>
          <a:prstGeom prst="rect">
            <a:avLst/>
          </a:prstGeom>
          <a:noFill/>
          <a:ln>
            <a:noFill/>
          </a:ln>
        </p:spPr>
        <p:txBody>
          <a:bodyPr wrap="square" lIns="34294" tIns="34294" rIns="34294" bIns="34294" rtlCol="0" anchor="ctr">
            <a:spAutoFit/>
          </a:bodyPr>
          <a:lstStyle/>
          <a:p>
            <a:pPr algn="ctr">
              <a:lnSpc>
                <a:spcPct val="90000"/>
              </a:lnSpc>
              <a:spcBef>
                <a:spcPts val="450"/>
              </a:spcBef>
            </a:pPr>
            <a:r>
              <a:rPr lang="en-US" sz="1100" dirty="0">
                <a:solidFill>
                  <a:srgbClr val="000000"/>
                </a:solidFill>
              </a:rPr>
              <a:t>CoA</a:t>
            </a:r>
          </a:p>
        </p:txBody>
      </p:sp>
      <p:cxnSp>
        <p:nvCxnSpPr>
          <p:cNvPr id="171" name="Straight Connector 170"/>
          <p:cNvCxnSpPr/>
          <p:nvPr/>
        </p:nvCxnSpPr>
        <p:spPr>
          <a:xfrm flipH="1">
            <a:off x="4039599" y="3720250"/>
            <a:ext cx="1157061" cy="704520"/>
          </a:xfrm>
          <a:prstGeom prst="line">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637853" y="753856"/>
            <a:ext cx="2270786" cy="721704"/>
          </a:xfrm>
          <a:prstGeom prst="rect">
            <a:avLst/>
          </a:prstGeom>
          <a:noFill/>
          <a:ln w="38100">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a:endParaRPr lang="en-US" dirty="0">
              <a:solidFill>
                <a:srgbClr val="FFFFFF"/>
              </a:solidFill>
            </a:endParaRPr>
          </a:p>
        </p:txBody>
      </p:sp>
    </p:spTree>
    <p:extLst>
      <p:ext uri="{BB962C8B-B14F-4D97-AF65-F5344CB8AC3E}">
        <p14:creationId xmlns:p14="http://schemas.microsoft.com/office/powerpoint/2010/main" val="110898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1000"/>
                                        <p:tgtEl>
                                          <p:spTgt spid="15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59"/>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wipe(left)">
                                      <p:cBhvr>
                                        <p:cTn id="13" dur="500"/>
                                        <p:tgtEl>
                                          <p:spTgt spid="208"/>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0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up)">
                                      <p:cBhvr>
                                        <p:cTn id="22" dur="500"/>
                                        <p:tgtEl>
                                          <p:spTgt spid="165"/>
                                        </p:tgtEl>
                                      </p:cBhvr>
                                    </p:animEffec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162"/>
                                        </p:tgtEl>
                                        <p:attrNameLst>
                                          <p:attrName>style.visibility</p:attrName>
                                        </p:attrNameLst>
                                      </p:cBhvr>
                                      <p:to>
                                        <p:strVal val="visible"/>
                                      </p:to>
                                    </p:se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63"/>
                                        </p:tgtEl>
                                        <p:attrNameLst>
                                          <p:attrName>style.visibility</p:attrName>
                                        </p:attrNameLst>
                                      </p:cBhvr>
                                      <p:to>
                                        <p:strVal val="visible"/>
                                      </p:to>
                                    </p:set>
                                    <p:animEffect transition="in" filter="wipe(down)">
                                      <p:cBhvr>
                                        <p:cTn id="29" dur="500"/>
                                        <p:tgtEl>
                                          <p:spTgt spid="163"/>
                                        </p:tgtEl>
                                      </p:cBhvr>
                                    </p:animEffect>
                                  </p:childTnLst>
                                </p:cTn>
                              </p:par>
                            </p:childTnLst>
                          </p:cTn>
                        </p:par>
                        <p:par>
                          <p:cTn id="30" fill="hold">
                            <p:stCondLst>
                              <p:cond delay="2500"/>
                            </p:stCondLst>
                            <p:childTnLst>
                              <p:par>
                                <p:cTn id="31" presetID="1" presetClass="exit" presetSubtype="0" fill="hold" nodeType="after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wipe(up)">
                                      <p:cBhvr>
                                        <p:cTn id="36" dur="2000"/>
                                        <p:tgtEl>
                                          <p:spTgt spid="168"/>
                                        </p:tgtEl>
                                      </p:cBhvr>
                                    </p:animEffect>
                                  </p:childTnLst>
                                </p:cTn>
                              </p:par>
                            </p:childTnLst>
                          </p:cTn>
                        </p:par>
                        <p:par>
                          <p:cTn id="37" fill="hold">
                            <p:stCondLst>
                              <p:cond delay="4500"/>
                            </p:stCondLst>
                            <p:childTnLst>
                              <p:par>
                                <p:cTn id="38" presetID="1" presetClass="entr" presetSubtype="0" fill="hold" grpId="0" nodeType="afterEffect">
                                  <p:stCondLst>
                                    <p:cond delay="0"/>
                                  </p:stCondLst>
                                  <p:childTnLst>
                                    <p:set>
                                      <p:cBhvr>
                                        <p:cTn id="39" dur="1" fill="hold">
                                          <p:stCondLst>
                                            <p:cond delay="0"/>
                                          </p:stCondLst>
                                        </p:cTn>
                                        <p:tgtEl>
                                          <p:spTgt spid="16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175"/>
                                        </p:tgtEl>
                                        <p:attrNameLst>
                                          <p:attrName>style.visibility</p:attrName>
                                        </p:attrNameLst>
                                      </p:cBhvr>
                                      <p:to>
                                        <p:strVal val="visible"/>
                                      </p:to>
                                    </p:se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76"/>
                                        </p:tgtEl>
                                        <p:attrNameLst>
                                          <p:attrName>style.visibility</p:attrName>
                                        </p:attrNameLst>
                                      </p:cBhvr>
                                      <p:to>
                                        <p:strVal val="visible"/>
                                      </p:to>
                                    </p:set>
                                    <p:animEffect transition="in" filter="wipe(right)">
                                      <p:cBhvr>
                                        <p:cTn id="52" dur="500"/>
                                        <p:tgtEl>
                                          <p:spTgt spid="176"/>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70"/>
                                        </p:tgtEl>
                                        <p:attrNameLst>
                                          <p:attrName>style.visibility</p:attrName>
                                        </p:attrNameLst>
                                      </p:cBhvr>
                                      <p:to>
                                        <p:strVal val="visible"/>
                                      </p:to>
                                    </p:set>
                                    <p:animEffect transition="in" filter="wipe(up)">
                                      <p:cBhvr>
                                        <p:cTn id="59" dur="500"/>
                                        <p:tgtEl>
                                          <p:spTgt spid="170"/>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72"/>
                                        </p:tgtEl>
                                        <p:attrNameLst>
                                          <p:attrName>style.visibility</p:attrName>
                                        </p:attrNameLst>
                                      </p:cBhvr>
                                      <p:to>
                                        <p:strVal val="visible"/>
                                      </p:to>
                                    </p:set>
                                  </p:childTnLst>
                                </p:cTn>
                              </p:par>
                            </p:childTnLst>
                          </p:cTn>
                        </p:par>
                        <p:par>
                          <p:cTn id="62" fill="hold">
                            <p:stCondLst>
                              <p:cond delay="500"/>
                            </p:stCondLst>
                            <p:childTnLst>
                              <p:par>
                                <p:cTn id="63" presetID="22" presetClass="entr" presetSubtype="2" fill="hold" nodeType="afterEffect">
                                  <p:stCondLst>
                                    <p:cond delay="0"/>
                                  </p:stCondLst>
                                  <p:childTnLst>
                                    <p:set>
                                      <p:cBhvr>
                                        <p:cTn id="64" dur="1" fill="hold">
                                          <p:stCondLst>
                                            <p:cond delay="0"/>
                                          </p:stCondLst>
                                        </p:cTn>
                                        <p:tgtEl>
                                          <p:spTgt spid="171"/>
                                        </p:tgtEl>
                                        <p:attrNameLst>
                                          <p:attrName>style.visibility</p:attrName>
                                        </p:attrNameLst>
                                      </p:cBhvr>
                                      <p:to>
                                        <p:strVal val="visible"/>
                                      </p:to>
                                    </p:set>
                                    <p:animEffect transition="in" filter="wipe(right)">
                                      <p:cBhvr>
                                        <p:cTn id="65" dur="500"/>
                                        <p:tgtEl>
                                          <p:spTgt spid="171"/>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159" grpId="0"/>
      <p:bldP spid="162" grpId="0" animBg="1"/>
      <p:bldP spid="164" grpId="0" animBg="1"/>
      <p:bldP spid="169" grpId="0" animBg="1"/>
      <p:bldP spid="172" grpId="0"/>
      <p:bldP spid="173" grpId="0"/>
      <p:bldP spid="3" grpId="0" animBg="1"/>
      <p:bldP spid="175" grpId="0"/>
      <p:bldP spid="176" grpId="0" animBg="1"/>
      <p:bldP spid="210" grpId="0"/>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79" y="987430"/>
            <a:ext cx="8783254" cy="3868733"/>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437766" y="182040"/>
            <a:ext cx="8345488" cy="731837"/>
          </a:xfrm>
        </p:spPr>
        <p:txBody>
          <a:bodyPr/>
          <a:lstStyle/>
          <a:p>
            <a:r>
              <a:rPr lang="en-US" dirty="0" smtClean="0"/>
              <a:t>Profiler </a:t>
            </a:r>
            <a:br>
              <a:rPr lang="en-US" dirty="0" smtClean="0"/>
            </a:br>
            <a:r>
              <a:rPr lang="en-US" dirty="0" smtClean="0"/>
              <a:t>Work Center</a:t>
            </a:r>
            <a:endParaRPr lang="en-US" dirty="0"/>
          </a:p>
        </p:txBody>
      </p:sp>
      <p:sp>
        <p:nvSpPr>
          <p:cNvPr id="5" name="Rectangle 4"/>
          <p:cNvSpPr/>
          <p:nvPr/>
        </p:nvSpPr>
        <p:spPr>
          <a:xfrm>
            <a:off x="2032003" y="1413932"/>
            <a:ext cx="973666" cy="238655"/>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92667" y="3556001"/>
            <a:ext cx="7341754" cy="298145"/>
          </a:xfrm>
          <a:prstGeom prst="rect">
            <a:avLst/>
          </a:prstGeom>
          <a:solidFill>
            <a:schemeClr val="accent6">
              <a:lumMod val="20000"/>
              <a:lumOff val="80000"/>
            </a:schemeClr>
          </a:solidFill>
          <a:ln w="19050">
            <a:solidFill>
              <a:srgbClr val="FA661C"/>
            </a:solidFill>
          </a:ln>
        </p:spPr>
        <p:txBody>
          <a:bodyPr wrap="square" lIns="51422" tIns="25711" rIns="51422" bIns="25711">
            <a:spAutoFit/>
          </a:bodyPr>
          <a:lstStyle/>
          <a:p>
            <a:pPr>
              <a:spcBef>
                <a:spcPts val="450"/>
              </a:spcBef>
              <a:buSzPct val="75000"/>
            </a:pPr>
            <a:r>
              <a:rPr lang="en-US" sz="1600" dirty="0" smtClean="0">
                <a:solidFill>
                  <a:srgbClr val="1F497D"/>
                </a:solidFill>
                <a:latin typeface="Arial" pitchFamily="34" charset="0"/>
              </a:rPr>
              <a:t>      …</a:t>
            </a:r>
            <a:r>
              <a:rPr lang="ja-JP" altLang="en-US" sz="1600" dirty="0" smtClean="0">
                <a:solidFill>
                  <a:srgbClr val="1F497D"/>
                </a:solidFill>
                <a:latin typeface="Arial" pitchFamily="34" charset="0"/>
              </a:rPr>
              <a:t>そして新しい</a:t>
            </a:r>
            <a:r>
              <a:rPr lang="en-US" sz="1600" dirty="0" smtClean="0">
                <a:solidFill>
                  <a:srgbClr val="1F497D"/>
                </a:solidFill>
                <a:latin typeface="Arial" pitchFamily="34" charset="0"/>
              </a:rPr>
              <a:t> Profiler Work Center </a:t>
            </a:r>
            <a:r>
              <a:rPr lang="ja-JP" altLang="en-US" sz="1600" dirty="0" smtClean="0">
                <a:solidFill>
                  <a:srgbClr val="1F497D"/>
                </a:solidFill>
                <a:latin typeface="Arial" pitchFamily="34" charset="0"/>
              </a:rPr>
              <a:t>の</a:t>
            </a:r>
            <a:r>
              <a:rPr lang="en-US" sz="1600" dirty="0" smtClean="0">
                <a:solidFill>
                  <a:srgbClr val="1F497D"/>
                </a:solidFill>
                <a:latin typeface="Arial" pitchFamily="34" charset="0"/>
              </a:rPr>
              <a:t> Endpoint Classification </a:t>
            </a:r>
            <a:r>
              <a:rPr lang="ja-JP" altLang="en-US" sz="1600" dirty="0" smtClean="0">
                <a:solidFill>
                  <a:srgbClr val="1F497D"/>
                </a:solidFill>
                <a:latin typeface="Arial" pitchFamily="34" charset="0"/>
              </a:rPr>
              <a:t>配下に移動</a:t>
            </a:r>
            <a:endParaRPr lang="en-US" sz="1600" dirty="0">
              <a:solidFill>
                <a:srgbClr val="1F497D"/>
              </a:solidFill>
              <a:latin typeface="Arial" pitchFamily="34" charset="0"/>
            </a:endParaRPr>
          </a:p>
        </p:txBody>
      </p:sp>
      <p:cxnSp>
        <p:nvCxnSpPr>
          <p:cNvPr id="7" name="Straight Arrow Connector 6"/>
          <p:cNvCxnSpPr>
            <a:endCxn id="5" idx="2"/>
          </p:cNvCxnSpPr>
          <p:nvPr/>
        </p:nvCxnSpPr>
        <p:spPr>
          <a:xfrm flipV="1">
            <a:off x="2518836" y="1652587"/>
            <a:ext cx="0" cy="1903414"/>
          </a:xfrm>
          <a:prstGeom prst="straightConnector1">
            <a:avLst/>
          </a:prstGeom>
          <a:ln w="28575">
            <a:solidFill>
              <a:srgbClr val="FA661C"/>
            </a:solidFill>
            <a:tailEnd type="arrow"/>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a:xfrm>
            <a:off x="3598333" y="239713"/>
            <a:ext cx="5410200" cy="646117"/>
          </a:xfrm>
          <a:solidFill>
            <a:srgbClr val="FFFFCC"/>
          </a:solidFill>
          <a:ln>
            <a:solidFill>
              <a:srgbClr val="0070C0"/>
            </a:solidFill>
          </a:ln>
        </p:spPr>
        <p:txBody>
          <a:bodyPr/>
          <a:lstStyle/>
          <a:p>
            <a:pPr marL="0" indent="0">
              <a:buNone/>
            </a:pPr>
            <a:r>
              <a:rPr lang="ja-JP" altLang="en-US" dirty="0" smtClean="0">
                <a:solidFill>
                  <a:srgbClr val="0070C0"/>
                </a:solidFill>
              </a:rPr>
              <a:t>新しい</a:t>
            </a:r>
            <a:r>
              <a:rPr lang="en-US" altLang="ja-JP" dirty="0" smtClean="0">
                <a:solidFill>
                  <a:srgbClr val="0070C0"/>
                </a:solidFill>
              </a:rPr>
              <a:t> </a:t>
            </a:r>
            <a:r>
              <a:rPr lang="en-US" dirty="0" smtClean="0">
                <a:solidFill>
                  <a:srgbClr val="0070C0"/>
                </a:solidFill>
              </a:rPr>
              <a:t>Work Center </a:t>
            </a:r>
            <a:r>
              <a:rPr lang="ja-JP" altLang="en-US" dirty="0" smtClean="0">
                <a:solidFill>
                  <a:srgbClr val="0070C0"/>
                </a:solidFill>
              </a:rPr>
              <a:t>は全ページから</a:t>
            </a:r>
            <a:r>
              <a:rPr lang="en-US" altLang="ja-JP" dirty="0" smtClean="0">
                <a:solidFill>
                  <a:srgbClr val="0070C0"/>
                </a:solidFill>
              </a:rPr>
              <a:t>Profiler</a:t>
            </a:r>
            <a:r>
              <a:rPr lang="ja-JP" altLang="en-US" dirty="0" smtClean="0">
                <a:solidFill>
                  <a:srgbClr val="0070C0"/>
                </a:solidFill>
              </a:rPr>
              <a:t>設定に関連する情報を表示</a:t>
            </a:r>
            <a:endParaRPr lang="en-US" dirty="0">
              <a:solidFill>
                <a:srgbClr val="0070C0"/>
              </a:solidFill>
            </a:endParaRPr>
          </a:p>
        </p:txBody>
      </p:sp>
    </p:spTree>
    <p:extLst>
      <p:ext uri="{BB962C8B-B14F-4D97-AF65-F5344CB8AC3E}">
        <p14:creationId xmlns:p14="http://schemas.microsoft.com/office/powerpoint/2010/main" val="38626338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1\chyps\LOCALS~1\Temp\SNAGHTML74aaf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2" y="202183"/>
            <a:ext cx="8929158" cy="461378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4294967295"/>
          </p:nvPr>
        </p:nvSpPr>
        <p:spPr>
          <a:xfrm>
            <a:off x="3852332" y="98771"/>
            <a:ext cx="5164668" cy="495264"/>
          </a:xfrm>
          <a:prstGeom prst="rect">
            <a:avLst/>
          </a:prstGeom>
          <a:solidFill>
            <a:srgbClr val="FFFFCC"/>
          </a:solidFill>
          <a:ln>
            <a:solidFill>
              <a:srgbClr val="0070C0"/>
            </a:solidFill>
          </a:ln>
        </p:spPr>
        <p:txBody>
          <a:bodyPr anchor="ctr"/>
          <a:lstStyle/>
          <a:p>
            <a:pPr marL="0" indent="0">
              <a:buNone/>
            </a:pPr>
            <a:r>
              <a:rPr lang="en-US" sz="2000" dirty="0">
                <a:solidFill>
                  <a:srgbClr val="0070C0"/>
                </a:solidFill>
              </a:rPr>
              <a:t>Context </a:t>
            </a:r>
            <a:r>
              <a:rPr lang="en-US" sz="2000" dirty="0" smtClean="0">
                <a:solidFill>
                  <a:srgbClr val="0070C0"/>
                </a:solidFill>
              </a:rPr>
              <a:t>Visibility</a:t>
            </a:r>
            <a:r>
              <a:rPr lang="ja-JP" altLang="en-US" sz="2000" dirty="0" smtClean="0">
                <a:solidFill>
                  <a:srgbClr val="0070C0"/>
                </a:solidFill>
              </a:rPr>
              <a:t>配下のエンドポイントデータ</a:t>
            </a:r>
            <a:endParaRPr lang="en-US" sz="2000" dirty="0">
              <a:solidFill>
                <a:srgbClr val="0070C0"/>
              </a:solidFill>
            </a:endParaRPr>
          </a:p>
        </p:txBody>
      </p:sp>
      <p:sp>
        <p:nvSpPr>
          <p:cNvPr id="5" name="Rectangle 4"/>
          <p:cNvSpPr/>
          <p:nvPr/>
        </p:nvSpPr>
        <p:spPr>
          <a:xfrm>
            <a:off x="87841" y="458792"/>
            <a:ext cx="606425" cy="238655"/>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ectangle 11"/>
          <p:cNvSpPr/>
          <p:nvPr/>
        </p:nvSpPr>
        <p:spPr>
          <a:xfrm>
            <a:off x="1798107" y="697447"/>
            <a:ext cx="1156760" cy="238655"/>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7" y="1064293"/>
            <a:ext cx="3156950" cy="2232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a:xfrm>
            <a:off x="93021" y="1019019"/>
            <a:ext cx="1581759" cy="747403"/>
          </a:xfrm>
          <a:custGeom>
            <a:avLst/>
            <a:gdLst>
              <a:gd name="connsiteX0" fmla="*/ 228727 w 1641040"/>
              <a:gd name="connsiteY0" fmla="*/ 56247 h 750536"/>
              <a:gd name="connsiteX1" fmla="*/ 1532593 w 1641040"/>
              <a:gd name="connsiteY1" fmla="*/ 30847 h 750536"/>
              <a:gd name="connsiteX2" fmla="*/ 1481793 w 1641040"/>
              <a:gd name="connsiteY2" fmla="*/ 428780 h 750536"/>
              <a:gd name="connsiteX3" fmla="*/ 787527 w 1641040"/>
              <a:gd name="connsiteY3" fmla="*/ 691247 h 750536"/>
              <a:gd name="connsiteX4" fmla="*/ 228727 w 1641040"/>
              <a:gd name="connsiteY4" fmla="*/ 725113 h 750536"/>
              <a:gd name="connsiteX5" fmla="*/ 127 w 1641040"/>
              <a:gd name="connsiteY5" fmla="*/ 377980 h 750536"/>
              <a:gd name="connsiteX6" fmla="*/ 254127 w 1641040"/>
              <a:gd name="connsiteY6" fmla="*/ 149380 h 750536"/>
              <a:gd name="connsiteX7" fmla="*/ 541993 w 1641040"/>
              <a:gd name="connsiteY7" fmla="*/ 90113 h 750536"/>
              <a:gd name="connsiteX8" fmla="*/ 541993 w 1641040"/>
              <a:gd name="connsiteY8" fmla="*/ 90113 h 750536"/>
              <a:gd name="connsiteX0" fmla="*/ 169572 w 1581885"/>
              <a:gd name="connsiteY0" fmla="*/ 56247 h 747403"/>
              <a:gd name="connsiteX1" fmla="*/ 1473438 w 1581885"/>
              <a:gd name="connsiteY1" fmla="*/ 30847 h 747403"/>
              <a:gd name="connsiteX2" fmla="*/ 1422638 w 1581885"/>
              <a:gd name="connsiteY2" fmla="*/ 428780 h 747403"/>
              <a:gd name="connsiteX3" fmla="*/ 728372 w 1581885"/>
              <a:gd name="connsiteY3" fmla="*/ 691247 h 747403"/>
              <a:gd name="connsiteX4" fmla="*/ 169572 w 1581885"/>
              <a:gd name="connsiteY4" fmla="*/ 725113 h 747403"/>
              <a:gd name="connsiteX5" fmla="*/ 238 w 1581885"/>
              <a:gd name="connsiteY5" fmla="*/ 420314 h 747403"/>
              <a:gd name="connsiteX6" fmla="*/ 194972 w 1581885"/>
              <a:gd name="connsiteY6" fmla="*/ 149380 h 747403"/>
              <a:gd name="connsiteX7" fmla="*/ 482838 w 1581885"/>
              <a:gd name="connsiteY7" fmla="*/ 90113 h 747403"/>
              <a:gd name="connsiteX8" fmla="*/ 482838 w 1581885"/>
              <a:gd name="connsiteY8" fmla="*/ 90113 h 747403"/>
              <a:gd name="connsiteX0" fmla="*/ 169446 w 1581759"/>
              <a:gd name="connsiteY0" fmla="*/ 56247 h 747403"/>
              <a:gd name="connsiteX1" fmla="*/ 1473312 w 1581759"/>
              <a:gd name="connsiteY1" fmla="*/ 30847 h 747403"/>
              <a:gd name="connsiteX2" fmla="*/ 1422512 w 1581759"/>
              <a:gd name="connsiteY2" fmla="*/ 428780 h 747403"/>
              <a:gd name="connsiteX3" fmla="*/ 728246 w 1581759"/>
              <a:gd name="connsiteY3" fmla="*/ 691247 h 747403"/>
              <a:gd name="connsiteX4" fmla="*/ 169446 w 1581759"/>
              <a:gd name="connsiteY4" fmla="*/ 725113 h 747403"/>
              <a:gd name="connsiteX5" fmla="*/ 112 w 1581759"/>
              <a:gd name="connsiteY5" fmla="*/ 420314 h 747403"/>
              <a:gd name="connsiteX6" fmla="*/ 186380 w 1581759"/>
              <a:gd name="connsiteY6" fmla="*/ 174780 h 747403"/>
              <a:gd name="connsiteX7" fmla="*/ 482712 w 1581759"/>
              <a:gd name="connsiteY7" fmla="*/ 90113 h 747403"/>
              <a:gd name="connsiteX8" fmla="*/ 482712 w 1581759"/>
              <a:gd name="connsiteY8" fmla="*/ 90113 h 7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759" h="747403">
                <a:moveTo>
                  <a:pt x="169446" y="56247"/>
                </a:moveTo>
                <a:cubicBezTo>
                  <a:pt x="716957" y="12502"/>
                  <a:pt x="1264468" y="-31242"/>
                  <a:pt x="1473312" y="30847"/>
                </a:cubicBezTo>
                <a:cubicBezTo>
                  <a:pt x="1682156" y="92936"/>
                  <a:pt x="1546690" y="318713"/>
                  <a:pt x="1422512" y="428780"/>
                </a:cubicBezTo>
                <a:cubicBezTo>
                  <a:pt x="1298334" y="538847"/>
                  <a:pt x="937090" y="641858"/>
                  <a:pt x="728246" y="691247"/>
                </a:cubicBezTo>
                <a:cubicBezTo>
                  <a:pt x="519402" y="740636"/>
                  <a:pt x="290802" y="770268"/>
                  <a:pt x="169446" y="725113"/>
                </a:cubicBezTo>
                <a:cubicBezTo>
                  <a:pt x="48090" y="679958"/>
                  <a:pt x="-2710" y="512036"/>
                  <a:pt x="112" y="420314"/>
                </a:cubicBezTo>
                <a:cubicBezTo>
                  <a:pt x="2934" y="328592"/>
                  <a:pt x="105947" y="229813"/>
                  <a:pt x="186380" y="174780"/>
                </a:cubicBezTo>
                <a:cubicBezTo>
                  <a:pt x="266813" y="119747"/>
                  <a:pt x="433323" y="104224"/>
                  <a:pt x="482712" y="90113"/>
                </a:cubicBezTo>
                <a:lnTo>
                  <a:pt x="482712" y="90113"/>
                </a:lnTo>
              </a:path>
            </a:pathLst>
          </a:cu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330384" y="937700"/>
            <a:ext cx="1884499" cy="791985"/>
          </a:xfrm>
          <a:custGeom>
            <a:avLst/>
            <a:gdLst>
              <a:gd name="connsiteX0" fmla="*/ 228727 w 1641040"/>
              <a:gd name="connsiteY0" fmla="*/ 56247 h 750536"/>
              <a:gd name="connsiteX1" fmla="*/ 1532593 w 1641040"/>
              <a:gd name="connsiteY1" fmla="*/ 30847 h 750536"/>
              <a:gd name="connsiteX2" fmla="*/ 1481793 w 1641040"/>
              <a:gd name="connsiteY2" fmla="*/ 428780 h 750536"/>
              <a:gd name="connsiteX3" fmla="*/ 787527 w 1641040"/>
              <a:gd name="connsiteY3" fmla="*/ 691247 h 750536"/>
              <a:gd name="connsiteX4" fmla="*/ 228727 w 1641040"/>
              <a:gd name="connsiteY4" fmla="*/ 725113 h 750536"/>
              <a:gd name="connsiteX5" fmla="*/ 127 w 1641040"/>
              <a:gd name="connsiteY5" fmla="*/ 377980 h 750536"/>
              <a:gd name="connsiteX6" fmla="*/ 254127 w 1641040"/>
              <a:gd name="connsiteY6" fmla="*/ 149380 h 750536"/>
              <a:gd name="connsiteX7" fmla="*/ 541993 w 1641040"/>
              <a:gd name="connsiteY7" fmla="*/ 90113 h 750536"/>
              <a:gd name="connsiteX8" fmla="*/ 541993 w 1641040"/>
              <a:gd name="connsiteY8" fmla="*/ 90113 h 750536"/>
              <a:gd name="connsiteX0" fmla="*/ 169572 w 1581885"/>
              <a:gd name="connsiteY0" fmla="*/ 56247 h 747403"/>
              <a:gd name="connsiteX1" fmla="*/ 1473438 w 1581885"/>
              <a:gd name="connsiteY1" fmla="*/ 30847 h 747403"/>
              <a:gd name="connsiteX2" fmla="*/ 1422638 w 1581885"/>
              <a:gd name="connsiteY2" fmla="*/ 428780 h 747403"/>
              <a:gd name="connsiteX3" fmla="*/ 728372 w 1581885"/>
              <a:gd name="connsiteY3" fmla="*/ 691247 h 747403"/>
              <a:gd name="connsiteX4" fmla="*/ 169572 w 1581885"/>
              <a:gd name="connsiteY4" fmla="*/ 725113 h 747403"/>
              <a:gd name="connsiteX5" fmla="*/ 238 w 1581885"/>
              <a:gd name="connsiteY5" fmla="*/ 420314 h 747403"/>
              <a:gd name="connsiteX6" fmla="*/ 194972 w 1581885"/>
              <a:gd name="connsiteY6" fmla="*/ 149380 h 747403"/>
              <a:gd name="connsiteX7" fmla="*/ 482838 w 1581885"/>
              <a:gd name="connsiteY7" fmla="*/ 90113 h 747403"/>
              <a:gd name="connsiteX8" fmla="*/ 482838 w 1581885"/>
              <a:gd name="connsiteY8" fmla="*/ 90113 h 747403"/>
              <a:gd name="connsiteX0" fmla="*/ 169446 w 1581759"/>
              <a:gd name="connsiteY0" fmla="*/ 56247 h 747403"/>
              <a:gd name="connsiteX1" fmla="*/ 1473312 w 1581759"/>
              <a:gd name="connsiteY1" fmla="*/ 30847 h 747403"/>
              <a:gd name="connsiteX2" fmla="*/ 1422512 w 1581759"/>
              <a:gd name="connsiteY2" fmla="*/ 428780 h 747403"/>
              <a:gd name="connsiteX3" fmla="*/ 728246 w 1581759"/>
              <a:gd name="connsiteY3" fmla="*/ 691247 h 747403"/>
              <a:gd name="connsiteX4" fmla="*/ 169446 w 1581759"/>
              <a:gd name="connsiteY4" fmla="*/ 725113 h 747403"/>
              <a:gd name="connsiteX5" fmla="*/ 112 w 1581759"/>
              <a:gd name="connsiteY5" fmla="*/ 420314 h 747403"/>
              <a:gd name="connsiteX6" fmla="*/ 186380 w 1581759"/>
              <a:gd name="connsiteY6" fmla="*/ 174780 h 747403"/>
              <a:gd name="connsiteX7" fmla="*/ 482712 w 1581759"/>
              <a:gd name="connsiteY7" fmla="*/ 90113 h 747403"/>
              <a:gd name="connsiteX8" fmla="*/ 482712 w 1581759"/>
              <a:gd name="connsiteY8" fmla="*/ 90113 h 747403"/>
              <a:gd name="connsiteX0" fmla="*/ 169446 w 1431434"/>
              <a:gd name="connsiteY0" fmla="*/ 35457 h 726613"/>
              <a:gd name="connsiteX1" fmla="*/ 1058923 w 1431434"/>
              <a:gd name="connsiteY1" fmla="*/ 43924 h 726613"/>
              <a:gd name="connsiteX2" fmla="*/ 1422512 w 1431434"/>
              <a:gd name="connsiteY2" fmla="*/ 407990 h 726613"/>
              <a:gd name="connsiteX3" fmla="*/ 728246 w 1431434"/>
              <a:gd name="connsiteY3" fmla="*/ 670457 h 726613"/>
              <a:gd name="connsiteX4" fmla="*/ 169446 w 1431434"/>
              <a:gd name="connsiteY4" fmla="*/ 704323 h 726613"/>
              <a:gd name="connsiteX5" fmla="*/ 112 w 1431434"/>
              <a:gd name="connsiteY5" fmla="*/ 399524 h 726613"/>
              <a:gd name="connsiteX6" fmla="*/ 186380 w 1431434"/>
              <a:gd name="connsiteY6" fmla="*/ 153990 h 726613"/>
              <a:gd name="connsiteX7" fmla="*/ 482712 w 1431434"/>
              <a:gd name="connsiteY7" fmla="*/ 69323 h 726613"/>
              <a:gd name="connsiteX8" fmla="*/ 482712 w 1431434"/>
              <a:gd name="connsiteY8" fmla="*/ 69323 h 726613"/>
              <a:gd name="connsiteX0" fmla="*/ 169446 w 1336226"/>
              <a:gd name="connsiteY0" fmla="*/ 42056 h 729655"/>
              <a:gd name="connsiteX1" fmla="*/ 1058923 w 1336226"/>
              <a:gd name="connsiteY1" fmla="*/ 50523 h 729655"/>
              <a:gd name="connsiteX2" fmla="*/ 1323292 w 1336226"/>
              <a:gd name="connsiteY2" fmla="*/ 516189 h 729655"/>
              <a:gd name="connsiteX3" fmla="*/ 728246 w 1336226"/>
              <a:gd name="connsiteY3" fmla="*/ 677056 h 729655"/>
              <a:gd name="connsiteX4" fmla="*/ 169446 w 1336226"/>
              <a:gd name="connsiteY4" fmla="*/ 710922 h 729655"/>
              <a:gd name="connsiteX5" fmla="*/ 112 w 1336226"/>
              <a:gd name="connsiteY5" fmla="*/ 406123 h 729655"/>
              <a:gd name="connsiteX6" fmla="*/ 186380 w 1336226"/>
              <a:gd name="connsiteY6" fmla="*/ 160589 h 729655"/>
              <a:gd name="connsiteX7" fmla="*/ 482712 w 1336226"/>
              <a:gd name="connsiteY7" fmla="*/ 75922 h 729655"/>
              <a:gd name="connsiteX8" fmla="*/ 482712 w 1336226"/>
              <a:gd name="connsiteY8" fmla="*/ 75922 h 729655"/>
              <a:gd name="connsiteX0" fmla="*/ 169444 w 1336553"/>
              <a:gd name="connsiteY0" fmla="*/ 42056 h 763218"/>
              <a:gd name="connsiteX1" fmla="*/ 1058921 w 1336553"/>
              <a:gd name="connsiteY1" fmla="*/ 50523 h 763218"/>
              <a:gd name="connsiteX2" fmla="*/ 1323290 w 1336553"/>
              <a:gd name="connsiteY2" fmla="*/ 516189 h 763218"/>
              <a:gd name="connsiteX3" fmla="*/ 722408 w 1336553"/>
              <a:gd name="connsiteY3" fmla="*/ 744789 h 763218"/>
              <a:gd name="connsiteX4" fmla="*/ 169444 w 1336553"/>
              <a:gd name="connsiteY4" fmla="*/ 710922 h 763218"/>
              <a:gd name="connsiteX5" fmla="*/ 110 w 1336553"/>
              <a:gd name="connsiteY5" fmla="*/ 406123 h 763218"/>
              <a:gd name="connsiteX6" fmla="*/ 186378 w 1336553"/>
              <a:gd name="connsiteY6" fmla="*/ 160589 h 763218"/>
              <a:gd name="connsiteX7" fmla="*/ 482710 w 1336553"/>
              <a:gd name="connsiteY7" fmla="*/ 75922 h 763218"/>
              <a:gd name="connsiteX8" fmla="*/ 482710 w 1336553"/>
              <a:gd name="connsiteY8" fmla="*/ 75922 h 763218"/>
              <a:gd name="connsiteX0" fmla="*/ 169444 w 1336553"/>
              <a:gd name="connsiteY0" fmla="*/ 54648 h 775810"/>
              <a:gd name="connsiteX1" fmla="*/ 1058921 w 1336553"/>
              <a:gd name="connsiteY1" fmla="*/ 63115 h 775810"/>
              <a:gd name="connsiteX2" fmla="*/ 1323290 w 1336553"/>
              <a:gd name="connsiteY2" fmla="*/ 528781 h 775810"/>
              <a:gd name="connsiteX3" fmla="*/ 722408 w 1336553"/>
              <a:gd name="connsiteY3" fmla="*/ 757381 h 775810"/>
              <a:gd name="connsiteX4" fmla="*/ 169444 w 1336553"/>
              <a:gd name="connsiteY4" fmla="*/ 723514 h 775810"/>
              <a:gd name="connsiteX5" fmla="*/ 110 w 1336553"/>
              <a:gd name="connsiteY5" fmla="*/ 418715 h 775810"/>
              <a:gd name="connsiteX6" fmla="*/ 186378 w 1336553"/>
              <a:gd name="connsiteY6" fmla="*/ 173181 h 775810"/>
              <a:gd name="connsiteX7" fmla="*/ 482710 w 1336553"/>
              <a:gd name="connsiteY7" fmla="*/ 88514 h 775810"/>
              <a:gd name="connsiteX8" fmla="*/ 482710 w 1336553"/>
              <a:gd name="connsiteY8" fmla="*/ 88514 h 775810"/>
              <a:gd name="connsiteX0" fmla="*/ 169444 w 1336553"/>
              <a:gd name="connsiteY0" fmla="*/ 54648 h 775810"/>
              <a:gd name="connsiteX1" fmla="*/ 1058921 w 1336553"/>
              <a:gd name="connsiteY1" fmla="*/ 63115 h 775810"/>
              <a:gd name="connsiteX2" fmla="*/ 1323290 w 1336553"/>
              <a:gd name="connsiteY2" fmla="*/ 528781 h 775810"/>
              <a:gd name="connsiteX3" fmla="*/ 722408 w 1336553"/>
              <a:gd name="connsiteY3" fmla="*/ 757381 h 775810"/>
              <a:gd name="connsiteX4" fmla="*/ 169444 w 1336553"/>
              <a:gd name="connsiteY4" fmla="*/ 723514 h 775810"/>
              <a:gd name="connsiteX5" fmla="*/ 110 w 1336553"/>
              <a:gd name="connsiteY5" fmla="*/ 418715 h 775810"/>
              <a:gd name="connsiteX6" fmla="*/ 186378 w 1336553"/>
              <a:gd name="connsiteY6" fmla="*/ 173181 h 775810"/>
              <a:gd name="connsiteX7" fmla="*/ 482710 w 1336553"/>
              <a:gd name="connsiteY7" fmla="*/ 88514 h 775810"/>
              <a:gd name="connsiteX8" fmla="*/ 482710 w 1336553"/>
              <a:gd name="connsiteY8" fmla="*/ 88514 h 775810"/>
              <a:gd name="connsiteX0" fmla="*/ 169444 w 1336553"/>
              <a:gd name="connsiteY0" fmla="*/ 54648 h 772101"/>
              <a:gd name="connsiteX1" fmla="*/ 1058921 w 1336553"/>
              <a:gd name="connsiteY1" fmla="*/ 63115 h 772101"/>
              <a:gd name="connsiteX2" fmla="*/ 1323290 w 1336553"/>
              <a:gd name="connsiteY2" fmla="*/ 528781 h 772101"/>
              <a:gd name="connsiteX3" fmla="*/ 722408 w 1336553"/>
              <a:gd name="connsiteY3" fmla="*/ 757381 h 772101"/>
              <a:gd name="connsiteX4" fmla="*/ 169444 w 1336553"/>
              <a:gd name="connsiteY4" fmla="*/ 723514 h 772101"/>
              <a:gd name="connsiteX5" fmla="*/ 110 w 1336553"/>
              <a:gd name="connsiteY5" fmla="*/ 418715 h 772101"/>
              <a:gd name="connsiteX6" fmla="*/ 186378 w 1336553"/>
              <a:gd name="connsiteY6" fmla="*/ 173181 h 772101"/>
              <a:gd name="connsiteX7" fmla="*/ 482710 w 1336553"/>
              <a:gd name="connsiteY7" fmla="*/ 88514 h 772101"/>
              <a:gd name="connsiteX8" fmla="*/ 482710 w 1336553"/>
              <a:gd name="connsiteY8" fmla="*/ 88514 h 772101"/>
              <a:gd name="connsiteX0" fmla="*/ 169444 w 1336553"/>
              <a:gd name="connsiteY0" fmla="*/ 54648 h 772101"/>
              <a:gd name="connsiteX1" fmla="*/ 1058921 w 1336553"/>
              <a:gd name="connsiteY1" fmla="*/ 63115 h 772101"/>
              <a:gd name="connsiteX2" fmla="*/ 1323290 w 1336553"/>
              <a:gd name="connsiteY2" fmla="*/ 528781 h 772101"/>
              <a:gd name="connsiteX3" fmla="*/ 722408 w 1336553"/>
              <a:gd name="connsiteY3" fmla="*/ 757381 h 772101"/>
              <a:gd name="connsiteX4" fmla="*/ 169444 w 1336553"/>
              <a:gd name="connsiteY4" fmla="*/ 723514 h 772101"/>
              <a:gd name="connsiteX5" fmla="*/ 110 w 1336553"/>
              <a:gd name="connsiteY5" fmla="*/ 418715 h 772101"/>
              <a:gd name="connsiteX6" fmla="*/ 186378 w 1336553"/>
              <a:gd name="connsiteY6" fmla="*/ 173181 h 772101"/>
              <a:gd name="connsiteX7" fmla="*/ 482710 w 1336553"/>
              <a:gd name="connsiteY7" fmla="*/ 88514 h 772101"/>
              <a:gd name="connsiteX0" fmla="*/ 169444 w 1336553"/>
              <a:gd name="connsiteY0" fmla="*/ 54648 h 772101"/>
              <a:gd name="connsiteX1" fmla="*/ 1058921 w 1336553"/>
              <a:gd name="connsiteY1" fmla="*/ 63115 h 772101"/>
              <a:gd name="connsiteX2" fmla="*/ 1323290 w 1336553"/>
              <a:gd name="connsiteY2" fmla="*/ 528781 h 772101"/>
              <a:gd name="connsiteX3" fmla="*/ 722408 w 1336553"/>
              <a:gd name="connsiteY3" fmla="*/ 757381 h 772101"/>
              <a:gd name="connsiteX4" fmla="*/ 169444 w 1336553"/>
              <a:gd name="connsiteY4" fmla="*/ 723514 h 772101"/>
              <a:gd name="connsiteX5" fmla="*/ 110 w 1336553"/>
              <a:gd name="connsiteY5" fmla="*/ 418715 h 772101"/>
              <a:gd name="connsiteX6" fmla="*/ 186378 w 1336553"/>
              <a:gd name="connsiteY6" fmla="*/ 173181 h 772101"/>
              <a:gd name="connsiteX0" fmla="*/ 171602 w 1338711"/>
              <a:gd name="connsiteY0" fmla="*/ 54648 h 772101"/>
              <a:gd name="connsiteX1" fmla="*/ 1061079 w 1338711"/>
              <a:gd name="connsiteY1" fmla="*/ 63115 h 772101"/>
              <a:gd name="connsiteX2" fmla="*/ 1325448 w 1338711"/>
              <a:gd name="connsiteY2" fmla="*/ 528781 h 772101"/>
              <a:gd name="connsiteX3" fmla="*/ 724566 w 1338711"/>
              <a:gd name="connsiteY3" fmla="*/ 757381 h 772101"/>
              <a:gd name="connsiteX4" fmla="*/ 171602 w 1338711"/>
              <a:gd name="connsiteY4" fmla="*/ 723514 h 772101"/>
              <a:gd name="connsiteX5" fmla="*/ 2268 w 1338711"/>
              <a:gd name="connsiteY5" fmla="*/ 418715 h 772101"/>
              <a:gd name="connsiteX6" fmla="*/ 264410 w 1338711"/>
              <a:gd name="connsiteY6" fmla="*/ 130848 h 772101"/>
              <a:gd name="connsiteX0" fmla="*/ 171602 w 1338711"/>
              <a:gd name="connsiteY0" fmla="*/ 54648 h 772101"/>
              <a:gd name="connsiteX1" fmla="*/ 1061079 w 1338711"/>
              <a:gd name="connsiteY1" fmla="*/ 63115 h 772101"/>
              <a:gd name="connsiteX2" fmla="*/ 1325448 w 1338711"/>
              <a:gd name="connsiteY2" fmla="*/ 528781 h 772101"/>
              <a:gd name="connsiteX3" fmla="*/ 724566 w 1338711"/>
              <a:gd name="connsiteY3" fmla="*/ 757381 h 772101"/>
              <a:gd name="connsiteX4" fmla="*/ 171602 w 1338711"/>
              <a:gd name="connsiteY4" fmla="*/ 723514 h 772101"/>
              <a:gd name="connsiteX5" fmla="*/ 2268 w 1338711"/>
              <a:gd name="connsiteY5" fmla="*/ 418715 h 772101"/>
              <a:gd name="connsiteX6" fmla="*/ 264410 w 1338711"/>
              <a:gd name="connsiteY6" fmla="*/ 130848 h 772101"/>
              <a:gd name="connsiteX0" fmla="*/ 132231 w 1299340"/>
              <a:gd name="connsiteY0" fmla="*/ 54648 h 771719"/>
              <a:gd name="connsiteX1" fmla="*/ 1021708 w 1299340"/>
              <a:gd name="connsiteY1" fmla="*/ 63115 h 771719"/>
              <a:gd name="connsiteX2" fmla="*/ 1286077 w 1299340"/>
              <a:gd name="connsiteY2" fmla="*/ 528781 h 771719"/>
              <a:gd name="connsiteX3" fmla="*/ 685195 w 1299340"/>
              <a:gd name="connsiteY3" fmla="*/ 757381 h 771719"/>
              <a:gd name="connsiteX4" fmla="*/ 132231 w 1299340"/>
              <a:gd name="connsiteY4" fmla="*/ 723514 h 771719"/>
              <a:gd name="connsiteX5" fmla="*/ 3752 w 1299340"/>
              <a:gd name="connsiteY5" fmla="*/ 427182 h 771719"/>
              <a:gd name="connsiteX6" fmla="*/ 225039 w 1299340"/>
              <a:gd name="connsiteY6" fmla="*/ 130848 h 771719"/>
              <a:gd name="connsiteX0" fmla="*/ 132292 w 1299072"/>
              <a:gd name="connsiteY0" fmla="*/ 54648 h 791985"/>
              <a:gd name="connsiteX1" fmla="*/ 1021769 w 1299072"/>
              <a:gd name="connsiteY1" fmla="*/ 63115 h 791985"/>
              <a:gd name="connsiteX2" fmla="*/ 1286138 w 1299072"/>
              <a:gd name="connsiteY2" fmla="*/ 528781 h 791985"/>
              <a:gd name="connsiteX3" fmla="*/ 691092 w 1299072"/>
              <a:gd name="connsiteY3" fmla="*/ 782781 h 791985"/>
              <a:gd name="connsiteX4" fmla="*/ 132292 w 1299072"/>
              <a:gd name="connsiteY4" fmla="*/ 723514 h 791985"/>
              <a:gd name="connsiteX5" fmla="*/ 3813 w 1299072"/>
              <a:gd name="connsiteY5" fmla="*/ 427182 h 791985"/>
              <a:gd name="connsiteX6" fmla="*/ 225100 w 1299072"/>
              <a:gd name="connsiteY6" fmla="*/ 130848 h 7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9072" h="791985">
                <a:moveTo>
                  <a:pt x="132292" y="54648"/>
                </a:moveTo>
                <a:cubicBezTo>
                  <a:pt x="679803" y="-22964"/>
                  <a:pt x="829461" y="-15907"/>
                  <a:pt x="1021769" y="63115"/>
                </a:cubicBezTo>
                <a:cubicBezTo>
                  <a:pt x="1214077" y="142137"/>
                  <a:pt x="1341251" y="408837"/>
                  <a:pt x="1286138" y="528781"/>
                </a:cubicBezTo>
                <a:cubicBezTo>
                  <a:pt x="1231025" y="648725"/>
                  <a:pt x="912582" y="758793"/>
                  <a:pt x="691092" y="782781"/>
                </a:cubicBezTo>
                <a:cubicBezTo>
                  <a:pt x="469602" y="806769"/>
                  <a:pt x="246839" y="782781"/>
                  <a:pt x="132292" y="723514"/>
                </a:cubicBezTo>
                <a:cubicBezTo>
                  <a:pt x="17746" y="664248"/>
                  <a:pt x="-11655" y="525960"/>
                  <a:pt x="3813" y="427182"/>
                </a:cubicBezTo>
                <a:cubicBezTo>
                  <a:pt x="19281" y="328404"/>
                  <a:pt x="138830" y="135081"/>
                  <a:pt x="225100" y="130848"/>
                </a:cubicBezTo>
              </a:path>
            </a:pathLst>
          </a:cu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5190"/>
          <a:stretch/>
        </p:blipFill>
        <p:spPr bwMode="auto">
          <a:xfrm>
            <a:off x="160867" y="3392921"/>
            <a:ext cx="8729954" cy="136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descr="C:\Documents and Settings\chyps\Local Settings\Temporary Internet Files\Content.IE5\B0IQRZ5K\1280px-Pointing_hand_cursor_vector.sv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780" y="2633544"/>
            <a:ext cx="912508" cy="66353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728134" y="561185"/>
            <a:ext cx="30480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0267" y="816774"/>
            <a:ext cx="39793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15102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500"/>
                                        <p:tgtEl>
                                          <p:spTgt spid="14"/>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133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577" y="341313"/>
            <a:ext cx="5278935"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941733" y="3793067"/>
            <a:ext cx="1202267" cy="9927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a:xfrm>
            <a:off x="437766" y="561750"/>
            <a:ext cx="4432037" cy="731837"/>
          </a:xfrm>
        </p:spPr>
        <p:txBody>
          <a:bodyPr/>
          <a:lstStyle/>
          <a:p>
            <a:r>
              <a:rPr lang="en-US" dirty="0" smtClean="0"/>
              <a:t>Profiler </a:t>
            </a:r>
            <a:r>
              <a:rPr lang="ja-JP" altLang="en-US" dirty="0" smtClean="0"/>
              <a:t>フィード</a:t>
            </a:r>
            <a:r>
              <a:rPr lang="en-US" altLang="ja-JP" dirty="0" smtClean="0"/>
              <a:t/>
            </a:r>
            <a:br>
              <a:rPr lang="en-US" altLang="ja-JP" dirty="0" smtClean="0"/>
            </a:br>
            <a:r>
              <a:rPr lang="ja-JP" altLang="en-US" dirty="0" smtClean="0"/>
              <a:t>オフラインアップデート：</a:t>
            </a:r>
            <a:r>
              <a:rPr lang="ja-JP" altLang="en-US" sz="2400" dirty="0" smtClean="0"/>
              <a:t>構造とプロセスフロー</a:t>
            </a:r>
            <a:r>
              <a:rPr lang="en-US" altLang="ja-JP" sz="2400" dirty="0" smtClean="0"/>
              <a:t/>
            </a:r>
            <a:br>
              <a:rPr lang="en-US" altLang="ja-JP" sz="2400" dirty="0" smtClean="0"/>
            </a:br>
            <a:endParaRPr lang="en-US" sz="2400" dirty="0"/>
          </a:p>
        </p:txBody>
      </p:sp>
      <p:sp>
        <p:nvSpPr>
          <p:cNvPr id="2" name="Text Placeholder 1"/>
          <p:cNvSpPr>
            <a:spLocks noGrp="1"/>
          </p:cNvSpPr>
          <p:nvPr>
            <p:ph type="body" sz="quarter" idx="10"/>
          </p:nvPr>
        </p:nvSpPr>
        <p:spPr>
          <a:xfrm>
            <a:off x="462300" y="1492469"/>
            <a:ext cx="4609233" cy="3288331"/>
          </a:xfrm>
        </p:spPr>
        <p:txBody>
          <a:bodyPr/>
          <a:lstStyle/>
          <a:p>
            <a:pPr marL="228600" indent="-228600">
              <a:buFont typeface="+mj-lt"/>
              <a:buAutoNum type="arabicPeriod"/>
            </a:pPr>
            <a:r>
              <a:rPr lang="en-US" sz="1800" dirty="0" smtClean="0"/>
              <a:t>Partner Portal</a:t>
            </a:r>
            <a:r>
              <a:rPr lang="ja-JP" altLang="en-US" sz="1800" dirty="0" smtClean="0"/>
              <a:t>で登録</a:t>
            </a:r>
            <a:endParaRPr lang="en-US" sz="1800" dirty="0" smtClean="0"/>
          </a:p>
          <a:p>
            <a:pPr marL="228600" indent="-228600">
              <a:buFont typeface="+mj-lt"/>
              <a:buAutoNum type="arabicPeriod"/>
            </a:pPr>
            <a:r>
              <a:rPr lang="en-US" sz="1800" dirty="0" smtClean="0"/>
              <a:t>Offline Feed </a:t>
            </a:r>
            <a:br>
              <a:rPr lang="en-US" sz="1800" dirty="0" smtClean="0"/>
            </a:br>
            <a:r>
              <a:rPr lang="en-US" sz="1800" dirty="0" smtClean="0"/>
              <a:t>package </a:t>
            </a:r>
            <a:r>
              <a:rPr lang="ja-JP" altLang="en-US" sz="1800" dirty="0" smtClean="0"/>
              <a:t>をインターネット接続　　　　　　　　　端末上にダウンロード　</a:t>
            </a:r>
            <a:endParaRPr lang="en-US" altLang="ja-JP" sz="1800" dirty="0" smtClean="0"/>
          </a:p>
          <a:p>
            <a:pPr marL="228600" indent="-228600">
              <a:buFont typeface="+mj-lt"/>
              <a:buAutoNum type="arabicPeriod"/>
            </a:pPr>
            <a:r>
              <a:rPr lang="ja-JP" altLang="en-US" sz="1800" dirty="0" smtClean="0"/>
              <a:t>オプション</a:t>
            </a:r>
            <a:r>
              <a:rPr lang="en-US" altLang="ja-JP" sz="1800" dirty="0" smtClean="0"/>
              <a:t>:</a:t>
            </a:r>
            <a:r>
              <a:rPr lang="en-US" sz="1800" dirty="0" smtClean="0"/>
              <a:t> </a:t>
            </a:r>
            <a:br>
              <a:rPr lang="en-US" sz="1800" dirty="0" smtClean="0"/>
            </a:br>
            <a:r>
              <a:rPr lang="en-US" sz="1800" dirty="0" smtClean="0"/>
              <a:t>E</a:t>
            </a:r>
            <a:r>
              <a:rPr lang="ja-JP" altLang="en-US" sz="1800" dirty="0" smtClean="0"/>
              <a:t>メール通知を設定</a:t>
            </a:r>
            <a:endParaRPr lang="en-US" altLang="ja-JP" sz="1800" dirty="0" smtClean="0"/>
          </a:p>
          <a:p>
            <a:pPr marL="228600" indent="-228600">
              <a:buFont typeface="+mj-lt"/>
              <a:buAutoNum type="arabicPeriod"/>
            </a:pPr>
            <a:r>
              <a:rPr lang="ja-JP" altLang="en-US" sz="1800" dirty="0" smtClean="0"/>
              <a:t>パッケージを</a:t>
            </a:r>
            <a:r>
              <a:rPr lang="en-US" altLang="ja-JP" sz="1800" dirty="0" smtClean="0"/>
              <a:t>ISE</a:t>
            </a:r>
            <a:r>
              <a:rPr lang="ja-JP" altLang="en-US" sz="1800" dirty="0" smtClean="0"/>
              <a:t>へインポート</a:t>
            </a:r>
            <a:endParaRPr lang="en-US" sz="1800" dirty="0"/>
          </a:p>
        </p:txBody>
      </p:sp>
      <p:sp>
        <p:nvSpPr>
          <p:cNvPr id="9" name="Rectangle 8"/>
          <p:cNvSpPr/>
          <p:nvPr/>
        </p:nvSpPr>
        <p:spPr>
          <a:xfrm>
            <a:off x="5751712" y="84153"/>
            <a:ext cx="2462534" cy="307777"/>
          </a:xfrm>
          <a:prstGeom prst="rect">
            <a:avLst/>
          </a:prstGeom>
        </p:spPr>
        <p:txBody>
          <a:bodyPr wrap="none">
            <a:spAutoFit/>
          </a:bodyPr>
          <a:lstStyle/>
          <a:p>
            <a:r>
              <a:rPr lang="en-US" sz="1400" dirty="0">
                <a:solidFill>
                  <a:srgbClr val="0070C0"/>
                </a:solidFill>
              </a:rPr>
              <a:t>https://ise.cisco.com/partner/</a:t>
            </a:r>
          </a:p>
        </p:txBody>
      </p:sp>
    </p:spTree>
    <p:extLst>
      <p:ext uri="{BB962C8B-B14F-4D97-AF65-F5344CB8AC3E}">
        <p14:creationId xmlns:p14="http://schemas.microsoft.com/office/powerpoint/2010/main" val="9396019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Profiler</a:t>
            </a:r>
            <a:r>
              <a:rPr lang="ja-JP" altLang="en-US" dirty="0" smtClean="0"/>
              <a:t>フィード</a:t>
            </a:r>
            <a:r>
              <a:rPr lang="en-US" altLang="ja-JP" dirty="0" smtClean="0"/>
              <a:t> </a:t>
            </a:r>
            <a:r>
              <a:rPr lang="ja-JP" altLang="en-US" dirty="0" smtClean="0"/>
              <a:t>オフラインアップデート</a:t>
            </a:r>
            <a:endParaRPr lang="en-US" dirty="0"/>
          </a:p>
        </p:txBody>
      </p:sp>
      <p:sp>
        <p:nvSpPr>
          <p:cNvPr id="4" name="Content Placeholder 3"/>
          <p:cNvSpPr>
            <a:spLocks noGrp="1"/>
          </p:cNvSpPr>
          <p:nvPr>
            <p:ph idx="1"/>
          </p:nvPr>
        </p:nvSpPr>
        <p:spPr/>
        <p:txBody>
          <a:bodyPr/>
          <a:lstStyle/>
          <a:p>
            <a:endParaRPr lang="en-US" dirty="0"/>
          </a:p>
        </p:txBody>
      </p:sp>
      <p:sp>
        <p:nvSpPr>
          <p:cNvPr id="5" name="Text Placeholder 4"/>
          <p:cNvSpPr>
            <a:spLocks noGrp="1"/>
          </p:cNvSpPr>
          <p:nvPr>
            <p:ph type="body" sz="quarter" idx="10"/>
          </p:nvPr>
        </p:nvSpPr>
        <p:spPr/>
        <p:txBody>
          <a:bodyPr/>
          <a:lstStyle/>
          <a:p>
            <a:r>
              <a:rPr lang="en-US" dirty="0" smtClean="0"/>
              <a:t>Administration &gt; Feed Service &gt; Profiler   </a:t>
            </a:r>
            <a:r>
              <a:rPr lang="en-US" dirty="0" smtClean="0">
                <a:solidFill>
                  <a:schemeClr val="tx1">
                    <a:lumMod val="75000"/>
                  </a:schemeClr>
                </a:solidFill>
              </a:rPr>
              <a:t>(or Work Centers &gt; Profiler &gt; Feeds)</a:t>
            </a:r>
            <a:endParaRPr lang="en-US" dirty="0">
              <a:solidFill>
                <a:schemeClr val="tx1">
                  <a:lumMod val="75000"/>
                </a:schemeClr>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532" b="-659"/>
          <a:stretch/>
        </p:blipFill>
        <p:spPr bwMode="auto">
          <a:xfrm>
            <a:off x="229701" y="1004812"/>
            <a:ext cx="8236957" cy="37242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493916" y="1870101"/>
            <a:ext cx="3121367" cy="369332"/>
          </a:xfrm>
          <a:prstGeom prst="rect">
            <a:avLst/>
          </a:prstGeom>
          <a:solidFill>
            <a:schemeClr val="accent6">
              <a:lumMod val="20000"/>
              <a:lumOff val="80000"/>
            </a:schemeClr>
          </a:solidFill>
          <a:ln>
            <a:solidFill>
              <a:srgbClr val="0070C0"/>
            </a:solidFill>
          </a:ln>
        </p:spPr>
        <p:txBody>
          <a:bodyPr wrap="none">
            <a:spAutoFit/>
          </a:bodyPr>
          <a:lstStyle/>
          <a:p>
            <a:r>
              <a:rPr lang="en-US" dirty="0">
                <a:solidFill>
                  <a:srgbClr val="0070C0"/>
                </a:solidFill>
              </a:rPr>
              <a:t>https://ise.cisco.com/partner/</a:t>
            </a:r>
          </a:p>
        </p:txBody>
      </p:sp>
      <p:sp>
        <p:nvSpPr>
          <p:cNvPr id="7" name="Right Arrow 6"/>
          <p:cNvSpPr/>
          <p:nvPr/>
        </p:nvSpPr>
        <p:spPr>
          <a:xfrm>
            <a:off x="3064933" y="1925650"/>
            <a:ext cx="428983" cy="258233"/>
          </a:xfrm>
          <a:prstGeom prst="rightArrow">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855133" y="1939390"/>
            <a:ext cx="2209800" cy="25136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ectangle 9"/>
          <p:cNvSpPr/>
          <p:nvPr/>
        </p:nvSpPr>
        <p:spPr>
          <a:xfrm>
            <a:off x="2174524" y="1363656"/>
            <a:ext cx="1652409" cy="251367"/>
          </a:xfrm>
          <a:prstGeom prst="rect">
            <a:avLst/>
          </a:prstGeom>
          <a:noFill/>
          <a:ln>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02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smtClean="0"/>
              <a:t>フィードサービスの登録</a:t>
            </a:r>
            <a:r>
              <a:rPr lang="en-US" dirty="0" smtClean="0"/>
              <a:t> (Cisco.com)</a:t>
            </a:r>
            <a:endParaRPr lang="en-US" dirty="0"/>
          </a:p>
        </p:txBody>
      </p:sp>
      <p:pic>
        <p:nvPicPr>
          <p:cNvPr id="22530" name="B3C0896C-C18B-41BF-BB34-233493F872F0" descr="A425E0E2-B51B-4D88-8EBA-7641F5FE52BC@cisco"/>
          <p:cNvPicPr>
            <a:picLocks noChangeAspect="1" noChangeArrowheads="1"/>
          </p:cNvPicPr>
          <p:nvPr/>
        </p:nvPicPr>
        <p:blipFill rotWithShape="1">
          <a:blip r:embed="rId2">
            <a:extLst>
              <a:ext uri="{28A0092B-C50C-407E-A947-70E740481C1C}">
                <a14:useLocalDpi xmlns:a14="http://schemas.microsoft.com/office/drawing/2010/main" val="0"/>
              </a:ext>
            </a:extLst>
          </a:blip>
          <a:srcRect t="8354" b="507"/>
          <a:stretch/>
        </p:blipFill>
        <p:spPr bwMode="auto">
          <a:xfrm>
            <a:off x="287137" y="965200"/>
            <a:ext cx="7944579" cy="3926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5314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endParaRPr lang="en-US" dirty="0"/>
          </a:p>
        </p:txBody>
      </p:sp>
      <p:sp>
        <p:nvSpPr>
          <p:cNvPr id="5" name="Title 4"/>
          <p:cNvSpPr>
            <a:spLocks noGrp="1"/>
          </p:cNvSpPr>
          <p:nvPr>
            <p:ph type="title"/>
          </p:nvPr>
        </p:nvSpPr>
        <p:spPr/>
        <p:txBody>
          <a:bodyPr/>
          <a:lstStyle/>
          <a:p>
            <a:r>
              <a:rPr lang="ja-JP" altLang="en-US" sz="2800" dirty="0" smtClean="0"/>
              <a:t>フィードサービス</a:t>
            </a:r>
            <a:r>
              <a:rPr lang="en-US" altLang="ja-JP" sz="2800" dirty="0" smtClean="0"/>
              <a:t> </a:t>
            </a:r>
            <a:r>
              <a:rPr lang="en-US" sz="2800" dirty="0" smtClean="0"/>
              <a:t>E</a:t>
            </a:r>
            <a:r>
              <a:rPr lang="ja-JP" altLang="en-US" sz="2800" dirty="0" smtClean="0"/>
              <a:t>メールプリファレンス</a:t>
            </a:r>
            <a:r>
              <a:rPr lang="en-US" sz="2800" dirty="0" smtClean="0"/>
              <a:t> (Cisco.com)</a:t>
            </a:r>
            <a:endParaRPr lang="en-US" sz="2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01" y="1347788"/>
            <a:ext cx="56578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00" y="1347788"/>
            <a:ext cx="6334125" cy="310515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820334" y="2040467"/>
            <a:ext cx="1270000" cy="254000"/>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9759708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3" name="Title 2"/>
          <p:cNvSpPr>
            <a:spLocks noGrp="1"/>
          </p:cNvSpPr>
          <p:nvPr>
            <p:ph type="title"/>
          </p:nvPr>
        </p:nvSpPr>
        <p:spPr/>
        <p:txBody>
          <a:bodyPr/>
          <a:lstStyle/>
          <a:p>
            <a:r>
              <a:rPr lang="en-US" sz="2800" dirty="0" smtClean="0"/>
              <a:t>Offline Feed Package</a:t>
            </a:r>
            <a:r>
              <a:rPr lang="ja-JP" altLang="en-US" sz="2800" dirty="0" smtClean="0"/>
              <a:t>のダウンロード</a:t>
            </a:r>
            <a:r>
              <a:rPr lang="en-US" sz="2800" dirty="0" smtClean="0"/>
              <a:t> (</a:t>
            </a:r>
            <a:r>
              <a:rPr lang="en-US" sz="2800" dirty="0"/>
              <a:t>Cisco.com)</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01" y="1347788"/>
            <a:ext cx="7389813" cy="2943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84202" y="1972736"/>
            <a:ext cx="1270000" cy="254000"/>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524933" y="3977744"/>
            <a:ext cx="1270000" cy="254000"/>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 name="Picture 6" descr="C:\Documents and Settings\chyps\Local Settings\Temporary Internet Files\Content.IE5\B0IQRZ5K\1280px-Pointing_hand_cursor_vector.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25" y="4184231"/>
            <a:ext cx="912508" cy="66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938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Title 2"/>
          <p:cNvSpPr>
            <a:spLocks noGrp="1"/>
          </p:cNvSpPr>
          <p:nvPr>
            <p:ph type="title"/>
          </p:nvPr>
        </p:nvSpPr>
        <p:spPr/>
        <p:txBody>
          <a:bodyPr/>
          <a:lstStyle/>
          <a:p>
            <a:r>
              <a:rPr lang="en-US" sz="2800" dirty="0"/>
              <a:t>Offline Feed Package</a:t>
            </a:r>
            <a:r>
              <a:rPr lang="ja-JP" altLang="en-US" sz="2800" dirty="0"/>
              <a:t>のダウンロード</a:t>
            </a:r>
            <a:r>
              <a:rPr lang="en-US" sz="2800" dirty="0"/>
              <a:t> (</a:t>
            </a:r>
            <a:r>
              <a:rPr lang="en-US" sz="2800" dirty="0" err="1"/>
              <a:t>Cisco.com</a:t>
            </a:r>
            <a:r>
              <a:rPr lang="en-US" sz="2800" dirty="0"/>
              <a:t>)</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02" y="1007533"/>
            <a:ext cx="6252972" cy="379148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462302" y="4028541"/>
            <a:ext cx="1270000" cy="254000"/>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462301" y="3435877"/>
            <a:ext cx="2670366" cy="254000"/>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301" y="1167212"/>
            <a:ext cx="4888032" cy="4537329"/>
          </a:xfrm>
          <a:prstGeom prst="rect">
            <a:avLst/>
          </a:prstGeom>
          <a:noFill/>
          <a:ln w="9525">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67733" y="4793878"/>
            <a:ext cx="3903133" cy="307777"/>
          </a:xfrm>
          <a:prstGeom prst="rect">
            <a:avLst/>
          </a:prstGeom>
          <a:solidFill>
            <a:srgbClr val="FFFFCC"/>
          </a:solidFill>
          <a:ln>
            <a:solidFill>
              <a:srgbClr val="0070C0"/>
            </a:solidFill>
          </a:ln>
        </p:spPr>
        <p:txBody>
          <a:bodyPr wrap="square">
            <a:spAutoFit/>
          </a:bodyPr>
          <a:lstStyle/>
          <a:p>
            <a:r>
              <a:rPr lang="en-US" sz="1400" dirty="0" err="1">
                <a:solidFill>
                  <a:srgbClr val="0070C0"/>
                </a:solidFill>
              </a:rPr>
              <a:t>feedservice</a:t>
            </a:r>
            <a:r>
              <a:rPr lang="en-US" sz="1400" dirty="0">
                <a:solidFill>
                  <a:srgbClr val="0070C0"/>
                </a:solidFill>
              </a:rPr>
              <a:t>-20160411-165008-</a:t>
            </a:r>
            <a:r>
              <a:rPr lang="en-US" sz="1400" dirty="0" err="1">
                <a:solidFill>
                  <a:srgbClr val="0070C0"/>
                </a:solidFill>
              </a:rPr>
              <a:t>UTC.tar.gz.gpg</a:t>
            </a:r>
            <a:endParaRPr lang="en-US" sz="1400" dirty="0">
              <a:solidFill>
                <a:srgbClr val="0070C0"/>
              </a:solidFill>
            </a:endParaRPr>
          </a:p>
        </p:txBody>
      </p:sp>
      <p:sp>
        <p:nvSpPr>
          <p:cNvPr id="5" name="Freeform 4"/>
          <p:cNvSpPr/>
          <p:nvPr/>
        </p:nvSpPr>
        <p:spPr>
          <a:xfrm>
            <a:off x="1727200" y="4131734"/>
            <a:ext cx="677333" cy="660400"/>
          </a:xfrm>
          <a:custGeom>
            <a:avLst/>
            <a:gdLst>
              <a:gd name="connsiteX0" fmla="*/ 0 w 677333"/>
              <a:gd name="connsiteY0" fmla="*/ 63547 h 723947"/>
              <a:gd name="connsiteX1" fmla="*/ 491067 w 677333"/>
              <a:gd name="connsiteY1" fmla="*/ 63547 h 723947"/>
              <a:gd name="connsiteX2" fmla="*/ 677333 w 677333"/>
              <a:gd name="connsiteY2" fmla="*/ 723947 h 723947"/>
              <a:gd name="connsiteX0" fmla="*/ 0 w 677333"/>
              <a:gd name="connsiteY0" fmla="*/ 23179 h 683579"/>
              <a:gd name="connsiteX1" fmla="*/ 499534 w 677333"/>
              <a:gd name="connsiteY1" fmla="*/ 124779 h 683579"/>
              <a:gd name="connsiteX2" fmla="*/ 677333 w 677333"/>
              <a:gd name="connsiteY2" fmla="*/ 683579 h 683579"/>
              <a:gd name="connsiteX0" fmla="*/ 0 w 677333"/>
              <a:gd name="connsiteY0" fmla="*/ 17782 h 678182"/>
              <a:gd name="connsiteX1" fmla="*/ 516467 w 677333"/>
              <a:gd name="connsiteY1" fmla="*/ 153248 h 678182"/>
              <a:gd name="connsiteX2" fmla="*/ 677333 w 677333"/>
              <a:gd name="connsiteY2" fmla="*/ 678182 h 678182"/>
              <a:gd name="connsiteX0" fmla="*/ 0 w 677333"/>
              <a:gd name="connsiteY0" fmla="*/ 0 h 660400"/>
              <a:gd name="connsiteX1" fmla="*/ 516467 w 677333"/>
              <a:gd name="connsiteY1" fmla="*/ 135466 h 660400"/>
              <a:gd name="connsiteX2" fmla="*/ 677333 w 677333"/>
              <a:gd name="connsiteY2" fmla="*/ 660400 h 660400"/>
            </a:gdLst>
            <a:ahLst/>
            <a:cxnLst>
              <a:cxn ang="0">
                <a:pos x="connsiteX0" y="connsiteY0"/>
              </a:cxn>
              <a:cxn ang="0">
                <a:pos x="connsiteX1" y="connsiteY1"/>
              </a:cxn>
              <a:cxn ang="0">
                <a:pos x="connsiteX2" y="connsiteY2"/>
              </a:cxn>
            </a:cxnLst>
            <a:rect l="l" t="t" r="r" b="b"/>
            <a:pathLst>
              <a:path w="677333" h="660400">
                <a:moveTo>
                  <a:pt x="0" y="0"/>
                </a:moveTo>
                <a:cubicBezTo>
                  <a:pt x="316089" y="12699"/>
                  <a:pt x="403578" y="25399"/>
                  <a:pt x="516467" y="135466"/>
                </a:cubicBezTo>
                <a:cubicBezTo>
                  <a:pt x="629356" y="245533"/>
                  <a:pt x="640644" y="385233"/>
                  <a:pt x="677333" y="660400"/>
                </a:cubicBezTo>
              </a:path>
            </a:pathLst>
          </a:custGeom>
          <a:noFill/>
          <a:ln w="38100">
            <a:solidFill>
              <a:srgbClr val="0070C0"/>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3"/>
          </p:cNvCxnSpPr>
          <p:nvPr/>
        </p:nvCxnSpPr>
        <p:spPr>
          <a:xfrm>
            <a:off x="3132667" y="3562877"/>
            <a:ext cx="911634" cy="0"/>
          </a:xfrm>
          <a:prstGeom prst="straightConnector1">
            <a:avLst/>
          </a:prstGeom>
          <a:ln w="38100">
            <a:solidFill>
              <a:srgbClr val="FA661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118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4" grpId="0" animBg="1"/>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134532"/>
            <a:ext cx="8277344" cy="3381465"/>
          </a:xfrm>
        </p:spPr>
        <p:txBody>
          <a:bodyPr/>
          <a:lstStyle/>
          <a:p>
            <a:r>
              <a:rPr lang="ja-JP" altLang="en-US" dirty="0" smtClean="0"/>
              <a:t>新しい</a:t>
            </a:r>
            <a:r>
              <a:rPr lang="en-US" altLang="ja-JP" dirty="0" smtClean="0"/>
              <a:t>ISE</a:t>
            </a:r>
            <a:r>
              <a:rPr lang="ja-JP" altLang="en-US" dirty="0" smtClean="0"/>
              <a:t>バージョンのみが持つ機能・コンディションを利用する新規プロファイルが作られたとき、新しいフィードバージョンがアサインされる</a:t>
            </a:r>
          </a:p>
          <a:p>
            <a:r>
              <a:rPr lang="ja-JP" altLang="en-US" dirty="0" smtClean="0"/>
              <a:t>コンパチビリティのあるバージョンのプロファイルのみがロード可能</a:t>
            </a:r>
            <a:endParaRPr lang="en-US" dirty="0"/>
          </a:p>
        </p:txBody>
      </p:sp>
      <p:sp>
        <p:nvSpPr>
          <p:cNvPr id="3" name="Title 2"/>
          <p:cNvSpPr>
            <a:spLocks noGrp="1"/>
          </p:cNvSpPr>
          <p:nvPr>
            <p:ph type="title"/>
          </p:nvPr>
        </p:nvSpPr>
        <p:spPr/>
        <p:txBody>
          <a:bodyPr/>
          <a:lstStyle/>
          <a:p>
            <a:r>
              <a:rPr lang="en-US" dirty="0" smtClean="0"/>
              <a:t>Profiler </a:t>
            </a:r>
            <a:r>
              <a:rPr lang="ja-JP" altLang="en-US" dirty="0" smtClean="0"/>
              <a:t>フィードバージョン</a:t>
            </a:r>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 r="17689" b="61710"/>
          <a:stretch/>
        </p:blipFill>
        <p:spPr bwMode="auto">
          <a:xfrm>
            <a:off x="3410745" y="2383969"/>
            <a:ext cx="5328900" cy="2301116"/>
          </a:xfrm>
          <a:prstGeom prst="rect">
            <a:avLst/>
          </a:prstGeom>
          <a:noFill/>
          <a:ln w="9525">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2678828743"/>
              </p:ext>
            </p:extLst>
          </p:nvPr>
        </p:nvGraphicFramePr>
        <p:xfrm>
          <a:off x="575734" y="2383969"/>
          <a:ext cx="2616200" cy="2164080"/>
        </p:xfrm>
        <a:graphic>
          <a:graphicData uri="http://schemas.openxmlformats.org/drawingml/2006/table">
            <a:tbl>
              <a:tblPr firstRow="1" bandRow="1">
                <a:tableStyleId>{5C22544A-7EE6-4342-B048-85BDC9FD1C3A}</a:tableStyleId>
              </a:tblPr>
              <a:tblGrid>
                <a:gridCol w="1308100"/>
                <a:gridCol w="1308100"/>
              </a:tblGrid>
              <a:tr h="0">
                <a:tc>
                  <a:txBody>
                    <a:bodyPr/>
                    <a:lstStyle/>
                    <a:p>
                      <a:pPr algn="ctr"/>
                      <a:r>
                        <a:rPr lang="en-US" sz="1600" dirty="0" smtClean="0"/>
                        <a:t>Profiler Feed Version</a:t>
                      </a:r>
                      <a:endParaRPr lang="en-US" sz="1600" dirty="0"/>
                    </a:p>
                  </a:txBody>
                  <a:tcPr anchor="ctr"/>
                </a:tc>
                <a:tc>
                  <a:txBody>
                    <a:bodyPr/>
                    <a:lstStyle/>
                    <a:p>
                      <a:pPr algn="ctr"/>
                      <a:r>
                        <a:rPr lang="en-US" sz="1600" dirty="0" smtClean="0"/>
                        <a:t>Minimum ISE Version</a:t>
                      </a:r>
                      <a:endParaRPr lang="en-US" sz="1600" dirty="0"/>
                    </a:p>
                  </a:txBody>
                  <a:tcPr anchor="ctr"/>
                </a:tc>
              </a:tr>
              <a:tr h="195043">
                <a:tc>
                  <a:txBody>
                    <a:bodyPr/>
                    <a:lstStyle/>
                    <a:p>
                      <a:pPr algn="ctr"/>
                      <a:r>
                        <a:rPr lang="en-US" sz="1600" dirty="0" smtClean="0">
                          <a:solidFill>
                            <a:schemeClr val="tx2">
                              <a:lumMod val="75000"/>
                            </a:schemeClr>
                          </a:solidFill>
                        </a:rPr>
                        <a:t>1</a:t>
                      </a:r>
                      <a:endParaRPr lang="en-US" sz="1600" dirty="0">
                        <a:solidFill>
                          <a:schemeClr val="tx2">
                            <a:lumMod val="75000"/>
                          </a:schemeClr>
                        </a:solidFill>
                      </a:endParaRPr>
                    </a:p>
                  </a:txBody>
                  <a:tcPr anchor="ctr"/>
                </a:tc>
                <a:tc>
                  <a:txBody>
                    <a:bodyPr/>
                    <a:lstStyle/>
                    <a:p>
                      <a:pPr algn="ctr"/>
                      <a:r>
                        <a:rPr lang="en-US" sz="1600" dirty="0" smtClean="0">
                          <a:solidFill>
                            <a:schemeClr val="tx2">
                              <a:lumMod val="75000"/>
                            </a:schemeClr>
                          </a:solidFill>
                        </a:rPr>
                        <a:t>1.2</a:t>
                      </a:r>
                      <a:endParaRPr lang="en-US" sz="1600" dirty="0">
                        <a:solidFill>
                          <a:schemeClr val="tx2">
                            <a:lumMod val="75000"/>
                          </a:schemeClr>
                        </a:solidFill>
                      </a:endParaRPr>
                    </a:p>
                  </a:txBody>
                  <a:tcPr anchor="ctr"/>
                </a:tc>
              </a:tr>
              <a:tr h="195043">
                <a:tc>
                  <a:txBody>
                    <a:bodyPr/>
                    <a:lstStyle/>
                    <a:p>
                      <a:pPr algn="ctr"/>
                      <a:r>
                        <a:rPr lang="en-US" sz="1600" dirty="0" smtClean="0">
                          <a:solidFill>
                            <a:schemeClr val="tx2">
                              <a:lumMod val="75000"/>
                            </a:schemeClr>
                          </a:solidFill>
                        </a:rPr>
                        <a:t>2</a:t>
                      </a:r>
                      <a:endParaRPr lang="en-US" sz="1600" dirty="0">
                        <a:solidFill>
                          <a:schemeClr val="tx2">
                            <a:lumMod val="75000"/>
                          </a:schemeClr>
                        </a:solidFill>
                      </a:endParaRPr>
                    </a:p>
                  </a:txBody>
                  <a:tcPr anchor="ctr"/>
                </a:tc>
                <a:tc>
                  <a:txBody>
                    <a:bodyPr/>
                    <a:lstStyle/>
                    <a:p>
                      <a:pPr algn="ctr"/>
                      <a:r>
                        <a:rPr lang="en-US" sz="1600" dirty="0" smtClean="0">
                          <a:solidFill>
                            <a:schemeClr val="tx2">
                              <a:lumMod val="75000"/>
                            </a:schemeClr>
                          </a:solidFill>
                        </a:rPr>
                        <a:t>1.3</a:t>
                      </a:r>
                      <a:endParaRPr lang="en-US" sz="1600" dirty="0">
                        <a:solidFill>
                          <a:schemeClr val="tx2">
                            <a:lumMod val="75000"/>
                          </a:schemeClr>
                        </a:solidFill>
                      </a:endParaRPr>
                    </a:p>
                  </a:txBody>
                  <a:tcPr anchor="ctr"/>
                </a:tc>
              </a:tr>
              <a:tr h="195043">
                <a:tc>
                  <a:txBody>
                    <a:bodyPr/>
                    <a:lstStyle/>
                    <a:p>
                      <a:pPr algn="ctr"/>
                      <a:r>
                        <a:rPr lang="en-US" sz="1600" dirty="0" smtClean="0">
                          <a:solidFill>
                            <a:schemeClr val="tx2">
                              <a:lumMod val="75000"/>
                            </a:schemeClr>
                          </a:solidFill>
                        </a:rPr>
                        <a:t>3</a:t>
                      </a:r>
                      <a:endParaRPr lang="en-US" sz="1600" dirty="0">
                        <a:solidFill>
                          <a:schemeClr val="tx2">
                            <a:lumMod val="75000"/>
                          </a:schemeClr>
                        </a:solidFill>
                      </a:endParaRPr>
                    </a:p>
                  </a:txBody>
                  <a:tcPr anchor="ctr"/>
                </a:tc>
                <a:tc>
                  <a:txBody>
                    <a:bodyPr/>
                    <a:lstStyle/>
                    <a:p>
                      <a:pPr algn="ctr"/>
                      <a:r>
                        <a:rPr lang="en-US" sz="1600" dirty="0" smtClean="0">
                          <a:solidFill>
                            <a:schemeClr val="tx2">
                              <a:lumMod val="75000"/>
                            </a:schemeClr>
                          </a:solidFill>
                        </a:rPr>
                        <a:t>2.1</a:t>
                      </a:r>
                      <a:endParaRPr lang="en-US" sz="1600" dirty="0">
                        <a:solidFill>
                          <a:schemeClr val="tx2">
                            <a:lumMod val="75000"/>
                          </a:schemeClr>
                        </a:solidFill>
                      </a:endParaRPr>
                    </a:p>
                  </a:txBody>
                  <a:tcPr anchor="ctr"/>
                </a:tc>
              </a:tr>
              <a:tr h="208250">
                <a:tc>
                  <a:txBody>
                    <a:bodyPr/>
                    <a:lstStyle/>
                    <a:p>
                      <a:pPr algn="ctr"/>
                      <a:r>
                        <a:rPr lang="en-US" sz="1600" dirty="0" err="1" smtClean="0">
                          <a:solidFill>
                            <a:schemeClr val="tx2">
                              <a:lumMod val="75000"/>
                            </a:schemeClr>
                          </a:solidFill>
                        </a:rPr>
                        <a:t>OUI</a:t>
                      </a:r>
                      <a:endParaRPr lang="en-US" sz="1600" dirty="0">
                        <a:solidFill>
                          <a:schemeClr val="tx2">
                            <a:lumMod val="75000"/>
                          </a:schemeClr>
                        </a:solidFill>
                      </a:endParaRPr>
                    </a:p>
                  </a:txBody>
                  <a:tcPr anchor="ctr"/>
                </a:tc>
                <a:tc>
                  <a:txBody>
                    <a:bodyPr/>
                    <a:lstStyle/>
                    <a:p>
                      <a:pPr algn="ctr"/>
                      <a:r>
                        <a:rPr lang="en-US" sz="1600" dirty="0" smtClean="0">
                          <a:solidFill>
                            <a:schemeClr val="tx2">
                              <a:lumMod val="75000"/>
                            </a:schemeClr>
                          </a:solidFill>
                        </a:rPr>
                        <a:t>All</a:t>
                      </a:r>
                      <a:endParaRPr lang="en-US" sz="1600" dirty="0">
                        <a:solidFill>
                          <a:schemeClr val="tx2">
                            <a:lumMod val="75000"/>
                          </a:schemeClr>
                        </a:solidFill>
                      </a:endParaRPr>
                    </a:p>
                  </a:txBody>
                  <a:tcPr anchor="ctr"/>
                </a:tc>
              </a:tr>
            </a:tbl>
          </a:graphicData>
        </a:graphic>
      </p:graphicFrame>
      <p:sp>
        <p:nvSpPr>
          <p:cNvPr id="6" name="Rounded Rectangle 5"/>
          <p:cNvSpPr/>
          <p:nvPr/>
        </p:nvSpPr>
        <p:spPr>
          <a:xfrm>
            <a:off x="3427678" y="3664160"/>
            <a:ext cx="839523" cy="662307"/>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13783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2" y="1134532"/>
            <a:ext cx="3068298" cy="3381465"/>
          </a:xfrm>
        </p:spPr>
        <p:txBody>
          <a:bodyPr/>
          <a:lstStyle/>
          <a:p>
            <a:r>
              <a:rPr lang="ja-JP" altLang="en-US" dirty="0" smtClean="0"/>
              <a:t>既存の</a:t>
            </a:r>
            <a:r>
              <a:rPr lang="en-US" altLang="ja-JP" dirty="0" smtClean="0"/>
              <a:t>Feed</a:t>
            </a:r>
            <a:r>
              <a:rPr lang="ja-JP" altLang="en-US" dirty="0" smtClean="0"/>
              <a:t>バージョンのプロファイルに、コンパチビリティのあるアップデートがされたとき、新しいリビジョンがアサインされる</a:t>
            </a:r>
            <a:endParaRPr lang="en-US" altLang="ja-JP" dirty="0" smtClean="0"/>
          </a:p>
          <a:p>
            <a:endParaRPr lang="en-US" altLang="ja-JP" dirty="0" smtClean="0"/>
          </a:p>
          <a:p>
            <a:endParaRPr lang="en-US" altLang="ja-JP" dirty="0" smtClean="0"/>
          </a:p>
          <a:p>
            <a:r>
              <a:rPr lang="ja-JP" altLang="en-US" dirty="0" smtClean="0"/>
              <a:t>リビジョン番号は</a:t>
            </a:r>
            <a:r>
              <a:rPr lang="en-US" altLang="ja-JP" dirty="0" smtClean="0"/>
              <a:t>Feed</a:t>
            </a:r>
            <a:r>
              <a:rPr lang="ja-JP" altLang="en-US" dirty="0" smtClean="0"/>
              <a:t>バージョン毎にユニーク</a:t>
            </a:r>
            <a:endParaRPr lang="en-US" dirty="0"/>
          </a:p>
        </p:txBody>
      </p:sp>
      <p:sp>
        <p:nvSpPr>
          <p:cNvPr id="3" name="Title 2"/>
          <p:cNvSpPr>
            <a:spLocks noGrp="1"/>
          </p:cNvSpPr>
          <p:nvPr>
            <p:ph type="title"/>
          </p:nvPr>
        </p:nvSpPr>
        <p:spPr/>
        <p:txBody>
          <a:bodyPr/>
          <a:lstStyle/>
          <a:p>
            <a:r>
              <a:rPr lang="ja-JP" altLang="en-US" dirty="0" smtClean="0"/>
              <a:t>フィードバージョン内の</a:t>
            </a:r>
            <a:r>
              <a:rPr lang="en-US" altLang="ja-JP" dirty="0" smtClean="0"/>
              <a:t> </a:t>
            </a:r>
            <a:r>
              <a:rPr lang="en-US" dirty="0" smtClean="0"/>
              <a:t>Profile</a:t>
            </a:r>
            <a:r>
              <a:rPr lang="ja-JP" altLang="en-US" dirty="0" smtClean="0"/>
              <a:t>リビジョン</a:t>
            </a:r>
            <a:endParaRPr lang="en-US"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 r="26910"/>
          <a:stretch/>
        </p:blipFill>
        <p:spPr bwMode="auto">
          <a:xfrm>
            <a:off x="4043806" y="1139186"/>
            <a:ext cx="3657600" cy="1062857"/>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2695"/>
          <a:stretch/>
        </p:blipFill>
        <p:spPr bwMode="auto">
          <a:xfrm>
            <a:off x="4043752" y="2330243"/>
            <a:ext cx="3657600" cy="1027429"/>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 r="17739"/>
          <a:stretch/>
        </p:blipFill>
        <p:spPr bwMode="auto">
          <a:xfrm>
            <a:off x="4029462" y="3520230"/>
            <a:ext cx="3671943" cy="1129268"/>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4577151" y="1947333"/>
            <a:ext cx="1281112" cy="254710"/>
          </a:xfrm>
          <a:prstGeom prst="roundRect">
            <a:avLst/>
          </a:prstGeom>
          <a:noFill/>
          <a:ln w="28575">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Rounded Rectangle 12"/>
          <p:cNvSpPr/>
          <p:nvPr/>
        </p:nvSpPr>
        <p:spPr>
          <a:xfrm>
            <a:off x="4594082" y="3124199"/>
            <a:ext cx="1219255" cy="256735"/>
          </a:xfrm>
          <a:prstGeom prst="roundRect">
            <a:avLst/>
          </a:prstGeom>
          <a:noFill/>
          <a:ln w="28575">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ounded Rectangle 14"/>
          <p:cNvSpPr/>
          <p:nvPr/>
        </p:nvSpPr>
        <p:spPr>
          <a:xfrm>
            <a:off x="4599256" y="4317999"/>
            <a:ext cx="1214082" cy="255875"/>
          </a:xfrm>
          <a:prstGeom prst="roundRect">
            <a:avLst/>
          </a:prstGeom>
          <a:noFill/>
          <a:ln w="28575">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1" name="Elbow Connector 20"/>
          <p:cNvCxnSpPr>
            <a:endCxn id="4" idx="1"/>
          </p:cNvCxnSpPr>
          <p:nvPr/>
        </p:nvCxnSpPr>
        <p:spPr>
          <a:xfrm rot="5400000" flipH="1" flipV="1">
            <a:off x="3705555" y="2102941"/>
            <a:ext cx="899848" cy="843343"/>
          </a:xfrm>
          <a:prstGeom prst="bentConnector2">
            <a:avLst/>
          </a:prstGeom>
          <a:ln w="28575">
            <a:solidFill>
              <a:srgbClr val="FA661C"/>
            </a:solidFill>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41" idx="3"/>
            <a:endCxn id="13" idx="1"/>
          </p:cNvCxnSpPr>
          <p:nvPr/>
        </p:nvCxnSpPr>
        <p:spPr>
          <a:xfrm>
            <a:off x="3944797" y="3252566"/>
            <a:ext cx="649285" cy="1"/>
          </a:xfrm>
          <a:prstGeom prst="bentConnector3">
            <a:avLst>
              <a:gd name="adj1" fmla="val 50000"/>
            </a:avLst>
          </a:prstGeom>
          <a:ln w="28575">
            <a:solidFill>
              <a:srgbClr val="FA661C"/>
            </a:solidFill>
            <a:tailEnd type="arrow"/>
          </a:ln>
        </p:spPr>
        <p:style>
          <a:lnRef idx="1">
            <a:schemeClr val="accent1"/>
          </a:lnRef>
          <a:fillRef idx="0">
            <a:schemeClr val="accent1"/>
          </a:fillRef>
          <a:effectRef idx="0">
            <a:schemeClr val="accent1"/>
          </a:effectRef>
          <a:fontRef idx="minor">
            <a:schemeClr val="tx1"/>
          </a:fontRef>
        </p:style>
      </p:cxnSp>
      <p:cxnSp>
        <p:nvCxnSpPr>
          <p:cNvPr id="28" name="Elbow Connector 27"/>
          <p:cNvCxnSpPr>
            <a:endCxn id="15" idx="1"/>
          </p:cNvCxnSpPr>
          <p:nvPr/>
        </p:nvCxnSpPr>
        <p:spPr>
          <a:xfrm rot="16200000" flipH="1">
            <a:off x="3703678" y="3550358"/>
            <a:ext cx="925707" cy="865449"/>
          </a:xfrm>
          <a:prstGeom prst="bentConnector2">
            <a:avLst/>
          </a:prstGeom>
          <a:ln w="28575">
            <a:solidFill>
              <a:srgbClr val="FA661C"/>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857066" y="2245212"/>
            <a:ext cx="1286934" cy="5588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t>Profile </a:t>
            </a:r>
          </a:p>
          <a:p>
            <a:pPr algn="ctr"/>
            <a:r>
              <a:rPr lang="ja-JP" altLang="en-US" dirty="0" smtClean="0"/>
              <a:t>リビジョン</a:t>
            </a:r>
            <a:endParaRPr lang="en-US" dirty="0" smtClean="0"/>
          </a:p>
        </p:txBody>
      </p:sp>
      <p:sp>
        <p:nvSpPr>
          <p:cNvPr id="41" name="Rectangle 40"/>
          <p:cNvSpPr/>
          <p:nvPr/>
        </p:nvSpPr>
        <p:spPr>
          <a:xfrm>
            <a:off x="2803030" y="2973166"/>
            <a:ext cx="1141767" cy="558800"/>
          </a:xfrm>
          <a:prstGeom prst="rect">
            <a:avLst/>
          </a:prstGeom>
          <a:solidFill>
            <a:srgbClr val="FA661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smtClean="0"/>
              <a:t>Feed </a:t>
            </a:r>
          </a:p>
          <a:p>
            <a:pPr algn="ctr"/>
            <a:r>
              <a:rPr lang="ja-JP" altLang="en-US" dirty="0" smtClean="0"/>
              <a:t>バージョン</a:t>
            </a:r>
            <a:endParaRPr lang="en-US" dirty="0" smtClean="0"/>
          </a:p>
        </p:txBody>
      </p:sp>
      <p:cxnSp>
        <p:nvCxnSpPr>
          <p:cNvPr id="42" name="Elbow Connector 41"/>
          <p:cNvCxnSpPr>
            <a:stCxn id="32" idx="0"/>
            <a:endCxn id="7177" idx="3"/>
          </p:cNvCxnSpPr>
          <p:nvPr/>
        </p:nvCxnSpPr>
        <p:spPr>
          <a:xfrm rot="16200000" flipV="1">
            <a:off x="7638898" y="1383577"/>
            <a:ext cx="909801" cy="813470"/>
          </a:xfrm>
          <a:prstGeom prst="bentConnector2">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177" name="Rounded Rectangle 7176"/>
          <p:cNvSpPr/>
          <p:nvPr/>
        </p:nvSpPr>
        <p:spPr>
          <a:xfrm>
            <a:off x="7289129" y="1187244"/>
            <a:ext cx="397934" cy="296333"/>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49" name="Elbow Connector 48"/>
          <p:cNvCxnSpPr>
            <a:endCxn id="50" idx="3"/>
          </p:cNvCxnSpPr>
          <p:nvPr/>
        </p:nvCxnSpPr>
        <p:spPr>
          <a:xfrm rot="10800000">
            <a:off x="7587050" y="2523070"/>
            <a:ext cx="397465" cy="1543"/>
          </a:xfrm>
          <a:prstGeom prst="bentConnector3">
            <a:avLst>
              <a:gd name="adj1" fmla="val 50000"/>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7189115" y="2374902"/>
            <a:ext cx="397934" cy="296333"/>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1" name="Rounded Rectangle 50"/>
          <p:cNvSpPr/>
          <p:nvPr/>
        </p:nvSpPr>
        <p:spPr>
          <a:xfrm>
            <a:off x="7092085" y="3579493"/>
            <a:ext cx="397934" cy="296333"/>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0" name="Elbow Connector 59"/>
          <p:cNvCxnSpPr>
            <a:stCxn id="32" idx="2"/>
            <a:endCxn id="51" idx="3"/>
          </p:cNvCxnSpPr>
          <p:nvPr/>
        </p:nvCxnSpPr>
        <p:spPr>
          <a:xfrm rot="5400000">
            <a:off x="7533452" y="2760579"/>
            <a:ext cx="923648" cy="1010514"/>
          </a:xfrm>
          <a:prstGeom prst="bentConnector2">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5984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971592497"/>
              </p:ext>
            </p:extLst>
          </p:nvPr>
        </p:nvGraphicFramePr>
        <p:xfrm>
          <a:off x="391109" y="1235076"/>
          <a:ext cx="8152596" cy="3337560"/>
        </p:xfrm>
        <a:graphic>
          <a:graphicData uri="http://schemas.openxmlformats.org/drawingml/2006/table">
            <a:tbl>
              <a:tblPr firstRow="1" bandRow="1">
                <a:tableStyleId>{5C22544A-7EE6-4342-B048-85BDC9FD1C3A}</a:tableStyleId>
              </a:tblPr>
              <a:tblGrid>
                <a:gridCol w="3168767"/>
                <a:gridCol w="2505875"/>
                <a:gridCol w="1640336"/>
                <a:gridCol w="425789"/>
                <a:gridCol w="411829"/>
              </a:tblGrid>
              <a:tr h="370840">
                <a:tc>
                  <a:txBody>
                    <a:bodyPr/>
                    <a:lstStyle/>
                    <a:p>
                      <a:r>
                        <a:rPr lang="ja-JP" altLang="en-US" sz="1400" dirty="0" smtClean="0"/>
                        <a:t>認証方法</a:t>
                      </a:r>
                      <a:endParaRPr lang="en-US" sz="1400" dirty="0"/>
                    </a:p>
                  </a:txBody>
                  <a:tcPr/>
                </a:tc>
                <a:tc>
                  <a:txBody>
                    <a:bodyPr/>
                    <a:lstStyle/>
                    <a:p>
                      <a:r>
                        <a:rPr lang="ja-JP" altLang="en-US" sz="1400" dirty="0" smtClean="0"/>
                        <a:t>サンプル認証ポリシー</a:t>
                      </a:r>
                      <a:endParaRPr lang="en-US" sz="1400" dirty="0"/>
                    </a:p>
                  </a:txBody>
                  <a:tcPr/>
                </a:tc>
                <a:tc>
                  <a:txBody>
                    <a:bodyPr/>
                    <a:lstStyle/>
                    <a:p>
                      <a:r>
                        <a:rPr lang="ja-JP" altLang="en-US" sz="1400" dirty="0" smtClean="0"/>
                        <a:t>適用ポリシー</a:t>
                      </a:r>
                      <a:r>
                        <a:rPr lang="en-US" altLang="ja-JP" sz="1400" dirty="0" smtClean="0"/>
                        <a:t>/</a:t>
                      </a:r>
                      <a:r>
                        <a:rPr lang="en-US" sz="1400" dirty="0" smtClean="0"/>
                        <a:t>SGT</a:t>
                      </a:r>
                      <a:endParaRPr lang="en-US" sz="1400" dirty="0"/>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802.1X Machine + User (</a:t>
                      </a:r>
                      <a:r>
                        <a:rPr lang="en-US" sz="1400" dirty="0" err="1" smtClean="0">
                          <a:solidFill>
                            <a:schemeClr val="accent1"/>
                          </a:solidFill>
                        </a:rPr>
                        <a:t>EAP</a:t>
                      </a:r>
                      <a:r>
                        <a:rPr lang="en-US" sz="1400" dirty="0" smtClean="0">
                          <a:solidFill>
                            <a:schemeClr val="accent1"/>
                          </a:solidFill>
                        </a:rPr>
                        <a:t> Chain)</a:t>
                      </a:r>
                      <a:endParaRPr lang="en-US" sz="1400" dirty="0">
                        <a:solidFill>
                          <a:schemeClr val="accent1"/>
                        </a:solidFill>
                      </a:endParaRPr>
                    </a:p>
                  </a:txBody>
                  <a:tcPr/>
                </a:tc>
                <a:tc>
                  <a:txBody>
                    <a:bodyPr/>
                    <a:lstStyle/>
                    <a:p>
                      <a:r>
                        <a:rPr lang="en-US" sz="1400" dirty="0" err="1" smtClean="0">
                          <a:solidFill>
                            <a:schemeClr val="accent1"/>
                          </a:solidFill>
                        </a:rPr>
                        <a:t>AD_PC_Employee_1X</a:t>
                      </a:r>
                      <a:endParaRPr lang="en-US" sz="1400" dirty="0">
                        <a:solidFill>
                          <a:schemeClr val="accent1"/>
                        </a:solidFill>
                      </a:endParaRPr>
                    </a:p>
                  </a:txBody>
                  <a:tcPr/>
                </a:tc>
                <a:tc>
                  <a:txBody>
                    <a:bodyPr/>
                    <a:lstStyle/>
                    <a:p>
                      <a:r>
                        <a:rPr lang="en-US" sz="1400" dirty="0" err="1" smtClean="0">
                          <a:solidFill>
                            <a:schemeClr val="accent1"/>
                          </a:solidFill>
                        </a:rPr>
                        <a:t>AD_PC</a:t>
                      </a:r>
                      <a:r>
                        <a:rPr lang="en-US" sz="1400" dirty="0" smtClean="0">
                          <a:solidFill>
                            <a:schemeClr val="accent1"/>
                          </a:solidFill>
                        </a:rPr>
                        <a:t>-Employee</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802.1X Machine + </a:t>
                      </a:r>
                      <a:r>
                        <a:rPr lang="en-US" sz="1400" dirty="0" err="1" smtClean="0">
                          <a:solidFill>
                            <a:schemeClr val="accent1"/>
                          </a:solidFill>
                        </a:rPr>
                        <a:t>EZC</a:t>
                      </a:r>
                      <a:r>
                        <a:rPr lang="en-US" sz="1400" dirty="0" smtClean="0">
                          <a:solidFill>
                            <a:schemeClr val="accent1"/>
                          </a:solidFill>
                        </a:rPr>
                        <a:t> (</a:t>
                      </a:r>
                      <a:r>
                        <a:rPr lang="en-US" sz="1400" dirty="0" err="1" smtClean="0">
                          <a:solidFill>
                            <a:schemeClr val="accent1"/>
                          </a:solidFill>
                        </a:rPr>
                        <a:t>EZC</a:t>
                      </a:r>
                      <a:r>
                        <a:rPr lang="en-US" sz="1400" dirty="0" smtClean="0">
                          <a:solidFill>
                            <a:schemeClr val="accent1"/>
                          </a:solidFill>
                        </a:rPr>
                        <a:t> Chain)</a:t>
                      </a:r>
                      <a:endParaRPr lang="en-US" sz="1400" dirty="0">
                        <a:solidFill>
                          <a:schemeClr val="accent1"/>
                        </a:solidFill>
                      </a:endParaRPr>
                    </a:p>
                  </a:txBody>
                  <a:tcPr/>
                </a:tc>
                <a:tc>
                  <a:txBody>
                    <a:bodyPr/>
                    <a:lstStyle/>
                    <a:p>
                      <a:r>
                        <a:rPr lang="en-US" sz="1400" dirty="0" err="1" smtClean="0">
                          <a:solidFill>
                            <a:schemeClr val="accent1"/>
                          </a:solidFill>
                        </a:rPr>
                        <a:t>AD_PC_Employee_EZC</a:t>
                      </a:r>
                      <a:endParaRPr lang="en-US" sz="1400" dirty="0">
                        <a:solidFill>
                          <a:schemeClr val="accent1"/>
                        </a:solidFill>
                      </a:endParaRPr>
                    </a:p>
                  </a:txBody>
                  <a:tcPr/>
                </a:tc>
                <a:tc>
                  <a:txBody>
                    <a:bodyPr/>
                    <a:lstStyle/>
                    <a:p>
                      <a:r>
                        <a:rPr lang="en-US" sz="1400" dirty="0" err="1" smtClean="0">
                          <a:solidFill>
                            <a:schemeClr val="accent1"/>
                          </a:solidFill>
                        </a:rPr>
                        <a:t>AD_PC</a:t>
                      </a:r>
                      <a:r>
                        <a:rPr lang="en-US" sz="1400" dirty="0" smtClean="0">
                          <a:solidFill>
                            <a:schemeClr val="accent1"/>
                          </a:solidFill>
                        </a:rPr>
                        <a:t>-Employee</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802.1X Machine + CWA (CWA Chain)</a:t>
                      </a:r>
                      <a:endParaRPr lang="en-US" sz="1400" dirty="0">
                        <a:solidFill>
                          <a:schemeClr val="accent1"/>
                        </a:solidFill>
                      </a:endParaRPr>
                    </a:p>
                  </a:txBody>
                  <a:tcPr/>
                </a:tc>
                <a:tc>
                  <a:txBody>
                    <a:bodyPr/>
                    <a:lstStyle/>
                    <a:p>
                      <a:r>
                        <a:rPr lang="en-US" sz="1400" dirty="0" err="1" smtClean="0">
                          <a:solidFill>
                            <a:schemeClr val="accent1"/>
                          </a:solidFill>
                        </a:rPr>
                        <a:t>AD_PC_Employee_WebAuth</a:t>
                      </a:r>
                      <a:endParaRPr lang="en-US" sz="1400" dirty="0">
                        <a:solidFill>
                          <a:schemeClr val="accent1"/>
                        </a:solidFill>
                      </a:endParaRPr>
                    </a:p>
                  </a:txBody>
                  <a:tcPr/>
                </a:tc>
                <a:tc>
                  <a:txBody>
                    <a:bodyPr/>
                    <a:lstStyle/>
                    <a:p>
                      <a:r>
                        <a:rPr lang="en-US" sz="1400" dirty="0" err="1" smtClean="0">
                          <a:solidFill>
                            <a:schemeClr val="accent1"/>
                          </a:solidFill>
                        </a:rPr>
                        <a:t>AD_PC</a:t>
                      </a:r>
                      <a:r>
                        <a:rPr lang="en-US" sz="1400" dirty="0" smtClean="0">
                          <a:solidFill>
                            <a:schemeClr val="accent1"/>
                          </a:solidFill>
                        </a:rPr>
                        <a:t>-Employee</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802.1X User </a:t>
                      </a:r>
                      <a:r>
                        <a:rPr lang="en-US" sz="1400" dirty="0" err="1" smtClean="0">
                          <a:solidFill>
                            <a:schemeClr val="accent1"/>
                          </a:solidFill>
                        </a:rPr>
                        <a:t>Auth</a:t>
                      </a:r>
                      <a:endParaRPr lang="en-US" sz="1400" dirty="0">
                        <a:solidFill>
                          <a:schemeClr val="accent1"/>
                        </a:solidFill>
                      </a:endParaRPr>
                    </a:p>
                  </a:txBody>
                  <a:tcPr/>
                </a:tc>
                <a:tc>
                  <a:txBody>
                    <a:bodyPr/>
                    <a:lstStyle/>
                    <a:p>
                      <a:r>
                        <a:rPr lang="en-US" sz="1400" dirty="0" err="1" smtClean="0">
                          <a:solidFill>
                            <a:schemeClr val="accent1"/>
                          </a:solidFill>
                        </a:rPr>
                        <a:t>Employee_1X</a:t>
                      </a:r>
                      <a:endParaRPr lang="en-US" sz="1400" dirty="0">
                        <a:solidFill>
                          <a:schemeClr val="accent1"/>
                        </a:solidFill>
                      </a:endParaRPr>
                    </a:p>
                  </a:txBody>
                  <a:tcPr/>
                </a:tc>
                <a:tc>
                  <a:txBody>
                    <a:bodyPr/>
                    <a:lstStyle/>
                    <a:p>
                      <a:r>
                        <a:rPr lang="en-US" sz="1400" dirty="0" smtClean="0">
                          <a:solidFill>
                            <a:schemeClr val="accent1"/>
                          </a:solidFill>
                        </a:rPr>
                        <a:t>Employee</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802.1X</a:t>
                      </a:r>
                      <a:r>
                        <a:rPr lang="en-US" sz="1400" baseline="0" dirty="0" smtClean="0">
                          <a:solidFill>
                            <a:schemeClr val="accent1"/>
                          </a:solidFill>
                        </a:rPr>
                        <a:t> Machine </a:t>
                      </a:r>
                      <a:r>
                        <a:rPr lang="en-US" sz="1400" baseline="0" dirty="0" err="1" smtClean="0">
                          <a:solidFill>
                            <a:schemeClr val="accent1"/>
                          </a:solidFill>
                        </a:rPr>
                        <a:t>Auth</a:t>
                      </a:r>
                      <a:r>
                        <a:rPr lang="en-US" sz="1400" baseline="0" dirty="0" smtClean="0">
                          <a:solidFill>
                            <a:schemeClr val="accent1"/>
                          </a:solidFill>
                        </a:rPr>
                        <a:t> Only</a:t>
                      </a:r>
                      <a:endParaRPr lang="en-US" sz="1400" dirty="0">
                        <a:solidFill>
                          <a:schemeClr val="accent1"/>
                        </a:solidFill>
                      </a:endParaRPr>
                    </a:p>
                  </a:txBody>
                  <a:tcPr/>
                </a:tc>
                <a:tc>
                  <a:txBody>
                    <a:bodyPr/>
                    <a:lstStyle/>
                    <a:p>
                      <a:r>
                        <a:rPr lang="en-US" sz="1400" dirty="0" err="1" smtClean="0">
                          <a:solidFill>
                            <a:schemeClr val="accent1"/>
                          </a:solidFill>
                        </a:rPr>
                        <a:t>AD_PC_1X</a:t>
                      </a:r>
                      <a:endParaRPr lang="en-US" sz="1400" dirty="0">
                        <a:solidFill>
                          <a:schemeClr val="accent1"/>
                        </a:solidFill>
                      </a:endParaRPr>
                    </a:p>
                  </a:txBody>
                  <a:tcPr/>
                </a:tc>
                <a:tc>
                  <a:txBody>
                    <a:bodyPr/>
                    <a:lstStyle/>
                    <a:p>
                      <a:r>
                        <a:rPr lang="en-US" sz="1400" dirty="0" err="1" smtClean="0">
                          <a:solidFill>
                            <a:schemeClr val="accent1"/>
                          </a:solidFill>
                        </a:rPr>
                        <a:t>AD_Computer</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MAB</a:t>
                      </a:r>
                      <a:r>
                        <a:rPr lang="en-US" sz="1400" baseline="0" dirty="0" smtClean="0">
                          <a:solidFill>
                            <a:schemeClr val="accent1"/>
                          </a:solidFill>
                        </a:rPr>
                        <a:t> + </a:t>
                      </a:r>
                      <a:r>
                        <a:rPr lang="en-US" sz="1400" baseline="0" dirty="0" err="1" smtClean="0">
                          <a:solidFill>
                            <a:schemeClr val="accent1"/>
                          </a:solidFill>
                        </a:rPr>
                        <a:t>EZConnect</a:t>
                      </a:r>
                      <a:r>
                        <a:rPr lang="en-US" sz="1400" baseline="0" dirty="0" smtClean="0">
                          <a:solidFill>
                            <a:schemeClr val="accent1"/>
                          </a:solidFill>
                        </a:rPr>
                        <a:t> (no </a:t>
                      </a:r>
                      <a:r>
                        <a:rPr lang="en-US" sz="1400" baseline="0" dirty="0" err="1" smtClean="0">
                          <a:solidFill>
                            <a:schemeClr val="accent1"/>
                          </a:solidFill>
                        </a:rPr>
                        <a:t>1X</a:t>
                      </a:r>
                      <a:r>
                        <a:rPr lang="en-US" sz="1400" baseline="0" dirty="0" smtClean="0">
                          <a:solidFill>
                            <a:schemeClr val="accent1"/>
                          </a:solidFill>
                        </a:rPr>
                        <a:t>)</a:t>
                      </a:r>
                      <a:endParaRPr lang="en-US" sz="1400" dirty="0">
                        <a:solidFill>
                          <a:schemeClr val="accent1"/>
                        </a:solidFill>
                      </a:endParaRPr>
                    </a:p>
                  </a:txBody>
                  <a:tcPr/>
                </a:tc>
                <a:tc>
                  <a:txBody>
                    <a:bodyPr/>
                    <a:lstStyle/>
                    <a:p>
                      <a:r>
                        <a:rPr lang="en-US" sz="1400" dirty="0" err="1" smtClean="0">
                          <a:solidFill>
                            <a:schemeClr val="accent1"/>
                          </a:solidFill>
                        </a:rPr>
                        <a:t>Employee_EZConnect</a:t>
                      </a:r>
                      <a:endParaRPr lang="en-US" sz="1400" dirty="0">
                        <a:solidFill>
                          <a:schemeClr val="accent1"/>
                        </a:solidFill>
                      </a:endParaRPr>
                    </a:p>
                  </a:txBody>
                  <a:tcPr/>
                </a:tc>
                <a:tc>
                  <a:txBody>
                    <a:bodyPr/>
                    <a:lstStyle/>
                    <a:p>
                      <a:r>
                        <a:rPr lang="en-US" sz="1400" dirty="0" smtClean="0">
                          <a:solidFill>
                            <a:schemeClr val="accent1"/>
                          </a:solidFill>
                        </a:rPr>
                        <a:t>Employee</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MAB + CWA (no </a:t>
                      </a:r>
                      <a:r>
                        <a:rPr lang="en-US" sz="1400" dirty="0" err="1" smtClean="0">
                          <a:solidFill>
                            <a:schemeClr val="accent1"/>
                          </a:solidFill>
                        </a:rPr>
                        <a:t>1X</a:t>
                      </a:r>
                      <a:r>
                        <a:rPr lang="en-US" sz="1400" dirty="0" smtClean="0">
                          <a:solidFill>
                            <a:schemeClr val="accent1"/>
                          </a:solidFill>
                        </a:rPr>
                        <a:t>)</a:t>
                      </a:r>
                      <a:endParaRPr lang="en-US" sz="1400" dirty="0">
                        <a:solidFill>
                          <a:schemeClr val="accent1"/>
                        </a:solidFill>
                      </a:endParaRPr>
                    </a:p>
                  </a:txBody>
                  <a:tcPr/>
                </a:tc>
                <a:tc>
                  <a:txBody>
                    <a:bodyPr/>
                    <a:lstStyle/>
                    <a:p>
                      <a:r>
                        <a:rPr lang="en-US" sz="1400" dirty="0" err="1" smtClean="0">
                          <a:solidFill>
                            <a:schemeClr val="accent1"/>
                          </a:solidFill>
                        </a:rPr>
                        <a:t>Employee_WebAuth</a:t>
                      </a:r>
                      <a:endParaRPr lang="en-US" sz="1400" dirty="0">
                        <a:solidFill>
                          <a:schemeClr val="accent1"/>
                        </a:solidFill>
                      </a:endParaRPr>
                    </a:p>
                  </a:txBody>
                  <a:tcPr/>
                </a:tc>
                <a:tc>
                  <a:txBody>
                    <a:bodyPr/>
                    <a:lstStyle/>
                    <a:p>
                      <a:r>
                        <a:rPr lang="en-US" sz="1400" dirty="0" smtClean="0">
                          <a:solidFill>
                            <a:schemeClr val="accent1"/>
                          </a:solidFill>
                        </a:rPr>
                        <a:t>Employee</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r h="370840">
                <a:tc>
                  <a:txBody>
                    <a:bodyPr/>
                    <a:lstStyle/>
                    <a:p>
                      <a:r>
                        <a:rPr lang="en-US" sz="1400" dirty="0" smtClean="0">
                          <a:solidFill>
                            <a:schemeClr val="accent1"/>
                          </a:solidFill>
                        </a:rPr>
                        <a:t>MAB + Trusted Device Profile</a:t>
                      </a:r>
                      <a:endParaRPr lang="en-US" sz="1400" dirty="0">
                        <a:solidFill>
                          <a:schemeClr val="accent1"/>
                        </a:solidFill>
                      </a:endParaRPr>
                    </a:p>
                  </a:txBody>
                  <a:tcPr/>
                </a:tc>
                <a:tc>
                  <a:txBody>
                    <a:bodyPr/>
                    <a:lstStyle/>
                    <a:p>
                      <a:r>
                        <a:rPr lang="en-US" sz="1400" dirty="0" err="1" smtClean="0">
                          <a:solidFill>
                            <a:schemeClr val="accent1"/>
                          </a:solidFill>
                        </a:rPr>
                        <a:t>AD_PC_MAB</a:t>
                      </a:r>
                      <a:endParaRPr lang="en-US" sz="1400" dirty="0">
                        <a:solidFill>
                          <a:schemeClr val="accent1"/>
                        </a:solidFill>
                      </a:endParaRPr>
                    </a:p>
                  </a:txBody>
                  <a:tcPr/>
                </a:tc>
                <a:tc>
                  <a:txBody>
                    <a:bodyPr/>
                    <a:lstStyle/>
                    <a:p>
                      <a:r>
                        <a:rPr lang="en-US" sz="1400" dirty="0" err="1" smtClean="0">
                          <a:solidFill>
                            <a:schemeClr val="accent1"/>
                          </a:solidFill>
                        </a:rPr>
                        <a:t>AD_Computer</a:t>
                      </a:r>
                      <a:endParaRPr lang="en-US" sz="1400" dirty="0">
                        <a:solidFill>
                          <a:schemeClr val="accent1"/>
                        </a:solidFill>
                      </a:endParaRPr>
                    </a:p>
                  </a:txBody>
                  <a:tcPr/>
                </a:tc>
                <a:tc>
                  <a:txBody>
                    <a:bodyPr/>
                    <a:lstStyle/>
                    <a:p>
                      <a:endParaRPr lang="en-US" sz="1400" dirty="0"/>
                    </a:p>
                  </a:txBody>
                  <a:tcPr/>
                </a:tc>
                <a:tc>
                  <a:txBody>
                    <a:bodyPr/>
                    <a:lstStyle/>
                    <a:p>
                      <a:endParaRPr lang="en-US" sz="1400" dirty="0"/>
                    </a:p>
                  </a:txBody>
                  <a:tcPr/>
                </a:tc>
              </a:tr>
            </a:tbl>
          </a:graphicData>
        </a:graphic>
      </p:graphicFrame>
      <p:pic>
        <p:nvPicPr>
          <p:cNvPr id="16"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3843085" y="800100"/>
            <a:ext cx="373292" cy="381000"/>
          </a:xfrm>
          <a:prstGeom prst="rect">
            <a:avLst/>
          </a:prstGeom>
          <a:noFill/>
        </p:spPr>
      </p:pic>
      <p:sp>
        <p:nvSpPr>
          <p:cNvPr id="2" name="TextBox 1"/>
          <p:cNvSpPr txBox="1"/>
          <p:nvPr/>
        </p:nvSpPr>
        <p:spPr>
          <a:xfrm>
            <a:off x="4216381" y="800100"/>
            <a:ext cx="1933575" cy="369312"/>
          </a:xfrm>
          <a:prstGeom prst="rect">
            <a:avLst/>
          </a:prstGeom>
          <a:noFill/>
        </p:spPr>
        <p:txBody>
          <a:bodyPr wrap="square" lIns="91420" tIns="45710" rIns="91420" bIns="45710" rtlCol="0">
            <a:spAutoFit/>
          </a:bodyPr>
          <a:lstStyle/>
          <a:p>
            <a:r>
              <a:rPr lang="en-US" dirty="0" smtClean="0"/>
              <a:t>= </a:t>
            </a:r>
            <a:r>
              <a:rPr lang="ja-JP" altLang="en-US" dirty="0" smtClean="0"/>
              <a:t>デバイスの確認</a:t>
            </a:r>
            <a:endParaRPr lang="en-US" dirty="0"/>
          </a:p>
        </p:txBody>
      </p:sp>
      <p:pic>
        <p:nvPicPr>
          <p:cNvPr id="21"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6288764" y="798355"/>
            <a:ext cx="373292" cy="381000"/>
          </a:xfrm>
          <a:prstGeom prst="rect">
            <a:avLst/>
          </a:prstGeom>
          <a:noFill/>
        </p:spPr>
      </p:pic>
      <p:sp>
        <p:nvSpPr>
          <p:cNvPr id="22" name="TextBox 21"/>
          <p:cNvSpPr txBox="1"/>
          <p:nvPr/>
        </p:nvSpPr>
        <p:spPr>
          <a:xfrm>
            <a:off x="6662060" y="798355"/>
            <a:ext cx="1933575" cy="369312"/>
          </a:xfrm>
          <a:prstGeom prst="rect">
            <a:avLst/>
          </a:prstGeom>
          <a:noFill/>
        </p:spPr>
        <p:txBody>
          <a:bodyPr wrap="square" lIns="91420" tIns="45710" rIns="91420" bIns="45710" rtlCol="0">
            <a:spAutoFit/>
          </a:bodyPr>
          <a:lstStyle/>
          <a:p>
            <a:r>
              <a:rPr lang="en-US" dirty="0" smtClean="0"/>
              <a:t>= </a:t>
            </a:r>
            <a:r>
              <a:rPr lang="ja-JP" altLang="en-US" dirty="0" smtClean="0"/>
              <a:t>ユーザの確認</a:t>
            </a:r>
            <a:endParaRPr lang="en-US" dirty="0"/>
          </a:p>
        </p:txBody>
      </p:sp>
      <p:pic>
        <p:nvPicPr>
          <p:cNvPr id="34"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1167" y="3459110"/>
            <a:ext cx="373292" cy="381000"/>
          </a:xfrm>
          <a:prstGeom prst="rect">
            <a:avLst/>
          </a:prstGeom>
          <a:noFill/>
        </p:spPr>
      </p:pic>
      <p:pic>
        <p:nvPicPr>
          <p:cNvPr id="35"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1167" y="2715805"/>
            <a:ext cx="373292" cy="381000"/>
          </a:xfrm>
          <a:prstGeom prst="rect">
            <a:avLst/>
          </a:prstGeom>
          <a:noFill/>
        </p:spPr>
      </p:pic>
      <p:pic>
        <p:nvPicPr>
          <p:cNvPr id="36"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1167" y="1981200"/>
            <a:ext cx="373292" cy="381000"/>
          </a:xfrm>
          <a:prstGeom prst="rect">
            <a:avLst/>
          </a:prstGeom>
          <a:noFill/>
        </p:spPr>
      </p:pic>
      <p:pic>
        <p:nvPicPr>
          <p:cNvPr id="37"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0211" y="1607180"/>
            <a:ext cx="373292" cy="381000"/>
          </a:xfrm>
          <a:prstGeom prst="rect">
            <a:avLst/>
          </a:prstGeom>
          <a:noFill/>
        </p:spPr>
      </p:pic>
      <p:pic>
        <p:nvPicPr>
          <p:cNvPr id="38"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7750813" y="1238395"/>
            <a:ext cx="373292" cy="381000"/>
          </a:xfrm>
          <a:prstGeom prst="rect">
            <a:avLst/>
          </a:prstGeom>
          <a:noFill/>
        </p:spPr>
      </p:pic>
      <p:pic>
        <p:nvPicPr>
          <p:cNvPr id="39"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8147" y="1231415"/>
            <a:ext cx="373292" cy="381000"/>
          </a:xfrm>
          <a:prstGeom prst="rect">
            <a:avLst/>
          </a:prstGeom>
          <a:noFill/>
        </p:spPr>
      </p:pic>
      <p:pic>
        <p:nvPicPr>
          <p:cNvPr id="40"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7750813" y="3099366"/>
            <a:ext cx="373292" cy="381000"/>
          </a:xfrm>
          <a:prstGeom prst="rect">
            <a:avLst/>
          </a:prstGeom>
          <a:noFill/>
        </p:spPr>
      </p:pic>
      <p:pic>
        <p:nvPicPr>
          <p:cNvPr id="41"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7750813" y="2348240"/>
            <a:ext cx="373292" cy="381000"/>
          </a:xfrm>
          <a:prstGeom prst="rect">
            <a:avLst/>
          </a:prstGeom>
          <a:noFill/>
        </p:spPr>
      </p:pic>
      <p:pic>
        <p:nvPicPr>
          <p:cNvPr id="42"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7749857" y="1607180"/>
            <a:ext cx="373292" cy="381000"/>
          </a:xfrm>
          <a:prstGeom prst="rect">
            <a:avLst/>
          </a:prstGeom>
          <a:noFill/>
        </p:spPr>
      </p:pic>
      <p:pic>
        <p:nvPicPr>
          <p:cNvPr id="43"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7749720" y="4206498"/>
            <a:ext cx="373292" cy="381000"/>
          </a:xfrm>
          <a:prstGeom prst="rect">
            <a:avLst/>
          </a:prstGeom>
          <a:noFill/>
        </p:spPr>
      </p:pic>
      <p:pic>
        <p:nvPicPr>
          <p:cNvPr id="44"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1167" y="3834870"/>
            <a:ext cx="373292" cy="381000"/>
          </a:xfrm>
          <a:prstGeom prst="rect">
            <a:avLst/>
          </a:prstGeom>
          <a:noFill/>
        </p:spPr>
      </p:pic>
      <p:pic>
        <p:nvPicPr>
          <p:cNvPr id="45" name="Picture 2" descr="C:\Documents and Settings\chyps\Local Settings\Temporary Internet Files\Content.IE5\ZVZMV05C\MC900442139[1].png"/>
          <p:cNvPicPr>
            <a:picLocks noChangeAspect="1" noChangeArrowheads="1"/>
          </p:cNvPicPr>
          <p:nvPr/>
        </p:nvPicPr>
        <p:blipFill>
          <a:blip r:embed="rId2" cstate="print"/>
          <a:srcRect/>
          <a:stretch>
            <a:fillRect/>
          </a:stretch>
        </p:blipFill>
        <p:spPr bwMode="auto">
          <a:xfrm>
            <a:off x="7750813" y="1981200"/>
            <a:ext cx="373292" cy="381000"/>
          </a:xfrm>
          <a:prstGeom prst="rect">
            <a:avLst/>
          </a:prstGeom>
          <a:noFill/>
        </p:spPr>
      </p:pic>
      <p:pic>
        <p:nvPicPr>
          <p:cNvPr id="46" name="Picture 2" descr="C:\Documents and Settings\chyps\Local Settings\Temporary Internet Files\Content.IE5\ZVZMV05C\MC900442139[1].png"/>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8130211" y="2348240"/>
            <a:ext cx="373292" cy="381000"/>
          </a:xfrm>
          <a:prstGeom prst="rect">
            <a:avLst/>
          </a:prstGeom>
          <a:noFill/>
        </p:spPr>
      </p:pic>
      <p:sp>
        <p:nvSpPr>
          <p:cNvPr id="24" name="Title 6"/>
          <p:cNvSpPr>
            <a:spLocks noGrp="1"/>
          </p:cNvSpPr>
          <p:nvPr>
            <p:ph type="title"/>
          </p:nvPr>
        </p:nvSpPr>
        <p:spPr>
          <a:xfrm>
            <a:off x="230144" y="140181"/>
            <a:ext cx="8579188" cy="357487"/>
          </a:xfrm>
        </p:spPr>
        <p:txBody>
          <a:bodyPr/>
          <a:lstStyle/>
          <a:p>
            <a:r>
              <a:rPr lang="ja-JP" altLang="en-US" sz="2800" dirty="0" smtClean="0">
                <a:solidFill>
                  <a:schemeClr val="tx1"/>
                </a:solidFill>
              </a:rPr>
              <a:t>ユースケース：ユーザ認証とデバイス認証の組み合わせ</a:t>
            </a:r>
            <a:endParaRPr lang="en-US" dirty="0">
              <a:solidFill>
                <a:schemeClr val="tx1"/>
              </a:solidFill>
            </a:endParaRPr>
          </a:p>
        </p:txBody>
      </p:sp>
      <p:sp>
        <p:nvSpPr>
          <p:cNvPr id="25" name="Text Placeholder 3"/>
          <p:cNvSpPr>
            <a:spLocks noGrp="1"/>
          </p:cNvSpPr>
          <p:nvPr>
            <p:ph type="body" sz="quarter" idx="10"/>
          </p:nvPr>
        </p:nvSpPr>
        <p:spPr>
          <a:xfrm>
            <a:off x="231635" y="505591"/>
            <a:ext cx="8588437" cy="329804"/>
          </a:xfrm>
        </p:spPr>
        <p:txBody>
          <a:bodyPr/>
          <a:lstStyle/>
          <a:p>
            <a:r>
              <a:rPr lang="ja-JP" altLang="en-US" sz="1800" dirty="0" smtClean="0"/>
              <a:t>複数の認証方法組み合わせに対応</a:t>
            </a:r>
            <a:endParaRPr lang="en-US" sz="1800" dirty="0"/>
          </a:p>
        </p:txBody>
      </p:sp>
    </p:spTree>
    <p:extLst>
      <p:ext uri="{BB962C8B-B14F-4D97-AF65-F5344CB8AC3E}">
        <p14:creationId xmlns:p14="http://schemas.microsoft.com/office/powerpoint/2010/main" val="12464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Profilerフィード</a:t>
            </a:r>
            <a:r>
              <a:rPr lang="en-US" sz="2800" dirty="0"/>
              <a:t> </a:t>
            </a:r>
            <a:r>
              <a:rPr lang="ja-JP" altLang="en-US" sz="2800" dirty="0" smtClean="0"/>
              <a:t>オフラインアップデート</a:t>
            </a:r>
            <a:r>
              <a:rPr lang="en-US" sz="2800" dirty="0" smtClean="0"/>
              <a:t> (ISE Admin UI)</a:t>
            </a:r>
            <a:endParaRPr lang="en-US" sz="2800" dirty="0"/>
          </a:p>
        </p:txBody>
      </p:sp>
      <p:sp>
        <p:nvSpPr>
          <p:cNvPr id="4" name="Content Placeholder 3"/>
          <p:cNvSpPr>
            <a:spLocks noGrp="1"/>
          </p:cNvSpPr>
          <p:nvPr>
            <p:ph idx="1"/>
          </p:nvPr>
        </p:nvSpPr>
        <p:spPr>
          <a:ln>
            <a:solidFill>
              <a:srgbClr val="0070C0"/>
            </a:solidFill>
          </a:ln>
        </p:spPr>
        <p:txBody>
          <a:bodyPr/>
          <a:lstStyle/>
          <a:p>
            <a:endParaRPr lang="en-US" dirty="0"/>
          </a:p>
        </p:txBody>
      </p:sp>
      <p:sp>
        <p:nvSpPr>
          <p:cNvPr id="5" name="Text Placeholder 4"/>
          <p:cNvSpPr>
            <a:spLocks noGrp="1"/>
          </p:cNvSpPr>
          <p:nvPr>
            <p:ph type="body" sz="quarter" idx="10"/>
          </p:nvPr>
        </p:nvSpPr>
        <p:spPr/>
        <p:txBody>
          <a:bodyPr/>
          <a:lstStyle/>
          <a:p>
            <a:r>
              <a:rPr lang="en-US" sz="1800" dirty="0" smtClean="0"/>
              <a:t>Administration &gt; Feed Service &gt; Profiler   </a:t>
            </a:r>
            <a:r>
              <a:rPr lang="en-US" sz="1800" dirty="0" smtClean="0">
                <a:solidFill>
                  <a:schemeClr val="tx1">
                    <a:lumMod val="75000"/>
                  </a:schemeClr>
                </a:solidFill>
              </a:rPr>
              <a:t>(or Work Centers &gt; Profiler &gt; Feeds)</a:t>
            </a:r>
            <a:endParaRPr lang="en-US" sz="1800" dirty="0">
              <a:solidFill>
                <a:schemeClr val="tx1">
                  <a:lumMod val="75000"/>
                </a:schemeClr>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 t="23129" r="-209" b="143"/>
          <a:stretch/>
        </p:blipFill>
        <p:spPr bwMode="auto">
          <a:xfrm>
            <a:off x="246888" y="1033272"/>
            <a:ext cx="8236957" cy="36576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a:off x="877169" y="2479141"/>
            <a:ext cx="816164" cy="254000"/>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 b="40392"/>
          <a:stretch/>
        </p:blipFill>
        <p:spPr bwMode="auto">
          <a:xfrm>
            <a:off x="273970" y="1034139"/>
            <a:ext cx="7667764"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descr="C:\Documents and Settings\chyps\Local Settings\Temporary Internet Files\Content.IE5\B0IQRZ5K\1280px-Pointing_hand_cursor_vector.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997" y="2606141"/>
            <a:ext cx="912508" cy="663534"/>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a:xfrm rot="10800000">
            <a:off x="4292601" y="2472274"/>
            <a:ext cx="428983" cy="258233"/>
          </a:xfrm>
          <a:prstGeom prst="rightArrow">
            <a:avLst/>
          </a:prstGeom>
          <a:solidFill>
            <a:srgbClr val="0070C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Rectangle 20"/>
          <p:cNvSpPr/>
          <p:nvPr/>
        </p:nvSpPr>
        <p:spPr>
          <a:xfrm>
            <a:off x="4730051" y="2472274"/>
            <a:ext cx="2136416" cy="251367"/>
          </a:xfrm>
          <a:prstGeom prst="rect">
            <a:avLst/>
          </a:prstGeom>
          <a:solidFill>
            <a:schemeClr val="accent6">
              <a:lumMod val="20000"/>
              <a:lumOff val="80000"/>
            </a:schemeClr>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70C0"/>
                </a:solidFill>
              </a:rPr>
              <a:t>Offline Feed Package</a:t>
            </a:r>
          </a:p>
        </p:txBody>
      </p:sp>
      <p:sp>
        <p:nvSpPr>
          <p:cNvPr id="3" name="Rectangle 2"/>
          <p:cNvSpPr/>
          <p:nvPr/>
        </p:nvSpPr>
        <p:spPr>
          <a:xfrm>
            <a:off x="1693333" y="2479141"/>
            <a:ext cx="2565400" cy="25136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902567" y="2823879"/>
            <a:ext cx="993965" cy="254000"/>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78"/>
          <a:stretch/>
        </p:blipFill>
        <p:spPr bwMode="auto">
          <a:xfrm>
            <a:off x="273970" y="1034873"/>
            <a:ext cx="7667764" cy="366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877168" y="3783007"/>
            <a:ext cx="4126631" cy="25136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Right Arrow 16"/>
          <p:cNvSpPr/>
          <p:nvPr/>
        </p:nvSpPr>
        <p:spPr>
          <a:xfrm rot="10800000">
            <a:off x="5037667" y="3785131"/>
            <a:ext cx="428983" cy="258233"/>
          </a:xfrm>
          <a:prstGeom prst="rightArrow">
            <a:avLst/>
          </a:prstGeom>
          <a:solidFill>
            <a:srgbClr val="0070C0"/>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8" name="Picture 6" descr="C:\Documents and Settings\chyps\Local Settings\Temporary Internet Files\Content.IE5\B0IQRZ5K\1280px-Pointing_hand_cursor_vector.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093" y="2965311"/>
            <a:ext cx="912508" cy="66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41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2150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righ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3" grpId="0" animBg="1"/>
      <p:bldP spid="11" grpId="0" animBg="1"/>
      <p:bldP spid="16" grpId="0" animBg="1"/>
      <p:bldP spid="1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104339"/>
            <a:ext cx="8513064" cy="434974"/>
          </a:xfrm>
        </p:spPr>
        <p:txBody>
          <a:bodyPr/>
          <a:lstStyle/>
          <a:p>
            <a:r>
              <a:rPr lang="en-US" dirty="0"/>
              <a:t>HTTP Profiling </a:t>
            </a:r>
            <a:r>
              <a:rPr lang="ja-JP" altLang="en-US" dirty="0" smtClean="0"/>
              <a:t>安定性と忠実性</a:t>
            </a:r>
            <a:endParaRPr lang="en-US" dirty="0"/>
          </a:p>
        </p:txBody>
      </p:sp>
      <p:sp>
        <p:nvSpPr>
          <p:cNvPr id="8" name="Content Placeholder 7"/>
          <p:cNvSpPr>
            <a:spLocks noGrp="1"/>
          </p:cNvSpPr>
          <p:nvPr>
            <p:ph sz="quarter" idx="11"/>
          </p:nvPr>
        </p:nvSpPr>
        <p:spPr>
          <a:xfrm>
            <a:off x="304800" y="627935"/>
            <a:ext cx="8513064" cy="3330575"/>
          </a:xfrm>
        </p:spPr>
        <p:txBody>
          <a:bodyPr/>
          <a:lstStyle/>
          <a:p>
            <a:r>
              <a:rPr lang="ja-JP" altLang="en-US" sz="1800" dirty="0" smtClean="0"/>
              <a:t>ユーザエージェント情報の有効性：</a:t>
            </a:r>
            <a:r>
              <a:rPr lang="en-US" sz="1800" dirty="0" smtClean="0"/>
              <a:t>Windows, </a:t>
            </a:r>
            <a:r>
              <a:rPr lang="en-US" sz="1800" dirty="0"/>
              <a:t>Android, Linux, Mac OS, </a:t>
            </a:r>
            <a:r>
              <a:rPr lang="en-US" sz="1800" dirty="0" err="1" smtClean="0"/>
              <a:t>iOS</a:t>
            </a:r>
            <a:r>
              <a:rPr lang="en-US" sz="1800" dirty="0" smtClean="0"/>
              <a:t> </a:t>
            </a:r>
            <a:r>
              <a:rPr lang="ja-JP" altLang="en-US" sz="1800" dirty="0" smtClean="0"/>
              <a:t>デバイスのタイプや</a:t>
            </a:r>
            <a:r>
              <a:rPr lang="en-US" altLang="ja-JP" sz="1800" dirty="0" smtClean="0"/>
              <a:t>OS</a:t>
            </a:r>
            <a:r>
              <a:rPr lang="ja-JP" altLang="en-US" sz="1800" dirty="0" smtClean="0"/>
              <a:t>バージョン</a:t>
            </a:r>
            <a:endParaRPr lang="en-US" altLang="ja-JP" sz="1800" dirty="0" smtClean="0"/>
          </a:p>
          <a:p>
            <a:pPr marL="440203" lvl="1" indent="-170282"/>
            <a:r>
              <a:rPr lang="en-US" dirty="0" smtClean="0">
                <a:hlinkClick r:id="rId3"/>
              </a:rPr>
              <a:t>http</a:t>
            </a:r>
            <a:r>
              <a:rPr lang="en-US" dirty="0">
                <a:hlinkClick r:id="rId3"/>
              </a:rPr>
              <a:t>://</a:t>
            </a:r>
            <a:r>
              <a:rPr lang="en-US" dirty="0" smtClean="0">
                <a:hlinkClick r:id="rId3"/>
              </a:rPr>
              <a:t>www.useragentstring.com/pages/useragentstring.php</a:t>
            </a:r>
            <a:r>
              <a:rPr lang="en-US" dirty="0" smtClean="0"/>
              <a:t> </a:t>
            </a:r>
          </a:p>
          <a:p>
            <a:pPr marL="440203" lvl="1" indent="-170282"/>
            <a:r>
              <a:rPr lang="en-US" dirty="0">
                <a:hlinkClick r:id="rId4"/>
              </a:rPr>
              <a:t>http://</a:t>
            </a:r>
            <a:r>
              <a:rPr lang="en-US" dirty="0" smtClean="0">
                <a:hlinkClick r:id="rId4"/>
              </a:rPr>
              <a:t>enterpriseios.com/wiki/UserAgent</a:t>
            </a:r>
            <a:r>
              <a:rPr lang="en-US" dirty="0" smtClean="0"/>
              <a:t> </a:t>
            </a:r>
            <a:endParaRPr lang="en-US" dirty="0"/>
          </a:p>
          <a:p>
            <a:pPr marL="201665" indent="-215532">
              <a:spcBef>
                <a:spcPts val="1200"/>
              </a:spcBef>
            </a:pPr>
            <a:r>
              <a:rPr lang="en-US" sz="1800" dirty="0" smtClean="0">
                <a:solidFill>
                  <a:srgbClr val="C00000"/>
                </a:solidFill>
              </a:rPr>
              <a:t>Mac OS “El Capitan”</a:t>
            </a:r>
            <a:r>
              <a:rPr lang="en-US" sz="1800" dirty="0" smtClean="0"/>
              <a:t> </a:t>
            </a:r>
            <a:r>
              <a:rPr lang="ja-JP" altLang="en-US" sz="1800" dirty="0" smtClean="0"/>
              <a:t>および</a:t>
            </a:r>
            <a:r>
              <a:rPr lang="en-US" sz="1800" dirty="0" smtClean="0"/>
              <a:t> </a:t>
            </a:r>
            <a:r>
              <a:rPr lang="en-US" sz="1800" dirty="0" smtClean="0">
                <a:solidFill>
                  <a:srgbClr val="0070C0"/>
                </a:solidFill>
              </a:rPr>
              <a:t>Windows 8.1</a:t>
            </a:r>
            <a:r>
              <a:rPr lang="en-US" sz="1800" dirty="0"/>
              <a:t> </a:t>
            </a:r>
            <a:r>
              <a:rPr lang="ja-JP" altLang="en-US" sz="1800" dirty="0" smtClean="0"/>
              <a:t>の例</a:t>
            </a:r>
            <a:endParaRPr lang="en-US" sz="1800" dirty="0" smtClean="0">
              <a:solidFill>
                <a:srgbClr val="0070C0"/>
              </a:solidFill>
            </a:endParaRPr>
          </a:p>
          <a:p>
            <a:pPr marL="440203" lvl="1" indent="-170282">
              <a:spcBef>
                <a:spcPts val="1200"/>
              </a:spcBef>
            </a:pPr>
            <a:r>
              <a:rPr lang="en-US" dirty="0"/>
              <a:t>Mozilla/5.0 (Macintosh; Intel </a:t>
            </a:r>
            <a:r>
              <a:rPr lang="en-US" b="1" dirty="0">
                <a:solidFill>
                  <a:srgbClr val="C00000"/>
                </a:solidFill>
              </a:rPr>
              <a:t>Mac OS X 10_11</a:t>
            </a:r>
            <a:r>
              <a:rPr lang="en-US" dirty="0"/>
              <a:t>) </a:t>
            </a:r>
            <a:r>
              <a:rPr lang="en-US" dirty="0" err="1"/>
              <a:t>AppleWebKit</a:t>
            </a:r>
            <a:r>
              <a:rPr lang="en-US" dirty="0"/>
              <a:t>/601.1.27 (</a:t>
            </a:r>
            <a:r>
              <a:rPr lang="en-US" dirty="0" err="1"/>
              <a:t>KHTML</a:t>
            </a:r>
            <a:r>
              <a:rPr lang="en-US" dirty="0"/>
              <a:t>, like Gecko) Version/8.1 </a:t>
            </a:r>
            <a:r>
              <a:rPr lang="en-US" dirty="0" smtClean="0"/>
              <a:t>Safari/601.1.27</a:t>
            </a:r>
          </a:p>
          <a:p>
            <a:pPr marL="440203" lvl="1" indent="-170282">
              <a:spcBef>
                <a:spcPts val="1200"/>
              </a:spcBef>
            </a:pPr>
            <a:r>
              <a:rPr lang="en-US" dirty="0" smtClean="0"/>
              <a:t>Mozilla/5.0 (</a:t>
            </a:r>
            <a:r>
              <a:rPr lang="en-US" b="1" dirty="0" smtClean="0">
                <a:solidFill>
                  <a:srgbClr val="0070C0"/>
                </a:solidFill>
              </a:rPr>
              <a:t>Windows NT 6.3</a:t>
            </a:r>
            <a:r>
              <a:rPr lang="en-US" dirty="0" smtClean="0"/>
              <a:t>; WOW64; Trident/7.0; Touch; rv:11.0) like Gecko</a:t>
            </a:r>
            <a:endParaRPr lang="en-US" dirty="0"/>
          </a:p>
          <a:p>
            <a:pPr marL="201665" lvl="0" indent="-215532">
              <a:spcBef>
                <a:spcPts val="1200"/>
              </a:spcBef>
              <a:buClr>
                <a:srgbClr val="2968AF"/>
              </a:buClr>
            </a:pPr>
            <a:r>
              <a:rPr lang="ja-JP" altLang="en-US" sz="1800" dirty="0" smtClean="0">
                <a:solidFill>
                  <a:srgbClr val="676767"/>
                </a:solidFill>
              </a:rPr>
              <a:t>ただし、多くの</a:t>
            </a:r>
            <a:r>
              <a:rPr lang="en-US" altLang="ja-JP" sz="1800" dirty="0" smtClean="0">
                <a:solidFill>
                  <a:srgbClr val="676767"/>
                </a:solidFill>
              </a:rPr>
              <a:t>Web</a:t>
            </a:r>
            <a:r>
              <a:rPr lang="ja-JP" altLang="en-US" sz="1800" dirty="0" smtClean="0">
                <a:solidFill>
                  <a:srgbClr val="676767"/>
                </a:solidFill>
              </a:rPr>
              <a:t>アプリケーションなど、有用な情報でないものも多く存在</a:t>
            </a:r>
            <a:endParaRPr lang="en-US" altLang="ja-JP" sz="1800" dirty="0" smtClean="0">
              <a:solidFill>
                <a:srgbClr val="676767"/>
              </a:solidFill>
            </a:endParaRPr>
          </a:p>
          <a:p>
            <a:pPr marL="347663" lvl="1" indent="-144463">
              <a:spcBef>
                <a:spcPts val="300"/>
              </a:spcBef>
              <a:buFont typeface="CiscoSansTT Light" charset="0"/>
              <a:buChar char="–"/>
              <a:tabLst>
                <a:tab pos="2573338" algn="l"/>
                <a:tab pos="5834063" algn="l"/>
              </a:tabLst>
            </a:pPr>
            <a:r>
              <a:rPr lang="en-US" sz="1050" b="1" dirty="0" err="1">
                <a:solidFill>
                  <a:srgbClr val="0070C0"/>
                </a:solidFill>
              </a:rPr>
              <a:t>AssistantDownloader</a:t>
            </a:r>
            <a:r>
              <a:rPr lang="en-US" sz="1050" b="1" dirty="0">
                <a:solidFill>
                  <a:srgbClr val="0070C0"/>
                </a:solidFill>
              </a:rPr>
              <a:t>	– Internet Print Provider	– </a:t>
            </a:r>
            <a:r>
              <a:rPr lang="en-US" sz="1050" b="1" dirty="0" err="1">
                <a:solidFill>
                  <a:srgbClr val="0070C0"/>
                </a:solidFill>
              </a:rPr>
              <a:t>Wget</a:t>
            </a:r>
            <a:r>
              <a:rPr lang="en-US" sz="1050" b="1" dirty="0">
                <a:solidFill>
                  <a:srgbClr val="0070C0"/>
                </a:solidFill>
              </a:rPr>
              <a:t>/1.12 (darwin10.3.0)</a:t>
            </a:r>
          </a:p>
          <a:p>
            <a:pPr marL="347663" lvl="1" indent="-144463">
              <a:spcBef>
                <a:spcPts val="300"/>
              </a:spcBef>
              <a:buFont typeface="CiscoSansTT Light" charset="0"/>
              <a:buChar char="–"/>
              <a:tabLst>
                <a:tab pos="2573338" algn="l"/>
                <a:tab pos="5834063" algn="l"/>
              </a:tabLst>
            </a:pPr>
            <a:r>
              <a:rPr lang="en-US" sz="1050" b="1" dirty="0" err="1">
                <a:solidFill>
                  <a:srgbClr val="0070C0"/>
                </a:solidFill>
              </a:rPr>
              <a:t>gzip</a:t>
            </a:r>
            <a:r>
              <a:rPr lang="en-US" sz="1050" b="1" dirty="0">
                <a:solidFill>
                  <a:srgbClr val="0070C0"/>
                </a:solidFill>
              </a:rPr>
              <a:t>	– </a:t>
            </a:r>
            <a:r>
              <a:rPr lang="en-US" sz="1050" b="1" dirty="0" err="1">
                <a:solidFill>
                  <a:srgbClr val="0070C0"/>
                </a:solidFill>
              </a:rPr>
              <a:t>SonarClient</a:t>
            </a:r>
            <a:r>
              <a:rPr lang="en-US" sz="1050" b="1" dirty="0">
                <a:solidFill>
                  <a:srgbClr val="0070C0"/>
                </a:solidFill>
              </a:rPr>
              <a:t>	– </a:t>
            </a:r>
            <a:r>
              <a:rPr lang="en-US" sz="1050" b="1" dirty="0" err="1">
                <a:solidFill>
                  <a:srgbClr val="0070C0"/>
                </a:solidFill>
              </a:rPr>
              <a:t>WifiHotspot</a:t>
            </a:r>
            <a:endParaRPr lang="en-US" sz="1050" b="1" dirty="0">
              <a:solidFill>
                <a:srgbClr val="0070C0"/>
              </a:solidFill>
            </a:endParaRPr>
          </a:p>
          <a:p>
            <a:pPr marL="347663" lvl="1" indent="-144463">
              <a:spcBef>
                <a:spcPts val="300"/>
              </a:spcBef>
              <a:buFont typeface="CiscoSansTT Light" charset="0"/>
              <a:buChar char="–"/>
              <a:tabLst>
                <a:tab pos="2573338" algn="l"/>
                <a:tab pos="5834063" algn="l"/>
              </a:tabLst>
            </a:pPr>
            <a:r>
              <a:rPr lang="en-US" sz="1050" b="1" dirty="0">
                <a:solidFill>
                  <a:srgbClr val="0070C0"/>
                </a:solidFill>
              </a:rPr>
              <a:t>(null)/(null) ((null))	– </a:t>
            </a:r>
            <a:r>
              <a:rPr lang="en-US" sz="1050" b="1" dirty="0" err="1">
                <a:solidFill>
                  <a:srgbClr val="0070C0"/>
                </a:solidFill>
              </a:rPr>
              <a:t>Spotify</a:t>
            </a:r>
            <a:r>
              <a:rPr lang="en-US" sz="1050" b="1" dirty="0">
                <a:solidFill>
                  <a:srgbClr val="0070C0"/>
                </a:solidFill>
              </a:rPr>
              <a:t>/100100988 (1\; 0\; 2)	– WSDAPI</a:t>
            </a:r>
          </a:p>
          <a:p>
            <a:pPr marL="347663" lvl="1" indent="-144463">
              <a:spcBef>
                <a:spcPts val="300"/>
              </a:spcBef>
              <a:buFont typeface="CiscoSansTT Light" charset="0"/>
              <a:buChar char="–"/>
              <a:tabLst>
                <a:tab pos="2573338" algn="l"/>
                <a:tab pos="5834063" algn="l"/>
              </a:tabLst>
            </a:pPr>
            <a:r>
              <a:rPr lang="en-US" sz="1050" b="1" dirty="0">
                <a:solidFill>
                  <a:srgbClr val="0070C0"/>
                </a:solidFill>
              </a:rPr>
              <a:t>AVG </a:t>
            </a:r>
            <a:r>
              <a:rPr lang="en-US" sz="1050" b="1" dirty="0" err="1">
                <a:solidFill>
                  <a:srgbClr val="0070C0"/>
                </a:solidFill>
              </a:rPr>
              <a:t>SiteSafety</a:t>
            </a:r>
            <a:r>
              <a:rPr lang="en-US" sz="1050" b="1" dirty="0">
                <a:solidFill>
                  <a:srgbClr val="0070C0"/>
                </a:solidFill>
              </a:rPr>
              <a:t>	– Java/1.6.0_81 	– Yahoo Voice,2.0</a:t>
            </a:r>
          </a:p>
          <a:p>
            <a:pPr marL="347663" lvl="1" indent="-144463">
              <a:spcBef>
                <a:spcPts val="300"/>
              </a:spcBef>
              <a:buFont typeface="CiscoSansTT Light" charset="0"/>
              <a:buChar char="–"/>
              <a:tabLst>
                <a:tab pos="2573338" algn="l"/>
                <a:tab pos="5834063" algn="l"/>
              </a:tabLst>
            </a:pPr>
            <a:r>
              <a:rPr lang="en-US" sz="1050" b="1" dirty="0" err="1">
                <a:solidFill>
                  <a:srgbClr val="0070C0"/>
                </a:solidFill>
              </a:rPr>
              <a:t>Battle.net</a:t>
            </a:r>
            <a:r>
              <a:rPr lang="en-US" sz="1050" b="1" dirty="0">
                <a:solidFill>
                  <a:srgbClr val="0070C0"/>
                </a:solidFill>
              </a:rPr>
              <a:t>/1.0.8.4217	– T84QZS65DQ.com.facebook.Facebook	– </a:t>
            </a:r>
            <a:r>
              <a:rPr lang="en-US" sz="1050" b="1" dirty="0" err="1">
                <a:solidFill>
                  <a:srgbClr val="0070C0"/>
                </a:solidFill>
              </a:rPr>
              <a:t>OutlookSocialConnector</a:t>
            </a:r>
            <a:r>
              <a:rPr lang="en-US" sz="1050" b="1" dirty="0">
                <a:solidFill>
                  <a:srgbClr val="0070C0"/>
                </a:solidFill>
              </a:rPr>
              <a:t>/1.0</a:t>
            </a:r>
          </a:p>
          <a:p>
            <a:pPr marL="347663" lvl="1" indent="-144463">
              <a:spcBef>
                <a:spcPts val="300"/>
              </a:spcBef>
              <a:buFont typeface="CiscoSansTT Light" charset="0"/>
              <a:buChar char="–"/>
              <a:tabLst>
                <a:tab pos="2573338" algn="l"/>
                <a:tab pos="5834063" algn="l"/>
              </a:tabLst>
            </a:pPr>
            <a:r>
              <a:rPr lang="en-US" sz="1050" b="1" dirty="0" err="1">
                <a:solidFill>
                  <a:srgbClr val="0070C0"/>
                </a:solidFill>
              </a:rPr>
              <a:t>BingBar</a:t>
            </a:r>
            <a:r>
              <a:rPr lang="en-US" sz="1050" b="1" dirty="0">
                <a:solidFill>
                  <a:srgbClr val="0070C0"/>
                </a:solidFill>
              </a:rPr>
              <a:t> 7.1.391.0	– </a:t>
            </a:r>
            <a:r>
              <a:rPr lang="en-US" sz="1050" b="1" dirty="0" err="1">
                <a:solidFill>
                  <a:srgbClr val="0070C0"/>
                </a:solidFill>
              </a:rPr>
              <a:t>TeamSoft</a:t>
            </a:r>
            <a:r>
              <a:rPr lang="en-US" sz="1050" b="1" dirty="0">
                <a:solidFill>
                  <a:srgbClr val="0070C0"/>
                </a:solidFill>
              </a:rPr>
              <a:t> </a:t>
            </a:r>
            <a:r>
              <a:rPr lang="en-US" sz="1050" b="1" dirty="0" err="1">
                <a:solidFill>
                  <a:srgbClr val="0070C0"/>
                </a:solidFill>
              </a:rPr>
              <a:t>WinInet</a:t>
            </a:r>
            <a:r>
              <a:rPr lang="en-US" sz="1050" b="1" dirty="0">
                <a:solidFill>
                  <a:srgbClr val="0070C0"/>
                </a:solidFill>
              </a:rPr>
              <a:t> Component	– Windows Store/1.0</a:t>
            </a:r>
          </a:p>
          <a:p>
            <a:pPr marL="347663" lvl="1" indent="-144463">
              <a:spcBef>
                <a:spcPts val="300"/>
              </a:spcBef>
              <a:buFont typeface="CiscoSansTT Light" charset="0"/>
              <a:buChar char="–"/>
              <a:tabLst>
                <a:tab pos="2573338" algn="l"/>
                <a:tab pos="5834063" algn="l"/>
              </a:tabLst>
            </a:pPr>
            <a:r>
              <a:rPr lang="en-US" sz="1050" b="1" dirty="0" err="1">
                <a:solidFill>
                  <a:srgbClr val="0070C0"/>
                </a:solidFill>
              </a:rPr>
              <a:t>ccmhttp</a:t>
            </a:r>
            <a:r>
              <a:rPr lang="en-US" sz="1050" b="1" dirty="0">
                <a:solidFill>
                  <a:srgbClr val="0070C0"/>
                </a:solidFill>
              </a:rPr>
              <a:t>	– VMware VI Client/4.0.0	– </a:t>
            </a:r>
            <a:r>
              <a:rPr lang="en-US" sz="1050" b="1" dirty="0" err="1">
                <a:solidFill>
                  <a:srgbClr val="0070C0"/>
                </a:solidFill>
              </a:rPr>
              <a:t>websocket</a:t>
            </a:r>
            <a:r>
              <a:rPr lang="en-US" sz="1050" b="1" dirty="0">
                <a:solidFill>
                  <a:srgbClr val="0070C0"/>
                </a:solidFill>
              </a:rPr>
              <a:t>-sharp/1.0</a:t>
            </a:r>
          </a:p>
          <a:p>
            <a:pPr marL="347663" lvl="1" indent="-144463">
              <a:spcBef>
                <a:spcPts val="300"/>
              </a:spcBef>
              <a:buFont typeface="CiscoSansTT Light" charset="0"/>
              <a:buChar char="–"/>
              <a:tabLst>
                <a:tab pos="2573338" algn="l"/>
                <a:tab pos="5834063" algn="l"/>
              </a:tabLst>
            </a:pPr>
            <a:r>
              <a:rPr lang="en-US" sz="1050" b="1" dirty="0" err="1" smtClean="0">
                <a:solidFill>
                  <a:srgbClr val="0070C0"/>
                </a:solidFill>
              </a:rPr>
              <a:t>GrooveAgent</a:t>
            </a:r>
            <a:r>
              <a:rPr lang="en-US" sz="1050" b="1" dirty="0">
                <a:solidFill>
                  <a:srgbClr val="0070C0"/>
                </a:solidFill>
              </a:rPr>
              <a:t>	– </a:t>
            </a:r>
            <a:r>
              <a:rPr lang="en-US" sz="1050" b="1" dirty="0" err="1">
                <a:solidFill>
                  <a:srgbClr val="0070C0"/>
                </a:solidFill>
              </a:rPr>
              <a:t>YahooMessenger</a:t>
            </a:r>
            <a:r>
              <a:rPr lang="en-US" sz="1050" b="1" dirty="0">
                <a:solidFill>
                  <a:srgbClr val="0070C0"/>
                </a:solidFill>
              </a:rPr>
              <a:t>/1.0 		– And Many More </a:t>
            </a:r>
          </a:p>
          <a:p>
            <a:pPr marL="201665" lvl="0" indent="-215532">
              <a:spcBef>
                <a:spcPts val="1200"/>
              </a:spcBef>
              <a:buClr>
                <a:srgbClr val="2968AF"/>
              </a:buClr>
            </a:pPr>
            <a:endParaRPr lang="en-US" sz="1600" dirty="0">
              <a:solidFill>
                <a:srgbClr val="0070C0"/>
              </a:solidFill>
            </a:endParaRPr>
          </a:p>
          <a:p>
            <a:pPr marL="440203" lvl="1" indent="-170282">
              <a:spcBef>
                <a:spcPts val="1200"/>
              </a:spcBef>
            </a:pPr>
            <a:endParaRPr lang="en-US" sz="1200" dirty="0" smtClean="0"/>
          </a:p>
        </p:txBody>
      </p:sp>
      <p:sp>
        <p:nvSpPr>
          <p:cNvPr id="6" name="Rectangle 5"/>
          <p:cNvSpPr/>
          <p:nvPr/>
        </p:nvSpPr>
        <p:spPr>
          <a:xfrm>
            <a:off x="953768" y="4538566"/>
            <a:ext cx="7211548" cy="346259"/>
          </a:xfrm>
          <a:prstGeom prst="rect">
            <a:avLst/>
          </a:prstGeom>
          <a:solidFill>
            <a:srgbClr val="FFFFCC"/>
          </a:solidFill>
          <a:ln>
            <a:solidFill>
              <a:srgbClr val="0070C0"/>
            </a:solidFill>
          </a:ln>
        </p:spPr>
        <p:txBody>
          <a:bodyPr wrap="square" lIns="68589" tIns="34295" rIns="68589" bIns="34295">
            <a:spAutoFit/>
          </a:bodyPr>
          <a:lstStyle/>
          <a:p>
            <a:r>
              <a:rPr lang="en-US" altLang="ja-JP" dirty="0" smtClean="0">
                <a:solidFill>
                  <a:srgbClr val="335FFA"/>
                </a:solidFill>
              </a:rPr>
              <a:t>→ </a:t>
            </a:r>
            <a:r>
              <a:rPr lang="ja-JP" altLang="en-US" dirty="0" smtClean="0">
                <a:solidFill>
                  <a:srgbClr val="335FFA"/>
                </a:solidFill>
              </a:rPr>
              <a:t>ブラックリストおよびホワイトリストで有効なエージェントをフィルター</a:t>
            </a:r>
            <a:endParaRPr lang="en-US" altLang="ja-JP" dirty="0" smtClean="0">
              <a:solidFill>
                <a:srgbClr val="335FFA"/>
              </a:solidFill>
            </a:endParaRPr>
          </a:p>
        </p:txBody>
      </p:sp>
    </p:spTree>
    <p:extLst>
      <p:ext uri="{BB962C8B-B14F-4D97-AF65-F5344CB8AC3E}">
        <p14:creationId xmlns:p14="http://schemas.microsoft.com/office/powerpoint/2010/main" val="96086166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4" end="14"/>
                                            </p:txEl>
                                          </p:spTgt>
                                        </p:tgtEl>
                                        <p:attrNameLst>
                                          <p:attrName>style.visibility</p:attrName>
                                        </p:attrNameLst>
                                      </p:cBhvr>
                                      <p:to>
                                        <p:strVal val="visible"/>
                                      </p:to>
                                    </p:set>
                                  </p:childTnLst>
                                </p:cTn>
                              </p:par>
                            </p:childTnLst>
                          </p:cTn>
                        </p:par>
                        <p:par>
                          <p:cTn id="29" fill="hold">
                            <p:stCondLst>
                              <p:cond delay="0"/>
                            </p:stCondLst>
                            <p:childTnLst>
                              <p:par>
                                <p:cTn id="30" presetID="6" presetClass="emph" presetSubtype="0" autoRev="1" fill="hold" nodeType="afterEffect">
                                  <p:stCondLst>
                                    <p:cond delay="0"/>
                                  </p:stCondLst>
                                  <p:childTnLst>
                                    <p:animScale>
                                      <p:cBhvr>
                                        <p:cTn id="31" dur="1000" fill="hold"/>
                                        <p:tgtEl>
                                          <p:spTgt spid="8">
                                            <p:txEl>
                                              <p:pRg st="4" end="4"/>
                                            </p:txEl>
                                          </p:spTgt>
                                        </p:tgtEl>
                                      </p:cBhvr>
                                      <p:by x="150000" y="150000"/>
                                    </p:animScale>
                                  </p:childTnLst>
                                </p:cTn>
                              </p:par>
                            </p:childTnLst>
                          </p:cTn>
                        </p:par>
                        <p:par>
                          <p:cTn id="32" fill="hold">
                            <p:stCondLst>
                              <p:cond delay="2000"/>
                            </p:stCondLst>
                            <p:childTnLst>
                              <p:par>
                                <p:cTn id="33" presetID="6" presetClass="emph" presetSubtype="0" autoRev="1" fill="hold" nodeType="afterEffect">
                                  <p:stCondLst>
                                    <p:cond delay="0"/>
                                  </p:stCondLst>
                                  <p:childTnLst>
                                    <p:animScale>
                                      <p:cBhvr>
                                        <p:cTn id="34" dur="1000" fill="hold"/>
                                        <p:tgtEl>
                                          <p:spTgt spid="8">
                                            <p:txEl>
                                              <p:pRg st="5" end="5"/>
                                            </p:txEl>
                                          </p:spTgt>
                                        </p:tgtEl>
                                      </p:cBhvr>
                                      <p:by x="150000" y="150000"/>
                                    </p:animScale>
                                  </p:childTnLst>
                                </p:cTn>
                              </p:par>
                            </p:childTnLst>
                          </p:cTn>
                        </p:par>
                        <p:par>
                          <p:cTn id="35" fill="hold">
                            <p:stCondLst>
                              <p:cond delay="4000"/>
                            </p:stCondLst>
                            <p:childTnLst>
                              <p:par>
                                <p:cTn id="36" presetID="6" presetClass="emph" presetSubtype="0" autoRev="1" fill="hold" nodeType="afterEffect">
                                  <p:stCondLst>
                                    <p:cond delay="0"/>
                                  </p:stCondLst>
                                  <p:childTnLst>
                                    <p:animScale>
                                      <p:cBhvr>
                                        <p:cTn id="37" dur="1000" fill="hold"/>
                                        <p:tgtEl>
                                          <p:spTgt spid="8">
                                            <p:txEl>
                                              <p:pRg st="6" end="6"/>
                                            </p:txEl>
                                          </p:spTgt>
                                        </p:tgtEl>
                                      </p:cBhvr>
                                      <p:by x="150000" y="150000"/>
                                    </p:animScale>
                                  </p:childTnLst>
                                </p:cTn>
                              </p:par>
                            </p:childTnLst>
                          </p:cTn>
                        </p:par>
                        <p:par>
                          <p:cTn id="38" fill="hold">
                            <p:stCondLst>
                              <p:cond delay="6000"/>
                            </p:stCondLst>
                            <p:childTnLst>
                              <p:par>
                                <p:cTn id="39" presetID="6" presetClass="emph" presetSubtype="0" autoRev="1" fill="hold" nodeType="afterEffect">
                                  <p:stCondLst>
                                    <p:cond delay="0"/>
                                  </p:stCondLst>
                                  <p:childTnLst>
                                    <p:animScale>
                                      <p:cBhvr>
                                        <p:cTn id="40" dur="1000" fill="hold"/>
                                        <p:tgtEl>
                                          <p:spTgt spid="8">
                                            <p:txEl>
                                              <p:pRg st="7" end="7"/>
                                            </p:txEl>
                                          </p:spTgt>
                                        </p:tgtEl>
                                      </p:cBhvr>
                                      <p:by x="150000" y="150000"/>
                                    </p:animScale>
                                  </p:childTnLst>
                                </p:cTn>
                              </p:par>
                            </p:childTnLst>
                          </p:cTn>
                        </p:par>
                        <p:par>
                          <p:cTn id="41" fill="hold">
                            <p:stCondLst>
                              <p:cond delay="8000"/>
                            </p:stCondLst>
                            <p:childTnLst>
                              <p:par>
                                <p:cTn id="42" presetID="6" presetClass="emph" presetSubtype="0" autoRev="1" fill="hold" nodeType="afterEffect">
                                  <p:stCondLst>
                                    <p:cond delay="0"/>
                                  </p:stCondLst>
                                  <p:childTnLst>
                                    <p:animScale>
                                      <p:cBhvr>
                                        <p:cTn id="43" dur="1000" fill="hold"/>
                                        <p:tgtEl>
                                          <p:spTgt spid="8">
                                            <p:txEl>
                                              <p:pRg st="8" end="8"/>
                                            </p:txEl>
                                          </p:spTgt>
                                        </p:tgtEl>
                                      </p:cBhvr>
                                      <p:by x="150000" y="150000"/>
                                    </p:animScale>
                                  </p:childTnLst>
                                </p:cTn>
                              </p:par>
                            </p:childTnLst>
                          </p:cTn>
                        </p:par>
                        <p:par>
                          <p:cTn id="44" fill="hold">
                            <p:stCondLst>
                              <p:cond delay="10000"/>
                            </p:stCondLst>
                            <p:childTnLst>
                              <p:par>
                                <p:cTn id="45" presetID="6" presetClass="emph" presetSubtype="0" autoRev="1" fill="hold" nodeType="afterEffect">
                                  <p:stCondLst>
                                    <p:cond delay="0"/>
                                  </p:stCondLst>
                                  <p:childTnLst>
                                    <p:animScale>
                                      <p:cBhvr>
                                        <p:cTn id="46" dur="1000" fill="hold"/>
                                        <p:tgtEl>
                                          <p:spTgt spid="8">
                                            <p:txEl>
                                              <p:pRg st="9" end="9"/>
                                            </p:txEl>
                                          </p:spTgt>
                                        </p:tgtEl>
                                      </p:cBhvr>
                                      <p:by x="150000" y="150000"/>
                                    </p:animScale>
                                  </p:childTnLst>
                                </p:cTn>
                              </p:par>
                            </p:childTnLst>
                          </p:cTn>
                        </p:par>
                        <p:par>
                          <p:cTn id="47" fill="hold">
                            <p:stCondLst>
                              <p:cond delay="12000"/>
                            </p:stCondLst>
                            <p:childTnLst>
                              <p:par>
                                <p:cTn id="48" presetID="6" presetClass="emph" presetSubtype="0" autoRev="1" fill="hold" nodeType="afterEffect">
                                  <p:stCondLst>
                                    <p:cond delay="0"/>
                                  </p:stCondLst>
                                  <p:childTnLst>
                                    <p:animScale>
                                      <p:cBhvr>
                                        <p:cTn id="49" dur="1000" fill="hold"/>
                                        <p:tgtEl>
                                          <p:spTgt spid="8">
                                            <p:txEl>
                                              <p:pRg st="10" end="10"/>
                                            </p:txEl>
                                          </p:spTgt>
                                        </p:tgtEl>
                                      </p:cBhvr>
                                      <p:by x="150000" y="150000"/>
                                    </p:animScale>
                                  </p:childTnLst>
                                </p:cTn>
                              </p:par>
                            </p:childTnLst>
                          </p:cTn>
                        </p:par>
                        <p:par>
                          <p:cTn id="50" fill="hold">
                            <p:stCondLst>
                              <p:cond delay="14000"/>
                            </p:stCondLst>
                            <p:childTnLst>
                              <p:par>
                                <p:cTn id="51" presetID="6" presetClass="emph" presetSubtype="0" autoRev="1" fill="hold" nodeType="afterEffect">
                                  <p:stCondLst>
                                    <p:cond delay="0"/>
                                  </p:stCondLst>
                                  <p:childTnLst>
                                    <p:animScale>
                                      <p:cBhvr>
                                        <p:cTn id="52" dur="1000" fill="hold"/>
                                        <p:tgtEl>
                                          <p:spTgt spid="8">
                                            <p:txEl>
                                              <p:pRg st="11" end="11"/>
                                            </p:txEl>
                                          </p:spTgt>
                                        </p:tgtEl>
                                      </p:cBhvr>
                                      <p:by x="150000" y="150000"/>
                                    </p:animScale>
                                  </p:childTnLst>
                                </p:cTn>
                              </p:par>
                            </p:childTnLst>
                          </p:cTn>
                        </p:par>
                        <p:par>
                          <p:cTn id="53" fill="hold">
                            <p:stCondLst>
                              <p:cond delay="16000"/>
                            </p:stCondLst>
                            <p:childTnLst>
                              <p:par>
                                <p:cTn id="54" presetID="6" presetClass="emph" presetSubtype="0" autoRev="1" fill="hold" nodeType="afterEffect">
                                  <p:stCondLst>
                                    <p:cond delay="0"/>
                                  </p:stCondLst>
                                  <p:childTnLst>
                                    <p:animScale>
                                      <p:cBhvr>
                                        <p:cTn id="55" dur="1000" fill="hold"/>
                                        <p:tgtEl>
                                          <p:spTgt spid="8">
                                            <p:txEl>
                                              <p:pRg st="12" end="12"/>
                                            </p:txEl>
                                          </p:spTgt>
                                        </p:tgtEl>
                                      </p:cBhvr>
                                      <p:by x="150000" y="150000"/>
                                    </p:animScale>
                                  </p:childTnLst>
                                </p:cTn>
                              </p:par>
                            </p:childTnLst>
                          </p:cTn>
                        </p:par>
                        <p:par>
                          <p:cTn id="56" fill="hold">
                            <p:stCondLst>
                              <p:cond delay="18000"/>
                            </p:stCondLst>
                            <p:childTnLst>
                              <p:par>
                                <p:cTn id="57" presetID="6" presetClass="emph" presetSubtype="0" autoRev="1" fill="hold" nodeType="afterEffect">
                                  <p:stCondLst>
                                    <p:cond delay="0"/>
                                  </p:stCondLst>
                                  <p:childTnLst>
                                    <p:animScale>
                                      <p:cBhvr>
                                        <p:cTn id="58" dur="1000" fill="hold"/>
                                        <p:tgtEl>
                                          <p:spTgt spid="8">
                                            <p:txEl>
                                              <p:pRg st="13" end="13"/>
                                            </p:txEl>
                                          </p:spTgt>
                                        </p:tgtEl>
                                      </p:cBhvr>
                                      <p:by x="150000" y="150000"/>
                                    </p:animScale>
                                  </p:childTnLst>
                                </p:cTn>
                              </p:par>
                            </p:childTnLst>
                          </p:cTn>
                        </p:par>
                        <p:par>
                          <p:cTn id="59" fill="hold">
                            <p:stCondLst>
                              <p:cond delay="20000"/>
                            </p:stCondLst>
                            <p:childTnLst>
                              <p:par>
                                <p:cTn id="60" presetID="6" presetClass="emph" presetSubtype="0" autoRev="1" fill="hold" nodeType="afterEffect">
                                  <p:stCondLst>
                                    <p:cond delay="0"/>
                                  </p:stCondLst>
                                  <p:childTnLst>
                                    <p:animScale>
                                      <p:cBhvr>
                                        <p:cTn id="61" dur="1000" fill="hold"/>
                                        <p:tgtEl>
                                          <p:spTgt spid="8">
                                            <p:txEl>
                                              <p:pRg st="14" end="14"/>
                                            </p:txEl>
                                          </p:spTgt>
                                        </p:tgtEl>
                                      </p:cBhvr>
                                      <p:by x="150000" y="150000"/>
                                    </p:animScale>
                                  </p:childTnLst>
                                </p:cTn>
                              </p:par>
                            </p:childTnLst>
                          </p:cTn>
                        </p:par>
                        <p:par>
                          <p:cTn id="62" fill="hold">
                            <p:stCondLst>
                              <p:cond delay="22000"/>
                            </p:stCondLst>
                            <p:childTnLst>
                              <p:par>
                                <p:cTn id="63" presetID="10"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err="1" smtClean="0"/>
              <a:t>NMAP</a:t>
            </a:r>
            <a:r>
              <a:rPr lang="en-US" dirty="0" smtClean="0"/>
              <a:t> Probe</a:t>
            </a:r>
          </a:p>
          <a:p>
            <a:pPr lvl="1"/>
            <a:r>
              <a:rPr lang="ja-JP" altLang="en-US" dirty="0" smtClean="0"/>
              <a:t>マニュアルスキャンの機能拡張</a:t>
            </a:r>
            <a:endParaRPr lang="en-US" altLang="ja-JP" dirty="0" smtClean="0"/>
          </a:p>
          <a:p>
            <a:pPr lvl="1"/>
            <a:r>
              <a:rPr lang="en-US" dirty="0" smtClean="0"/>
              <a:t>Ping </a:t>
            </a:r>
            <a:r>
              <a:rPr lang="ja-JP" altLang="en-US" dirty="0" smtClean="0"/>
              <a:t>チェック</a:t>
            </a:r>
            <a:endParaRPr lang="en-US" dirty="0" smtClean="0"/>
          </a:p>
          <a:p>
            <a:pPr lvl="1"/>
            <a:r>
              <a:rPr lang="ja-JP" altLang="en-US" dirty="0" smtClean="0"/>
              <a:t>カスタムポート</a:t>
            </a:r>
            <a:endParaRPr lang="en-US" dirty="0"/>
          </a:p>
          <a:p>
            <a:pPr lvl="1"/>
            <a:r>
              <a:rPr lang="ja-JP" altLang="en-US" dirty="0" smtClean="0"/>
              <a:t>バナー</a:t>
            </a:r>
            <a:r>
              <a:rPr lang="en-US" altLang="ja-JP" dirty="0" smtClean="0"/>
              <a:t> / </a:t>
            </a:r>
            <a:r>
              <a:rPr lang="ja-JP" altLang="en-US" dirty="0" smtClean="0"/>
              <a:t>サービス情報</a:t>
            </a:r>
            <a:endParaRPr lang="en-US" dirty="0" smtClean="0"/>
          </a:p>
          <a:p>
            <a:pPr lvl="1"/>
            <a:r>
              <a:rPr lang="en-US" dirty="0" err="1"/>
              <a:t>ePO</a:t>
            </a:r>
            <a:r>
              <a:rPr lang="en-US" dirty="0"/>
              <a:t> </a:t>
            </a:r>
            <a:r>
              <a:rPr lang="ja-JP" altLang="en-US" dirty="0" smtClean="0"/>
              <a:t>チェック</a:t>
            </a:r>
            <a:endParaRPr lang="en-US" dirty="0" smtClean="0"/>
          </a:p>
          <a:p>
            <a:pPr lvl="1"/>
            <a:r>
              <a:rPr lang="en-US" dirty="0" smtClean="0"/>
              <a:t>SMB Discovery</a:t>
            </a:r>
          </a:p>
        </p:txBody>
      </p:sp>
      <p:sp>
        <p:nvSpPr>
          <p:cNvPr id="3" name="Title 2"/>
          <p:cNvSpPr>
            <a:spLocks noGrp="1"/>
          </p:cNvSpPr>
          <p:nvPr>
            <p:ph type="title"/>
          </p:nvPr>
        </p:nvSpPr>
        <p:spPr/>
        <p:txBody>
          <a:bodyPr/>
          <a:lstStyle/>
          <a:p>
            <a:r>
              <a:rPr lang="en-US" dirty="0" smtClean="0"/>
              <a:t>NMAP Probe </a:t>
            </a:r>
            <a:r>
              <a:rPr lang="ja-JP" altLang="en-US" dirty="0" smtClean="0"/>
              <a:t>機能拡張</a:t>
            </a:r>
            <a:endParaRPr lang="en-US" dirty="0"/>
          </a:p>
        </p:txBody>
      </p:sp>
    </p:spTree>
    <p:extLst>
      <p:ext uri="{BB962C8B-B14F-4D97-AF65-F5344CB8AC3E}">
        <p14:creationId xmlns:p14="http://schemas.microsoft.com/office/powerpoint/2010/main" val="246554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マニュアル</a:t>
            </a:r>
            <a:r>
              <a:rPr lang="en-US" dirty="0" smtClean="0"/>
              <a:t> NMAP </a:t>
            </a:r>
            <a:r>
              <a:rPr lang="ja-JP" altLang="en-US" dirty="0" smtClean="0"/>
              <a:t>スキャン</a:t>
            </a:r>
            <a:endParaRPr lang="en-US" dirty="0"/>
          </a:p>
        </p:txBody>
      </p:sp>
      <p:sp>
        <p:nvSpPr>
          <p:cNvPr id="7" name="Text Placeholder 6"/>
          <p:cNvSpPr>
            <a:spLocks noGrp="1"/>
          </p:cNvSpPr>
          <p:nvPr>
            <p:ph type="body" sz="quarter" idx="10"/>
          </p:nvPr>
        </p:nvSpPr>
        <p:spPr/>
        <p:txBody>
          <a:bodyPr/>
          <a:lstStyle/>
          <a:p>
            <a:r>
              <a:rPr lang="en-US" sz="1800" dirty="0" smtClean="0"/>
              <a:t>Work Centers &gt; Profiler &gt; Manual Scans</a:t>
            </a:r>
            <a:endParaRPr lang="en-US" sz="1800"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41" y="1024736"/>
            <a:ext cx="8345488" cy="370435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610641" y="1842473"/>
            <a:ext cx="2122488" cy="468927"/>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6610641" y="3501940"/>
            <a:ext cx="2320830" cy="468927"/>
          </a:xfrm>
          <a:prstGeom prst="rect">
            <a:avLst/>
          </a:prstGeom>
          <a:solidFill>
            <a:schemeClr val="accent5">
              <a:lumMod val="20000"/>
              <a:lumOff val="80000"/>
            </a:schemeClr>
          </a:solid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70C0"/>
                </a:solidFill>
              </a:rPr>
              <a:t>Ping </a:t>
            </a:r>
            <a:r>
              <a:rPr lang="ja-JP" altLang="en-US" sz="1600" dirty="0" smtClean="0">
                <a:solidFill>
                  <a:srgbClr val="0070C0"/>
                </a:solidFill>
              </a:rPr>
              <a:t>チェックをスキップ</a:t>
            </a:r>
            <a:endParaRPr lang="en-US" sz="1600" dirty="0" smtClean="0">
              <a:solidFill>
                <a:srgbClr val="0070C0"/>
              </a:solidFill>
            </a:endParaRPr>
          </a:p>
        </p:txBody>
      </p:sp>
      <p:cxnSp>
        <p:nvCxnSpPr>
          <p:cNvPr id="4" name="Straight Arrow Connector 3"/>
          <p:cNvCxnSpPr>
            <a:stCxn id="6" idx="0"/>
          </p:cNvCxnSpPr>
          <p:nvPr/>
        </p:nvCxnSpPr>
        <p:spPr>
          <a:xfrm flipV="1">
            <a:off x="7771056" y="2311400"/>
            <a:ext cx="0" cy="119054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49575" y="1398947"/>
            <a:ext cx="1542758" cy="937854"/>
          </a:xfrm>
          <a:prstGeom prst="rect">
            <a:avLst/>
          </a:prstGeom>
          <a:noFill/>
          <a:ln w="3810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ectangle 9"/>
          <p:cNvSpPr/>
          <p:nvPr/>
        </p:nvSpPr>
        <p:spPr>
          <a:xfrm>
            <a:off x="4790306" y="640207"/>
            <a:ext cx="2524894" cy="468927"/>
          </a:xfrm>
          <a:prstGeom prst="rect">
            <a:avLst/>
          </a:prstGeom>
          <a:solidFill>
            <a:srgbClr val="E3D8E8"/>
          </a:solidFill>
          <a:ln w="3810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rgbClr val="7030A0"/>
                </a:solidFill>
              </a:rPr>
              <a:t>オリジナル</a:t>
            </a:r>
            <a:endParaRPr lang="en-US" altLang="ja-JP" sz="1600" dirty="0" smtClean="0">
              <a:solidFill>
                <a:srgbClr val="7030A0"/>
              </a:solidFill>
            </a:endParaRPr>
          </a:p>
          <a:p>
            <a:pPr algn="ctr"/>
            <a:r>
              <a:rPr lang="ja-JP" altLang="en-US" sz="1600" dirty="0" smtClean="0">
                <a:solidFill>
                  <a:srgbClr val="7030A0"/>
                </a:solidFill>
              </a:rPr>
              <a:t>スキャンオプション</a:t>
            </a:r>
            <a:endParaRPr lang="en-US" sz="1600" dirty="0" smtClean="0">
              <a:solidFill>
                <a:srgbClr val="7030A0"/>
              </a:solidFill>
            </a:endParaRPr>
          </a:p>
        </p:txBody>
      </p:sp>
      <p:cxnSp>
        <p:nvCxnSpPr>
          <p:cNvPr id="11" name="Straight Arrow Connector 10"/>
          <p:cNvCxnSpPr/>
          <p:nvPr/>
        </p:nvCxnSpPr>
        <p:spPr>
          <a:xfrm>
            <a:off x="5486400" y="1109134"/>
            <a:ext cx="1" cy="289814"/>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29507" y="2144014"/>
            <a:ext cx="3269959" cy="937854"/>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643467" y="3411410"/>
            <a:ext cx="5748866" cy="468927"/>
          </a:xfrm>
          <a:prstGeom prst="rect">
            <a:avLst/>
          </a:prstGeom>
          <a:solidFill>
            <a:schemeClr val="bg1"/>
          </a:solid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A661C"/>
                </a:solidFill>
              </a:rPr>
              <a:t>Start New Custom Scan </a:t>
            </a:r>
            <a:r>
              <a:rPr lang="en-US" dirty="0">
                <a:solidFill>
                  <a:schemeClr val="bg1"/>
                </a:solidFill>
              </a:rPr>
              <a:t>-</a:t>
            </a:r>
            <a:r>
              <a:rPr lang="en-US" dirty="0" smtClean="0">
                <a:solidFill>
                  <a:schemeClr val="bg1"/>
                </a:solidFill>
              </a:rPr>
              <a:t>or- pick Saved Scan Action </a:t>
            </a:r>
          </a:p>
        </p:txBody>
      </p:sp>
      <p:cxnSp>
        <p:nvCxnSpPr>
          <p:cNvPr id="17" name="Straight Arrow Connector 16"/>
          <p:cNvCxnSpPr/>
          <p:nvPr/>
        </p:nvCxnSpPr>
        <p:spPr>
          <a:xfrm flipV="1">
            <a:off x="2590971" y="3081868"/>
            <a:ext cx="0" cy="329542"/>
          </a:xfrm>
          <a:prstGeom prst="straightConnector1">
            <a:avLst/>
          </a:prstGeom>
          <a:ln w="28575">
            <a:solidFill>
              <a:srgbClr val="FA661C"/>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216441" y="3962400"/>
            <a:ext cx="1635892" cy="397933"/>
          </a:xfrm>
          <a:prstGeom prst="rect">
            <a:avLst/>
          </a:prstGeom>
          <a:noFill/>
          <a:ln w="38100">
            <a:solidFill>
              <a:schemeClr val="accent4">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Rectangle 22"/>
          <p:cNvSpPr/>
          <p:nvPr/>
        </p:nvSpPr>
        <p:spPr>
          <a:xfrm>
            <a:off x="643467" y="3411410"/>
            <a:ext cx="5748866" cy="468927"/>
          </a:xfrm>
          <a:prstGeom prst="rect">
            <a:avLst/>
          </a:prstGeom>
          <a:solidFill>
            <a:schemeClr val="bg1"/>
          </a:solid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rgbClr val="FA661C"/>
                </a:solidFill>
              </a:rPr>
              <a:t>カスタムスキャンを新しく実行</a:t>
            </a:r>
            <a:r>
              <a:rPr lang="en-US" sz="1600" dirty="0" smtClean="0">
                <a:solidFill>
                  <a:srgbClr val="FA661C"/>
                </a:solidFill>
              </a:rPr>
              <a:t> </a:t>
            </a:r>
            <a:r>
              <a:rPr lang="ja-JP" altLang="en-US" sz="1600" dirty="0" smtClean="0">
                <a:solidFill>
                  <a:srgbClr val="FA661C"/>
                </a:solidFill>
              </a:rPr>
              <a:t>または</a:t>
            </a:r>
            <a:r>
              <a:rPr lang="en-US" sz="1600" dirty="0" smtClean="0">
                <a:solidFill>
                  <a:srgbClr val="FA661C"/>
                </a:solidFill>
              </a:rPr>
              <a:t> </a:t>
            </a:r>
            <a:r>
              <a:rPr lang="ja-JP" altLang="en-US" sz="1600" dirty="0" smtClean="0">
                <a:solidFill>
                  <a:schemeClr val="accent4">
                    <a:lumMod val="50000"/>
                  </a:schemeClr>
                </a:solidFill>
              </a:rPr>
              <a:t>保存スキャンアクション</a:t>
            </a:r>
            <a:endParaRPr lang="en-US" sz="1600" dirty="0" smtClean="0">
              <a:solidFill>
                <a:schemeClr val="accent4">
                  <a:lumMod val="50000"/>
                </a:schemeClr>
              </a:solidFill>
            </a:endParaRPr>
          </a:p>
        </p:txBody>
      </p:sp>
      <p:sp>
        <p:nvSpPr>
          <p:cNvPr id="18" name="Freeform 17"/>
          <p:cNvSpPr/>
          <p:nvPr/>
        </p:nvSpPr>
        <p:spPr>
          <a:xfrm>
            <a:off x="3852333" y="3767667"/>
            <a:ext cx="1337734" cy="457200"/>
          </a:xfrm>
          <a:custGeom>
            <a:avLst/>
            <a:gdLst>
              <a:gd name="connsiteX0" fmla="*/ 1337734 w 1337734"/>
              <a:gd name="connsiteY0" fmla="*/ 0 h 457200"/>
              <a:gd name="connsiteX1" fmla="*/ 1270000 w 1337734"/>
              <a:gd name="connsiteY1" fmla="*/ 313266 h 457200"/>
              <a:gd name="connsiteX2" fmla="*/ 948267 w 1337734"/>
              <a:gd name="connsiteY2" fmla="*/ 431800 h 457200"/>
              <a:gd name="connsiteX3" fmla="*/ 0 w 1337734"/>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337734" h="457200">
                <a:moveTo>
                  <a:pt x="1337734" y="0"/>
                </a:moveTo>
                <a:cubicBezTo>
                  <a:pt x="1336322" y="120649"/>
                  <a:pt x="1334911" y="241299"/>
                  <a:pt x="1270000" y="313266"/>
                </a:cubicBezTo>
                <a:cubicBezTo>
                  <a:pt x="1205089" y="385233"/>
                  <a:pt x="1159934" y="407811"/>
                  <a:pt x="948267" y="431800"/>
                </a:cubicBezTo>
                <a:cubicBezTo>
                  <a:pt x="736600" y="455789"/>
                  <a:pt x="368300" y="456494"/>
                  <a:pt x="0" y="457200"/>
                </a:cubicBezTo>
              </a:path>
            </a:pathLst>
          </a:custGeom>
          <a:noFill/>
          <a:ln w="28575">
            <a:solidFill>
              <a:schemeClr val="accent4">
                <a:lumMod val="50000"/>
              </a:schemeClr>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653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0"/>
                            </p:stCondLst>
                            <p:childTnLst>
                              <p:par>
                                <p:cTn id="41" presetID="22" presetClass="entr" presetSubtype="2"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4" grpId="0" animBg="1"/>
      <p:bldP spid="15" grpId="0" animBg="1"/>
      <p:bldP spid="20" grpId="0" animBg="1"/>
      <p:bldP spid="23" grpId="0" animBg="1"/>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a:t>マニュアル</a:t>
            </a:r>
            <a:r>
              <a:rPr lang="en-US" dirty="0"/>
              <a:t> NMAP </a:t>
            </a:r>
            <a:r>
              <a:rPr lang="ja-JP" altLang="en-US" dirty="0"/>
              <a:t>スキャン</a:t>
            </a:r>
            <a:endParaRPr lang="en-US" dirty="0"/>
          </a:p>
        </p:txBody>
      </p:sp>
      <p:sp>
        <p:nvSpPr>
          <p:cNvPr id="7" name="Text Placeholder 6"/>
          <p:cNvSpPr>
            <a:spLocks noGrp="1"/>
          </p:cNvSpPr>
          <p:nvPr>
            <p:ph type="body" sz="quarter" idx="10"/>
          </p:nvPr>
        </p:nvSpPr>
        <p:spPr/>
        <p:txBody>
          <a:bodyPr/>
          <a:lstStyle/>
          <a:p>
            <a:r>
              <a:rPr lang="en-US" sz="1800" dirty="0" smtClean="0"/>
              <a:t>Work Centers &gt; Profiler &gt; Manual Scans</a:t>
            </a:r>
            <a:endParaRPr lang="en-US" sz="1800"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641" y="1024736"/>
            <a:ext cx="8345488" cy="370435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49" y="2291206"/>
            <a:ext cx="1483784" cy="34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920189" y="2542602"/>
            <a:ext cx="2733677" cy="340869"/>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825"/>
          <a:stretch/>
        </p:blipFill>
        <p:spPr bwMode="auto">
          <a:xfrm>
            <a:off x="108478" y="1024736"/>
            <a:ext cx="4733925" cy="3712464"/>
          </a:xfrm>
          <a:prstGeom prst="rect">
            <a:avLst/>
          </a:prstGeom>
          <a:noFill/>
          <a:ln w="28575">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11" y="1035149"/>
            <a:ext cx="455295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04574" y="2308139"/>
            <a:ext cx="577559" cy="689061"/>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2665173" y="2317575"/>
            <a:ext cx="577559" cy="689061"/>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559" t="8713" r="4105" b="1414"/>
          <a:stretch/>
        </p:blipFill>
        <p:spPr bwMode="auto">
          <a:xfrm>
            <a:off x="4562454" y="3010741"/>
            <a:ext cx="4297680" cy="2011680"/>
          </a:xfrm>
          <a:prstGeom prst="rect">
            <a:avLst/>
          </a:prstGeom>
          <a:noFill/>
          <a:ln w="2857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472306" y="4135305"/>
            <a:ext cx="1508894" cy="344531"/>
          </a:xfrm>
          <a:prstGeom prst="rect">
            <a:avLst/>
          </a:prstGeom>
          <a:noFill/>
          <a:ln w="3810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4" name="Straight Arrow Connector 3"/>
          <p:cNvCxnSpPr>
            <a:stCxn id="13" idx="3"/>
            <a:endCxn id="2053" idx="1"/>
          </p:cNvCxnSpPr>
          <p:nvPr/>
        </p:nvCxnSpPr>
        <p:spPr>
          <a:xfrm flipV="1">
            <a:off x="1981200" y="4016581"/>
            <a:ext cx="2581254" cy="29099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526517" y="1627012"/>
            <a:ext cx="4297680" cy="834628"/>
          </a:xfrm>
          <a:prstGeom prst="rect">
            <a:avLst/>
          </a:prstGeom>
          <a:solidFill>
            <a:schemeClr val="bg2"/>
          </a:solidFill>
          <a:ln w="28575">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rgbClr val="C00000"/>
                </a:solidFill>
              </a:rPr>
              <a:t>サービスバージョン</a:t>
            </a:r>
            <a:r>
              <a:rPr lang="en-US" sz="1600" dirty="0" smtClean="0">
                <a:solidFill>
                  <a:srgbClr val="0070C0"/>
                </a:solidFill>
              </a:rPr>
              <a:t> </a:t>
            </a:r>
            <a:r>
              <a:rPr lang="ja-JP" altLang="en-US" sz="1600" dirty="0">
                <a:solidFill>
                  <a:srgbClr val="0070C0"/>
                </a:solidFill>
              </a:rPr>
              <a:t>情報がチェックできた場合</a:t>
            </a:r>
            <a:r>
              <a:rPr lang="ja-JP" altLang="en-US" sz="1600" dirty="0" smtClean="0">
                <a:solidFill>
                  <a:srgbClr val="0070C0"/>
                </a:solidFill>
              </a:rPr>
              <a:t>）、</a:t>
            </a:r>
            <a:r>
              <a:rPr lang="en-US" altLang="ja-JP" sz="1600" dirty="0" smtClean="0">
                <a:solidFill>
                  <a:srgbClr val="0070C0"/>
                </a:solidFill>
              </a:rPr>
              <a:t>McAfee </a:t>
            </a:r>
            <a:r>
              <a:rPr lang="en-US" altLang="ja-JP" sz="1600" dirty="0" err="1" smtClean="0">
                <a:solidFill>
                  <a:srgbClr val="0070C0"/>
                </a:solidFill>
              </a:rPr>
              <a:t>ePolicy</a:t>
            </a:r>
            <a:r>
              <a:rPr lang="en-US" altLang="ja-JP" sz="1600" dirty="0" smtClean="0">
                <a:solidFill>
                  <a:srgbClr val="0070C0"/>
                </a:solidFill>
              </a:rPr>
              <a:t> Orchestrator </a:t>
            </a:r>
            <a:r>
              <a:rPr lang="ja-JP" altLang="en-US" sz="1600" dirty="0" smtClean="0">
                <a:solidFill>
                  <a:srgbClr val="0070C0"/>
                </a:solidFill>
              </a:rPr>
              <a:t>のための</a:t>
            </a:r>
            <a:endParaRPr lang="en-US" altLang="ja-JP" sz="1600" dirty="0" smtClean="0">
              <a:solidFill>
                <a:srgbClr val="0070C0"/>
              </a:solidFill>
            </a:endParaRPr>
          </a:p>
          <a:p>
            <a:pPr algn="ctr"/>
            <a:r>
              <a:rPr lang="en-US" sz="1600" dirty="0">
                <a:solidFill>
                  <a:srgbClr val="0070C0"/>
                </a:solidFill>
              </a:rPr>
              <a:t>TCP </a:t>
            </a:r>
            <a:r>
              <a:rPr lang="ja-JP" altLang="en-US" sz="1600" dirty="0" smtClean="0">
                <a:solidFill>
                  <a:srgbClr val="0070C0"/>
                </a:solidFill>
              </a:rPr>
              <a:t>ポートが自動的にチェックされる</a:t>
            </a:r>
            <a:endParaRPr lang="en-US" sz="1600" dirty="0" smtClean="0">
              <a:solidFill>
                <a:srgbClr val="0070C0"/>
              </a:solidFill>
            </a:endParaRPr>
          </a:p>
        </p:txBody>
      </p:sp>
      <p:cxnSp>
        <p:nvCxnSpPr>
          <p:cNvPr id="28" name="Straight Arrow Connector 27"/>
          <p:cNvCxnSpPr>
            <a:endCxn id="26" idx="1"/>
          </p:cNvCxnSpPr>
          <p:nvPr/>
        </p:nvCxnSpPr>
        <p:spPr>
          <a:xfrm flipV="1">
            <a:off x="3242732" y="2044326"/>
            <a:ext cx="1283785" cy="58774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6" descr="C:\Documents and Settings\chyps\Local Settings\Temporary Internet Files\Content.IE5\B0IQRZ5K\1280px-Pointing_hand_cursor_vector.svg[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144" y="4302378"/>
            <a:ext cx="912508" cy="6635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4438" y="2632075"/>
            <a:ext cx="161925"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35809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42"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par>
                          <p:cTn id="29" fill="hold">
                            <p:stCondLst>
                              <p:cond delay="1500"/>
                            </p:stCondLst>
                            <p:childTnLst>
                              <p:par>
                                <p:cTn id="30" presetID="1" presetClass="entr" presetSubtype="0" fill="hold" nodeType="afterEffect">
                                  <p:stCondLst>
                                    <p:cond delay="0"/>
                                  </p:stCondLst>
                                  <p:childTnLst>
                                    <p:set>
                                      <p:cBhvr>
                                        <p:cTn id="31"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073150"/>
            <a:ext cx="5176497" cy="3442848"/>
          </a:xfrm>
        </p:spPr>
        <p:txBody>
          <a:bodyPr/>
          <a:lstStyle/>
          <a:p>
            <a:r>
              <a:rPr lang="en-US" dirty="0" smtClean="0"/>
              <a:t>Profiler Policies (triggered scans) </a:t>
            </a:r>
            <a:r>
              <a:rPr lang="ja-JP" altLang="en-US" dirty="0" smtClean="0"/>
              <a:t>または</a:t>
            </a:r>
            <a:r>
              <a:rPr lang="en-US" dirty="0" smtClean="0"/>
              <a:t> Manual Scans </a:t>
            </a:r>
            <a:r>
              <a:rPr lang="ja-JP" altLang="en-US" dirty="0" smtClean="0"/>
              <a:t>内で指定</a:t>
            </a:r>
            <a:endParaRPr lang="en-US" dirty="0"/>
          </a:p>
        </p:txBody>
      </p:sp>
      <p:sp>
        <p:nvSpPr>
          <p:cNvPr id="3" name="Title 2"/>
          <p:cNvSpPr>
            <a:spLocks noGrp="1"/>
          </p:cNvSpPr>
          <p:nvPr>
            <p:ph type="title"/>
          </p:nvPr>
        </p:nvSpPr>
        <p:spPr>
          <a:xfrm>
            <a:off x="385291" y="341313"/>
            <a:ext cx="8345488" cy="731837"/>
          </a:xfrm>
        </p:spPr>
        <p:txBody>
          <a:bodyPr/>
          <a:lstStyle/>
          <a:p>
            <a:r>
              <a:rPr lang="en-US" dirty="0" smtClean="0"/>
              <a:t>NMAP</a:t>
            </a:r>
            <a:r>
              <a:rPr lang="ja-JP" altLang="en-US" dirty="0" smtClean="0"/>
              <a:t>スキャンアクション指定</a:t>
            </a:r>
            <a:endParaRPr lang="en-US" dirty="0"/>
          </a:p>
        </p:txBody>
      </p:sp>
      <p:pic>
        <p:nvPicPr>
          <p:cNvPr id="15367" name="Picture 7" descr="C:\DOCUME~1\chyps\LOCALS~1\Temp\SNAGHTML17e4774e.PNG"/>
          <p:cNvPicPr>
            <a:picLocks noChangeAspect="1" noChangeArrowheads="1"/>
          </p:cNvPicPr>
          <p:nvPr/>
        </p:nvPicPr>
        <p:blipFill rotWithShape="1">
          <a:blip r:embed="rId3">
            <a:extLst>
              <a:ext uri="{28A0092B-C50C-407E-A947-70E740481C1C}">
                <a14:useLocalDpi xmlns:a14="http://schemas.microsoft.com/office/drawing/2010/main" val="0"/>
              </a:ext>
            </a:extLst>
          </a:blip>
          <a:srcRect t="607" r="4667" b="12120"/>
          <a:stretch/>
        </p:blipFill>
        <p:spPr bwMode="auto">
          <a:xfrm>
            <a:off x="-2" y="1783080"/>
            <a:ext cx="9144000" cy="3017520"/>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4089395"/>
            <a:ext cx="728133" cy="270933"/>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53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98" y="136525"/>
            <a:ext cx="3505200" cy="3752850"/>
          </a:xfrm>
          <a:prstGeom prst="rect">
            <a:avLst/>
          </a:prstGeom>
          <a:noFill/>
          <a:ln w="38100">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Arrow Connector 9"/>
          <p:cNvCxnSpPr>
            <a:stCxn id="8" idx="3"/>
          </p:cNvCxnSpPr>
          <p:nvPr/>
        </p:nvCxnSpPr>
        <p:spPr>
          <a:xfrm flipV="1">
            <a:off x="3014133" y="3429000"/>
            <a:ext cx="2624665" cy="795862"/>
          </a:xfrm>
          <a:prstGeom prst="straightConnector1">
            <a:avLst/>
          </a:prstGeom>
          <a:ln w="31750">
            <a:solidFill>
              <a:srgbClr val="FA661C"/>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72200" y="3115733"/>
            <a:ext cx="2489200" cy="626534"/>
          </a:xfrm>
          <a:prstGeom prst="ellipse">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9488900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5368"/>
                                        </p:tgtEl>
                                        <p:attrNameLst>
                                          <p:attrName>style.visibility</p:attrName>
                                        </p:attrNameLst>
                                      </p:cBhvr>
                                      <p:to>
                                        <p:strVal val="visible"/>
                                      </p:to>
                                    </p:se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5401732" y="1417089"/>
            <a:ext cx="3317863" cy="2155825"/>
          </a:xfrm>
        </p:spPr>
        <p:txBody>
          <a:bodyPr/>
          <a:lstStyle/>
          <a:p>
            <a:pPr marL="57136" indent="0">
              <a:buNone/>
            </a:pPr>
            <a:r>
              <a:rPr lang="en-US" altLang="ja-JP" sz="1600" dirty="0" smtClean="0">
                <a:solidFill>
                  <a:srgbClr val="0070C0"/>
                </a:solidFill>
              </a:rPr>
              <a:t>Windows</a:t>
            </a:r>
            <a:r>
              <a:rPr lang="ja-JP" altLang="en-US" sz="1600" dirty="0" smtClean="0">
                <a:solidFill>
                  <a:srgbClr val="0070C0"/>
                </a:solidFill>
              </a:rPr>
              <a:t>の詳細情報として下記情報の取得が可能：</a:t>
            </a:r>
            <a:endParaRPr lang="en-US" sz="1600" dirty="0" smtClean="0">
              <a:solidFill>
                <a:srgbClr val="0070C0"/>
              </a:solidFill>
            </a:endParaRPr>
          </a:p>
          <a:p>
            <a:pPr marL="514350" lvl="1" indent="-285750">
              <a:buFont typeface="Wingdings" panose="05000000000000000000" pitchFamily="2" charset="2"/>
              <a:buChar char="Ø"/>
            </a:pPr>
            <a:r>
              <a:rPr lang="en-US" sz="1600" dirty="0">
                <a:solidFill>
                  <a:srgbClr val="0070C0"/>
                </a:solidFill>
              </a:rPr>
              <a:t>Common Platform Enumeration (CPE</a:t>
            </a:r>
            <a:r>
              <a:rPr lang="en-US" sz="1600" dirty="0" smtClean="0">
                <a:solidFill>
                  <a:srgbClr val="0070C0"/>
                </a:solidFill>
              </a:rPr>
              <a:t>)</a:t>
            </a:r>
          </a:p>
          <a:p>
            <a:pPr marL="514350" lvl="1" indent="-285750">
              <a:buFont typeface="Wingdings" panose="05000000000000000000" pitchFamily="2" charset="2"/>
              <a:buChar char="Ø"/>
            </a:pPr>
            <a:r>
              <a:rPr lang="en-US" sz="1600" dirty="0" err="1" smtClean="0">
                <a:solidFill>
                  <a:srgbClr val="0070C0"/>
                </a:solidFill>
              </a:rPr>
              <a:t>FQDN</a:t>
            </a:r>
            <a:endParaRPr lang="en-US" sz="1600" dirty="0" smtClean="0">
              <a:solidFill>
                <a:srgbClr val="0070C0"/>
              </a:solidFill>
            </a:endParaRPr>
          </a:p>
          <a:p>
            <a:pPr marL="514350" lvl="1" indent="-285750">
              <a:buFont typeface="Wingdings" panose="05000000000000000000" pitchFamily="2" charset="2"/>
              <a:buChar char="Ø"/>
            </a:pPr>
            <a:r>
              <a:rPr lang="en-US" altLang="ja-JP" sz="1600" dirty="0" smtClean="0">
                <a:solidFill>
                  <a:srgbClr val="0070C0"/>
                </a:solidFill>
              </a:rPr>
              <a:t>OS</a:t>
            </a:r>
            <a:r>
              <a:rPr lang="ja-JP" altLang="en-US" sz="1600" dirty="0" smtClean="0">
                <a:solidFill>
                  <a:srgbClr val="0070C0"/>
                </a:solidFill>
              </a:rPr>
              <a:t>バージョン</a:t>
            </a:r>
            <a:endParaRPr lang="en-US" altLang="ja-JP" sz="1600" dirty="0" smtClean="0">
              <a:solidFill>
                <a:srgbClr val="0070C0"/>
              </a:solidFill>
            </a:endParaRPr>
          </a:p>
          <a:p>
            <a:pPr marL="514350" lvl="1" indent="-285750">
              <a:buFont typeface="Wingdings" panose="05000000000000000000" pitchFamily="2" charset="2"/>
              <a:buChar char="Ø"/>
            </a:pPr>
            <a:r>
              <a:rPr lang="ja-JP" altLang="en-US" sz="1600" dirty="0" smtClean="0">
                <a:solidFill>
                  <a:srgbClr val="0070C0"/>
                </a:solidFill>
              </a:rPr>
              <a:t>ドメイン</a:t>
            </a:r>
            <a:endParaRPr lang="en-US" altLang="ja-JP" sz="1600" dirty="0" smtClean="0">
              <a:solidFill>
                <a:srgbClr val="0070C0"/>
              </a:solidFill>
            </a:endParaRPr>
          </a:p>
          <a:p>
            <a:pPr marL="514350" lvl="1" indent="-285750">
              <a:buFont typeface="Wingdings" panose="05000000000000000000" pitchFamily="2" charset="2"/>
              <a:buChar char="Ø"/>
            </a:pPr>
            <a:r>
              <a:rPr lang="ja-JP" altLang="en-US" sz="1600" dirty="0" smtClean="0">
                <a:solidFill>
                  <a:srgbClr val="0070C0"/>
                </a:solidFill>
              </a:rPr>
              <a:t>ワークグループ</a:t>
            </a:r>
            <a:endParaRPr lang="en-US" sz="1600" dirty="0">
              <a:solidFill>
                <a:srgbClr val="0070C0"/>
              </a:solidFill>
            </a:endParaRPr>
          </a:p>
        </p:txBody>
      </p:sp>
      <p:sp>
        <p:nvSpPr>
          <p:cNvPr id="2" name="Title 1"/>
          <p:cNvSpPr>
            <a:spLocks noGrp="1"/>
          </p:cNvSpPr>
          <p:nvPr>
            <p:ph type="title"/>
          </p:nvPr>
        </p:nvSpPr>
        <p:spPr/>
        <p:txBody>
          <a:bodyPr/>
          <a:lstStyle/>
          <a:p>
            <a:r>
              <a:rPr lang="en-US" dirty="0" smtClean="0"/>
              <a:t>NMAP Probe </a:t>
            </a:r>
            <a:r>
              <a:rPr lang="ja-JP" altLang="en-US" dirty="0" smtClean="0"/>
              <a:t>機能拡張</a:t>
            </a:r>
            <a:endParaRPr lang="en-US" dirty="0"/>
          </a:p>
        </p:txBody>
      </p:sp>
      <p:pic>
        <p:nvPicPr>
          <p:cNvPr id="35850" name="Picture 10" descr="C:\DOCUME~1\chyps\LOCALS~1\Temp\SNAGHTML18319e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66" y="1417089"/>
            <a:ext cx="4824942" cy="2155825"/>
          </a:xfrm>
          <a:prstGeom prst="rect">
            <a:avLst/>
          </a:prstGeom>
          <a:noFill/>
          <a:ln w="28575">
            <a:solidFill>
              <a:srgbClr val="FA661C"/>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483172" y="3744522"/>
            <a:ext cx="7729496" cy="369332"/>
          </a:xfrm>
          <a:prstGeom prst="rect">
            <a:avLst/>
          </a:prstGeom>
          <a:solidFill>
            <a:schemeClr val="accent6">
              <a:lumMod val="20000"/>
              <a:lumOff val="80000"/>
            </a:schemeClr>
          </a:solidFill>
          <a:ln>
            <a:solidFill>
              <a:srgbClr val="0070C0"/>
            </a:solidFill>
          </a:ln>
        </p:spPr>
        <p:txBody>
          <a:bodyPr wrap="square">
            <a:spAutoFit/>
          </a:bodyPr>
          <a:lstStyle/>
          <a:p>
            <a:r>
              <a:rPr lang="en-US" dirty="0" err="1" smtClean="0">
                <a:solidFill>
                  <a:schemeClr val="tx1">
                    <a:lumMod val="50000"/>
                  </a:schemeClr>
                </a:solidFill>
              </a:rPr>
              <a:t>NMAP</a:t>
            </a:r>
            <a:r>
              <a:rPr lang="en-US" dirty="0" smtClean="0">
                <a:solidFill>
                  <a:schemeClr val="tx1">
                    <a:lumMod val="50000"/>
                  </a:schemeClr>
                </a:solidFill>
              </a:rPr>
              <a:t> Reference:</a:t>
            </a:r>
            <a:r>
              <a:rPr lang="en-US" dirty="0" smtClean="0"/>
              <a:t> </a:t>
            </a:r>
            <a:r>
              <a:rPr lang="en-US" dirty="0" smtClean="0">
                <a:solidFill>
                  <a:srgbClr val="0070C0"/>
                </a:solidFill>
              </a:rPr>
              <a:t>https</a:t>
            </a:r>
            <a:r>
              <a:rPr lang="en-US" dirty="0">
                <a:solidFill>
                  <a:srgbClr val="0070C0"/>
                </a:solidFill>
              </a:rPr>
              <a:t>://</a:t>
            </a:r>
            <a:r>
              <a:rPr lang="en-US" dirty="0" smtClean="0">
                <a:solidFill>
                  <a:srgbClr val="0070C0"/>
                </a:solidFill>
              </a:rPr>
              <a:t>nmap.org/nsedoc/scripts/smb-os-discovery.html</a:t>
            </a:r>
            <a:r>
              <a:rPr lang="en-US" dirty="0" smtClean="0"/>
              <a:t> </a:t>
            </a:r>
            <a:endParaRPr lang="en-US" dirty="0"/>
          </a:p>
        </p:txBody>
      </p:sp>
      <p:sp>
        <p:nvSpPr>
          <p:cNvPr id="7" name="Rectangle 6"/>
          <p:cNvSpPr/>
          <p:nvPr/>
        </p:nvSpPr>
        <p:spPr>
          <a:xfrm>
            <a:off x="483172" y="888484"/>
            <a:ext cx="2049411" cy="400110"/>
          </a:xfrm>
          <a:prstGeom prst="rect">
            <a:avLst/>
          </a:prstGeom>
        </p:spPr>
        <p:txBody>
          <a:bodyPr wrap="square">
            <a:spAutoFit/>
          </a:bodyPr>
          <a:lstStyle/>
          <a:p>
            <a:r>
              <a:rPr lang="en-US" sz="2000" dirty="0">
                <a:solidFill>
                  <a:srgbClr val="7030A0"/>
                </a:solidFill>
              </a:rPr>
              <a:t>SMB Discovery</a:t>
            </a:r>
          </a:p>
        </p:txBody>
      </p:sp>
      <p:sp>
        <p:nvSpPr>
          <p:cNvPr id="4" name="Rectangle 3"/>
          <p:cNvSpPr/>
          <p:nvPr/>
        </p:nvSpPr>
        <p:spPr>
          <a:xfrm>
            <a:off x="483172" y="4300127"/>
            <a:ext cx="8300082" cy="584776"/>
          </a:xfrm>
          <a:prstGeom prst="rect">
            <a:avLst/>
          </a:prstGeom>
          <a:solidFill>
            <a:srgbClr val="FFFFCC"/>
          </a:solidFill>
          <a:ln>
            <a:solidFill>
              <a:srgbClr val="0070C0"/>
            </a:solidFill>
          </a:ln>
        </p:spPr>
        <p:txBody>
          <a:bodyPr wrap="square">
            <a:spAutoFit/>
          </a:bodyPr>
          <a:lstStyle/>
          <a:p>
            <a:r>
              <a:rPr lang="ja-JP" altLang="en-US" sz="1600" b="1" dirty="0" smtClean="0">
                <a:solidFill>
                  <a:srgbClr val="0070C0"/>
                </a:solidFill>
              </a:rPr>
              <a:t>もし</a:t>
            </a:r>
            <a:r>
              <a:rPr lang="en-US" sz="1600" b="1" dirty="0" smtClean="0">
                <a:solidFill>
                  <a:srgbClr val="0070C0"/>
                </a:solidFill>
              </a:rPr>
              <a:t>SMB</a:t>
            </a:r>
            <a:r>
              <a:rPr lang="ja-JP" altLang="en-US" sz="1600" b="1" dirty="0" smtClean="0">
                <a:solidFill>
                  <a:srgbClr val="0070C0"/>
                </a:solidFill>
              </a:rPr>
              <a:t>情報が取得できない場合、コンピュータへの</a:t>
            </a:r>
            <a:r>
              <a:rPr lang="en-US" altLang="ja-JP" sz="1600" b="1" dirty="0" smtClean="0">
                <a:solidFill>
                  <a:srgbClr val="0070C0"/>
                </a:solidFill>
              </a:rPr>
              <a:t>SMB</a:t>
            </a:r>
            <a:r>
              <a:rPr lang="ja-JP" altLang="en-US" sz="1600" b="1" dirty="0" smtClean="0">
                <a:solidFill>
                  <a:srgbClr val="0070C0"/>
                </a:solidFill>
              </a:rPr>
              <a:t>アクセス可否を確認</a:t>
            </a:r>
            <a:endParaRPr lang="en-US" altLang="ja-JP" sz="1600" b="1" dirty="0" smtClean="0">
              <a:solidFill>
                <a:srgbClr val="0070C0"/>
              </a:solidFill>
            </a:endParaRPr>
          </a:p>
          <a:p>
            <a:r>
              <a:rPr lang="en-US" sz="1600" dirty="0" smtClean="0">
                <a:solidFill>
                  <a:srgbClr val="0070C0"/>
                </a:solidFill>
              </a:rPr>
              <a:t>Windows </a:t>
            </a:r>
            <a:r>
              <a:rPr lang="en-US" sz="1600" dirty="0">
                <a:solidFill>
                  <a:srgbClr val="0070C0"/>
                </a:solidFill>
              </a:rPr>
              <a:t>7 Scan to Folder SMB </a:t>
            </a:r>
            <a:r>
              <a:rPr lang="en-US" sz="1600" dirty="0" smtClean="0">
                <a:solidFill>
                  <a:srgbClr val="0070C0"/>
                </a:solidFill>
              </a:rPr>
              <a:t>Setup </a:t>
            </a:r>
            <a:r>
              <a:rPr lang="en-US" sz="1400" dirty="0" smtClean="0">
                <a:hlinkClick r:id="rId3"/>
              </a:rPr>
              <a:t>www.kb.lesolson.com/InstantKB20/Attachment130.aspx</a:t>
            </a:r>
            <a:r>
              <a:rPr lang="en-US" sz="1400" dirty="0" smtClean="0"/>
              <a:t> </a:t>
            </a:r>
            <a:endParaRPr lang="en-US" sz="1400" dirty="0"/>
          </a:p>
        </p:txBody>
      </p:sp>
    </p:spTree>
    <p:extLst>
      <p:ext uri="{BB962C8B-B14F-4D97-AF65-F5344CB8AC3E}">
        <p14:creationId xmlns:p14="http://schemas.microsoft.com/office/powerpoint/2010/main" val="23070268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144" y="191114"/>
            <a:ext cx="8579188" cy="357487"/>
          </a:xfrm>
        </p:spPr>
        <p:txBody>
          <a:bodyPr/>
          <a:lstStyle/>
          <a:p>
            <a:r>
              <a:rPr lang="en-US" dirty="0" smtClean="0"/>
              <a:t>Enhanced </a:t>
            </a:r>
            <a:r>
              <a:rPr lang="en-US" dirty="0" err="1" smtClean="0"/>
              <a:t>NMAP</a:t>
            </a:r>
            <a:r>
              <a:rPr lang="en-US" dirty="0" smtClean="0"/>
              <a:t> Probe</a:t>
            </a:r>
            <a:endParaRPr lang="en-US" dirty="0"/>
          </a:p>
        </p:txBody>
      </p:sp>
      <p:sp>
        <p:nvSpPr>
          <p:cNvPr id="4" name="Text Placeholder 3"/>
          <p:cNvSpPr>
            <a:spLocks noGrp="1"/>
          </p:cNvSpPr>
          <p:nvPr>
            <p:ph type="body" sz="quarter" idx="10"/>
          </p:nvPr>
        </p:nvSpPr>
        <p:spPr>
          <a:xfrm>
            <a:off x="231635" y="556524"/>
            <a:ext cx="8588437" cy="329804"/>
          </a:xfrm>
        </p:spPr>
        <p:txBody>
          <a:bodyPr/>
          <a:lstStyle/>
          <a:p>
            <a:r>
              <a:rPr lang="en-US" sz="1800" dirty="0" smtClean="0"/>
              <a:t>Custom Ports, Service Info, </a:t>
            </a:r>
            <a:r>
              <a:rPr lang="en-US" sz="1800" dirty="0" err="1" smtClean="0"/>
              <a:t>ePO</a:t>
            </a:r>
            <a:r>
              <a:rPr lang="en-US" sz="1800" dirty="0" smtClean="0"/>
              <a:t> Check</a:t>
            </a:r>
            <a:endParaRPr lang="en-US" sz="1800" dirty="0"/>
          </a:p>
        </p:txBody>
      </p:sp>
      <p:pic>
        <p:nvPicPr>
          <p:cNvPr id="3584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14650" b="34192"/>
          <a:stretch/>
        </p:blipFill>
        <p:spPr bwMode="auto">
          <a:xfrm>
            <a:off x="290903" y="1089525"/>
            <a:ext cx="4120230" cy="31078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848" name="Picture 8" descr="C:\DOCUME~1\chyps\LOCALS~1\Temp\SNAGHTML18305fbd.PNG"/>
          <p:cNvPicPr>
            <a:picLocks noChangeAspect="1" noChangeArrowheads="1"/>
          </p:cNvPicPr>
          <p:nvPr/>
        </p:nvPicPr>
        <p:blipFill rotWithShape="1">
          <a:blip r:embed="rId3">
            <a:extLst>
              <a:ext uri="{28A0092B-C50C-407E-A947-70E740481C1C}">
                <a14:useLocalDpi xmlns:a14="http://schemas.microsoft.com/office/drawing/2010/main" val="0"/>
              </a:ext>
            </a:extLst>
          </a:blip>
          <a:srcRect t="-1" b="-2478"/>
          <a:stretch/>
        </p:blipFill>
        <p:spPr bwMode="auto">
          <a:xfrm>
            <a:off x="4994952" y="97977"/>
            <a:ext cx="4056973" cy="4846320"/>
          </a:xfrm>
          <a:prstGeom prst="rect">
            <a:avLst/>
          </a:prstGeom>
          <a:noFill/>
          <a:ln w="31750">
            <a:solidFill>
              <a:srgbClr val="FA661C"/>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6214871" y="296333"/>
            <a:ext cx="1617133" cy="28786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ounded Rectangle 8"/>
          <p:cNvSpPr/>
          <p:nvPr/>
        </p:nvSpPr>
        <p:spPr>
          <a:xfrm>
            <a:off x="6214871" y="801658"/>
            <a:ext cx="2837054" cy="28786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Rounded Rectangle 9"/>
          <p:cNvSpPr/>
          <p:nvPr/>
        </p:nvSpPr>
        <p:spPr>
          <a:xfrm>
            <a:off x="6248400" y="2565400"/>
            <a:ext cx="2294129" cy="28786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ounded Rectangle 10"/>
          <p:cNvSpPr/>
          <p:nvPr/>
        </p:nvSpPr>
        <p:spPr>
          <a:xfrm>
            <a:off x="6239933" y="1329266"/>
            <a:ext cx="2302596" cy="28786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ounded Rectangle 11"/>
          <p:cNvSpPr/>
          <p:nvPr/>
        </p:nvSpPr>
        <p:spPr>
          <a:xfrm>
            <a:off x="5071534" y="4556129"/>
            <a:ext cx="3344334" cy="28786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350170" y="4305749"/>
            <a:ext cx="4120230" cy="584775"/>
          </a:xfrm>
          <a:prstGeom prst="rect">
            <a:avLst/>
          </a:prstGeom>
          <a:solidFill>
            <a:schemeClr val="accent6">
              <a:lumMod val="20000"/>
              <a:lumOff val="80000"/>
            </a:schemeClr>
          </a:solidFill>
          <a:ln>
            <a:solidFill>
              <a:srgbClr val="0070C0"/>
            </a:solidFill>
          </a:ln>
        </p:spPr>
        <p:txBody>
          <a:bodyPr wrap="square">
            <a:spAutoFit/>
          </a:bodyPr>
          <a:lstStyle/>
          <a:p>
            <a:r>
              <a:rPr lang="en-US" sz="1600" dirty="0">
                <a:solidFill>
                  <a:srgbClr val="0070C0"/>
                </a:solidFill>
              </a:rPr>
              <a:t>Custom Port Check on TCP/8081 and </a:t>
            </a:r>
            <a:br>
              <a:rPr lang="en-US" sz="1600" dirty="0">
                <a:solidFill>
                  <a:srgbClr val="0070C0"/>
                </a:solidFill>
              </a:rPr>
            </a:br>
            <a:r>
              <a:rPr lang="en-US" sz="1600" dirty="0">
                <a:solidFill>
                  <a:srgbClr val="0070C0"/>
                </a:solidFill>
              </a:rPr>
              <a:t>McAfee </a:t>
            </a:r>
            <a:r>
              <a:rPr lang="en-US" sz="1600" dirty="0" err="1">
                <a:solidFill>
                  <a:srgbClr val="0070C0"/>
                </a:solidFill>
              </a:rPr>
              <a:t>ePolicy</a:t>
            </a:r>
            <a:r>
              <a:rPr lang="en-US" sz="1600" dirty="0">
                <a:solidFill>
                  <a:srgbClr val="0070C0"/>
                </a:solidFill>
              </a:rPr>
              <a:t> Orchestrator Agent Check</a:t>
            </a:r>
          </a:p>
        </p:txBody>
      </p:sp>
      <p:sp>
        <p:nvSpPr>
          <p:cNvPr id="13" name="Right Arrow 12"/>
          <p:cNvSpPr/>
          <p:nvPr/>
        </p:nvSpPr>
        <p:spPr>
          <a:xfrm>
            <a:off x="4470400" y="4598136"/>
            <a:ext cx="601134" cy="245860"/>
          </a:xfrm>
          <a:prstGeom prst="rightArrow">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Rounded Rectangle 15"/>
          <p:cNvSpPr/>
          <p:nvPr/>
        </p:nvSpPr>
        <p:spPr>
          <a:xfrm>
            <a:off x="1312671" y="2853266"/>
            <a:ext cx="2988396" cy="160867"/>
          </a:xfrm>
          <a:prstGeom prst="roundRect">
            <a:avLst/>
          </a:prstGeom>
          <a:noFill/>
          <a:ln w="3175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9018496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3" grpId="0" animBg="1"/>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144" y="191114"/>
            <a:ext cx="8579188" cy="357487"/>
          </a:xfrm>
        </p:spPr>
        <p:txBody>
          <a:bodyPr/>
          <a:lstStyle/>
          <a:p>
            <a:r>
              <a:rPr lang="en-US" dirty="0" smtClean="0"/>
              <a:t>Enhanced </a:t>
            </a:r>
            <a:r>
              <a:rPr lang="en-US" dirty="0" err="1" smtClean="0"/>
              <a:t>NMAP</a:t>
            </a:r>
            <a:r>
              <a:rPr lang="en-US" dirty="0" smtClean="0"/>
              <a:t> Probe</a:t>
            </a:r>
            <a:endParaRPr lang="en-US" dirty="0"/>
          </a:p>
        </p:txBody>
      </p:sp>
      <p:sp>
        <p:nvSpPr>
          <p:cNvPr id="4" name="Text Placeholder 3"/>
          <p:cNvSpPr>
            <a:spLocks noGrp="1"/>
          </p:cNvSpPr>
          <p:nvPr>
            <p:ph type="body" sz="quarter" idx="10"/>
          </p:nvPr>
        </p:nvSpPr>
        <p:spPr>
          <a:xfrm>
            <a:off x="231635" y="556524"/>
            <a:ext cx="8588437" cy="329804"/>
          </a:xfrm>
        </p:spPr>
        <p:txBody>
          <a:bodyPr/>
          <a:lstStyle/>
          <a:p>
            <a:r>
              <a:rPr lang="en-US" sz="1800" dirty="0" err="1" smtClean="0"/>
              <a:t>ePO</a:t>
            </a:r>
            <a:r>
              <a:rPr lang="en-US" sz="1800" dirty="0" smtClean="0"/>
              <a:t> Check Permissions</a:t>
            </a:r>
            <a:endParaRPr lang="en-US" sz="1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6" r="6077" b="2871"/>
          <a:stretch/>
        </p:blipFill>
        <p:spPr>
          <a:xfrm>
            <a:off x="1042592" y="962528"/>
            <a:ext cx="7040880" cy="3931920"/>
          </a:xfrm>
          <a:prstGeom prst="rect">
            <a:avLst/>
          </a:prstGeom>
          <a:ln>
            <a:solidFill>
              <a:srgbClr val="0070C0"/>
            </a:solidFill>
          </a:ln>
        </p:spPr>
      </p:pic>
      <p:sp>
        <p:nvSpPr>
          <p:cNvPr id="15" name="Rounded Rectangle 14"/>
          <p:cNvSpPr/>
          <p:nvPr/>
        </p:nvSpPr>
        <p:spPr>
          <a:xfrm>
            <a:off x="2733893" y="4030133"/>
            <a:ext cx="2040129" cy="228600"/>
          </a:xfrm>
          <a:prstGeom prst="roundRect">
            <a:avLst/>
          </a:prstGeom>
          <a:noFill/>
          <a:ln w="3175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7" name="TextBox 16"/>
          <p:cNvSpPr txBox="1"/>
          <p:nvPr/>
        </p:nvSpPr>
        <p:spPr>
          <a:xfrm>
            <a:off x="5846000" y="3258459"/>
            <a:ext cx="2963332" cy="1000274"/>
          </a:xfrm>
          <a:prstGeom prst="rect">
            <a:avLst/>
          </a:prstGeom>
          <a:solidFill>
            <a:schemeClr val="accent5">
              <a:lumMod val="20000"/>
              <a:lumOff val="80000"/>
            </a:schemeClr>
          </a:solidFill>
          <a:ln w="28575">
            <a:solidFill>
              <a:srgbClr val="0070C0"/>
            </a:solidFill>
          </a:ln>
        </p:spPr>
        <p:txBody>
          <a:bodyPr wrap="square" rtlCol="0">
            <a:spAutoFit/>
          </a:bodyPr>
          <a:lstStyle/>
          <a:p>
            <a:pPr marL="169863" indent="-169863">
              <a:buFont typeface="Arial" panose="020B0604020202020204" pitchFamily="34" charset="0"/>
              <a:buChar char="•"/>
            </a:pPr>
            <a:r>
              <a:rPr lang="en-US" dirty="0">
                <a:solidFill>
                  <a:srgbClr val="0070C0"/>
                </a:solidFill>
              </a:rPr>
              <a:t>Enable agent-to-server communication</a:t>
            </a:r>
            <a:endParaRPr lang="en-US" dirty="0" smtClean="0">
              <a:solidFill>
                <a:srgbClr val="0070C0"/>
              </a:solidFill>
            </a:endParaRPr>
          </a:p>
          <a:p>
            <a:pPr marL="169863" indent="-169863">
              <a:spcBef>
                <a:spcPts val="600"/>
              </a:spcBef>
              <a:buFont typeface="Arial" panose="020B0604020202020204" pitchFamily="34" charset="0"/>
              <a:buChar char="•"/>
            </a:pPr>
            <a:r>
              <a:rPr lang="en-US" dirty="0" smtClean="0">
                <a:solidFill>
                  <a:srgbClr val="0070C0"/>
                </a:solidFill>
              </a:rPr>
              <a:t>Default port TCP/8081</a:t>
            </a:r>
          </a:p>
        </p:txBody>
      </p:sp>
      <p:cxnSp>
        <p:nvCxnSpPr>
          <p:cNvPr id="7" name="Straight Connector 6"/>
          <p:cNvCxnSpPr>
            <a:stCxn id="15" idx="3"/>
          </p:cNvCxnSpPr>
          <p:nvPr/>
        </p:nvCxnSpPr>
        <p:spPr>
          <a:xfrm flipV="1">
            <a:off x="4774022" y="3758596"/>
            <a:ext cx="1071978" cy="3858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15143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Endpoint Custom Attributes</a:t>
            </a:r>
            <a:endParaRPr lang="en-US" dirty="0"/>
          </a:p>
        </p:txBody>
      </p:sp>
      <p:sp>
        <p:nvSpPr>
          <p:cNvPr id="6" name="Text Placeholder 5"/>
          <p:cNvSpPr>
            <a:spLocks noGrp="1"/>
          </p:cNvSpPr>
          <p:nvPr>
            <p:ph type="body" sz="quarter" idx="10"/>
          </p:nvPr>
        </p:nvSpPr>
        <p:spPr/>
        <p:txBody>
          <a:bodyPr/>
          <a:lstStyle/>
          <a:p>
            <a:r>
              <a:rPr lang="en-US" sz="1800" dirty="0" smtClean="0"/>
              <a:t>Administration &gt; Identity Management &gt; Settings</a:t>
            </a:r>
          </a:p>
          <a:p>
            <a:endParaRPr lang="en-US" sz="1800" dirty="0"/>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05" y="874183"/>
            <a:ext cx="5168481" cy="2580307"/>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3174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21424" y="2263404"/>
            <a:ext cx="5627108" cy="2563578"/>
          </a:xfrm>
          <a:prstGeom prst="rect">
            <a:avLst/>
          </a:prstGeom>
          <a:noFill/>
          <a:ln w="28575">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pic>
        <p:nvPicPr>
          <p:cNvPr id="31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530" y="2040708"/>
            <a:ext cx="1114511" cy="1975222"/>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descr="C:\Documents and Settings\chyps\Local Settings\Temporary Internet Files\Content.IE5\B0IQRZ5K\1280px-Pointing_hand_cursor_vector.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602" y="3845934"/>
            <a:ext cx="912508" cy="6635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281966" y="97977"/>
            <a:ext cx="2635906" cy="1569660"/>
          </a:xfrm>
          <a:prstGeom prst="rect">
            <a:avLst/>
          </a:prstGeom>
          <a:solidFill>
            <a:schemeClr val="accent6">
              <a:lumMod val="20000"/>
              <a:lumOff val="80000"/>
            </a:schemeClr>
          </a:solidFill>
          <a:ln>
            <a:solidFill>
              <a:srgbClr val="0070C0"/>
            </a:solidFill>
          </a:ln>
        </p:spPr>
        <p:txBody>
          <a:bodyPr wrap="square">
            <a:spAutoFit/>
          </a:bodyPr>
          <a:lstStyle/>
          <a:p>
            <a:r>
              <a:rPr lang="en-US" sz="1600" dirty="0">
                <a:solidFill>
                  <a:srgbClr val="0070C0"/>
                </a:solidFill>
              </a:rPr>
              <a:t>Once </a:t>
            </a:r>
            <a:r>
              <a:rPr lang="en-US" sz="1600" dirty="0" smtClean="0">
                <a:solidFill>
                  <a:srgbClr val="0070C0"/>
                </a:solidFill>
              </a:rPr>
              <a:t>defined</a:t>
            </a:r>
            <a:r>
              <a:rPr lang="en-US" sz="1600" dirty="0">
                <a:solidFill>
                  <a:srgbClr val="0070C0"/>
                </a:solidFill>
              </a:rPr>
              <a:t>, </a:t>
            </a:r>
            <a:r>
              <a:rPr lang="en-US" sz="1600" dirty="0" smtClean="0">
                <a:solidFill>
                  <a:srgbClr val="0070C0"/>
                </a:solidFill>
              </a:rPr>
              <a:t>Custom Attributes </a:t>
            </a:r>
            <a:r>
              <a:rPr lang="en-US" sz="1600" dirty="0">
                <a:solidFill>
                  <a:srgbClr val="0070C0"/>
                </a:solidFill>
              </a:rPr>
              <a:t>can be </a:t>
            </a:r>
            <a:r>
              <a:rPr lang="en-US" sz="1600" dirty="0" smtClean="0">
                <a:solidFill>
                  <a:srgbClr val="0070C0"/>
                </a:solidFill>
              </a:rPr>
              <a:t>set </a:t>
            </a:r>
            <a:r>
              <a:rPr lang="en-US" sz="1600" dirty="0">
                <a:solidFill>
                  <a:srgbClr val="0070C0"/>
                </a:solidFill>
              </a:rPr>
              <a:t>using:</a:t>
            </a:r>
          </a:p>
          <a:p>
            <a:pPr marL="396875" lvl="1" indent="-285750">
              <a:buFont typeface="Arial" panose="020B0604020202020204" pitchFamily="34" charset="0"/>
              <a:buChar char="•"/>
            </a:pPr>
            <a:r>
              <a:rPr lang="en-US" sz="1600" dirty="0">
                <a:solidFill>
                  <a:srgbClr val="0070C0"/>
                </a:solidFill>
              </a:rPr>
              <a:t>Admin UI</a:t>
            </a:r>
          </a:p>
          <a:p>
            <a:pPr marL="396875" lvl="1" indent="-285750">
              <a:buFont typeface="Arial" panose="020B0604020202020204" pitchFamily="34" charset="0"/>
              <a:buChar char="•"/>
            </a:pPr>
            <a:r>
              <a:rPr lang="en-US" sz="1600" dirty="0">
                <a:solidFill>
                  <a:srgbClr val="0070C0"/>
                </a:solidFill>
              </a:rPr>
              <a:t>File Import</a:t>
            </a:r>
          </a:p>
          <a:p>
            <a:pPr marL="396875" lvl="1" indent="-285750">
              <a:buFont typeface="Arial" panose="020B0604020202020204" pitchFamily="34" charset="0"/>
              <a:buChar char="•"/>
            </a:pPr>
            <a:r>
              <a:rPr lang="en-US" sz="1600" dirty="0">
                <a:solidFill>
                  <a:srgbClr val="0070C0"/>
                </a:solidFill>
              </a:rPr>
              <a:t>LDAP Import</a:t>
            </a:r>
          </a:p>
          <a:p>
            <a:pPr marL="396875" lvl="1" indent="-285750">
              <a:buFont typeface="Arial" panose="020B0604020202020204" pitchFamily="34" charset="0"/>
              <a:buChar char="•"/>
            </a:pPr>
            <a:r>
              <a:rPr lang="en-US" sz="1600" dirty="0">
                <a:solidFill>
                  <a:srgbClr val="0070C0"/>
                </a:solidFill>
              </a:rPr>
              <a:t>ERS API  </a:t>
            </a:r>
          </a:p>
        </p:txBody>
      </p:sp>
    </p:spTree>
    <p:extLst>
      <p:ext uri="{BB962C8B-B14F-4D97-AF65-F5344CB8AC3E}">
        <p14:creationId xmlns:p14="http://schemas.microsoft.com/office/powerpoint/2010/main" val="38224403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1750"/>
                                        </p:tgtEl>
                                        <p:attrNameLst>
                                          <p:attrName>style.visibility</p:attrName>
                                        </p:attrNameLst>
                                      </p:cBhvr>
                                      <p:to>
                                        <p:strVal val="visible"/>
                                      </p:to>
                                    </p:set>
                                    <p:animEffect transition="in" filter="wipe(down)">
                                      <p:cBhvr>
                                        <p:cTn id="13" dur="500"/>
                                        <p:tgtEl>
                                          <p:spTgt spid="317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114301"/>
            <a:ext cx="8580923" cy="519545"/>
          </a:xfrm>
        </p:spPr>
        <p:txBody>
          <a:bodyPr/>
          <a:lstStyle/>
          <a:p>
            <a:r>
              <a:rPr lang="en-US" dirty="0" err="1" smtClean="0"/>
              <a:t>EasyConnect</a:t>
            </a:r>
            <a:r>
              <a:rPr lang="en-US" dirty="0" smtClean="0"/>
              <a:t> – </a:t>
            </a:r>
            <a:r>
              <a:rPr lang="ja-JP" altLang="en-US" dirty="0" smtClean="0"/>
              <a:t>ユーザログオフ</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99139707"/>
              </p:ext>
            </p:extLst>
          </p:nvPr>
        </p:nvGraphicFramePr>
        <p:xfrm>
          <a:off x="445758" y="2254834"/>
          <a:ext cx="8352325" cy="2897586"/>
        </p:xfrm>
        <a:graphic>
          <a:graphicData uri="http://schemas.openxmlformats.org/drawingml/2006/table">
            <a:tbl>
              <a:tblPr firstRow="1" bandRow="1" bandCol="1">
                <a:tableStyleId>{69012ECD-51FC-41F1-AA8D-1B2483CD663E}</a:tableStyleId>
              </a:tblPr>
              <a:tblGrid>
                <a:gridCol w="1650199"/>
                <a:gridCol w="1692920"/>
                <a:gridCol w="5009206"/>
              </a:tblGrid>
              <a:tr h="550028">
                <a:tc>
                  <a:txBody>
                    <a:bodyPr/>
                    <a:lstStyle/>
                    <a:p>
                      <a:pPr>
                        <a:spcAft>
                          <a:spcPts val="300"/>
                        </a:spcAft>
                        <a:tabLst>
                          <a:tab pos="914400" algn="l"/>
                          <a:tab pos="2171700" algn="l"/>
                        </a:tabLst>
                      </a:pPr>
                      <a:r>
                        <a:rPr lang="ja-JP" altLang="en-US" sz="1400" dirty="0" smtClean="0">
                          <a:effectLst/>
                        </a:rPr>
                        <a:t>アクティブセッションのユーザ名と異なるユーザ名</a:t>
                      </a:r>
                      <a:endParaRPr lang="en-US" sz="1400" dirty="0">
                        <a:solidFill>
                          <a:srgbClr val="000000"/>
                        </a:solidFill>
                        <a:effectLst/>
                        <a:latin typeface="Times New Roman" charset="0"/>
                        <a:ea typeface="Times New Roman" charset="0"/>
                      </a:endParaRPr>
                    </a:p>
                  </a:txBody>
                  <a:tcPr marL="68580" marR="68580" marT="0" marB="0"/>
                </a:tc>
                <a:tc>
                  <a:txBody>
                    <a:bodyPr/>
                    <a:lstStyle/>
                    <a:p>
                      <a:pPr>
                        <a:spcAft>
                          <a:spcPts val="300"/>
                        </a:spcAft>
                        <a:tabLst>
                          <a:tab pos="914400" algn="l"/>
                          <a:tab pos="2171700" algn="l"/>
                        </a:tabLst>
                      </a:pPr>
                      <a:r>
                        <a:rPr lang="ja-JP" altLang="en-US" sz="1400" dirty="0" smtClean="0">
                          <a:effectLst/>
                        </a:rPr>
                        <a:t>アクティブセッションの</a:t>
                      </a:r>
                      <a:r>
                        <a:rPr lang="en-US" altLang="ja-JP" sz="1400" dirty="0" smtClean="0">
                          <a:effectLst/>
                        </a:rPr>
                        <a:t>IP</a:t>
                      </a:r>
                      <a:r>
                        <a:rPr lang="ja-JP" altLang="en-US" sz="1400" dirty="0" smtClean="0">
                          <a:effectLst/>
                        </a:rPr>
                        <a:t>と異なる</a:t>
                      </a:r>
                      <a:r>
                        <a:rPr lang="en-US" altLang="ja-JP" sz="1400" dirty="0" smtClean="0">
                          <a:effectLst/>
                        </a:rPr>
                        <a:t>IP</a:t>
                      </a:r>
                      <a:r>
                        <a:rPr lang="ja-JP" altLang="en-US" sz="1400" dirty="0" smtClean="0">
                          <a:effectLst/>
                        </a:rPr>
                        <a:t>アドレス</a:t>
                      </a:r>
                      <a:endParaRPr lang="en-US" sz="1400" dirty="0">
                        <a:solidFill>
                          <a:srgbClr val="000000"/>
                        </a:solidFill>
                        <a:effectLst/>
                        <a:latin typeface="Times New Roman" charset="0"/>
                        <a:ea typeface="Times New Roman" charset="0"/>
                      </a:endParaRPr>
                    </a:p>
                  </a:txBody>
                  <a:tcPr marL="68580" marR="68580" marT="0" marB="0"/>
                </a:tc>
                <a:tc>
                  <a:txBody>
                    <a:bodyPr/>
                    <a:lstStyle/>
                    <a:p>
                      <a:pPr>
                        <a:spcAft>
                          <a:spcPts val="300"/>
                        </a:spcAft>
                        <a:tabLst>
                          <a:tab pos="914400" algn="l"/>
                          <a:tab pos="2171700" algn="l"/>
                        </a:tabLst>
                      </a:pPr>
                      <a:r>
                        <a:rPr lang="ja-JP" altLang="en-US" sz="1400" dirty="0" smtClean="0">
                          <a:effectLst/>
                        </a:rPr>
                        <a:t>期待動作</a:t>
                      </a:r>
                      <a:endParaRPr lang="en-US" sz="1400" dirty="0">
                        <a:solidFill>
                          <a:srgbClr val="000000"/>
                        </a:solidFill>
                        <a:effectLst/>
                        <a:latin typeface="Times New Roman" charset="0"/>
                        <a:ea typeface="Times New Roman" charset="0"/>
                      </a:endParaRPr>
                    </a:p>
                  </a:txBody>
                  <a:tcPr marL="68580" marR="68580" marT="0" marB="0" anchor="ctr"/>
                </a:tc>
              </a:tr>
              <a:tr h="275015">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spcAft>
                          <a:spcPts val="300"/>
                        </a:spcAft>
                        <a:tabLst>
                          <a:tab pos="914400" algn="l"/>
                          <a:tab pos="2171700" algn="l"/>
                        </a:tabLst>
                      </a:pPr>
                      <a:r>
                        <a:rPr lang="en-US" sz="1400" dirty="0" smtClean="0">
                          <a:solidFill>
                            <a:schemeClr val="tx2">
                              <a:lumMod val="75000"/>
                            </a:schemeClr>
                          </a:solidFill>
                          <a:effectLst/>
                        </a:rPr>
                        <a:t>Active Session</a:t>
                      </a:r>
                      <a:r>
                        <a:rPr lang="ja-JP" altLang="en-US" sz="1400" dirty="0" smtClean="0">
                          <a:solidFill>
                            <a:schemeClr val="tx2">
                              <a:lumMod val="75000"/>
                            </a:schemeClr>
                          </a:solidFill>
                          <a:effectLst/>
                        </a:rPr>
                        <a:t>に変更なし</a:t>
                      </a:r>
                      <a:endParaRPr lang="en-US" sz="1400" dirty="0">
                        <a:solidFill>
                          <a:schemeClr val="tx2">
                            <a:lumMod val="75000"/>
                          </a:schemeClr>
                        </a:solidFill>
                        <a:effectLst/>
                        <a:latin typeface="Times New Roman" charset="0"/>
                        <a:ea typeface="Times New Roman" charset="0"/>
                      </a:endParaRPr>
                    </a:p>
                  </a:txBody>
                  <a:tcPr marL="68580" marR="68580" marT="0" marB="0"/>
                </a:tc>
              </a:tr>
              <a:tr h="550028">
                <a:tc>
                  <a:txBody>
                    <a:bodyPr/>
                    <a:lstStyle/>
                    <a:p>
                      <a:pPr algn="ctr">
                        <a:spcAft>
                          <a:spcPts val="300"/>
                        </a:spcAft>
                        <a:tabLst>
                          <a:tab pos="914400" algn="l"/>
                          <a:tab pos="2171700" algn="l"/>
                        </a:tabLst>
                      </a:pPr>
                      <a:r>
                        <a:rPr lang="en-US" sz="1400" dirty="0">
                          <a:solidFill>
                            <a:schemeClr val="tx2">
                              <a:lumMod val="75000"/>
                            </a:schemeClr>
                          </a:solidFill>
                          <a:effectLst/>
                        </a:rPr>
                        <a:t>Yes</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spcAft>
                          <a:spcPts val="300"/>
                        </a:spcAft>
                        <a:tabLst>
                          <a:tab pos="914400" algn="l"/>
                          <a:tab pos="2171700" algn="l"/>
                        </a:tabLst>
                      </a:pPr>
                      <a:r>
                        <a:rPr lang="en-US" sz="1400" dirty="0" smtClean="0">
                          <a:solidFill>
                            <a:schemeClr val="tx2">
                              <a:lumMod val="75000"/>
                            </a:schemeClr>
                          </a:solidFill>
                          <a:effectLst/>
                        </a:rPr>
                        <a:t>IP</a:t>
                      </a:r>
                      <a:r>
                        <a:rPr lang="ja-JP" altLang="en-US" sz="1400" dirty="0" smtClean="0">
                          <a:solidFill>
                            <a:schemeClr val="tx2">
                              <a:lumMod val="75000"/>
                            </a:schemeClr>
                          </a:solidFill>
                          <a:effectLst/>
                        </a:rPr>
                        <a:t>は同じだがユーザ名が異なる</a:t>
                      </a:r>
                      <a:endParaRPr lang="en-US" altLang="ja-JP" sz="1400" dirty="0" smtClean="0">
                        <a:solidFill>
                          <a:schemeClr val="tx2">
                            <a:lumMod val="75000"/>
                          </a:schemeClr>
                        </a:solidFill>
                        <a:effectLst/>
                      </a:endParaRPr>
                    </a:p>
                    <a:p>
                      <a:pPr>
                        <a:spcAft>
                          <a:spcPts val="300"/>
                        </a:spcAft>
                        <a:tabLst>
                          <a:tab pos="914400" algn="l"/>
                          <a:tab pos="2171700" algn="l"/>
                        </a:tabLst>
                      </a:pPr>
                      <a:r>
                        <a:rPr lang="ja-JP" altLang="en-US" sz="1400" dirty="0" smtClean="0">
                          <a:solidFill>
                            <a:schemeClr val="tx2">
                              <a:lumMod val="75000"/>
                            </a:schemeClr>
                          </a:solidFill>
                          <a:effectLst/>
                        </a:rPr>
                        <a:t>違うユーザが同エンドポイントの利用を開始したと</a:t>
                      </a:r>
                      <a:r>
                        <a:rPr lang="ja-JP" altLang="en-US" sz="1400" dirty="0" smtClean="0">
                          <a:solidFill>
                            <a:schemeClr val="tx2">
                              <a:lumMod val="75000"/>
                            </a:schemeClr>
                          </a:solidFill>
                          <a:effectLst/>
                        </a:rPr>
                        <a:t>みなす</a:t>
                      </a:r>
                      <a:endParaRPr lang="en-US" altLang="ja-JP" sz="1400" dirty="0" smtClean="0">
                        <a:solidFill>
                          <a:schemeClr val="tx2">
                            <a:lumMod val="75000"/>
                          </a:schemeClr>
                        </a:solidFill>
                        <a:effectLst/>
                      </a:endParaRPr>
                    </a:p>
                    <a:p>
                      <a:pPr>
                        <a:spcAft>
                          <a:spcPts val="300"/>
                        </a:spcAft>
                        <a:tabLst>
                          <a:tab pos="914400" algn="l"/>
                          <a:tab pos="2171700" algn="l"/>
                        </a:tabLst>
                      </a:pPr>
                      <a:r>
                        <a:rPr lang="ja-JP" altLang="en-US" sz="1400" b="1" dirty="0" smtClean="0">
                          <a:solidFill>
                            <a:schemeClr val="tx2">
                              <a:lumMod val="75000"/>
                            </a:schemeClr>
                          </a:solidFill>
                          <a:effectLst/>
                        </a:rPr>
                        <a:t>共有</a:t>
                      </a:r>
                      <a:r>
                        <a:rPr lang="en-US" altLang="ja-JP" sz="1400" b="1" dirty="0" smtClean="0">
                          <a:solidFill>
                            <a:schemeClr val="tx2">
                              <a:lumMod val="75000"/>
                            </a:schemeClr>
                          </a:solidFill>
                          <a:effectLst/>
                        </a:rPr>
                        <a:t>PC</a:t>
                      </a:r>
                      <a:r>
                        <a:rPr lang="ja-JP" altLang="en-US" sz="1400" b="1" dirty="0" smtClean="0">
                          <a:solidFill>
                            <a:schemeClr val="tx2">
                              <a:lumMod val="75000"/>
                            </a:schemeClr>
                          </a:solidFill>
                          <a:effectLst/>
                        </a:rPr>
                        <a:t>の利用シナリオ</a:t>
                      </a:r>
                      <a:endParaRPr lang="en-US" sz="1400" b="1" dirty="0" smtClean="0">
                        <a:solidFill>
                          <a:schemeClr val="tx2">
                            <a:lumMod val="75000"/>
                          </a:schemeClr>
                        </a:solidFill>
                        <a:effectLst/>
                      </a:endParaRPr>
                    </a:p>
                  </a:txBody>
                  <a:tcPr marL="68580" marR="68580" marT="0" marB="0"/>
                </a:tc>
              </a:tr>
              <a:tr h="1266212">
                <a:tc>
                  <a:txBody>
                    <a:bodyPr/>
                    <a:lstStyle/>
                    <a:p>
                      <a:pPr algn="ctr">
                        <a:spcAft>
                          <a:spcPts val="300"/>
                        </a:spcAft>
                        <a:tabLst>
                          <a:tab pos="914400" algn="l"/>
                          <a:tab pos="2171700" algn="l"/>
                        </a:tabLst>
                      </a:pPr>
                      <a:r>
                        <a:rPr lang="en-US" sz="1400" dirty="0">
                          <a:solidFill>
                            <a:schemeClr val="tx2">
                              <a:lumMod val="75000"/>
                            </a:schemeClr>
                          </a:solidFill>
                          <a:effectLst/>
                        </a:rPr>
                        <a:t>No</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algn="ctr">
                        <a:spcAft>
                          <a:spcPts val="300"/>
                        </a:spcAft>
                        <a:tabLst>
                          <a:tab pos="914400" algn="l"/>
                          <a:tab pos="2171700" algn="l"/>
                        </a:tabLst>
                      </a:pPr>
                      <a:r>
                        <a:rPr lang="en-US" sz="1400" dirty="0">
                          <a:solidFill>
                            <a:schemeClr val="tx2">
                              <a:lumMod val="75000"/>
                            </a:schemeClr>
                          </a:solidFill>
                          <a:effectLst/>
                        </a:rPr>
                        <a:t>Yes</a:t>
                      </a:r>
                      <a:endParaRPr lang="en-US" sz="1400" dirty="0">
                        <a:solidFill>
                          <a:schemeClr val="tx2">
                            <a:lumMod val="75000"/>
                          </a:schemeClr>
                        </a:solidFill>
                        <a:effectLst/>
                        <a:latin typeface="Times New Roman" charset="0"/>
                        <a:ea typeface="Times New Roman" charset="0"/>
                      </a:endParaRPr>
                    </a:p>
                  </a:txBody>
                  <a:tcPr marL="68580" marR="68580" marT="0" marB="0" anchor="ctr"/>
                </a:tc>
                <a:tc>
                  <a:txBody>
                    <a:bodyPr/>
                    <a:lstStyle/>
                    <a:p>
                      <a:pPr marL="0" indent="0">
                        <a:spcAft>
                          <a:spcPts val="300"/>
                        </a:spcAft>
                        <a:buFont typeface="Arial" panose="020B0604020202020204" pitchFamily="34" charset="0"/>
                        <a:buNone/>
                        <a:tabLst>
                          <a:tab pos="914400" algn="l"/>
                          <a:tab pos="2171700" algn="l"/>
                        </a:tabLst>
                      </a:pPr>
                      <a:r>
                        <a:rPr lang="ja-JP" altLang="en-US" sz="1400" dirty="0" smtClean="0">
                          <a:solidFill>
                            <a:schemeClr val="tx2">
                              <a:lumMod val="75000"/>
                            </a:schemeClr>
                          </a:solidFill>
                          <a:effectLst/>
                        </a:rPr>
                        <a:t>二つのオプション</a:t>
                      </a:r>
                      <a:r>
                        <a:rPr lang="en-US" sz="1400" dirty="0" smtClean="0">
                          <a:solidFill>
                            <a:schemeClr val="tx2">
                              <a:lumMod val="75000"/>
                            </a:schemeClr>
                          </a:solidFill>
                          <a:effectLst/>
                        </a:rPr>
                        <a:t>: </a:t>
                      </a:r>
                    </a:p>
                    <a:p>
                      <a:pPr marL="169863" indent="-169863">
                        <a:spcAft>
                          <a:spcPts val="300"/>
                        </a:spcAft>
                        <a:buFont typeface="Arial" panose="020B0604020202020204" pitchFamily="34" charset="0"/>
                        <a:buChar char="•"/>
                        <a:tabLst>
                          <a:tab pos="914400" algn="l"/>
                          <a:tab pos="2171700" algn="l"/>
                        </a:tabLst>
                      </a:pPr>
                      <a:r>
                        <a:rPr lang="en-US" sz="1400" dirty="0" smtClean="0">
                          <a:solidFill>
                            <a:schemeClr val="tx2">
                              <a:lumMod val="75000"/>
                            </a:schemeClr>
                          </a:solidFill>
                          <a:effectLst/>
                        </a:rPr>
                        <a:t>MAC address </a:t>
                      </a:r>
                      <a:r>
                        <a:rPr lang="ja-JP" altLang="en-US" sz="1400" dirty="0" smtClean="0">
                          <a:solidFill>
                            <a:schemeClr val="tx2">
                              <a:lumMod val="75000"/>
                            </a:schemeClr>
                          </a:solidFill>
                          <a:effectLst/>
                        </a:rPr>
                        <a:t>が</a:t>
                      </a:r>
                      <a:r>
                        <a:rPr lang="ja-JP" altLang="en-US" sz="1400" b="1" i="0" dirty="0" smtClean="0">
                          <a:solidFill>
                            <a:srgbClr val="C00000"/>
                          </a:solidFill>
                          <a:effectLst/>
                        </a:rPr>
                        <a:t>同じ</a:t>
                      </a:r>
                      <a:r>
                        <a:rPr lang="ja-JP" altLang="en-US" sz="1400" dirty="0" smtClean="0">
                          <a:solidFill>
                            <a:schemeClr val="tx2">
                              <a:lumMod val="75000"/>
                            </a:schemeClr>
                          </a:solidFill>
                          <a:effectLst/>
                        </a:rPr>
                        <a:t>場合、同端末が別の場所でユーザログインしたと</a:t>
                      </a:r>
                      <a:r>
                        <a:rPr lang="ja-JP" altLang="en-US" sz="1400" dirty="0" smtClean="0">
                          <a:solidFill>
                            <a:schemeClr val="tx2">
                              <a:lumMod val="75000"/>
                            </a:schemeClr>
                          </a:solidFill>
                          <a:effectLst/>
                        </a:rPr>
                        <a:t>みなす</a:t>
                      </a:r>
                      <a:r>
                        <a:rPr lang="en-US" altLang="ja-JP" sz="1400" dirty="0" smtClean="0">
                          <a:solidFill>
                            <a:schemeClr val="tx2">
                              <a:lumMod val="75000"/>
                            </a:schemeClr>
                          </a:solidFill>
                          <a:effectLst/>
                        </a:rPr>
                        <a:t> –</a:t>
                      </a:r>
                      <a:r>
                        <a:rPr lang="en-US" altLang="ja-JP" sz="1400" baseline="0" dirty="0" smtClean="0">
                          <a:solidFill>
                            <a:schemeClr val="tx2">
                              <a:lumMod val="75000"/>
                            </a:schemeClr>
                          </a:solidFill>
                          <a:effectLst/>
                        </a:rPr>
                        <a:t> </a:t>
                      </a:r>
                      <a:r>
                        <a:rPr lang="ja-JP" altLang="en-US" sz="1400" b="1" baseline="0" dirty="0" smtClean="0">
                          <a:solidFill>
                            <a:schemeClr val="tx2">
                              <a:lumMod val="75000"/>
                            </a:schemeClr>
                          </a:solidFill>
                          <a:effectLst/>
                        </a:rPr>
                        <a:t>ユーザモビリティの利用シナリオ</a:t>
                      </a:r>
                      <a:endParaRPr lang="en-US" altLang="ja-JP" sz="1400" b="1" dirty="0" smtClean="0">
                        <a:solidFill>
                          <a:schemeClr val="tx2">
                            <a:lumMod val="75000"/>
                          </a:schemeClr>
                        </a:solidFill>
                        <a:effectLst/>
                      </a:endParaRPr>
                    </a:p>
                    <a:p>
                      <a:pPr marL="169863" indent="-169863">
                        <a:spcAft>
                          <a:spcPts val="300"/>
                        </a:spcAft>
                        <a:buFont typeface="Arial" panose="020B0604020202020204" pitchFamily="34" charset="0"/>
                        <a:buChar char="•"/>
                        <a:tabLst>
                          <a:tab pos="914400" algn="l"/>
                          <a:tab pos="2171700" algn="l"/>
                        </a:tabLst>
                      </a:pPr>
                      <a:r>
                        <a:rPr lang="en-US" sz="1400" dirty="0" smtClean="0">
                          <a:solidFill>
                            <a:schemeClr val="tx2">
                              <a:lumMod val="75000"/>
                            </a:schemeClr>
                          </a:solidFill>
                          <a:effectLst/>
                        </a:rPr>
                        <a:t>IMAC address</a:t>
                      </a:r>
                      <a:r>
                        <a:rPr lang="ja-JP" altLang="en-US" sz="1400" dirty="0" smtClean="0">
                          <a:solidFill>
                            <a:schemeClr val="tx2">
                              <a:lumMod val="75000"/>
                            </a:schemeClr>
                          </a:solidFill>
                          <a:effectLst/>
                        </a:rPr>
                        <a:t>が</a:t>
                      </a:r>
                      <a:r>
                        <a:rPr lang="ja-JP" altLang="en-US" sz="1400" b="1" i="0" dirty="0" smtClean="0">
                          <a:solidFill>
                            <a:srgbClr val="C00000"/>
                          </a:solidFill>
                          <a:effectLst/>
                        </a:rPr>
                        <a:t>異なる</a:t>
                      </a:r>
                      <a:r>
                        <a:rPr lang="ja-JP" altLang="en-US" sz="1400" dirty="0" smtClean="0">
                          <a:solidFill>
                            <a:schemeClr val="tx2">
                              <a:lumMod val="75000"/>
                            </a:schemeClr>
                          </a:solidFill>
                          <a:effectLst/>
                        </a:rPr>
                        <a:t>場合、異なる端末からの接続とみなされ、セッションのチェックから再度開始する</a:t>
                      </a:r>
                      <a:endParaRPr lang="en-US" sz="1400" dirty="0">
                        <a:solidFill>
                          <a:schemeClr val="tx2">
                            <a:lumMod val="75000"/>
                          </a:schemeClr>
                        </a:solidFill>
                        <a:effectLst/>
                        <a:latin typeface="Times New Roman" charset="0"/>
                        <a:ea typeface="Times New Roman" charset="0"/>
                      </a:endParaRPr>
                    </a:p>
                  </a:txBody>
                  <a:tcPr marL="68580" marR="68580" marT="0" marB="0"/>
                </a:tc>
              </a:tr>
            </a:tbl>
          </a:graphicData>
        </a:graphic>
      </p:graphicFrame>
      <p:sp>
        <p:nvSpPr>
          <p:cNvPr id="9" name="TextBox 8"/>
          <p:cNvSpPr txBox="1"/>
          <p:nvPr/>
        </p:nvSpPr>
        <p:spPr>
          <a:xfrm>
            <a:off x="210356" y="752519"/>
            <a:ext cx="8535711" cy="1477328"/>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AD </a:t>
            </a:r>
            <a:r>
              <a:rPr lang="ja-JP" altLang="en-US" dirty="0" smtClean="0"/>
              <a:t>ログオフは信頼性が低い、または</a:t>
            </a:r>
            <a:r>
              <a:rPr lang="en-US" altLang="ja-JP" dirty="0" smtClean="0"/>
              <a:t>DC</a:t>
            </a:r>
            <a:r>
              <a:rPr lang="ja-JP" altLang="en-US" dirty="0" smtClean="0"/>
              <a:t>で</a:t>
            </a:r>
            <a:r>
              <a:rPr lang="en-US" altLang="ja-JP" dirty="0" smtClean="0"/>
              <a:t>WMI</a:t>
            </a:r>
            <a:r>
              <a:rPr lang="ja-JP" altLang="en-US" dirty="0" smtClean="0"/>
              <a:t>イベントがサポートされていないため非サポート</a:t>
            </a:r>
            <a:r>
              <a:rPr lang="ja-JP" altLang="ja-JP" dirty="0" smtClean="0"/>
              <a:t>　</a:t>
            </a:r>
            <a:r>
              <a:rPr lang="ja-JP" altLang="en-US" dirty="0" smtClean="0"/>
              <a:t>（</a:t>
            </a:r>
            <a:r>
              <a:rPr lang="en-US" altLang="ja-JP" dirty="0" smtClean="0"/>
              <a:t>※</a:t>
            </a:r>
            <a:r>
              <a:rPr lang="ja-JP" altLang="en-US" dirty="0" smtClean="0"/>
              <a:t>現時点における制限事項：</a:t>
            </a:r>
            <a:r>
              <a:rPr lang="en-US" altLang="ja-JP" dirty="0" smtClean="0"/>
              <a:t>AD</a:t>
            </a:r>
            <a:r>
              <a:rPr lang="ja-JP" altLang="en-US" dirty="0" smtClean="0"/>
              <a:t>ログオフ後も、ユーザキャッシュが消えるまでの間の通信をブロックできない）</a:t>
            </a:r>
            <a:endParaRPr lang="en-US" dirty="0" smtClean="0"/>
          </a:p>
          <a:p>
            <a:pPr marL="285750" lvl="0" indent="-285750">
              <a:buFont typeface="Arial" panose="020B0604020202020204" pitchFamily="34" charset="0"/>
              <a:buChar char="•"/>
            </a:pPr>
            <a:r>
              <a:rPr lang="ja-JP" altLang="en-US" dirty="0" smtClean="0"/>
              <a:t>同一ユーザ名および</a:t>
            </a:r>
            <a:r>
              <a:rPr lang="en-US" altLang="ja-JP" dirty="0" smtClean="0"/>
              <a:t>/</a:t>
            </a:r>
            <a:r>
              <a:rPr lang="ja-JP" altLang="en-US" dirty="0" smtClean="0"/>
              <a:t>または同一</a:t>
            </a:r>
            <a:r>
              <a:rPr lang="en-US" altLang="ja-JP" dirty="0" smtClean="0"/>
              <a:t>IP</a:t>
            </a:r>
            <a:r>
              <a:rPr lang="ja-JP" altLang="en-US" dirty="0" smtClean="0"/>
              <a:t>アドレスの新規のユーザログイン（</a:t>
            </a:r>
            <a:r>
              <a:rPr lang="en-US" altLang="ja-JP" dirty="0" smtClean="0"/>
              <a:t>WMI</a:t>
            </a:r>
            <a:r>
              <a:rPr lang="ja-JP" altLang="en-US" dirty="0" smtClean="0"/>
              <a:t>イベント）情報を取得すると、下記のアクションが実行される：</a:t>
            </a:r>
            <a:endParaRPr lang="en-US" dirty="0"/>
          </a:p>
        </p:txBody>
      </p:sp>
      <p:grpSp>
        <p:nvGrpSpPr>
          <p:cNvPr id="6" name="Group 5"/>
          <p:cNvGrpSpPr>
            <a:grpSpLocks/>
          </p:cNvGrpSpPr>
          <p:nvPr/>
        </p:nvGrpSpPr>
        <p:grpSpPr bwMode="auto">
          <a:xfrm>
            <a:off x="7677582" y="70834"/>
            <a:ext cx="1393598" cy="621506"/>
            <a:chOff x="4464" y="0"/>
            <a:chExt cx="1229" cy="522"/>
          </a:xfrm>
        </p:grpSpPr>
        <p:pic>
          <p:nvPicPr>
            <p:cNvPr id="8" name="Picture 7" descr="MCj037105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spTree>
    <p:extLst>
      <p:ext uri="{BB962C8B-B14F-4D97-AF65-F5344CB8AC3E}">
        <p14:creationId xmlns:p14="http://schemas.microsoft.com/office/powerpoint/2010/main" val="31967260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Endpoint Export</a:t>
            </a:r>
            <a:endParaRPr lang="en-US" dirty="0"/>
          </a:p>
        </p:txBody>
      </p:sp>
      <p:sp>
        <p:nvSpPr>
          <p:cNvPr id="2" name="Text Placeholder 1"/>
          <p:cNvSpPr>
            <a:spLocks noGrp="1"/>
          </p:cNvSpPr>
          <p:nvPr>
            <p:ph type="body" sz="quarter" idx="12"/>
          </p:nvPr>
        </p:nvSpPr>
        <p:spPr/>
        <p:txBody>
          <a:bodyPr/>
          <a:lstStyle/>
          <a:p>
            <a:endParaRPr lang="en-US"/>
          </a:p>
        </p:txBody>
      </p:sp>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65" y="988484"/>
            <a:ext cx="6606501" cy="38240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346481" y="4316997"/>
            <a:ext cx="1105118" cy="404193"/>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Right Arrow 2"/>
          <p:cNvSpPr/>
          <p:nvPr/>
        </p:nvSpPr>
        <p:spPr>
          <a:xfrm rot="10800000">
            <a:off x="6460064" y="4218526"/>
            <a:ext cx="982133" cy="601134"/>
          </a:xfrm>
          <a:prstGeom prst="rightArrow">
            <a:avLst/>
          </a:prstGeom>
          <a:solidFill>
            <a:srgbClr val="335FFA"/>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5346481" y="4047268"/>
            <a:ext cx="487052" cy="269729"/>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3294575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p:stCondLst>
                              <p:cond delay="1000"/>
                            </p:stCondLst>
                            <p:childTnLst>
                              <p:par>
                                <p:cTn id="16" presetID="22" presetClass="entr" presetSubtype="2" fill="hold" grpId="1"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3" grpId="1"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Endpoint Import - LDAP</a:t>
            </a:r>
            <a:endParaRPr lang="en-US" dirty="0"/>
          </a:p>
        </p:txBody>
      </p:sp>
      <p:sp>
        <p:nvSpPr>
          <p:cNvPr id="2" name="Text Placeholder 1"/>
          <p:cNvSpPr>
            <a:spLocks noGrp="1"/>
          </p:cNvSpPr>
          <p:nvPr>
            <p:ph type="body" sz="quarter" idx="12"/>
          </p:nvPr>
        </p:nvSpPr>
        <p:spPr/>
        <p:txBody>
          <a:bodyPr/>
          <a:lstStyle/>
          <a:p>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01" y="980017"/>
            <a:ext cx="6759766" cy="3818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832698" y="4316997"/>
            <a:ext cx="1109969" cy="409475"/>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ight Arrow 7"/>
          <p:cNvSpPr/>
          <p:nvPr/>
        </p:nvSpPr>
        <p:spPr>
          <a:xfrm rot="10800000">
            <a:off x="6959617" y="4218526"/>
            <a:ext cx="982133" cy="601134"/>
          </a:xfrm>
          <a:prstGeom prst="rightArrow">
            <a:avLst/>
          </a:prstGeom>
          <a:solidFill>
            <a:srgbClr val="335FFA"/>
          </a:solidFill>
          <a:ln>
            <a:solidFill>
              <a:srgbClr val="335FF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ectangle 8"/>
          <p:cNvSpPr/>
          <p:nvPr/>
        </p:nvSpPr>
        <p:spPr>
          <a:xfrm>
            <a:off x="5846034" y="4047268"/>
            <a:ext cx="487052" cy="269729"/>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87" y="67734"/>
            <a:ext cx="3956579" cy="5007979"/>
          </a:xfrm>
          <a:prstGeom prst="rect">
            <a:avLst/>
          </a:prstGeom>
          <a:noFill/>
          <a:ln w="28575">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523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childTnLst>
                          </p:cTn>
                        </p:par>
                        <p:par>
                          <p:cTn id="15" fill="hold">
                            <p:stCondLst>
                              <p:cond delay="1000"/>
                            </p:stCondLst>
                            <p:childTnLst>
                              <p:par>
                                <p:cTn id="16" presetID="22" presetClass="entr" presetSubtype="2" fill="hold" grpId="1"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0070C0"/>
                </a:solidFill>
              </a:rPr>
              <a:t>Endpoint Import - File</a:t>
            </a:r>
            <a:endParaRPr lang="en-US" dirty="0">
              <a:solidFill>
                <a:srgbClr val="0070C0"/>
              </a:solidFill>
            </a:endParaRP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01" y="1347788"/>
            <a:ext cx="4924425" cy="3314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5156201" y="-28019"/>
            <a:ext cx="3860799" cy="1477328"/>
          </a:xfrm>
          <a:prstGeom prst="rect">
            <a:avLst/>
          </a:prstGeom>
          <a:solidFill>
            <a:schemeClr val="accent5">
              <a:lumMod val="20000"/>
              <a:lumOff val="80000"/>
            </a:schemeClr>
          </a:solidFill>
          <a:ln>
            <a:solidFill>
              <a:srgbClr val="0070C0"/>
            </a:solidFill>
          </a:ln>
        </p:spPr>
        <p:txBody>
          <a:bodyPr wrap="square">
            <a:spAutoFit/>
          </a:bodyPr>
          <a:lstStyle/>
          <a:p>
            <a:pPr marL="169863" indent="-169863">
              <a:buFont typeface="Arial" panose="020B0604020202020204" pitchFamily="34" charset="0"/>
              <a:buChar char="•"/>
            </a:pPr>
            <a:r>
              <a:rPr lang="en-US" dirty="0" smtClean="0">
                <a:solidFill>
                  <a:srgbClr val="0070C0"/>
                </a:solidFill>
              </a:rPr>
              <a:t>Export will include many more fields than prior releases</a:t>
            </a:r>
          </a:p>
          <a:p>
            <a:pPr marL="169863" indent="-169863">
              <a:buFont typeface="Arial" panose="020B0604020202020204" pitchFamily="34" charset="0"/>
              <a:buChar char="•"/>
            </a:pPr>
            <a:r>
              <a:rPr lang="en-US" dirty="0" smtClean="0">
                <a:solidFill>
                  <a:srgbClr val="0070C0"/>
                </a:solidFill>
              </a:rPr>
              <a:t>Import only fields required, but </a:t>
            </a:r>
            <a:br>
              <a:rPr lang="en-US" dirty="0" smtClean="0">
                <a:solidFill>
                  <a:srgbClr val="0070C0"/>
                </a:solidFill>
              </a:rPr>
            </a:br>
            <a:r>
              <a:rPr lang="en-US" dirty="0" smtClean="0">
                <a:solidFill>
                  <a:srgbClr val="0070C0"/>
                </a:solidFill>
              </a:rPr>
              <a:t>first 3 must be MAC, EP Policy and ID Group in specific order.</a:t>
            </a:r>
            <a:endParaRPr lang="en-US" dirty="0">
              <a:solidFill>
                <a:srgbClr val="0070C0"/>
              </a:solidFill>
            </a:endParaRPr>
          </a:p>
        </p:txBody>
      </p:sp>
      <p:sp>
        <p:nvSpPr>
          <p:cNvPr id="8" name="Rectangle 7"/>
          <p:cNvSpPr/>
          <p:nvPr/>
        </p:nvSpPr>
        <p:spPr>
          <a:xfrm>
            <a:off x="1773547" y="2735409"/>
            <a:ext cx="1367585" cy="269729"/>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70C0"/>
              </a:solidFill>
            </a:endParaRPr>
          </a:p>
        </p:txBody>
      </p:sp>
      <p:cxnSp>
        <p:nvCxnSpPr>
          <p:cNvPr id="3" name="Straight Arrow Connector 2"/>
          <p:cNvCxnSpPr>
            <a:stCxn id="8" idx="3"/>
          </p:cNvCxnSpPr>
          <p:nvPr/>
        </p:nvCxnSpPr>
        <p:spPr>
          <a:xfrm flipV="1">
            <a:off x="3141132" y="2870273"/>
            <a:ext cx="2015069" cy="1"/>
          </a:xfrm>
          <a:prstGeom prst="straightConnector1">
            <a:avLst/>
          </a:prstGeom>
          <a:ln w="38100">
            <a:solidFill>
              <a:srgbClr val="FA661C"/>
            </a:solidFill>
            <a:tailEnd type="arrow"/>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5156201" y="1525512"/>
            <a:ext cx="3860800" cy="3368223"/>
          </a:xfrm>
          <a:solidFill>
            <a:schemeClr val="bg1"/>
          </a:solidFill>
          <a:ln w="28575">
            <a:solidFill>
              <a:srgbClr val="FA661C"/>
            </a:solidFill>
          </a:ln>
        </p:spPr>
        <p:txBody>
          <a:bodyPr/>
          <a:lstStyle/>
          <a:p>
            <a:pPr marL="0" indent="0">
              <a:buNone/>
            </a:pPr>
            <a:r>
              <a:rPr lang="en-US" sz="1400" b="1" dirty="0" smtClean="0">
                <a:solidFill>
                  <a:srgbClr val="0070C0"/>
                </a:solidFill>
              </a:rPr>
              <a:t>MACAddress,EndPointPolicy,IdentityGroup</a:t>
            </a:r>
            <a:r>
              <a:rPr lang="en-US" sz="1400" dirty="0" smtClean="0">
                <a:solidFill>
                  <a:srgbClr val="0070C0"/>
                </a:solidFill>
              </a:rPr>
              <a:t>,AuthenticationIdentityStore,Description,DeviceRegistrationStatus,BYODRegistration,DeviceType,EmailAddress,FirstName,hostname,LastName,MDMCompliant,MDMCompliantFailureReason,MDMDiskEncrypted,MDMJailBroken,MDMPinLockSet,MDMServerID,MDMServerName,MDMEnrolled,UserName,NetworkDeviceName,OUI,PortalUser,UserName,StaticAssignment,StaticGroupAssignment,UserType,EndpointIdentityGroup,MDMOSVersion,PortalUser.FirstName,PortalUser.LastName,PortalUser.EmailAddress,PortalUser.PhoneNumber,PortalUser.GuestType,PortalUser.GuestStatus,PortalUser.Location,PortalUser.GuestSponsor,PortalUser.CreationType,AUPAccepted, …</a:t>
            </a:r>
            <a:endParaRPr lang="en-US" sz="1400" dirty="0">
              <a:solidFill>
                <a:srgbClr val="0070C0"/>
              </a:solidFill>
            </a:endParaRPr>
          </a:p>
        </p:txBody>
      </p:sp>
      <p:sp>
        <p:nvSpPr>
          <p:cNvPr id="10" name="Rectangle 9"/>
          <p:cNvSpPr/>
          <p:nvPr/>
        </p:nvSpPr>
        <p:spPr>
          <a:xfrm>
            <a:off x="2760132" y="4132409"/>
            <a:ext cx="1794935" cy="269729"/>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70C0"/>
                </a:solidFill>
              </a:rPr>
              <a:t>CSV Template</a:t>
            </a:r>
          </a:p>
        </p:txBody>
      </p:sp>
      <p:cxnSp>
        <p:nvCxnSpPr>
          <p:cNvPr id="11" name="Straight Arrow Connector 10"/>
          <p:cNvCxnSpPr/>
          <p:nvPr/>
        </p:nvCxnSpPr>
        <p:spPr>
          <a:xfrm flipV="1">
            <a:off x="4572001" y="4266743"/>
            <a:ext cx="584200" cy="2"/>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5071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 calcmode="lin" valueType="num">
                                      <p:cBhvr>
                                        <p:cTn id="15" dur="500" fill="hold"/>
                                        <p:tgtEl>
                                          <p:spTgt spid="6">
                                            <p:bg/>
                                          </p:spTgt>
                                        </p:tgtEl>
                                        <p:attrNameLst>
                                          <p:attrName>ppt_w</p:attrName>
                                        </p:attrNameLst>
                                      </p:cBhvr>
                                      <p:tavLst>
                                        <p:tav tm="0">
                                          <p:val>
                                            <p:fltVal val="0"/>
                                          </p:val>
                                        </p:tav>
                                        <p:tav tm="100000">
                                          <p:val>
                                            <p:strVal val="#ppt_w"/>
                                          </p:val>
                                        </p:tav>
                                      </p:tavLst>
                                    </p:anim>
                                    <p:anim calcmode="lin" valueType="num">
                                      <p:cBhvr>
                                        <p:cTn id="16" dur="500" fill="hold"/>
                                        <p:tgtEl>
                                          <p:spTgt spid="6">
                                            <p:bg/>
                                          </p:spTgt>
                                        </p:tgtEl>
                                        <p:attrNameLst>
                                          <p:attrName>ppt_h</p:attrName>
                                        </p:attrNameLst>
                                      </p:cBhvr>
                                      <p:tavLst>
                                        <p:tav tm="0">
                                          <p:val>
                                            <p:fltVal val="0"/>
                                          </p:val>
                                        </p:tav>
                                        <p:tav tm="100000">
                                          <p:val>
                                            <p:strVal val="#ppt_h"/>
                                          </p:val>
                                        </p:tav>
                                      </p:tavLst>
                                    </p:anim>
                                    <p:animEffect transition="in" filter="fade">
                                      <p:cBhvr>
                                        <p:cTn id="17" dur="500"/>
                                        <p:tgtEl>
                                          <p:spTgt spid="6">
                                            <p:bg/>
                                          </p:spTgt>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build="p" animBg="1"/>
      <p:bldP spid="10"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037" name="Picture 5" descr="C:\DOCUME~1\chyps\LOCALS~1\Temp\SNAGHTML191437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323" y="0"/>
            <a:ext cx="6984677" cy="431482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211667" y="1173603"/>
            <a:ext cx="2032000" cy="3168210"/>
          </a:xfrm>
        </p:spPr>
        <p:txBody>
          <a:bodyPr/>
          <a:lstStyle/>
          <a:p>
            <a:pPr marL="169863" indent="-169863">
              <a:buFont typeface="+mj-lt"/>
              <a:buAutoNum type="arabicPeriod"/>
            </a:pPr>
            <a:r>
              <a:rPr lang="en-US" dirty="0" smtClean="0"/>
              <a:t>Enable ERS</a:t>
            </a:r>
          </a:p>
          <a:p>
            <a:pPr marL="169863" indent="-169863">
              <a:buFont typeface="+mj-lt"/>
              <a:buAutoNum type="arabicPeriod"/>
            </a:pPr>
            <a:r>
              <a:rPr lang="en-US" dirty="0" smtClean="0"/>
              <a:t>Create ERS Admin user</a:t>
            </a:r>
          </a:p>
          <a:p>
            <a:pPr marL="169863" indent="-169863">
              <a:buFont typeface="+mj-lt"/>
              <a:buAutoNum type="arabicPeriod"/>
            </a:pPr>
            <a:r>
              <a:rPr lang="en-US" dirty="0" smtClean="0"/>
              <a:t>Add to ERS Admin Group</a:t>
            </a:r>
            <a:endParaRPr lang="en-US" dirty="0"/>
          </a:p>
        </p:txBody>
      </p:sp>
      <p:sp>
        <p:nvSpPr>
          <p:cNvPr id="3" name="Title 2"/>
          <p:cNvSpPr>
            <a:spLocks noGrp="1"/>
          </p:cNvSpPr>
          <p:nvPr>
            <p:ph type="title"/>
          </p:nvPr>
        </p:nvSpPr>
        <p:spPr>
          <a:xfrm>
            <a:off x="302299" y="188913"/>
            <a:ext cx="8345488" cy="731837"/>
          </a:xfrm>
        </p:spPr>
        <p:txBody>
          <a:bodyPr/>
          <a:lstStyle/>
          <a:p>
            <a:r>
              <a:rPr lang="en-US" dirty="0" smtClean="0"/>
              <a:t>ERS API</a:t>
            </a:r>
            <a:br>
              <a:rPr lang="en-US" dirty="0" smtClean="0"/>
            </a:br>
            <a:r>
              <a:rPr lang="en-US" dirty="0" err="1" smtClean="0"/>
              <a:t>Config</a:t>
            </a:r>
            <a:endParaRPr lang="en-US" dirty="0"/>
          </a:p>
        </p:txBody>
      </p:sp>
      <p:sp>
        <p:nvSpPr>
          <p:cNvPr id="6" name="Rectangle 5"/>
          <p:cNvSpPr/>
          <p:nvPr/>
        </p:nvSpPr>
        <p:spPr>
          <a:xfrm>
            <a:off x="4004733" y="2475642"/>
            <a:ext cx="2202427" cy="361024"/>
          </a:xfrm>
          <a:prstGeom prst="rect">
            <a:avLst/>
          </a:prstGeom>
          <a:noFill/>
          <a:ln w="38100">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40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728"/>
          <a:stretch/>
        </p:blipFill>
        <p:spPr bwMode="auto">
          <a:xfrm>
            <a:off x="50802" y="2921332"/>
            <a:ext cx="9059333" cy="21031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169822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4034"/>
                                        </p:tgtEl>
                                        <p:attrNameLst>
                                          <p:attrName>style.visibility</p:attrName>
                                        </p:attrNameLst>
                                      </p:cBhvr>
                                      <p:to>
                                        <p:strVal val="visible"/>
                                      </p:to>
                                    </p:set>
                                    <p:animEffect transition="in" filter="barn(outVertical)">
                                      <p:cBhvr>
                                        <p:cTn id="11"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31629" y="144426"/>
            <a:ext cx="8579188" cy="469334"/>
          </a:xfrm>
        </p:spPr>
        <p:txBody>
          <a:bodyPr/>
          <a:lstStyle/>
          <a:p>
            <a:r>
              <a:rPr lang="en-US" dirty="0" smtClean="0"/>
              <a:t>Endpoint ERS API   </a:t>
            </a:r>
            <a:r>
              <a:rPr lang="en-US" sz="2800" dirty="0" smtClean="0"/>
              <a:t>(https://&lt;PAN&gt;:9060/ers/sdk)</a:t>
            </a:r>
            <a:endParaRPr lang="en-US" sz="2800" dirty="0"/>
          </a:p>
        </p:txBody>
      </p:sp>
      <p:pic>
        <p:nvPicPr>
          <p:cNvPr id="297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525" b="-100"/>
          <a:stretch/>
        </p:blipFill>
        <p:spPr bwMode="auto">
          <a:xfrm>
            <a:off x="294746" y="619737"/>
            <a:ext cx="8849254" cy="41902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946" y="2788710"/>
            <a:ext cx="2390775" cy="158115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156780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31629" y="144426"/>
            <a:ext cx="8579188" cy="469334"/>
          </a:xfrm>
        </p:spPr>
        <p:txBody>
          <a:bodyPr/>
          <a:lstStyle/>
          <a:p>
            <a:r>
              <a:rPr lang="en-US" dirty="0" smtClean="0"/>
              <a:t>Endpoint ERS API</a:t>
            </a:r>
            <a:endParaRPr lang="en-US" dirty="0"/>
          </a:p>
        </p:txBody>
      </p:sp>
      <p:sp>
        <p:nvSpPr>
          <p:cNvPr id="3" name="Rectangle 2"/>
          <p:cNvSpPr/>
          <p:nvPr/>
        </p:nvSpPr>
        <p:spPr>
          <a:xfrm>
            <a:off x="231629" y="728681"/>
            <a:ext cx="3679972" cy="3970318"/>
          </a:xfrm>
          <a:prstGeom prst="rect">
            <a:avLst/>
          </a:prstGeom>
          <a:solidFill>
            <a:schemeClr val="accent2">
              <a:lumMod val="20000"/>
              <a:lumOff val="80000"/>
            </a:schemeClr>
          </a:solidFill>
          <a:ln>
            <a:solidFill>
              <a:srgbClr val="0070C0"/>
            </a:solidFill>
          </a:ln>
        </p:spPr>
        <p:txBody>
          <a:bodyPr wrap="square">
            <a:spAutoFit/>
          </a:bodyPr>
          <a:lstStyle/>
          <a:p>
            <a:r>
              <a:rPr lang="en-US" sz="1400" dirty="0" smtClean="0"/>
              <a:t>&lt;</a:t>
            </a:r>
            <a:r>
              <a:rPr lang="en-US" sz="1400" dirty="0" err="1"/>
              <a:t>customAttributes</a:t>
            </a:r>
            <a:r>
              <a:rPr lang="en-US" sz="1400" dirty="0"/>
              <a:t>&gt;        </a:t>
            </a:r>
            <a:endParaRPr lang="en-US" sz="1400" dirty="0" smtClean="0"/>
          </a:p>
          <a:p>
            <a:r>
              <a:rPr lang="en-US" sz="1400" dirty="0"/>
              <a:t>	&lt;entry&gt;            </a:t>
            </a:r>
          </a:p>
          <a:p>
            <a:r>
              <a:rPr lang="en-US" sz="1400" dirty="0"/>
              <a:t>		&lt;</a:t>
            </a:r>
            <a:r>
              <a:rPr lang="en-US" sz="1400" dirty="0" smtClean="0"/>
              <a:t>key&gt;</a:t>
            </a:r>
            <a:r>
              <a:rPr lang="en-US" sz="1400" dirty="0" err="1" smtClean="0"/>
              <a:t>ProfitCenter</a:t>
            </a:r>
            <a:r>
              <a:rPr lang="en-US" sz="1400" dirty="0" smtClean="0"/>
              <a:t>&lt;/</a:t>
            </a:r>
            <a:r>
              <a:rPr lang="en-US" sz="1400" dirty="0"/>
              <a:t>key&gt;</a:t>
            </a:r>
          </a:p>
          <a:p>
            <a:r>
              <a:rPr lang="en-US" sz="1400" dirty="0"/>
              <a:t>		&lt;</a:t>
            </a:r>
            <a:r>
              <a:rPr lang="en-US" sz="1400" dirty="0" smtClean="0"/>
              <a:t>value&gt;00251977&lt;/</a:t>
            </a:r>
            <a:r>
              <a:rPr lang="en-US" sz="1400" dirty="0"/>
              <a:t>value&gt;</a:t>
            </a:r>
          </a:p>
          <a:p>
            <a:r>
              <a:rPr lang="en-US" sz="1400" dirty="0"/>
              <a:t>	&lt;/entry</a:t>
            </a:r>
            <a:r>
              <a:rPr lang="en-US" sz="1400" dirty="0" smtClean="0"/>
              <a:t>&gt;</a:t>
            </a:r>
          </a:p>
          <a:p>
            <a:r>
              <a:rPr lang="en-US" sz="1400" dirty="0"/>
              <a:t>	&lt;entry&gt;            </a:t>
            </a:r>
          </a:p>
          <a:p>
            <a:r>
              <a:rPr lang="en-US" sz="1400" dirty="0"/>
              <a:t>		&lt;</a:t>
            </a:r>
            <a:r>
              <a:rPr lang="en-US" sz="1400" dirty="0" smtClean="0"/>
              <a:t>key&gt;</a:t>
            </a:r>
            <a:r>
              <a:rPr lang="en-US" sz="1400" dirty="0" err="1" smtClean="0"/>
              <a:t>CorpDevice</a:t>
            </a:r>
            <a:r>
              <a:rPr lang="en-US" sz="1400" dirty="0" smtClean="0"/>
              <a:t>&lt;/</a:t>
            </a:r>
            <a:r>
              <a:rPr lang="en-US" sz="1400" dirty="0"/>
              <a:t>key&gt;</a:t>
            </a:r>
          </a:p>
          <a:p>
            <a:r>
              <a:rPr lang="en-US" sz="1400" dirty="0"/>
              <a:t>		&lt;</a:t>
            </a:r>
            <a:r>
              <a:rPr lang="en-US" sz="1400" dirty="0" smtClean="0"/>
              <a:t>value&gt;true&lt;/</a:t>
            </a:r>
            <a:r>
              <a:rPr lang="en-US" sz="1400" dirty="0"/>
              <a:t>value&gt;</a:t>
            </a:r>
          </a:p>
          <a:p>
            <a:r>
              <a:rPr lang="en-US" sz="1400" dirty="0"/>
              <a:t>	&lt;/entry</a:t>
            </a:r>
            <a:r>
              <a:rPr lang="en-US" sz="1400" dirty="0" smtClean="0"/>
              <a:t>&gt;</a:t>
            </a:r>
            <a:endParaRPr lang="en-US" sz="1400" dirty="0"/>
          </a:p>
          <a:p>
            <a:r>
              <a:rPr lang="en-US" sz="1400" dirty="0"/>
              <a:t>	</a:t>
            </a:r>
            <a:r>
              <a:rPr lang="en-US" sz="1400" dirty="0" smtClean="0"/>
              <a:t>&lt;</a:t>
            </a:r>
            <a:r>
              <a:rPr lang="en-US" sz="1400" dirty="0"/>
              <a:t>entry&gt;            </a:t>
            </a:r>
            <a:endParaRPr lang="en-US" sz="1400" dirty="0" smtClean="0"/>
          </a:p>
          <a:p>
            <a:r>
              <a:rPr lang="en-US" sz="1400" dirty="0"/>
              <a:t>	</a:t>
            </a:r>
            <a:r>
              <a:rPr lang="en-US" sz="1400" dirty="0" smtClean="0"/>
              <a:t>	&lt;key&gt;</a:t>
            </a:r>
            <a:r>
              <a:rPr lang="en-US" sz="1400" dirty="0" err="1" smtClean="0"/>
              <a:t>AssetNumber</a:t>
            </a:r>
            <a:r>
              <a:rPr lang="en-US" sz="1400" dirty="0" smtClean="0"/>
              <a:t>&lt;/</a:t>
            </a:r>
            <a:r>
              <a:rPr lang="en-US" sz="1400" dirty="0"/>
              <a:t>key</a:t>
            </a:r>
            <a:r>
              <a:rPr lang="en-US" sz="1400" dirty="0" smtClean="0"/>
              <a:t>&gt;</a:t>
            </a:r>
          </a:p>
          <a:p>
            <a:r>
              <a:rPr lang="en-US" sz="1400" dirty="0" smtClean="0"/>
              <a:t>		</a:t>
            </a:r>
            <a:r>
              <a:rPr lang="en-US" sz="1400" dirty="0"/>
              <a:t>&lt;</a:t>
            </a:r>
            <a:r>
              <a:rPr lang="en-US" sz="1400" dirty="0" smtClean="0"/>
              <a:t>value&gt;864444923566&lt;/value&gt;</a:t>
            </a:r>
          </a:p>
          <a:p>
            <a:r>
              <a:rPr lang="en-US" sz="1400" dirty="0"/>
              <a:t>	</a:t>
            </a:r>
            <a:r>
              <a:rPr lang="en-US" sz="1400" dirty="0" smtClean="0"/>
              <a:t>&lt;/</a:t>
            </a:r>
            <a:r>
              <a:rPr lang="en-US" sz="1400" dirty="0"/>
              <a:t>entry</a:t>
            </a:r>
            <a:r>
              <a:rPr lang="en-US" sz="1400" dirty="0" smtClean="0"/>
              <a:t>&gt;</a:t>
            </a:r>
          </a:p>
          <a:p>
            <a:r>
              <a:rPr lang="en-US" sz="1400" dirty="0"/>
              <a:t>	</a:t>
            </a:r>
            <a:r>
              <a:rPr lang="en-US" sz="1400" dirty="0" smtClean="0"/>
              <a:t>&lt;entry&gt;</a:t>
            </a:r>
          </a:p>
          <a:p>
            <a:r>
              <a:rPr lang="en-US" sz="1400" dirty="0"/>
              <a:t>	</a:t>
            </a:r>
            <a:r>
              <a:rPr lang="en-US" sz="1400" dirty="0" smtClean="0"/>
              <a:t>	&lt;key&gt;</a:t>
            </a:r>
            <a:r>
              <a:rPr lang="en-US" sz="1400" dirty="0" err="1" smtClean="0"/>
              <a:t>AssetType</a:t>
            </a:r>
            <a:r>
              <a:rPr lang="en-US" sz="1400" dirty="0"/>
              <a:t>&lt;/key</a:t>
            </a:r>
            <a:r>
              <a:rPr lang="en-US" sz="1400" dirty="0" smtClean="0"/>
              <a:t>&gt;</a:t>
            </a:r>
          </a:p>
          <a:p>
            <a:r>
              <a:rPr lang="en-US" sz="1400" dirty="0"/>
              <a:t>	</a:t>
            </a:r>
            <a:r>
              <a:rPr lang="en-US" sz="1400" dirty="0" smtClean="0"/>
              <a:t>	&lt;value&gt;Corporate&lt;/</a:t>
            </a:r>
            <a:r>
              <a:rPr lang="en-US" sz="1400" dirty="0"/>
              <a:t>value</a:t>
            </a:r>
            <a:r>
              <a:rPr lang="en-US" sz="1400" dirty="0" smtClean="0"/>
              <a:t>&gt;</a:t>
            </a:r>
          </a:p>
          <a:p>
            <a:r>
              <a:rPr lang="en-US" sz="1400" dirty="0"/>
              <a:t>	</a:t>
            </a:r>
            <a:r>
              <a:rPr lang="en-US" sz="1400" dirty="0" smtClean="0"/>
              <a:t>&lt;/</a:t>
            </a:r>
            <a:r>
              <a:rPr lang="en-US" sz="1400" dirty="0"/>
              <a:t>entry</a:t>
            </a:r>
            <a:r>
              <a:rPr lang="en-US" sz="1400" dirty="0" smtClean="0"/>
              <a:t>&gt;</a:t>
            </a:r>
          </a:p>
          <a:p>
            <a:r>
              <a:rPr lang="en-US" sz="1400" dirty="0" smtClean="0"/>
              <a:t>&lt;/</a:t>
            </a:r>
            <a:r>
              <a:rPr lang="en-US" sz="1400" dirty="0" err="1" smtClean="0"/>
              <a:t>c</a:t>
            </a:r>
            <a:r>
              <a:rPr lang="en-US" sz="1400" dirty="0" err="1"/>
              <a:t>ustomAttrib</a:t>
            </a:r>
            <a:r>
              <a:rPr lang="en-US" sz="1400" dirty="0" err="1" smtClean="0"/>
              <a:t>utes</a:t>
            </a:r>
            <a:r>
              <a:rPr lang="en-US" sz="1400" dirty="0"/>
              <a:t>&gt;</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867" y="262466"/>
            <a:ext cx="5044737" cy="46123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070834" y="3767787"/>
            <a:ext cx="1533165" cy="246221"/>
          </a:xfrm>
          <a:prstGeom prst="rect">
            <a:avLst/>
          </a:prstGeom>
          <a:solidFill>
            <a:schemeClr val="bg2"/>
          </a:solidFill>
        </p:spPr>
        <p:txBody>
          <a:bodyPr wrap="square" lIns="0" tIns="0" rIns="0" bIns="0">
            <a:spAutoFit/>
          </a:bodyPr>
          <a:lstStyle/>
          <a:p>
            <a:r>
              <a:rPr lang="en-US" sz="8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&lt;key&gt;</a:t>
            </a:r>
            <a:r>
              <a:rPr lang="en-US" sz="800" dirty="0" err="1" smtClean="0">
                <a:solidFill>
                  <a:schemeClr val="tx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AssetNumber</a:t>
            </a:r>
            <a:r>
              <a:rPr lang="en-US" sz="8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&lt;/key&gt;</a:t>
            </a:r>
          </a:p>
          <a:p>
            <a:r>
              <a:rPr lang="en-US" sz="8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&lt;value&gt;</a:t>
            </a:r>
            <a:r>
              <a:rPr lang="en-US" sz="800" dirty="0" smtClean="0">
                <a:solidFill>
                  <a:schemeClr val="tx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864444923566</a:t>
            </a:r>
            <a:r>
              <a:rPr lang="en-US" sz="800" dirty="0" smtClean="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rPr>
              <a:t>&lt;/value&gt;</a:t>
            </a:r>
            <a:endParaRPr lang="en-US" sz="800" dirty="0">
              <a:solidFill>
                <a:srgbClr val="00808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332701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ERS API – Update Endpoint </a:t>
            </a:r>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29" y="896938"/>
            <a:ext cx="7980363" cy="3705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96" y="2035701"/>
            <a:ext cx="7961313" cy="2981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654852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8" name="Picture 10" descr="C:\DOCUME~1\chyps\LOCALS~1\Temp\SNAGHTML2de94b6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04" y="1920874"/>
            <a:ext cx="5467350" cy="2828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smtClean="0"/>
              <a:t>Sample Endpoint Attributes</a:t>
            </a:r>
            <a:endParaRPr lang="en-US" dirty="0"/>
          </a:p>
        </p:txBody>
      </p:sp>
      <p:sp>
        <p:nvSpPr>
          <p:cNvPr id="3" name="Title 2"/>
          <p:cNvSpPr>
            <a:spLocks noGrp="1"/>
          </p:cNvSpPr>
          <p:nvPr>
            <p:ph type="title"/>
          </p:nvPr>
        </p:nvSpPr>
        <p:spPr/>
        <p:txBody>
          <a:bodyPr/>
          <a:lstStyle/>
          <a:p>
            <a:r>
              <a:rPr lang="en-US" dirty="0" smtClean="0"/>
              <a:t>Expose </a:t>
            </a:r>
            <a:r>
              <a:rPr lang="en-US" dirty="0" err="1" smtClean="0"/>
              <a:t>NDGs</a:t>
            </a:r>
            <a:r>
              <a:rPr lang="en-US" dirty="0" smtClean="0"/>
              <a:t> as </a:t>
            </a:r>
            <a:br>
              <a:rPr lang="en-US" dirty="0" smtClean="0"/>
            </a:br>
            <a:r>
              <a:rPr lang="en-US" dirty="0" smtClean="0"/>
              <a:t>Profiler Conditions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4" y="-1"/>
            <a:ext cx="2910083" cy="5147837"/>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62301" y="1920874"/>
            <a:ext cx="4795499" cy="339726"/>
          </a:xfrm>
          <a:prstGeom prst="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 name="Rectangle 6"/>
          <p:cNvSpPr/>
          <p:nvPr/>
        </p:nvSpPr>
        <p:spPr>
          <a:xfrm>
            <a:off x="6756400" y="1566333"/>
            <a:ext cx="1126067" cy="257173"/>
          </a:xfrm>
          <a:prstGeom prst="rect">
            <a:avLst/>
          </a:prstGeom>
          <a:no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Rectangle 7"/>
          <p:cNvSpPr/>
          <p:nvPr/>
        </p:nvSpPr>
        <p:spPr>
          <a:xfrm>
            <a:off x="462301" y="2319867"/>
            <a:ext cx="4795499" cy="328612"/>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2" name="Rectangle 11"/>
          <p:cNvSpPr/>
          <p:nvPr/>
        </p:nvSpPr>
        <p:spPr>
          <a:xfrm>
            <a:off x="6815667" y="3259665"/>
            <a:ext cx="992282" cy="231509"/>
          </a:xfrm>
          <a:prstGeom prst="rect">
            <a:avLst/>
          </a:prstGeom>
          <a:noFill/>
          <a:ln w="381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Rectangle 12"/>
          <p:cNvSpPr/>
          <p:nvPr/>
        </p:nvSpPr>
        <p:spPr>
          <a:xfrm>
            <a:off x="505502" y="4351691"/>
            <a:ext cx="5396826" cy="398107"/>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Rectangle 14"/>
          <p:cNvSpPr/>
          <p:nvPr/>
        </p:nvSpPr>
        <p:spPr>
          <a:xfrm>
            <a:off x="6756399" y="4279460"/>
            <a:ext cx="678395" cy="245883"/>
          </a:xfrm>
          <a:prstGeom prst="rect">
            <a:avLst/>
          </a:prstGeom>
          <a:no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6" name="Elbow Connector 5"/>
          <p:cNvCxnSpPr>
            <a:stCxn id="4" idx="3"/>
            <a:endCxn id="7" idx="1"/>
          </p:cNvCxnSpPr>
          <p:nvPr/>
        </p:nvCxnSpPr>
        <p:spPr>
          <a:xfrm flipV="1">
            <a:off x="5257800" y="1694920"/>
            <a:ext cx="1498600" cy="395817"/>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8" idx="3"/>
            <a:endCxn id="12" idx="1"/>
          </p:cNvCxnSpPr>
          <p:nvPr/>
        </p:nvCxnSpPr>
        <p:spPr>
          <a:xfrm>
            <a:off x="5257800" y="2484173"/>
            <a:ext cx="1557867" cy="891247"/>
          </a:xfrm>
          <a:prstGeom prst="bentConnector3">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15" idx="1"/>
          </p:cNvCxnSpPr>
          <p:nvPr/>
        </p:nvCxnSpPr>
        <p:spPr>
          <a:xfrm flipV="1">
            <a:off x="5902329" y="4402402"/>
            <a:ext cx="854070" cy="122942"/>
          </a:xfrm>
          <a:prstGeom prst="bentConnector3">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99015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22" presetClass="entr" presetSubtype="8"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2" grpId="0" animBg="1"/>
      <p:bldP spid="13" grpId="0" animBg="1"/>
      <p:bldP spid="1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参考：</a:t>
            </a:r>
            <a:r>
              <a:rPr lang="en-US" dirty="0" smtClean="0"/>
              <a:t>Cisco </a:t>
            </a:r>
            <a:r>
              <a:rPr lang="en-US" dirty="0"/>
              <a:t>Medical NAC</a:t>
            </a:r>
          </a:p>
        </p:txBody>
      </p:sp>
      <p:sp>
        <p:nvSpPr>
          <p:cNvPr id="3" name="Content Placeholder 2"/>
          <p:cNvSpPr>
            <a:spLocks noGrp="1"/>
          </p:cNvSpPr>
          <p:nvPr>
            <p:ph idx="1"/>
          </p:nvPr>
        </p:nvSpPr>
        <p:spPr>
          <a:xfrm>
            <a:off x="229701" y="1004812"/>
            <a:ext cx="4376166" cy="3724274"/>
          </a:xfrm>
        </p:spPr>
        <p:txBody>
          <a:bodyPr/>
          <a:lstStyle/>
          <a:p>
            <a:r>
              <a:rPr lang="ja-JP" altLang="en-US" dirty="0" smtClean="0"/>
              <a:t>テクニカルホワイトペーパー</a:t>
            </a:r>
            <a:r>
              <a:rPr lang="en-US" altLang="ja-JP" dirty="0" smtClean="0"/>
              <a:t> </a:t>
            </a:r>
            <a:r>
              <a:rPr lang="en-US" dirty="0" smtClean="0"/>
              <a:t>– ISE</a:t>
            </a:r>
            <a:r>
              <a:rPr lang="ja-JP" altLang="en-US" dirty="0" smtClean="0"/>
              <a:t>を使って医療機器を識別、分類する方法：</a:t>
            </a:r>
            <a:endParaRPr lang="en-US" dirty="0" smtClean="0"/>
          </a:p>
          <a:p>
            <a:pPr lvl="1"/>
            <a:r>
              <a:rPr lang="ja-JP" altLang="en-US" dirty="0" smtClean="0"/>
              <a:t>プロファイリングオプションとベストプラクティス</a:t>
            </a:r>
            <a:endParaRPr lang="en-US" altLang="ja-JP" dirty="0" smtClean="0"/>
          </a:p>
          <a:p>
            <a:pPr lvl="1"/>
            <a:r>
              <a:rPr lang="ja-JP" altLang="en-US" dirty="0" smtClean="0"/>
              <a:t>カスタムプロファイルチェックリスト</a:t>
            </a:r>
            <a:endParaRPr lang="en-US" altLang="ja-JP" dirty="0" smtClean="0"/>
          </a:p>
          <a:p>
            <a:pPr lvl="1"/>
            <a:r>
              <a:rPr lang="ja-JP" altLang="en-US" dirty="0" smtClean="0"/>
              <a:t>インストール方法</a:t>
            </a:r>
            <a:endParaRPr lang="en-US" altLang="ja-JP" dirty="0" smtClean="0"/>
          </a:p>
          <a:p>
            <a:r>
              <a:rPr lang="en-US" dirty="0" smtClean="0"/>
              <a:t>Cisco Medical Device Profile Library:</a:t>
            </a:r>
          </a:p>
          <a:p>
            <a:pPr lvl="1"/>
            <a:r>
              <a:rPr lang="en-US" dirty="0" smtClean="0"/>
              <a:t>250+ pre-built clinical device profiles</a:t>
            </a:r>
          </a:p>
          <a:p>
            <a:pPr lvl="1"/>
            <a:r>
              <a:rPr lang="en-US" dirty="0" smtClean="0">
                <a:hlinkClick r:id="rId2"/>
              </a:rPr>
              <a:t>https</a:t>
            </a:r>
            <a:r>
              <a:rPr lang="en-US" dirty="0">
                <a:hlinkClick r:id="rId2"/>
              </a:rPr>
              <a:t>://</a:t>
            </a:r>
            <a:r>
              <a:rPr lang="en-US" dirty="0" smtClean="0">
                <a:hlinkClick r:id="rId2"/>
              </a:rPr>
              <a:t>communities.cisco.com/docs/DOC-66340</a:t>
            </a:r>
            <a:r>
              <a:rPr lang="en-US" dirty="0" smtClean="0"/>
              <a:t> </a:t>
            </a:r>
          </a:p>
          <a:p>
            <a:pPr lvl="1"/>
            <a:endParaRPr lang="en-US" dirty="0"/>
          </a:p>
          <a:p>
            <a:pPr marL="169047" lvl="1" indent="0">
              <a:buNone/>
            </a:pPr>
            <a:endParaRPr lang="en-US" dirty="0"/>
          </a:p>
        </p:txBody>
      </p:sp>
      <p:sp>
        <p:nvSpPr>
          <p:cNvPr id="4" name="Text Placeholder 3"/>
          <p:cNvSpPr>
            <a:spLocks noGrp="1"/>
          </p:cNvSpPr>
          <p:nvPr>
            <p:ph type="body" sz="quarter" idx="10"/>
          </p:nvPr>
        </p:nvSpPr>
        <p:spPr/>
        <p:txBody>
          <a:bodyPr/>
          <a:lstStyle/>
          <a:p>
            <a:r>
              <a:rPr lang="en-US" sz="1600" dirty="0"/>
              <a:t>https://</a:t>
            </a:r>
            <a:r>
              <a:rPr lang="en-US" sz="1600" dirty="0" smtClean="0"/>
              <a:t>communities.cisco.com/docs/DOC-65783</a:t>
            </a:r>
            <a:endParaRPr lang="en-US" sz="16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500" y="191110"/>
            <a:ext cx="3751914" cy="48422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35" y="3312996"/>
            <a:ext cx="4459279" cy="2391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426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TrustSec</a:t>
            </a:r>
            <a:r>
              <a:rPr lang="en-US" dirty="0" smtClean="0"/>
              <a:t> Update</a:t>
            </a:r>
            <a:endParaRPr lang="en-US" dirty="0"/>
          </a:p>
        </p:txBody>
      </p:sp>
    </p:spTree>
    <p:extLst>
      <p:ext uri="{BB962C8B-B14F-4D97-AF65-F5344CB8AC3E}">
        <p14:creationId xmlns:p14="http://schemas.microsoft.com/office/powerpoint/2010/main" val="405770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66788" y="4662959"/>
            <a:ext cx="1732861" cy="235449"/>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sp>
        <p:nvSpPr>
          <p:cNvPr id="4" name="Title 3"/>
          <p:cNvSpPr>
            <a:spLocks noGrp="1"/>
          </p:cNvSpPr>
          <p:nvPr>
            <p:ph type="title"/>
          </p:nvPr>
        </p:nvSpPr>
        <p:spPr/>
        <p:txBody>
          <a:bodyPr/>
          <a:lstStyle/>
          <a:p>
            <a:r>
              <a:rPr lang="en-US" altLang="ja-JP" dirty="0" err="1" smtClean="0"/>
              <a:t>PassiveID</a:t>
            </a:r>
            <a:r>
              <a:rPr lang="ja-JP" altLang="en-US" dirty="0" smtClean="0"/>
              <a:t>連携用の</a:t>
            </a:r>
            <a:r>
              <a:rPr lang="en-US" altLang="ja-JP" dirty="0" smtClean="0"/>
              <a:t>AD</a:t>
            </a:r>
            <a:r>
              <a:rPr lang="ja-JP" altLang="en-US" dirty="0" smtClean="0"/>
              <a:t>設定</a:t>
            </a:r>
            <a:endParaRPr lang="en-US" dirty="0"/>
          </a:p>
        </p:txBody>
      </p:sp>
      <p:sp>
        <p:nvSpPr>
          <p:cNvPr id="5" name="Content Placeholder 4"/>
          <p:cNvSpPr>
            <a:spLocks noGrp="1"/>
          </p:cNvSpPr>
          <p:nvPr>
            <p:ph idx="1"/>
          </p:nvPr>
        </p:nvSpPr>
        <p:spPr/>
        <p:txBody>
          <a:bodyPr/>
          <a:lstStyle/>
          <a:p>
            <a:r>
              <a:rPr lang="en-US" sz="2000" dirty="0" smtClean="0"/>
              <a:t>Cisco </a:t>
            </a:r>
            <a:r>
              <a:rPr lang="en-US" sz="2000" dirty="0"/>
              <a:t>ISE 2.0 Administrator </a:t>
            </a:r>
            <a:r>
              <a:rPr lang="en-US" sz="2000" dirty="0" smtClean="0"/>
              <a:t>Guide</a:t>
            </a:r>
            <a:endParaRPr lang="en-US" sz="1800" dirty="0"/>
          </a:p>
          <a:p>
            <a:pPr marL="348928" lvl="2" indent="0">
              <a:spcBef>
                <a:spcPts val="0"/>
              </a:spcBef>
              <a:buNone/>
            </a:pPr>
            <a:r>
              <a:rPr lang="en-US" sz="1600" u="sng" dirty="0">
                <a:hlinkClick r:id="rId2"/>
              </a:rPr>
              <a:t>http://</a:t>
            </a:r>
            <a:r>
              <a:rPr lang="en-US" sz="1600" u="sng" dirty="0" smtClean="0">
                <a:hlinkClick r:id="rId2"/>
              </a:rPr>
              <a:t>www.cisco.com/c/en/us/td/docs/security/ise/2-0/admin_guide/b_ise_admin_guide_20/b_ise_admin_guide_20_chapter_01101.html</a:t>
            </a:r>
            <a:endParaRPr lang="en-US" sz="3200" dirty="0" smtClean="0"/>
          </a:p>
          <a:p>
            <a:pPr lvl="1"/>
            <a:r>
              <a:rPr lang="en-US" sz="1600" dirty="0" smtClean="0"/>
              <a:t>“</a:t>
            </a:r>
            <a:r>
              <a:rPr lang="en-US" sz="1800" dirty="0"/>
              <a:t>Manage Users and External Identity Sources </a:t>
            </a:r>
            <a:r>
              <a:rPr lang="en-US" sz="1600" dirty="0" smtClean="0"/>
              <a:t>&gt; ISE Identity Mapping &gt; Active Directory Requirements to Support ID Mapping”</a:t>
            </a:r>
            <a:r>
              <a:rPr lang="en-US" sz="1600" dirty="0"/>
              <a:t> </a:t>
            </a:r>
            <a:r>
              <a:rPr lang="ja-JP" altLang="en-US" sz="1600" dirty="0" smtClean="0"/>
              <a:t>配下に詳細の記載</a:t>
            </a:r>
            <a:r>
              <a:rPr lang="en-US" sz="1600" dirty="0" smtClean="0"/>
              <a:t/>
            </a:r>
            <a:br>
              <a:rPr lang="en-US" sz="1600" dirty="0" smtClean="0"/>
            </a:br>
            <a:endParaRPr lang="en-US" sz="1200" dirty="0" smtClean="0"/>
          </a:p>
          <a:p>
            <a:r>
              <a:rPr lang="ja-JP" altLang="en-US" sz="2000" dirty="0" smtClean="0"/>
              <a:t>その他の</a:t>
            </a:r>
            <a:r>
              <a:rPr lang="en-US" sz="2000" dirty="0" smtClean="0"/>
              <a:t>Cisco</a:t>
            </a:r>
            <a:r>
              <a:rPr lang="ja-JP" altLang="en-US" sz="2000" dirty="0" smtClean="0"/>
              <a:t>ドキュメント</a:t>
            </a:r>
            <a:r>
              <a:rPr lang="en-US" sz="2000" dirty="0" smtClean="0"/>
              <a:t>:</a:t>
            </a:r>
            <a:endParaRPr lang="en-US" sz="2000" dirty="0"/>
          </a:p>
          <a:p>
            <a:pPr lvl="1"/>
            <a:r>
              <a:rPr lang="en-US" sz="1600" dirty="0"/>
              <a:t>Context Directory Agent (</a:t>
            </a:r>
            <a:r>
              <a:rPr lang="en-US" sz="1600" dirty="0" err="1"/>
              <a:t>CDA</a:t>
            </a:r>
            <a:r>
              <a:rPr lang="en-US" sz="1600" dirty="0"/>
              <a:t>) Install and Configuration Guide</a:t>
            </a:r>
            <a:br>
              <a:rPr lang="en-US" sz="1600" dirty="0"/>
            </a:br>
            <a:r>
              <a:rPr lang="en-US" sz="1600" dirty="0">
                <a:hlinkClick r:id="rId3"/>
              </a:rPr>
              <a:t>http://www.cisco.com/c/en/us/td/docs/security/ibf/cda_10/Install_Config_guide/cda10.html</a:t>
            </a:r>
            <a:r>
              <a:rPr lang="en-US" sz="1600" dirty="0"/>
              <a:t> </a:t>
            </a:r>
          </a:p>
          <a:p>
            <a:pPr lvl="1"/>
            <a:endParaRPr lang="en-US" sz="1600" dirty="0"/>
          </a:p>
        </p:txBody>
      </p:sp>
      <p:sp>
        <p:nvSpPr>
          <p:cNvPr id="6" name="Text Placeholder 5"/>
          <p:cNvSpPr>
            <a:spLocks noGrp="1"/>
          </p:cNvSpPr>
          <p:nvPr>
            <p:ph type="body" sz="quarter" idx="10"/>
          </p:nvPr>
        </p:nvSpPr>
        <p:spPr/>
        <p:txBody>
          <a:bodyPr/>
          <a:lstStyle/>
          <a:p>
            <a:r>
              <a:rPr lang="en-US" sz="1800" dirty="0" smtClean="0"/>
              <a:t>Windows </a:t>
            </a:r>
            <a:r>
              <a:rPr lang="ja-JP" altLang="en-US" sz="1800" dirty="0" smtClean="0"/>
              <a:t>ドメインコントローラは</a:t>
            </a:r>
            <a:r>
              <a:rPr lang="en-US" altLang="ja-JP" sz="1800" dirty="0" smtClean="0"/>
              <a:t>ISE</a:t>
            </a:r>
            <a:r>
              <a:rPr lang="ja-JP" altLang="en-US" sz="1800" dirty="0" smtClean="0"/>
              <a:t>からの</a:t>
            </a:r>
            <a:r>
              <a:rPr lang="en-US" sz="1800" dirty="0" smtClean="0"/>
              <a:t>WMI</a:t>
            </a:r>
            <a:r>
              <a:rPr lang="ja-JP" altLang="en-US" sz="1800" dirty="0" smtClean="0"/>
              <a:t>リクエストを許可するように設定が必要</a:t>
            </a:r>
            <a:endParaRPr lang="en-US" altLang="ja-JP" sz="1800" dirty="0" smtClean="0"/>
          </a:p>
        </p:txBody>
      </p:sp>
    </p:spTree>
    <p:extLst>
      <p:ext uri="{BB962C8B-B14F-4D97-AF65-F5344CB8AC3E}">
        <p14:creationId xmlns:p14="http://schemas.microsoft.com/office/powerpoint/2010/main" val="1677002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TrustSec – ACI </a:t>
            </a:r>
            <a:r>
              <a:rPr lang="ja-JP" altLang="en-US" dirty="0" smtClean="0"/>
              <a:t>ポリシープレーンの統合</a:t>
            </a:r>
            <a:r>
              <a:rPr lang="en-US" dirty="0" smtClean="0"/>
              <a:t/>
            </a:r>
            <a:br>
              <a:rPr lang="en-US" dirty="0" smtClean="0"/>
            </a:br>
            <a:r>
              <a:rPr lang="en-US" sz="2700" dirty="0">
                <a:solidFill>
                  <a:srgbClr val="FFFFFF"/>
                </a:solidFill>
                <a:latin typeface="Arial"/>
                <a:cs typeface="ＭＳ Ｐゴシック" charset="0"/>
              </a:rPr>
              <a:t/>
            </a:r>
            <a:br>
              <a:rPr lang="en-US" sz="2700" dirty="0">
                <a:solidFill>
                  <a:srgbClr val="FFFFFF"/>
                </a:solidFill>
                <a:latin typeface="Arial"/>
                <a:cs typeface="ＭＳ Ｐゴシック" charset="0"/>
              </a:rPr>
            </a:br>
            <a:endParaRPr lang="en-US" dirty="0"/>
          </a:p>
        </p:txBody>
      </p:sp>
      <p:sp>
        <p:nvSpPr>
          <p:cNvPr id="34" name="TextBox 33"/>
          <p:cNvSpPr txBox="1"/>
          <p:nvPr/>
        </p:nvSpPr>
        <p:spPr>
          <a:xfrm>
            <a:off x="6297712" y="1051342"/>
            <a:ext cx="1059906" cy="323165"/>
          </a:xfrm>
          <a:prstGeom prst="rect">
            <a:avLst/>
          </a:prstGeom>
          <a:noFill/>
        </p:spPr>
        <p:txBody>
          <a:bodyPr wrap="none" rtlCol="0">
            <a:spAutoFit/>
          </a:bodyPr>
          <a:lstStyle/>
          <a:p>
            <a:r>
              <a:rPr lang="en-US" sz="1500" dirty="0"/>
              <a:t>ACI EPGs</a:t>
            </a:r>
          </a:p>
        </p:txBody>
      </p:sp>
      <p:pic>
        <p:nvPicPr>
          <p:cNvPr id="36" name="Picture 35"/>
          <p:cNvPicPr>
            <a:picLocks noChangeAspect="1"/>
          </p:cNvPicPr>
          <p:nvPr/>
        </p:nvPicPr>
        <p:blipFill>
          <a:blip r:embed="rId3"/>
          <a:stretch>
            <a:fillRect/>
          </a:stretch>
        </p:blipFill>
        <p:spPr>
          <a:xfrm>
            <a:off x="1164319" y="1115889"/>
            <a:ext cx="3168059" cy="3276400"/>
          </a:xfrm>
          <a:prstGeom prst="rect">
            <a:avLst/>
          </a:prstGeom>
        </p:spPr>
      </p:pic>
      <p:pic>
        <p:nvPicPr>
          <p:cNvPr id="59" name="Picture 58"/>
          <p:cNvPicPr>
            <a:picLocks noChangeAspect="1"/>
          </p:cNvPicPr>
          <p:nvPr/>
        </p:nvPicPr>
        <p:blipFill>
          <a:blip r:embed="rId4"/>
          <a:stretch>
            <a:fillRect/>
          </a:stretch>
        </p:blipFill>
        <p:spPr>
          <a:xfrm>
            <a:off x="5301701" y="3055519"/>
            <a:ext cx="3114545" cy="495300"/>
          </a:xfrm>
          <a:prstGeom prst="rect">
            <a:avLst/>
          </a:prstGeom>
        </p:spPr>
      </p:pic>
      <p:pic>
        <p:nvPicPr>
          <p:cNvPr id="81" name="Picture 80"/>
          <p:cNvPicPr>
            <a:picLocks noChangeAspect="1"/>
          </p:cNvPicPr>
          <p:nvPr/>
        </p:nvPicPr>
        <p:blipFill>
          <a:blip r:embed="rId5"/>
          <a:stretch>
            <a:fillRect/>
          </a:stretch>
        </p:blipFill>
        <p:spPr>
          <a:xfrm>
            <a:off x="5877232" y="1423727"/>
            <a:ext cx="2119175" cy="1274399"/>
          </a:xfrm>
          <a:prstGeom prst="rect">
            <a:avLst/>
          </a:prstGeom>
        </p:spPr>
      </p:pic>
      <p:cxnSp>
        <p:nvCxnSpPr>
          <p:cNvPr id="3" name="Straight Arrow Connector 2"/>
          <p:cNvCxnSpPr/>
          <p:nvPr/>
        </p:nvCxnSpPr>
        <p:spPr>
          <a:xfrm flipH="1">
            <a:off x="4573191" y="2524125"/>
            <a:ext cx="1304925" cy="666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Right Brace 14"/>
          <p:cNvSpPr/>
          <p:nvPr/>
        </p:nvSpPr>
        <p:spPr>
          <a:xfrm>
            <a:off x="4287441" y="3028950"/>
            <a:ext cx="219075" cy="304800"/>
          </a:xfrm>
          <a:prstGeom prst="rightBrace">
            <a:avLst/>
          </a:prstGeom>
          <a:ln w="381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6600"/>
              </a:solidFill>
            </a:endParaRPr>
          </a:p>
        </p:txBody>
      </p:sp>
      <p:sp>
        <p:nvSpPr>
          <p:cNvPr id="16" name="Rectangle 15"/>
          <p:cNvSpPr/>
          <p:nvPr/>
        </p:nvSpPr>
        <p:spPr>
          <a:xfrm>
            <a:off x="5883160" y="1419225"/>
            <a:ext cx="2042831" cy="1285875"/>
          </a:xfrm>
          <a:prstGeom prst="rect">
            <a:avLst/>
          </a:prstGeom>
          <a:noFill/>
          <a:ln w="38100">
            <a:solidFill>
              <a:srgbClr val="FF66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smtClean="0">
              <a:solidFill>
                <a:srgbClr val="FF6600"/>
              </a:solidFill>
            </a:endParaRPr>
          </a:p>
        </p:txBody>
      </p:sp>
      <p:sp>
        <p:nvSpPr>
          <p:cNvPr id="18" name="TextBox 17"/>
          <p:cNvSpPr txBox="1"/>
          <p:nvPr/>
        </p:nvSpPr>
        <p:spPr>
          <a:xfrm>
            <a:off x="5030391" y="3686175"/>
            <a:ext cx="3638550" cy="946413"/>
          </a:xfrm>
          <a:prstGeom prst="rect">
            <a:avLst/>
          </a:prstGeom>
          <a:noFill/>
        </p:spPr>
        <p:txBody>
          <a:bodyPr wrap="square" rtlCol="0">
            <a:spAutoFit/>
          </a:bodyPr>
          <a:lstStyle/>
          <a:p>
            <a:pPr algn="just"/>
            <a:r>
              <a:rPr lang="ja-JP" altLang="en-US" sz="1400" dirty="0" smtClean="0"/>
              <a:t>新しい</a:t>
            </a:r>
            <a:r>
              <a:rPr lang="en-US" sz="1400" dirty="0" err="1" smtClean="0"/>
              <a:t>TrustSec</a:t>
            </a:r>
            <a:r>
              <a:rPr lang="en-US" sz="1400" dirty="0" smtClean="0"/>
              <a:t> </a:t>
            </a:r>
            <a:r>
              <a:rPr lang="en-US" sz="1400" dirty="0"/>
              <a:t>/ ACI </a:t>
            </a:r>
            <a:r>
              <a:rPr lang="ja-JP" altLang="en-US" sz="1400" dirty="0" smtClean="0"/>
              <a:t>インテグレーションでは、</a:t>
            </a:r>
            <a:r>
              <a:rPr lang="en-US" sz="1400" dirty="0" smtClean="0"/>
              <a:t> </a:t>
            </a:r>
            <a:endParaRPr lang="en-US" sz="1400" dirty="0"/>
          </a:p>
          <a:p>
            <a:pPr algn="just"/>
            <a:r>
              <a:rPr lang="en-US" sz="1400" dirty="0"/>
              <a:t>ACI </a:t>
            </a:r>
            <a:r>
              <a:rPr lang="en-US" sz="1400" dirty="0" smtClean="0"/>
              <a:t>EPG </a:t>
            </a:r>
            <a:r>
              <a:rPr lang="ja-JP" altLang="en-US" sz="1400" dirty="0" smtClean="0"/>
              <a:t>を</a:t>
            </a:r>
            <a:r>
              <a:rPr lang="en-US" altLang="ja-JP" sz="1400" dirty="0" smtClean="0"/>
              <a:t> ISE</a:t>
            </a:r>
            <a:r>
              <a:rPr lang="ja-JP" altLang="en-US" sz="1400" dirty="0" smtClean="0"/>
              <a:t>が学習し、</a:t>
            </a:r>
            <a:r>
              <a:rPr lang="en-US" altLang="ja-JP" sz="1400" dirty="0" smtClean="0"/>
              <a:t>SGT</a:t>
            </a:r>
            <a:r>
              <a:rPr lang="ja-JP" altLang="en-US" sz="1400" dirty="0" smtClean="0"/>
              <a:t>に変換することで、</a:t>
            </a:r>
            <a:r>
              <a:rPr lang="en-US" altLang="ja-JP" sz="1400" dirty="0" smtClean="0"/>
              <a:t>ISE</a:t>
            </a:r>
            <a:r>
              <a:rPr lang="ja-JP" altLang="en-US" sz="1400" dirty="0" smtClean="0"/>
              <a:t>上のポリシーで制御が可能になる</a:t>
            </a:r>
            <a:endParaRPr lang="en-US" altLang="ja-JP" sz="1400" dirty="0" smtClean="0"/>
          </a:p>
          <a:p>
            <a:pPr algn="just"/>
            <a:r>
              <a:rPr lang="en-US" sz="1350" dirty="0" smtClean="0"/>
              <a:t> </a:t>
            </a:r>
            <a:endParaRPr lang="en-US" sz="1350" dirty="0"/>
          </a:p>
        </p:txBody>
      </p:sp>
    </p:spTree>
    <p:extLst>
      <p:ext uri="{BB962C8B-B14F-4D97-AF65-F5344CB8AC3E}">
        <p14:creationId xmlns:p14="http://schemas.microsoft.com/office/powerpoint/2010/main" val="401299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AnyConnect</a:t>
            </a:r>
            <a:r>
              <a:rPr lang="en-US" dirty="0" smtClean="0"/>
              <a:t> 4.3</a:t>
            </a:r>
            <a:endParaRPr lang="en-US" dirty="0"/>
          </a:p>
        </p:txBody>
      </p:sp>
    </p:spTree>
    <p:extLst>
      <p:ext uri="{BB962C8B-B14F-4D97-AF65-F5344CB8AC3E}">
        <p14:creationId xmlns:p14="http://schemas.microsoft.com/office/powerpoint/2010/main" val="6144978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34" y="0"/>
            <a:ext cx="8711929" cy="628650"/>
          </a:xfrm>
        </p:spPr>
        <p:txBody>
          <a:bodyPr/>
          <a:lstStyle/>
          <a:p>
            <a:r>
              <a:rPr lang="en-US" sz="2500" dirty="0" err="1" smtClean="0">
                <a:solidFill>
                  <a:srgbClr val="666666"/>
                </a:solidFill>
              </a:rPr>
              <a:t>AnyConnect</a:t>
            </a:r>
            <a:r>
              <a:rPr lang="en-US" sz="2500" dirty="0">
                <a:solidFill>
                  <a:srgbClr val="666666"/>
                </a:solidFill>
              </a:rPr>
              <a:t> </a:t>
            </a:r>
            <a:r>
              <a:rPr lang="ja-JP" altLang="en-US" sz="2500" dirty="0" smtClean="0">
                <a:solidFill>
                  <a:srgbClr val="666666"/>
                </a:solidFill>
              </a:rPr>
              <a:t>リリース</a:t>
            </a:r>
            <a:endParaRPr lang="en-US" sz="2500" dirty="0">
              <a:solidFill>
                <a:srgbClr val="666666"/>
              </a:solidFill>
            </a:endParaRPr>
          </a:p>
        </p:txBody>
      </p:sp>
      <p:graphicFrame>
        <p:nvGraphicFramePr>
          <p:cNvPr id="25" name="Table 24"/>
          <p:cNvGraphicFramePr>
            <a:graphicFrameLocks noGrp="1"/>
          </p:cNvGraphicFramePr>
          <p:nvPr>
            <p:extLst>
              <p:ext uri="{D42A27DB-BD31-4B8C-83A1-F6EECF244321}">
                <p14:modId xmlns:p14="http://schemas.microsoft.com/office/powerpoint/2010/main" val="4230062317"/>
              </p:ext>
            </p:extLst>
          </p:nvPr>
        </p:nvGraphicFramePr>
        <p:xfrm>
          <a:off x="694476" y="605582"/>
          <a:ext cx="7879911" cy="4341803"/>
        </p:xfrm>
        <a:graphic>
          <a:graphicData uri="http://schemas.openxmlformats.org/drawingml/2006/table">
            <a:tbl>
              <a:tblPr firstRow="1" bandRow="1">
                <a:tableStyleId>{5C22544A-7EE6-4342-B048-85BDC9FD1C3A}</a:tableStyleId>
              </a:tblPr>
              <a:tblGrid>
                <a:gridCol w="1797473"/>
                <a:gridCol w="2818866"/>
                <a:gridCol w="3263572"/>
              </a:tblGrid>
              <a:tr h="484425">
                <a:tc>
                  <a:txBody>
                    <a:bodyPr/>
                    <a:lstStyle/>
                    <a:p>
                      <a:endParaRPr lang="en-US" sz="1400" dirty="0"/>
                    </a:p>
                  </a:txBody>
                  <a:tcPr marL="68598" marR="68598" marT="34290" marB="34290"/>
                </a:tc>
                <a:tc>
                  <a:txBody>
                    <a:bodyPr/>
                    <a:lstStyle/>
                    <a:p>
                      <a:pPr marL="0" marR="0" indent="0" algn="l" defTabSz="685731" rtl="0" eaLnBrk="1" fontAlgn="auto" latinLnBrk="0" hangingPunct="1">
                        <a:lnSpc>
                          <a:spcPct val="100000"/>
                        </a:lnSpc>
                        <a:spcBef>
                          <a:spcPts val="0"/>
                        </a:spcBef>
                        <a:spcAft>
                          <a:spcPts val="0"/>
                        </a:spcAft>
                        <a:buClrTx/>
                        <a:buSzTx/>
                        <a:buFontTx/>
                        <a:buNone/>
                        <a:tabLst/>
                        <a:defRPr/>
                      </a:pPr>
                      <a:r>
                        <a:rPr lang="en-US" sz="1400" dirty="0" smtClean="0">
                          <a:solidFill>
                            <a:schemeClr val="bg1">
                              <a:lumMod val="40000"/>
                              <a:lumOff val="60000"/>
                            </a:schemeClr>
                          </a:solidFill>
                        </a:rPr>
                        <a:t>2HCY15</a:t>
                      </a:r>
                    </a:p>
                    <a:p>
                      <a:endParaRPr lang="en-US" sz="1400" dirty="0">
                        <a:solidFill>
                          <a:schemeClr val="bg1">
                            <a:lumMod val="40000"/>
                            <a:lumOff val="60000"/>
                          </a:schemeClr>
                        </a:solidFill>
                      </a:endParaRPr>
                    </a:p>
                  </a:txBody>
                  <a:tcPr marL="68598" marR="68598" marT="34290" marB="34290"/>
                </a:tc>
                <a:tc>
                  <a:txBody>
                    <a:bodyPr/>
                    <a:lstStyle/>
                    <a:p>
                      <a:r>
                        <a:rPr lang="en-US" sz="1400" dirty="0" smtClean="0">
                          <a:solidFill>
                            <a:schemeClr val="bg1">
                              <a:lumMod val="40000"/>
                              <a:lumOff val="60000"/>
                            </a:schemeClr>
                          </a:solidFill>
                        </a:rPr>
                        <a:t>1HCY16</a:t>
                      </a:r>
                      <a:endParaRPr lang="en-US" sz="1400" dirty="0">
                        <a:solidFill>
                          <a:schemeClr val="bg1">
                            <a:lumMod val="40000"/>
                            <a:lumOff val="60000"/>
                          </a:schemeClr>
                        </a:solidFill>
                      </a:endParaRPr>
                    </a:p>
                  </a:txBody>
                  <a:tcPr marL="68598" marR="68598" marT="34290" marB="34290"/>
                </a:tc>
              </a:tr>
              <a:tr h="348923">
                <a:tc>
                  <a:txBody>
                    <a:bodyPr/>
                    <a:lstStyle/>
                    <a:p>
                      <a:pPr algn="r"/>
                      <a:r>
                        <a:rPr lang="ja-JP" altLang="en-US" sz="1400" dirty="0" smtClean="0">
                          <a:solidFill>
                            <a:srgbClr val="000000"/>
                          </a:solidFill>
                        </a:rPr>
                        <a:t>リリース</a:t>
                      </a:r>
                      <a:endParaRPr lang="en-US" sz="1400" dirty="0">
                        <a:solidFill>
                          <a:srgbClr val="000000"/>
                        </a:solidFill>
                      </a:endParaRPr>
                    </a:p>
                  </a:txBody>
                  <a:tcPr marL="68598" marR="68598" marT="34290" marB="34290"/>
                </a:tc>
                <a:tc>
                  <a:txBody>
                    <a:bodyPr/>
                    <a:lstStyle/>
                    <a:p>
                      <a:pPr marL="228600" marR="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FFFFFF"/>
                          </a:solidFill>
                        </a:rPr>
                        <a:t>AnyConnect</a:t>
                      </a:r>
                      <a:r>
                        <a:rPr lang="en-US" sz="1600" b="1" baseline="0" dirty="0" smtClean="0">
                          <a:solidFill>
                            <a:srgbClr val="FFFFFF"/>
                          </a:solidFill>
                        </a:rPr>
                        <a:t> 4.2</a:t>
                      </a:r>
                      <a:endParaRPr lang="en-US" sz="1600" b="1" dirty="0" smtClean="0">
                        <a:solidFill>
                          <a:srgbClr val="FFFFFF"/>
                        </a:solidFill>
                      </a:endParaRPr>
                    </a:p>
                  </a:txBody>
                  <a:tcPr marL="68598" marR="68598" marT="34290" marB="34290">
                    <a:solidFill>
                      <a:srgbClr val="0000FF"/>
                    </a:solidFill>
                  </a:tcPr>
                </a:tc>
                <a:tc>
                  <a:txBody>
                    <a:bodyPr/>
                    <a:lstStyle/>
                    <a:p>
                      <a:pPr marL="22860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FFFF"/>
                          </a:solidFill>
                        </a:rPr>
                        <a:t>AnyConnect 4.3</a:t>
                      </a:r>
                      <a:r>
                        <a:rPr lang="en-US" sz="1600" b="1" baseline="0" dirty="0" smtClean="0">
                          <a:solidFill>
                            <a:srgbClr val="FFFFFF"/>
                          </a:solidFill>
                        </a:rPr>
                        <a:t> </a:t>
                      </a:r>
                      <a:endParaRPr lang="en-US" sz="1600" b="1" dirty="0" smtClean="0">
                        <a:solidFill>
                          <a:srgbClr val="FFFFFF"/>
                        </a:solidFill>
                      </a:endParaRPr>
                    </a:p>
                  </a:txBody>
                  <a:tcPr marL="68598" marR="68598" marT="34290" marB="34290">
                    <a:solidFill>
                      <a:srgbClr val="008000"/>
                    </a:solidFill>
                  </a:tcPr>
                </a:tc>
              </a:tr>
              <a:tr h="804890">
                <a:tc>
                  <a:txBody>
                    <a:bodyPr/>
                    <a:lstStyle/>
                    <a:p>
                      <a:pPr algn="r"/>
                      <a:r>
                        <a:rPr lang="ja-JP" altLang="en-US" sz="1400" dirty="0" smtClean="0">
                          <a:solidFill>
                            <a:srgbClr val="000000"/>
                          </a:solidFill>
                        </a:rPr>
                        <a:t>イノベーション</a:t>
                      </a:r>
                      <a:endParaRPr lang="en-US" sz="1400" dirty="0">
                        <a:solidFill>
                          <a:srgbClr val="000000"/>
                        </a:solidFill>
                      </a:endParaRPr>
                    </a:p>
                  </a:txBody>
                  <a:tcPr marL="68598" marR="68598" marT="34290" marB="34290">
                    <a:solidFill>
                      <a:schemeClr val="bg1">
                        <a:lumMod val="95000"/>
                      </a:schemeClr>
                    </a:solidFill>
                  </a:tcPr>
                </a:tc>
                <a:tc>
                  <a:txBody>
                    <a:bodyPr/>
                    <a:lstStyle/>
                    <a:p>
                      <a:pPr marL="117475" indent="-117475" defTabSz="814388" eaLnBrk="0" hangingPunct="0">
                        <a:lnSpc>
                          <a:spcPct val="90000"/>
                        </a:lnSpc>
                        <a:buFontTx/>
                        <a:buChar char="•"/>
                        <a:defRPr/>
                      </a:pPr>
                      <a:r>
                        <a:rPr lang="en-US" altLang="ko-KR" sz="1200" dirty="0" smtClean="0">
                          <a:solidFill>
                            <a:srgbClr val="000000"/>
                          </a:solidFill>
                        </a:rPr>
                        <a:t>Network Visibility Module (NVM) – Phase 1</a:t>
                      </a:r>
                    </a:p>
                    <a:p>
                      <a:pPr marL="117475" indent="-117475" defTabSz="814388" eaLnBrk="0" hangingPunct="0">
                        <a:lnSpc>
                          <a:spcPct val="90000"/>
                        </a:lnSpc>
                        <a:buFontTx/>
                        <a:buChar char="•"/>
                        <a:defRPr/>
                      </a:pPr>
                      <a:r>
                        <a:rPr lang="en-US" altLang="ko-KR" sz="1200" dirty="0" smtClean="0">
                          <a:solidFill>
                            <a:srgbClr val="000000"/>
                          </a:solidFill>
                        </a:rPr>
                        <a:t>Platform Support: </a:t>
                      </a:r>
                      <a:r>
                        <a:rPr lang="en-US" altLang="ko-KR" sz="1200" dirty="0" err="1" smtClean="0">
                          <a:solidFill>
                            <a:srgbClr val="000000"/>
                          </a:solidFill>
                        </a:rPr>
                        <a:t>Chromebook</a:t>
                      </a:r>
                      <a:endParaRPr lang="en-US" altLang="ko-KR" sz="1200" dirty="0" smtClean="0">
                        <a:solidFill>
                          <a:srgbClr val="000000"/>
                        </a:solidFill>
                      </a:endParaRPr>
                    </a:p>
                    <a:p>
                      <a:pPr marL="117475" indent="-117475" defTabSz="814388" eaLnBrk="0" hangingPunct="0">
                        <a:lnSpc>
                          <a:spcPct val="90000"/>
                        </a:lnSpc>
                        <a:buFontTx/>
                        <a:buChar char="•"/>
                        <a:defRPr/>
                      </a:pPr>
                      <a:endParaRPr lang="en-US" altLang="ko-KR" sz="1200" dirty="0" smtClean="0">
                        <a:solidFill>
                          <a:srgbClr val="000000"/>
                        </a:solidFill>
                      </a:endParaRPr>
                    </a:p>
                  </a:txBody>
                  <a:tcPr marL="68598" marR="68598" marT="34290" marB="34290">
                    <a:solidFill>
                      <a:schemeClr val="bg1">
                        <a:lumMod val="95000"/>
                      </a:schemeClr>
                    </a:solidFill>
                  </a:tcPr>
                </a:tc>
                <a:tc>
                  <a:txBody>
                    <a:bodyPr/>
                    <a:lstStyle/>
                    <a:p>
                      <a:pPr marL="117475" indent="-117475" defTabSz="814388" eaLnBrk="0" hangingPunct="0">
                        <a:lnSpc>
                          <a:spcPct val="90000"/>
                        </a:lnSpc>
                        <a:buFontTx/>
                        <a:buChar char="•"/>
                        <a:defRPr/>
                      </a:pPr>
                      <a:r>
                        <a:rPr lang="en-US" altLang="ko-KR" sz="1200" dirty="0" smtClean="0">
                          <a:solidFill>
                            <a:srgbClr val="000000"/>
                          </a:solidFill>
                        </a:rPr>
                        <a:t>Network Visibility Module (NVM) – Phase 2</a:t>
                      </a:r>
                    </a:p>
                    <a:p>
                      <a:pPr marL="117475" indent="-117475" defTabSz="814388" eaLnBrk="0" hangingPunct="0">
                        <a:lnSpc>
                          <a:spcPct val="90000"/>
                        </a:lnSpc>
                        <a:buFontTx/>
                        <a:buChar char="•"/>
                        <a:defRPr/>
                      </a:pPr>
                      <a:r>
                        <a:rPr lang="en-US" altLang="ko-KR" sz="1200" dirty="0" smtClean="0">
                          <a:solidFill>
                            <a:srgbClr val="000000"/>
                          </a:solidFill>
                        </a:rPr>
                        <a:t>NVM Ecosystem</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GB" sz="1200" noProof="1" smtClean="0">
                          <a:solidFill>
                            <a:srgbClr val="000000"/>
                          </a:solidFill>
                          <a:latin typeface="Arial"/>
                          <a:cs typeface="Calibri" pitchFamily="34" charset="0"/>
                        </a:rPr>
                        <a:t>OpenDNS/Re-direction **MR</a:t>
                      </a:r>
                      <a:endParaRPr lang="en-US" altLang="ko-KR" sz="1200" dirty="0" smtClean="0">
                        <a:solidFill>
                          <a:srgbClr val="000000"/>
                        </a:solidFill>
                      </a:endParaRPr>
                    </a:p>
                    <a:p>
                      <a:pPr marL="117475" indent="-117475" defTabSz="814388" eaLnBrk="0" hangingPunct="0">
                        <a:lnSpc>
                          <a:spcPct val="90000"/>
                        </a:lnSpc>
                        <a:buFontTx/>
                        <a:buChar char="•"/>
                        <a:defRPr/>
                      </a:pPr>
                      <a:r>
                        <a:rPr lang="en-US" altLang="ko-KR" sz="1200" dirty="0" smtClean="0">
                          <a:solidFill>
                            <a:srgbClr val="000000"/>
                          </a:solidFill>
                        </a:rPr>
                        <a:t>Platform Support: Android N, Window 10 Mobile, </a:t>
                      </a:r>
                      <a:r>
                        <a:rPr lang="en-US" altLang="ko-KR" sz="1200" dirty="0" err="1" smtClean="0">
                          <a:solidFill>
                            <a:srgbClr val="000000"/>
                          </a:solidFill>
                        </a:rPr>
                        <a:t>iOS</a:t>
                      </a:r>
                      <a:r>
                        <a:rPr lang="en-US" altLang="ko-KR" sz="1200" dirty="0" smtClean="0">
                          <a:solidFill>
                            <a:srgbClr val="000000"/>
                          </a:solidFill>
                        </a:rPr>
                        <a:t> 9.3</a:t>
                      </a:r>
                    </a:p>
                  </a:txBody>
                  <a:tcPr marL="68598" marR="68598" marT="34290" marB="34290">
                    <a:solidFill>
                      <a:schemeClr val="bg1">
                        <a:lumMod val="95000"/>
                      </a:schemeClr>
                    </a:solidFill>
                  </a:tcPr>
                </a:tc>
              </a:tr>
              <a:tr h="1388347">
                <a:tc>
                  <a:txBody>
                    <a:bodyPr/>
                    <a:lstStyle/>
                    <a:p>
                      <a:pPr algn="r"/>
                      <a:r>
                        <a:rPr lang="ja-JP" altLang="en-US" sz="1400" dirty="0" smtClean="0">
                          <a:solidFill>
                            <a:srgbClr val="000000"/>
                          </a:solidFill>
                        </a:rPr>
                        <a:t>ユーザビリティ</a:t>
                      </a:r>
                      <a:endParaRPr lang="en-US" altLang="ja-JP" sz="1400" dirty="0" smtClean="0">
                        <a:solidFill>
                          <a:srgbClr val="000000"/>
                        </a:solidFill>
                      </a:endParaRPr>
                    </a:p>
                  </a:txBody>
                  <a:tcPr marL="68598" marR="68598" marT="34290" marB="34290"/>
                </a:tc>
                <a:tc>
                  <a:txBody>
                    <a:bodyPr/>
                    <a:lstStyle/>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Google Work improvements (container + APIs)</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Android Work / MDM integration</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GB" sz="1200" noProof="1" smtClean="0">
                          <a:solidFill>
                            <a:srgbClr val="000000"/>
                          </a:solidFill>
                          <a:latin typeface="Arial"/>
                          <a:cs typeface="Calibri" pitchFamily="34" charset="0"/>
                        </a:rPr>
                        <a:t>Consolidated Android package</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Posture enhancements (Disk Encryption</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Near Day 0 updates (ongoing MRs) – platforms</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GB" sz="1200" noProof="1" smtClean="0">
                          <a:solidFill>
                            <a:srgbClr val="000000"/>
                          </a:solidFill>
                          <a:latin typeface="Arial"/>
                          <a:cs typeface="Calibri" pitchFamily="34" charset="0"/>
                        </a:rPr>
                        <a:t>Customer featurettes</a:t>
                      </a:r>
                    </a:p>
                  </a:txBody>
                  <a:tcPr marL="68598" marR="68598" marT="34290" marB="34290"/>
                </a:tc>
                <a:tc>
                  <a:txBody>
                    <a:bodyPr/>
                    <a:lstStyle/>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Split tunneling &gt; 200 networks </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Posture enhancements (USB, Opswatv4)</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Enhance cert DN matching</a:t>
                      </a:r>
                      <a:r>
                        <a:rPr lang="en-GB" sz="1200" baseline="0" noProof="1" smtClean="0">
                          <a:solidFill>
                            <a:srgbClr val="000000"/>
                          </a:solidFill>
                          <a:latin typeface="Arial"/>
                          <a:cs typeface="Calibri" pitchFamily="34" charset="0"/>
                        </a:rPr>
                        <a:t> </a:t>
                      </a:r>
                      <a:r>
                        <a:rPr lang="en-GB" sz="1200" noProof="1" smtClean="0">
                          <a:solidFill>
                            <a:srgbClr val="000000"/>
                          </a:solidFill>
                          <a:latin typeface="Arial"/>
                          <a:cs typeface="Calibri" pitchFamily="34" charset="0"/>
                        </a:rPr>
                        <a:t>(Extend Key Usage)</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iOS 9.x per app</a:t>
                      </a:r>
                    </a:p>
                    <a:p>
                      <a:pPr marL="117475" indent="-117475" defTabSz="814388" eaLnBrk="0" hangingPunct="0">
                        <a:lnSpc>
                          <a:spcPct val="90000"/>
                        </a:lnSpc>
                        <a:buFontTx/>
                        <a:buChar char="•"/>
                        <a:defRPr/>
                      </a:pPr>
                      <a:r>
                        <a:rPr lang="en-US" altLang="ko-KR" sz="1200" dirty="0" smtClean="0">
                          <a:solidFill>
                            <a:srgbClr val="000000"/>
                          </a:solidFill>
                        </a:rPr>
                        <a:t>Certificate Pinning</a:t>
                      </a: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OCSP for Android (CC Certification)</a:t>
                      </a:r>
                    </a:p>
                  </a:txBody>
                  <a:tcPr marL="68598" marR="68598" marT="34290" marB="34290"/>
                </a:tc>
              </a:tr>
              <a:tr h="95245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000000"/>
                          </a:solidFill>
                        </a:rPr>
                        <a:t>アーキテクチャ＆</a:t>
                      </a:r>
                      <a:endParaRPr lang="en-US" altLang="ja-JP" sz="1400" dirty="0" smtClean="0">
                        <a:solidFill>
                          <a:srgbClr val="000000"/>
                        </a:solidFill>
                      </a:endParaRPr>
                    </a:p>
                    <a:p>
                      <a:pPr marL="0" marR="0" indent="0" algn="r"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000000"/>
                          </a:solidFill>
                        </a:rPr>
                        <a:t>ソリューション連携</a:t>
                      </a:r>
                      <a:endParaRPr lang="en-US" sz="1400" dirty="0" smtClean="0">
                        <a:solidFill>
                          <a:srgbClr val="000000"/>
                        </a:solidFill>
                      </a:endParaRPr>
                    </a:p>
                  </a:txBody>
                  <a:tcPr marL="68598" marR="68598" marT="34290" marB="34290">
                    <a:solidFill>
                      <a:schemeClr val="bg1">
                        <a:lumMod val="95000"/>
                      </a:schemeClr>
                    </a:solidFill>
                  </a:tcPr>
                </a:tc>
                <a:tc>
                  <a:txBody>
                    <a:bodyPr/>
                    <a:lstStyle/>
                    <a:p>
                      <a:pPr marL="117475" marR="0" indent="-117475" algn="l" defTabSz="814388" rtl="0" eaLnBrk="0" fontAlgn="auto" latinLnBrk="0" hangingPunct="0">
                        <a:lnSpc>
                          <a:spcPct val="90000"/>
                        </a:lnSpc>
                        <a:spcBef>
                          <a:spcPts val="0"/>
                        </a:spcBef>
                        <a:spcAft>
                          <a:spcPts val="0"/>
                        </a:spcAft>
                        <a:buClrTx/>
                        <a:buSzTx/>
                        <a:buFontTx/>
                        <a:buChar char="•"/>
                        <a:tabLst/>
                        <a:defRPr/>
                      </a:pPr>
                      <a:r>
                        <a:rPr lang="en-US" altLang="ko-KR" sz="1200" dirty="0" smtClean="0">
                          <a:solidFill>
                            <a:srgbClr val="000000"/>
                          </a:solidFill>
                        </a:rPr>
                        <a:t>DSCP (Win/Mac top priority)</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US" altLang="ko-KR" sz="1200" dirty="0" smtClean="0">
                          <a:solidFill>
                            <a:srgbClr val="000000"/>
                          </a:solidFill>
                        </a:rPr>
                        <a:t>Public IPv6 Mobile &amp; Linux</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GB" sz="1200" noProof="1" smtClean="0">
                          <a:solidFill>
                            <a:srgbClr val="000000"/>
                          </a:solidFill>
                          <a:latin typeface="Arial"/>
                          <a:cs typeface="Calibri" pitchFamily="34" charset="0"/>
                        </a:rPr>
                        <a:t>CRL for Android</a:t>
                      </a:r>
                      <a:endParaRPr lang="en-US" altLang="ko-KR" sz="1200" dirty="0" smtClean="0">
                        <a:solidFill>
                          <a:srgbClr val="003333"/>
                        </a:solidFill>
                      </a:endParaRPr>
                    </a:p>
                    <a:p>
                      <a:pPr marL="0" indent="0" defTabSz="814388" eaLnBrk="0" hangingPunct="0">
                        <a:lnSpc>
                          <a:spcPct val="90000"/>
                        </a:lnSpc>
                        <a:buFontTx/>
                        <a:buNone/>
                        <a:defRPr/>
                      </a:pPr>
                      <a:endParaRPr lang="en-US" altLang="ko-KR" sz="1200" dirty="0" smtClean="0">
                        <a:solidFill>
                          <a:srgbClr val="000000"/>
                        </a:solidFill>
                      </a:endParaRPr>
                    </a:p>
                  </a:txBody>
                  <a:tcPr marL="68598" marR="68598" marT="34290" marB="34290">
                    <a:solidFill>
                      <a:schemeClr val="bg1">
                        <a:lumMod val="95000"/>
                      </a:schemeClr>
                    </a:solidFill>
                  </a:tcPr>
                </a:tc>
                <a:tc>
                  <a:txBody>
                    <a:bodyPr/>
                    <a:lstStyle/>
                    <a:p>
                      <a:pPr marL="117475" marR="0" indent="-117475" algn="l" defTabSz="814388" rtl="0" eaLnBrk="0" fontAlgn="auto" latinLnBrk="0" hangingPunct="0">
                        <a:lnSpc>
                          <a:spcPct val="90000"/>
                        </a:lnSpc>
                        <a:spcBef>
                          <a:spcPts val="0"/>
                        </a:spcBef>
                        <a:spcAft>
                          <a:spcPts val="0"/>
                        </a:spcAft>
                        <a:buClrTx/>
                        <a:buSzTx/>
                        <a:buFontTx/>
                        <a:buChar char="•"/>
                        <a:tabLst/>
                        <a:defRPr/>
                      </a:pPr>
                      <a:r>
                        <a:rPr lang="en-US" altLang="ko-KR" sz="1200" dirty="0" smtClean="0">
                          <a:solidFill>
                            <a:srgbClr val="000000"/>
                          </a:solidFill>
                        </a:rPr>
                        <a:t>Public IPv6 Mobile &amp; Linux</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GB" sz="1200" noProof="1" smtClean="0">
                          <a:solidFill>
                            <a:srgbClr val="000000"/>
                          </a:solidFill>
                          <a:latin typeface="Arial"/>
                          <a:cs typeface="Calibri" pitchFamily="34" charset="0"/>
                        </a:rPr>
                        <a:t>FIPS recertification</a:t>
                      </a:r>
                      <a:endParaRPr lang="en-US" altLang="ko-KR" sz="1200" dirty="0" smtClean="0">
                        <a:solidFill>
                          <a:srgbClr val="000000"/>
                        </a:solidFill>
                      </a:endParaRPr>
                    </a:p>
                    <a:p>
                      <a:pPr marL="117475" indent="-117475" defTabSz="814388" eaLnBrk="0" hangingPunct="0">
                        <a:lnSpc>
                          <a:spcPct val="90000"/>
                        </a:lnSpc>
                        <a:buFontTx/>
                        <a:buChar char="•"/>
                        <a:defRPr/>
                      </a:pPr>
                      <a:r>
                        <a:rPr lang="en-GB" sz="1200" noProof="1" smtClean="0">
                          <a:solidFill>
                            <a:srgbClr val="000000"/>
                          </a:solidFill>
                          <a:latin typeface="Arial"/>
                          <a:cs typeface="Calibri" pitchFamily="34" charset="0"/>
                        </a:rPr>
                        <a:t>Public IPv6 iOS</a:t>
                      </a:r>
                    </a:p>
                    <a:p>
                      <a:pPr marL="117475" marR="0" indent="-117475" algn="l" defTabSz="814388" rtl="0" eaLnBrk="0" fontAlgn="auto" latinLnBrk="0" hangingPunct="0">
                        <a:lnSpc>
                          <a:spcPct val="90000"/>
                        </a:lnSpc>
                        <a:spcBef>
                          <a:spcPts val="0"/>
                        </a:spcBef>
                        <a:spcAft>
                          <a:spcPts val="0"/>
                        </a:spcAft>
                        <a:buClrTx/>
                        <a:buSzTx/>
                        <a:buFontTx/>
                        <a:buChar char="•"/>
                        <a:tabLst/>
                        <a:defRPr/>
                      </a:pPr>
                      <a:r>
                        <a:rPr lang="en-GB" sz="1200" noProof="1" smtClean="0">
                          <a:solidFill>
                            <a:srgbClr val="000000"/>
                          </a:solidFill>
                          <a:latin typeface="Arial"/>
                          <a:cs typeface="Calibri" pitchFamily="34" charset="0"/>
                        </a:rPr>
                        <a:t>Continuation of IPv6 &amp; DSCP gaps</a:t>
                      </a:r>
                    </a:p>
                    <a:p>
                      <a:pPr marL="117475" indent="-117475" defTabSz="814388" eaLnBrk="0" hangingPunct="0">
                        <a:lnSpc>
                          <a:spcPct val="90000"/>
                        </a:lnSpc>
                        <a:buFontTx/>
                        <a:buChar char="•"/>
                        <a:defRPr/>
                      </a:pPr>
                      <a:r>
                        <a:rPr lang="en-US" altLang="ko-KR" sz="1200" dirty="0" smtClean="0">
                          <a:solidFill>
                            <a:srgbClr val="000000"/>
                          </a:solidFill>
                        </a:rPr>
                        <a:t>CWS Certificate Handling Improvements</a:t>
                      </a:r>
                    </a:p>
                    <a:p>
                      <a:pPr marL="117475" indent="-117475" defTabSz="814388" eaLnBrk="0" hangingPunct="0">
                        <a:lnSpc>
                          <a:spcPct val="90000"/>
                        </a:lnSpc>
                        <a:buFontTx/>
                        <a:buChar char="•"/>
                        <a:defRPr/>
                      </a:pPr>
                      <a:r>
                        <a:rPr lang="en-US" altLang="ko-KR" sz="1200" dirty="0" smtClean="0">
                          <a:solidFill>
                            <a:srgbClr val="000000"/>
                          </a:solidFill>
                        </a:rPr>
                        <a:t>SAML 2.0 Clientless (ASA)</a:t>
                      </a:r>
                    </a:p>
                  </a:txBody>
                  <a:tcPr marL="68598" marR="68598" marT="34290" marB="34290">
                    <a:solidFill>
                      <a:schemeClr val="bg1">
                        <a:lumMod val="95000"/>
                      </a:schemeClr>
                    </a:solidFill>
                  </a:tcPr>
                </a:tc>
              </a:tr>
            </a:tbl>
          </a:graphicData>
        </a:graphic>
      </p:graphicFrame>
      <p:sp>
        <p:nvSpPr>
          <p:cNvPr id="20" name="Rectangle 4"/>
          <p:cNvSpPr>
            <a:spLocks noChangeArrowheads="1"/>
          </p:cNvSpPr>
          <p:nvPr/>
        </p:nvSpPr>
        <p:spPr bwMode="ltGray">
          <a:xfrm>
            <a:off x="1945338" y="4826397"/>
            <a:ext cx="3420515" cy="142982"/>
          </a:xfrm>
          <a:prstGeom prst="rect">
            <a:avLst/>
          </a:prstGeom>
          <a:noFill/>
          <a:ln w="9525">
            <a:noFill/>
            <a:miter lim="800000"/>
            <a:headEnd/>
            <a:tailEnd/>
          </a:ln>
          <a:effectLst/>
        </p:spPr>
        <p:txBody>
          <a:bodyPr wrap="square" lIns="61598" tIns="30798" rIns="61598" bIns="30798" anchor="b" anchorCtr="0">
            <a:spAutoFit/>
          </a:bodyPr>
          <a:lstStyle/>
          <a:p>
            <a:pPr defTabSz="610846"/>
            <a:r>
              <a:rPr lang="en-US" sz="500" dirty="0">
                <a:solidFill>
                  <a:srgbClr val="C0C0C0"/>
                </a:solidFill>
                <a:latin typeface="+mj-lt"/>
              </a:rPr>
              <a:t>© 2011 Cisco and/or its affiliates. All rights reserved.</a:t>
            </a:r>
          </a:p>
        </p:txBody>
      </p:sp>
      <p:sp>
        <p:nvSpPr>
          <p:cNvPr id="21" name="Rectangle 5"/>
          <p:cNvSpPr>
            <a:spLocks noChangeArrowheads="1"/>
          </p:cNvSpPr>
          <p:nvPr/>
        </p:nvSpPr>
        <p:spPr bwMode="ltGray">
          <a:xfrm>
            <a:off x="7934471" y="4930687"/>
            <a:ext cx="641180" cy="139142"/>
          </a:xfrm>
          <a:prstGeom prst="rect">
            <a:avLst/>
          </a:prstGeom>
          <a:noFill/>
          <a:ln w="9525">
            <a:noFill/>
            <a:miter lim="800000"/>
            <a:headEnd/>
            <a:tailEnd/>
          </a:ln>
          <a:effectLst/>
        </p:spPr>
        <p:txBody>
          <a:bodyPr wrap="none" lIns="61598" tIns="30798" rIns="61598" bIns="30798" anchor="b">
            <a:spAutoFit/>
          </a:bodyPr>
          <a:lstStyle/>
          <a:p>
            <a:pPr algn="r" defTabSz="610846"/>
            <a:r>
              <a:rPr lang="en-US" sz="500" dirty="0">
                <a:solidFill>
                  <a:srgbClr val="C0C0C0"/>
                </a:solidFill>
                <a:latin typeface="+mj-lt"/>
              </a:rPr>
              <a:t>Cisco </a:t>
            </a:r>
            <a:r>
              <a:rPr lang="en-US" sz="500" dirty="0" smtClean="0">
                <a:solidFill>
                  <a:srgbClr val="C0C0C0"/>
                </a:solidFill>
                <a:latin typeface="+mj-lt"/>
              </a:rPr>
              <a:t>Confidential</a:t>
            </a:r>
            <a:endParaRPr lang="en-US" sz="500" dirty="0">
              <a:solidFill>
                <a:srgbClr val="C0C0C0"/>
              </a:solidFill>
              <a:latin typeface="+mj-lt"/>
            </a:endParaRPr>
          </a:p>
        </p:txBody>
      </p:sp>
      <p:sp>
        <p:nvSpPr>
          <p:cNvPr id="22" name="Rectangle 7"/>
          <p:cNvSpPr>
            <a:spLocks noChangeArrowheads="1"/>
          </p:cNvSpPr>
          <p:nvPr/>
        </p:nvSpPr>
        <p:spPr bwMode="ltGray">
          <a:xfrm>
            <a:off x="8708613" y="4927609"/>
            <a:ext cx="201343" cy="139142"/>
          </a:xfrm>
          <a:prstGeom prst="rect">
            <a:avLst/>
          </a:prstGeom>
          <a:noFill/>
          <a:ln w="9525" algn="ctr">
            <a:noFill/>
            <a:miter lim="800000"/>
            <a:headEnd/>
            <a:tailEnd/>
          </a:ln>
          <a:effectLst/>
        </p:spPr>
        <p:txBody>
          <a:bodyPr wrap="none" lIns="61598" tIns="30798" rIns="61598" bIns="30798" anchor="b">
            <a:spAutoFit/>
          </a:bodyPr>
          <a:lstStyle/>
          <a:p>
            <a:pPr algn="r" defTabSz="610846"/>
            <a:fld id="{DFCF27A5-1A5B-48D3-A060-2758FFBB1ADD}" type="slidenum">
              <a:rPr lang="en-US" sz="500">
                <a:solidFill>
                  <a:srgbClr val="C0C0C0"/>
                </a:solidFill>
                <a:latin typeface="+mj-lt"/>
              </a:rPr>
              <a:pPr algn="r" defTabSz="610846"/>
              <a:t>162</a:t>
            </a:fld>
            <a:endParaRPr lang="en-US" sz="500" dirty="0">
              <a:solidFill>
                <a:srgbClr val="C0C0C0"/>
              </a:solidFill>
              <a:latin typeface="+mj-lt"/>
            </a:endParaRPr>
          </a:p>
        </p:txBody>
      </p:sp>
    </p:spTree>
    <p:extLst>
      <p:ext uri="{BB962C8B-B14F-4D97-AF65-F5344CB8AC3E}">
        <p14:creationId xmlns:p14="http://schemas.microsoft.com/office/powerpoint/2010/main" val="226252009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59117" y="192636"/>
            <a:ext cx="8659976" cy="728782"/>
          </a:xfrm>
        </p:spPr>
        <p:txBody>
          <a:bodyPr/>
          <a:lstStyle/>
          <a:p>
            <a:r>
              <a:rPr lang="en-US" sz="3200" dirty="0" smtClean="0">
                <a:solidFill>
                  <a:srgbClr val="666666"/>
                </a:solidFill>
              </a:rPr>
              <a:t>4.3 NVM </a:t>
            </a:r>
            <a:r>
              <a:rPr lang="ja-JP" altLang="en-US" sz="3200" dirty="0" smtClean="0">
                <a:solidFill>
                  <a:srgbClr val="666666"/>
                </a:solidFill>
              </a:rPr>
              <a:t>新機能</a:t>
            </a:r>
            <a:endParaRPr lang="en-US" sz="3200" dirty="0">
              <a:solidFill>
                <a:srgbClr val="666666"/>
              </a:solidFill>
            </a:endParaRPr>
          </a:p>
        </p:txBody>
      </p:sp>
      <p:pic>
        <p:nvPicPr>
          <p:cNvPr id="5" name="Picture 4"/>
          <p:cNvPicPr>
            <a:picLocks noChangeAspect="1"/>
          </p:cNvPicPr>
          <p:nvPr/>
        </p:nvPicPr>
        <p:blipFill>
          <a:blip r:embed="rId3"/>
          <a:stretch>
            <a:fillRect/>
          </a:stretch>
        </p:blipFill>
        <p:spPr>
          <a:xfrm>
            <a:off x="112588" y="928335"/>
            <a:ext cx="3577903" cy="3502554"/>
          </a:xfrm>
          <a:prstGeom prst="rect">
            <a:avLst/>
          </a:prstGeom>
        </p:spPr>
      </p:pic>
      <p:pic>
        <p:nvPicPr>
          <p:cNvPr id="7" name="Picture 6"/>
          <p:cNvPicPr>
            <a:picLocks noChangeAspect="1"/>
          </p:cNvPicPr>
          <p:nvPr/>
        </p:nvPicPr>
        <p:blipFill>
          <a:blip r:embed="rId4"/>
          <a:stretch>
            <a:fillRect/>
          </a:stretch>
        </p:blipFill>
        <p:spPr>
          <a:xfrm>
            <a:off x="3881589" y="852870"/>
            <a:ext cx="3569078" cy="3578019"/>
          </a:xfrm>
          <a:prstGeom prst="rect">
            <a:avLst/>
          </a:prstGeom>
        </p:spPr>
      </p:pic>
      <p:sp>
        <p:nvSpPr>
          <p:cNvPr id="8" name="Left Brace 7"/>
          <p:cNvSpPr/>
          <p:nvPr/>
        </p:nvSpPr>
        <p:spPr>
          <a:xfrm>
            <a:off x="2444044" y="883540"/>
            <a:ext cx="1437545" cy="3547349"/>
          </a:xfrm>
          <a:prstGeom prst="leftBrace">
            <a:avLst>
              <a:gd name="adj1" fmla="val 18889"/>
              <a:gd name="adj2" fmla="val 60867"/>
            </a:avLst>
          </a:prstGeom>
        </p:spPr>
        <p:style>
          <a:lnRef idx="2">
            <a:schemeClr val="accent1"/>
          </a:lnRef>
          <a:fillRef idx="0">
            <a:schemeClr val="accent1"/>
          </a:fillRef>
          <a:effectRef idx="1">
            <a:schemeClr val="accent1"/>
          </a:effectRef>
          <a:fontRef idx="minor">
            <a:schemeClr val="tx1"/>
          </a:fontRef>
        </p:style>
        <p:txBody>
          <a:bodyPr lIns="68589" tIns="34295" rIns="68589" bIns="34295" spcCol="0" rtlCol="0" anchor="ctr"/>
          <a:lstStyle/>
          <a:p>
            <a:pPr algn="ctr"/>
            <a:endParaRPr lang="en-US"/>
          </a:p>
        </p:txBody>
      </p:sp>
      <p:grpSp>
        <p:nvGrpSpPr>
          <p:cNvPr id="10" name="Group 9"/>
          <p:cNvGrpSpPr/>
          <p:nvPr/>
        </p:nvGrpSpPr>
        <p:grpSpPr>
          <a:xfrm>
            <a:off x="7673853" y="329427"/>
            <a:ext cx="1287172" cy="3667212"/>
            <a:chOff x="5521404" y="-800182"/>
            <a:chExt cx="1715782" cy="4889614"/>
          </a:xfrm>
        </p:grpSpPr>
        <p:pic>
          <p:nvPicPr>
            <p:cNvPr id="40" name="Picture 39"/>
            <p:cNvPicPr>
              <a:picLocks noChangeAspect="1"/>
            </p:cNvPicPr>
            <p:nvPr/>
          </p:nvPicPr>
          <p:blipFill>
            <a:blip r:embed="rId5"/>
            <a:stretch>
              <a:fillRect/>
            </a:stretch>
          </p:blipFill>
          <p:spPr>
            <a:xfrm>
              <a:off x="5554517" y="2791811"/>
              <a:ext cx="1658422" cy="1206963"/>
            </a:xfrm>
            <a:prstGeom prst="rect">
              <a:avLst/>
            </a:prstGeom>
          </p:spPr>
        </p:pic>
        <p:sp>
          <p:nvSpPr>
            <p:cNvPr id="34" name="Rectangle 33"/>
            <p:cNvSpPr/>
            <p:nvPr/>
          </p:nvSpPr>
          <p:spPr>
            <a:xfrm>
              <a:off x="5557862" y="1488723"/>
              <a:ext cx="1648941" cy="78993"/>
            </a:xfrm>
            <a:prstGeom prst="rect">
              <a:avLst/>
            </a:prstGeom>
            <a:solidFill>
              <a:srgbClr val="CAC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5554031" y="324295"/>
              <a:ext cx="1658907" cy="1206964"/>
            </a:xfrm>
            <a:prstGeom prst="rect">
              <a:avLst/>
            </a:prstGeom>
          </p:spPr>
        </p:pic>
        <p:pic>
          <p:nvPicPr>
            <p:cNvPr id="21" name="Picture 20"/>
            <p:cNvPicPr>
              <a:picLocks noChangeAspect="1"/>
            </p:cNvPicPr>
            <p:nvPr/>
          </p:nvPicPr>
          <p:blipFill>
            <a:blip r:embed="rId5"/>
            <a:stretch>
              <a:fillRect/>
            </a:stretch>
          </p:blipFill>
          <p:spPr>
            <a:xfrm>
              <a:off x="5554518" y="1558298"/>
              <a:ext cx="1658422" cy="1206963"/>
            </a:xfrm>
            <a:prstGeom prst="rect">
              <a:avLst/>
            </a:prstGeom>
          </p:spPr>
        </p:pic>
        <p:sp>
          <p:nvSpPr>
            <p:cNvPr id="22" name="Rectangle 21"/>
            <p:cNvSpPr/>
            <p:nvPr/>
          </p:nvSpPr>
          <p:spPr>
            <a:xfrm>
              <a:off x="5715368" y="352719"/>
              <a:ext cx="1321291" cy="3596953"/>
            </a:xfrm>
            <a:prstGeom prst="rect">
              <a:avLst/>
            </a:prstGeom>
            <a:solidFill>
              <a:srgbClr val="CAC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600479" y="278810"/>
              <a:ext cx="1073780" cy="225703"/>
            </a:xfrm>
            <a:prstGeom prst="rect">
              <a:avLst/>
            </a:prstGeom>
            <a:noFill/>
          </p:spPr>
          <p:txBody>
            <a:bodyPr wrap="square" rtlCol="0">
              <a:spAutoFit/>
            </a:bodyPr>
            <a:lstStyle/>
            <a:p>
              <a:r>
                <a:rPr lang="en-US" sz="500" dirty="0" err="1"/>
                <a:t>ParentProcessHash</a:t>
              </a:r>
              <a:endParaRPr lang="en-US" sz="500" dirty="0"/>
            </a:p>
          </p:txBody>
        </p:sp>
        <p:sp>
          <p:nvSpPr>
            <p:cNvPr id="24" name="TextBox 23"/>
            <p:cNvSpPr txBox="1"/>
            <p:nvPr/>
          </p:nvSpPr>
          <p:spPr>
            <a:xfrm>
              <a:off x="5594888" y="495296"/>
              <a:ext cx="1073780" cy="225703"/>
            </a:xfrm>
            <a:prstGeom prst="rect">
              <a:avLst/>
            </a:prstGeom>
            <a:noFill/>
          </p:spPr>
          <p:txBody>
            <a:bodyPr wrap="square" rtlCol="0">
              <a:spAutoFit/>
            </a:bodyPr>
            <a:lstStyle/>
            <a:p>
              <a:r>
                <a:rPr lang="en-US" sz="500" dirty="0" err="1"/>
                <a:t>DestinationHostname</a:t>
              </a:r>
              <a:endParaRPr lang="en-US" sz="500" dirty="0"/>
            </a:p>
          </p:txBody>
        </p:sp>
        <p:sp>
          <p:nvSpPr>
            <p:cNvPr id="28" name="TextBox 27"/>
            <p:cNvSpPr txBox="1"/>
            <p:nvPr/>
          </p:nvSpPr>
          <p:spPr>
            <a:xfrm>
              <a:off x="5601450" y="702384"/>
              <a:ext cx="1073780" cy="225703"/>
            </a:xfrm>
            <a:prstGeom prst="rect">
              <a:avLst/>
            </a:prstGeom>
            <a:noFill/>
          </p:spPr>
          <p:txBody>
            <a:bodyPr wrap="square" rtlCol="0">
              <a:spAutoFit/>
            </a:bodyPr>
            <a:lstStyle/>
            <a:p>
              <a:r>
                <a:rPr lang="en-US" sz="500" dirty="0" err="1"/>
                <a:t>DNSSuffix</a:t>
              </a:r>
              <a:endParaRPr lang="en-US" sz="500" dirty="0"/>
            </a:p>
          </p:txBody>
        </p:sp>
        <p:sp>
          <p:nvSpPr>
            <p:cNvPr id="29" name="TextBox 28"/>
            <p:cNvSpPr txBox="1"/>
            <p:nvPr/>
          </p:nvSpPr>
          <p:spPr>
            <a:xfrm>
              <a:off x="5608012" y="909472"/>
              <a:ext cx="1073780" cy="225703"/>
            </a:xfrm>
            <a:prstGeom prst="rect">
              <a:avLst/>
            </a:prstGeom>
            <a:noFill/>
          </p:spPr>
          <p:txBody>
            <a:bodyPr wrap="square" rtlCol="0">
              <a:spAutoFit/>
            </a:bodyPr>
            <a:lstStyle/>
            <a:p>
              <a:r>
                <a:rPr lang="en-US" sz="500" dirty="0"/>
                <a:t>L4ByteCountIn</a:t>
              </a:r>
            </a:p>
          </p:txBody>
        </p:sp>
        <p:sp>
          <p:nvSpPr>
            <p:cNvPr id="30" name="TextBox 29"/>
            <p:cNvSpPr txBox="1"/>
            <p:nvPr/>
          </p:nvSpPr>
          <p:spPr>
            <a:xfrm>
              <a:off x="5608497" y="1116560"/>
              <a:ext cx="1073780" cy="225703"/>
            </a:xfrm>
            <a:prstGeom prst="rect">
              <a:avLst/>
            </a:prstGeom>
            <a:noFill/>
          </p:spPr>
          <p:txBody>
            <a:bodyPr wrap="square" rtlCol="0">
              <a:spAutoFit/>
            </a:bodyPr>
            <a:lstStyle/>
            <a:p>
              <a:r>
                <a:rPr lang="en-US" sz="500" dirty="0"/>
                <a:t>L4ByteCountOut</a:t>
              </a:r>
            </a:p>
          </p:txBody>
        </p:sp>
        <p:sp>
          <p:nvSpPr>
            <p:cNvPr id="31" name="TextBox 30"/>
            <p:cNvSpPr txBox="1"/>
            <p:nvPr/>
          </p:nvSpPr>
          <p:spPr>
            <a:xfrm>
              <a:off x="5608983" y="1323648"/>
              <a:ext cx="1073780" cy="225703"/>
            </a:xfrm>
            <a:prstGeom prst="rect">
              <a:avLst/>
            </a:prstGeom>
            <a:noFill/>
          </p:spPr>
          <p:txBody>
            <a:bodyPr wrap="square" rtlCol="0">
              <a:spAutoFit/>
            </a:bodyPr>
            <a:lstStyle/>
            <a:p>
              <a:r>
                <a:rPr lang="en-US" sz="500" dirty="0" err="1"/>
                <a:t>VirtualStationName</a:t>
              </a:r>
              <a:endParaRPr lang="en-US" sz="500" dirty="0"/>
            </a:p>
          </p:txBody>
        </p:sp>
        <p:sp>
          <p:nvSpPr>
            <p:cNvPr id="32" name="TextBox 31"/>
            <p:cNvSpPr txBox="1"/>
            <p:nvPr/>
          </p:nvSpPr>
          <p:spPr>
            <a:xfrm>
              <a:off x="5615543" y="1530736"/>
              <a:ext cx="1073780" cy="225703"/>
            </a:xfrm>
            <a:prstGeom prst="rect">
              <a:avLst/>
            </a:prstGeom>
            <a:noFill/>
          </p:spPr>
          <p:txBody>
            <a:bodyPr wrap="square" rtlCol="0">
              <a:spAutoFit/>
            </a:bodyPr>
            <a:lstStyle/>
            <a:p>
              <a:r>
                <a:rPr lang="en-US" sz="500" dirty="0" err="1"/>
                <a:t>OSName</a:t>
              </a:r>
              <a:endParaRPr lang="en-US" sz="500" dirty="0"/>
            </a:p>
          </p:txBody>
        </p:sp>
        <p:sp>
          <p:nvSpPr>
            <p:cNvPr id="33" name="TextBox 32"/>
            <p:cNvSpPr txBox="1"/>
            <p:nvPr/>
          </p:nvSpPr>
          <p:spPr>
            <a:xfrm>
              <a:off x="5616029" y="1737824"/>
              <a:ext cx="1073780" cy="225703"/>
            </a:xfrm>
            <a:prstGeom prst="rect">
              <a:avLst/>
            </a:prstGeom>
            <a:noFill/>
          </p:spPr>
          <p:txBody>
            <a:bodyPr wrap="square" rtlCol="0">
              <a:spAutoFit/>
            </a:bodyPr>
            <a:lstStyle/>
            <a:p>
              <a:r>
                <a:rPr lang="en-US" sz="500" dirty="0" err="1"/>
                <a:t>OSVersion</a:t>
              </a:r>
              <a:endParaRPr lang="en-US" sz="500" dirty="0"/>
            </a:p>
          </p:txBody>
        </p:sp>
        <p:sp>
          <p:nvSpPr>
            <p:cNvPr id="35" name="TextBox 34"/>
            <p:cNvSpPr txBox="1"/>
            <p:nvPr/>
          </p:nvSpPr>
          <p:spPr>
            <a:xfrm>
              <a:off x="5594886" y="2344907"/>
              <a:ext cx="1073780" cy="225703"/>
            </a:xfrm>
            <a:prstGeom prst="rect">
              <a:avLst/>
            </a:prstGeom>
            <a:noFill/>
          </p:spPr>
          <p:txBody>
            <a:bodyPr wrap="square" rtlCol="0">
              <a:spAutoFit/>
            </a:bodyPr>
            <a:lstStyle/>
            <a:p>
              <a:r>
                <a:rPr lang="en-US" sz="500" dirty="0" err="1"/>
                <a:t>SystemManufacturer</a:t>
              </a:r>
              <a:endParaRPr lang="en-US" sz="500" dirty="0"/>
            </a:p>
          </p:txBody>
        </p:sp>
        <p:sp>
          <p:nvSpPr>
            <p:cNvPr id="36" name="TextBox 35"/>
            <p:cNvSpPr txBox="1"/>
            <p:nvPr/>
          </p:nvSpPr>
          <p:spPr>
            <a:xfrm>
              <a:off x="5601450" y="2154649"/>
              <a:ext cx="1073780" cy="225703"/>
            </a:xfrm>
            <a:prstGeom prst="rect">
              <a:avLst/>
            </a:prstGeom>
            <a:noFill/>
          </p:spPr>
          <p:txBody>
            <a:bodyPr wrap="square" rtlCol="0">
              <a:spAutoFit/>
            </a:bodyPr>
            <a:lstStyle/>
            <a:p>
              <a:r>
                <a:rPr lang="en-US" sz="500" dirty="0" err="1"/>
                <a:t>SystemType</a:t>
              </a:r>
              <a:endParaRPr lang="en-US" sz="500" dirty="0"/>
            </a:p>
          </p:txBody>
        </p:sp>
        <p:sp>
          <p:nvSpPr>
            <p:cNvPr id="37" name="TextBox 36"/>
            <p:cNvSpPr txBox="1"/>
            <p:nvPr/>
          </p:nvSpPr>
          <p:spPr>
            <a:xfrm>
              <a:off x="5627214" y="1928948"/>
              <a:ext cx="1073780" cy="225703"/>
            </a:xfrm>
            <a:prstGeom prst="rect">
              <a:avLst/>
            </a:prstGeom>
            <a:noFill/>
          </p:spPr>
          <p:txBody>
            <a:bodyPr wrap="square" rtlCol="0">
              <a:spAutoFit/>
            </a:bodyPr>
            <a:lstStyle/>
            <a:p>
              <a:r>
                <a:rPr lang="en-US" sz="500" dirty="0" err="1"/>
                <a:t>OSEdition</a:t>
              </a:r>
              <a:endParaRPr lang="en-US" sz="500" dirty="0"/>
            </a:p>
          </p:txBody>
        </p:sp>
        <p:sp>
          <p:nvSpPr>
            <p:cNvPr id="38" name="TextBox 37"/>
            <p:cNvSpPr txBox="1"/>
            <p:nvPr/>
          </p:nvSpPr>
          <p:spPr>
            <a:xfrm>
              <a:off x="5614574" y="2568825"/>
              <a:ext cx="1073780" cy="225703"/>
            </a:xfrm>
            <a:prstGeom prst="rect">
              <a:avLst/>
            </a:prstGeom>
            <a:noFill/>
          </p:spPr>
          <p:txBody>
            <a:bodyPr wrap="square" rtlCol="0">
              <a:spAutoFit/>
            </a:bodyPr>
            <a:lstStyle/>
            <a:p>
              <a:r>
                <a:rPr lang="en-US" sz="500" dirty="0" err="1"/>
                <a:t>ModuleNameList</a:t>
              </a:r>
              <a:endParaRPr lang="en-US" sz="500" dirty="0"/>
            </a:p>
          </p:txBody>
        </p:sp>
        <p:sp>
          <p:nvSpPr>
            <p:cNvPr id="41" name="Rectangle 40"/>
            <p:cNvSpPr/>
            <p:nvPr/>
          </p:nvSpPr>
          <p:spPr>
            <a:xfrm>
              <a:off x="5558348" y="2740956"/>
              <a:ext cx="1648456" cy="54197"/>
            </a:xfrm>
            <a:prstGeom prst="rect">
              <a:avLst/>
            </a:prstGeom>
            <a:solidFill>
              <a:srgbClr val="CAC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619681" y="2750137"/>
              <a:ext cx="1073780" cy="225703"/>
            </a:xfrm>
            <a:prstGeom prst="rect">
              <a:avLst/>
            </a:prstGeom>
            <a:noFill/>
          </p:spPr>
          <p:txBody>
            <a:bodyPr wrap="square" rtlCol="0">
              <a:spAutoFit/>
            </a:bodyPr>
            <a:lstStyle/>
            <a:p>
              <a:r>
                <a:rPr lang="en-US" sz="500" dirty="0" err="1"/>
                <a:t>ModuleNameHash</a:t>
              </a:r>
              <a:endParaRPr lang="en-US" sz="500" dirty="0"/>
            </a:p>
          </p:txBody>
        </p:sp>
        <p:sp>
          <p:nvSpPr>
            <p:cNvPr id="43" name="TextBox 42"/>
            <p:cNvSpPr txBox="1"/>
            <p:nvPr/>
          </p:nvSpPr>
          <p:spPr>
            <a:xfrm>
              <a:off x="5614091" y="2957224"/>
              <a:ext cx="1073780" cy="225703"/>
            </a:xfrm>
            <a:prstGeom prst="rect">
              <a:avLst/>
            </a:prstGeom>
            <a:noFill/>
          </p:spPr>
          <p:txBody>
            <a:bodyPr wrap="square" rtlCol="0">
              <a:spAutoFit/>
            </a:bodyPr>
            <a:lstStyle/>
            <a:p>
              <a:r>
                <a:rPr lang="en-US" sz="500" dirty="0" err="1"/>
                <a:t>InterfaceIndex</a:t>
              </a:r>
              <a:endParaRPr lang="en-US" sz="500" dirty="0"/>
            </a:p>
          </p:txBody>
        </p:sp>
        <p:sp>
          <p:nvSpPr>
            <p:cNvPr id="44" name="TextBox 43"/>
            <p:cNvSpPr txBox="1"/>
            <p:nvPr/>
          </p:nvSpPr>
          <p:spPr>
            <a:xfrm>
              <a:off x="5620651" y="3164312"/>
              <a:ext cx="1073780" cy="225703"/>
            </a:xfrm>
            <a:prstGeom prst="rect">
              <a:avLst/>
            </a:prstGeom>
            <a:noFill/>
          </p:spPr>
          <p:txBody>
            <a:bodyPr wrap="square" rtlCol="0">
              <a:spAutoFit/>
            </a:bodyPr>
            <a:lstStyle/>
            <a:p>
              <a:r>
                <a:rPr lang="en-US" sz="500" dirty="0" err="1"/>
                <a:t>InterfaceIndexType</a:t>
              </a:r>
              <a:endParaRPr lang="en-US" sz="500" dirty="0"/>
            </a:p>
          </p:txBody>
        </p:sp>
        <p:sp>
          <p:nvSpPr>
            <p:cNvPr id="45" name="TextBox 44"/>
            <p:cNvSpPr txBox="1"/>
            <p:nvPr/>
          </p:nvSpPr>
          <p:spPr>
            <a:xfrm>
              <a:off x="5627214" y="3371402"/>
              <a:ext cx="1073780" cy="225703"/>
            </a:xfrm>
            <a:prstGeom prst="rect">
              <a:avLst/>
            </a:prstGeom>
            <a:noFill/>
          </p:spPr>
          <p:txBody>
            <a:bodyPr wrap="square" rtlCol="0">
              <a:spAutoFit/>
            </a:bodyPr>
            <a:lstStyle/>
            <a:p>
              <a:r>
                <a:rPr lang="en-US" sz="500" dirty="0" err="1"/>
                <a:t>InterfaceIndexName</a:t>
              </a:r>
              <a:endParaRPr lang="en-US" sz="500" dirty="0"/>
            </a:p>
          </p:txBody>
        </p:sp>
        <p:sp>
          <p:nvSpPr>
            <p:cNvPr id="46" name="TextBox 45"/>
            <p:cNvSpPr txBox="1"/>
            <p:nvPr/>
          </p:nvSpPr>
          <p:spPr>
            <a:xfrm>
              <a:off x="5771344" y="3583932"/>
              <a:ext cx="1073780" cy="225703"/>
            </a:xfrm>
            <a:prstGeom prst="rect">
              <a:avLst/>
            </a:prstGeom>
            <a:noFill/>
          </p:spPr>
          <p:txBody>
            <a:bodyPr wrap="square" rtlCol="0">
              <a:spAutoFit/>
            </a:bodyPr>
            <a:lstStyle/>
            <a:p>
              <a:endParaRPr lang="en-US" sz="500" dirty="0"/>
            </a:p>
          </p:txBody>
        </p:sp>
        <p:sp>
          <p:nvSpPr>
            <p:cNvPr id="47" name="Rectangle 46"/>
            <p:cNvSpPr/>
            <p:nvPr/>
          </p:nvSpPr>
          <p:spPr>
            <a:xfrm>
              <a:off x="5521404" y="3612836"/>
              <a:ext cx="1715782" cy="476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561534" y="-796347"/>
              <a:ext cx="1645270" cy="1141377"/>
            </a:xfrm>
            <a:prstGeom prst="rect">
              <a:avLst/>
            </a:prstGeom>
            <a:solidFill>
              <a:srgbClr val="CAC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5"/>
            <a:stretch>
              <a:fillRect/>
            </a:stretch>
          </p:blipFill>
          <p:spPr>
            <a:xfrm>
              <a:off x="5561534" y="-800182"/>
              <a:ext cx="1525420" cy="1110165"/>
            </a:xfrm>
            <a:prstGeom prst="rect">
              <a:avLst/>
            </a:prstGeom>
          </p:spPr>
        </p:pic>
        <p:sp>
          <p:nvSpPr>
            <p:cNvPr id="51" name="Rectangle 50"/>
            <p:cNvSpPr/>
            <p:nvPr/>
          </p:nvSpPr>
          <p:spPr>
            <a:xfrm>
              <a:off x="5715368" y="298159"/>
              <a:ext cx="1321292" cy="60959"/>
            </a:xfrm>
            <a:prstGeom prst="rect">
              <a:avLst/>
            </a:prstGeom>
            <a:solidFill>
              <a:srgbClr val="CAC6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9" name="Left Brace 48"/>
          <p:cNvSpPr/>
          <p:nvPr/>
        </p:nvSpPr>
        <p:spPr>
          <a:xfrm>
            <a:off x="6299200" y="332304"/>
            <a:ext cx="1404757" cy="3306888"/>
          </a:xfrm>
          <a:prstGeom prst="leftBrace">
            <a:avLst>
              <a:gd name="adj1" fmla="val 8333"/>
              <a:gd name="adj2" fmla="val 65824"/>
            </a:avLst>
          </a:prstGeom>
        </p:spPr>
        <p:style>
          <a:lnRef idx="2">
            <a:schemeClr val="accent1"/>
          </a:lnRef>
          <a:fillRef idx="0">
            <a:schemeClr val="accent1"/>
          </a:fillRef>
          <a:effectRef idx="1">
            <a:schemeClr val="accent1"/>
          </a:effectRef>
          <a:fontRef idx="minor">
            <a:schemeClr val="tx1"/>
          </a:fontRef>
        </p:style>
        <p:txBody>
          <a:bodyPr lIns="68589" tIns="34295" rIns="68589" bIns="34295" spcCol="0" rtlCol="0" anchor="ctr"/>
          <a:lstStyle/>
          <a:p>
            <a:pPr algn="ctr"/>
            <a:endParaRPr lang="en-US"/>
          </a:p>
        </p:txBody>
      </p:sp>
      <p:sp>
        <p:nvSpPr>
          <p:cNvPr id="2" name="Rounded Rectangular Callout 1"/>
          <p:cNvSpPr/>
          <p:nvPr/>
        </p:nvSpPr>
        <p:spPr>
          <a:xfrm>
            <a:off x="5401150" y="415425"/>
            <a:ext cx="1515294" cy="874889"/>
          </a:xfrm>
          <a:prstGeom prst="wedgeRoundRectCallout">
            <a:avLst>
              <a:gd name="adj1" fmla="val -40748"/>
              <a:gd name="adj2" fmla="val 66371"/>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フレキシブルな収集ポリシー</a:t>
            </a:r>
            <a:endParaRPr lang="en-US" altLang="ja-JP" sz="1400" dirty="0" smtClean="0"/>
          </a:p>
        </p:txBody>
      </p:sp>
      <p:sp>
        <p:nvSpPr>
          <p:cNvPr id="39" name="Rounded Rectangular Callout 38"/>
          <p:cNvSpPr/>
          <p:nvPr/>
        </p:nvSpPr>
        <p:spPr>
          <a:xfrm>
            <a:off x="5401150" y="3387438"/>
            <a:ext cx="1515294" cy="874889"/>
          </a:xfrm>
          <a:prstGeom prst="wedgeRoundRectCallout">
            <a:avLst>
              <a:gd name="adj1" fmla="val 92005"/>
              <a:gd name="adj2" fmla="val -85296"/>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新たな</a:t>
            </a:r>
            <a:endParaRPr lang="en-US" altLang="ja-JP" sz="1400" dirty="0" smtClean="0"/>
          </a:p>
          <a:p>
            <a:pPr algn="ctr"/>
            <a:r>
              <a:rPr lang="ja-JP" altLang="en-US" sz="1400" dirty="0" smtClean="0"/>
              <a:t>アトリビュート</a:t>
            </a:r>
            <a:endParaRPr lang="en-US" sz="1400" dirty="0" smtClean="0"/>
          </a:p>
        </p:txBody>
      </p:sp>
      <p:cxnSp>
        <p:nvCxnSpPr>
          <p:cNvPr id="6" name="Straight Arrow Connector 5"/>
          <p:cNvCxnSpPr>
            <a:endCxn id="32" idx="1"/>
          </p:cNvCxnSpPr>
          <p:nvPr/>
        </p:nvCxnSpPr>
        <p:spPr>
          <a:xfrm flipV="1">
            <a:off x="7270671" y="2162255"/>
            <a:ext cx="473805" cy="929657"/>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endCxn id="33" idx="1"/>
          </p:cNvCxnSpPr>
          <p:nvPr/>
        </p:nvCxnSpPr>
        <p:spPr>
          <a:xfrm flipV="1">
            <a:off x="7270671" y="2317571"/>
            <a:ext cx="474169" cy="774341"/>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37" idx="1"/>
          </p:cNvCxnSpPr>
          <p:nvPr/>
        </p:nvCxnSpPr>
        <p:spPr>
          <a:xfrm flipV="1">
            <a:off x="7292316" y="2460913"/>
            <a:ext cx="460915" cy="615893"/>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endCxn id="38" idx="1"/>
          </p:cNvCxnSpPr>
          <p:nvPr/>
        </p:nvCxnSpPr>
        <p:spPr>
          <a:xfrm flipV="1">
            <a:off x="7270671" y="2940822"/>
            <a:ext cx="473078" cy="151090"/>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42" idx="1"/>
          </p:cNvCxnSpPr>
          <p:nvPr/>
        </p:nvCxnSpPr>
        <p:spPr>
          <a:xfrm flipV="1">
            <a:off x="7292316" y="3076806"/>
            <a:ext cx="455264" cy="15106"/>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endCxn id="43" idx="1"/>
          </p:cNvCxnSpPr>
          <p:nvPr/>
        </p:nvCxnSpPr>
        <p:spPr>
          <a:xfrm>
            <a:off x="7292316" y="3091912"/>
            <a:ext cx="451070" cy="140210"/>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endCxn id="44" idx="1"/>
          </p:cNvCxnSpPr>
          <p:nvPr/>
        </p:nvCxnSpPr>
        <p:spPr>
          <a:xfrm>
            <a:off x="7292316" y="3091912"/>
            <a:ext cx="455992" cy="295526"/>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endCxn id="45" idx="1"/>
          </p:cNvCxnSpPr>
          <p:nvPr/>
        </p:nvCxnSpPr>
        <p:spPr>
          <a:xfrm>
            <a:off x="7292316" y="3091912"/>
            <a:ext cx="460915" cy="450842"/>
          </a:xfrm>
          <a:prstGeom prst="straightConnector1">
            <a:avLst/>
          </a:prstGeom>
          <a:ln>
            <a:solidFill>
              <a:srgbClr val="36A4D7"/>
            </a:solidFill>
            <a:tailEnd type="arrow"/>
          </a:ln>
        </p:spPr>
        <p:style>
          <a:lnRef idx="2">
            <a:schemeClr val="accent1"/>
          </a:lnRef>
          <a:fillRef idx="0">
            <a:schemeClr val="accent1"/>
          </a:fillRef>
          <a:effectRef idx="1">
            <a:schemeClr val="accent1"/>
          </a:effectRef>
          <a:fontRef idx="minor">
            <a:schemeClr val="tx1"/>
          </a:fontRef>
        </p:style>
      </p:cxnSp>
      <p:sp>
        <p:nvSpPr>
          <p:cNvPr id="73" name="Rounded Rectangular Callout 72"/>
          <p:cNvSpPr/>
          <p:nvPr/>
        </p:nvSpPr>
        <p:spPr>
          <a:xfrm>
            <a:off x="0" y="3366506"/>
            <a:ext cx="1515294" cy="874889"/>
          </a:xfrm>
          <a:prstGeom prst="wedgeRoundRectCallout">
            <a:avLst>
              <a:gd name="adj1" fmla="val 52049"/>
              <a:gd name="adj2" fmla="val -112984"/>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ブロードキャスト</a:t>
            </a:r>
            <a:r>
              <a:rPr lang="en-US" sz="1400" dirty="0" smtClean="0"/>
              <a:t>/</a:t>
            </a:r>
            <a:r>
              <a:rPr lang="ja-JP" altLang="en-US" sz="1400" dirty="0" smtClean="0"/>
              <a:t>マルチキャスト</a:t>
            </a:r>
            <a:r>
              <a:rPr lang="en-US" sz="1400" dirty="0" smtClean="0"/>
              <a:t> </a:t>
            </a:r>
            <a:r>
              <a:rPr lang="ja-JP" altLang="en-US" sz="1400" dirty="0" smtClean="0"/>
              <a:t>サプレッション</a:t>
            </a:r>
            <a:endParaRPr lang="en-US" sz="1400" dirty="0" smtClean="0"/>
          </a:p>
        </p:txBody>
      </p:sp>
      <p:sp>
        <p:nvSpPr>
          <p:cNvPr id="74" name="Rounded Rectangular Callout 73"/>
          <p:cNvSpPr/>
          <p:nvPr/>
        </p:nvSpPr>
        <p:spPr>
          <a:xfrm>
            <a:off x="1777999" y="754862"/>
            <a:ext cx="1515294" cy="874889"/>
          </a:xfrm>
          <a:prstGeom prst="wedgeRoundRectCallout">
            <a:avLst>
              <a:gd name="adj1" fmla="val -61086"/>
              <a:gd name="adj2" fmla="val 119919"/>
              <a:gd name="adj3" fmla="val 16667"/>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キャッシュデータのスロットリング</a:t>
            </a:r>
            <a:endParaRPr lang="en-US" sz="1400" dirty="0" smtClean="0"/>
          </a:p>
        </p:txBody>
      </p:sp>
      <p:sp>
        <p:nvSpPr>
          <p:cNvPr id="11" name="TextBox 10"/>
          <p:cNvSpPr txBox="1"/>
          <p:nvPr/>
        </p:nvSpPr>
        <p:spPr>
          <a:xfrm>
            <a:off x="7678456" y="3743596"/>
            <a:ext cx="1264379" cy="646331"/>
          </a:xfrm>
          <a:prstGeom prst="rect">
            <a:avLst/>
          </a:prstGeom>
          <a:noFill/>
        </p:spPr>
        <p:txBody>
          <a:bodyPr wrap="square" rtlCol="0">
            <a:spAutoFit/>
          </a:bodyPr>
          <a:lstStyle/>
          <a:p>
            <a:pPr algn="ctr"/>
            <a:r>
              <a:rPr lang="ja-JP" altLang="en-US" sz="1200" dirty="0" smtClean="0"/>
              <a:t>対応</a:t>
            </a:r>
            <a:endParaRPr lang="en-US" altLang="ja-JP" sz="1200" dirty="0" smtClean="0"/>
          </a:p>
          <a:p>
            <a:pPr algn="ctr"/>
            <a:r>
              <a:rPr lang="ja-JP" altLang="en-US" sz="1200" dirty="0" smtClean="0"/>
              <a:t>アトリビュート</a:t>
            </a:r>
            <a:endParaRPr lang="en-US" altLang="ja-JP" sz="1200" dirty="0" smtClean="0"/>
          </a:p>
          <a:p>
            <a:pPr algn="ctr"/>
            <a:r>
              <a:rPr lang="ja-JP" altLang="en-US" sz="1200" dirty="0" smtClean="0"/>
              <a:t>リスト</a:t>
            </a:r>
            <a:endParaRPr lang="en-US" sz="1200" dirty="0"/>
          </a:p>
        </p:txBody>
      </p:sp>
    </p:spTree>
    <p:extLst>
      <p:ext uri="{BB962C8B-B14F-4D97-AF65-F5344CB8AC3E}">
        <p14:creationId xmlns:p14="http://schemas.microsoft.com/office/powerpoint/2010/main" val="1092894790"/>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200" dirty="0" smtClean="0">
                <a:solidFill>
                  <a:srgbClr val="666666"/>
                </a:solidFill>
              </a:rPr>
              <a:t>NVM – Open</a:t>
            </a:r>
            <a:endParaRPr lang="en-US" sz="3200" dirty="0">
              <a:solidFill>
                <a:srgbClr val="666666"/>
              </a:solidFill>
            </a:endParaRPr>
          </a:p>
        </p:txBody>
      </p:sp>
      <p:sp>
        <p:nvSpPr>
          <p:cNvPr id="4" name="Rectangle 3"/>
          <p:cNvSpPr/>
          <p:nvPr/>
        </p:nvSpPr>
        <p:spPr>
          <a:xfrm>
            <a:off x="1275780" y="4466145"/>
            <a:ext cx="6586966" cy="346249"/>
          </a:xfrm>
          <a:prstGeom prst="rect">
            <a:avLst/>
          </a:prstGeom>
        </p:spPr>
        <p:txBody>
          <a:bodyPr wrap="square" lIns="68589" tIns="34295" rIns="68589" bIns="34295">
            <a:spAutoFit/>
          </a:bodyPr>
          <a:lstStyle/>
          <a:p>
            <a:r>
              <a:rPr lang="en-US" dirty="0"/>
              <a:t>http://</a:t>
            </a:r>
            <a:r>
              <a:rPr lang="en-US" dirty="0" err="1"/>
              <a:t>developer.cisco.com</a:t>
            </a:r>
            <a:r>
              <a:rPr lang="en-US" dirty="0"/>
              <a:t>/site/network-visibility-module/</a:t>
            </a:r>
          </a:p>
        </p:txBody>
      </p:sp>
      <p:pic>
        <p:nvPicPr>
          <p:cNvPr id="5" name="Picture 4"/>
          <p:cNvPicPr>
            <a:picLocks noChangeAspect="1"/>
          </p:cNvPicPr>
          <p:nvPr/>
        </p:nvPicPr>
        <p:blipFill>
          <a:blip r:embed="rId3"/>
          <a:stretch>
            <a:fillRect/>
          </a:stretch>
        </p:blipFill>
        <p:spPr>
          <a:xfrm>
            <a:off x="3125772" y="136439"/>
            <a:ext cx="5192314" cy="4118057"/>
          </a:xfrm>
          <a:prstGeom prst="rect">
            <a:avLst/>
          </a:prstGeom>
        </p:spPr>
      </p:pic>
    </p:spTree>
    <p:extLst>
      <p:ext uri="{BB962C8B-B14F-4D97-AF65-F5344CB8AC3E}">
        <p14:creationId xmlns:p14="http://schemas.microsoft.com/office/powerpoint/2010/main" val="1398923864"/>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13" y="97730"/>
            <a:ext cx="8588861" cy="628650"/>
          </a:xfrm>
        </p:spPr>
        <p:txBody>
          <a:bodyPr vert="horz" lIns="91416" tIns="45708" rIns="91416" bIns="45708" rtlCol="0" anchor="t" anchorCtr="0">
            <a:noAutofit/>
          </a:bodyPr>
          <a:lstStyle/>
          <a:p>
            <a:pPr>
              <a:lnSpc>
                <a:spcPct val="80000"/>
              </a:lnSpc>
            </a:pPr>
            <a:r>
              <a:rPr lang="en-US" dirty="0" smtClean="0">
                <a:solidFill>
                  <a:srgbClr val="666666"/>
                </a:solidFill>
                <a:cs typeface="+mj-cs"/>
              </a:rPr>
              <a:t>4.3 </a:t>
            </a:r>
            <a:r>
              <a:rPr lang="ja-JP" altLang="en-US" dirty="0" smtClean="0">
                <a:solidFill>
                  <a:srgbClr val="666666"/>
                </a:solidFill>
                <a:cs typeface="+mj-cs"/>
              </a:rPr>
              <a:t>ポスチャーフレームワークの変更</a:t>
            </a:r>
            <a:endParaRPr lang="en-US" dirty="0">
              <a:solidFill>
                <a:srgbClr val="666666"/>
              </a:solidFill>
              <a:cs typeface="+mj-cs"/>
            </a:endParaRPr>
          </a:p>
        </p:txBody>
      </p:sp>
      <p:sp>
        <p:nvSpPr>
          <p:cNvPr id="3" name="Text Placeholder 2"/>
          <p:cNvSpPr>
            <a:spLocks noGrp="1"/>
          </p:cNvSpPr>
          <p:nvPr>
            <p:ph type="body" sz="quarter" idx="10"/>
          </p:nvPr>
        </p:nvSpPr>
        <p:spPr>
          <a:xfrm>
            <a:off x="360292" y="771809"/>
            <a:ext cx="8261009" cy="3723894"/>
          </a:xfrm>
        </p:spPr>
        <p:txBody>
          <a:bodyPr>
            <a:normAutofit/>
          </a:bodyPr>
          <a:lstStyle/>
          <a:p>
            <a:pPr marL="406367" lvl="1" indent="0">
              <a:buNone/>
            </a:pPr>
            <a:r>
              <a:rPr lang="en-US" sz="2000" dirty="0" err="1" smtClean="0"/>
              <a:t>AnyConnect</a:t>
            </a:r>
            <a:r>
              <a:rPr lang="en-US" sz="2000" dirty="0" smtClean="0"/>
              <a:t> ISE </a:t>
            </a:r>
            <a:r>
              <a:rPr lang="ja-JP" altLang="en-US" sz="2000" dirty="0" smtClean="0"/>
              <a:t>ポスチャモジュールはエンドポイントの様々な属性をネットワーク接続時またはリアセスメント時にチェック</a:t>
            </a:r>
            <a:endParaRPr lang="en-US" altLang="ja-JP" sz="2000" dirty="0" smtClean="0"/>
          </a:p>
          <a:p>
            <a:pPr marL="406367" lvl="1" indent="0">
              <a:buNone/>
            </a:pPr>
            <a:endParaRPr lang="en-US" sz="2000" dirty="0" smtClean="0"/>
          </a:p>
          <a:p>
            <a:pPr marL="406367" lvl="1" indent="0">
              <a:buNone/>
            </a:pPr>
            <a:r>
              <a:rPr lang="ja-JP" altLang="en-US" sz="2000" dirty="0" smtClean="0"/>
              <a:t>新しいケーパビリティ</a:t>
            </a:r>
            <a:endParaRPr lang="en-US" altLang="ja-JP" sz="2000" dirty="0" smtClean="0"/>
          </a:p>
          <a:p>
            <a:pPr marL="931765" lvl="2" indent="-285726">
              <a:buFont typeface="Wingdings" charset="2"/>
              <a:buChar char="§"/>
            </a:pPr>
            <a:r>
              <a:rPr lang="en-US" sz="1800" dirty="0" smtClean="0"/>
              <a:t>USB</a:t>
            </a:r>
            <a:r>
              <a:rPr lang="ja-JP" altLang="en-US" sz="1800" dirty="0" smtClean="0"/>
              <a:t>チェック</a:t>
            </a:r>
            <a:endParaRPr lang="en-US" sz="1800" dirty="0" smtClean="0"/>
          </a:p>
          <a:p>
            <a:pPr marL="931765" lvl="2" indent="-285726">
              <a:buFont typeface="Wingdings" charset="2"/>
              <a:buChar char="§"/>
            </a:pPr>
            <a:r>
              <a:rPr lang="ja-JP" altLang="en-US" sz="1800" dirty="0" smtClean="0"/>
              <a:t>継続拡張予定</a:t>
            </a:r>
            <a:r>
              <a:rPr lang="en-US" sz="1800" dirty="0" smtClean="0"/>
              <a:t> (</a:t>
            </a:r>
            <a:r>
              <a:rPr lang="ja-JP" altLang="en-US" sz="1800" dirty="0" smtClean="0"/>
              <a:t>例</a:t>
            </a:r>
            <a:r>
              <a:rPr lang="en-US" sz="1800" dirty="0" smtClean="0"/>
              <a:t>. </a:t>
            </a:r>
            <a:r>
              <a:rPr lang="ja-JP" altLang="en-US" sz="1800" dirty="0" smtClean="0"/>
              <a:t>継続的なアプリケーションチェック</a:t>
            </a:r>
            <a:r>
              <a:rPr lang="en-US" sz="1800" dirty="0" smtClean="0"/>
              <a:t>)</a:t>
            </a:r>
            <a:endParaRPr lang="en-US" sz="1800" dirty="0"/>
          </a:p>
          <a:p>
            <a:pPr marL="692093" lvl="1" indent="-285726">
              <a:buFont typeface="Wingdings" charset="2"/>
              <a:buChar char="§"/>
            </a:pPr>
            <a:endParaRPr lang="en-US" sz="2000" dirty="0"/>
          </a:p>
          <a:p>
            <a:pPr marL="406367" lvl="1" indent="0">
              <a:buNone/>
            </a:pPr>
            <a:r>
              <a:rPr lang="en-US" sz="2000" dirty="0" err="1" smtClean="0"/>
              <a:t>Opswat</a:t>
            </a:r>
            <a:r>
              <a:rPr lang="en-US" sz="2000" dirty="0" smtClean="0"/>
              <a:t> v4</a:t>
            </a:r>
          </a:p>
          <a:p>
            <a:pPr marL="931765" lvl="2" indent="-285726">
              <a:buFont typeface="Wingdings" charset="2"/>
              <a:buChar char="§"/>
            </a:pPr>
            <a:r>
              <a:rPr lang="ja-JP" altLang="en-US" sz="1800" dirty="0" smtClean="0"/>
              <a:t>多くの新しい拡張</a:t>
            </a:r>
            <a:r>
              <a:rPr lang="en-US" sz="1800" dirty="0" smtClean="0"/>
              <a:t> (</a:t>
            </a:r>
            <a:r>
              <a:rPr lang="ja-JP" altLang="en-US" sz="1800" dirty="0" smtClean="0"/>
              <a:t>例</a:t>
            </a:r>
            <a:r>
              <a:rPr lang="en-US" sz="1800" dirty="0" smtClean="0"/>
              <a:t>. </a:t>
            </a:r>
            <a:r>
              <a:rPr lang="en-US" sz="1800" dirty="0" err="1" smtClean="0"/>
              <a:t>Autoupdate</a:t>
            </a:r>
            <a:r>
              <a:rPr lang="en-US" sz="1800" dirty="0" smtClean="0"/>
              <a:t>)</a:t>
            </a:r>
          </a:p>
          <a:p>
            <a:pPr marL="692093" lvl="1" indent="-285726">
              <a:buFont typeface="Wingdings" charset="2"/>
              <a:buChar char="§"/>
            </a:pPr>
            <a:endParaRPr lang="en-US" sz="2000" dirty="0" smtClean="0"/>
          </a:p>
          <a:p>
            <a:pPr marL="692093" lvl="1" indent="-285726">
              <a:buFont typeface="Courier New"/>
              <a:buChar char="o"/>
            </a:pPr>
            <a:endParaRPr lang="en-US" sz="2000" dirty="0" smtClean="0"/>
          </a:p>
          <a:p>
            <a:pPr marL="692093" lvl="1" indent="-285726">
              <a:buFont typeface="Courier New"/>
              <a:buChar char="o"/>
            </a:pPr>
            <a:endParaRPr lang="en-US" sz="2000" dirty="0"/>
          </a:p>
          <a:p>
            <a:pPr marL="692093" lvl="1" indent="-285726">
              <a:buFont typeface="Courier New"/>
              <a:buChar char="o"/>
            </a:pPr>
            <a:endParaRPr lang="en-US" sz="2000" dirty="0"/>
          </a:p>
        </p:txBody>
      </p:sp>
    </p:spTree>
    <p:extLst>
      <p:ext uri="{BB962C8B-B14F-4D97-AF65-F5344CB8AC3E}">
        <p14:creationId xmlns:p14="http://schemas.microsoft.com/office/powerpoint/2010/main" val="246076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OpenDNS</a:t>
            </a:r>
            <a:r>
              <a:rPr lang="en-US" sz="2800" dirty="0" smtClean="0"/>
              <a:t> Umbrella</a:t>
            </a:r>
            <a:r>
              <a:rPr lang="ja-JP" altLang="en-US" sz="2800" dirty="0" smtClean="0"/>
              <a:t>によるローミングセキュリティ</a:t>
            </a:r>
            <a:endParaRPr lang="en-US" sz="2400" dirty="0"/>
          </a:p>
        </p:txBody>
      </p:sp>
      <p:sp>
        <p:nvSpPr>
          <p:cNvPr id="19" name="Triangle 18"/>
          <p:cNvSpPr/>
          <p:nvPr/>
        </p:nvSpPr>
        <p:spPr bwMode="auto">
          <a:xfrm rot="5400000">
            <a:off x="1274746" y="2244968"/>
            <a:ext cx="2717982" cy="1194367"/>
          </a:xfrm>
          <a:prstGeom prst="triangle">
            <a:avLst/>
          </a:prstGeom>
          <a:gradFill>
            <a:gsLst>
              <a:gs pos="0">
                <a:schemeClr val="tx1">
                  <a:lumMod val="60000"/>
                  <a:lumOff val="40000"/>
                </a:schemeClr>
              </a:gs>
              <a:gs pos="100000">
                <a:schemeClr val="bg1"/>
              </a:gs>
            </a:gsLst>
            <a:lin ang="5400000" scaled="0"/>
          </a:gra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dirty="0" err="1" smtClean="0">
              <a:solidFill>
                <a:srgbClr val="000000"/>
              </a:solidFill>
              <a:latin typeface="Franklin Gothic Book"/>
              <a:ea typeface="新細明體" charset="0"/>
              <a:cs typeface="新細明體" charset="0"/>
            </a:endParaRPr>
          </a:p>
        </p:txBody>
      </p:sp>
      <p:sp>
        <p:nvSpPr>
          <p:cNvPr id="21" name="TextBox 20"/>
          <p:cNvSpPr txBox="1"/>
          <p:nvPr/>
        </p:nvSpPr>
        <p:spPr>
          <a:xfrm>
            <a:off x="711475" y="1424178"/>
            <a:ext cx="1293203" cy="409989"/>
          </a:xfrm>
          <a:prstGeom prst="rect">
            <a:avLst/>
          </a:prstGeom>
          <a:solidFill>
            <a:schemeClr val="accent1"/>
          </a:solidFill>
          <a:ln>
            <a:solidFill>
              <a:schemeClr val="accent1"/>
            </a:solidFill>
          </a:ln>
        </p:spPr>
        <p:txBody>
          <a:bodyPr wrap="square" lIns="0" tIns="91355" rIns="0" bIns="91355" rtlCol="0">
            <a:spAutoFit/>
          </a:bodyPr>
          <a:lstStyle/>
          <a:p>
            <a:pPr algn="ctr" defTabSz="912755">
              <a:lnSpc>
                <a:spcPct val="90000"/>
              </a:lnSpc>
              <a:defRPr/>
            </a:pPr>
            <a:r>
              <a:rPr kumimoji="1" lang="en-US" sz="1599" kern="0" dirty="0">
                <a:solidFill>
                  <a:srgbClr val="FFFFFF"/>
                </a:solidFill>
                <a:latin typeface="Franklin Gothic Book"/>
                <a:ea typeface="PMingLiU" pitchFamily="18" charset="-120"/>
                <a:cs typeface="新細明體"/>
              </a:rPr>
              <a:t>Off-Network</a:t>
            </a:r>
            <a:endParaRPr kumimoji="1" lang="en-US" sz="1998" kern="0" dirty="0">
              <a:solidFill>
                <a:srgbClr val="FFFFFF"/>
              </a:solidFill>
              <a:latin typeface="Franklin Gothic Book"/>
              <a:ea typeface="PMingLiU" pitchFamily="18" charset="-120"/>
              <a:cs typeface="新細明體"/>
            </a:endParaRPr>
          </a:p>
        </p:txBody>
      </p:sp>
      <p:sp>
        <p:nvSpPr>
          <p:cNvPr id="28" name="Rectangle 27"/>
          <p:cNvSpPr/>
          <p:nvPr/>
        </p:nvSpPr>
        <p:spPr bwMode="auto">
          <a:xfrm>
            <a:off x="716790" y="1827401"/>
            <a:ext cx="1288582" cy="914933"/>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91355" tIns="45678" rIns="91355" bIns="45678" numCol="1" rtlCol="0" anchor="ctr" anchorCtr="0" compatLnSpc="1">
            <a:prstTxWarp prst="textNoShape">
              <a:avLst/>
            </a:prstTxWarp>
          </a:bodyPr>
          <a:lstStyle/>
          <a:p>
            <a:pPr defTabSz="913577">
              <a:lnSpc>
                <a:spcPct val="90000"/>
              </a:lnSpc>
            </a:pPr>
            <a:endParaRPr kumimoji="1" lang="en-US" sz="1199" dirty="0">
              <a:solidFill>
                <a:srgbClr val="5E81D3"/>
              </a:solidFill>
              <a:latin typeface="Franklin Gothic Book"/>
              <a:ea typeface="PMingLiU" pitchFamily="18" charset="-120"/>
              <a:cs typeface="新細明體"/>
            </a:endParaRPr>
          </a:p>
        </p:txBody>
      </p:sp>
      <p:sp>
        <p:nvSpPr>
          <p:cNvPr id="29" name="TextBox 28"/>
          <p:cNvSpPr txBox="1"/>
          <p:nvPr/>
        </p:nvSpPr>
        <p:spPr>
          <a:xfrm>
            <a:off x="712897" y="2942545"/>
            <a:ext cx="1292475" cy="409989"/>
          </a:xfrm>
          <a:prstGeom prst="rect">
            <a:avLst/>
          </a:prstGeom>
          <a:solidFill>
            <a:schemeClr val="accent6"/>
          </a:solidFill>
          <a:ln>
            <a:solidFill>
              <a:schemeClr val="accent6"/>
            </a:solidFill>
          </a:ln>
        </p:spPr>
        <p:txBody>
          <a:bodyPr wrap="square" lIns="0" tIns="91355" rIns="0" bIns="91355" rtlCol="0">
            <a:spAutoFit/>
          </a:bodyPr>
          <a:lstStyle/>
          <a:p>
            <a:pPr algn="ctr" defTabSz="912755">
              <a:lnSpc>
                <a:spcPct val="90000"/>
              </a:lnSpc>
              <a:defRPr/>
            </a:pPr>
            <a:r>
              <a:rPr kumimoji="1" lang="en-US" sz="1599" kern="0" dirty="0">
                <a:solidFill>
                  <a:srgbClr val="FFFFFF"/>
                </a:solidFill>
                <a:latin typeface="Franklin Gothic Book"/>
                <a:ea typeface="PMingLiU" pitchFamily="18" charset="-120"/>
                <a:cs typeface="新細明體"/>
              </a:rPr>
              <a:t>On-Network</a:t>
            </a:r>
            <a:endParaRPr kumimoji="1" lang="en-US" sz="1998" kern="0" dirty="0">
              <a:solidFill>
                <a:srgbClr val="FFFFFF"/>
              </a:solidFill>
              <a:latin typeface="Franklin Gothic Book"/>
              <a:ea typeface="PMingLiU" pitchFamily="18" charset="-120"/>
              <a:cs typeface="新細明體"/>
            </a:endParaRPr>
          </a:p>
        </p:txBody>
      </p:sp>
      <p:sp>
        <p:nvSpPr>
          <p:cNvPr id="30" name="Rectangle 29"/>
          <p:cNvSpPr/>
          <p:nvPr/>
        </p:nvSpPr>
        <p:spPr bwMode="auto">
          <a:xfrm>
            <a:off x="712897" y="2942545"/>
            <a:ext cx="1292476" cy="1378360"/>
          </a:xfrm>
          <a:prstGeom prst="rect">
            <a:avLst/>
          </a:prstGeom>
          <a:noFill/>
          <a:ln w="9525" cap="flat" cmpd="sng" algn="ctr">
            <a:solidFill>
              <a:schemeClr val="accent6"/>
            </a:solidFill>
            <a:prstDash val="solid"/>
            <a:round/>
            <a:headEnd type="none" w="med" len="med"/>
            <a:tailEnd type="none" w="med" len="med"/>
          </a:ln>
          <a:effectLst/>
          <a:extLst/>
        </p:spPr>
        <p:txBody>
          <a:bodyPr vert="horz" wrap="square" lIns="91355" tIns="45678" rIns="91355" bIns="45678" numCol="1" rtlCol="0" anchor="ctr" anchorCtr="0" compatLnSpc="1">
            <a:prstTxWarp prst="textNoShape">
              <a:avLst/>
            </a:prstTxWarp>
          </a:bodyPr>
          <a:lstStyle/>
          <a:p>
            <a:pPr defTabSz="913577">
              <a:lnSpc>
                <a:spcPct val="90000"/>
              </a:lnSpc>
            </a:pPr>
            <a:endParaRPr kumimoji="1" lang="en-US" sz="1199" dirty="0">
              <a:solidFill>
                <a:srgbClr val="88021C"/>
              </a:solidFill>
              <a:latin typeface="Franklin Gothic Book"/>
              <a:ea typeface="PMingLiU" pitchFamily="18" charset="-120"/>
              <a:cs typeface="新細明體"/>
            </a:endParaRPr>
          </a:p>
        </p:txBody>
      </p:sp>
      <p:sp>
        <p:nvSpPr>
          <p:cNvPr id="31" name="U-Turn Arrow 30"/>
          <p:cNvSpPr/>
          <p:nvPr/>
        </p:nvSpPr>
        <p:spPr bwMode="auto">
          <a:xfrm flipV="1">
            <a:off x="3129909" y="3404120"/>
            <a:ext cx="3838685" cy="468784"/>
          </a:xfrm>
          <a:prstGeom prst="uturnArrow">
            <a:avLst/>
          </a:prstGeom>
          <a:solidFill>
            <a:schemeClr val="accent6"/>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dirty="0" err="1" smtClean="0">
              <a:solidFill>
                <a:srgbClr val="000000"/>
              </a:solidFill>
              <a:latin typeface="Franklin Gothic Book"/>
              <a:ea typeface="新細明體" charset="0"/>
              <a:cs typeface="新細明體" charset="0"/>
            </a:endParaRPr>
          </a:p>
        </p:txBody>
      </p:sp>
      <p:sp>
        <p:nvSpPr>
          <p:cNvPr id="32" name="U-Turn Arrow 31"/>
          <p:cNvSpPr/>
          <p:nvPr/>
        </p:nvSpPr>
        <p:spPr bwMode="auto">
          <a:xfrm>
            <a:off x="3129909" y="1917552"/>
            <a:ext cx="3838685" cy="468784"/>
          </a:xfrm>
          <a:prstGeom prst="uturnArrow">
            <a:avLst/>
          </a:prstGeom>
          <a:solidFill>
            <a:schemeClr val="accent1"/>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dirty="0" err="1" smtClean="0">
              <a:solidFill>
                <a:srgbClr val="000000"/>
              </a:solidFill>
              <a:latin typeface="Franklin Gothic Book"/>
              <a:ea typeface="新細明體" charset="0"/>
              <a:cs typeface="新細明體" charset="0"/>
            </a:endParaRPr>
          </a:p>
        </p:txBody>
      </p:sp>
      <p:sp>
        <p:nvSpPr>
          <p:cNvPr id="33" name="Rounded Rectangle 32"/>
          <p:cNvSpPr/>
          <p:nvPr/>
        </p:nvSpPr>
        <p:spPr bwMode="auto">
          <a:xfrm>
            <a:off x="4343911" y="3286552"/>
            <a:ext cx="1410678" cy="994448"/>
          </a:xfrm>
          <a:prstGeom prst="roundRect">
            <a:avLst>
              <a:gd name="adj" fmla="val 0"/>
            </a:avLst>
          </a:prstGeom>
          <a:solidFill>
            <a:schemeClr val="bg1"/>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dirty="0" err="1" smtClean="0">
              <a:solidFill>
                <a:srgbClr val="000000"/>
              </a:solidFill>
              <a:latin typeface="Franklin Gothic Book"/>
              <a:ea typeface="新細明體" charset="0"/>
              <a:cs typeface="新細明體" charset="0"/>
            </a:endParaRPr>
          </a:p>
        </p:txBody>
      </p:sp>
      <p:grpSp>
        <p:nvGrpSpPr>
          <p:cNvPr id="34" name="Group 33"/>
          <p:cNvGrpSpPr>
            <a:grpSpLocks noChangeAspect="1"/>
          </p:cNvGrpSpPr>
          <p:nvPr/>
        </p:nvGrpSpPr>
        <p:grpSpPr>
          <a:xfrm>
            <a:off x="4343912" y="3309624"/>
            <a:ext cx="721631" cy="922685"/>
            <a:chOff x="428153" y="2181361"/>
            <a:chExt cx="1762246" cy="2253226"/>
          </a:xfrm>
        </p:grpSpPr>
        <p:sp>
          <p:nvSpPr>
            <p:cNvPr id="35" name="Rectangle 72"/>
            <p:cNvSpPr/>
            <p:nvPr/>
          </p:nvSpPr>
          <p:spPr>
            <a:xfrm>
              <a:off x="534670" y="2435361"/>
              <a:ext cx="976840" cy="1999226"/>
            </a:xfrm>
            <a:custGeom>
              <a:avLst/>
              <a:gdLst>
                <a:gd name="connsiteX0" fmla="*/ 0 w 976840"/>
                <a:gd name="connsiteY0" fmla="*/ 0 h 1999226"/>
                <a:gd name="connsiteX1" fmla="*/ 976840 w 976840"/>
                <a:gd name="connsiteY1" fmla="*/ 0 h 1999226"/>
                <a:gd name="connsiteX2" fmla="*/ 976840 w 976840"/>
                <a:gd name="connsiteY2" fmla="*/ 1999226 h 1999226"/>
                <a:gd name="connsiteX3" fmla="*/ 0 w 976840"/>
                <a:gd name="connsiteY3" fmla="*/ 1999226 h 1999226"/>
                <a:gd name="connsiteX4" fmla="*/ 0 w 976840"/>
                <a:gd name="connsiteY4" fmla="*/ 0 h 1999226"/>
                <a:gd name="connsiteX0" fmla="*/ 0 w 976840"/>
                <a:gd name="connsiteY0" fmla="*/ 1999226 h 2090666"/>
                <a:gd name="connsiteX1" fmla="*/ 0 w 976840"/>
                <a:gd name="connsiteY1" fmla="*/ 0 h 2090666"/>
                <a:gd name="connsiteX2" fmla="*/ 976840 w 976840"/>
                <a:gd name="connsiteY2" fmla="*/ 0 h 2090666"/>
                <a:gd name="connsiteX3" fmla="*/ 976840 w 976840"/>
                <a:gd name="connsiteY3" fmla="*/ 1999226 h 2090666"/>
                <a:gd name="connsiteX4" fmla="*/ 91440 w 976840"/>
                <a:gd name="connsiteY4" fmla="*/ 2090666 h 2090666"/>
                <a:gd name="connsiteX0" fmla="*/ 0 w 976840"/>
                <a:gd name="connsiteY0" fmla="*/ 1999226 h 1999226"/>
                <a:gd name="connsiteX1" fmla="*/ 0 w 976840"/>
                <a:gd name="connsiteY1" fmla="*/ 0 h 1999226"/>
                <a:gd name="connsiteX2" fmla="*/ 976840 w 976840"/>
                <a:gd name="connsiteY2" fmla="*/ 0 h 1999226"/>
                <a:gd name="connsiteX3" fmla="*/ 976840 w 976840"/>
                <a:gd name="connsiteY3" fmla="*/ 1999226 h 1999226"/>
              </a:gdLst>
              <a:ahLst/>
              <a:cxnLst>
                <a:cxn ang="0">
                  <a:pos x="connsiteX0" y="connsiteY0"/>
                </a:cxn>
                <a:cxn ang="0">
                  <a:pos x="connsiteX1" y="connsiteY1"/>
                </a:cxn>
                <a:cxn ang="0">
                  <a:pos x="connsiteX2" y="connsiteY2"/>
                </a:cxn>
                <a:cxn ang="0">
                  <a:pos x="connsiteX3" y="connsiteY3"/>
                </a:cxn>
              </a:cxnLst>
              <a:rect l="l" t="t" r="r" b="b"/>
              <a:pathLst>
                <a:path w="976840" h="1999226">
                  <a:moveTo>
                    <a:pt x="0" y="1999226"/>
                  </a:moveTo>
                  <a:lnTo>
                    <a:pt x="0" y="0"/>
                  </a:lnTo>
                  <a:lnTo>
                    <a:pt x="976840" y="0"/>
                  </a:lnTo>
                  <a:lnTo>
                    <a:pt x="976840" y="1999226"/>
                  </a:lnTo>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577"/>
              <a:endParaRPr kumimoji="1" lang="en-US">
                <a:solidFill>
                  <a:srgbClr val="FFFFFF"/>
                </a:solidFill>
              </a:endParaRPr>
            </a:p>
          </p:txBody>
        </p:sp>
        <p:sp>
          <p:nvSpPr>
            <p:cNvPr id="36" name="Rectangle 35"/>
            <p:cNvSpPr/>
            <p:nvPr/>
          </p:nvSpPr>
          <p:spPr>
            <a:xfrm>
              <a:off x="807386" y="2181361"/>
              <a:ext cx="431409" cy="254000"/>
            </a:xfrm>
            <a:prstGeom prst="rect">
              <a:avLst/>
            </a:prstGeom>
            <a:solidFill>
              <a:srgbClr val="FFFF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577"/>
              <a:endParaRPr kumimoji="1" lang="en-US">
                <a:solidFill>
                  <a:srgbClr val="FFFFFF"/>
                </a:solidFill>
              </a:endParaRPr>
            </a:p>
          </p:txBody>
        </p:sp>
        <p:cxnSp>
          <p:nvCxnSpPr>
            <p:cNvPr id="37" name="Straight Connector 36"/>
            <p:cNvCxnSpPr/>
            <p:nvPr/>
          </p:nvCxnSpPr>
          <p:spPr>
            <a:xfrm>
              <a:off x="673946" y="2705748"/>
              <a:ext cx="6982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73946" y="2967941"/>
              <a:ext cx="6982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73946" y="3230135"/>
              <a:ext cx="6982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73946" y="3492328"/>
              <a:ext cx="6982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73946" y="3754522"/>
              <a:ext cx="6982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60579" y="4016715"/>
              <a:ext cx="6982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28153" y="4434587"/>
              <a:ext cx="1762246"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 name="Rectangle 81"/>
            <p:cNvSpPr/>
            <p:nvPr/>
          </p:nvSpPr>
          <p:spPr>
            <a:xfrm>
              <a:off x="1632605" y="3402200"/>
              <a:ext cx="475372" cy="1032387"/>
            </a:xfrm>
            <a:custGeom>
              <a:avLst/>
              <a:gdLst>
                <a:gd name="connsiteX0" fmla="*/ 0 w 475372"/>
                <a:gd name="connsiteY0" fmla="*/ 0 h 1032387"/>
                <a:gd name="connsiteX1" fmla="*/ 475372 w 475372"/>
                <a:gd name="connsiteY1" fmla="*/ 0 h 1032387"/>
                <a:gd name="connsiteX2" fmla="*/ 475372 w 475372"/>
                <a:gd name="connsiteY2" fmla="*/ 1032387 h 1032387"/>
                <a:gd name="connsiteX3" fmla="*/ 0 w 475372"/>
                <a:gd name="connsiteY3" fmla="*/ 1032387 h 1032387"/>
                <a:gd name="connsiteX4" fmla="*/ 0 w 475372"/>
                <a:gd name="connsiteY4" fmla="*/ 0 h 1032387"/>
                <a:gd name="connsiteX0" fmla="*/ 0 w 475372"/>
                <a:gd name="connsiteY0" fmla="*/ 1032387 h 1123827"/>
                <a:gd name="connsiteX1" fmla="*/ 0 w 475372"/>
                <a:gd name="connsiteY1" fmla="*/ 0 h 1123827"/>
                <a:gd name="connsiteX2" fmla="*/ 475372 w 475372"/>
                <a:gd name="connsiteY2" fmla="*/ 0 h 1123827"/>
                <a:gd name="connsiteX3" fmla="*/ 475372 w 475372"/>
                <a:gd name="connsiteY3" fmla="*/ 1032387 h 1123827"/>
                <a:gd name="connsiteX4" fmla="*/ 91440 w 475372"/>
                <a:gd name="connsiteY4" fmla="*/ 1123827 h 1123827"/>
                <a:gd name="connsiteX0" fmla="*/ 0 w 475372"/>
                <a:gd name="connsiteY0" fmla="*/ 1032387 h 1032387"/>
                <a:gd name="connsiteX1" fmla="*/ 0 w 475372"/>
                <a:gd name="connsiteY1" fmla="*/ 0 h 1032387"/>
                <a:gd name="connsiteX2" fmla="*/ 475372 w 475372"/>
                <a:gd name="connsiteY2" fmla="*/ 0 h 1032387"/>
                <a:gd name="connsiteX3" fmla="*/ 475372 w 475372"/>
                <a:gd name="connsiteY3" fmla="*/ 1032387 h 1032387"/>
              </a:gdLst>
              <a:ahLst/>
              <a:cxnLst>
                <a:cxn ang="0">
                  <a:pos x="connsiteX0" y="connsiteY0"/>
                </a:cxn>
                <a:cxn ang="0">
                  <a:pos x="connsiteX1" y="connsiteY1"/>
                </a:cxn>
                <a:cxn ang="0">
                  <a:pos x="connsiteX2" y="connsiteY2"/>
                </a:cxn>
                <a:cxn ang="0">
                  <a:pos x="connsiteX3" y="connsiteY3"/>
                </a:cxn>
              </a:cxnLst>
              <a:rect l="l" t="t" r="r" b="b"/>
              <a:pathLst>
                <a:path w="475372" h="1032387">
                  <a:moveTo>
                    <a:pt x="0" y="1032387"/>
                  </a:moveTo>
                  <a:lnTo>
                    <a:pt x="0" y="0"/>
                  </a:lnTo>
                  <a:lnTo>
                    <a:pt x="475372" y="0"/>
                  </a:lnTo>
                  <a:lnTo>
                    <a:pt x="475372" y="1032387"/>
                  </a:lnTo>
                </a:path>
              </a:pathLst>
            </a:cu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577"/>
              <a:endParaRPr kumimoji="1" lang="en-US">
                <a:solidFill>
                  <a:srgbClr val="FFFFFF"/>
                </a:solidFill>
              </a:endParaRPr>
            </a:p>
          </p:txBody>
        </p:sp>
        <p:cxnSp>
          <p:nvCxnSpPr>
            <p:cNvPr id="45" name="Straight Connector 44"/>
            <p:cNvCxnSpPr/>
            <p:nvPr/>
          </p:nvCxnSpPr>
          <p:spPr>
            <a:xfrm>
              <a:off x="1715467" y="3230135"/>
              <a:ext cx="0" cy="172065"/>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a:grpSpLocks noChangeAspect="1"/>
          </p:cNvGrpSpPr>
          <p:nvPr/>
        </p:nvGrpSpPr>
        <p:grpSpPr>
          <a:xfrm>
            <a:off x="4974527" y="3432039"/>
            <a:ext cx="737621" cy="805925"/>
            <a:chOff x="933100" y="2183878"/>
            <a:chExt cx="520596" cy="568803"/>
          </a:xfrm>
        </p:grpSpPr>
        <p:grpSp>
          <p:nvGrpSpPr>
            <p:cNvPr id="47" name="Group 46"/>
            <p:cNvGrpSpPr>
              <a:grpSpLocks noChangeAspect="1"/>
            </p:cNvGrpSpPr>
            <p:nvPr/>
          </p:nvGrpSpPr>
          <p:grpSpPr>
            <a:xfrm>
              <a:off x="933100" y="2183878"/>
              <a:ext cx="520596" cy="568803"/>
              <a:chOff x="1099523" y="2960525"/>
              <a:chExt cx="742588" cy="811351"/>
            </a:xfrm>
          </p:grpSpPr>
          <p:sp>
            <p:nvSpPr>
              <p:cNvPr id="49" name="Rounded Rectangle 30"/>
              <p:cNvSpPr/>
              <p:nvPr/>
            </p:nvSpPr>
            <p:spPr bwMode="auto">
              <a:xfrm>
                <a:off x="1100797" y="3622703"/>
                <a:ext cx="740912" cy="30534"/>
              </a:xfrm>
              <a:custGeom>
                <a:avLst/>
                <a:gdLst/>
                <a:ahLst/>
                <a:cxnLst/>
                <a:rect l="l" t="t" r="r" b="b"/>
                <a:pathLst>
                  <a:path w="3180361" h="131065">
                    <a:moveTo>
                      <a:pt x="70722" y="0"/>
                    </a:moveTo>
                    <a:lnTo>
                      <a:pt x="3103428" y="0"/>
                    </a:lnTo>
                    <a:lnTo>
                      <a:pt x="3150358" y="7817"/>
                    </a:lnTo>
                    <a:lnTo>
                      <a:pt x="3178440" y="28509"/>
                    </a:lnTo>
                    <a:lnTo>
                      <a:pt x="3180361" y="33146"/>
                    </a:lnTo>
                    <a:lnTo>
                      <a:pt x="3180361" y="131065"/>
                    </a:lnTo>
                    <a:cubicBezTo>
                      <a:pt x="3180361" y="83539"/>
                      <a:pt x="3138671" y="47895"/>
                      <a:pt x="3091025" y="47895"/>
                    </a:cubicBezTo>
                    <a:cubicBezTo>
                      <a:pt x="3091025" y="47895"/>
                      <a:pt x="3091025" y="47895"/>
                      <a:pt x="83380" y="47895"/>
                    </a:cubicBezTo>
                    <a:cubicBezTo>
                      <a:pt x="35734" y="47895"/>
                      <a:pt x="0" y="83539"/>
                      <a:pt x="0" y="131065"/>
                    </a:cubicBezTo>
                    <a:lnTo>
                      <a:pt x="0" y="33146"/>
                    </a:lnTo>
                    <a:lnTo>
                      <a:pt x="5727" y="19320"/>
                    </a:lnTo>
                    <a:lnTo>
                      <a:pt x="31504" y="5465"/>
                    </a:lnTo>
                    <a:close/>
                  </a:path>
                </a:pathLst>
              </a:custGeom>
              <a:solidFill>
                <a:schemeClr val="bg1"/>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0" name="Freeform 6"/>
              <p:cNvSpPr>
                <a:spLocks/>
              </p:cNvSpPr>
              <p:nvPr/>
            </p:nvSpPr>
            <p:spPr bwMode="auto">
              <a:xfrm>
                <a:off x="1100797" y="3639015"/>
                <a:ext cx="740912" cy="132861"/>
              </a:xfrm>
              <a:custGeom>
                <a:avLst/>
                <a:gdLst>
                  <a:gd name="T0" fmla="*/ 534 w 534"/>
                  <a:gd name="T1" fmla="*/ 82 h 96"/>
                  <a:gd name="T2" fmla="*/ 519 w 534"/>
                  <a:gd name="T3" fmla="*/ 96 h 96"/>
                  <a:gd name="T4" fmla="*/ 14 w 534"/>
                  <a:gd name="T5" fmla="*/ 96 h 96"/>
                  <a:gd name="T6" fmla="*/ 0 w 534"/>
                  <a:gd name="T7" fmla="*/ 82 h 96"/>
                  <a:gd name="T8" fmla="*/ 0 w 534"/>
                  <a:gd name="T9" fmla="*/ 14 h 96"/>
                  <a:gd name="T10" fmla="*/ 14 w 534"/>
                  <a:gd name="T11" fmla="*/ 0 h 96"/>
                  <a:gd name="T12" fmla="*/ 519 w 534"/>
                  <a:gd name="T13" fmla="*/ 0 h 96"/>
                  <a:gd name="T14" fmla="*/ 534 w 534"/>
                  <a:gd name="T15" fmla="*/ 14 h 96"/>
                  <a:gd name="T16" fmla="*/ 534 w 534"/>
                  <a:gd name="T17"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 h="96">
                    <a:moveTo>
                      <a:pt x="534" y="82"/>
                    </a:moveTo>
                    <a:cubicBezTo>
                      <a:pt x="534" y="90"/>
                      <a:pt x="527" y="96"/>
                      <a:pt x="519" y="96"/>
                    </a:cubicBezTo>
                    <a:cubicBezTo>
                      <a:pt x="14" y="96"/>
                      <a:pt x="14" y="96"/>
                      <a:pt x="14" y="96"/>
                    </a:cubicBezTo>
                    <a:cubicBezTo>
                      <a:pt x="6" y="96"/>
                      <a:pt x="0" y="90"/>
                      <a:pt x="0" y="82"/>
                    </a:cubicBezTo>
                    <a:cubicBezTo>
                      <a:pt x="0" y="14"/>
                      <a:pt x="0" y="14"/>
                      <a:pt x="0" y="14"/>
                    </a:cubicBezTo>
                    <a:cubicBezTo>
                      <a:pt x="0" y="6"/>
                      <a:pt x="6" y="0"/>
                      <a:pt x="14" y="0"/>
                    </a:cubicBezTo>
                    <a:cubicBezTo>
                      <a:pt x="519" y="0"/>
                      <a:pt x="519" y="0"/>
                      <a:pt x="519" y="0"/>
                    </a:cubicBezTo>
                    <a:cubicBezTo>
                      <a:pt x="527" y="0"/>
                      <a:pt x="534" y="6"/>
                      <a:pt x="534" y="14"/>
                    </a:cubicBezTo>
                    <a:lnTo>
                      <a:pt x="534" y="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577"/>
                <a:endParaRPr kumimoji="1" lang="en-US" sz="1199">
                  <a:solidFill>
                    <a:srgbClr val="000000"/>
                  </a:solidFill>
                  <a:latin typeface="Calibri" pitchFamily="34" charset="0"/>
                  <a:ea typeface="PMingLiU" pitchFamily="18" charset="-120"/>
                  <a:cs typeface="新細明體"/>
                </a:endParaRPr>
              </a:p>
            </p:txBody>
          </p:sp>
          <p:sp>
            <p:nvSpPr>
              <p:cNvPr id="51" name="Rectangle 69"/>
              <p:cNvSpPr/>
              <p:nvPr/>
            </p:nvSpPr>
            <p:spPr bwMode="auto">
              <a:xfrm>
                <a:off x="1100797" y="3747545"/>
                <a:ext cx="740912" cy="19588"/>
              </a:xfrm>
              <a:custGeom>
                <a:avLst/>
                <a:gdLst/>
                <a:ahLst/>
                <a:cxnLst/>
                <a:rect l="l" t="t" r="r" b="b"/>
                <a:pathLst>
                  <a:path w="1729336" h="45719">
                    <a:moveTo>
                      <a:pt x="1729336" y="4770"/>
                    </a:moveTo>
                    <a:lnTo>
                      <a:pt x="1729336" y="45719"/>
                    </a:lnTo>
                    <a:lnTo>
                      <a:pt x="1681698" y="45719"/>
                    </a:lnTo>
                    <a:cubicBezTo>
                      <a:pt x="1701129" y="45719"/>
                      <a:pt x="1718738" y="34817"/>
                      <a:pt x="1726328" y="18464"/>
                    </a:cubicBezTo>
                    <a:close/>
                    <a:moveTo>
                      <a:pt x="0" y="0"/>
                    </a:moveTo>
                    <a:lnTo>
                      <a:pt x="939" y="0"/>
                    </a:lnTo>
                    <a:lnTo>
                      <a:pt x="939" y="495"/>
                    </a:lnTo>
                    <a:cubicBezTo>
                      <a:pt x="939" y="26338"/>
                      <a:pt x="20370" y="45719"/>
                      <a:pt x="46277" y="45719"/>
                    </a:cubicBezTo>
                    <a:lnTo>
                      <a:pt x="0" y="45719"/>
                    </a:lnTo>
                    <a:close/>
                  </a:path>
                </a:pathLst>
              </a:custGeom>
              <a:solidFill>
                <a:srgbClr val="FFFFFF"/>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2" name="Rounded Rectangle 30"/>
              <p:cNvSpPr/>
              <p:nvPr/>
            </p:nvSpPr>
            <p:spPr bwMode="auto">
              <a:xfrm>
                <a:off x="1100797" y="3479990"/>
                <a:ext cx="740912" cy="30534"/>
              </a:xfrm>
              <a:custGeom>
                <a:avLst/>
                <a:gdLst/>
                <a:ahLst/>
                <a:cxnLst/>
                <a:rect l="l" t="t" r="r" b="b"/>
                <a:pathLst>
                  <a:path w="3180361" h="131065">
                    <a:moveTo>
                      <a:pt x="70722" y="0"/>
                    </a:moveTo>
                    <a:lnTo>
                      <a:pt x="3103428" y="0"/>
                    </a:lnTo>
                    <a:lnTo>
                      <a:pt x="3150358" y="7817"/>
                    </a:lnTo>
                    <a:lnTo>
                      <a:pt x="3178440" y="28509"/>
                    </a:lnTo>
                    <a:lnTo>
                      <a:pt x="3180361" y="33146"/>
                    </a:lnTo>
                    <a:lnTo>
                      <a:pt x="3180361" y="131065"/>
                    </a:lnTo>
                    <a:cubicBezTo>
                      <a:pt x="3180361" y="83539"/>
                      <a:pt x="3138671" y="47895"/>
                      <a:pt x="3091025" y="47895"/>
                    </a:cubicBezTo>
                    <a:cubicBezTo>
                      <a:pt x="3091025" y="47895"/>
                      <a:pt x="3091025" y="47895"/>
                      <a:pt x="83380" y="47895"/>
                    </a:cubicBezTo>
                    <a:cubicBezTo>
                      <a:pt x="35734" y="47895"/>
                      <a:pt x="0" y="83539"/>
                      <a:pt x="0" y="131065"/>
                    </a:cubicBezTo>
                    <a:lnTo>
                      <a:pt x="0" y="33146"/>
                    </a:lnTo>
                    <a:lnTo>
                      <a:pt x="5727" y="19320"/>
                    </a:lnTo>
                    <a:lnTo>
                      <a:pt x="31504" y="5465"/>
                    </a:lnTo>
                    <a:close/>
                  </a:path>
                </a:pathLst>
              </a:custGeom>
              <a:solidFill>
                <a:schemeClr val="bg1"/>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3" name="Freeform 6"/>
              <p:cNvSpPr>
                <a:spLocks/>
              </p:cNvSpPr>
              <p:nvPr/>
            </p:nvSpPr>
            <p:spPr bwMode="auto">
              <a:xfrm>
                <a:off x="1100797" y="3491559"/>
                <a:ext cx="740912" cy="132861"/>
              </a:xfrm>
              <a:custGeom>
                <a:avLst/>
                <a:gdLst>
                  <a:gd name="T0" fmla="*/ 534 w 534"/>
                  <a:gd name="T1" fmla="*/ 82 h 96"/>
                  <a:gd name="T2" fmla="*/ 519 w 534"/>
                  <a:gd name="T3" fmla="*/ 96 h 96"/>
                  <a:gd name="T4" fmla="*/ 14 w 534"/>
                  <a:gd name="T5" fmla="*/ 96 h 96"/>
                  <a:gd name="T6" fmla="*/ 0 w 534"/>
                  <a:gd name="T7" fmla="*/ 82 h 96"/>
                  <a:gd name="T8" fmla="*/ 0 w 534"/>
                  <a:gd name="T9" fmla="*/ 14 h 96"/>
                  <a:gd name="T10" fmla="*/ 14 w 534"/>
                  <a:gd name="T11" fmla="*/ 0 h 96"/>
                  <a:gd name="T12" fmla="*/ 519 w 534"/>
                  <a:gd name="T13" fmla="*/ 0 h 96"/>
                  <a:gd name="T14" fmla="*/ 534 w 534"/>
                  <a:gd name="T15" fmla="*/ 14 h 96"/>
                  <a:gd name="T16" fmla="*/ 534 w 534"/>
                  <a:gd name="T17"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 h="96">
                    <a:moveTo>
                      <a:pt x="534" y="82"/>
                    </a:moveTo>
                    <a:cubicBezTo>
                      <a:pt x="534" y="90"/>
                      <a:pt x="527" y="96"/>
                      <a:pt x="519" y="96"/>
                    </a:cubicBezTo>
                    <a:cubicBezTo>
                      <a:pt x="14" y="96"/>
                      <a:pt x="14" y="96"/>
                      <a:pt x="14" y="96"/>
                    </a:cubicBezTo>
                    <a:cubicBezTo>
                      <a:pt x="6" y="96"/>
                      <a:pt x="0" y="90"/>
                      <a:pt x="0" y="82"/>
                    </a:cubicBezTo>
                    <a:cubicBezTo>
                      <a:pt x="0" y="14"/>
                      <a:pt x="0" y="14"/>
                      <a:pt x="0" y="14"/>
                    </a:cubicBezTo>
                    <a:cubicBezTo>
                      <a:pt x="0" y="6"/>
                      <a:pt x="6" y="0"/>
                      <a:pt x="14" y="0"/>
                    </a:cubicBezTo>
                    <a:cubicBezTo>
                      <a:pt x="519" y="0"/>
                      <a:pt x="519" y="0"/>
                      <a:pt x="519" y="0"/>
                    </a:cubicBezTo>
                    <a:cubicBezTo>
                      <a:pt x="527" y="0"/>
                      <a:pt x="534" y="6"/>
                      <a:pt x="534" y="14"/>
                    </a:cubicBezTo>
                    <a:lnTo>
                      <a:pt x="534" y="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577"/>
                <a:endParaRPr kumimoji="1" lang="en-US" sz="1199">
                  <a:solidFill>
                    <a:srgbClr val="000000"/>
                  </a:solidFill>
                  <a:latin typeface="Calibri" pitchFamily="34" charset="0"/>
                  <a:ea typeface="PMingLiU" pitchFamily="18" charset="-120"/>
                  <a:cs typeface="新細明體"/>
                </a:endParaRPr>
              </a:p>
            </p:txBody>
          </p:sp>
          <p:sp>
            <p:nvSpPr>
              <p:cNvPr id="54" name="Rectangle 69"/>
              <p:cNvSpPr/>
              <p:nvPr/>
            </p:nvSpPr>
            <p:spPr bwMode="auto">
              <a:xfrm>
                <a:off x="1100797" y="3604832"/>
                <a:ext cx="740912" cy="19588"/>
              </a:xfrm>
              <a:custGeom>
                <a:avLst/>
                <a:gdLst/>
                <a:ahLst/>
                <a:cxnLst/>
                <a:rect l="l" t="t" r="r" b="b"/>
                <a:pathLst>
                  <a:path w="1729336" h="45719">
                    <a:moveTo>
                      <a:pt x="1729336" y="4770"/>
                    </a:moveTo>
                    <a:lnTo>
                      <a:pt x="1729336" y="45719"/>
                    </a:lnTo>
                    <a:lnTo>
                      <a:pt x="1681698" y="45719"/>
                    </a:lnTo>
                    <a:cubicBezTo>
                      <a:pt x="1701129" y="45719"/>
                      <a:pt x="1718738" y="34817"/>
                      <a:pt x="1726328" y="18464"/>
                    </a:cubicBezTo>
                    <a:close/>
                    <a:moveTo>
                      <a:pt x="0" y="0"/>
                    </a:moveTo>
                    <a:lnTo>
                      <a:pt x="939" y="0"/>
                    </a:lnTo>
                    <a:lnTo>
                      <a:pt x="939" y="495"/>
                    </a:lnTo>
                    <a:cubicBezTo>
                      <a:pt x="939" y="26338"/>
                      <a:pt x="20370" y="45719"/>
                      <a:pt x="46277" y="45719"/>
                    </a:cubicBezTo>
                    <a:lnTo>
                      <a:pt x="0" y="45719"/>
                    </a:lnTo>
                    <a:close/>
                  </a:path>
                </a:pathLst>
              </a:custGeom>
              <a:solidFill>
                <a:srgbClr val="FFFFFF"/>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5" name="Rounded Rectangle 30"/>
              <p:cNvSpPr/>
              <p:nvPr/>
            </p:nvSpPr>
            <p:spPr bwMode="auto">
              <a:xfrm>
                <a:off x="1101199" y="3334292"/>
                <a:ext cx="740912" cy="30534"/>
              </a:xfrm>
              <a:custGeom>
                <a:avLst/>
                <a:gdLst/>
                <a:ahLst/>
                <a:cxnLst/>
                <a:rect l="l" t="t" r="r" b="b"/>
                <a:pathLst>
                  <a:path w="3180361" h="131065">
                    <a:moveTo>
                      <a:pt x="70722" y="0"/>
                    </a:moveTo>
                    <a:lnTo>
                      <a:pt x="3103428" y="0"/>
                    </a:lnTo>
                    <a:lnTo>
                      <a:pt x="3150358" y="7817"/>
                    </a:lnTo>
                    <a:lnTo>
                      <a:pt x="3178440" y="28509"/>
                    </a:lnTo>
                    <a:lnTo>
                      <a:pt x="3180361" y="33146"/>
                    </a:lnTo>
                    <a:lnTo>
                      <a:pt x="3180361" y="131065"/>
                    </a:lnTo>
                    <a:cubicBezTo>
                      <a:pt x="3180361" y="83539"/>
                      <a:pt x="3138671" y="47895"/>
                      <a:pt x="3091025" y="47895"/>
                    </a:cubicBezTo>
                    <a:cubicBezTo>
                      <a:pt x="3091025" y="47895"/>
                      <a:pt x="3091025" y="47895"/>
                      <a:pt x="83380" y="47895"/>
                    </a:cubicBezTo>
                    <a:cubicBezTo>
                      <a:pt x="35734" y="47895"/>
                      <a:pt x="0" y="83539"/>
                      <a:pt x="0" y="131065"/>
                    </a:cubicBezTo>
                    <a:lnTo>
                      <a:pt x="0" y="33146"/>
                    </a:lnTo>
                    <a:lnTo>
                      <a:pt x="5727" y="19320"/>
                    </a:lnTo>
                    <a:lnTo>
                      <a:pt x="31504" y="5465"/>
                    </a:lnTo>
                    <a:close/>
                  </a:path>
                </a:pathLst>
              </a:custGeom>
              <a:solidFill>
                <a:schemeClr val="bg1"/>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6" name="Freeform 6"/>
              <p:cNvSpPr>
                <a:spLocks/>
              </p:cNvSpPr>
              <p:nvPr/>
            </p:nvSpPr>
            <p:spPr bwMode="auto">
              <a:xfrm>
                <a:off x="1101199" y="3345861"/>
                <a:ext cx="740912" cy="132861"/>
              </a:xfrm>
              <a:custGeom>
                <a:avLst/>
                <a:gdLst>
                  <a:gd name="T0" fmla="*/ 534 w 534"/>
                  <a:gd name="T1" fmla="*/ 82 h 96"/>
                  <a:gd name="T2" fmla="*/ 519 w 534"/>
                  <a:gd name="T3" fmla="*/ 96 h 96"/>
                  <a:gd name="T4" fmla="*/ 14 w 534"/>
                  <a:gd name="T5" fmla="*/ 96 h 96"/>
                  <a:gd name="T6" fmla="*/ 0 w 534"/>
                  <a:gd name="T7" fmla="*/ 82 h 96"/>
                  <a:gd name="T8" fmla="*/ 0 w 534"/>
                  <a:gd name="T9" fmla="*/ 14 h 96"/>
                  <a:gd name="T10" fmla="*/ 14 w 534"/>
                  <a:gd name="T11" fmla="*/ 0 h 96"/>
                  <a:gd name="T12" fmla="*/ 519 w 534"/>
                  <a:gd name="T13" fmla="*/ 0 h 96"/>
                  <a:gd name="T14" fmla="*/ 534 w 534"/>
                  <a:gd name="T15" fmla="*/ 14 h 96"/>
                  <a:gd name="T16" fmla="*/ 534 w 534"/>
                  <a:gd name="T17"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 h="96">
                    <a:moveTo>
                      <a:pt x="534" y="82"/>
                    </a:moveTo>
                    <a:cubicBezTo>
                      <a:pt x="534" y="90"/>
                      <a:pt x="527" y="96"/>
                      <a:pt x="519" y="96"/>
                    </a:cubicBezTo>
                    <a:cubicBezTo>
                      <a:pt x="14" y="96"/>
                      <a:pt x="14" y="96"/>
                      <a:pt x="14" y="96"/>
                    </a:cubicBezTo>
                    <a:cubicBezTo>
                      <a:pt x="6" y="96"/>
                      <a:pt x="0" y="90"/>
                      <a:pt x="0" y="82"/>
                    </a:cubicBezTo>
                    <a:cubicBezTo>
                      <a:pt x="0" y="14"/>
                      <a:pt x="0" y="14"/>
                      <a:pt x="0" y="14"/>
                    </a:cubicBezTo>
                    <a:cubicBezTo>
                      <a:pt x="0" y="6"/>
                      <a:pt x="6" y="0"/>
                      <a:pt x="14" y="0"/>
                    </a:cubicBezTo>
                    <a:cubicBezTo>
                      <a:pt x="519" y="0"/>
                      <a:pt x="519" y="0"/>
                      <a:pt x="519" y="0"/>
                    </a:cubicBezTo>
                    <a:cubicBezTo>
                      <a:pt x="527" y="0"/>
                      <a:pt x="534" y="6"/>
                      <a:pt x="534" y="14"/>
                    </a:cubicBezTo>
                    <a:lnTo>
                      <a:pt x="534" y="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577"/>
                <a:endParaRPr kumimoji="1" lang="en-US" sz="1199">
                  <a:solidFill>
                    <a:srgbClr val="000000"/>
                  </a:solidFill>
                  <a:latin typeface="Calibri" pitchFamily="34" charset="0"/>
                  <a:ea typeface="PMingLiU" pitchFamily="18" charset="-120"/>
                  <a:cs typeface="新細明體"/>
                </a:endParaRPr>
              </a:p>
            </p:txBody>
          </p:sp>
          <p:sp>
            <p:nvSpPr>
              <p:cNvPr id="57" name="Rectangle 69"/>
              <p:cNvSpPr/>
              <p:nvPr/>
            </p:nvSpPr>
            <p:spPr bwMode="auto">
              <a:xfrm>
                <a:off x="1101199" y="3459134"/>
                <a:ext cx="740912" cy="19588"/>
              </a:xfrm>
              <a:custGeom>
                <a:avLst/>
                <a:gdLst/>
                <a:ahLst/>
                <a:cxnLst/>
                <a:rect l="l" t="t" r="r" b="b"/>
                <a:pathLst>
                  <a:path w="1729336" h="45719">
                    <a:moveTo>
                      <a:pt x="1729336" y="4770"/>
                    </a:moveTo>
                    <a:lnTo>
                      <a:pt x="1729336" y="45719"/>
                    </a:lnTo>
                    <a:lnTo>
                      <a:pt x="1681698" y="45719"/>
                    </a:lnTo>
                    <a:cubicBezTo>
                      <a:pt x="1701129" y="45719"/>
                      <a:pt x="1718738" y="34817"/>
                      <a:pt x="1726328" y="18464"/>
                    </a:cubicBezTo>
                    <a:close/>
                    <a:moveTo>
                      <a:pt x="0" y="0"/>
                    </a:moveTo>
                    <a:lnTo>
                      <a:pt x="939" y="0"/>
                    </a:lnTo>
                    <a:lnTo>
                      <a:pt x="939" y="495"/>
                    </a:lnTo>
                    <a:cubicBezTo>
                      <a:pt x="939" y="26338"/>
                      <a:pt x="20370" y="45719"/>
                      <a:pt x="46277" y="45719"/>
                    </a:cubicBezTo>
                    <a:lnTo>
                      <a:pt x="0" y="45719"/>
                    </a:lnTo>
                    <a:close/>
                  </a:path>
                </a:pathLst>
              </a:custGeom>
              <a:solidFill>
                <a:srgbClr val="FFFFFF"/>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8" name="Rounded Rectangle 30"/>
              <p:cNvSpPr/>
              <p:nvPr/>
            </p:nvSpPr>
            <p:spPr bwMode="auto">
              <a:xfrm>
                <a:off x="1099523" y="3186539"/>
                <a:ext cx="740912" cy="30533"/>
              </a:xfrm>
              <a:custGeom>
                <a:avLst/>
                <a:gdLst/>
                <a:ahLst/>
                <a:cxnLst/>
                <a:rect l="l" t="t" r="r" b="b"/>
                <a:pathLst>
                  <a:path w="3180361" h="131065">
                    <a:moveTo>
                      <a:pt x="70722" y="0"/>
                    </a:moveTo>
                    <a:lnTo>
                      <a:pt x="3103428" y="0"/>
                    </a:lnTo>
                    <a:lnTo>
                      <a:pt x="3150358" y="7817"/>
                    </a:lnTo>
                    <a:lnTo>
                      <a:pt x="3178440" y="28509"/>
                    </a:lnTo>
                    <a:lnTo>
                      <a:pt x="3180361" y="33146"/>
                    </a:lnTo>
                    <a:lnTo>
                      <a:pt x="3180361" y="131065"/>
                    </a:lnTo>
                    <a:cubicBezTo>
                      <a:pt x="3180361" y="83539"/>
                      <a:pt x="3138671" y="47895"/>
                      <a:pt x="3091025" y="47895"/>
                    </a:cubicBezTo>
                    <a:cubicBezTo>
                      <a:pt x="3091025" y="47895"/>
                      <a:pt x="3091025" y="47895"/>
                      <a:pt x="83380" y="47895"/>
                    </a:cubicBezTo>
                    <a:cubicBezTo>
                      <a:pt x="35734" y="47895"/>
                      <a:pt x="0" y="83539"/>
                      <a:pt x="0" y="131065"/>
                    </a:cubicBezTo>
                    <a:lnTo>
                      <a:pt x="0" y="33146"/>
                    </a:lnTo>
                    <a:lnTo>
                      <a:pt x="5727" y="19320"/>
                    </a:lnTo>
                    <a:lnTo>
                      <a:pt x="31504" y="5465"/>
                    </a:lnTo>
                    <a:close/>
                  </a:path>
                </a:pathLst>
              </a:custGeom>
              <a:solidFill>
                <a:schemeClr val="bg1"/>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sp>
            <p:nvSpPr>
              <p:cNvPr id="59" name="Freeform 19"/>
              <p:cNvSpPr>
                <a:spLocks noChangeAspect="1"/>
              </p:cNvSpPr>
              <p:nvPr/>
            </p:nvSpPr>
            <p:spPr bwMode="auto">
              <a:xfrm>
                <a:off x="1099523" y="2960525"/>
                <a:ext cx="740912" cy="233182"/>
              </a:xfrm>
              <a:custGeom>
                <a:avLst/>
                <a:gdLst>
                  <a:gd name="T0" fmla="*/ 12 w 530"/>
                  <a:gd name="T1" fmla="*/ 258 h 266"/>
                  <a:gd name="T2" fmla="*/ 517 w 530"/>
                  <a:gd name="T3" fmla="*/ 258 h 266"/>
                  <a:gd name="T4" fmla="*/ 530 w 530"/>
                  <a:gd name="T5" fmla="*/ 266 h 266"/>
                  <a:gd name="T6" fmla="*/ 454 w 530"/>
                  <a:gd name="T7" fmla="*/ 0 h 266"/>
                  <a:gd name="T8" fmla="*/ 86 w 530"/>
                  <a:gd name="T9" fmla="*/ 0 h 266"/>
                  <a:gd name="T10" fmla="*/ 0 w 530"/>
                  <a:gd name="T11" fmla="*/ 264 h 266"/>
                  <a:gd name="T12" fmla="*/ 12 w 530"/>
                  <a:gd name="T13" fmla="*/ 258 h 266"/>
                </a:gdLst>
                <a:ahLst/>
                <a:cxnLst>
                  <a:cxn ang="0">
                    <a:pos x="T0" y="T1"/>
                  </a:cxn>
                  <a:cxn ang="0">
                    <a:pos x="T2" y="T3"/>
                  </a:cxn>
                  <a:cxn ang="0">
                    <a:pos x="T4" y="T5"/>
                  </a:cxn>
                  <a:cxn ang="0">
                    <a:pos x="T6" y="T7"/>
                  </a:cxn>
                  <a:cxn ang="0">
                    <a:pos x="T8" y="T9"/>
                  </a:cxn>
                  <a:cxn ang="0">
                    <a:pos x="T10" y="T11"/>
                  </a:cxn>
                  <a:cxn ang="0">
                    <a:pos x="T12" y="T13"/>
                  </a:cxn>
                </a:cxnLst>
                <a:rect l="0" t="0" r="r" b="b"/>
                <a:pathLst>
                  <a:path w="530" h="266">
                    <a:moveTo>
                      <a:pt x="12" y="258"/>
                    </a:moveTo>
                    <a:cubicBezTo>
                      <a:pt x="517" y="258"/>
                      <a:pt x="517" y="258"/>
                      <a:pt x="517" y="258"/>
                    </a:cubicBezTo>
                    <a:cubicBezTo>
                      <a:pt x="523" y="258"/>
                      <a:pt x="528" y="261"/>
                      <a:pt x="530" y="266"/>
                    </a:cubicBezTo>
                    <a:cubicBezTo>
                      <a:pt x="454" y="0"/>
                      <a:pt x="454" y="0"/>
                      <a:pt x="454" y="0"/>
                    </a:cubicBezTo>
                    <a:cubicBezTo>
                      <a:pt x="86" y="0"/>
                      <a:pt x="86" y="0"/>
                      <a:pt x="86" y="0"/>
                    </a:cubicBezTo>
                    <a:cubicBezTo>
                      <a:pt x="0" y="264"/>
                      <a:pt x="0" y="264"/>
                      <a:pt x="0" y="264"/>
                    </a:cubicBezTo>
                    <a:cubicBezTo>
                      <a:pt x="3" y="260"/>
                      <a:pt x="7" y="258"/>
                      <a:pt x="12" y="25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577"/>
                <a:endParaRPr kumimoji="1" lang="en-US" sz="1199">
                  <a:solidFill>
                    <a:srgbClr val="000000"/>
                  </a:solidFill>
                  <a:latin typeface="Calibri" pitchFamily="34" charset="0"/>
                  <a:ea typeface="PMingLiU" pitchFamily="18" charset="-120"/>
                  <a:cs typeface="新細明體"/>
                </a:endParaRPr>
              </a:p>
            </p:txBody>
          </p:sp>
          <p:sp>
            <p:nvSpPr>
              <p:cNvPr id="60" name="Freeform 6"/>
              <p:cNvSpPr>
                <a:spLocks/>
              </p:cNvSpPr>
              <p:nvPr/>
            </p:nvSpPr>
            <p:spPr bwMode="auto">
              <a:xfrm>
                <a:off x="1099523" y="3201665"/>
                <a:ext cx="740912" cy="129089"/>
              </a:xfrm>
              <a:custGeom>
                <a:avLst/>
                <a:gdLst>
                  <a:gd name="T0" fmla="*/ 534 w 534"/>
                  <a:gd name="T1" fmla="*/ 82 h 96"/>
                  <a:gd name="T2" fmla="*/ 519 w 534"/>
                  <a:gd name="T3" fmla="*/ 96 h 96"/>
                  <a:gd name="T4" fmla="*/ 14 w 534"/>
                  <a:gd name="T5" fmla="*/ 96 h 96"/>
                  <a:gd name="T6" fmla="*/ 0 w 534"/>
                  <a:gd name="T7" fmla="*/ 82 h 96"/>
                  <a:gd name="T8" fmla="*/ 0 w 534"/>
                  <a:gd name="T9" fmla="*/ 14 h 96"/>
                  <a:gd name="T10" fmla="*/ 14 w 534"/>
                  <a:gd name="T11" fmla="*/ 0 h 96"/>
                  <a:gd name="T12" fmla="*/ 519 w 534"/>
                  <a:gd name="T13" fmla="*/ 0 h 96"/>
                  <a:gd name="T14" fmla="*/ 534 w 534"/>
                  <a:gd name="T15" fmla="*/ 14 h 96"/>
                  <a:gd name="T16" fmla="*/ 534 w 534"/>
                  <a:gd name="T17"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4" h="96">
                    <a:moveTo>
                      <a:pt x="534" y="82"/>
                    </a:moveTo>
                    <a:cubicBezTo>
                      <a:pt x="534" y="90"/>
                      <a:pt x="527" y="96"/>
                      <a:pt x="519" y="96"/>
                    </a:cubicBezTo>
                    <a:cubicBezTo>
                      <a:pt x="14" y="96"/>
                      <a:pt x="14" y="96"/>
                      <a:pt x="14" y="96"/>
                    </a:cubicBezTo>
                    <a:cubicBezTo>
                      <a:pt x="6" y="96"/>
                      <a:pt x="0" y="90"/>
                      <a:pt x="0" y="82"/>
                    </a:cubicBezTo>
                    <a:cubicBezTo>
                      <a:pt x="0" y="14"/>
                      <a:pt x="0" y="14"/>
                      <a:pt x="0" y="14"/>
                    </a:cubicBezTo>
                    <a:cubicBezTo>
                      <a:pt x="0" y="6"/>
                      <a:pt x="6" y="0"/>
                      <a:pt x="14" y="0"/>
                    </a:cubicBezTo>
                    <a:cubicBezTo>
                      <a:pt x="519" y="0"/>
                      <a:pt x="519" y="0"/>
                      <a:pt x="519" y="0"/>
                    </a:cubicBezTo>
                    <a:cubicBezTo>
                      <a:pt x="527" y="0"/>
                      <a:pt x="534" y="6"/>
                      <a:pt x="534" y="14"/>
                    </a:cubicBezTo>
                    <a:lnTo>
                      <a:pt x="534" y="8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913577"/>
                <a:endParaRPr kumimoji="1" lang="en-US" sz="1199">
                  <a:solidFill>
                    <a:srgbClr val="000000"/>
                  </a:solidFill>
                  <a:latin typeface="Calibri" pitchFamily="34" charset="0"/>
                  <a:ea typeface="PMingLiU" pitchFamily="18" charset="-120"/>
                  <a:cs typeface="新細明體"/>
                </a:endParaRPr>
              </a:p>
            </p:txBody>
          </p:sp>
          <p:sp>
            <p:nvSpPr>
              <p:cNvPr id="61" name="Rectangle 69"/>
              <p:cNvSpPr/>
              <p:nvPr/>
            </p:nvSpPr>
            <p:spPr bwMode="auto">
              <a:xfrm>
                <a:off x="1099523" y="3311381"/>
                <a:ext cx="740912" cy="19588"/>
              </a:xfrm>
              <a:custGeom>
                <a:avLst/>
                <a:gdLst/>
                <a:ahLst/>
                <a:cxnLst/>
                <a:rect l="l" t="t" r="r" b="b"/>
                <a:pathLst>
                  <a:path w="1729336" h="45719">
                    <a:moveTo>
                      <a:pt x="1729336" y="4770"/>
                    </a:moveTo>
                    <a:lnTo>
                      <a:pt x="1729336" y="45719"/>
                    </a:lnTo>
                    <a:lnTo>
                      <a:pt x="1681698" y="45719"/>
                    </a:lnTo>
                    <a:cubicBezTo>
                      <a:pt x="1701129" y="45719"/>
                      <a:pt x="1718738" y="34817"/>
                      <a:pt x="1726328" y="18464"/>
                    </a:cubicBezTo>
                    <a:close/>
                    <a:moveTo>
                      <a:pt x="0" y="0"/>
                    </a:moveTo>
                    <a:lnTo>
                      <a:pt x="939" y="0"/>
                    </a:lnTo>
                    <a:lnTo>
                      <a:pt x="939" y="495"/>
                    </a:lnTo>
                    <a:cubicBezTo>
                      <a:pt x="939" y="26338"/>
                      <a:pt x="20370" y="45719"/>
                      <a:pt x="46277" y="45719"/>
                    </a:cubicBezTo>
                    <a:lnTo>
                      <a:pt x="0" y="45719"/>
                    </a:lnTo>
                    <a:close/>
                  </a:path>
                </a:pathLst>
              </a:custGeom>
              <a:solidFill>
                <a:srgbClr val="FFFFFF"/>
              </a:solidFill>
              <a:ln w="9525" cap="flat" cmpd="sng" algn="ctr">
                <a:no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sz="1199" dirty="0" err="1">
                  <a:solidFill>
                    <a:srgbClr val="000000"/>
                  </a:solidFill>
                  <a:latin typeface="Franklin Gothic Book"/>
                  <a:ea typeface="新細明體" charset="0"/>
                  <a:cs typeface="新細明體" charset="0"/>
                </a:endParaRPr>
              </a:p>
            </p:txBody>
          </p:sp>
        </p:grpSp>
        <p:sp>
          <p:nvSpPr>
            <p:cNvPr id="48" name="Freeform 11"/>
            <p:cNvSpPr>
              <a:spLocks noChangeAspect="1" noEditPoints="1"/>
            </p:cNvSpPr>
            <p:nvPr/>
          </p:nvSpPr>
          <p:spPr bwMode="auto">
            <a:xfrm>
              <a:off x="1035099" y="2369925"/>
              <a:ext cx="296595" cy="350845"/>
            </a:xfrm>
            <a:custGeom>
              <a:avLst/>
              <a:gdLst>
                <a:gd name="T0" fmla="*/ 141 w 281"/>
                <a:gd name="T1" fmla="*/ 71 h 332"/>
                <a:gd name="T2" fmla="*/ 141 w 281"/>
                <a:gd name="T3" fmla="*/ 71 h 332"/>
                <a:gd name="T4" fmla="*/ 141 w 281"/>
                <a:gd name="T5" fmla="*/ 71 h 332"/>
                <a:gd name="T6" fmla="*/ 72 w 281"/>
                <a:gd name="T7" fmla="*/ 90 h 332"/>
                <a:gd name="T8" fmla="*/ 71 w 281"/>
                <a:gd name="T9" fmla="*/ 181 h 332"/>
                <a:gd name="T10" fmla="*/ 76 w 281"/>
                <a:gd name="T11" fmla="*/ 195 h 332"/>
                <a:gd name="T12" fmla="*/ 192 w 281"/>
                <a:gd name="T13" fmla="*/ 81 h 332"/>
                <a:gd name="T14" fmla="*/ 141 w 281"/>
                <a:gd name="T15" fmla="*/ 71 h 332"/>
                <a:gd name="T16" fmla="*/ 95 w 281"/>
                <a:gd name="T17" fmla="*/ 217 h 332"/>
                <a:gd name="T18" fmla="*/ 141 w 281"/>
                <a:gd name="T19" fmla="*/ 246 h 332"/>
                <a:gd name="T20" fmla="*/ 141 w 281"/>
                <a:gd name="T21" fmla="*/ 246 h 332"/>
                <a:gd name="T22" fmla="*/ 141 w 281"/>
                <a:gd name="T23" fmla="*/ 246 h 332"/>
                <a:gd name="T24" fmla="*/ 141 w 281"/>
                <a:gd name="T25" fmla="*/ 246 h 332"/>
                <a:gd name="T26" fmla="*/ 141 w 281"/>
                <a:gd name="T27" fmla="*/ 246 h 332"/>
                <a:gd name="T28" fmla="*/ 210 w 281"/>
                <a:gd name="T29" fmla="*/ 181 h 332"/>
                <a:gd name="T30" fmla="*/ 210 w 281"/>
                <a:gd name="T31" fmla="*/ 104 h 332"/>
                <a:gd name="T32" fmla="*/ 95 w 281"/>
                <a:gd name="T33" fmla="*/ 217 h 332"/>
                <a:gd name="T34" fmla="*/ 281 w 281"/>
                <a:gd name="T35" fmla="*/ 38 h 332"/>
                <a:gd name="T36" fmla="*/ 141 w 281"/>
                <a:gd name="T37" fmla="*/ 0 h 332"/>
                <a:gd name="T38" fmla="*/ 141 w 281"/>
                <a:gd name="T39" fmla="*/ 0 h 332"/>
                <a:gd name="T40" fmla="*/ 141 w 281"/>
                <a:gd name="T41" fmla="*/ 0 h 332"/>
                <a:gd name="T42" fmla="*/ 1 w 281"/>
                <a:gd name="T43" fmla="*/ 38 h 332"/>
                <a:gd name="T44" fmla="*/ 0 w 281"/>
                <a:gd name="T45" fmla="*/ 201 h 332"/>
                <a:gd name="T46" fmla="*/ 141 w 281"/>
                <a:gd name="T47" fmla="*/ 332 h 332"/>
                <a:gd name="T48" fmla="*/ 141 w 281"/>
                <a:gd name="T49" fmla="*/ 332 h 332"/>
                <a:gd name="T50" fmla="*/ 141 w 281"/>
                <a:gd name="T51" fmla="*/ 332 h 332"/>
                <a:gd name="T52" fmla="*/ 141 w 281"/>
                <a:gd name="T53" fmla="*/ 332 h 332"/>
                <a:gd name="T54" fmla="*/ 141 w 281"/>
                <a:gd name="T55" fmla="*/ 332 h 332"/>
                <a:gd name="T56" fmla="*/ 281 w 281"/>
                <a:gd name="T57" fmla="*/ 201 h 332"/>
                <a:gd name="T58" fmla="*/ 281 w 281"/>
                <a:gd name="T59" fmla="*/ 38 h 332"/>
                <a:gd name="T60" fmla="*/ 141 w 281"/>
                <a:gd name="T61" fmla="*/ 289 h 332"/>
                <a:gd name="T62" fmla="*/ 141 w 281"/>
                <a:gd name="T63" fmla="*/ 289 h 332"/>
                <a:gd name="T64" fmla="*/ 141 w 281"/>
                <a:gd name="T65" fmla="*/ 289 h 332"/>
                <a:gd name="T66" fmla="*/ 141 w 281"/>
                <a:gd name="T67" fmla="*/ 289 h 332"/>
                <a:gd name="T68" fmla="*/ 141 w 281"/>
                <a:gd name="T69" fmla="*/ 289 h 332"/>
                <a:gd name="T70" fmla="*/ 36 w 281"/>
                <a:gd name="T71" fmla="*/ 192 h 332"/>
                <a:gd name="T72" fmla="*/ 37 w 281"/>
                <a:gd name="T73" fmla="*/ 62 h 332"/>
                <a:gd name="T74" fmla="*/ 141 w 281"/>
                <a:gd name="T75" fmla="*/ 34 h 332"/>
                <a:gd name="T76" fmla="*/ 141 w 281"/>
                <a:gd name="T77" fmla="*/ 34 h 332"/>
                <a:gd name="T78" fmla="*/ 141 w 281"/>
                <a:gd name="T79" fmla="*/ 34 h 332"/>
                <a:gd name="T80" fmla="*/ 245 w 281"/>
                <a:gd name="T81" fmla="*/ 62 h 332"/>
                <a:gd name="T82" fmla="*/ 245 w 281"/>
                <a:gd name="T83" fmla="*/ 192 h 332"/>
                <a:gd name="T84" fmla="*/ 141 w 281"/>
                <a:gd name="T85" fmla="*/ 28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332">
                  <a:moveTo>
                    <a:pt x="141" y="71"/>
                  </a:moveTo>
                  <a:cubicBezTo>
                    <a:pt x="141" y="71"/>
                    <a:pt x="141" y="71"/>
                    <a:pt x="141" y="71"/>
                  </a:cubicBezTo>
                  <a:cubicBezTo>
                    <a:pt x="141" y="71"/>
                    <a:pt x="141" y="71"/>
                    <a:pt x="141" y="71"/>
                  </a:cubicBezTo>
                  <a:cubicBezTo>
                    <a:pt x="95" y="73"/>
                    <a:pt x="72" y="90"/>
                    <a:pt x="72" y="90"/>
                  </a:cubicBezTo>
                  <a:cubicBezTo>
                    <a:pt x="72" y="90"/>
                    <a:pt x="71" y="130"/>
                    <a:pt x="71" y="181"/>
                  </a:cubicBezTo>
                  <a:cubicBezTo>
                    <a:pt x="72" y="186"/>
                    <a:pt x="74" y="191"/>
                    <a:pt x="76" y="195"/>
                  </a:cubicBezTo>
                  <a:cubicBezTo>
                    <a:pt x="192" y="81"/>
                    <a:pt x="192" y="81"/>
                    <a:pt x="192" y="81"/>
                  </a:cubicBezTo>
                  <a:cubicBezTo>
                    <a:pt x="181" y="77"/>
                    <a:pt x="163" y="72"/>
                    <a:pt x="141" y="71"/>
                  </a:cubicBezTo>
                  <a:moveTo>
                    <a:pt x="95" y="217"/>
                  </a:moveTo>
                  <a:cubicBezTo>
                    <a:pt x="115" y="234"/>
                    <a:pt x="140" y="246"/>
                    <a:pt x="141" y="246"/>
                  </a:cubicBezTo>
                  <a:cubicBezTo>
                    <a:pt x="141" y="246"/>
                    <a:pt x="141" y="246"/>
                    <a:pt x="141" y="246"/>
                  </a:cubicBezTo>
                  <a:cubicBezTo>
                    <a:pt x="141" y="246"/>
                    <a:pt x="141" y="246"/>
                    <a:pt x="141" y="246"/>
                  </a:cubicBezTo>
                  <a:cubicBezTo>
                    <a:pt x="141" y="246"/>
                    <a:pt x="141" y="246"/>
                    <a:pt x="141" y="246"/>
                  </a:cubicBezTo>
                  <a:cubicBezTo>
                    <a:pt x="141" y="246"/>
                    <a:pt x="141" y="246"/>
                    <a:pt x="141" y="246"/>
                  </a:cubicBezTo>
                  <a:cubicBezTo>
                    <a:pt x="142" y="246"/>
                    <a:pt x="206" y="215"/>
                    <a:pt x="210" y="181"/>
                  </a:cubicBezTo>
                  <a:cubicBezTo>
                    <a:pt x="210" y="148"/>
                    <a:pt x="210" y="120"/>
                    <a:pt x="210" y="104"/>
                  </a:cubicBezTo>
                  <a:lnTo>
                    <a:pt x="95" y="217"/>
                  </a:lnTo>
                  <a:close/>
                  <a:moveTo>
                    <a:pt x="281" y="38"/>
                  </a:moveTo>
                  <a:cubicBezTo>
                    <a:pt x="281" y="38"/>
                    <a:pt x="233" y="4"/>
                    <a:pt x="141" y="0"/>
                  </a:cubicBezTo>
                  <a:cubicBezTo>
                    <a:pt x="141" y="0"/>
                    <a:pt x="141" y="0"/>
                    <a:pt x="141" y="0"/>
                  </a:cubicBezTo>
                  <a:cubicBezTo>
                    <a:pt x="141" y="0"/>
                    <a:pt x="141" y="0"/>
                    <a:pt x="141" y="0"/>
                  </a:cubicBezTo>
                  <a:cubicBezTo>
                    <a:pt x="48" y="4"/>
                    <a:pt x="1" y="38"/>
                    <a:pt x="1" y="38"/>
                  </a:cubicBezTo>
                  <a:cubicBezTo>
                    <a:pt x="1" y="38"/>
                    <a:pt x="0" y="97"/>
                    <a:pt x="0" y="201"/>
                  </a:cubicBezTo>
                  <a:cubicBezTo>
                    <a:pt x="9" y="268"/>
                    <a:pt x="139" y="331"/>
                    <a:pt x="141" y="332"/>
                  </a:cubicBezTo>
                  <a:cubicBezTo>
                    <a:pt x="141" y="332"/>
                    <a:pt x="141" y="332"/>
                    <a:pt x="141" y="332"/>
                  </a:cubicBezTo>
                  <a:cubicBezTo>
                    <a:pt x="141" y="332"/>
                    <a:pt x="141" y="332"/>
                    <a:pt x="141" y="332"/>
                  </a:cubicBezTo>
                  <a:cubicBezTo>
                    <a:pt x="141" y="332"/>
                    <a:pt x="141" y="332"/>
                    <a:pt x="141" y="332"/>
                  </a:cubicBezTo>
                  <a:cubicBezTo>
                    <a:pt x="141" y="332"/>
                    <a:pt x="141" y="332"/>
                    <a:pt x="141" y="332"/>
                  </a:cubicBezTo>
                  <a:cubicBezTo>
                    <a:pt x="143" y="331"/>
                    <a:pt x="272" y="268"/>
                    <a:pt x="281" y="201"/>
                  </a:cubicBezTo>
                  <a:cubicBezTo>
                    <a:pt x="281" y="97"/>
                    <a:pt x="281" y="38"/>
                    <a:pt x="281" y="38"/>
                  </a:cubicBezTo>
                  <a:moveTo>
                    <a:pt x="141" y="289"/>
                  </a:moveTo>
                  <a:cubicBezTo>
                    <a:pt x="141" y="289"/>
                    <a:pt x="141" y="289"/>
                    <a:pt x="141" y="289"/>
                  </a:cubicBezTo>
                  <a:cubicBezTo>
                    <a:pt x="141" y="289"/>
                    <a:pt x="141" y="289"/>
                    <a:pt x="141" y="289"/>
                  </a:cubicBezTo>
                  <a:cubicBezTo>
                    <a:pt x="141" y="289"/>
                    <a:pt x="141" y="289"/>
                    <a:pt x="141" y="289"/>
                  </a:cubicBezTo>
                  <a:cubicBezTo>
                    <a:pt x="141" y="289"/>
                    <a:pt x="141" y="289"/>
                    <a:pt x="141" y="289"/>
                  </a:cubicBezTo>
                  <a:cubicBezTo>
                    <a:pt x="139" y="288"/>
                    <a:pt x="43" y="242"/>
                    <a:pt x="36" y="192"/>
                  </a:cubicBezTo>
                  <a:cubicBezTo>
                    <a:pt x="36" y="114"/>
                    <a:pt x="37" y="62"/>
                    <a:pt x="37" y="62"/>
                  </a:cubicBezTo>
                  <a:cubicBezTo>
                    <a:pt x="37" y="62"/>
                    <a:pt x="72" y="37"/>
                    <a:pt x="141" y="34"/>
                  </a:cubicBezTo>
                  <a:cubicBezTo>
                    <a:pt x="141" y="34"/>
                    <a:pt x="141" y="34"/>
                    <a:pt x="141" y="34"/>
                  </a:cubicBezTo>
                  <a:cubicBezTo>
                    <a:pt x="141" y="34"/>
                    <a:pt x="141" y="34"/>
                    <a:pt x="141" y="34"/>
                  </a:cubicBezTo>
                  <a:cubicBezTo>
                    <a:pt x="209" y="37"/>
                    <a:pt x="245" y="62"/>
                    <a:pt x="245" y="62"/>
                  </a:cubicBezTo>
                  <a:cubicBezTo>
                    <a:pt x="245" y="62"/>
                    <a:pt x="245" y="114"/>
                    <a:pt x="245" y="192"/>
                  </a:cubicBezTo>
                  <a:cubicBezTo>
                    <a:pt x="239" y="242"/>
                    <a:pt x="142" y="288"/>
                    <a:pt x="141" y="289"/>
                  </a:cubicBezTo>
                </a:path>
              </a:pathLst>
            </a:custGeom>
            <a:solidFill>
              <a:schemeClr val="bg1"/>
            </a:solidFill>
            <a:ln>
              <a:noFill/>
            </a:ln>
          </p:spPr>
          <p:txBody>
            <a:bodyPr vert="horz" wrap="square" lIns="68454" tIns="34226" rIns="68454" bIns="34226" numCol="1" anchor="t" anchorCtr="0" compatLnSpc="1">
              <a:prstTxWarp prst="textNoShape">
                <a:avLst/>
              </a:prstTxWarp>
            </a:bodyPr>
            <a:lstStyle/>
            <a:p>
              <a:pPr defTabSz="912755">
                <a:defRPr/>
              </a:pPr>
              <a:endParaRPr kumimoji="1" lang="en-US" sz="1348" kern="0">
                <a:solidFill>
                  <a:srgbClr val="000000"/>
                </a:solidFill>
                <a:latin typeface="Calibri" pitchFamily="34" charset="0"/>
                <a:ea typeface="PMingLiU" pitchFamily="18" charset="-120"/>
                <a:cs typeface="新細明體"/>
              </a:endParaRPr>
            </a:p>
          </p:txBody>
        </p:sp>
      </p:grpSp>
      <p:grpSp>
        <p:nvGrpSpPr>
          <p:cNvPr id="62" name="Group 61"/>
          <p:cNvGrpSpPr>
            <a:grpSpLocks noChangeAspect="1"/>
          </p:cNvGrpSpPr>
          <p:nvPr/>
        </p:nvGrpSpPr>
        <p:grpSpPr>
          <a:xfrm>
            <a:off x="4348702" y="1525359"/>
            <a:ext cx="1321714" cy="778422"/>
            <a:chOff x="5554216" y="1774451"/>
            <a:chExt cx="1062004" cy="625466"/>
          </a:xfrm>
        </p:grpSpPr>
        <p:sp>
          <p:nvSpPr>
            <p:cNvPr id="63" name="Snip Diagonal Corner Rectangle 3"/>
            <p:cNvSpPr>
              <a:spLocks noChangeAspect="1"/>
            </p:cNvSpPr>
            <p:nvPr/>
          </p:nvSpPr>
          <p:spPr>
            <a:xfrm>
              <a:off x="5554216" y="1774451"/>
              <a:ext cx="1062004" cy="625466"/>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chemeClr val="accent1"/>
            </a:solidFill>
            <a:ln w="12700" cap="flat" cmpd="sng" algn="ctr">
              <a:solidFill>
                <a:schemeClr val="bg1"/>
              </a:solidFill>
              <a:prstDash val="solid"/>
            </a:ln>
            <a:effectLst/>
          </p:spPr>
          <p:txBody>
            <a:bodyPr rot="0" spcFirstLastPara="0" vertOverflow="overflow" horzOverflow="overflow" vert="horz" wrap="square" lIns="91270" tIns="45636" rIns="91270" bIns="45636" numCol="1" spcCol="0" rtlCol="0" fromWordArt="0" anchor="ctr" anchorCtr="0" forceAA="0" compatLnSpc="1">
              <a:prstTxWarp prst="textNoShape">
                <a:avLst/>
              </a:prstTxWarp>
              <a:noAutofit/>
            </a:bodyPr>
            <a:lstStyle/>
            <a:p>
              <a:pPr defTabSz="912755">
                <a:defRPr/>
              </a:pPr>
              <a:endParaRPr kumimoji="1" lang="en-US" sz="998" b="1" kern="0" dirty="0">
                <a:solidFill>
                  <a:srgbClr val="FFFFFF"/>
                </a:solidFill>
                <a:latin typeface="Trade Gothic LT Std"/>
                <a:ea typeface="ＭＳ Ｐゴシック"/>
                <a:cs typeface="Trade Gothic LT Std"/>
              </a:endParaRPr>
            </a:p>
          </p:txBody>
        </p:sp>
        <p:sp>
          <p:nvSpPr>
            <p:cNvPr id="64" name="Freeform 11"/>
            <p:cNvSpPr>
              <a:spLocks noChangeAspect="1" noEditPoints="1"/>
            </p:cNvSpPr>
            <p:nvPr/>
          </p:nvSpPr>
          <p:spPr bwMode="auto">
            <a:xfrm>
              <a:off x="5929229" y="1878220"/>
              <a:ext cx="296595" cy="350845"/>
            </a:xfrm>
            <a:custGeom>
              <a:avLst/>
              <a:gdLst>
                <a:gd name="T0" fmla="*/ 141 w 281"/>
                <a:gd name="T1" fmla="*/ 71 h 332"/>
                <a:gd name="T2" fmla="*/ 141 w 281"/>
                <a:gd name="T3" fmla="*/ 71 h 332"/>
                <a:gd name="T4" fmla="*/ 141 w 281"/>
                <a:gd name="T5" fmla="*/ 71 h 332"/>
                <a:gd name="T6" fmla="*/ 72 w 281"/>
                <a:gd name="T7" fmla="*/ 90 h 332"/>
                <a:gd name="T8" fmla="*/ 71 w 281"/>
                <a:gd name="T9" fmla="*/ 181 h 332"/>
                <a:gd name="T10" fmla="*/ 76 w 281"/>
                <a:gd name="T11" fmla="*/ 195 h 332"/>
                <a:gd name="T12" fmla="*/ 192 w 281"/>
                <a:gd name="T13" fmla="*/ 81 h 332"/>
                <a:gd name="T14" fmla="*/ 141 w 281"/>
                <a:gd name="T15" fmla="*/ 71 h 332"/>
                <a:gd name="T16" fmla="*/ 95 w 281"/>
                <a:gd name="T17" fmla="*/ 217 h 332"/>
                <a:gd name="T18" fmla="*/ 141 w 281"/>
                <a:gd name="T19" fmla="*/ 246 h 332"/>
                <a:gd name="T20" fmla="*/ 141 w 281"/>
                <a:gd name="T21" fmla="*/ 246 h 332"/>
                <a:gd name="T22" fmla="*/ 141 w 281"/>
                <a:gd name="T23" fmla="*/ 246 h 332"/>
                <a:gd name="T24" fmla="*/ 141 w 281"/>
                <a:gd name="T25" fmla="*/ 246 h 332"/>
                <a:gd name="T26" fmla="*/ 141 w 281"/>
                <a:gd name="T27" fmla="*/ 246 h 332"/>
                <a:gd name="T28" fmla="*/ 210 w 281"/>
                <a:gd name="T29" fmla="*/ 181 h 332"/>
                <a:gd name="T30" fmla="*/ 210 w 281"/>
                <a:gd name="T31" fmla="*/ 104 h 332"/>
                <a:gd name="T32" fmla="*/ 95 w 281"/>
                <a:gd name="T33" fmla="*/ 217 h 332"/>
                <a:gd name="T34" fmla="*/ 281 w 281"/>
                <a:gd name="T35" fmla="*/ 38 h 332"/>
                <a:gd name="T36" fmla="*/ 141 w 281"/>
                <a:gd name="T37" fmla="*/ 0 h 332"/>
                <a:gd name="T38" fmla="*/ 141 w 281"/>
                <a:gd name="T39" fmla="*/ 0 h 332"/>
                <a:gd name="T40" fmla="*/ 141 w 281"/>
                <a:gd name="T41" fmla="*/ 0 h 332"/>
                <a:gd name="T42" fmla="*/ 1 w 281"/>
                <a:gd name="T43" fmla="*/ 38 h 332"/>
                <a:gd name="T44" fmla="*/ 0 w 281"/>
                <a:gd name="T45" fmla="*/ 201 h 332"/>
                <a:gd name="T46" fmla="*/ 141 w 281"/>
                <a:gd name="T47" fmla="*/ 332 h 332"/>
                <a:gd name="T48" fmla="*/ 141 w 281"/>
                <a:gd name="T49" fmla="*/ 332 h 332"/>
                <a:gd name="T50" fmla="*/ 141 w 281"/>
                <a:gd name="T51" fmla="*/ 332 h 332"/>
                <a:gd name="T52" fmla="*/ 141 w 281"/>
                <a:gd name="T53" fmla="*/ 332 h 332"/>
                <a:gd name="T54" fmla="*/ 141 w 281"/>
                <a:gd name="T55" fmla="*/ 332 h 332"/>
                <a:gd name="T56" fmla="*/ 281 w 281"/>
                <a:gd name="T57" fmla="*/ 201 h 332"/>
                <a:gd name="T58" fmla="*/ 281 w 281"/>
                <a:gd name="T59" fmla="*/ 38 h 332"/>
                <a:gd name="T60" fmla="*/ 141 w 281"/>
                <a:gd name="T61" fmla="*/ 289 h 332"/>
                <a:gd name="T62" fmla="*/ 141 w 281"/>
                <a:gd name="T63" fmla="*/ 289 h 332"/>
                <a:gd name="T64" fmla="*/ 141 w 281"/>
                <a:gd name="T65" fmla="*/ 289 h 332"/>
                <a:gd name="T66" fmla="*/ 141 w 281"/>
                <a:gd name="T67" fmla="*/ 289 h 332"/>
                <a:gd name="T68" fmla="*/ 141 w 281"/>
                <a:gd name="T69" fmla="*/ 289 h 332"/>
                <a:gd name="T70" fmla="*/ 36 w 281"/>
                <a:gd name="T71" fmla="*/ 192 h 332"/>
                <a:gd name="T72" fmla="*/ 37 w 281"/>
                <a:gd name="T73" fmla="*/ 62 h 332"/>
                <a:gd name="T74" fmla="*/ 141 w 281"/>
                <a:gd name="T75" fmla="*/ 34 h 332"/>
                <a:gd name="T76" fmla="*/ 141 w 281"/>
                <a:gd name="T77" fmla="*/ 34 h 332"/>
                <a:gd name="T78" fmla="*/ 141 w 281"/>
                <a:gd name="T79" fmla="*/ 34 h 332"/>
                <a:gd name="T80" fmla="*/ 245 w 281"/>
                <a:gd name="T81" fmla="*/ 62 h 332"/>
                <a:gd name="T82" fmla="*/ 245 w 281"/>
                <a:gd name="T83" fmla="*/ 192 h 332"/>
                <a:gd name="T84" fmla="*/ 141 w 281"/>
                <a:gd name="T85" fmla="*/ 28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332">
                  <a:moveTo>
                    <a:pt x="141" y="71"/>
                  </a:moveTo>
                  <a:cubicBezTo>
                    <a:pt x="141" y="71"/>
                    <a:pt x="141" y="71"/>
                    <a:pt x="141" y="71"/>
                  </a:cubicBezTo>
                  <a:cubicBezTo>
                    <a:pt x="141" y="71"/>
                    <a:pt x="141" y="71"/>
                    <a:pt x="141" y="71"/>
                  </a:cubicBezTo>
                  <a:cubicBezTo>
                    <a:pt x="95" y="73"/>
                    <a:pt x="72" y="90"/>
                    <a:pt x="72" y="90"/>
                  </a:cubicBezTo>
                  <a:cubicBezTo>
                    <a:pt x="72" y="90"/>
                    <a:pt x="71" y="130"/>
                    <a:pt x="71" y="181"/>
                  </a:cubicBezTo>
                  <a:cubicBezTo>
                    <a:pt x="72" y="186"/>
                    <a:pt x="74" y="191"/>
                    <a:pt x="76" y="195"/>
                  </a:cubicBezTo>
                  <a:cubicBezTo>
                    <a:pt x="192" y="81"/>
                    <a:pt x="192" y="81"/>
                    <a:pt x="192" y="81"/>
                  </a:cubicBezTo>
                  <a:cubicBezTo>
                    <a:pt x="181" y="77"/>
                    <a:pt x="163" y="72"/>
                    <a:pt x="141" y="71"/>
                  </a:cubicBezTo>
                  <a:moveTo>
                    <a:pt x="95" y="217"/>
                  </a:moveTo>
                  <a:cubicBezTo>
                    <a:pt x="115" y="234"/>
                    <a:pt x="140" y="246"/>
                    <a:pt x="141" y="246"/>
                  </a:cubicBezTo>
                  <a:cubicBezTo>
                    <a:pt x="141" y="246"/>
                    <a:pt x="141" y="246"/>
                    <a:pt x="141" y="246"/>
                  </a:cubicBezTo>
                  <a:cubicBezTo>
                    <a:pt x="141" y="246"/>
                    <a:pt x="141" y="246"/>
                    <a:pt x="141" y="246"/>
                  </a:cubicBezTo>
                  <a:cubicBezTo>
                    <a:pt x="141" y="246"/>
                    <a:pt x="141" y="246"/>
                    <a:pt x="141" y="246"/>
                  </a:cubicBezTo>
                  <a:cubicBezTo>
                    <a:pt x="141" y="246"/>
                    <a:pt x="141" y="246"/>
                    <a:pt x="141" y="246"/>
                  </a:cubicBezTo>
                  <a:cubicBezTo>
                    <a:pt x="142" y="246"/>
                    <a:pt x="206" y="215"/>
                    <a:pt x="210" y="181"/>
                  </a:cubicBezTo>
                  <a:cubicBezTo>
                    <a:pt x="210" y="148"/>
                    <a:pt x="210" y="120"/>
                    <a:pt x="210" y="104"/>
                  </a:cubicBezTo>
                  <a:lnTo>
                    <a:pt x="95" y="217"/>
                  </a:lnTo>
                  <a:close/>
                  <a:moveTo>
                    <a:pt x="281" y="38"/>
                  </a:moveTo>
                  <a:cubicBezTo>
                    <a:pt x="281" y="38"/>
                    <a:pt x="233" y="4"/>
                    <a:pt x="141" y="0"/>
                  </a:cubicBezTo>
                  <a:cubicBezTo>
                    <a:pt x="141" y="0"/>
                    <a:pt x="141" y="0"/>
                    <a:pt x="141" y="0"/>
                  </a:cubicBezTo>
                  <a:cubicBezTo>
                    <a:pt x="141" y="0"/>
                    <a:pt x="141" y="0"/>
                    <a:pt x="141" y="0"/>
                  </a:cubicBezTo>
                  <a:cubicBezTo>
                    <a:pt x="48" y="4"/>
                    <a:pt x="1" y="38"/>
                    <a:pt x="1" y="38"/>
                  </a:cubicBezTo>
                  <a:cubicBezTo>
                    <a:pt x="1" y="38"/>
                    <a:pt x="0" y="97"/>
                    <a:pt x="0" y="201"/>
                  </a:cubicBezTo>
                  <a:cubicBezTo>
                    <a:pt x="9" y="268"/>
                    <a:pt x="139" y="331"/>
                    <a:pt x="141" y="332"/>
                  </a:cubicBezTo>
                  <a:cubicBezTo>
                    <a:pt x="141" y="332"/>
                    <a:pt x="141" y="332"/>
                    <a:pt x="141" y="332"/>
                  </a:cubicBezTo>
                  <a:cubicBezTo>
                    <a:pt x="141" y="332"/>
                    <a:pt x="141" y="332"/>
                    <a:pt x="141" y="332"/>
                  </a:cubicBezTo>
                  <a:cubicBezTo>
                    <a:pt x="141" y="332"/>
                    <a:pt x="141" y="332"/>
                    <a:pt x="141" y="332"/>
                  </a:cubicBezTo>
                  <a:cubicBezTo>
                    <a:pt x="141" y="332"/>
                    <a:pt x="141" y="332"/>
                    <a:pt x="141" y="332"/>
                  </a:cubicBezTo>
                  <a:cubicBezTo>
                    <a:pt x="143" y="331"/>
                    <a:pt x="272" y="268"/>
                    <a:pt x="281" y="201"/>
                  </a:cubicBezTo>
                  <a:cubicBezTo>
                    <a:pt x="281" y="97"/>
                    <a:pt x="281" y="38"/>
                    <a:pt x="281" y="38"/>
                  </a:cubicBezTo>
                  <a:moveTo>
                    <a:pt x="141" y="289"/>
                  </a:moveTo>
                  <a:cubicBezTo>
                    <a:pt x="141" y="289"/>
                    <a:pt x="141" y="289"/>
                    <a:pt x="141" y="289"/>
                  </a:cubicBezTo>
                  <a:cubicBezTo>
                    <a:pt x="141" y="289"/>
                    <a:pt x="141" y="289"/>
                    <a:pt x="141" y="289"/>
                  </a:cubicBezTo>
                  <a:cubicBezTo>
                    <a:pt x="141" y="289"/>
                    <a:pt x="141" y="289"/>
                    <a:pt x="141" y="289"/>
                  </a:cubicBezTo>
                  <a:cubicBezTo>
                    <a:pt x="141" y="289"/>
                    <a:pt x="141" y="289"/>
                    <a:pt x="141" y="289"/>
                  </a:cubicBezTo>
                  <a:cubicBezTo>
                    <a:pt x="139" y="288"/>
                    <a:pt x="43" y="242"/>
                    <a:pt x="36" y="192"/>
                  </a:cubicBezTo>
                  <a:cubicBezTo>
                    <a:pt x="36" y="114"/>
                    <a:pt x="37" y="62"/>
                    <a:pt x="37" y="62"/>
                  </a:cubicBezTo>
                  <a:cubicBezTo>
                    <a:pt x="37" y="62"/>
                    <a:pt x="72" y="37"/>
                    <a:pt x="141" y="34"/>
                  </a:cubicBezTo>
                  <a:cubicBezTo>
                    <a:pt x="141" y="34"/>
                    <a:pt x="141" y="34"/>
                    <a:pt x="141" y="34"/>
                  </a:cubicBezTo>
                  <a:cubicBezTo>
                    <a:pt x="141" y="34"/>
                    <a:pt x="141" y="34"/>
                    <a:pt x="141" y="34"/>
                  </a:cubicBezTo>
                  <a:cubicBezTo>
                    <a:pt x="209" y="37"/>
                    <a:pt x="245" y="62"/>
                    <a:pt x="245" y="62"/>
                  </a:cubicBezTo>
                  <a:cubicBezTo>
                    <a:pt x="245" y="62"/>
                    <a:pt x="245" y="114"/>
                    <a:pt x="245" y="192"/>
                  </a:cubicBezTo>
                  <a:cubicBezTo>
                    <a:pt x="239" y="242"/>
                    <a:pt x="142" y="288"/>
                    <a:pt x="141" y="289"/>
                  </a:cubicBezTo>
                </a:path>
              </a:pathLst>
            </a:custGeom>
            <a:solidFill>
              <a:schemeClr val="bg1"/>
            </a:solidFill>
            <a:ln>
              <a:noFill/>
            </a:ln>
          </p:spPr>
          <p:txBody>
            <a:bodyPr vert="horz" wrap="square" lIns="68454" tIns="34226" rIns="68454" bIns="34226" numCol="1" anchor="t" anchorCtr="0" compatLnSpc="1">
              <a:prstTxWarp prst="textNoShape">
                <a:avLst/>
              </a:prstTxWarp>
            </a:bodyPr>
            <a:lstStyle/>
            <a:p>
              <a:pPr defTabSz="912755">
                <a:defRPr/>
              </a:pPr>
              <a:endParaRPr kumimoji="1" lang="en-US" sz="1348" kern="0">
                <a:solidFill>
                  <a:srgbClr val="000000"/>
                </a:solidFill>
                <a:latin typeface="Calibri" pitchFamily="34" charset="0"/>
                <a:ea typeface="PMingLiU" pitchFamily="18" charset="-120"/>
                <a:cs typeface="新細明體"/>
              </a:endParaRPr>
            </a:p>
          </p:txBody>
        </p:sp>
      </p:grpSp>
      <p:sp>
        <p:nvSpPr>
          <p:cNvPr id="65" name="Rectangle 64"/>
          <p:cNvSpPr/>
          <p:nvPr/>
        </p:nvSpPr>
        <p:spPr>
          <a:xfrm>
            <a:off x="4027757" y="4278906"/>
            <a:ext cx="2075570" cy="193720"/>
          </a:xfrm>
          <a:prstGeom prst="rect">
            <a:avLst/>
          </a:prstGeom>
        </p:spPr>
        <p:txBody>
          <a:bodyPr wrap="none" lIns="0" tIns="0" rIns="0" bIns="0">
            <a:spAutoFit/>
          </a:bodyPr>
          <a:lstStyle/>
          <a:p>
            <a:pPr algn="ctr" defTabSz="913577">
              <a:lnSpc>
                <a:spcPct val="90000"/>
              </a:lnSpc>
            </a:pPr>
            <a:r>
              <a:rPr kumimoji="1" lang="en-US" sz="1399">
                <a:solidFill>
                  <a:schemeClr val="accent6"/>
                </a:solidFill>
                <a:latin typeface="Franklin Gothic Book"/>
                <a:ea typeface="PMingLiU" pitchFamily="18" charset="-120"/>
                <a:cs typeface="新細明體"/>
              </a:rPr>
              <a:t>On-Premises Security </a:t>
            </a:r>
            <a:r>
              <a:rPr kumimoji="1" lang="en-US" sz="1399" dirty="0">
                <a:solidFill>
                  <a:schemeClr val="accent6"/>
                </a:solidFill>
                <a:latin typeface="Franklin Gothic Book"/>
                <a:ea typeface="PMingLiU" pitchFamily="18" charset="-120"/>
                <a:cs typeface="新細明體"/>
              </a:rPr>
              <a:t>Stack</a:t>
            </a:r>
          </a:p>
        </p:txBody>
      </p:sp>
      <p:sp>
        <p:nvSpPr>
          <p:cNvPr id="66" name="Rectangle 65"/>
          <p:cNvSpPr/>
          <p:nvPr/>
        </p:nvSpPr>
        <p:spPr>
          <a:xfrm>
            <a:off x="4276995" y="1328719"/>
            <a:ext cx="1433489" cy="193720"/>
          </a:xfrm>
          <a:prstGeom prst="rect">
            <a:avLst/>
          </a:prstGeom>
        </p:spPr>
        <p:txBody>
          <a:bodyPr wrap="none" lIns="0" tIns="0" rIns="0" bIns="0">
            <a:spAutoFit/>
          </a:bodyPr>
          <a:lstStyle/>
          <a:p>
            <a:pPr algn="ctr" defTabSz="913577">
              <a:lnSpc>
                <a:spcPct val="90000"/>
              </a:lnSpc>
            </a:pPr>
            <a:r>
              <a:rPr kumimoji="1" lang="en-US" sz="1399" dirty="0">
                <a:solidFill>
                  <a:srgbClr val="3C4E9A"/>
                </a:solidFill>
                <a:latin typeface="Franklin Gothic Book"/>
                <a:ea typeface="PMingLiU" pitchFamily="18" charset="-120"/>
                <a:cs typeface="新細明體"/>
              </a:rPr>
              <a:t>DNS-Layer Security</a:t>
            </a:r>
          </a:p>
        </p:txBody>
      </p:sp>
      <p:sp>
        <p:nvSpPr>
          <p:cNvPr id="67" name="Freeform 66"/>
          <p:cNvSpPr>
            <a:spLocks noChangeAspect="1"/>
          </p:cNvSpPr>
          <p:nvPr/>
        </p:nvSpPr>
        <p:spPr>
          <a:xfrm>
            <a:off x="6047376" y="2420415"/>
            <a:ext cx="1585976" cy="949626"/>
          </a:xfrm>
          <a:custGeom>
            <a:avLst/>
            <a:gdLst>
              <a:gd name="connsiteX0" fmla="*/ 579119 w 1160060"/>
              <a:gd name="connsiteY0" fmla="*/ 249639 h 694603"/>
              <a:gd name="connsiteX1" fmla="*/ 515394 w 1160060"/>
              <a:gd name="connsiteY1" fmla="*/ 313434 h 694603"/>
              <a:gd name="connsiteX2" fmla="*/ 517215 w 1160060"/>
              <a:gd name="connsiteY2" fmla="*/ 320725 h 694603"/>
              <a:gd name="connsiteX3" fmla="*/ 477159 w 1160060"/>
              <a:gd name="connsiteY3" fmla="*/ 368116 h 694603"/>
              <a:gd name="connsiteX4" fmla="*/ 398869 w 1160060"/>
              <a:gd name="connsiteY4" fmla="*/ 351711 h 694603"/>
              <a:gd name="connsiteX5" fmla="*/ 384303 w 1160060"/>
              <a:gd name="connsiteY5" fmla="*/ 275157 h 694603"/>
              <a:gd name="connsiteX6" fmla="*/ 371558 w 1160060"/>
              <a:gd name="connsiteY6" fmla="*/ 266044 h 694603"/>
              <a:gd name="connsiteX7" fmla="*/ 362454 w 1160060"/>
              <a:gd name="connsiteY7" fmla="*/ 278803 h 694603"/>
              <a:gd name="connsiteX8" fmla="*/ 377020 w 1160060"/>
              <a:gd name="connsiteY8" fmla="*/ 362648 h 694603"/>
              <a:gd name="connsiteX9" fmla="*/ 386124 w 1160060"/>
              <a:gd name="connsiteY9" fmla="*/ 371761 h 694603"/>
              <a:gd name="connsiteX10" fmla="*/ 468056 w 1160060"/>
              <a:gd name="connsiteY10" fmla="*/ 388166 h 694603"/>
              <a:gd name="connsiteX11" fmla="*/ 466235 w 1160060"/>
              <a:gd name="connsiteY11" fmla="*/ 402747 h 694603"/>
              <a:gd name="connsiteX12" fmla="*/ 367917 w 1160060"/>
              <a:gd name="connsiteY12" fmla="*/ 397279 h 694603"/>
              <a:gd name="connsiteX13" fmla="*/ 358813 w 1160060"/>
              <a:gd name="connsiteY13" fmla="*/ 400925 h 694603"/>
              <a:gd name="connsiteX14" fmla="*/ 304192 w 1160060"/>
              <a:gd name="connsiteY14" fmla="*/ 455606 h 694603"/>
              <a:gd name="connsiteX15" fmla="*/ 304192 w 1160060"/>
              <a:gd name="connsiteY15" fmla="*/ 470188 h 694603"/>
              <a:gd name="connsiteX16" fmla="*/ 311474 w 1160060"/>
              <a:gd name="connsiteY16" fmla="*/ 473833 h 694603"/>
              <a:gd name="connsiteX17" fmla="*/ 320578 w 1160060"/>
              <a:gd name="connsiteY17" fmla="*/ 470188 h 694603"/>
              <a:gd name="connsiteX18" fmla="*/ 371558 w 1160060"/>
              <a:gd name="connsiteY18" fmla="*/ 419152 h 694603"/>
              <a:gd name="connsiteX19" fmla="*/ 466235 w 1160060"/>
              <a:gd name="connsiteY19" fmla="*/ 424620 h 694603"/>
              <a:gd name="connsiteX20" fmla="*/ 468056 w 1160060"/>
              <a:gd name="connsiteY20" fmla="*/ 442847 h 694603"/>
              <a:gd name="connsiteX21" fmla="*/ 386124 w 1160060"/>
              <a:gd name="connsiteY21" fmla="*/ 459251 h 694603"/>
              <a:gd name="connsiteX22" fmla="*/ 377020 w 1160060"/>
              <a:gd name="connsiteY22" fmla="*/ 468365 h 694603"/>
              <a:gd name="connsiteX23" fmla="*/ 362454 w 1160060"/>
              <a:gd name="connsiteY23" fmla="*/ 552210 h 694603"/>
              <a:gd name="connsiteX24" fmla="*/ 371558 w 1160060"/>
              <a:gd name="connsiteY24" fmla="*/ 564969 h 694603"/>
              <a:gd name="connsiteX25" fmla="*/ 373379 w 1160060"/>
              <a:gd name="connsiteY25" fmla="*/ 564969 h 694603"/>
              <a:gd name="connsiteX26" fmla="*/ 384303 w 1160060"/>
              <a:gd name="connsiteY26" fmla="*/ 555855 h 694603"/>
              <a:gd name="connsiteX27" fmla="*/ 398869 w 1160060"/>
              <a:gd name="connsiteY27" fmla="*/ 479301 h 694603"/>
              <a:gd name="connsiteX28" fmla="*/ 475339 w 1160060"/>
              <a:gd name="connsiteY28" fmla="*/ 462897 h 694603"/>
              <a:gd name="connsiteX29" fmla="*/ 579119 w 1160060"/>
              <a:gd name="connsiteY29" fmla="*/ 532160 h 694603"/>
              <a:gd name="connsiteX30" fmla="*/ 684721 w 1160060"/>
              <a:gd name="connsiteY30" fmla="*/ 462897 h 694603"/>
              <a:gd name="connsiteX31" fmla="*/ 761191 w 1160060"/>
              <a:gd name="connsiteY31" fmla="*/ 479301 h 694603"/>
              <a:gd name="connsiteX32" fmla="*/ 773936 w 1160060"/>
              <a:gd name="connsiteY32" fmla="*/ 555855 h 694603"/>
              <a:gd name="connsiteX33" fmla="*/ 784860 w 1160060"/>
              <a:gd name="connsiteY33" fmla="*/ 564969 h 694603"/>
              <a:gd name="connsiteX34" fmla="*/ 786681 w 1160060"/>
              <a:gd name="connsiteY34" fmla="*/ 564969 h 694603"/>
              <a:gd name="connsiteX35" fmla="*/ 795784 w 1160060"/>
              <a:gd name="connsiteY35" fmla="*/ 552210 h 694603"/>
              <a:gd name="connsiteX36" fmla="*/ 781218 w 1160060"/>
              <a:gd name="connsiteY36" fmla="*/ 468365 h 694603"/>
              <a:gd name="connsiteX37" fmla="*/ 773936 w 1160060"/>
              <a:gd name="connsiteY37" fmla="*/ 459251 h 694603"/>
              <a:gd name="connsiteX38" fmla="*/ 692004 w 1160060"/>
              <a:gd name="connsiteY38" fmla="*/ 442847 h 694603"/>
              <a:gd name="connsiteX39" fmla="*/ 693824 w 1160060"/>
              <a:gd name="connsiteY39" fmla="*/ 424620 h 694603"/>
              <a:gd name="connsiteX40" fmla="*/ 788501 w 1160060"/>
              <a:gd name="connsiteY40" fmla="*/ 419152 h 694603"/>
              <a:gd name="connsiteX41" fmla="*/ 839481 w 1160060"/>
              <a:gd name="connsiteY41" fmla="*/ 470188 h 694603"/>
              <a:gd name="connsiteX42" fmla="*/ 846764 w 1160060"/>
              <a:gd name="connsiteY42" fmla="*/ 473833 h 694603"/>
              <a:gd name="connsiteX43" fmla="*/ 855868 w 1160060"/>
              <a:gd name="connsiteY43" fmla="*/ 470188 h 694603"/>
              <a:gd name="connsiteX44" fmla="*/ 855868 w 1160060"/>
              <a:gd name="connsiteY44" fmla="*/ 455606 h 694603"/>
              <a:gd name="connsiteX45" fmla="*/ 801246 w 1160060"/>
              <a:gd name="connsiteY45" fmla="*/ 400925 h 694603"/>
              <a:gd name="connsiteX46" fmla="*/ 792143 w 1160060"/>
              <a:gd name="connsiteY46" fmla="*/ 397279 h 694603"/>
              <a:gd name="connsiteX47" fmla="*/ 693824 w 1160060"/>
              <a:gd name="connsiteY47" fmla="*/ 402747 h 694603"/>
              <a:gd name="connsiteX48" fmla="*/ 690183 w 1160060"/>
              <a:gd name="connsiteY48" fmla="*/ 388166 h 694603"/>
              <a:gd name="connsiteX49" fmla="*/ 773936 w 1160060"/>
              <a:gd name="connsiteY49" fmla="*/ 371761 h 694603"/>
              <a:gd name="connsiteX50" fmla="*/ 781218 w 1160060"/>
              <a:gd name="connsiteY50" fmla="*/ 362648 h 694603"/>
              <a:gd name="connsiteX51" fmla="*/ 795784 w 1160060"/>
              <a:gd name="connsiteY51" fmla="*/ 278803 h 694603"/>
              <a:gd name="connsiteX52" fmla="*/ 786681 w 1160060"/>
              <a:gd name="connsiteY52" fmla="*/ 266044 h 694603"/>
              <a:gd name="connsiteX53" fmla="*/ 773936 w 1160060"/>
              <a:gd name="connsiteY53" fmla="*/ 275157 h 694603"/>
              <a:gd name="connsiteX54" fmla="*/ 761191 w 1160060"/>
              <a:gd name="connsiteY54" fmla="*/ 351711 h 694603"/>
              <a:gd name="connsiteX55" fmla="*/ 682900 w 1160060"/>
              <a:gd name="connsiteY55" fmla="*/ 368116 h 694603"/>
              <a:gd name="connsiteX56" fmla="*/ 642844 w 1160060"/>
              <a:gd name="connsiteY56" fmla="*/ 320725 h 694603"/>
              <a:gd name="connsiteX57" fmla="*/ 642844 w 1160060"/>
              <a:gd name="connsiteY57" fmla="*/ 313434 h 694603"/>
              <a:gd name="connsiteX58" fmla="*/ 579119 w 1160060"/>
              <a:gd name="connsiteY58" fmla="*/ 249639 h 694603"/>
              <a:gd name="connsiteX59" fmla="*/ 452638 w 1160060"/>
              <a:gd name="connsiteY59" fmla="*/ 0 h 694603"/>
              <a:gd name="connsiteX60" fmla="*/ 652388 w 1160060"/>
              <a:gd name="connsiteY60" fmla="*/ 92529 h 694603"/>
              <a:gd name="connsiteX61" fmla="*/ 844440 w 1160060"/>
              <a:gd name="connsiteY61" fmla="*/ 90848 h 694603"/>
              <a:gd name="connsiteX62" fmla="*/ 925518 w 1160060"/>
              <a:gd name="connsiteY62" fmla="*/ 215171 h 694603"/>
              <a:gd name="connsiteX63" fmla="*/ 1159940 w 1160060"/>
              <a:gd name="connsiteY63" fmla="*/ 457883 h 694603"/>
              <a:gd name="connsiteX64" fmla="*/ 917219 w 1160060"/>
              <a:gd name="connsiteY64" fmla="*/ 692796 h 694603"/>
              <a:gd name="connsiteX65" fmla="*/ 245101 w 1160060"/>
              <a:gd name="connsiteY65" fmla="*/ 692796 h 694603"/>
              <a:gd name="connsiteX66" fmla="*/ 171 w 1160060"/>
              <a:gd name="connsiteY66" fmla="*/ 488316 h 694603"/>
              <a:gd name="connsiteX67" fmla="*/ 201104 w 1160060"/>
              <a:gd name="connsiteY67" fmla="*/ 307961 h 694603"/>
              <a:gd name="connsiteX68" fmla="*/ 452638 w 1160060"/>
              <a:gd name="connsiteY68" fmla="*/ 0 h 69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60060" h="694603">
                <a:moveTo>
                  <a:pt x="579119" y="249639"/>
                </a:moveTo>
                <a:cubicBezTo>
                  <a:pt x="544526" y="249639"/>
                  <a:pt x="515394" y="278803"/>
                  <a:pt x="515394" y="313434"/>
                </a:cubicBezTo>
                <a:cubicBezTo>
                  <a:pt x="515394" y="317080"/>
                  <a:pt x="517215" y="318902"/>
                  <a:pt x="517215" y="320725"/>
                </a:cubicBezTo>
                <a:cubicBezTo>
                  <a:pt x="499008" y="333484"/>
                  <a:pt x="486263" y="349888"/>
                  <a:pt x="477159" y="368116"/>
                </a:cubicBezTo>
                <a:cubicBezTo>
                  <a:pt x="398869" y="351711"/>
                  <a:pt x="398869" y="351711"/>
                  <a:pt x="398869" y="351711"/>
                </a:cubicBezTo>
                <a:cubicBezTo>
                  <a:pt x="384303" y="275157"/>
                  <a:pt x="384303" y="275157"/>
                  <a:pt x="384303" y="275157"/>
                </a:cubicBezTo>
                <a:cubicBezTo>
                  <a:pt x="384303" y="269689"/>
                  <a:pt x="378841" y="266044"/>
                  <a:pt x="371558" y="266044"/>
                </a:cubicBezTo>
                <a:cubicBezTo>
                  <a:pt x="366096" y="267866"/>
                  <a:pt x="362454" y="273334"/>
                  <a:pt x="362454" y="278803"/>
                </a:cubicBezTo>
                <a:cubicBezTo>
                  <a:pt x="377020" y="362648"/>
                  <a:pt x="377020" y="362648"/>
                  <a:pt x="377020" y="362648"/>
                </a:cubicBezTo>
                <a:cubicBezTo>
                  <a:pt x="378841" y="366293"/>
                  <a:pt x="382482" y="369938"/>
                  <a:pt x="386124" y="371761"/>
                </a:cubicBezTo>
                <a:cubicBezTo>
                  <a:pt x="468056" y="388166"/>
                  <a:pt x="468056" y="388166"/>
                  <a:pt x="468056" y="388166"/>
                </a:cubicBezTo>
                <a:cubicBezTo>
                  <a:pt x="468056" y="393634"/>
                  <a:pt x="466235" y="397279"/>
                  <a:pt x="466235" y="402747"/>
                </a:cubicBezTo>
                <a:cubicBezTo>
                  <a:pt x="367917" y="397279"/>
                  <a:pt x="367917" y="397279"/>
                  <a:pt x="367917" y="397279"/>
                </a:cubicBezTo>
                <a:cubicBezTo>
                  <a:pt x="364275" y="397279"/>
                  <a:pt x="360634" y="399102"/>
                  <a:pt x="358813" y="400925"/>
                </a:cubicBezTo>
                <a:cubicBezTo>
                  <a:pt x="304192" y="455606"/>
                  <a:pt x="304192" y="455606"/>
                  <a:pt x="304192" y="455606"/>
                </a:cubicBezTo>
                <a:cubicBezTo>
                  <a:pt x="300550" y="459251"/>
                  <a:pt x="300550" y="466542"/>
                  <a:pt x="304192" y="470188"/>
                </a:cubicBezTo>
                <a:cubicBezTo>
                  <a:pt x="306012" y="472011"/>
                  <a:pt x="309654" y="473833"/>
                  <a:pt x="311474" y="473833"/>
                </a:cubicBezTo>
                <a:cubicBezTo>
                  <a:pt x="315116" y="473833"/>
                  <a:pt x="316937" y="472011"/>
                  <a:pt x="320578" y="470188"/>
                </a:cubicBezTo>
                <a:cubicBezTo>
                  <a:pt x="371558" y="419152"/>
                  <a:pt x="371558" y="419152"/>
                  <a:pt x="371558" y="419152"/>
                </a:cubicBezTo>
                <a:cubicBezTo>
                  <a:pt x="466235" y="424620"/>
                  <a:pt x="466235" y="424620"/>
                  <a:pt x="466235" y="424620"/>
                </a:cubicBezTo>
                <a:cubicBezTo>
                  <a:pt x="466235" y="430088"/>
                  <a:pt x="466235" y="437379"/>
                  <a:pt x="468056" y="442847"/>
                </a:cubicBezTo>
                <a:cubicBezTo>
                  <a:pt x="386124" y="459251"/>
                  <a:pt x="386124" y="459251"/>
                  <a:pt x="386124" y="459251"/>
                </a:cubicBezTo>
                <a:cubicBezTo>
                  <a:pt x="382482" y="461074"/>
                  <a:pt x="378841" y="464720"/>
                  <a:pt x="377020" y="468365"/>
                </a:cubicBezTo>
                <a:cubicBezTo>
                  <a:pt x="362454" y="552210"/>
                  <a:pt x="362454" y="552210"/>
                  <a:pt x="362454" y="552210"/>
                </a:cubicBezTo>
                <a:cubicBezTo>
                  <a:pt x="362454" y="557678"/>
                  <a:pt x="366096" y="563146"/>
                  <a:pt x="371558" y="564969"/>
                </a:cubicBezTo>
                <a:cubicBezTo>
                  <a:pt x="373379" y="564969"/>
                  <a:pt x="373379" y="564969"/>
                  <a:pt x="373379" y="564969"/>
                </a:cubicBezTo>
                <a:cubicBezTo>
                  <a:pt x="378841" y="564969"/>
                  <a:pt x="384303" y="561324"/>
                  <a:pt x="384303" y="555855"/>
                </a:cubicBezTo>
                <a:cubicBezTo>
                  <a:pt x="398869" y="479301"/>
                  <a:pt x="398869" y="479301"/>
                  <a:pt x="398869" y="479301"/>
                </a:cubicBezTo>
                <a:cubicBezTo>
                  <a:pt x="475339" y="462897"/>
                  <a:pt x="475339" y="462897"/>
                  <a:pt x="475339" y="462897"/>
                </a:cubicBezTo>
                <a:cubicBezTo>
                  <a:pt x="491725" y="504819"/>
                  <a:pt x="533601" y="532160"/>
                  <a:pt x="579119" y="532160"/>
                </a:cubicBezTo>
                <a:cubicBezTo>
                  <a:pt x="626458" y="532160"/>
                  <a:pt x="666514" y="504819"/>
                  <a:pt x="684721" y="462897"/>
                </a:cubicBezTo>
                <a:cubicBezTo>
                  <a:pt x="761191" y="479301"/>
                  <a:pt x="761191" y="479301"/>
                  <a:pt x="761191" y="479301"/>
                </a:cubicBezTo>
                <a:cubicBezTo>
                  <a:pt x="773936" y="555855"/>
                  <a:pt x="773936" y="555855"/>
                  <a:pt x="773936" y="555855"/>
                </a:cubicBezTo>
                <a:cubicBezTo>
                  <a:pt x="775756" y="561324"/>
                  <a:pt x="781218" y="564969"/>
                  <a:pt x="784860" y="564969"/>
                </a:cubicBezTo>
                <a:cubicBezTo>
                  <a:pt x="786681" y="564969"/>
                  <a:pt x="786681" y="564969"/>
                  <a:pt x="786681" y="564969"/>
                </a:cubicBezTo>
                <a:cubicBezTo>
                  <a:pt x="793963" y="563146"/>
                  <a:pt x="797605" y="557678"/>
                  <a:pt x="795784" y="552210"/>
                </a:cubicBezTo>
                <a:cubicBezTo>
                  <a:pt x="781218" y="468365"/>
                  <a:pt x="781218" y="468365"/>
                  <a:pt x="781218" y="468365"/>
                </a:cubicBezTo>
                <a:cubicBezTo>
                  <a:pt x="781218" y="464720"/>
                  <a:pt x="777577" y="461074"/>
                  <a:pt x="773936" y="459251"/>
                </a:cubicBezTo>
                <a:cubicBezTo>
                  <a:pt x="692004" y="442847"/>
                  <a:pt x="692004" y="442847"/>
                  <a:pt x="692004" y="442847"/>
                </a:cubicBezTo>
                <a:cubicBezTo>
                  <a:pt x="693824" y="437379"/>
                  <a:pt x="693824" y="430088"/>
                  <a:pt x="693824" y="424620"/>
                </a:cubicBezTo>
                <a:cubicBezTo>
                  <a:pt x="788501" y="419152"/>
                  <a:pt x="788501" y="419152"/>
                  <a:pt x="788501" y="419152"/>
                </a:cubicBezTo>
                <a:cubicBezTo>
                  <a:pt x="839481" y="470188"/>
                  <a:pt x="839481" y="470188"/>
                  <a:pt x="839481" y="470188"/>
                </a:cubicBezTo>
                <a:cubicBezTo>
                  <a:pt x="841302" y="472011"/>
                  <a:pt x="844943" y="473833"/>
                  <a:pt x="846764" y="473833"/>
                </a:cubicBezTo>
                <a:cubicBezTo>
                  <a:pt x="850406" y="473833"/>
                  <a:pt x="852226" y="472011"/>
                  <a:pt x="855868" y="470188"/>
                </a:cubicBezTo>
                <a:cubicBezTo>
                  <a:pt x="859509" y="466542"/>
                  <a:pt x="859509" y="459251"/>
                  <a:pt x="855868" y="455606"/>
                </a:cubicBezTo>
                <a:cubicBezTo>
                  <a:pt x="801246" y="400925"/>
                  <a:pt x="801246" y="400925"/>
                  <a:pt x="801246" y="400925"/>
                </a:cubicBezTo>
                <a:cubicBezTo>
                  <a:pt x="797605" y="399102"/>
                  <a:pt x="795784" y="397279"/>
                  <a:pt x="792143" y="397279"/>
                </a:cubicBezTo>
                <a:cubicBezTo>
                  <a:pt x="693824" y="402747"/>
                  <a:pt x="693824" y="402747"/>
                  <a:pt x="693824" y="402747"/>
                </a:cubicBezTo>
                <a:cubicBezTo>
                  <a:pt x="693824" y="397279"/>
                  <a:pt x="692004" y="393634"/>
                  <a:pt x="690183" y="388166"/>
                </a:cubicBezTo>
                <a:cubicBezTo>
                  <a:pt x="773936" y="371761"/>
                  <a:pt x="773936" y="371761"/>
                  <a:pt x="773936" y="371761"/>
                </a:cubicBezTo>
                <a:cubicBezTo>
                  <a:pt x="777577" y="369938"/>
                  <a:pt x="781218" y="366293"/>
                  <a:pt x="781218" y="362648"/>
                </a:cubicBezTo>
                <a:cubicBezTo>
                  <a:pt x="795784" y="278803"/>
                  <a:pt x="795784" y="278803"/>
                  <a:pt x="795784" y="278803"/>
                </a:cubicBezTo>
                <a:cubicBezTo>
                  <a:pt x="797605" y="273334"/>
                  <a:pt x="793963" y="267866"/>
                  <a:pt x="786681" y="266044"/>
                </a:cubicBezTo>
                <a:cubicBezTo>
                  <a:pt x="781218" y="266044"/>
                  <a:pt x="775756" y="269689"/>
                  <a:pt x="773936" y="275157"/>
                </a:cubicBezTo>
                <a:cubicBezTo>
                  <a:pt x="761191" y="351711"/>
                  <a:pt x="761191" y="351711"/>
                  <a:pt x="761191" y="351711"/>
                </a:cubicBezTo>
                <a:cubicBezTo>
                  <a:pt x="682900" y="368116"/>
                  <a:pt x="682900" y="368116"/>
                  <a:pt x="682900" y="368116"/>
                </a:cubicBezTo>
                <a:cubicBezTo>
                  <a:pt x="673796" y="349888"/>
                  <a:pt x="661051" y="333484"/>
                  <a:pt x="642844" y="320725"/>
                </a:cubicBezTo>
                <a:cubicBezTo>
                  <a:pt x="642844" y="318902"/>
                  <a:pt x="642844" y="317080"/>
                  <a:pt x="642844" y="313434"/>
                </a:cubicBezTo>
                <a:cubicBezTo>
                  <a:pt x="642844" y="278803"/>
                  <a:pt x="615534" y="249639"/>
                  <a:pt x="579119" y="249639"/>
                </a:cubicBezTo>
                <a:close/>
                <a:moveTo>
                  <a:pt x="452638" y="0"/>
                </a:moveTo>
                <a:cubicBezTo>
                  <a:pt x="602062" y="3247"/>
                  <a:pt x="619293" y="69803"/>
                  <a:pt x="652388" y="92529"/>
                </a:cubicBezTo>
                <a:cubicBezTo>
                  <a:pt x="755769" y="50304"/>
                  <a:pt x="808036" y="71387"/>
                  <a:pt x="844440" y="90848"/>
                </a:cubicBezTo>
                <a:cubicBezTo>
                  <a:pt x="905543" y="129042"/>
                  <a:pt x="915530" y="183470"/>
                  <a:pt x="925518" y="215171"/>
                </a:cubicBezTo>
                <a:cubicBezTo>
                  <a:pt x="1122338" y="251163"/>
                  <a:pt x="1162290" y="408905"/>
                  <a:pt x="1159940" y="457883"/>
                </a:cubicBezTo>
                <a:cubicBezTo>
                  <a:pt x="1165398" y="663347"/>
                  <a:pt x="984025" y="690247"/>
                  <a:pt x="917219" y="692796"/>
                </a:cubicBezTo>
                <a:cubicBezTo>
                  <a:pt x="656642" y="690283"/>
                  <a:pt x="696608" y="692796"/>
                  <a:pt x="245101" y="692796"/>
                </a:cubicBezTo>
                <a:cubicBezTo>
                  <a:pt x="56127" y="712556"/>
                  <a:pt x="-3659" y="565442"/>
                  <a:pt x="171" y="488316"/>
                </a:cubicBezTo>
                <a:cubicBezTo>
                  <a:pt x="10159" y="318354"/>
                  <a:pt x="162915" y="312346"/>
                  <a:pt x="201104" y="307961"/>
                </a:cubicBezTo>
                <a:cubicBezTo>
                  <a:pt x="196820" y="8886"/>
                  <a:pt x="426958" y="5255"/>
                  <a:pt x="452638" y="0"/>
                </a:cubicBezTo>
                <a:close/>
              </a:path>
            </a:pathLst>
          </a:custGeom>
          <a:solidFill>
            <a:schemeClr val="tx1"/>
          </a:solidFill>
          <a:ln w="57150" cap="flat" cmpd="sng" algn="ctr">
            <a:noFill/>
            <a:prstDash val="solid"/>
          </a:ln>
          <a:effectLst/>
        </p:spPr>
        <p:txBody>
          <a:bodyPr rot="0" spcFirstLastPara="0" vertOverflow="overflow" horzOverflow="overflow" vert="horz" wrap="square" lIns="91270" tIns="45636" rIns="91270" bIns="45636" numCol="1" spcCol="0" rtlCol="0" fromWordArt="0" anchor="ctr" anchorCtr="0" forceAA="0" compatLnSpc="1">
            <a:prstTxWarp prst="textNoShape">
              <a:avLst/>
            </a:prstTxWarp>
            <a:noAutofit/>
          </a:bodyPr>
          <a:lstStyle/>
          <a:p>
            <a:pPr defTabSz="912755">
              <a:defRPr/>
            </a:pPr>
            <a:endParaRPr kumimoji="1" lang="en-US" sz="998" b="1" kern="0" dirty="0">
              <a:solidFill>
                <a:srgbClr val="000000"/>
              </a:solidFill>
              <a:latin typeface="Trade Gothic LT Std"/>
              <a:ea typeface="ＭＳ Ｐゴシック"/>
              <a:cs typeface="Trade Gothic LT Std"/>
            </a:endParaRPr>
          </a:p>
        </p:txBody>
      </p:sp>
      <p:sp>
        <p:nvSpPr>
          <p:cNvPr id="68" name="Rectangle 67"/>
          <p:cNvSpPr/>
          <p:nvPr/>
        </p:nvSpPr>
        <p:spPr>
          <a:xfrm>
            <a:off x="7721501" y="2658022"/>
            <a:ext cx="1018653" cy="584870"/>
          </a:xfrm>
          <a:prstGeom prst="rect">
            <a:avLst/>
          </a:prstGeom>
        </p:spPr>
        <p:txBody>
          <a:bodyPr wrap="square" lIns="0" tIns="0" rIns="0" bIns="0">
            <a:spAutoFit/>
          </a:bodyPr>
          <a:lstStyle/>
          <a:p>
            <a:pPr defTabSz="913577">
              <a:lnSpc>
                <a:spcPct val="90000"/>
              </a:lnSpc>
            </a:pPr>
            <a:r>
              <a:rPr kumimoji="1" lang="en-US" sz="1399" dirty="0" smtClean="0">
                <a:latin typeface="Franklin Gothic Book"/>
                <a:ea typeface="PMingLiU" pitchFamily="18" charset="-120"/>
                <a:cs typeface="新細明體"/>
              </a:rPr>
              <a:t>Malware</a:t>
            </a:r>
            <a:r>
              <a:rPr kumimoji="1" lang="en-US" sz="1399" dirty="0">
                <a:latin typeface="Franklin Gothic Book"/>
                <a:ea typeface="PMingLiU" pitchFamily="18" charset="-120"/>
                <a:cs typeface="新細明體"/>
              </a:rPr>
              <a:t>, Phishing, </a:t>
            </a:r>
          </a:p>
          <a:p>
            <a:pPr defTabSz="913577">
              <a:lnSpc>
                <a:spcPct val="90000"/>
              </a:lnSpc>
            </a:pPr>
            <a:r>
              <a:rPr kumimoji="1" lang="en-US" sz="1399" dirty="0">
                <a:latin typeface="Franklin Gothic Book"/>
                <a:ea typeface="PMingLiU" pitchFamily="18" charset="-120"/>
                <a:cs typeface="新細明體"/>
              </a:rPr>
              <a:t>C2 Callbacks</a:t>
            </a:r>
          </a:p>
        </p:txBody>
      </p:sp>
      <p:sp>
        <p:nvSpPr>
          <p:cNvPr id="69" name="Rectangle 68"/>
          <p:cNvSpPr/>
          <p:nvPr/>
        </p:nvSpPr>
        <p:spPr>
          <a:xfrm>
            <a:off x="4474647" y="2663184"/>
            <a:ext cx="1294158" cy="584870"/>
          </a:xfrm>
          <a:prstGeom prst="rect">
            <a:avLst/>
          </a:prstGeom>
          <a:solidFill>
            <a:srgbClr val="FFFFFF"/>
          </a:solidFill>
        </p:spPr>
        <p:txBody>
          <a:bodyPr wrap="square" lIns="0" tIns="0" rIns="0" bIns="0">
            <a:spAutoFit/>
          </a:bodyPr>
          <a:lstStyle/>
          <a:p>
            <a:pPr algn="ctr" fontAlgn="auto">
              <a:lnSpc>
                <a:spcPct val="90000"/>
              </a:lnSpc>
              <a:spcBef>
                <a:spcPts val="0"/>
              </a:spcBef>
              <a:spcAft>
                <a:spcPts val="0"/>
              </a:spcAft>
              <a:defRPr/>
            </a:pPr>
            <a:r>
              <a:rPr lang="ja-JP" altLang="en-US" sz="1399" kern="0" dirty="0" smtClean="0">
                <a:solidFill>
                  <a:srgbClr val="7F7F7F"/>
                </a:solidFill>
                <a:latin typeface="Franklin Gothic Book"/>
              </a:rPr>
              <a:t>全ポート</a:t>
            </a:r>
            <a:endParaRPr lang="en-US" altLang="ja-JP" sz="1399" kern="0" dirty="0" smtClean="0">
              <a:solidFill>
                <a:srgbClr val="7F7F7F"/>
              </a:solidFill>
              <a:latin typeface="Franklin Gothic Book"/>
            </a:endParaRPr>
          </a:p>
          <a:p>
            <a:pPr algn="ctr" fontAlgn="auto">
              <a:lnSpc>
                <a:spcPct val="90000"/>
              </a:lnSpc>
              <a:spcBef>
                <a:spcPts val="0"/>
              </a:spcBef>
              <a:spcAft>
                <a:spcPts val="0"/>
              </a:spcAft>
              <a:defRPr/>
            </a:pPr>
            <a:r>
              <a:rPr lang="ja-JP" altLang="en-US" sz="1399" kern="0" dirty="0" smtClean="0">
                <a:solidFill>
                  <a:srgbClr val="7F7F7F"/>
                </a:solidFill>
                <a:latin typeface="Franklin Gothic Book"/>
              </a:rPr>
              <a:t>インターネット</a:t>
            </a:r>
            <a:endParaRPr lang="en-US" altLang="ja-JP" sz="1399" kern="0" dirty="0" smtClean="0">
              <a:solidFill>
                <a:srgbClr val="7F7F7F"/>
              </a:solidFill>
              <a:latin typeface="Franklin Gothic Book"/>
            </a:endParaRPr>
          </a:p>
          <a:p>
            <a:pPr algn="ctr" fontAlgn="auto">
              <a:lnSpc>
                <a:spcPct val="90000"/>
              </a:lnSpc>
              <a:spcBef>
                <a:spcPts val="0"/>
              </a:spcBef>
              <a:spcAft>
                <a:spcPts val="0"/>
              </a:spcAft>
              <a:defRPr/>
            </a:pPr>
            <a:r>
              <a:rPr lang="ja-JP" altLang="en-US" sz="1399" kern="0" dirty="0" smtClean="0">
                <a:solidFill>
                  <a:srgbClr val="7F7F7F"/>
                </a:solidFill>
                <a:latin typeface="Franklin Gothic Book"/>
              </a:rPr>
              <a:t>アクティビティ</a:t>
            </a:r>
            <a:endParaRPr lang="en-US" sz="1399" kern="0" dirty="0">
              <a:solidFill>
                <a:srgbClr val="7F7F7F"/>
              </a:solidFill>
              <a:latin typeface="Franklin Gothic Book"/>
            </a:endParaRPr>
          </a:p>
        </p:txBody>
      </p:sp>
      <p:sp>
        <p:nvSpPr>
          <p:cNvPr id="70" name="Rectangle 69"/>
          <p:cNvSpPr/>
          <p:nvPr/>
        </p:nvSpPr>
        <p:spPr>
          <a:xfrm>
            <a:off x="4458636" y="2090594"/>
            <a:ext cx="1101846" cy="166045"/>
          </a:xfrm>
          <a:prstGeom prst="rect">
            <a:avLst/>
          </a:prstGeom>
        </p:spPr>
        <p:txBody>
          <a:bodyPr wrap="none" lIns="0" tIns="0" rIns="0" bIns="0">
            <a:spAutoFit/>
          </a:bodyPr>
          <a:lstStyle/>
          <a:p>
            <a:pPr algn="ctr" defTabSz="913577">
              <a:lnSpc>
                <a:spcPct val="90000"/>
              </a:lnSpc>
            </a:pPr>
            <a:r>
              <a:rPr kumimoji="1" lang="en-US" sz="1199">
                <a:solidFill>
                  <a:srgbClr val="FFFFFF"/>
                </a:solidFill>
                <a:latin typeface="Franklin Gothic Book"/>
                <a:ea typeface="PMingLiU" pitchFamily="18" charset="-120"/>
                <a:cs typeface="新細明體"/>
              </a:rPr>
              <a:t>Umbrella </a:t>
            </a:r>
            <a:r>
              <a:rPr kumimoji="1" lang="en-US" sz="1199" dirty="0">
                <a:solidFill>
                  <a:srgbClr val="FFFFFF"/>
                </a:solidFill>
                <a:latin typeface="Franklin Gothic Book"/>
                <a:ea typeface="PMingLiU" pitchFamily="18" charset="-120"/>
                <a:cs typeface="新細明體"/>
              </a:rPr>
              <a:t>Service</a:t>
            </a:r>
          </a:p>
        </p:txBody>
      </p:sp>
      <p:grpSp>
        <p:nvGrpSpPr>
          <p:cNvPr id="71" name="Group 70"/>
          <p:cNvGrpSpPr>
            <a:grpSpLocks noChangeAspect="1"/>
          </p:cNvGrpSpPr>
          <p:nvPr/>
        </p:nvGrpSpPr>
        <p:grpSpPr>
          <a:xfrm>
            <a:off x="2657014" y="2492590"/>
            <a:ext cx="1096944" cy="793297"/>
            <a:chOff x="3895105" y="2557867"/>
            <a:chExt cx="550895" cy="398770"/>
          </a:xfrm>
        </p:grpSpPr>
        <p:grpSp>
          <p:nvGrpSpPr>
            <p:cNvPr id="72" name="Group 71"/>
            <p:cNvGrpSpPr>
              <a:grpSpLocks noChangeAspect="1"/>
            </p:cNvGrpSpPr>
            <p:nvPr/>
          </p:nvGrpSpPr>
          <p:grpSpPr>
            <a:xfrm>
              <a:off x="3895105" y="2557867"/>
              <a:ext cx="550895" cy="398770"/>
              <a:chOff x="-546740" y="1235559"/>
              <a:chExt cx="1479232" cy="1057663"/>
            </a:xfrm>
            <a:solidFill>
              <a:schemeClr val="tx2"/>
            </a:solidFill>
          </p:grpSpPr>
          <p:sp>
            <p:nvSpPr>
              <p:cNvPr id="76" name="Freeform 6"/>
              <p:cNvSpPr>
                <a:spLocks/>
              </p:cNvSpPr>
              <p:nvPr/>
            </p:nvSpPr>
            <p:spPr bwMode="auto">
              <a:xfrm>
                <a:off x="-484378" y="1235559"/>
                <a:ext cx="1359497" cy="828170"/>
              </a:xfrm>
              <a:custGeom>
                <a:avLst/>
                <a:gdLst>
                  <a:gd name="T0" fmla="*/ 21 w 284"/>
                  <a:gd name="T1" fmla="*/ 22 h 173"/>
                  <a:gd name="T2" fmla="*/ 262 w 284"/>
                  <a:gd name="T3" fmla="*/ 22 h 173"/>
                  <a:gd name="T4" fmla="*/ 262 w 284"/>
                  <a:gd name="T5" fmla="*/ 173 h 173"/>
                  <a:gd name="T6" fmla="*/ 284 w 284"/>
                  <a:gd name="T7" fmla="*/ 173 h 173"/>
                  <a:gd name="T8" fmla="*/ 284 w 284"/>
                  <a:gd name="T9" fmla="*/ 11 h 173"/>
                  <a:gd name="T10" fmla="*/ 273 w 284"/>
                  <a:gd name="T11" fmla="*/ 0 h 173"/>
                  <a:gd name="T12" fmla="*/ 10 w 284"/>
                  <a:gd name="T13" fmla="*/ 0 h 173"/>
                  <a:gd name="T14" fmla="*/ 0 w 284"/>
                  <a:gd name="T15" fmla="*/ 11 h 173"/>
                  <a:gd name="T16" fmla="*/ 0 w 284"/>
                  <a:gd name="T17" fmla="*/ 173 h 173"/>
                  <a:gd name="T18" fmla="*/ 21 w 284"/>
                  <a:gd name="T19" fmla="*/ 173 h 173"/>
                  <a:gd name="T20" fmla="*/ 21 w 284"/>
                  <a:gd name="T21" fmla="*/ 2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173">
                    <a:moveTo>
                      <a:pt x="21" y="22"/>
                    </a:moveTo>
                    <a:cubicBezTo>
                      <a:pt x="262" y="22"/>
                      <a:pt x="262" y="22"/>
                      <a:pt x="262" y="22"/>
                    </a:cubicBezTo>
                    <a:cubicBezTo>
                      <a:pt x="262" y="173"/>
                      <a:pt x="262" y="173"/>
                      <a:pt x="262" y="173"/>
                    </a:cubicBezTo>
                    <a:cubicBezTo>
                      <a:pt x="284" y="173"/>
                      <a:pt x="284" y="173"/>
                      <a:pt x="284" y="173"/>
                    </a:cubicBezTo>
                    <a:cubicBezTo>
                      <a:pt x="284" y="11"/>
                      <a:pt x="284" y="11"/>
                      <a:pt x="284" y="11"/>
                    </a:cubicBezTo>
                    <a:cubicBezTo>
                      <a:pt x="284" y="5"/>
                      <a:pt x="279" y="0"/>
                      <a:pt x="273" y="0"/>
                    </a:cubicBezTo>
                    <a:cubicBezTo>
                      <a:pt x="10" y="0"/>
                      <a:pt x="10" y="0"/>
                      <a:pt x="10" y="0"/>
                    </a:cubicBezTo>
                    <a:cubicBezTo>
                      <a:pt x="4" y="0"/>
                      <a:pt x="0" y="5"/>
                      <a:pt x="0" y="11"/>
                    </a:cubicBezTo>
                    <a:cubicBezTo>
                      <a:pt x="0" y="173"/>
                      <a:pt x="0" y="173"/>
                      <a:pt x="0" y="173"/>
                    </a:cubicBezTo>
                    <a:cubicBezTo>
                      <a:pt x="21" y="173"/>
                      <a:pt x="21" y="173"/>
                      <a:pt x="21" y="173"/>
                    </a:cubicBezTo>
                    <a:lnTo>
                      <a:pt x="21" y="22"/>
                    </a:lnTo>
                    <a:close/>
                  </a:path>
                </a:pathLst>
              </a:custGeom>
              <a:solidFill>
                <a:schemeClr val="tx1"/>
              </a:solidFill>
              <a:ln>
                <a:noFill/>
              </a:ln>
            </p:spPr>
            <p:txBody>
              <a:bodyPr vert="horz" wrap="square" lIns="91355" tIns="45678" rIns="91355" bIns="45678" numCol="1" anchor="t" anchorCtr="0" compatLnSpc="1">
                <a:prstTxWarp prst="textNoShape">
                  <a:avLst/>
                </a:prstTxWarp>
              </a:bodyPr>
              <a:lstStyle/>
              <a:p>
                <a:pPr defTabSz="456412"/>
                <a:endParaRPr kumimoji="1" lang="en-US">
                  <a:solidFill>
                    <a:srgbClr val="7F7F7F">
                      <a:lumMod val="40000"/>
                      <a:lumOff val="60000"/>
                    </a:srgbClr>
                  </a:solidFill>
                  <a:latin typeface="Calibri" pitchFamily="34" charset="0"/>
                  <a:ea typeface="PMingLiU" pitchFamily="18" charset="-120"/>
                  <a:cs typeface="新細明體"/>
                </a:endParaRPr>
              </a:p>
            </p:txBody>
          </p:sp>
          <p:sp>
            <p:nvSpPr>
              <p:cNvPr id="77" name="Freeform 7"/>
              <p:cNvSpPr>
                <a:spLocks/>
              </p:cNvSpPr>
              <p:nvPr/>
            </p:nvSpPr>
            <p:spPr bwMode="auto">
              <a:xfrm>
                <a:off x="-546740" y="2149789"/>
                <a:ext cx="1479232" cy="143433"/>
              </a:xfrm>
              <a:custGeom>
                <a:avLst/>
                <a:gdLst>
                  <a:gd name="T0" fmla="*/ 171 w 309"/>
                  <a:gd name="T1" fmla="*/ 0 h 30"/>
                  <a:gd name="T2" fmla="*/ 171 w 309"/>
                  <a:gd name="T3" fmla="*/ 4 h 30"/>
                  <a:gd name="T4" fmla="*/ 165 w 309"/>
                  <a:gd name="T5" fmla="*/ 10 h 30"/>
                  <a:gd name="T6" fmla="*/ 144 w 309"/>
                  <a:gd name="T7" fmla="*/ 10 h 30"/>
                  <a:gd name="T8" fmla="*/ 138 w 309"/>
                  <a:gd name="T9" fmla="*/ 4 h 30"/>
                  <a:gd name="T10" fmla="*/ 138 w 309"/>
                  <a:gd name="T11" fmla="*/ 0 h 30"/>
                  <a:gd name="T12" fmla="*/ 0 w 309"/>
                  <a:gd name="T13" fmla="*/ 0 h 30"/>
                  <a:gd name="T14" fmla="*/ 0 w 309"/>
                  <a:gd name="T15" fmla="*/ 19 h 30"/>
                  <a:gd name="T16" fmla="*/ 11 w 309"/>
                  <a:gd name="T17" fmla="*/ 30 h 30"/>
                  <a:gd name="T18" fmla="*/ 298 w 309"/>
                  <a:gd name="T19" fmla="*/ 30 h 30"/>
                  <a:gd name="T20" fmla="*/ 309 w 309"/>
                  <a:gd name="T21" fmla="*/ 19 h 30"/>
                  <a:gd name="T22" fmla="*/ 309 w 309"/>
                  <a:gd name="T23" fmla="*/ 0 h 30"/>
                  <a:gd name="T24" fmla="*/ 171 w 309"/>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30">
                    <a:moveTo>
                      <a:pt x="171" y="0"/>
                    </a:moveTo>
                    <a:cubicBezTo>
                      <a:pt x="171" y="4"/>
                      <a:pt x="171" y="4"/>
                      <a:pt x="171" y="4"/>
                    </a:cubicBezTo>
                    <a:cubicBezTo>
                      <a:pt x="171" y="7"/>
                      <a:pt x="169" y="10"/>
                      <a:pt x="165" y="10"/>
                    </a:cubicBezTo>
                    <a:cubicBezTo>
                      <a:pt x="144" y="10"/>
                      <a:pt x="144" y="10"/>
                      <a:pt x="144" y="10"/>
                    </a:cubicBezTo>
                    <a:cubicBezTo>
                      <a:pt x="141" y="10"/>
                      <a:pt x="138" y="7"/>
                      <a:pt x="138" y="4"/>
                    </a:cubicBezTo>
                    <a:cubicBezTo>
                      <a:pt x="138" y="0"/>
                      <a:pt x="138" y="0"/>
                      <a:pt x="138" y="0"/>
                    </a:cubicBezTo>
                    <a:cubicBezTo>
                      <a:pt x="0" y="0"/>
                      <a:pt x="0" y="0"/>
                      <a:pt x="0" y="0"/>
                    </a:cubicBezTo>
                    <a:cubicBezTo>
                      <a:pt x="0" y="19"/>
                      <a:pt x="0" y="19"/>
                      <a:pt x="0" y="19"/>
                    </a:cubicBezTo>
                    <a:cubicBezTo>
                      <a:pt x="0" y="25"/>
                      <a:pt x="5" y="30"/>
                      <a:pt x="11" y="30"/>
                    </a:cubicBezTo>
                    <a:cubicBezTo>
                      <a:pt x="298" y="30"/>
                      <a:pt x="298" y="30"/>
                      <a:pt x="298" y="30"/>
                    </a:cubicBezTo>
                    <a:cubicBezTo>
                      <a:pt x="304" y="30"/>
                      <a:pt x="309" y="25"/>
                      <a:pt x="309" y="19"/>
                    </a:cubicBezTo>
                    <a:cubicBezTo>
                      <a:pt x="309" y="0"/>
                      <a:pt x="309" y="0"/>
                      <a:pt x="309" y="0"/>
                    </a:cubicBezTo>
                    <a:lnTo>
                      <a:pt x="171" y="0"/>
                    </a:lnTo>
                    <a:close/>
                  </a:path>
                </a:pathLst>
              </a:custGeom>
              <a:solidFill>
                <a:schemeClr val="tx1"/>
              </a:solidFill>
              <a:ln>
                <a:noFill/>
              </a:ln>
            </p:spPr>
            <p:txBody>
              <a:bodyPr vert="horz" wrap="square" lIns="91355" tIns="45678" rIns="91355" bIns="45678" numCol="1" anchor="t" anchorCtr="0" compatLnSpc="1">
                <a:prstTxWarp prst="textNoShape">
                  <a:avLst/>
                </a:prstTxWarp>
              </a:bodyPr>
              <a:lstStyle/>
              <a:p>
                <a:pPr defTabSz="456412"/>
                <a:endParaRPr kumimoji="1" lang="en-US">
                  <a:solidFill>
                    <a:srgbClr val="7F7F7F">
                      <a:lumMod val="40000"/>
                      <a:lumOff val="60000"/>
                    </a:srgbClr>
                  </a:solidFill>
                  <a:latin typeface="Calibri" pitchFamily="34" charset="0"/>
                  <a:ea typeface="PMingLiU" pitchFamily="18" charset="-120"/>
                  <a:cs typeface="新細明體"/>
                </a:endParaRPr>
              </a:p>
            </p:txBody>
          </p:sp>
        </p:grpSp>
        <p:grpSp>
          <p:nvGrpSpPr>
            <p:cNvPr id="73" name="Group 72"/>
            <p:cNvGrpSpPr/>
            <p:nvPr/>
          </p:nvGrpSpPr>
          <p:grpSpPr>
            <a:xfrm>
              <a:off x="4035247" y="2611488"/>
              <a:ext cx="270609" cy="258623"/>
              <a:chOff x="9367396" y="3502627"/>
              <a:chExt cx="933549" cy="933552"/>
            </a:xfrm>
          </p:grpSpPr>
          <p:sp>
            <p:nvSpPr>
              <p:cNvPr id="74" name="Oval 73"/>
              <p:cNvSpPr/>
              <p:nvPr/>
            </p:nvSpPr>
            <p:spPr bwMode="auto">
              <a:xfrm>
                <a:off x="9367396" y="3502627"/>
                <a:ext cx="933549" cy="933552"/>
              </a:xfrm>
              <a:prstGeom prst="ellipse">
                <a:avLst/>
              </a:prstGeom>
              <a:solidFill>
                <a:schemeClr val="tx1"/>
              </a:solidFill>
              <a:ln w="76200">
                <a:noFill/>
              </a:ln>
              <a:extLst/>
            </p:spPr>
            <p:txBody>
              <a:bodyPr vert="horz" wrap="square" lIns="91355" tIns="45678" rIns="91355" bIns="45678" numCol="1" rtlCol="0" anchor="t" anchorCtr="0" compatLnSpc="1">
                <a:prstTxWarp prst="textNoShape">
                  <a:avLst/>
                </a:prstTxWarp>
              </a:bodyPr>
              <a:lstStyle/>
              <a:p>
                <a:pPr algn="ctr" defTabSz="913577"/>
                <a:endParaRPr kumimoji="1" lang="en-US">
                  <a:solidFill>
                    <a:srgbClr val="000000"/>
                  </a:solidFill>
                  <a:latin typeface="Calibri" pitchFamily="34" charset="0"/>
                  <a:ea typeface="PMingLiU" pitchFamily="18" charset="-120"/>
                  <a:cs typeface="新細明體"/>
                </a:endParaRPr>
              </a:p>
            </p:txBody>
          </p:sp>
          <p:sp>
            <p:nvSpPr>
              <p:cNvPr id="75" name="Oval 37"/>
              <p:cNvSpPr/>
              <p:nvPr/>
            </p:nvSpPr>
            <p:spPr bwMode="auto">
              <a:xfrm>
                <a:off x="9385659" y="3523462"/>
                <a:ext cx="892528" cy="891418"/>
              </a:xfrm>
              <a:custGeom>
                <a:avLst/>
                <a:gdLst/>
                <a:ahLst/>
                <a:cxnLst/>
                <a:rect l="l" t="t" r="r" b="b"/>
                <a:pathLst>
                  <a:path w="926905" h="925754">
                    <a:moveTo>
                      <a:pt x="434176" y="336510"/>
                    </a:moveTo>
                    <a:lnTo>
                      <a:pt x="438526" y="370868"/>
                    </a:lnTo>
                    <a:cubicBezTo>
                      <a:pt x="455416" y="428424"/>
                      <a:pt x="499025" y="473701"/>
                      <a:pt x="559854" y="504026"/>
                    </a:cubicBezTo>
                    <a:lnTo>
                      <a:pt x="622091" y="527748"/>
                    </a:lnTo>
                    <a:lnTo>
                      <a:pt x="619939" y="509926"/>
                    </a:lnTo>
                    <a:cubicBezTo>
                      <a:pt x="609215" y="465762"/>
                      <a:pt x="588182" y="426816"/>
                      <a:pt x="556287" y="396145"/>
                    </a:cubicBezTo>
                    <a:cubicBezTo>
                      <a:pt x="524393" y="365474"/>
                      <a:pt x="484655" y="345980"/>
                      <a:pt x="440105" y="336991"/>
                    </a:cubicBezTo>
                    <a:close/>
                    <a:moveTo>
                      <a:pt x="524137" y="0"/>
                    </a:moveTo>
                    <a:lnTo>
                      <a:pt x="560848" y="3700"/>
                    </a:lnTo>
                    <a:lnTo>
                      <a:pt x="644904" y="29793"/>
                    </a:lnTo>
                    <a:lnTo>
                      <a:pt x="634214" y="35325"/>
                    </a:lnTo>
                    <a:cubicBezTo>
                      <a:pt x="585289" y="64956"/>
                      <a:pt x="543484" y="99325"/>
                      <a:pt x="510740" y="136245"/>
                    </a:cubicBezTo>
                    <a:lnTo>
                      <a:pt x="474027" y="185994"/>
                    </a:lnTo>
                    <a:lnTo>
                      <a:pt x="496791" y="189152"/>
                    </a:lnTo>
                    <a:cubicBezTo>
                      <a:pt x="560544" y="205493"/>
                      <a:pt x="618359" y="236227"/>
                      <a:pt x="666008" y="282047"/>
                    </a:cubicBezTo>
                    <a:cubicBezTo>
                      <a:pt x="737481" y="350778"/>
                      <a:pt x="775929" y="443694"/>
                      <a:pt x="783138" y="546437"/>
                    </a:cubicBezTo>
                    <a:lnTo>
                      <a:pt x="783110" y="547402"/>
                    </a:lnTo>
                    <a:lnTo>
                      <a:pt x="784500" y="547462"/>
                    </a:lnTo>
                    <a:cubicBezTo>
                      <a:pt x="813089" y="546709"/>
                      <a:pt x="842536" y="543998"/>
                      <a:pt x="872489" y="539229"/>
                    </a:cubicBezTo>
                    <a:lnTo>
                      <a:pt x="926905" y="526926"/>
                    </a:lnTo>
                    <a:lnTo>
                      <a:pt x="924069" y="555065"/>
                    </a:lnTo>
                    <a:lnTo>
                      <a:pt x="901468" y="627872"/>
                    </a:lnTo>
                    <a:lnTo>
                      <a:pt x="880209" y="632537"/>
                    </a:lnTo>
                    <a:lnTo>
                      <a:pt x="780357" y="639996"/>
                    </a:lnTo>
                    <a:lnTo>
                      <a:pt x="780003" y="651924"/>
                    </a:lnTo>
                    <a:cubicBezTo>
                      <a:pt x="775531" y="687824"/>
                      <a:pt x="767655" y="724284"/>
                      <a:pt x="756440" y="760772"/>
                    </a:cubicBezTo>
                    <a:lnTo>
                      <a:pt x="719818" y="852359"/>
                    </a:lnTo>
                    <a:lnTo>
                      <a:pt x="648466" y="891088"/>
                    </a:lnTo>
                    <a:cubicBezTo>
                      <a:pt x="620544" y="902898"/>
                      <a:pt x="591234" y="912068"/>
                      <a:pt x="560848" y="918286"/>
                    </a:cubicBezTo>
                    <a:lnTo>
                      <a:pt x="486764" y="925754"/>
                    </a:lnTo>
                    <a:lnTo>
                      <a:pt x="515732" y="891288"/>
                    </a:lnTo>
                    <a:cubicBezTo>
                      <a:pt x="571772" y="814535"/>
                      <a:pt x="607731" y="732342"/>
                      <a:pt x="621740" y="655020"/>
                    </a:cubicBezTo>
                    <a:lnTo>
                      <a:pt x="624672" y="621681"/>
                    </a:lnTo>
                    <a:lnTo>
                      <a:pt x="581196" y="611416"/>
                    </a:lnTo>
                    <a:cubicBezTo>
                      <a:pt x="465167" y="573188"/>
                      <a:pt x="378503" y="498772"/>
                      <a:pt x="348705" y="397226"/>
                    </a:cubicBezTo>
                    <a:lnTo>
                      <a:pt x="339939" y="335141"/>
                    </a:lnTo>
                    <a:lnTo>
                      <a:pt x="295050" y="340865"/>
                    </a:lnTo>
                    <a:cubicBezTo>
                      <a:pt x="218336" y="357887"/>
                      <a:pt x="137612" y="397033"/>
                      <a:pt x="63108" y="456031"/>
                    </a:cubicBezTo>
                    <a:lnTo>
                      <a:pt x="4842" y="509026"/>
                    </a:lnTo>
                    <a:lnTo>
                      <a:pt x="0" y="460993"/>
                    </a:lnTo>
                    <a:cubicBezTo>
                      <a:pt x="0" y="428769"/>
                      <a:pt x="3265" y="397308"/>
                      <a:pt x="9483" y="366922"/>
                    </a:cubicBezTo>
                    <a:lnTo>
                      <a:pt x="34703" y="285677"/>
                    </a:lnTo>
                    <a:lnTo>
                      <a:pt x="76884" y="258225"/>
                    </a:lnTo>
                    <a:cubicBezTo>
                      <a:pt x="147460" y="219786"/>
                      <a:pt x="220560" y="194347"/>
                      <a:pt x="291955" y="182602"/>
                    </a:cubicBezTo>
                    <a:lnTo>
                      <a:pt x="374630" y="176902"/>
                    </a:lnTo>
                    <a:lnTo>
                      <a:pt x="379443" y="164900"/>
                    </a:lnTo>
                    <a:cubicBezTo>
                      <a:pt x="396225" y="133416"/>
                      <a:pt x="417774" y="102806"/>
                      <a:pt x="443535" y="73758"/>
                    </a:cubicBezTo>
                    <a:close/>
                  </a:path>
                </a:pathLst>
              </a:custGeom>
              <a:solidFill>
                <a:srgbClr val="FFFFFF"/>
              </a:solidFill>
              <a:ln w="76200">
                <a:noFill/>
              </a:ln>
              <a:extLst/>
            </p:spPr>
            <p:txBody>
              <a:bodyPr vert="horz" wrap="square" lIns="91355" tIns="45678" rIns="91355" bIns="45678" numCol="1" rtlCol="0" anchor="t" anchorCtr="0" compatLnSpc="1">
                <a:prstTxWarp prst="textNoShape">
                  <a:avLst/>
                </a:prstTxWarp>
              </a:bodyPr>
              <a:lstStyle/>
              <a:p>
                <a:pPr algn="ctr" defTabSz="913577"/>
                <a:endParaRPr kumimoji="1" lang="en-US">
                  <a:solidFill>
                    <a:srgbClr val="000000"/>
                  </a:solidFill>
                  <a:latin typeface="Calibri" pitchFamily="34" charset="0"/>
                  <a:ea typeface="PMingLiU" pitchFamily="18" charset="-120"/>
                  <a:cs typeface="新細明體"/>
                </a:endParaRPr>
              </a:p>
            </p:txBody>
          </p:sp>
        </p:grpSp>
      </p:grpSp>
      <p:grpSp>
        <p:nvGrpSpPr>
          <p:cNvPr id="78" name="Group 77"/>
          <p:cNvGrpSpPr/>
          <p:nvPr/>
        </p:nvGrpSpPr>
        <p:grpSpPr>
          <a:xfrm>
            <a:off x="1087186" y="1889608"/>
            <a:ext cx="636419" cy="632380"/>
            <a:chOff x="1426227" y="2028350"/>
            <a:chExt cx="637008" cy="632966"/>
          </a:xfrm>
        </p:grpSpPr>
        <p:pic>
          <p:nvPicPr>
            <p:cNvPr id="79" name="Picture 78"/>
            <p:cNvPicPr>
              <a:picLocks noChangeAspect="1"/>
            </p:cNvPicPr>
            <p:nvPr/>
          </p:nvPicPr>
          <p:blipFill>
            <a:blip r:embed="rId2"/>
            <a:stretch>
              <a:fillRect/>
            </a:stretch>
          </p:blipFill>
          <p:spPr>
            <a:xfrm>
              <a:off x="1426227" y="2113021"/>
              <a:ext cx="548295" cy="548295"/>
            </a:xfrm>
            <a:prstGeom prst="rect">
              <a:avLst/>
            </a:prstGeom>
          </p:spPr>
        </p:pic>
        <p:grpSp>
          <p:nvGrpSpPr>
            <p:cNvPr id="80" name="Group 79"/>
            <p:cNvGrpSpPr>
              <a:grpSpLocks noChangeAspect="1"/>
            </p:cNvGrpSpPr>
            <p:nvPr/>
          </p:nvGrpSpPr>
          <p:grpSpPr>
            <a:xfrm>
              <a:off x="1778350" y="2028350"/>
              <a:ext cx="284885" cy="284997"/>
              <a:chOff x="2139471" y="-606472"/>
              <a:chExt cx="357149" cy="357290"/>
            </a:xfrm>
          </p:grpSpPr>
          <p:sp>
            <p:nvSpPr>
              <p:cNvPr id="81" name="Oval 80"/>
              <p:cNvSpPr/>
              <p:nvPr/>
            </p:nvSpPr>
            <p:spPr bwMode="auto">
              <a:xfrm>
                <a:off x="2139471" y="-606472"/>
                <a:ext cx="357149" cy="357290"/>
              </a:xfrm>
              <a:prstGeom prst="ellipse">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dirty="0" err="1" smtClean="0">
                  <a:solidFill>
                    <a:srgbClr val="000000"/>
                  </a:solidFill>
                  <a:latin typeface="Franklin Gothic Book"/>
                  <a:ea typeface="新細明體" charset="0"/>
                  <a:cs typeface="新細明體" charset="0"/>
                </a:endParaRPr>
              </a:p>
            </p:txBody>
          </p:sp>
          <p:grpSp>
            <p:nvGrpSpPr>
              <p:cNvPr id="82" name="Group 81"/>
              <p:cNvGrpSpPr>
                <a:grpSpLocks noChangeAspect="1"/>
              </p:cNvGrpSpPr>
              <p:nvPr/>
            </p:nvGrpSpPr>
            <p:grpSpPr>
              <a:xfrm>
                <a:off x="2219416" y="-494591"/>
                <a:ext cx="189642" cy="175010"/>
                <a:chOff x="1822336" y="-526098"/>
                <a:chExt cx="320706" cy="295963"/>
              </a:xfrm>
            </p:grpSpPr>
            <p:cxnSp>
              <p:nvCxnSpPr>
                <p:cNvPr id="83" name="Straight Connector 82"/>
                <p:cNvCxnSpPr/>
                <p:nvPr/>
              </p:nvCxnSpPr>
              <p:spPr bwMode="auto">
                <a:xfrm>
                  <a:off x="1822336" y="-358774"/>
                  <a:ext cx="130469" cy="128639"/>
                </a:xfrm>
                <a:prstGeom prst="line">
                  <a:avLst/>
                </a:prstGeom>
                <a:solidFill>
                  <a:schemeClr val="accent1"/>
                </a:solidFill>
                <a:ln w="28575" cap="rnd"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4" name="Straight Connector 83"/>
                <p:cNvCxnSpPr/>
                <p:nvPr/>
              </p:nvCxnSpPr>
              <p:spPr bwMode="auto">
                <a:xfrm flipV="1">
                  <a:off x="1968567" y="-526098"/>
                  <a:ext cx="174475" cy="271406"/>
                </a:xfrm>
                <a:prstGeom prst="line">
                  <a:avLst/>
                </a:prstGeom>
                <a:solidFill>
                  <a:schemeClr val="accent1"/>
                </a:solidFill>
                <a:ln w="28575" cap="rnd"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grpSp>
      <p:grpSp>
        <p:nvGrpSpPr>
          <p:cNvPr id="85" name="Group 84"/>
          <p:cNvGrpSpPr/>
          <p:nvPr/>
        </p:nvGrpSpPr>
        <p:grpSpPr>
          <a:xfrm>
            <a:off x="1075728" y="3419172"/>
            <a:ext cx="638186" cy="644225"/>
            <a:chOff x="1414758" y="3618802"/>
            <a:chExt cx="638777" cy="644822"/>
          </a:xfrm>
        </p:grpSpPr>
        <p:pic>
          <p:nvPicPr>
            <p:cNvPr id="86" name="Picture 85"/>
            <p:cNvPicPr>
              <a:picLocks noChangeAspect="1"/>
            </p:cNvPicPr>
            <p:nvPr/>
          </p:nvPicPr>
          <p:blipFill>
            <a:blip r:embed="rId2">
              <a:duotone>
                <a:schemeClr val="bg2">
                  <a:shade val="45000"/>
                  <a:satMod val="135000"/>
                </a:schemeClr>
                <a:prstClr val="white"/>
              </a:duotone>
            </a:blip>
            <a:stretch>
              <a:fillRect/>
            </a:stretch>
          </p:blipFill>
          <p:spPr>
            <a:xfrm>
              <a:off x="1414758" y="3715329"/>
              <a:ext cx="548295" cy="548295"/>
            </a:xfrm>
            <a:prstGeom prst="rect">
              <a:avLst/>
            </a:prstGeom>
          </p:spPr>
        </p:pic>
        <p:sp>
          <p:nvSpPr>
            <p:cNvPr id="87" name="Oval 86"/>
            <p:cNvSpPr/>
            <p:nvPr/>
          </p:nvSpPr>
          <p:spPr bwMode="auto">
            <a:xfrm>
              <a:off x="1768650" y="3618802"/>
              <a:ext cx="284885" cy="284997"/>
            </a:xfrm>
            <a:prstGeom prst="ellipse">
              <a:avLst/>
            </a:prstGeom>
            <a:solidFill>
              <a:srgbClr val="FFC000"/>
            </a:solidFill>
            <a:ln w="19050" cap="flat" cmpd="sng" algn="ctr">
              <a:solidFill>
                <a:schemeClr val="bg1"/>
              </a:solidFill>
              <a:prstDash val="solid"/>
              <a:round/>
              <a:headEnd type="none" w="med" len="med"/>
              <a:tailEnd type="none" w="med" len="med"/>
            </a:ln>
            <a:effectLst/>
            <a:extLst/>
          </p:spPr>
          <p:txBody>
            <a:bodyPr vert="horz" wrap="square" lIns="91355" tIns="45678" rIns="91355" bIns="45678" numCol="1" rtlCol="0" anchor="t" anchorCtr="0" compatLnSpc="1">
              <a:prstTxWarp prst="textNoShape">
                <a:avLst/>
              </a:prstTxWarp>
            </a:bodyPr>
            <a:lstStyle/>
            <a:p>
              <a:pPr defTabSz="913577"/>
              <a:endParaRPr kumimoji="1" lang="en-US" dirty="0" err="1" smtClean="0">
                <a:solidFill>
                  <a:srgbClr val="000000"/>
                </a:solidFill>
                <a:latin typeface="Franklin Gothic Book"/>
                <a:ea typeface="新細明體" charset="0"/>
                <a:cs typeface="新細明體" charset="0"/>
              </a:endParaRPr>
            </a:p>
          </p:txBody>
        </p:sp>
        <p:sp>
          <p:nvSpPr>
            <p:cNvPr id="88" name="Freeform 87"/>
            <p:cNvSpPr>
              <a:spLocks noChangeAspect="1" noEditPoints="1"/>
            </p:cNvSpPr>
            <p:nvPr/>
          </p:nvSpPr>
          <p:spPr bwMode="auto">
            <a:xfrm>
              <a:off x="1823620" y="3669359"/>
              <a:ext cx="180648" cy="158587"/>
            </a:xfrm>
            <a:custGeom>
              <a:avLst/>
              <a:gdLst>
                <a:gd name="T0" fmla="*/ 494 w 884"/>
                <a:gd name="T1" fmla="*/ 51 h 776"/>
                <a:gd name="T2" fmla="*/ 387 w 884"/>
                <a:gd name="T3" fmla="*/ 51 h 776"/>
                <a:gd name="T4" fmla="*/ 30 w 884"/>
                <a:gd name="T5" fmla="*/ 682 h 776"/>
                <a:gd name="T6" fmla="*/ 84 w 884"/>
                <a:gd name="T7" fmla="*/ 776 h 776"/>
                <a:gd name="T8" fmla="*/ 800 w 884"/>
                <a:gd name="T9" fmla="*/ 776 h 776"/>
                <a:gd name="T10" fmla="*/ 854 w 884"/>
                <a:gd name="T11" fmla="*/ 683 h 776"/>
                <a:gd name="T12" fmla="*/ 494 w 884"/>
                <a:gd name="T13" fmla="*/ 51 h 776"/>
                <a:gd name="T14" fmla="*/ 393 w 884"/>
                <a:gd name="T15" fmla="*/ 285 h 776"/>
                <a:gd name="T16" fmla="*/ 408 w 884"/>
                <a:gd name="T17" fmla="*/ 247 h 776"/>
                <a:gd name="T18" fmla="*/ 444 w 884"/>
                <a:gd name="T19" fmla="*/ 232 h 776"/>
                <a:gd name="T20" fmla="*/ 481 w 884"/>
                <a:gd name="T21" fmla="*/ 248 h 776"/>
                <a:gd name="T22" fmla="*/ 496 w 884"/>
                <a:gd name="T23" fmla="*/ 285 h 776"/>
                <a:gd name="T24" fmla="*/ 481 w 884"/>
                <a:gd name="T25" fmla="*/ 445 h 776"/>
                <a:gd name="T26" fmla="*/ 444 w 884"/>
                <a:gd name="T27" fmla="*/ 553 h 776"/>
                <a:gd name="T28" fmla="*/ 407 w 884"/>
                <a:gd name="T29" fmla="*/ 445 h 776"/>
                <a:gd name="T30" fmla="*/ 393 w 884"/>
                <a:gd name="T31" fmla="*/ 285 h 776"/>
                <a:gd name="T32" fmla="*/ 476 w 884"/>
                <a:gd name="T33" fmla="*/ 664 h 776"/>
                <a:gd name="T34" fmla="*/ 444 w 884"/>
                <a:gd name="T35" fmla="*/ 678 h 776"/>
                <a:gd name="T36" fmla="*/ 412 w 884"/>
                <a:gd name="T37" fmla="*/ 664 h 776"/>
                <a:gd name="T38" fmla="*/ 398 w 884"/>
                <a:gd name="T39" fmla="*/ 632 h 776"/>
                <a:gd name="T40" fmla="*/ 412 w 884"/>
                <a:gd name="T41" fmla="*/ 600 h 776"/>
                <a:gd name="T42" fmla="*/ 444 w 884"/>
                <a:gd name="T43" fmla="*/ 587 h 776"/>
                <a:gd name="T44" fmla="*/ 476 w 884"/>
                <a:gd name="T45" fmla="*/ 600 h 776"/>
                <a:gd name="T46" fmla="*/ 490 w 884"/>
                <a:gd name="T47" fmla="*/ 632 h 776"/>
                <a:gd name="T48" fmla="*/ 476 w 884"/>
                <a:gd name="T49" fmla="*/ 66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4" h="776">
                  <a:moveTo>
                    <a:pt x="494" y="51"/>
                  </a:moveTo>
                  <a:cubicBezTo>
                    <a:pt x="465" y="0"/>
                    <a:pt x="417" y="0"/>
                    <a:pt x="387" y="51"/>
                  </a:cubicBezTo>
                  <a:cubicBezTo>
                    <a:pt x="30" y="682"/>
                    <a:pt x="30" y="682"/>
                    <a:pt x="30" y="682"/>
                  </a:cubicBezTo>
                  <a:cubicBezTo>
                    <a:pt x="0" y="734"/>
                    <a:pt x="25" y="776"/>
                    <a:pt x="84" y="776"/>
                  </a:cubicBezTo>
                  <a:cubicBezTo>
                    <a:pt x="800" y="776"/>
                    <a:pt x="800" y="776"/>
                    <a:pt x="800" y="776"/>
                  </a:cubicBezTo>
                  <a:cubicBezTo>
                    <a:pt x="859" y="776"/>
                    <a:pt x="884" y="734"/>
                    <a:pt x="854" y="683"/>
                  </a:cubicBezTo>
                  <a:lnTo>
                    <a:pt x="494" y="51"/>
                  </a:lnTo>
                  <a:close/>
                  <a:moveTo>
                    <a:pt x="393" y="285"/>
                  </a:moveTo>
                  <a:cubicBezTo>
                    <a:pt x="393" y="269"/>
                    <a:pt x="398" y="256"/>
                    <a:pt x="408" y="247"/>
                  </a:cubicBezTo>
                  <a:cubicBezTo>
                    <a:pt x="419" y="237"/>
                    <a:pt x="431" y="232"/>
                    <a:pt x="444" y="232"/>
                  </a:cubicBezTo>
                  <a:cubicBezTo>
                    <a:pt x="459" y="232"/>
                    <a:pt x="471" y="237"/>
                    <a:pt x="481" y="248"/>
                  </a:cubicBezTo>
                  <a:cubicBezTo>
                    <a:pt x="491" y="258"/>
                    <a:pt x="496" y="270"/>
                    <a:pt x="496" y="285"/>
                  </a:cubicBezTo>
                  <a:cubicBezTo>
                    <a:pt x="496" y="298"/>
                    <a:pt x="481" y="445"/>
                    <a:pt x="481" y="445"/>
                  </a:cubicBezTo>
                  <a:cubicBezTo>
                    <a:pt x="475" y="505"/>
                    <a:pt x="459" y="553"/>
                    <a:pt x="444" y="553"/>
                  </a:cubicBezTo>
                  <a:cubicBezTo>
                    <a:pt x="430" y="553"/>
                    <a:pt x="413" y="505"/>
                    <a:pt x="407" y="445"/>
                  </a:cubicBezTo>
                  <a:cubicBezTo>
                    <a:pt x="407" y="445"/>
                    <a:pt x="393" y="298"/>
                    <a:pt x="393" y="285"/>
                  </a:cubicBezTo>
                  <a:close/>
                  <a:moveTo>
                    <a:pt x="476" y="664"/>
                  </a:moveTo>
                  <a:cubicBezTo>
                    <a:pt x="467" y="673"/>
                    <a:pt x="457" y="678"/>
                    <a:pt x="444" y="678"/>
                  </a:cubicBezTo>
                  <a:cubicBezTo>
                    <a:pt x="432" y="678"/>
                    <a:pt x="421" y="673"/>
                    <a:pt x="412" y="664"/>
                  </a:cubicBezTo>
                  <a:cubicBezTo>
                    <a:pt x="403" y="656"/>
                    <a:pt x="398" y="645"/>
                    <a:pt x="398" y="632"/>
                  </a:cubicBezTo>
                  <a:cubicBezTo>
                    <a:pt x="398" y="620"/>
                    <a:pt x="403" y="609"/>
                    <a:pt x="412" y="600"/>
                  </a:cubicBezTo>
                  <a:cubicBezTo>
                    <a:pt x="421" y="591"/>
                    <a:pt x="432" y="587"/>
                    <a:pt x="444" y="587"/>
                  </a:cubicBezTo>
                  <a:cubicBezTo>
                    <a:pt x="457" y="587"/>
                    <a:pt x="467" y="591"/>
                    <a:pt x="476" y="600"/>
                  </a:cubicBezTo>
                  <a:cubicBezTo>
                    <a:pt x="485" y="609"/>
                    <a:pt x="490" y="620"/>
                    <a:pt x="490" y="632"/>
                  </a:cubicBezTo>
                  <a:cubicBezTo>
                    <a:pt x="490" y="645"/>
                    <a:pt x="485" y="656"/>
                    <a:pt x="476" y="664"/>
                  </a:cubicBezTo>
                  <a:close/>
                </a:path>
              </a:pathLst>
            </a:custGeom>
            <a:solidFill>
              <a:schemeClr val="bg1"/>
            </a:solidFill>
            <a:ln>
              <a:noFill/>
            </a:ln>
          </p:spPr>
          <p:txBody>
            <a:bodyPr vert="horz" wrap="square" lIns="68517" tIns="34258" rIns="68517" bIns="34258" numCol="1" anchor="t" anchorCtr="0" compatLnSpc="1">
              <a:prstTxWarp prst="textNoShape">
                <a:avLst/>
              </a:prstTxWarp>
            </a:bodyPr>
            <a:lstStyle/>
            <a:p>
              <a:pPr defTabSz="913577"/>
              <a:endParaRPr kumimoji="1" lang="en-US" sz="1349">
                <a:solidFill>
                  <a:srgbClr val="000000"/>
                </a:solidFill>
                <a:latin typeface="Calibri" pitchFamily="34" charset="0"/>
                <a:ea typeface="PMingLiU" pitchFamily="18" charset="-120"/>
                <a:cs typeface="新細明體"/>
              </a:endParaRPr>
            </a:p>
          </p:txBody>
        </p:sp>
      </p:grpSp>
      <p:sp>
        <p:nvSpPr>
          <p:cNvPr id="89" name="Rectangle 88"/>
          <p:cNvSpPr/>
          <p:nvPr/>
        </p:nvSpPr>
        <p:spPr>
          <a:xfrm>
            <a:off x="931832" y="2541389"/>
            <a:ext cx="880836" cy="145289"/>
          </a:xfrm>
          <a:prstGeom prst="rect">
            <a:avLst/>
          </a:prstGeom>
        </p:spPr>
        <p:txBody>
          <a:bodyPr wrap="none" lIns="0" tIns="0" rIns="0" bIns="0">
            <a:spAutoFit/>
          </a:bodyPr>
          <a:lstStyle/>
          <a:p>
            <a:pPr algn="ctr" defTabSz="913577">
              <a:lnSpc>
                <a:spcPct val="90000"/>
              </a:lnSpc>
            </a:pPr>
            <a:r>
              <a:rPr kumimoji="1" lang="en-US" sz="1049">
                <a:solidFill>
                  <a:srgbClr val="3C4E9A"/>
                </a:solidFill>
                <a:latin typeface="Franklin Gothic Book"/>
                <a:ea typeface="PMingLiU" pitchFamily="18" charset="-120"/>
                <a:cs typeface="新細明體"/>
              </a:rPr>
              <a:t>Umbrella Active</a:t>
            </a:r>
            <a:endParaRPr kumimoji="1" lang="en-US" sz="1049" dirty="0">
              <a:solidFill>
                <a:srgbClr val="3C4E9A"/>
              </a:solidFill>
              <a:latin typeface="Franklin Gothic Book"/>
              <a:ea typeface="PMingLiU" pitchFamily="18" charset="-120"/>
              <a:cs typeface="新細明體"/>
            </a:endParaRPr>
          </a:p>
        </p:txBody>
      </p:sp>
      <p:sp>
        <p:nvSpPr>
          <p:cNvPr id="90" name="Rectangle 89"/>
          <p:cNvSpPr/>
          <p:nvPr/>
        </p:nvSpPr>
        <p:spPr>
          <a:xfrm>
            <a:off x="882645" y="4090049"/>
            <a:ext cx="986538" cy="145289"/>
          </a:xfrm>
          <a:prstGeom prst="rect">
            <a:avLst/>
          </a:prstGeom>
        </p:spPr>
        <p:txBody>
          <a:bodyPr wrap="none" lIns="0" tIns="0" rIns="0" bIns="0">
            <a:spAutoFit/>
          </a:bodyPr>
          <a:lstStyle/>
          <a:p>
            <a:pPr algn="ctr" defTabSz="913577">
              <a:lnSpc>
                <a:spcPct val="90000"/>
              </a:lnSpc>
            </a:pPr>
            <a:r>
              <a:rPr kumimoji="1" lang="en-US" sz="1049" dirty="0">
                <a:solidFill>
                  <a:srgbClr val="7F7F7F"/>
                </a:solidFill>
                <a:latin typeface="Franklin Gothic Book"/>
                <a:ea typeface="PMingLiU" pitchFamily="18" charset="-120"/>
                <a:cs typeface="新細明體"/>
              </a:rPr>
              <a:t>Umbrella Inactive</a:t>
            </a:r>
          </a:p>
        </p:txBody>
      </p:sp>
      <p:sp>
        <p:nvSpPr>
          <p:cNvPr id="3" name="Rounded Rectangle 2"/>
          <p:cNvSpPr/>
          <p:nvPr/>
        </p:nvSpPr>
        <p:spPr>
          <a:xfrm>
            <a:off x="7820228" y="76528"/>
            <a:ext cx="1259200" cy="381551"/>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hr-HR" dirty="0" smtClean="0"/>
              <a:t>4.3MR</a:t>
            </a:r>
            <a:endParaRPr lang="en-US" dirty="0" smtClean="0"/>
          </a:p>
        </p:txBody>
      </p:sp>
    </p:spTree>
    <p:extLst>
      <p:ext uri="{BB962C8B-B14F-4D97-AF65-F5344CB8AC3E}">
        <p14:creationId xmlns:p14="http://schemas.microsoft.com/office/powerpoint/2010/main" val="14761380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dirty="0" smtClean="0"/>
              <a:t>ISE 2.1 </a:t>
            </a:r>
            <a:r>
              <a:rPr lang="ja-JP" altLang="en-US" sz="2400" dirty="0" smtClean="0"/>
              <a:t>リリースでは、ビジビリティの向上、より多くのユーザーシナリオに対応するための新機能（</a:t>
            </a:r>
            <a:r>
              <a:rPr lang="en-US" altLang="ja-JP" sz="2400" dirty="0" err="1" smtClean="0"/>
              <a:t>EasyConnect</a:t>
            </a:r>
            <a:r>
              <a:rPr lang="ja-JP" altLang="en-US" sz="2400" dirty="0" smtClean="0"/>
              <a:t>や他社製品対応等）のほか、様々な機能の拡張・改善を実装</a:t>
            </a:r>
            <a:endParaRPr lang="en-US" altLang="ja-JP" sz="2400" dirty="0" smtClean="0"/>
          </a:p>
          <a:p>
            <a:r>
              <a:rPr lang="en-US" sz="2400" dirty="0" err="1" smtClean="0"/>
              <a:t>AnyConnect</a:t>
            </a:r>
            <a:r>
              <a:rPr lang="en-US" sz="2400" dirty="0" smtClean="0"/>
              <a:t> 4.3 </a:t>
            </a:r>
            <a:r>
              <a:rPr lang="ja-JP" altLang="en-US" sz="2400" dirty="0" smtClean="0"/>
              <a:t>リリースでは、各種ユーザビリティの向上に加え、</a:t>
            </a:r>
            <a:r>
              <a:rPr lang="en-US" altLang="ja-JP" sz="2400" dirty="0" smtClean="0"/>
              <a:t>NVM</a:t>
            </a:r>
            <a:r>
              <a:rPr lang="ja-JP" altLang="en-US" sz="2400" dirty="0" smtClean="0"/>
              <a:t>や</a:t>
            </a:r>
            <a:r>
              <a:rPr lang="en-US" altLang="ja-JP" sz="2400" dirty="0" err="1" smtClean="0"/>
              <a:t>OpenDNS</a:t>
            </a:r>
            <a:r>
              <a:rPr lang="ja-JP" altLang="en-US" sz="2400" dirty="0" smtClean="0"/>
              <a:t>連携などの新しい価値を継続して提供</a:t>
            </a:r>
            <a:endParaRPr lang="en-US" altLang="ja-JP" sz="2400" dirty="0" smtClean="0"/>
          </a:p>
          <a:p>
            <a:pPr marL="57136" indent="0">
              <a:buNone/>
            </a:pPr>
            <a:endParaRPr lang="en-US" sz="2400" dirty="0"/>
          </a:p>
        </p:txBody>
      </p:sp>
      <p:sp>
        <p:nvSpPr>
          <p:cNvPr id="2" name="Title 1"/>
          <p:cNvSpPr>
            <a:spLocks noGrp="1"/>
          </p:cNvSpPr>
          <p:nvPr>
            <p:ph type="title"/>
          </p:nvPr>
        </p:nvSpPr>
        <p:spPr/>
        <p:txBody>
          <a:bodyPr/>
          <a:lstStyle/>
          <a:p>
            <a:r>
              <a:rPr lang="ja-JP" altLang="en-US" dirty="0" smtClean="0"/>
              <a:t>まとめ</a:t>
            </a:r>
            <a:endParaRPr lang="en-US" dirty="0"/>
          </a:p>
        </p:txBody>
      </p:sp>
    </p:spTree>
    <p:extLst>
      <p:ext uri="{BB962C8B-B14F-4D97-AF65-F5344CB8AC3E}">
        <p14:creationId xmlns:p14="http://schemas.microsoft.com/office/powerpoint/2010/main" val="14198009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44932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7266788" y="4662959"/>
            <a:ext cx="1732861" cy="235449"/>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sp>
        <p:nvSpPr>
          <p:cNvPr id="2" name="Title 1"/>
          <p:cNvSpPr>
            <a:spLocks noGrp="1"/>
          </p:cNvSpPr>
          <p:nvPr>
            <p:ph type="title"/>
          </p:nvPr>
        </p:nvSpPr>
        <p:spPr/>
        <p:txBody>
          <a:bodyPr/>
          <a:lstStyle/>
          <a:p>
            <a:r>
              <a:rPr lang="en-US" dirty="0" err="1" smtClean="0"/>
              <a:t>EasyConnect</a:t>
            </a:r>
            <a:endParaRPr lang="en-US" dirty="0"/>
          </a:p>
        </p:txBody>
      </p:sp>
      <p:sp>
        <p:nvSpPr>
          <p:cNvPr id="3" name="Content Placeholder 2"/>
          <p:cNvSpPr>
            <a:spLocks noGrp="1"/>
          </p:cNvSpPr>
          <p:nvPr>
            <p:ph idx="1"/>
          </p:nvPr>
        </p:nvSpPr>
        <p:spPr/>
        <p:txBody>
          <a:bodyPr/>
          <a:lstStyle/>
          <a:p>
            <a:r>
              <a:rPr lang="en-US" sz="1600" dirty="0" smtClean="0">
                <a:solidFill>
                  <a:schemeClr val="tx1">
                    <a:lumMod val="50000"/>
                  </a:schemeClr>
                </a:solidFill>
              </a:rPr>
              <a:t>Administration &gt; System &gt; Deployment &gt; (node) &gt; General Settings</a:t>
            </a:r>
          </a:p>
          <a:p>
            <a:r>
              <a:rPr lang="en-US" sz="1600" dirty="0" smtClean="0">
                <a:solidFill>
                  <a:schemeClr val="tx1">
                    <a:lumMod val="50000"/>
                  </a:schemeClr>
                </a:solidFill>
              </a:rPr>
              <a:t>Enable Passive Identity Service on PSN</a:t>
            </a:r>
          </a:p>
          <a:p>
            <a:r>
              <a:rPr lang="en-US" sz="1600" dirty="0" smtClean="0">
                <a:solidFill>
                  <a:schemeClr val="tx1">
                    <a:lumMod val="50000"/>
                  </a:schemeClr>
                </a:solidFill>
              </a:rPr>
              <a:t>Recommend: </a:t>
            </a:r>
          </a:p>
          <a:p>
            <a:pPr lvl="1"/>
            <a:r>
              <a:rPr lang="en-US" sz="1600" dirty="0" smtClean="0">
                <a:solidFill>
                  <a:schemeClr val="tx1">
                    <a:lumMod val="50000"/>
                  </a:schemeClr>
                </a:solidFill>
              </a:rPr>
              <a:t>Two</a:t>
            </a:r>
            <a:r>
              <a:rPr lang="en-US" sz="1600" dirty="0">
                <a:solidFill>
                  <a:schemeClr val="tx1">
                    <a:lumMod val="50000"/>
                  </a:schemeClr>
                </a:solidFill>
              </a:rPr>
              <a:t> </a:t>
            </a:r>
            <a:r>
              <a:rPr lang="en-US" sz="1600" dirty="0" smtClean="0">
                <a:solidFill>
                  <a:schemeClr val="tx1">
                    <a:lumMod val="50000"/>
                  </a:schemeClr>
                </a:solidFill>
              </a:rPr>
              <a:t>nodes for HA, </a:t>
            </a:r>
            <a:br>
              <a:rPr lang="en-US" sz="1600" dirty="0" smtClean="0">
                <a:solidFill>
                  <a:schemeClr val="tx1">
                    <a:lumMod val="50000"/>
                  </a:schemeClr>
                </a:solidFill>
              </a:rPr>
            </a:br>
            <a:r>
              <a:rPr lang="en-US" sz="1600" dirty="0" smtClean="0">
                <a:solidFill>
                  <a:schemeClr val="tx1">
                    <a:lumMod val="50000"/>
                  </a:schemeClr>
                </a:solidFill>
              </a:rPr>
              <a:t>but no more than two.</a:t>
            </a:r>
          </a:p>
          <a:p>
            <a:pPr lvl="1"/>
            <a:r>
              <a:rPr lang="en-US" sz="1600" dirty="0" smtClean="0">
                <a:solidFill>
                  <a:schemeClr val="tx1">
                    <a:lumMod val="50000"/>
                  </a:schemeClr>
                </a:solidFill>
              </a:rPr>
              <a:t>Dedicated </a:t>
            </a:r>
            <a:r>
              <a:rPr lang="en-US" sz="1600" dirty="0" err="1" smtClean="0">
                <a:solidFill>
                  <a:schemeClr val="tx1">
                    <a:lumMod val="50000"/>
                  </a:schemeClr>
                </a:solidFill>
              </a:rPr>
              <a:t>PSNs</a:t>
            </a:r>
            <a:r>
              <a:rPr lang="en-US" sz="1600" dirty="0" smtClean="0">
                <a:solidFill>
                  <a:schemeClr val="tx1">
                    <a:lumMod val="50000"/>
                  </a:schemeClr>
                </a:solidFill>
              </a:rPr>
              <a:t> for </a:t>
            </a:r>
            <a:br>
              <a:rPr lang="en-US" sz="1600" dirty="0" smtClean="0">
                <a:solidFill>
                  <a:schemeClr val="tx1">
                    <a:lumMod val="50000"/>
                  </a:schemeClr>
                </a:solidFill>
              </a:rPr>
            </a:br>
            <a:r>
              <a:rPr lang="en-US" sz="1600" dirty="0" smtClean="0">
                <a:solidFill>
                  <a:schemeClr val="tx1">
                    <a:lumMod val="50000"/>
                  </a:schemeClr>
                </a:solidFill>
              </a:rPr>
              <a:t>Identity Mapping</a:t>
            </a:r>
          </a:p>
        </p:txBody>
      </p:sp>
      <p:sp>
        <p:nvSpPr>
          <p:cNvPr id="4" name="Text Placeholder 3"/>
          <p:cNvSpPr>
            <a:spLocks noGrp="1"/>
          </p:cNvSpPr>
          <p:nvPr>
            <p:ph type="body" sz="quarter" idx="10"/>
          </p:nvPr>
        </p:nvSpPr>
        <p:spPr/>
        <p:txBody>
          <a:bodyPr/>
          <a:lstStyle/>
          <a:p>
            <a:r>
              <a:rPr lang="en-US" sz="1800" dirty="0" smtClean="0"/>
              <a:t>Enable Passive Identity Service</a:t>
            </a:r>
            <a:endParaRPr lang="en-US" sz="18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556"/>
          <a:stretch/>
        </p:blipFill>
        <p:spPr bwMode="auto">
          <a:xfrm>
            <a:off x="2833230" y="1774208"/>
            <a:ext cx="5760720" cy="3124200"/>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3270798" y="4193908"/>
            <a:ext cx="2114987" cy="321087"/>
          </a:xfrm>
          <a:prstGeom prst="roundRect">
            <a:avLst/>
          </a:prstGeom>
          <a:noFill/>
          <a:ln>
            <a:solidFill>
              <a:srgbClr val="C0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2985516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793191"/>
            <a:ext cx="7100358" cy="4136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266787" y="4662959"/>
            <a:ext cx="1732861" cy="235449"/>
          </a:xfrm>
          <a:prstGeom prst="rect">
            <a:avLst/>
          </a:prstGeom>
          <a:solidFill>
            <a:schemeClr val="bg2"/>
          </a:solidFill>
          <a:ln>
            <a:solidFill>
              <a:schemeClr val="bg2"/>
            </a:solidFill>
          </a:ln>
        </p:spPr>
        <p:txBody>
          <a:bodyPr wrap="square" lIns="34295" tIns="34295" rIns="34295" bIns="34295" rtlCol="0" anchor="ctr">
            <a:spAutoFit/>
          </a:bodyPr>
          <a:lstStyle/>
          <a:p>
            <a:pPr algn="ctr">
              <a:lnSpc>
                <a:spcPct val="90000"/>
              </a:lnSpc>
              <a:spcBef>
                <a:spcPts val="450"/>
              </a:spcBef>
            </a:pPr>
            <a:endParaRPr lang="en-US" sz="1200" dirty="0">
              <a:solidFill>
                <a:srgbClr val="000000"/>
              </a:solidFill>
            </a:endParaRPr>
          </a:p>
        </p:txBody>
      </p:sp>
      <p:sp>
        <p:nvSpPr>
          <p:cNvPr id="2" name="Title 1"/>
          <p:cNvSpPr>
            <a:spLocks noGrp="1"/>
          </p:cNvSpPr>
          <p:nvPr>
            <p:ph type="title"/>
          </p:nvPr>
        </p:nvSpPr>
        <p:spPr/>
        <p:txBody>
          <a:bodyPr/>
          <a:lstStyle/>
          <a:p>
            <a:r>
              <a:rPr lang="en-US" dirty="0" err="1" smtClean="0"/>
              <a:t>EasyConnect</a:t>
            </a:r>
            <a:r>
              <a:rPr lang="en-US" dirty="0" smtClean="0"/>
              <a:t> 設定</a:t>
            </a:r>
            <a:endParaRPr lang="en-US" dirty="0"/>
          </a:p>
        </p:txBody>
      </p:sp>
      <p:sp>
        <p:nvSpPr>
          <p:cNvPr id="4" name="Text Placeholder 3"/>
          <p:cNvSpPr>
            <a:spLocks noGrp="1"/>
          </p:cNvSpPr>
          <p:nvPr>
            <p:ph type="body" sz="quarter" idx="10"/>
          </p:nvPr>
        </p:nvSpPr>
        <p:spPr/>
        <p:txBody>
          <a:bodyPr/>
          <a:lstStyle/>
          <a:p>
            <a:r>
              <a:rPr lang="en-US" sz="1800" dirty="0" smtClean="0"/>
              <a:t>Administration &gt; </a:t>
            </a:r>
            <a:r>
              <a:rPr lang="en-US" sz="1800" dirty="0" err="1" smtClean="0"/>
              <a:t>PassiveID</a:t>
            </a:r>
            <a:r>
              <a:rPr lang="en-US" sz="1800" dirty="0" smtClean="0"/>
              <a:t> &gt; AD Domain Controllers</a:t>
            </a:r>
            <a:endParaRPr lang="en-US" sz="1800" dirty="0"/>
          </a:p>
        </p:txBody>
      </p:sp>
      <p:pic>
        <p:nvPicPr>
          <p:cNvPr id="8" name="Picture 6" descr="C:\Documents and Settings\chyps\Local Settings\Temporary Internet Files\Content.IE5\B0IQRZ5K\1280px-Pointing_hand_cursor_vector.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983" y="2130632"/>
            <a:ext cx="912508" cy="66353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259171" y="3264558"/>
            <a:ext cx="2853670" cy="860740"/>
          </a:xfrm>
          <a:solidFill>
            <a:srgbClr val="CCFFFF"/>
          </a:solidFill>
          <a:ln>
            <a:solidFill>
              <a:srgbClr val="0070C0"/>
            </a:solidFill>
          </a:ln>
        </p:spPr>
        <p:txBody>
          <a:bodyPr/>
          <a:lstStyle/>
          <a:p>
            <a:pPr marL="130986" indent="0">
              <a:buNone/>
            </a:pPr>
            <a:r>
              <a:rPr lang="ja-JP" altLang="en-US" sz="1600" dirty="0" smtClean="0">
                <a:solidFill>
                  <a:srgbClr val="0070C0"/>
                </a:solidFill>
              </a:rPr>
              <a:t>注意</a:t>
            </a:r>
            <a:r>
              <a:rPr lang="en-US" sz="1600" dirty="0" smtClean="0">
                <a:solidFill>
                  <a:srgbClr val="0070C0"/>
                </a:solidFill>
              </a:rPr>
              <a:t>: </a:t>
            </a:r>
            <a:r>
              <a:rPr lang="ja-JP" altLang="en-US" sz="1600" dirty="0" smtClean="0">
                <a:solidFill>
                  <a:srgbClr val="0070C0"/>
                </a:solidFill>
              </a:rPr>
              <a:t>通常の認証・認可で</a:t>
            </a:r>
            <a:r>
              <a:rPr lang="en-US" altLang="ja-JP" sz="1600" dirty="0" smtClean="0">
                <a:solidFill>
                  <a:srgbClr val="0070C0"/>
                </a:solidFill>
              </a:rPr>
              <a:t>AD</a:t>
            </a:r>
            <a:r>
              <a:rPr lang="ja-JP" altLang="en-US" sz="1600" dirty="0" smtClean="0">
                <a:solidFill>
                  <a:srgbClr val="0070C0"/>
                </a:solidFill>
              </a:rPr>
              <a:t>ルックアップを行う場合、別途</a:t>
            </a:r>
            <a:r>
              <a:rPr lang="en-US" sz="1600" dirty="0" smtClean="0">
                <a:solidFill>
                  <a:srgbClr val="0070C0"/>
                </a:solidFill>
              </a:rPr>
              <a:t>AD</a:t>
            </a:r>
            <a:r>
              <a:rPr lang="ja-JP" altLang="en-US" sz="1600" dirty="0" smtClean="0">
                <a:solidFill>
                  <a:srgbClr val="0070C0"/>
                </a:solidFill>
              </a:rPr>
              <a:t>ドメインへの参加が必要</a:t>
            </a:r>
            <a:endParaRPr lang="en-US" sz="1600" dirty="0">
              <a:solidFill>
                <a:srgbClr val="0070C0"/>
              </a:solidFill>
            </a:endParaRPr>
          </a:p>
        </p:txBody>
      </p:sp>
    </p:spTree>
    <p:extLst>
      <p:ext uri="{BB962C8B-B14F-4D97-AF65-F5344CB8AC3E}">
        <p14:creationId xmlns:p14="http://schemas.microsoft.com/office/powerpoint/2010/main" val="394584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PassiveID</a:t>
            </a:r>
            <a:r>
              <a:rPr lang="ja-JP" altLang="en-US" sz="2800" dirty="0" smtClean="0"/>
              <a:t>設定</a:t>
            </a:r>
            <a:r>
              <a:rPr lang="en-US" altLang="ja-JP" sz="2800" dirty="0" smtClean="0"/>
              <a:t> </a:t>
            </a:r>
            <a:r>
              <a:rPr lang="ja-JP" altLang="en-US" sz="2800" dirty="0" smtClean="0"/>
              <a:t>と</a:t>
            </a:r>
            <a:r>
              <a:rPr lang="en-US" sz="2800" dirty="0" smtClean="0"/>
              <a:t> </a:t>
            </a:r>
            <a:r>
              <a:rPr lang="ja-JP" altLang="en-US" sz="2800" dirty="0" smtClean="0"/>
              <a:t>既存</a:t>
            </a:r>
            <a:r>
              <a:rPr lang="en-US" sz="2800" dirty="0" smtClean="0"/>
              <a:t>Identity Stores</a:t>
            </a:r>
            <a:r>
              <a:rPr lang="ja-JP" altLang="en-US" sz="2800" dirty="0" smtClean="0"/>
              <a:t>設定</a:t>
            </a:r>
            <a:endParaRPr lang="en-US" sz="2800"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5" y="2413000"/>
            <a:ext cx="8820072" cy="2629493"/>
          </a:xfrm>
          <a:prstGeom prst="rect">
            <a:avLst/>
          </a:prstGeom>
          <a:noFill/>
          <a:ln w="25400">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65" y="535777"/>
            <a:ext cx="8825883" cy="1775621"/>
          </a:xfrm>
          <a:prstGeom prst="rect">
            <a:avLst/>
          </a:prstGeom>
          <a:solidFill>
            <a:srgbClr val="0070C0"/>
          </a:solidFill>
          <a:ln w="25400">
            <a:solidFill>
              <a:srgbClr val="FA661C"/>
            </a:solidFill>
          </a:ln>
        </p:spPr>
      </p:pic>
      <p:sp>
        <p:nvSpPr>
          <p:cNvPr id="5" name="Rectangle 4"/>
          <p:cNvSpPr/>
          <p:nvPr/>
        </p:nvSpPr>
        <p:spPr>
          <a:xfrm>
            <a:off x="2668896" y="1247388"/>
            <a:ext cx="5594571" cy="369332"/>
          </a:xfrm>
          <a:prstGeom prst="rect">
            <a:avLst/>
          </a:prstGeom>
          <a:solidFill>
            <a:srgbClr val="FFFFCC"/>
          </a:solidFill>
          <a:ln>
            <a:solidFill>
              <a:srgbClr val="0070C0"/>
            </a:solidFill>
          </a:ln>
        </p:spPr>
        <p:txBody>
          <a:bodyPr wrap="square">
            <a:spAutoFit/>
          </a:bodyPr>
          <a:lstStyle/>
          <a:p>
            <a:r>
              <a:rPr lang="en-US" dirty="0" smtClean="0">
                <a:solidFill>
                  <a:schemeClr val="tx2">
                    <a:lumMod val="75000"/>
                  </a:schemeClr>
                </a:solidFill>
              </a:rPr>
              <a:t>AD </a:t>
            </a:r>
            <a:r>
              <a:rPr lang="ja-JP" altLang="en-US" dirty="0" smtClean="0">
                <a:solidFill>
                  <a:schemeClr val="tx2">
                    <a:lumMod val="75000"/>
                  </a:schemeClr>
                </a:solidFill>
              </a:rPr>
              <a:t>を</a:t>
            </a:r>
            <a:r>
              <a:rPr lang="en-US" altLang="ja-JP" dirty="0" smtClean="0">
                <a:solidFill>
                  <a:schemeClr val="tx2">
                    <a:lumMod val="75000"/>
                  </a:schemeClr>
                </a:solidFill>
              </a:rPr>
              <a:t> </a:t>
            </a:r>
            <a:r>
              <a:rPr lang="en-US" dirty="0" err="1" smtClean="0">
                <a:solidFill>
                  <a:schemeClr val="tx2">
                    <a:lumMod val="75000"/>
                  </a:schemeClr>
                </a:solidFill>
              </a:rPr>
              <a:t>PassiveID</a:t>
            </a:r>
            <a:r>
              <a:rPr lang="en-US" dirty="0" smtClean="0">
                <a:solidFill>
                  <a:schemeClr val="tx2">
                    <a:lumMod val="75000"/>
                  </a:schemeClr>
                </a:solidFill>
              </a:rPr>
              <a:t> Domain Controller (WMI) </a:t>
            </a:r>
            <a:r>
              <a:rPr lang="ja-JP" altLang="en-US" dirty="0" smtClean="0">
                <a:solidFill>
                  <a:schemeClr val="tx2">
                    <a:lumMod val="75000"/>
                  </a:schemeClr>
                </a:solidFill>
              </a:rPr>
              <a:t>として連携</a:t>
            </a:r>
            <a:endParaRPr lang="en-US" dirty="0">
              <a:solidFill>
                <a:schemeClr val="tx2">
                  <a:lumMod val="75000"/>
                </a:schemeClr>
              </a:solidFill>
            </a:endParaRPr>
          </a:p>
        </p:txBody>
      </p:sp>
      <p:sp>
        <p:nvSpPr>
          <p:cNvPr id="8" name="Rectangle 7"/>
          <p:cNvSpPr/>
          <p:nvPr/>
        </p:nvSpPr>
        <p:spPr>
          <a:xfrm>
            <a:off x="2762028" y="4544420"/>
            <a:ext cx="5501439" cy="369332"/>
          </a:xfrm>
          <a:prstGeom prst="rect">
            <a:avLst/>
          </a:prstGeom>
          <a:solidFill>
            <a:srgbClr val="FFFFCC"/>
          </a:solidFill>
          <a:ln>
            <a:solidFill>
              <a:srgbClr val="0070C0"/>
            </a:solidFill>
          </a:ln>
        </p:spPr>
        <p:txBody>
          <a:bodyPr wrap="square">
            <a:spAutoFit/>
          </a:bodyPr>
          <a:lstStyle/>
          <a:p>
            <a:r>
              <a:rPr lang="en-US" dirty="0" smtClean="0">
                <a:solidFill>
                  <a:schemeClr val="tx2">
                    <a:lumMod val="75000"/>
                  </a:schemeClr>
                </a:solidFill>
              </a:rPr>
              <a:t>AD</a:t>
            </a:r>
            <a:r>
              <a:rPr lang="en-US" dirty="0">
                <a:solidFill>
                  <a:schemeClr val="tx2">
                    <a:lumMod val="75000"/>
                  </a:schemeClr>
                </a:solidFill>
              </a:rPr>
              <a:t> </a:t>
            </a:r>
            <a:r>
              <a:rPr lang="ja-JP" altLang="en-US" dirty="0" smtClean="0">
                <a:solidFill>
                  <a:schemeClr val="tx2">
                    <a:lumMod val="75000"/>
                  </a:schemeClr>
                </a:solidFill>
              </a:rPr>
              <a:t>を</a:t>
            </a:r>
            <a:r>
              <a:rPr lang="en-US" dirty="0" smtClean="0">
                <a:solidFill>
                  <a:schemeClr val="tx2">
                    <a:lumMod val="75000"/>
                  </a:schemeClr>
                </a:solidFill>
              </a:rPr>
              <a:t> </a:t>
            </a:r>
            <a:r>
              <a:rPr lang="ja-JP" altLang="en-US" dirty="0" smtClean="0">
                <a:solidFill>
                  <a:schemeClr val="tx2">
                    <a:lumMod val="75000"/>
                  </a:schemeClr>
                </a:solidFill>
              </a:rPr>
              <a:t>外部のアイデンティティストアとして連携</a:t>
            </a:r>
            <a:endParaRPr lang="en-US" dirty="0">
              <a:solidFill>
                <a:schemeClr val="tx2">
                  <a:lumMod val="75000"/>
                </a:schemeClr>
              </a:solidFill>
            </a:endParaRPr>
          </a:p>
        </p:txBody>
      </p:sp>
    </p:spTree>
    <p:extLst>
      <p:ext uri="{BB962C8B-B14F-4D97-AF65-F5344CB8AC3E}">
        <p14:creationId xmlns:p14="http://schemas.microsoft.com/office/powerpoint/2010/main" val="2260676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ISE 2.1</a:t>
            </a:r>
            <a:endParaRPr lang="en-US" dirty="0"/>
          </a:p>
        </p:txBody>
      </p:sp>
    </p:spTree>
    <p:extLst>
      <p:ext uri="{BB962C8B-B14F-4D97-AF65-F5344CB8AC3E}">
        <p14:creationId xmlns:p14="http://schemas.microsoft.com/office/powerpoint/2010/main" val="32317222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266788" y="4662959"/>
            <a:ext cx="1732861" cy="235449"/>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sp>
        <p:nvSpPr>
          <p:cNvPr id="2" name="Title 1"/>
          <p:cNvSpPr>
            <a:spLocks noGrp="1"/>
          </p:cNvSpPr>
          <p:nvPr>
            <p:ph type="title"/>
          </p:nvPr>
        </p:nvSpPr>
        <p:spPr/>
        <p:txBody>
          <a:bodyPr/>
          <a:lstStyle/>
          <a:p>
            <a:r>
              <a:rPr lang="en-US" dirty="0" err="1" smtClean="0"/>
              <a:t>EasyConnect</a:t>
            </a:r>
            <a:endParaRPr lang="en-US" dirty="0"/>
          </a:p>
        </p:txBody>
      </p:sp>
      <p:sp>
        <p:nvSpPr>
          <p:cNvPr id="3" name="Content Placeholder 2"/>
          <p:cNvSpPr>
            <a:spLocks noGrp="1"/>
          </p:cNvSpPr>
          <p:nvPr>
            <p:ph idx="1"/>
          </p:nvPr>
        </p:nvSpPr>
        <p:spPr>
          <a:xfrm>
            <a:off x="41981" y="1004810"/>
            <a:ext cx="3163172" cy="3724274"/>
          </a:xfrm>
        </p:spPr>
        <p:txBody>
          <a:bodyPr/>
          <a:lstStyle/>
          <a:p>
            <a:r>
              <a:rPr lang="en-US" sz="1800" dirty="0" err="1" smtClean="0"/>
              <a:t>EasyConnect</a:t>
            </a:r>
            <a:r>
              <a:rPr lang="ja-JP" altLang="en-US" sz="1800" dirty="0" smtClean="0"/>
              <a:t>のトリガーには</a:t>
            </a:r>
            <a:r>
              <a:rPr lang="en-US" sz="1800" dirty="0" smtClean="0"/>
              <a:t>Authorization Profile</a:t>
            </a:r>
            <a:r>
              <a:rPr lang="ja-JP" altLang="en-US" sz="1800" dirty="0" smtClean="0"/>
              <a:t>に下記条件が必要</a:t>
            </a:r>
            <a:r>
              <a:rPr lang="en-US" sz="1800" dirty="0" smtClean="0"/>
              <a:t>:</a:t>
            </a:r>
          </a:p>
          <a:p>
            <a:pPr lvl="1"/>
            <a:r>
              <a:rPr lang="ja-JP" altLang="en-US" sz="1600" dirty="0" smtClean="0"/>
              <a:t>マージされた</a:t>
            </a:r>
            <a:r>
              <a:rPr lang="en-US" sz="1600" dirty="0" err="1"/>
              <a:t>PassiveID+RADIUS</a:t>
            </a:r>
            <a:r>
              <a:rPr lang="en-US" sz="1600" dirty="0"/>
              <a:t> </a:t>
            </a:r>
            <a:r>
              <a:rPr lang="ja-JP" altLang="en-US" sz="1600" dirty="0" smtClean="0"/>
              <a:t>セッションを基に</a:t>
            </a:r>
            <a:r>
              <a:rPr lang="en-US" altLang="ja-JP" sz="1600" dirty="0" smtClean="0"/>
              <a:t>CoA</a:t>
            </a:r>
            <a:r>
              <a:rPr lang="ja-JP" altLang="en-US" sz="1600" dirty="0" smtClean="0"/>
              <a:t>を実施するフラグをつける</a:t>
            </a:r>
            <a:endParaRPr lang="en-US" altLang="ja-JP" sz="1600" dirty="0" smtClean="0"/>
          </a:p>
          <a:p>
            <a:pPr lvl="1"/>
            <a:r>
              <a:rPr lang="ja-JP" altLang="en-US" sz="1600" dirty="0" smtClean="0"/>
              <a:t>エンドポイントからの</a:t>
            </a:r>
            <a:r>
              <a:rPr lang="en-US" sz="1600" dirty="0" smtClean="0"/>
              <a:t>AD</a:t>
            </a:r>
            <a:r>
              <a:rPr lang="ja-JP" altLang="en-US" sz="1600" dirty="0" smtClean="0"/>
              <a:t>ログイン通信を許可</a:t>
            </a:r>
            <a:endParaRPr lang="en-US" sz="1600" dirty="0" smtClean="0"/>
          </a:p>
          <a:p>
            <a:r>
              <a:rPr lang="ja-JP" altLang="en-US" sz="1800" dirty="0" smtClean="0"/>
              <a:t>フラグのついた</a:t>
            </a:r>
            <a:r>
              <a:rPr lang="en-US" altLang="ja-JP" sz="1800" dirty="0" err="1" smtClean="0"/>
              <a:t>EasyConnect</a:t>
            </a:r>
            <a:r>
              <a:rPr lang="ja-JP" altLang="en-US" sz="1800" dirty="0" smtClean="0"/>
              <a:t>セッションでは、</a:t>
            </a:r>
            <a:r>
              <a:rPr lang="en-US" altLang="ja-JP" sz="1800" dirty="0" err="1" smtClean="0"/>
              <a:t>MnT</a:t>
            </a:r>
            <a:r>
              <a:rPr lang="ja-JP" altLang="en-US" sz="1800" dirty="0" smtClean="0"/>
              <a:t>ノードは：</a:t>
            </a:r>
            <a:endParaRPr lang="en-US" altLang="ja-JP" sz="1800" dirty="0" smtClean="0"/>
          </a:p>
          <a:p>
            <a:pPr lvl="1"/>
            <a:r>
              <a:rPr lang="en-US" sz="1600" dirty="0" smtClean="0"/>
              <a:t>CoA </a:t>
            </a:r>
            <a:r>
              <a:rPr lang="en-US" sz="1600" dirty="0" err="1" smtClean="0"/>
              <a:t>reauth</a:t>
            </a:r>
            <a:r>
              <a:rPr lang="en-US" sz="1600" dirty="0" smtClean="0"/>
              <a:t> </a:t>
            </a:r>
            <a:r>
              <a:rPr lang="ja-JP" altLang="en-US" sz="1600" dirty="0" smtClean="0"/>
              <a:t>を</a:t>
            </a:r>
            <a:r>
              <a:rPr lang="en-US" sz="1600" dirty="0" smtClean="0"/>
              <a:t> PSN </a:t>
            </a:r>
            <a:r>
              <a:rPr lang="ja-JP" altLang="en-US" sz="1600" dirty="0" smtClean="0"/>
              <a:t>に対して生成し、</a:t>
            </a:r>
            <a:r>
              <a:rPr lang="en-US" altLang="ja-JP" sz="1600" dirty="0" smtClean="0"/>
              <a:t>AD</a:t>
            </a:r>
            <a:r>
              <a:rPr lang="ja-JP" altLang="en-US" sz="1600" dirty="0" smtClean="0"/>
              <a:t>アイデンティティ</a:t>
            </a:r>
            <a:r>
              <a:rPr lang="en-US" sz="1600" dirty="0"/>
              <a:t>(</a:t>
            </a:r>
            <a:r>
              <a:rPr lang="en-US" sz="1600" dirty="0" err="1"/>
              <a:t>PassiveID</a:t>
            </a:r>
            <a:r>
              <a:rPr lang="en-US" sz="1600" dirty="0" smtClean="0"/>
              <a:t>)</a:t>
            </a:r>
            <a:r>
              <a:rPr lang="ja-JP" altLang="en-US" sz="1600" dirty="0" smtClean="0"/>
              <a:t>に応じた新しい認可ポリシーを適用する</a:t>
            </a:r>
            <a:endParaRPr lang="en-US" sz="1600" dirty="0"/>
          </a:p>
        </p:txBody>
      </p:sp>
      <p:sp>
        <p:nvSpPr>
          <p:cNvPr id="4" name="Text Placeholder 3"/>
          <p:cNvSpPr>
            <a:spLocks noGrp="1"/>
          </p:cNvSpPr>
          <p:nvPr>
            <p:ph type="body" sz="quarter" idx="10"/>
          </p:nvPr>
        </p:nvSpPr>
        <p:spPr/>
        <p:txBody>
          <a:bodyPr/>
          <a:lstStyle/>
          <a:p>
            <a:r>
              <a:rPr lang="en-US" sz="1800" dirty="0" smtClean="0"/>
              <a:t>Authorization Profile</a:t>
            </a:r>
            <a:endParaRPr lang="en-US" sz="1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866"/>
          <a:stretch/>
        </p:blipFill>
        <p:spPr bwMode="auto">
          <a:xfrm>
            <a:off x="3210288" y="477802"/>
            <a:ext cx="5760720" cy="4432376"/>
          </a:xfrm>
          <a:prstGeom prst="rect">
            <a:avLst/>
          </a:prstGeom>
          <a:noFill/>
          <a:ln w="9525">
            <a:solidFill>
              <a:srgbClr val="FA661C"/>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p:nvPr/>
        </p:nvCxnSpPr>
        <p:spPr>
          <a:xfrm>
            <a:off x="3056467" y="3108960"/>
            <a:ext cx="390564" cy="121597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395525" y="4324938"/>
            <a:ext cx="4664742" cy="321087"/>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28" r="493"/>
          <a:stretch/>
        </p:blipFill>
        <p:spPr bwMode="auto">
          <a:xfrm>
            <a:off x="3365480" y="2132434"/>
            <a:ext cx="5529034" cy="143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a:off x="3330579" y="2850101"/>
            <a:ext cx="1973431" cy="321087"/>
          </a:xfrm>
          <a:prstGeom prst="round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755" t="27386" r="-13178" b="15657"/>
          <a:stretch/>
        </p:blipFill>
        <p:spPr bwMode="auto">
          <a:xfrm>
            <a:off x="4846320" y="2926080"/>
            <a:ext cx="274320" cy="18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973545" y="2276629"/>
            <a:ext cx="473486" cy="573472"/>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5206288" y="3017521"/>
            <a:ext cx="271645" cy="213320"/>
          </a:xfrm>
          <a:custGeom>
            <a:avLst/>
            <a:gdLst>
              <a:gd name="connsiteX0" fmla="*/ 0 w 300147"/>
              <a:gd name="connsiteY0" fmla="*/ 0 h 216385"/>
              <a:gd name="connsiteX1" fmla="*/ 223365 w 300147"/>
              <a:gd name="connsiteY1" fmla="*/ 20941 h 216385"/>
              <a:gd name="connsiteX2" fmla="*/ 300147 w 300147"/>
              <a:gd name="connsiteY2" fmla="*/ 216385 h 216385"/>
              <a:gd name="connsiteX0" fmla="*/ 0 w 300147"/>
              <a:gd name="connsiteY0" fmla="*/ 8567 h 224952"/>
              <a:gd name="connsiteX1" fmla="*/ 223365 w 300147"/>
              <a:gd name="connsiteY1" fmla="*/ 29508 h 224952"/>
              <a:gd name="connsiteX2" fmla="*/ 300147 w 300147"/>
              <a:gd name="connsiteY2" fmla="*/ 224952 h 224952"/>
              <a:gd name="connsiteX0" fmla="*/ 0 w 300147"/>
              <a:gd name="connsiteY0" fmla="*/ 0 h 216385"/>
              <a:gd name="connsiteX1" fmla="*/ 223365 w 300147"/>
              <a:gd name="connsiteY1" fmla="*/ 69802 h 216385"/>
              <a:gd name="connsiteX2" fmla="*/ 300147 w 300147"/>
              <a:gd name="connsiteY2" fmla="*/ 216385 h 216385"/>
            </a:gdLst>
            <a:ahLst/>
            <a:cxnLst>
              <a:cxn ang="0">
                <a:pos x="connsiteX0" y="connsiteY0"/>
              </a:cxn>
              <a:cxn ang="0">
                <a:pos x="connsiteX1" y="connsiteY1"/>
              </a:cxn>
              <a:cxn ang="0">
                <a:pos x="connsiteX2" y="connsiteY2"/>
              </a:cxn>
            </a:cxnLst>
            <a:rect l="l" t="t" r="r" b="b"/>
            <a:pathLst>
              <a:path w="300147" h="216385">
                <a:moveTo>
                  <a:pt x="0" y="0"/>
                </a:moveTo>
                <a:cubicBezTo>
                  <a:pt x="74455" y="6980"/>
                  <a:pt x="134950" y="13961"/>
                  <a:pt x="223365" y="69802"/>
                </a:cubicBezTo>
                <a:cubicBezTo>
                  <a:pt x="311780" y="125643"/>
                  <a:pt x="286768" y="136695"/>
                  <a:pt x="300147" y="216385"/>
                </a:cubicBezTo>
              </a:path>
            </a:pathLst>
          </a:custGeom>
          <a:noFill/>
          <a:ln w="28575">
            <a:solidFill>
              <a:srgbClr val="0070C0"/>
            </a:solidFill>
            <a:headEnd type="none" w="med" len="med"/>
            <a:tailEnd type="arrow"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29997" y="1825369"/>
            <a:ext cx="2360674" cy="1323439"/>
          </a:xfrm>
          <a:prstGeom prst="rect">
            <a:avLst/>
          </a:prstGeom>
          <a:solidFill>
            <a:schemeClr val="accent6">
              <a:lumMod val="20000"/>
              <a:lumOff val="80000"/>
            </a:schemeClr>
          </a:solidFill>
          <a:ln>
            <a:solidFill>
              <a:srgbClr val="0070C0"/>
            </a:solidFill>
          </a:ln>
        </p:spPr>
        <p:txBody>
          <a:bodyPr wrap="square">
            <a:spAutoFit/>
          </a:bodyPr>
          <a:lstStyle/>
          <a:p>
            <a:r>
              <a:rPr lang="en-US" sz="1600" dirty="0" err="1" smtClean="0">
                <a:solidFill>
                  <a:srgbClr val="0070C0"/>
                </a:solidFill>
              </a:rPr>
              <a:t>PassiveID</a:t>
            </a:r>
            <a:r>
              <a:rPr lang="en-US" sz="1600" dirty="0" smtClean="0">
                <a:solidFill>
                  <a:srgbClr val="0070C0"/>
                </a:solidFill>
              </a:rPr>
              <a:t> </a:t>
            </a:r>
            <a:r>
              <a:rPr lang="ja-JP" altLang="en-US" sz="1600" dirty="0" smtClean="0">
                <a:solidFill>
                  <a:srgbClr val="0070C0"/>
                </a:solidFill>
              </a:rPr>
              <a:t>は</a:t>
            </a:r>
            <a:r>
              <a:rPr lang="en-US" altLang="ja-JP" sz="1600" dirty="0" smtClean="0">
                <a:solidFill>
                  <a:srgbClr val="0070C0"/>
                </a:solidFill>
              </a:rPr>
              <a:t> </a:t>
            </a:r>
            <a:r>
              <a:rPr lang="en-US" sz="1600" dirty="0" smtClean="0">
                <a:solidFill>
                  <a:srgbClr val="0070C0"/>
                </a:solidFill>
              </a:rPr>
              <a:t>RADIUS</a:t>
            </a:r>
            <a:r>
              <a:rPr lang="ja-JP" altLang="en-US" sz="1600" dirty="0" smtClean="0">
                <a:solidFill>
                  <a:srgbClr val="0070C0"/>
                </a:solidFill>
              </a:rPr>
              <a:t>セッションとマージされるが、トラッキングが有効になっていないと</a:t>
            </a:r>
            <a:r>
              <a:rPr lang="en-US" sz="1600" dirty="0" smtClean="0">
                <a:solidFill>
                  <a:srgbClr val="0070C0"/>
                </a:solidFill>
              </a:rPr>
              <a:t>CoA</a:t>
            </a:r>
            <a:r>
              <a:rPr lang="ja-JP" altLang="en-US" sz="1600" dirty="0" smtClean="0">
                <a:solidFill>
                  <a:srgbClr val="0070C0"/>
                </a:solidFill>
              </a:rPr>
              <a:t>が</a:t>
            </a:r>
            <a:r>
              <a:rPr lang="en-US" altLang="ja-JP" sz="1600" dirty="0" smtClean="0">
                <a:solidFill>
                  <a:srgbClr val="0070C0"/>
                </a:solidFill>
              </a:rPr>
              <a:t>PSN</a:t>
            </a:r>
            <a:r>
              <a:rPr lang="ja-JP" altLang="en-US" sz="1600" dirty="0" smtClean="0">
                <a:solidFill>
                  <a:srgbClr val="0070C0"/>
                </a:solidFill>
              </a:rPr>
              <a:t>に送信されない</a:t>
            </a:r>
            <a:endParaRPr lang="en-US" sz="1600" dirty="0">
              <a:solidFill>
                <a:srgbClr val="0070C0"/>
              </a:solidFill>
            </a:endParaRPr>
          </a:p>
        </p:txBody>
      </p:sp>
    </p:spTree>
    <p:extLst>
      <p:ext uri="{BB962C8B-B14F-4D97-AF65-F5344CB8AC3E}">
        <p14:creationId xmlns:p14="http://schemas.microsoft.com/office/powerpoint/2010/main" val="106374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500"/>
                                        <p:tgtEl>
                                          <p:spTgt spid="1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7"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pic>
        <p:nvPicPr>
          <p:cNvPr id="1028" name="Picture 4" descr="C:\DOCUME~1\chyps\LOCALS~1\Temp\SNAGHTMLf0fc42.PNG"/>
          <p:cNvPicPr>
            <a:picLocks noChangeAspect="1" noChangeArrowheads="1"/>
          </p:cNvPicPr>
          <p:nvPr/>
        </p:nvPicPr>
        <p:blipFill rotWithShape="1">
          <a:blip r:embed="rId2">
            <a:extLst>
              <a:ext uri="{28A0092B-C50C-407E-A947-70E740481C1C}">
                <a14:useLocalDpi xmlns:a14="http://schemas.microsoft.com/office/drawing/2010/main" val="0"/>
              </a:ext>
            </a:extLst>
          </a:blip>
          <a:srcRect l="3" r="18260"/>
          <a:stretch/>
        </p:blipFill>
        <p:spPr bwMode="auto">
          <a:xfrm>
            <a:off x="231635" y="1019423"/>
            <a:ext cx="4297680" cy="3781425"/>
          </a:xfrm>
          <a:prstGeom prst="rect">
            <a:avLst/>
          </a:prstGeom>
          <a:noFill/>
          <a:ln w="12700">
            <a:solidFill>
              <a:srgbClr val="FA661C"/>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266787" y="4662959"/>
            <a:ext cx="1732861" cy="235449"/>
          </a:xfrm>
          <a:prstGeom prst="rect">
            <a:avLst/>
          </a:prstGeom>
          <a:solidFill>
            <a:schemeClr val="bg2"/>
          </a:solidFill>
          <a:ln>
            <a:solidFill>
              <a:schemeClr val="bg2"/>
            </a:solidFill>
          </a:ln>
        </p:spPr>
        <p:txBody>
          <a:bodyPr wrap="square" lIns="34295" tIns="34295" rIns="34295" bIns="34295" rtlCol="0" anchor="ctr">
            <a:spAutoFit/>
          </a:bodyPr>
          <a:lstStyle/>
          <a:p>
            <a:pPr algn="ctr">
              <a:lnSpc>
                <a:spcPct val="90000"/>
              </a:lnSpc>
              <a:spcBef>
                <a:spcPts val="450"/>
              </a:spcBef>
            </a:pPr>
            <a:endParaRPr lang="en-US" sz="1200" dirty="0">
              <a:solidFill>
                <a:srgbClr val="000000"/>
              </a:solidFill>
            </a:endParaRPr>
          </a:p>
        </p:txBody>
      </p:sp>
      <p:sp>
        <p:nvSpPr>
          <p:cNvPr id="3" name="Title 2"/>
          <p:cNvSpPr>
            <a:spLocks noGrp="1"/>
          </p:cNvSpPr>
          <p:nvPr>
            <p:ph type="title"/>
          </p:nvPr>
        </p:nvSpPr>
        <p:spPr/>
        <p:txBody>
          <a:bodyPr/>
          <a:lstStyle/>
          <a:p>
            <a:r>
              <a:rPr lang="en-US" sz="2800" dirty="0" smtClean="0"/>
              <a:t>Sample </a:t>
            </a:r>
            <a:r>
              <a:rPr lang="en-US" sz="2800" dirty="0" err="1" smtClean="0"/>
              <a:t>dACL</a:t>
            </a:r>
            <a:r>
              <a:rPr lang="en-US" sz="2800" dirty="0" smtClean="0"/>
              <a:t> to Allow AD Domain Controller Access</a:t>
            </a:r>
            <a:endParaRPr lang="en-US" sz="2800" dirty="0"/>
          </a:p>
        </p:txBody>
      </p:sp>
      <p:sp>
        <p:nvSpPr>
          <p:cNvPr id="6" name="Text Placeholder 5"/>
          <p:cNvSpPr>
            <a:spLocks noGrp="1"/>
          </p:cNvSpPr>
          <p:nvPr>
            <p:ph type="body" sz="quarter" idx="10"/>
          </p:nvPr>
        </p:nvSpPr>
        <p:spPr/>
        <p:txBody>
          <a:bodyPr/>
          <a:lstStyle/>
          <a:p>
            <a:r>
              <a:rPr lang="en-US" dirty="0" smtClean="0"/>
              <a:t>Example </a:t>
            </a:r>
            <a:r>
              <a:rPr lang="en-US" dirty="0" err="1" smtClean="0"/>
              <a:t>AD_Login_EasyConnect</a:t>
            </a:r>
            <a:r>
              <a:rPr lang="en-US" dirty="0" smtClean="0"/>
              <a:t> Profile with “</a:t>
            </a:r>
            <a:r>
              <a:rPr lang="en-US" dirty="0" err="1" smtClean="0"/>
              <a:t>AD_LOGIN_ACCESS</a:t>
            </a:r>
            <a:r>
              <a:rPr lang="en-US" dirty="0" smtClean="0"/>
              <a:t>” </a:t>
            </a:r>
            <a:r>
              <a:rPr lang="en-US" dirty="0" err="1" smtClean="0"/>
              <a:t>dACL</a:t>
            </a:r>
            <a:endParaRPr lang="en-US" dirty="0"/>
          </a:p>
        </p:txBody>
      </p:sp>
      <p:sp>
        <p:nvSpPr>
          <p:cNvPr id="8" name="Content Placeholder 3"/>
          <p:cNvSpPr txBox="1">
            <a:spLocks/>
          </p:cNvSpPr>
          <p:nvPr/>
        </p:nvSpPr>
        <p:spPr>
          <a:xfrm>
            <a:off x="5324500" y="1016454"/>
            <a:ext cx="3675147" cy="3764230"/>
          </a:xfrm>
          <a:prstGeom prst="rect">
            <a:avLst/>
          </a:prstGeom>
          <a:solidFill>
            <a:schemeClr val="bg1">
              <a:lumMod val="95000"/>
            </a:schemeClr>
          </a:solidFill>
          <a:ln>
            <a:solidFill>
              <a:srgbClr val="0070C0"/>
            </a:solidFill>
          </a:ln>
        </p:spPr>
        <p:txBody>
          <a:bodyPr lIns="68589" tIns="34295" rIns="68589" bIns="34295"/>
          <a:lstStyle>
            <a:lvl1pPr marL="228563" indent="-228563" algn="l" defTabSz="914247"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chemeClr val="tx1"/>
                </a:solidFill>
                <a:latin typeface="+mn-lt"/>
                <a:ea typeface="+mn-ea"/>
                <a:cs typeface="CiscoSans"/>
              </a:defRPr>
            </a:lvl1pPr>
            <a:lvl2pPr marL="463550" indent="-238125" algn="l" defTabSz="914247" rtl="0" eaLnBrk="1" latinLnBrk="0" hangingPunct="1">
              <a:lnSpc>
                <a:spcPct val="95000"/>
              </a:lnSpc>
              <a:spcBef>
                <a:spcPts val="800"/>
              </a:spcBef>
              <a:buClr>
                <a:schemeClr val="tx2"/>
              </a:buClr>
              <a:buFont typeface="Arial"/>
              <a:buChar char="•"/>
              <a:defRPr lang="en-US" sz="1900" kern="1200">
                <a:solidFill>
                  <a:schemeClr val="tx1"/>
                </a:solidFill>
                <a:latin typeface="+mn-lt"/>
                <a:ea typeface="+mn-ea"/>
                <a:cs typeface="CiscoSans"/>
              </a:defRPr>
            </a:lvl2pPr>
            <a:lvl3pPr marL="693738" indent="-227013" algn="l" defTabSz="914247" rtl="0" eaLnBrk="1" latinLnBrk="0" hangingPunct="1">
              <a:lnSpc>
                <a:spcPct val="95000"/>
              </a:lnSpc>
              <a:spcBef>
                <a:spcPts val="840"/>
              </a:spcBef>
              <a:buFont typeface="Arial"/>
              <a:buChar char="•"/>
              <a:defRPr lang="en-US" sz="1600" kern="1200">
                <a:solidFill>
                  <a:schemeClr val="tx1"/>
                </a:solidFill>
                <a:latin typeface="+mn-lt"/>
                <a:ea typeface="+mn-ea"/>
                <a:cs typeface="CiscoSans"/>
              </a:defRPr>
            </a:lvl3pPr>
            <a:lvl4pPr marL="914400" indent="-225425"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4pPr>
            <a:lvl5pPr marL="1135063" indent="-227013" algn="l" defTabSz="914247" rtl="0" eaLnBrk="1" latinLnBrk="0" hangingPunct="1">
              <a:lnSpc>
                <a:spcPct val="95000"/>
              </a:lnSpc>
              <a:spcBef>
                <a:spcPts val="840"/>
              </a:spcBef>
              <a:buFont typeface="Arial"/>
              <a:buChar char="•"/>
              <a:defRPr lang="en-US" sz="1500" kern="1200">
                <a:solidFill>
                  <a:schemeClr val="tx1"/>
                </a:solidFill>
                <a:latin typeface="+mn-lt"/>
                <a:ea typeface="+mn-ea"/>
                <a:cs typeface="CiscoSans"/>
              </a:defRPr>
            </a:lvl5pPr>
            <a:lvl6pPr marL="1151654" indent="-228563" algn="l" defTabSz="914247"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626" indent="-228532" algn="l" defTabSz="914247" rtl="0" eaLnBrk="1" latinLnBrk="0" hangingPunct="1">
              <a:spcBef>
                <a:spcPts val="800"/>
              </a:spcBef>
              <a:buFont typeface="Arial" pitchFamily="34" charset="0"/>
              <a:buChar char="•"/>
              <a:defRPr sz="1100" kern="1200" baseline="0">
                <a:solidFill>
                  <a:schemeClr val="tx1"/>
                </a:solidFill>
                <a:latin typeface="+mn-lt"/>
                <a:ea typeface="+mn-ea"/>
                <a:cs typeface="+mn-cs"/>
              </a:defRPr>
            </a:lvl7pPr>
            <a:lvl8pPr marL="3199867" indent="0" algn="l" defTabSz="914247" rtl="0" eaLnBrk="1" latinLnBrk="0" hangingPunct="1">
              <a:spcBef>
                <a:spcPct val="20000"/>
              </a:spcBef>
              <a:buFont typeface="Arial" pitchFamily="34" charset="0"/>
              <a:buNone/>
              <a:defRPr sz="2000" kern="1200">
                <a:solidFill>
                  <a:schemeClr val="tx1"/>
                </a:solidFill>
                <a:latin typeface="+mn-lt"/>
                <a:ea typeface="+mn-ea"/>
                <a:cs typeface="+mn-cs"/>
              </a:defRPr>
            </a:lvl8pPr>
            <a:lvl9pPr marL="3885553" indent="-228563" algn="l" defTabSz="91424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icmp</a:t>
            </a:r>
            <a:r>
              <a:rPr lang="en-US" sz="1200" dirty="0">
                <a:solidFill>
                  <a:schemeClr val="tx2">
                    <a:lumMod val="75000"/>
                  </a:schemeClr>
                </a:solidFill>
                <a:latin typeface="Courier New" pitchFamily="49" charset="0"/>
                <a:cs typeface="Courier New" pitchFamily="49" charset="0"/>
              </a:rPr>
              <a:t> any </a:t>
            </a:r>
            <a:r>
              <a:rPr lang="en-US" sz="1200" dirty="0" err="1">
                <a:solidFill>
                  <a:schemeClr val="tx2">
                    <a:lumMod val="75000"/>
                  </a:schemeClr>
                </a:solidFill>
                <a:latin typeface="Courier New" pitchFamily="49" charset="0"/>
                <a:cs typeface="Courier New" pitchFamily="49" charset="0"/>
              </a:rPr>
              <a:t>any</a:t>
            </a:r>
            <a:endParaRPr lang="en-US" sz="1200" dirty="0">
              <a:solidFill>
                <a:schemeClr val="tx2">
                  <a:lumMod val="75000"/>
                </a:schemeClr>
              </a:solidFill>
              <a:latin typeface="Courier New" pitchFamily="49" charset="0"/>
              <a:cs typeface="Courier New" pitchFamily="49" charset="0"/>
            </a:endParaRP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a:t>
            </a:r>
            <a:r>
              <a:rPr lang="en-US" sz="1200" dirty="0" err="1">
                <a:solidFill>
                  <a:schemeClr val="tx2">
                    <a:lumMod val="75000"/>
                  </a:schemeClr>
                </a:solidFill>
                <a:latin typeface="Courier New" pitchFamily="49" charset="0"/>
                <a:cs typeface="Courier New" pitchFamily="49" charset="0"/>
              </a:rPr>
              <a:t>bootpc</a:t>
            </a:r>
            <a:r>
              <a:rPr lang="en-US" sz="1200" dirty="0">
                <a:solidFill>
                  <a:schemeClr val="tx2">
                    <a:lumMod val="75000"/>
                  </a:schemeClr>
                </a:solidFill>
                <a:latin typeface="Courier New" pitchFamily="49" charset="0"/>
                <a:cs typeface="Courier New" pitchFamily="49" charset="0"/>
              </a:rPr>
              <a:t> any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a:t>
            </a:r>
            <a:r>
              <a:rPr lang="en-US" sz="1200" dirty="0" err="1">
                <a:solidFill>
                  <a:schemeClr val="tx2">
                    <a:lumMod val="75000"/>
                  </a:schemeClr>
                </a:solidFill>
                <a:latin typeface="Courier New" pitchFamily="49" charset="0"/>
                <a:cs typeface="Courier New" pitchFamily="49" charset="0"/>
              </a:rPr>
              <a:t>bootps</a:t>
            </a:r>
            <a:endParaRPr lang="en-US" sz="1200" dirty="0">
              <a:solidFill>
                <a:schemeClr val="tx2">
                  <a:lumMod val="75000"/>
                </a:schemeClr>
              </a:solidFill>
              <a:latin typeface="Courier New" pitchFamily="49" charset="0"/>
              <a:cs typeface="Courier New" pitchFamily="49" charset="0"/>
            </a:endParaRP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a:t>
            </a:r>
            <a:r>
              <a:rPr lang="en-US" sz="1200" dirty="0" err="1">
                <a:solidFill>
                  <a:schemeClr val="tx2">
                    <a:lumMod val="75000"/>
                  </a:schemeClr>
                </a:solidFill>
                <a:latin typeface="Courier New" pitchFamily="49" charset="0"/>
                <a:cs typeface="Courier New" pitchFamily="49" charset="0"/>
              </a:rPr>
              <a:t>any</a:t>
            </a:r>
            <a:r>
              <a:rPr lang="en-US" sz="1200" dirty="0">
                <a:solidFill>
                  <a:schemeClr val="tx2">
                    <a:lumMod val="75000"/>
                  </a:schemeClr>
                </a:solidFill>
                <a:latin typeface="Courier New" pitchFamily="49" charset="0"/>
                <a:cs typeface="Courier New" pitchFamily="49" charset="0"/>
              </a:rPr>
              <a: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domain</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88</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88</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123</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135</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137</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139</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389</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389</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445</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636</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udp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636</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1025</a:t>
            </a:r>
          </a:p>
          <a:p>
            <a:pPr marL="0" indent="0">
              <a:spcBef>
                <a:spcPts val="450"/>
              </a:spcBef>
              <a:buNone/>
            </a:pPr>
            <a:r>
              <a:rPr lang="en-US" sz="1200" dirty="0">
                <a:solidFill>
                  <a:schemeClr val="tx2">
                    <a:lumMod val="75000"/>
                  </a:schemeClr>
                </a:solidFill>
                <a:latin typeface="Courier New" pitchFamily="49" charset="0"/>
                <a:cs typeface="Courier New" pitchFamily="49" charset="0"/>
              </a:rPr>
              <a:t>permit </a:t>
            </a:r>
            <a:r>
              <a:rPr lang="en-US" sz="1200" dirty="0" err="1">
                <a:solidFill>
                  <a:schemeClr val="tx2">
                    <a:lumMod val="75000"/>
                  </a:schemeClr>
                </a:solidFill>
                <a:latin typeface="Courier New" pitchFamily="49" charset="0"/>
                <a:cs typeface="Courier New" pitchFamily="49" charset="0"/>
              </a:rPr>
              <a:t>tcp</a:t>
            </a:r>
            <a:r>
              <a:rPr lang="en-US" sz="1200" dirty="0">
                <a:solidFill>
                  <a:schemeClr val="tx2">
                    <a:lumMod val="75000"/>
                  </a:schemeClr>
                </a:solidFill>
                <a:latin typeface="Courier New" pitchFamily="49" charset="0"/>
                <a:cs typeface="Courier New" pitchFamily="49" charset="0"/>
              </a:rPr>
              <a:t> any host &lt;</a:t>
            </a:r>
            <a:r>
              <a:rPr lang="en-US" sz="1200" dirty="0" err="1">
                <a:solidFill>
                  <a:schemeClr val="tx2">
                    <a:lumMod val="75000"/>
                  </a:schemeClr>
                </a:solidFill>
                <a:latin typeface="Courier New" pitchFamily="49" charset="0"/>
                <a:cs typeface="Courier New" pitchFamily="49" charset="0"/>
              </a:rPr>
              <a:t>AD_DC</a:t>
            </a:r>
            <a:r>
              <a:rPr lang="en-US" sz="1200" dirty="0">
                <a:solidFill>
                  <a:schemeClr val="tx2">
                    <a:lumMod val="75000"/>
                  </a:schemeClr>
                </a:solidFill>
                <a:latin typeface="Courier New" pitchFamily="49" charset="0"/>
                <a:cs typeface="Courier New" pitchFamily="49" charset="0"/>
              </a:rPr>
              <a:t>&gt; </a:t>
            </a:r>
            <a:r>
              <a:rPr lang="en-US" sz="1200" dirty="0" err="1">
                <a:solidFill>
                  <a:schemeClr val="tx2">
                    <a:lumMod val="75000"/>
                  </a:schemeClr>
                </a:solidFill>
                <a:latin typeface="Courier New" pitchFamily="49" charset="0"/>
                <a:cs typeface="Courier New" pitchFamily="49" charset="0"/>
              </a:rPr>
              <a:t>eq</a:t>
            </a:r>
            <a:r>
              <a:rPr lang="en-US" sz="1200" dirty="0">
                <a:solidFill>
                  <a:schemeClr val="tx2">
                    <a:lumMod val="75000"/>
                  </a:schemeClr>
                </a:solidFill>
                <a:latin typeface="Courier New" pitchFamily="49" charset="0"/>
                <a:cs typeface="Courier New" pitchFamily="49" charset="0"/>
              </a:rPr>
              <a:t> 1026</a:t>
            </a:r>
          </a:p>
        </p:txBody>
      </p:sp>
      <p:sp>
        <p:nvSpPr>
          <p:cNvPr id="12" name="Rectangle 11"/>
          <p:cNvSpPr/>
          <p:nvPr/>
        </p:nvSpPr>
        <p:spPr>
          <a:xfrm>
            <a:off x="2047531" y="4378963"/>
            <a:ext cx="1853691" cy="272143"/>
          </a:xfrm>
          <a:prstGeom prst="rect">
            <a:avLst/>
          </a:prstGeom>
          <a:noFill/>
          <a:ln w="381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7" name="Left Brace 6"/>
          <p:cNvSpPr/>
          <p:nvPr/>
        </p:nvSpPr>
        <p:spPr>
          <a:xfrm>
            <a:off x="4638523" y="1016454"/>
            <a:ext cx="577092" cy="3764230"/>
          </a:xfrm>
          <a:prstGeom prst="leftBrace">
            <a:avLst>
              <a:gd name="adj1" fmla="val 8333"/>
              <a:gd name="adj2" fmla="val 93058"/>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lIns="68589" tIns="34295" rIns="68589" bIns="34295" rtlCol="0" anchor="ctr"/>
          <a:lstStyle/>
          <a:p>
            <a:pPr algn="ctr"/>
            <a:endParaRPr lang="en-US"/>
          </a:p>
        </p:txBody>
      </p:sp>
      <p:cxnSp>
        <p:nvCxnSpPr>
          <p:cNvPr id="11" name="Straight Connector 10"/>
          <p:cNvCxnSpPr/>
          <p:nvPr/>
        </p:nvCxnSpPr>
        <p:spPr>
          <a:xfrm flipH="1">
            <a:off x="3901222" y="4517939"/>
            <a:ext cx="87294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319867" y="3062535"/>
            <a:ext cx="2102493" cy="646331"/>
          </a:xfrm>
          <a:prstGeom prst="rect">
            <a:avLst/>
          </a:prstGeom>
          <a:solidFill>
            <a:srgbClr val="FA661C">
              <a:alpha val="19000"/>
            </a:srgbClr>
          </a:solidFill>
          <a:ln>
            <a:solidFill>
              <a:srgbClr val="0070C0"/>
            </a:solidFill>
          </a:ln>
        </p:spPr>
        <p:txBody>
          <a:bodyPr wrap="square" rtlCol="0">
            <a:spAutoFit/>
          </a:bodyPr>
          <a:lstStyle/>
          <a:p>
            <a:r>
              <a:rPr lang="en-US" dirty="0" smtClean="0">
                <a:solidFill>
                  <a:schemeClr val="tx2">
                    <a:lumMod val="75000"/>
                  </a:schemeClr>
                </a:solidFill>
              </a:rPr>
              <a:t>ACL must include every DC queried</a:t>
            </a:r>
            <a:endParaRPr lang="en-US" dirty="0">
              <a:solidFill>
                <a:schemeClr val="tx2">
                  <a:lumMod val="75000"/>
                </a:schemeClr>
              </a:solidFill>
            </a:endParaRPr>
          </a:p>
        </p:txBody>
      </p:sp>
      <p:grpSp>
        <p:nvGrpSpPr>
          <p:cNvPr id="13" name="Group 12"/>
          <p:cNvGrpSpPr>
            <a:grpSpLocks/>
          </p:cNvGrpSpPr>
          <p:nvPr/>
        </p:nvGrpSpPr>
        <p:grpSpPr bwMode="auto">
          <a:xfrm>
            <a:off x="7677582" y="381587"/>
            <a:ext cx="1393598" cy="621506"/>
            <a:chOff x="4464" y="0"/>
            <a:chExt cx="1229" cy="522"/>
          </a:xfrm>
        </p:grpSpPr>
        <p:pic>
          <p:nvPicPr>
            <p:cNvPr id="14" name="Picture 13" descr="MCj037105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spTree>
    <p:extLst>
      <p:ext uri="{BB962C8B-B14F-4D97-AF65-F5344CB8AC3E}">
        <p14:creationId xmlns:p14="http://schemas.microsoft.com/office/powerpoint/2010/main" val="20189351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66788" y="4662959"/>
            <a:ext cx="1732861" cy="235449"/>
          </a:xfrm>
          <a:prstGeom prst="rect">
            <a:avLst/>
          </a:prstGeom>
          <a:solidFill>
            <a:schemeClr val="bg2"/>
          </a:solidFill>
          <a:ln>
            <a:solidFill>
              <a:schemeClr val="bg2"/>
            </a:solidFill>
          </a:ln>
        </p:spPr>
        <p:txBody>
          <a:bodyPr wrap="square" lIns="34294" tIns="34294" rIns="34294" bIns="34294" rtlCol="0" anchor="ctr">
            <a:spAutoFit/>
          </a:bodyPr>
          <a:lstStyle/>
          <a:p>
            <a:pPr algn="ctr">
              <a:lnSpc>
                <a:spcPct val="90000"/>
              </a:lnSpc>
              <a:spcBef>
                <a:spcPts val="450"/>
              </a:spcBef>
            </a:pPr>
            <a:endParaRPr lang="en-US" sz="1200" dirty="0">
              <a:solidFill>
                <a:srgbClr val="000000"/>
              </a:solidFill>
            </a:endParaRPr>
          </a:p>
        </p:txBody>
      </p:sp>
      <p:sp>
        <p:nvSpPr>
          <p:cNvPr id="2" name="Title 1"/>
          <p:cNvSpPr>
            <a:spLocks noGrp="1"/>
          </p:cNvSpPr>
          <p:nvPr>
            <p:ph type="title"/>
          </p:nvPr>
        </p:nvSpPr>
        <p:spPr/>
        <p:txBody>
          <a:bodyPr/>
          <a:lstStyle/>
          <a:p>
            <a:r>
              <a:rPr lang="en-US" dirty="0" err="1" smtClean="0"/>
              <a:t>EasyConnect</a:t>
            </a:r>
            <a:endParaRPr lang="en-US" dirty="0"/>
          </a:p>
        </p:txBody>
      </p:sp>
      <p:sp>
        <p:nvSpPr>
          <p:cNvPr id="3" name="Content Placeholder 2"/>
          <p:cNvSpPr>
            <a:spLocks noGrp="1"/>
          </p:cNvSpPr>
          <p:nvPr>
            <p:ph idx="1"/>
          </p:nvPr>
        </p:nvSpPr>
        <p:spPr/>
        <p:txBody>
          <a:bodyPr/>
          <a:lstStyle/>
          <a:p>
            <a:r>
              <a:rPr lang="en-US" sz="1600" dirty="0" err="1" smtClean="0"/>
              <a:t>PassiveID</a:t>
            </a:r>
            <a:r>
              <a:rPr lang="ja-JP" altLang="en-US" sz="1600" dirty="0" smtClean="0"/>
              <a:t>ベースの</a:t>
            </a:r>
            <a:r>
              <a:rPr lang="en-US" altLang="ja-JP" sz="1600" dirty="0" smtClean="0"/>
              <a:t>Condition</a:t>
            </a:r>
            <a:r>
              <a:rPr lang="ja-JP" altLang="en-US" sz="1600" dirty="0" smtClean="0"/>
              <a:t>を追加して、ルールを分岐</a:t>
            </a:r>
            <a:endParaRPr lang="en-US" sz="1600" dirty="0"/>
          </a:p>
        </p:txBody>
      </p:sp>
      <p:sp>
        <p:nvSpPr>
          <p:cNvPr id="4" name="Text Placeholder 3"/>
          <p:cNvSpPr>
            <a:spLocks noGrp="1"/>
          </p:cNvSpPr>
          <p:nvPr>
            <p:ph type="body" sz="quarter" idx="10"/>
          </p:nvPr>
        </p:nvSpPr>
        <p:spPr/>
        <p:txBody>
          <a:bodyPr/>
          <a:lstStyle/>
          <a:p>
            <a:r>
              <a:rPr lang="en-US" sz="1800" dirty="0" smtClean="0"/>
              <a:t>Authorization Policy</a:t>
            </a:r>
            <a:endParaRPr lang="en-US" sz="1800"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63" y="1415443"/>
            <a:ext cx="8537824" cy="3247516"/>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a:off x="7378021" y="4062449"/>
            <a:ext cx="1333210" cy="579570"/>
          </a:xfrm>
          <a:prstGeom prst="roundRect">
            <a:avLst/>
          </a:prstGeom>
          <a:noFill/>
          <a:ln>
            <a:solidFill>
              <a:srgbClr val="0070C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Rounded Rectangle 20"/>
          <p:cNvSpPr/>
          <p:nvPr/>
        </p:nvSpPr>
        <p:spPr>
          <a:xfrm>
            <a:off x="1136601" y="3394790"/>
            <a:ext cx="1920706" cy="234890"/>
          </a:xfrm>
          <a:prstGeom prst="roundRect">
            <a:avLst/>
          </a:prstGeom>
          <a:noFill/>
          <a:ln>
            <a:solidFill>
              <a:srgbClr val="0070C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ounded Rectangle 21"/>
          <p:cNvSpPr/>
          <p:nvPr/>
        </p:nvSpPr>
        <p:spPr>
          <a:xfrm>
            <a:off x="1136601" y="2590909"/>
            <a:ext cx="1920706" cy="234890"/>
          </a:xfrm>
          <a:prstGeom prst="roundRect">
            <a:avLst/>
          </a:prstGeom>
          <a:noFill/>
          <a:ln>
            <a:solidFill>
              <a:srgbClr val="0070C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048" y="2590909"/>
            <a:ext cx="3375805" cy="43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970" y="3426189"/>
            <a:ext cx="3022732" cy="282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04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0144" y="287690"/>
            <a:ext cx="8579188" cy="357487"/>
          </a:xfrm>
        </p:spPr>
        <p:txBody>
          <a:bodyPr/>
          <a:lstStyle/>
          <a:p>
            <a:r>
              <a:rPr lang="en-US" dirty="0" smtClean="0"/>
              <a:t>Live Log Example </a:t>
            </a:r>
            <a:endParaRPr lang="en-US" dirty="0"/>
          </a:p>
        </p:txBody>
      </p:sp>
      <p:sp>
        <p:nvSpPr>
          <p:cNvPr id="3" name="Content Placeholder 2"/>
          <p:cNvSpPr>
            <a:spLocks noGrp="1"/>
          </p:cNvSpPr>
          <p:nvPr>
            <p:ph idx="1"/>
          </p:nvPr>
        </p:nvSpPr>
        <p:spPr>
          <a:xfrm>
            <a:off x="304799" y="1354660"/>
            <a:ext cx="8505825" cy="3238953"/>
          </a:xfrm>
        </p:spPr>
        <p:txBody>
          <a:bodyPr/>
          <a:lstStyle/>
          <a:p>
            <a:r>
              <a:rPr lang="en-US" sz="1800" dirty="0"/>
              <a:t>Before session merge ( RADIUS Only </a:t>
            </a:r>
            <a:r>
              <a:rPr lang="en-US" sz="1800" dirty="0" smtClean="0"/>
              <a:t>)</a:t>
            </a:r>
            <a:br>
              <a:rPr lang="en-US" sz="1800" dirty="0" smtClean="0"/>
            </a:br>
            <a:r>
              <a:rPr lang="en-US" sz="1400" dirty="0" smtClean="0"/>
              <a:t/>
            </a:r>
            <a:br>
              <a:rPr lang="en-US" sz="1400" dirty="0" smtClean="0"/>
            </a:br>
            <a:r>
              <a:rPr lang="en-US" sz="1400" dirty="0" smtClean="0"/>
              <a:t/>
            </a:r>
            <a:br>
              <a:rPr lang="en-US" sz="1400" dirty="0" smtClean="0"/>
            </a:br>
            <a:endParaRPr lang="en-US" sz="2000" dirty="0"/>
          </a:p>
          <a:p>
            <a:r>
              <a:rPr lang="en-US" sz="1800" dirty="0"/>
              <a:t>After session merge (MAB + </a:t>
            </a:r>
            <a:r>
              <a:rPr lang="en-US" sz="1800" dirty="0" err="1"/>
              <a:t>PassiveID</a:t>
            </a:r>
            <a:r>
              <a:rPr lang="en-US" sz="1800" dirty="0"/>
              <a:t>) </a:t>
            </a:r>
            <a:r>
              <a:rPr lang="en-US" sz="1800" dirty="0" smtClean="0"/>
              <a:t/>
            </a:r>
            <a:br>
              <a:rPr lang="en-US" sz="1800" dirty="0" smtClean="0"/>
            </a:br>
            <a:endParaRPr lang="en-US" sz="1200" dirty="0"/>
          </a:p>
          <a:p>
            <a:pPr marL="57136" indent="0">
              <a:buNone/>
            </a:pPr>
            <a:r>
              <a:rPr lang="en-US" sz="1600" dirty="0"/>
              <a:t/>
            </a:r>
            <a:br>
              <a:rPr lang="en-US" sz="1600" dirty="0"/>
            </a:br>
            <a:endParaRPr lang="en-US" sz="1200" dirty="0"/>
          </a:p>
          <a:p>
            <a:r>
              <a:rPr lang="en-US" sz="1800" dirty="0"/>
              <a:t>Session Source =  </a:t>
            </a:r>
            <a:r>
              <a:rPr lang="en-US" sz="1800" dirty="0" err="1"/>
              <a:t>PassiveID</a:t>
            </a:r>
            <a:r>
              <a:rPr lang="en-US" sz="1800" dirty="0"/>
              <a:t> - RADIUS</a:t>
            </a:r>
          </a:p>
          <a:p>
            <a:pPr lvl="1"/>
            <a:r>
              <a:rPr lang="en-US" sz="1800" dirty="0"/>
              <a:t>Indicates a session has been merge and CoA Request sent to </a:t>
            </a:r>
            <a:r>
              <a:rPr lang="en-US" sz="1800" dirty="0" err="1"/>
              <a:t>PSN</a:t>
            </a:r>
            <a:endParaRPr lang="en-US" sz="1800" dirty="0"/>
          </a:p>
          <a:p>
            <a:r>
              <a:rPr lang="en-US" sz="1800" dirty="0"/>
              <a:t>IP Address – common to RADIUS and </a:t>
            </a:r>
            <a:r>
              <a:rPr lang="en-US" sz="1800" dirty="0" err="1"/>
              <a:t>PassiveID</a:t>
            </a:r>
            <a:r>
              <a:rPr lang="en-US" sz="1800" dirty="0"/>
              <a:t> sessions </a:t>
            </a:r>
            <a:r>
              <a:rPr lang="en-US" sz="1800" dirty="0" smtClean="0"/>
              <a:t>.</a:t>
            </a:r>
            <a:endParaRPr lang="en-US" sz="1800" dirty="0"/>
          </a:p>
        </p:txBody>
      </p:sp>
      <p:sp>
        <p:nvSpPr>
          <p:cNvPr id="9" name="Text Placeholder 8"/>
          <p:cNvSpPr>
            <a:spLocks noGrp="1"/>
          </p:cNvSpPr>
          <p:nvPr>
            <p:ph type="body" sz="quarter" idx="10"/>
          </p:nvPr>
        </p:nvSpPr>
        <p:spPr>
          <a:xfrm>
            <a:off x="231635" y="653100"/>
            <a:ext cx="8588437" cy="329804"/>
          </a:xfrm>
        </p:spPr>
        <p:txBody>
          <a:bodyPr/>
          <a:lstStyle/>
          <a:p>
            <a:r>
              <a:rPr lang="en-US" sz="1800" dirty="0" smtClean="0"/>
              <a:t>Session Merge</a:t>
            </a:r>
            <a:endParaRPr lang="en-US" sz="1800" dirty="0"/>
          </a:p>
        </p:txBody>
      </p:sp>
      <p:grpSp>
        <p:nvGrpSpPr>
          <p:cNvPr id="5" name="Group 4"/>
          <p:cNvGrpSpPr>
            <a:grpSpLocks/>
          </p:cNvGrpSpPr>
          <p:nvPr/>
        </p:nvGrpSpPr>
        <p:grpSpPr bwMode="auto">
          <a:xfrm>
            <a:off x="7677582" y="70834"/>
            <a:ext cx="1393598" cy="621506"/>
            <a:chOff x="4464" y="0"/>
            <a:chExt cx="1229" cy="522"/>
          </a:xfrm>
        </p:grpSpPr>
        <p:pic>
          <p:nvPicPr>
            <p:cNvPr id="6" name="Picture 5" descr="MCj037105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pic>
        <p:nvPicPr>
          <p:cNvPr id="10" name="Picture 9"/>
          <p:cNvPicPr>
            <a:picLocks noChangeAspect="1"/>
          </p:cNvPicPr>
          <p:nvPr/>
        </p:nvPicPr>
        <p:blipFill rotWithShape="1">
          <a:blip r:embed="rId4"/>
          <a:srcRect r="4631"/>
          <a:stretch/>
        </p:blipFill>
        <p:spPr>
          <a:xfrm>
            <a:off x="60099" y="1690381"/>
            <a:ext cx="8412480" cy="739375"/>
          </a:xfrm>
          <a:prstGeom prst="rect">
            <a:avLst/>
          </a:prstGeom>
          <a:ln>
            <a:solidFill>
              <a:srgbClr val="0070C0"/>
            </a:solidFill>
          </a:ln>
        </p:spPr>
      </p:pic>
      <p:pic>
        <p:nvPicPr>
          <p:cNvPr id="11" name="Picture 10"/>
          <p:cNvPicPr>
            <a:picLocks noChangeAspect="1"/>
          </p:cNvPicPr>
          <p:nvPr/>
        </p:nvPicPr>
        <p:blipFill rotWithShape="1">
          <a:blip r:embed="rId5"/>
          <a:srcRect r="2182"/>
          <a:stretch/>
        </p:blipFill>
        <p:spPr>
          <a:xfrm>
            <a:off x="60098" y="2826924"/>
            <a:ext cx="9024635" cy="746008"/>
          </a:xfrm>
          <a:prstGeom prst="rect">
            <a:avLst/>
          </a:prstGeom>
          <a:ln>
            <a:solidFill>
              <a:srgbClr val="0070C0"/>
            </a:solidFill>
          </a:ln>
        </p:spPr>
      </p:pic>
    </p:spTree>
    <p:extLst>
      <p:ext uri="{BB962C8B-B14F-4D97-AF65-F5344CB8AC3E}">
        <p14:creationId xmlns:p14="http://schemas.microsoft.com/office/powerpoint/2010/main" val="18925620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Scale Updates</a:t>
            </a:r>
            <a:endParaRPr lang="en-US" dirty="0"/>
          </a:p>
        </p:txBody>
      </p:sp>
    </p:spTree>
    <p:extLst>
      <p:ext uri="{BB962C8B-B14F-4D97-AF65-F5344CB8AC3E}">
        <p14:creationId xmlns:p14="http://schemas.microsoft.com/office/powerpoint/2010/main" val="364108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437766" y="963337"/>
            <a:ext cx="8345488" cy="3168210"/>
          </a:xfrm>
        </p:spPr>
        <p:txBody>
          <a:bodyPr/>
          <a:lstStyle/>
          <a:p>
            <a:r>
              <a:rPr lang="en-US" sz="2000" dirty="0" smtClean="0">
                <a:solidFill>
                  <a:schemeClr val="tx2"/>
                </a:solidFill>
              </a:rPr>
              <a:t>SNS-3415, SNS-3495 </a:t>
            </a:r>
            <a:r>
              <a:rPr lang="en-US" sz="2000" dirty="0" err="1" smtClean="0">
                <a:solidFill>
                  <a:schemeClr val="tx2"/>
                </a:solidFill>
              </a:rPr>
              <a:t>EoS</a:t>
            </a:r>
            <a:r>
              <a:rPr lang="en-US" sz="2000" dirty="0" smtClean="0">
                <a:solidFill>
                  <a:schemeClr val="tx2"/>
                </a:solidFill>
              </a:rPr>
              <a:t> / </a:t>
            </a:r>
            <a:r>
              <a:rPr lang="en-US" sz="2000" dirty="0" err="1" smtClean="0">
                <a:solidFill>
                  <a:schemeClr val="tx2"/>
                </a:solidFill>
              </a:rPr>
              <a:t>EoL</a:t>
            </a:r>
            <a:endParaRPr lang="en-US" sz="2000" dirty="0" smtClean="0">
              <a:solidFill>
                <a:schemeClr val="tx2"/>
              </a:solidFill>
            </a:endParaRPr>
          </a:p>
          <a:p>
            <a:pPr lvl="1"/>
            <a:r>
              <a:rPr lang="en-US" sz="1600" dirty="0" smtClean="0"/>
              <a:t>SNS-3415 および SNS-3495 </a:t>
            </a:r>
            <a:r>
              <a:rPr lang="ja-JP" altLang="en-US" sz="1600" dirty="0" smtClean="0"/>
              <a:t>の</a:t>
            </a:r>
            <a:r>
              <a:rPr lang="en-US" altLang="ja-JP" sz="1600" dirty="0" smtClean="0"/>
              <a:t> </a:t>
            </a:r>
            <a:r>
              <a:rPr lang="en-US" altLang="ja-JP" sz="1600" dirty="0" err="1" smtClean="0"/>
              <a:t>EoS</a:t>
            </a:r>
            <a:r>
              <a:rPr lang="en-US" altLang="ja-JP" sz="1600" dirty="0" smtClean="0"/>
              <a:t> / </a:t>
            </a:r>
            <a:r>
              <a:rPr lang="en-US" altLang="ja-JP" sz="1600" dirty="0" err="1" smtClean="0"/>
              <a:t>EoL</a:t>
            </a:r>
            <a:r>
              <a:rPr lang="ja-JP" altLang="en-US" sz="1600" dirty="0" smtClean="0"/>
              <a:t>アナウンスメント</a:t>
            </a:r>
            <a:endParaRPr lang="en-US" sz="1600" dirty="0" smtClean="0"/>
          </a:p>
          <a:p>
            <a:pPr marL="341672" lvl="2" indent="0">
              <a:buNone/>
            </a:pPr>
            <a:r>
              <a:rPr lang="en-US" sz="1200" dirty="0">
                <a:hlinkClick r:id="rId3"/>
              </a:rPr>
              <a:t>http://www.cisco.com/c/en/us/products/collateral/security/identity-services-engine/eos-eol-notice-c51-737032.</a:t>
            </a:r>
            <a:r>
              <a:rPr lang="en-US" sz="1200" dirty="0" smtClean="0">
                <a:hlinkClick r:id="rId3"/>
              </a:rPr>
              <a:t>html</a:t>
            </a:r>
            <a:endParaRPr lang="en-US" sz="1200" dirty="0" smtClean="0"/>
          </a:p>
          <a:p>
            <a:pPr lvl="2"/>
            <a:r>
              <a:rPr lang="en-US" sz="1400" dirty="0"/>
              <a:t>End of Life Announcement: April 8, 2016</a:t>
            </a:r>
          </a:p>
          <a:p>
            <a:pPr lvl="2"/>
            <a:r>
              <a:rPr lang="en-US" sz="1400" dirty="0" smtClean="0"/>
              <a:t>End Of Sale: October 7, 2016</a:t>
            </a:r>
            <a:endParaRPr lang="en-US" sz="1400" dirty="0"/>
          </a:p>
          <a:p>
            <a:r>
              <a:rPr lang="en-US" sz="2000" dirty="0" err="1" smtClean="0">
                <a:solidFill>
                  <a:schemeClr val="tx2"/>
                </a:solidFill>
              </a:rPr>
              <a:t>SNS</a:t>
            </a:r>
            <a:r>
              <a:rPr lang="en-US" sz="2000" dirty="0" smtClean="0">
                <a:solidFill>
                  <a:schemeClr val="tx2"/>
                </a:solidFill>
              </a:rPr>
              <a:t>-3515 and </a:t>
            </a:r>
            <a:r>
              <a:rPr lang="en-US" sz="2000" dirty="0" err="1" smtClean="0">
                <a:solidFill>
                  <a:schemeClr val="tx2"/>
                </a:solidFill>
              </a:rPr>
              <a:t>SNS</a:t>
            </a:r>
            <a:r>
              <a:rPr lang="en-US" sz="2000" dirty="0" smtClean="0">
                <a:solidFill>
                  <a:schemeClr val="tx2"/>
                </a:solidFill>
              </a:rPr>
              <a:t>-3595</a:t>
            </a:r>
          </a:p>
          <a:p>
            <a:pPr lvl="1"/>
            <a:r>
              <a:rPr lang="en-US" sz="1600" dirty="0" smtClean="0">
                <a:solidFill>
                  <a:srgbClr val="C00000"/>
                </a:solidFill>
              </a:rPr>
              <a:t>ISE 2.0.1 </a:t>
            </a:r>
            <a:r>
              <a:rPr lang="ja-JP" altLang="en-US" sz="1600" dirty="0" smtClean="0">
                <a:solidFill>
                  <a:srgbClr val="C00000"/>
                </a:solidFill>
              </a:rPr>
              <a:t>以降のソフトウェアが必要</a:t>
            </a:r>
            <a:r>
              <a:rPr lang="en-US" sz="1600" dirty="0" smtClean="0">
                <a:solidFill>
                  <a:srgbClr val="C00000"/>
                </a:solidFill>
              </a:rPr>
              <a:t> (SNS 34x5</a:t>
            </a:r>
            <a:r>
              <a:rPr lang="ja-JP" altLang="en-US" sz="1600" dirty="0" smtClean="0">
                <a:solidFill>
                  <a:srgbClr val="C00000"/>
                </a:solidFill>
              </a:rPr>
              <a:t>でも同バージョンをサポート</a:t>
            </a:r>
            <a:r>
              <a:rPr lang="en-US" sz="1600" dirty="0" smtClean="0">
                <a:solidFill>
                  <a:srgbClr val="C00000"/>
                </a:solidFill>
              </a:rPr>
              <a:t>)</a:t>
            </a:r>
          </a:p>
          <a:p>
            <a:pPr lvl="1"/>
            <a:r>
              <a:rPr lang="en-US" sz="1600" dirty="0" smtClean="0"/>
              <a:t>2016</a:t>
            </a:r>
            <a:r>
              <a:rPr lang="ja-JP" altLang="en-US" sz="1600" dirty="0" smtClean="0"/>
              <a:t>年</a:t>
            </a:r>
            <a:r>
              <a:rPr lang="en-US" altLang="ja-JP" sz="1600" dirty="0" smtClean="0"/>
              <a:t> 5</a:t>
            </a:r>
            <a:r>
              <a:rPr lang="ja-JP" altLang="en-US" sz="1600" dirty="0" smtClean="0"/>
              <a:t>月から日本価格表に掲載済み</a:t>
            </a:r>
            <a:endParaRPr lang="en-US" altLang="ja-JP" sz="1600" dirty="0" smtClean="0"/>
          </a:p>
          <a:p>
            <a:pPr lvl="2"/>
            <a:r>
              <a:rPr lang="en-US" sz="1400" dirty="0" smtClean="0"/>
              <a:t>Secure </a:t>
            </a:r>
            <a:r>
              <a:rPr lang="en-US" sz="1400" dirty="0"/>
              <a:t>Network Server Data Sheet: </a:t>
            </a:r>
            <a:r>
              <a:rPr lang="en-US" sz="1400" u="sng" dirty="0" smtClean="0">
                <a:hlinkClick r:id="rId4"/>
              </a:rPr>
              <a:t>here</a:t>
            </a:r>
            <a:endParaRPr lang="en-US" sz="1400" dirty="0"/>
          </a:p>
          <a:p>
            <a:pPr lvl="2"/>
            <a:r>
              <a:rPr lang="en-US" sz="1400" dirty="0" smtClean="0"/>
              <a:t>ISE </a:t>
            </a:r>
            <a:r>
              <a:rPr lang="en-US" sz="1400" dirty="0"/>
              <a:t>Ordering Guide</a:t>
            </a:r>
            <a:r>
              <a:rPr lang="en-US" sz="1400" dirty="0" smtClean="0"/>
              <a:t>: </a:t>
            </a:r>
            <a:r>
              <a:rPr lang="en-US" sz="1400" u="sng" dirty="0" smtClean="0">
                <a:hlinkClick r:id="rId5"/>
              </a:rPr>
              <a:t>here</a:t>
            </a:r>
            <a:endParaRPr lang="en-US" sz="1400" dirty="0"/>
          </a:p>
          <a:p>
            <a:pPr lvl="2"/>
            <a:r>
              <a:rPr lang="en-US" sz="1400" dirty="0" smtClean="0"/>
              <a:t>ACS </a:t>
            </a:r>
            <a:r>
              <a:rPr lang="en-US" sz="1400" dirty="0"/>
              <a:t>Ordering Guide: </a:t>
            </a:r>
            <a:r>
              <a:rPr lang="en-US" sz="1400" u="sng" dirty="0" smtClean="0">
                <a:hlinkClick r:id="rId6"/>
              </a:rPr>
              <a:t>here</a:t>
            </a:r>
            <a:r>
              <a:rPr lang="en-US" sz="1400" dirty="0" smtClean="0"/>
              <a:t> </a:t>
            </a:r>
            <a:endParaRPr lang="en-US" sz="1400" dirty="0"/>
          </a:p>
        </p:txBody>
      </p:sp>
      <p:sp>
        <p:nvSpPr>
          <p:cNvPr id="2" name="Title 1"/>
          <p:cNvSpPr>
            <a:spLocks noGrp="1"/>
          </p:cNvSpPr>
          <p:nvPr>
            <p:ph type="title"/>
          </p:nvPr>
        </p:nvSpPr>
        <p:spPr/>
        <p:txBody>
          <a:bodyPr/>
          <a:lstStyle/>
          <a:p>
            <a:r>
              <a:rPr lang="en-US" dirty="0" err="1" smtClean="0"/>
              <a:t>SNSアプライアンス</a:t>
            </a:r>
            <a:r>
              <a:rPr lang="ja-JP" altLang="en-US" dirty="0" smtClean="0"/>
              <a:t>のリフレッシュ</a:t>
            </a:r>
            <a:r>
              <a:rPr lang="en-US" dirty="0" smtClean="0"/>
              <a:t/>
            </a:r>
            <a:br>
              <a:rPr lang="en-US" dirty="0" smtClean="0"/>
            </a:br>
            <a:endParaRPr lang="en-US" dirty="0"/>
          </a:p>
        </p:txBody>
      </p:sp>
      <p:pic>
        <p:nvPicPr>
          <p:cNvPr id="4" name="Picture 3" descr="data_sheet_c78-726524_0.jpg"/>
          <p:cNvPicPr>
            <a:picLocks noChangeAspect="1"/>
          </p:cNvPicPr>
          <p:nvPr/>
        </p:nvPicPr>
        <p:blipFill rotWithShape="1">
          <a:blip r:embed="rId7">
            <a:extLst>
              <a:ext uri="{28A0092B-C50C-407E-A947-70E740481C1C}">
                <a14:useLocalDpi xmlns:a14="http://schemas.microsoft.com/office/drawing/2010/main" val="0"/>
              </a:ext>
            </a:extLst>
          </a:blip>
          <a:srcRect l="52103"/>
          <a:stretch/>
        </p:blipFill>
        <p:spPr>
          <a:xfrm>
            <a:off x="5007581" y="3968801"/>
            <a:ext cx="3940737" cy="742768"/>
          </a:xfrm>
          <a:prstGeom prst="rect">
            <a:avLst/>
          </a:prstGeom>
        </p:spPr>
      </p:pic>
    </p:spTree>
    <p:extLst>
      <p:ext uri="{BB962C8B-B14F-4D97-AF65-F5344CB8AC3E}">
        <p14:creationId xmlns:p14="http://schemas.microsoft.com/office/powerpoint/2010/main" val="23034128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0"/>
          </p:nvPr>
        </p:nvSpPr>
        <p:spPr>
          <a:xfrm>
            <a:off x="437766" y="1212950"/>
            <a:ext cx="8345488" cy="3168210"/>
          </a:xfrm>
        </p:spPr>
        <p:txBody>
          <a:bodyPr/>
          <a:lstStyle/>
          <a:p>
            <a:pPr>
              <a:spcBef>
                <a:spcPts val="600"/>
              </a:spcBef>
            </a:pPr>
            <a:r>
              <a:rPr lang="en-US" sz="1800" dirty="0" smtClean="0"/>
              <a:t>最大アクティブセッション（エンドポイント）数 </a:t>
            </a:r>
            <a:r>
              <a:rPr lang="en-US" sz="1800" dirty="0"/>
              <a:t>= </a:t>
            </a:r>
            <a:r>
              <a:rPr lang="en-US" sz="1800" b="1" dirty="0" smtClean="0">
                <a:solidFill>
                  <a:schemeClr val="accent4">
                    <a:lumMod val="75000"/>
                  </a:schemeClr>
                </a:solidFill>
              </a:rPr>
              <a:t>500k</a:t>
            </a:r>
            <a:r>
              <a:rPr lang="en-US" sz="1800" dirty="0" smtClean="0">
                <a:solidFill>
                  <a:srgbClr val="FF0000"/>
                </a:solidFill>
              </a:rPr>
              <a:t> </a:t>
            </a:r>
            <a:r>
              <a:rPr lang="en-US" sz="1800" dirty="0" smtClean="0"/>
              <a:t>(</a:t>
            </a:r>
            <a:r>
              <a:rPr lang="en-US" altLang="ja-JP" sz="1800" dirty="0" smtClean="0"/>
              <a:t>〜</a:t>
            </a:r>
            <a:r>
              <a:rPr lang="en-US" sz="1800" dirty="0" smtClean="0"/>
              <a:t>ISE2.0 : 250k) </a:t>
            </a:r>
            <a:endParaRPr lang="en-US" sz="1800" dirty="0"/>
          </a:p>
          <a:p>
            <a:pPr marL="219075" lvl="1" indent="0">
              <a:buNone/>
            </a:pPr>
            <a:r>
              <a:rPr lang="ja-JP" altLang="en-US" sz="1600" dirty="0" smtClean="0"/>
              <a:t>　</a:t>
            </a:r>
            <a:r>
              <a:rPr lang="en-US" altLang="ja-JP" sz="1600" dirty="0" smtClean="0"/>
              <a:t>※ </a:t>
            </a:r>
            <a:r>
              <a:rPr lang="en-US" sz="1600" dirty="0" smtClean="0"/>
              <a:t>PAN </a:t>
            </a:r>
            <a:r>
              <a:rPr lang="ja-JP" altLang="en-US" sz="1600" dirty="0" smtClean="0"/>
              <a:t>および</a:t>
            </a:r>
            <a:r>
              <a:rPr lang="en-US" altLang="ja-JP" sz="1600" dirty="0" smtClean="0"/>
              <a:t> </a:t>
            </a:r>
            <a:r>
              <a:rPr lang="en-US" sz="1600" dirty="0" err="1" smtClean="0"/>
              <a:t>MnT</a:t>
            </a:r>
            <a:r>
              <a:rPr lang="en-US" sz="1600" dirty="0" smtClean="0"/>
              <a:t> </a:t>
            </a:r>
            <a:r>
              <a:rPr lang="ja-JP" altLang="en-US" sz="1600" dirty="0" smtClean="0"/>
              <a:t>ノードを</a:t>
            </a:r>
            <a:r>
              <a:rPr lang="en-US" sz="1600" dirty="0" smtClean="0"/>
              <a:t>3595 </a:t>
            </a:r>
            <a:r>
              <a:rPr lang="ja-JP" altLang="en-US" sz="1600" dirty="0" smtClean="0"/>
              <a:t>または</a:t>
            </a:r>
            <a:r>
              <a:rPr lang="en-US" altLang="ja-JP" sz="1600" dirty="0" smtClean="0"/>
              <a:t> </a:t>
            </a:r>
            <a:r>
              <a:rPr lang="ja-JP" altLang="en-US" sz="1600" dirty="0" smtClean="0"/>
              <a:t>相当の</a:t>
            </a:r>
            <a:r>
              <a:rPr lang="en-US" sz="1600" dirty="0" smtClean="0"/>
              <a:t>VM</a:t>
            </a:r>
            <a:r>
              <a:rPr lang="ja-JP" altLang="en-US" sz="1600" dirty="0" smtClean="0"/>
              <a:t>を使用した場合</a:t>
            </a:r>
            <a:endParaRPr lang="en-US" sz="1600" dirty="0"/>
          </a:p>
          <a:p>
            <a:pPr>
              <a:spcBef>
                <a:spcPts val="600"/>
              </a:spcBef>
            </a:pPr>
            <a:r>
              <a:rPr lang="ja-JP" altLang="en-US" sz="1800" dirty="0" smtClean="0"/>
              <a:t>最大インターナル</a:t>
            </a:r>
            <a:r>
              <a:rPr lang="en-US" altLang="ja-JP" sz="1800" dirty="0" smtClean="0"/>
              <a:t>DB </a:t>
            </a:r>
            <a:r>
              <a:rPr lang="ja-JP" altLang="en-US" sz="1800" dirty="0" smtClean="0"/>
              <a:t>エンドポイント登録数</a:t>
            </a:r>
            <a:r>
              <a:rPr lang="en-US" sz="1800" dirty="0" smtClean="0"/>
              <a:t> </a:t>
            </a:r>
            <a:r>
              <a:rPr lang="en-US" sz="1800" dirty="0"/>
              <a:t>= </a:t>
            </a:r>
            <a:r>
              <a:rPr lang="en-US" sz="1800" b="1" dirty="0" smtClean="0">
                <a:solidFill>
                  <a:schemeClr val="accent4">
                    <a:lumMod val="75000"/>
                  </a:schemeClr>
                </a:solidFill>
              </a:rPr>
              <a:t>1.5M</a:t>
            </a:r>
            <a:r>
              <a:rPr lang="en-US" sz="1800" dirty="0" smtClean="0"/>
              <a:t> (</a:t>
            </a:r>
            <a:r>
              <a:rPr lang="en-US" altLang="ja-JP" sz="1800" dirty="0"/>
              <a:t>〜</a:t>
            </a:r>
            <a:r>
              <a:rPr lang="en-US" sz="1800" dirty="0"/>
              <a:t>ISE2.0 : </a:t>
            </a:r>
            <a:r>
              <a:rPr lang="en-US" sz="1800" dirty="0" smtClean="0"/>
              <a:t>1M)</a:t>
            </a:r>
            <a:endParaRPr lang="en-US" sz="1800" dirty="0"/>
          </a:p>
          <a:p>
            <a:pPr>
              <a:spcBef>
                <a:spcPts val="600"/>
              </a:spcBef>
            </a:pPr>
            <a:r>
              <a:rPr lang="ja-JP" altLang="en-US" sz="1800" dirty="0"/>
              <a:t>最大インターナル</a:t>
            </a:r>
            <a:r>
              <a:rPr lang="en-US" altLang="ja-JP" sz="1800" dirty="0"/>
              <a:t>DB </a:t>
            </a:r>
            <a:r>
              <a:rPr lang="ja-JP" altLang="en-US" sz="1800" dirty="0" smtClean="0"/>
              <a:t>ユーザ登録数</a:t>
            </a:r>
            <a:r>
              <a:rPr lang="en-US" sz="1800" dirty="0" smtClean="0"/>
              <a:t> </a:t>
            </a:r>
            <a:r>
              <a:rPr lang="en-US" sz="1800" dirty="0"/>
              <a:t>= </a:t>
            </a:r>
            <a:r>
              <a:rPr lang="en-US" sz="1800" b="1" dirty="0" smtClean="0">
                <a:solidFill>
                  <a:schemeClr val="accent4">
                    <a:lumMod val="75000"/>
                  </a:schemeClr>
                </a:solidFill>
              </a:rPr>
              <a:t>300k</a:t>
            </a:r>
            <a:r>
              <a:rPr lang="en-US" sz="1800" dirty="0"/>
              <a:t> (</a:t>
            </a:r>
            <a:r>
              <a:rPr lang="en-US" altLang="ja-JP" sz="1800" dirty="0"/>
              <a:t>〜</a:t>
            </a:r>
            <a:r>
              <a:rPr lang="en-US" sz="1800" dirty="0"/>
              <a:t>ISE2.0 : 25k)</a:t>
            </a:r>
          </a:p>
          <a:p>
            <a:pPr>
              <a:spcBef>
                <a:spcPts val="600"/>
              </a:spcBef>
            </a:pPr>
            <a:r>
              <a:rPr lang="ja-JP" altLang="en-US" sz="1800" dirty="0" smtClean="0"/>
              <a:t>最大ネットワークデバイス登録数</a:t>
            </a:r>
            <a:r>
              <a:rPr lang="en-US" sz="1800" dirty="0" smtClean="0"/>
              <a:t> </a:t>
            </a:r>
            <a:r>
              <a:rPr lang="en-US" sz="1800" dirty="0"/>
              <a:t>= </a:t>
            </a:r>
            <a:r>
              <a:rPr lang="en-US" sz="1800" b="1" dirty="0" smtClean="0">
                <a:solidFill>
                  <a:schemeClr val="accent4">
                    <a:lumMod val="75000"/>
                  </a:schemeClr>
                </a:solidFill>
              </a:rPr>
              <a:t>100k</a:t>
            </a:r>
            <a:r>
              <a:rPr lang="en-US" sz="1800" dirty="0"/>
              <a:t> (</a:t>
            </a:r>
            <a:r>
              <a:rPr lang="en-US" altLang="ja-JP" sz="1800" dirty="0"/>
              <a:t>〜</a:t>
            </a:r>
            <a:r>
              <a:rPr lang="en-US" sz="1800" dirty="0"/>
              <a:t>ISE2.0 : 30k)</a:t>
            </a:r>
          </a:p>
          <a:p>
            <a:pPr>
              <a:spcBef>
                <a:spcPts val="600"/>
              </a:spcBef>
            </a:pPr>
            <a:r>
              <a:rPr lang="ja-JP" altLang="en-US" sz="1800" dirty="0" smtClean="0"/>
              <a:t>最大</a:t>
            </a:r>
            <a:r>
              <a:rPr lang="en-US" altLang="ja-JP" sz="1800" dirty="0" smtClean="0"/>
              <a:t>PSN</a:t>
            </a:r>
            <a:r>
              <a:rPr lang="ja-JP" altLang="en-US" sz="1800" dirty="0" smtClean="0"/>
              <a:t>（ポリシーノード）数</a:t>
            </a:r>
            <a:r>
              <a:rPr lang="en-US" sz="1800" dirty="0" smtClean="0"/>
              <a:t> </a:t>
            </a:r>
            <a:r>
              <a:rPr lang="en-US" sz="1800" dirty="0"/>
              <a:t>= </a:t>
            </a:r>
            <a:r>
              <a:rPr lang="en-US" sz="1800" b="1" dirty="0" smtClean="0">
                <a:solidFill>
                  <a:schemeClr val="accent4">
                    <a:lumMod val="75000"/>
                  </a:schemeClr>
                </a:solidFill>
              </a:rPr>
              <a:t>50</a:t>
            </a:r>
            <a:r>
              <a:rPr lang="en-US" sz="1800" dirty="0"/>
              <a:t> (</a:t>
            </a:r>
            <a:r>
              <a:rPr lang="en-US" altLang="ja-JP" sz="1800" dirty="0"/>
              <a:t>〜</a:t>
            </a:r>
            <a:r>
              <a:rPr lang="en-US" sz="1800" dirty="0"/>
              <a:t>ISE2.0 : 40)</a:t>
            </a:r>
          </a:p>
          <a:p>
            <a:pPr>
              <a:spcBef>
                <a:spcPts val="600"/>
              </a:spcBef>
            </a:pPr>
            <a:r>
              <a:rPr lang="ja-JP" altLang="en-US" sz="1800" dirty="0" smtClean="0"/>
              <a:t>デプロイメントモデル毎の最大アクティブセッション数の拡張</a:t>
            </a:r>
            <a:r>
              <a:rPr lang="en-US" sz="1800" dirty="0" smtClean="0"/>
              <a:t>:</a:t>
            </a:r>
            <a:endParaRPr lang="en-US" sz="1800" dirty="0"/>
          </a:p>
          <a:p>
            <a:pPr marL="0" indent="0">
              <a:buNone/>
            </a:pPr>
            <a:endParaRPr lang="en-US" dirty="0"/>
          </a:p>
        </p:txBody>
      </p:sp>
      <p:sp>
        <p:nvSpPr>
          <p:cNvPr id="2" name="Title 1"/>
          <p:cNvSpPr>
            <a:spLocks noGrp="1"/>
          </p:cNvSpPr>
          <p:nvPr>
            <p:ph type="title"/>
          </p:nvPr>
        </p:nvSpPr>
        <p:spPr/>
        <p:txBody>
          <a:bodyPr/>
          <a:lstStyle/>
          <a:p>
            <a:r>
              <a:rPr lang="en-US" dirty="0" smtClean="0"/>
              <a:t>ISE 2.1 スケーラビリティ拡張</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139130548"/>
              </p:ext>
            </p:extLst>
          </p:nvPr>
        </p:nvGraphicFramePr>
        <p:xfrm>
          <a:off x="904899" y="3588347"/>
          <a:ext cx="5985933" cy="1127759"/>
        </p:xfrm>
        <a:graphic>
          <a:graphicData uri="http://schemas.openxmlformats.org/drawingml/2006/table">
            <a:tbl>
              <a:tblPr firstRow="1" bandRow="1">
                <a:tableStyleId>{5C22544A-7EE6-4342-B048-85BDC9FD1C3A}</a:tableStyleId>
              </a:tblPr>
              <a:tblGrid>
                <a:gridCol w="1343606"/>
                <a:gridCol w="2463276"/>
                <a:gridCol w="2179051"/>
              </a:tblGrid>
              <a:tr h="369010">
                <a:tc>
                  <a:txBody>
                    <a:bodyPr/>
                    <a:lstStyle/>
                    <a:p>
                      <a:endParaRPr lang="en-US" sz="1400" dirty="0"/>
                    </a:p>
                  </a:txBody>
                  <a:tcPr/>
                </a:tc>
                <a:tc>
                  <a:txBody>
                    <a:bodyPr/>
                    <a:lstStyle/>
                    <a:p>
                      <a:pPr algn="ctr"/>
                      <a:r>
                        <a:rPr lang="ja-JP" altLang="en-US" sz="1400" baseline="0" dirty="0" smtClean="0"/>
                        <a:t>スタンドアロン</a:t>
                      </a:r>
                      <a:r>
                        <a:rPr lang="en-US" altLang="ja-JP" sz="1400" baseline="0" dirty="0" smtClean="0"/>
                        <a:t>/</a:t>
                      </a:r>
                      <a:r>
                        <a:rPr lang="ja-JP" altLang="en-US" sz="1400" baseline="0" dirty="0" smtClean="0"/>
                        <a:t>冗長</a:t>
                      </a:r>
                      <a:r>
                        <a:rPr lang="en-US" sz="1400" baseline="0" dirty="0" smtClean="0"/>
                        <a:t> </a:t>
                      </a:r>
                      <a:r>
                        <a:rPr lang="ja-JP" altLang="en-US" sz="1400" baseline="0" dirty="0" smtClean="0"/>
                        <a:t>または</a:t>
                      </a:r>
                      <a:endParaRPr lang="en-US" altLang="ja-JP" sz="1400" baseline="0" dirty="0" smtClean="0"/>
                    </a:p>
                    <a:p>
                      <a:pPr algn="ctr"/>
                      <a:r>
                        <a:rPr lang="ja-JP" altLang="en-US" sz="1400" baseline="0" dirty="0" smtClean="0"/>
                        <a:t>中規模分散構成</a:t>
                      </a:r>
                      <a:endParaRPr lang="en-US" sz="1400" dirty="0"/>
                    </a:p>
                  </a:txBody>
                  <a:tcPr anchor="ctr"/>
                </a:tc>
                <a:tc>
                  <a:txBody>
                    <a:bodyPr/>
                    <a:lstStyle/>
                    <a:p>
                      <a:pPr algn="ctr"/>
                      <a:r>
                        <a:rPr lang="ja-JP" altLang="en-US" sz="1400" baseline="0" dirty="0" smtClean="0"/>
                        <a:t>専用</a:t>
                      </a:r>
                      <a:r>
                        <a:rPr lang="en-US" sz="1400" baseline="0" dirty="0" smtClean="0"/>
                        <a:t> PSN</a:t>
                      </a:r>
                      <a:endParaRPr lang="en-US" sz="1400" dirty="0"/>
                    </a:p>
                  </a:txBody>
                  <a:tcPr anchor="ctr"/>
                </a:tc>
              </a:tr>
              <a:tr h="217065">
                <a:tc>
                  <a:txBody>
                    <a:bodyPr/>
                    <a:lstStyle/>
                    <a:p>
                      <a:r>
                        <a:rPr lang="en-US" sz="1400" dirty="0" err="1" smtClean="0">
                          <a:solidFill>
                            <a:srgbClr val="002060"/>
                          </a:solidFill>
                        </a:rPr>
                        <a:t>SNS</a:t>
                      </a:r>
                      <a:r>
                        <a:rPr lang="en-US" sz="1400" dirty="0" smtClean="0">
                          <a:solidFill>
                            <a:srgbClr val="002060"/>
                          </a:solidFill>
                        </a:rPr>
                        <a:t>-3515</a:t>
                      </a:r>
                      <a:endParaRPr lang="en-US" sz="1400" dirty="0">
                        <a:solidFill>
                          <a:srgbClr val="002060"/>
                        </a:solidFill>
                      </a:endParaRPr>
                    </a:p>
                  </a:txBody>
                  <a:tcPr/>
                </a:tc>
                <a:tc>
                  <a:txBody>
                    <a:bodyPr/>
                    <a:lstStyle/>
                    <a:p>
                      <a:pPr algn="ctr"/>
                      <a:r>
                        <a:rPr lang="en-US" sz="1400" b="1" dirty="0" smtClean="0">
                          <a:solidFill>
                            <a:schemeClr val="accent4">
                              <a:lumMod val="75000"/>
                            </a:schemeClr>
                          </a:solidFill>
                        </a:rPr>
                        <a:t>7,500</a:t>
                      </a:r>
                      <a:endParaRPr lang="en-US" sz="1400" b="1" dirty="0">
                        <a:solidFill>
                          <a:schemeClr val="accent4">
                            <a:lumMod val="75000"/>
                          </a:schemeClr>
                        </a:solidFill>
                      </a:endParaRPr>
                    </a:p>
                  </a:txBody>
                  <a:tcPr anchor="ctr"/>
                </a:tc>
                <a:tc>
                  <a:txBody>
                    <a:bodyPr/>
                    <a:lstStyle/>
                    <a:p>
                      <a:pPr algn="ctr"/>
                      <a:r>
                        <a:rPr lang="en-US" sz="1400" b="1" dirty="0" smtClean="0">
                          <a:solidFill>
                            <a:schemeClr val="accent4">
                              <a:lumMod val="75000"/>
                            </a:schemeClr>
                          </a:solidFill>
                        </a:rPr>
                        <a:t>7,500</a:t>
                      </a:r>
                      <a:endParaRPr lang="en-US" sz="1400" b="1" dirty="0">
                        <a:solidFill>
                          <a:schemeClr val="accent4">
                            <a:lumMod val="75000"/>
                          </a:schemeClr>
                        </a:solidFill>
                      </a:endParaRPr>
                    </a:p>
                  </a:txBody>
                  <a:tcPr anchor="ctr"/>
                </a:tc>
              </a:tr>
              <a:tr h="217065">
                <a:tc>
                  <a:txBody>
                    <a:bodyPr/>
                    <a:lstStyle/>
                    <a:p>
                      <a:r>
                        <a:rPr lang="en-US" sz="1400" dirty="0" err="1" smtClean="0">
                          <a:solidFill>
                            <a:srgbClr val="002060"/>
                          </a:solidFill>
                        </a:rPr>
                        <a:t>SNS</a:t>
                      </a:r>
                      <a:r>
                        <a:rPr lang="en-US" sz="1400" dirty="0" smtClean="0">
                          <a:solidFill>
                            <a:srgbClr val="002060"/>
                          </a:solidFill>
                        </a:rPr>
                        <a:t>-3595</a:t>
                      </a:r>
                      <a:endParaRPr lang="en-US" sz="1400" dirty="0">
                        <a:solidFill>
                          <a:srgbClr val="002060"/>
                        </a:solidFill>
                      </a:endParaRPr>
                    </a:p>
                  </a:txBody>
                  <a:tcPr/>
                </a:tc>
                <a:tc>
                  <a:txBody>
                    <a:bodyPr/>
                    <a:lstStyle/>
                    <a:p>
                      <a:pPr algn="ctr"/>
                      <a:r>
                        <a:rPr lang="en-US" sz="1400" b="1" dirty="0" smtClean="0">
                          <a:solidFill>
                            <a:schemeClr val="accent4">
                              <a:lumMod val="75000"/>
                            </a:schemeClr>
                          </a:solidFill>
                        </a:rPr>
                        <a:t>20,000</a:t>
                      </a:r>
                      <a:endParaRPr lang="en-US" sz="1400" b="1" dirty="0">
                        <a:solidFill>
                          <a:schemeClr val="accent4">
                            <a:lumMod val="75000"/>
                          </a:schemeClr>
                        </a:solidFill>
                      </a:endParaRPr>
                    </a:p>
                  </a:txBody>
                  <a:tcPr anchor="ctr"/>
                </a:tc>
                <a:tc>
                  <a:txBody>
                    <a:bodyPr/>
                    <a:lstStyle/>
                    <a:p>
                      <a:pPr algn="ctr"/>
                      <a:r>
                        <a:rPr lang="en-US" sz="1400" b="1" dirty="0" smtClean="0">
                          <a:solidFill>
                            <a:schemeClr val="accent4">
                              <a:lumMod val="75000"/>
                            </a:schemeClr>
                          </a:solidFill>
                        </a:rPr>
                        <a:t>40,000</a:t>
                      </a:r>
                      <a:endParaRPr lang="en-US" sz="1400" b="1" dirty="0">
                        <a:solidFill>
                          <a:schemeClr val="accent4">
                            <a:lumMod val="75000"/>
                          </a:schemeClr>
                        </a:solidFill>
                      </a:endParaRPr>
                    </a:p>
                  </a:txBody>
                  <a:tcPr anchor="ctr"/>
                </a:tc>
              </a:tr>
            </a:tbl>
          </a:graphicData>
        </a:graphic>
      </p:graphicFrame>
      <p:pic>
        <p:nvPicPr>
          <p:cNvPr id="4100" name="Picture 4" descr="https://upload.wikimedia.org/wikipedia/en/2/2f/Burj_Khalifa_build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29885" r="37450" b="11291"/>
          <a:stretch/>
        </p:blipFill>
        <p:spPr bwMode="auto">
          <a:xfrm>
            <a:off x="7838440" y="97977"/>
            <a:ext cx="1188720" cy="48463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473" y="896906"/>
            <a:ext cx="1416373" cy="369332"/>
          </a:xfrm>
          <a:prstGeom prst="rect">
            <a:avLst/>
          </a:prstGeom>
        </p:spPr>
        <p:txBody>
          <a:bodyPr wrap="none">
            <a:spAutoFit/>
          </a:bodyPr>
          <a:lstStyle/>
          <a:p>
            <a:r>
              <a:rPr lang="en-US" dirty="0" smtClean="0">
                <a:solidFill>
                  <a:srgbClr val="7030A0"/>
                </a:solidFill>
              </a:rPr>
              <a:t>Deployment</a:t>
            </a:r>
            <a:endParaRPr lang="en-US" dirty="0">
              <a:solidFill>
                <a:srgbClr val="7030A0"/>
              </a:solidFill>
            </a:endParaRPr>
          </a:p>
        </p:txBody>
      </p:sp>
    </p:spTree>
    <p:extLst>
      <p:ext uri="{BB962C8B-B14F-4D97-AF65-F5344CB8AC3E}">
        <p14:creationId xmlns:p14="http://schemas.microsoft.com/office/powerpoint/2010/main" val="28269788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796137" y="141480"/>
            <a:ext cx="1296144" cy="810090"/>
          </a:xfrm>
          <a:prstGeom prst="round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grpSp>
        <p:nvGrpSpPr>
          <p:cNvPr id="362" name="Group 166"/>
          <p:cNvGrpSpPr>
            <a:grpSpLocks/>
          </p:cNvGrpSpPr>
          <p:nvPr/>
        </p:nvGrpSpPr>
        <p:grpSpPr bwMode="auto">
          <a:xfrm>
            <a:off x="1551079" y="1645330"/>
            <a:ext cx="702167" cy="452412"/>
            <a:chOff x="6577533" y="1282101"/>
            <a:chExt cx="1035503" cy="1035503"/>
          </a:xfrm>
        </p:grpSpPr>
        <p:pic>
          <p:nvPicPr>
            <p:cNvPr id="36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64" name="Group 603"/>
            <p:cNvGrpSpPr>
              <a:grpSpLocks/>
            </p:cNvGrpSpPr>
            <p:nvPr/>
          </p:nvGrpSpPr>
          <p:grpSpPr bwMode="auto">
            <a:xfrm>
              <a:off x="6895235" y="1612907"/>
              <a:ext cx="400047" cy="573366"/>
              <a:chOff x="6556" y="492"/>
              <a:chExt cx="2551" cy="3655"/>
            </a:xfrm>
            <a:solidFill>
              <a:schemeClr val="bg1"/>
            </a:solidFill>
            <a:effectLst/>
          </p:grpSpPr>
          <p:sp>
            <p:nvSpPr>
              <p:cNvPr id="36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7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sp>
        <p:nvSpPr>
          <p:cNvPr id="2" name="Title 1"/>
          <p:cNvSpPr>
            <a:spLocks noGrp="1"/>
          </p:cNvSpPr>
          <p:nvPr>
            <p:ph type="title"/>
          </p:nvPr>
        </p:nvSpPr>
        <p:spPr>
          <a:xfrm>
            <a:off x="229703" y="324161"/>
            <a:ext cx="5566434" cy="628650"/>
          </a:xfrm>
        </p:spPr>
        <p:txBody>
          <a:bodyPr/>
          <a:lstStyle/>
          <a:p>
            <a:r>
              <a:rPr lang="ja-JP" altLang="en-US" dirty="0" smtClean="0"/>
              <a:t>デプロイメントモードの選択</a:t>
            </a:r>
            <a:r>
              <a:rPr lang="en-US" altLang="ja-JP" dirty="0"/>
              <a:t/>
            </a:r>
            <a:br>
              <a:rPr lang="en-US" altLang="ja-JP" dirty="0"/>
            </a:br>
            <a:r>
              <a:rPr lang="en-US" altLang="ja-JP" sz="2000" dirty="0" smtClean="0">
                <a:solidFill>
                  <a:schemeClr val="accent1"/>
                </a:solidFill>
              </a:rPr>
              <a:t>ISE2.0</a:t>
            </a:r>
            <a:r>
              <a:rPr lang="ja-JP" altLang="en-US" sz="2000" dirty="0" smtClean="0">
                <a:solidFill>
                  <a:schemeClr val="accent1"/>
                </a:solidFill>
              </a:rPr>
              <a:t>と</a:t>
            </a:r>
            <a:r>
              <a:rPr lang="en-US" altLang="ja-JP" sz="2000" dirty="0" smtClean="0">
                <a:solidFill>
                  <a:schemeClr val="accent1"/>
                </a:solidFill>
              </a:rPr>
              <a:t>SNS34xx</a:t>
            </a:r>
            <a:r>
              <a:rPr lang="ja-JP" altLang="en-US" sz="2000" dirty="0" smtClean="0">
                <a:solidFill>
                  <a:schemeClr val="accent1"/>
                </a:solidFill>
              </a:rPr>
              <a:t>利用時</a:t>
            </a:r>
            <a:endParaRPr lang="en-US" dirty="0">
              <a:solidFill>
                <a:schemeClr val="accent1"/>
              </a:solidFill>
            </a:endParaRPr>
          </a:p>
        </p:txBody>
      </p:sp>
      <p:pic>
        <p:nvPicPr>
          <p:cNvPr id="390"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24447" y="2360955"/>
            <a:ext cx="692152" cy="5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390204" y="2353557"/>
            <a:ext cx="713538" cy="5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2" name="Group 166"/>
          <p:cNvGrpSpPr>
            <a:grpSpLocks/>
          </p:cNvGrpSpPr>
          <p:nvPr/>
        </p:nvGrpSpPr>
        <p:grpSpPr bwMode="auto">
          <a:xfrm>
            <a:off x="470242" y="1649101"/>
            <a:ext cx="716331" cy="452412"/>
            <a:chOff x="6577533" y="1282101"/>
            <a:chExt cx="1035503" cy="1035503"/>
          </a:xfrm>
        </p:grpSpPr>
        <p:pic>
          <p:nvPicPr>
            <p:cNvPr id="39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94" name="Group 603"/>
            <p:cNvGrpSpPr>
              <a:grpSpLocks/>
            </p:cNvGrpSpPr>
            <p:nvPr/>
          </p:nvGrpSpPr>
          <p:grpSpPr bwMode="auto">
            <a:xfrm>
              <a:off x="6895235" y="1612907"/>
              <a:ext cx="400047" cy="573366"/>
              <a:chOff x="6556" y="492"/>
              <a:chExt cx="2551" cy="3655"/>
            </a:xfrm>
            <a:solidFill>
              <a:schemeClr val="bg1"/>
            </a:solidFill>
            <a:effectLst/>
          </p:grpSpPr>
          <p:sp>
            <p:nvSpPr>
              <p:cNvPr id="39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9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0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1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236" name="Straight Arrow Connector 235"/>
          <p:cNvCxnSpPr>
            <a:stCxn id="393" idx="3"/>
            <a:endCxn id="363" idx="1"/>
          </p:cNvCxnSpPr>
          <p:nvPr/>
        </p:nvCxnSpPr>
        <p:spPr>
          <a:xfrm flipV="1">
            <a:off x="1186572" y="1871536"/>
            <a:ext cx="364506" cy="3771"/>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419" name="Straight Arrow Connector 418"/>
          <p:cNvCxnSpPr/>
          <p:nvPr/>
        </p:nvCxnSpPr>
        <p:spPr>
          <a:xfrm flipH="1" flipV="1">
            <a:off x="822463" y="2101513"/>
            <a:ext cx="110948"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0" name="Straight Arrow Connector 419"/>
          <p:cNvCxnSpPr/>
          <p:nvPr/>
        </p:nvCxnSpPr>
        <p:spPr>
          <a:xfrm flipH="1" flipV="1">
            <a:off x="933411" y="2101513"/>
            <a:ext cx="870786"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1" name="Straight Arrow Connector 420"/>
          <p:cNvCxnSpPr>
            <a:endCxn id="363" idx="2"/>
          </p:cNvCxnSpPr>
          <p:nvPr/>
        </p:nvCxnSpPr>
        <p:spPr>
          <a:xfrm flipV="1">
            <a:off x="1860920" y="2097742"/>
            <a:ext cx="41242" cy="407045"/>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22" name="Straight Arrow Connector 421"/>
          <p:cNvCxnSpPr/>
          <p:nvPr/>
        </p:nvCxnSpPr>
        <p:spPr>
          <a:xfrm flipV="1">
            <a:off x="957836" y="2101513"/>
            <a:ext cx="927509" cy="403274"/>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60" name="TextBox 259"/>
          <p:cNvSpPr txBox="1"/>
          <p:nvPr/>
        </p:nvSpPr>
        <p:spPr>
          <a:xfrm>
            <a:off x="320138" y="1186314"/>
            <a:ext cx="1712062" cy="369332"/>
          </a:xfrm>
          <a:prstGeom prst="rect">
            <a:avLst/>
          </a:prstGeom>
          <a:noFill/>
        </p:spPr>
        <p:txBody>
          <a:bodyPr wrap="square" rtlCol="0">
            <a:spAutoFit/>
          </a:bodyPr>
          <a:lstStyle/>
          <a:p>
            <a:r>
              <a:rPr lang="ja-JP" altLang="en-US" dirty="0" smtClean="0">
                <a:solidFill>
                  <a:srgbClr val="4C4C4C"/>
                </a:solidFill>
              </a:rPr>
              <a:t>冗長構成</a:t>
            </a:r>
            <a:endParaRPr lang="en-US" dirty="0">
              <a:solidFill>
                <a:srgbClr val="4C4C4C"/>
              </a:solidFill>
            </a:endParaRPr>
          </a:p>
        </p:txBody>
      </p:sp>
      <p:grpSp>
        <p:nvGrpSpPr>
          <p:cNvPr id="423" name="Group 166"/>
          <p:cNvGrpSpPr>
            <a:grpSpLocks/>
          </p:cNvGrpSpPr>
          <p:nvPr/>
        </p:nvGrpSpPr>
        <p:grpSpPr bwMode="auto">
          <a:xfrm>
            <a:off x="4262910" y="1632114"/>
            <a:ext cx="696318" cy="452412"/>
            <a:chOff x="6577533" y="1282101"/>
            <a:chExt cx="1035503" cy="1035503"/>
          </a:xfrm>
        </p:grpSpPr>
        <p:pic>
          <p:nvPicPr>
            <p:cNvPr id="424"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425" name="Group 603"/>
            <p:cNvGrpSpPr>
              <a:grpSpLocks/>
            </p:cNvGrpSpPr>
            <p:nvPr/>
          </p:nvGrpSpPr>
          <p:grpSpPr bwMode="auto">
            <a:xfrm>
              <a:off x="6895235" y="1612907"/>
              <a:ext cx="400047" cy="573366"/>
              <a:chOff x="6556" y="492"/>
              <a:chExt cx="2551" cy="3655"/>
            </a:xfrm>
            <a:solidFill>
              <a:schemeClr val="bg1"/>
            </a:solidFill>
            <a:effectLst/>
          </p:grpSpPr>
          <p:sp>
            <p:nvSpPr>
              <p:cNvPr id="42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2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2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2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3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4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pic>
        <p:nvPicPr>
          <p:cNvPr id="450"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3314230" y="3123713"/>
            <a:ext cx="692152" cy="5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4079987" y="3116315"/>
            <a:ext cx="713538" cy="5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2" name="Group 166"/>
          <p:cNvGrpSpPr>
            <a:grpSpLocks/>
          </p:cNvGrpSpPr>
          <p:nvPr/>
        </p:nvGrpSpPr>
        <p:grpSpPr bwMode="auto">
          <a:xfrm>
            <a:off x="3073122" y="1628079"/>
            <a:ext cx="751725" cy="452412"/>
            <a:chOff x="6577533" y="1282101"/>
            <a:chExt cx="1035503" cy="1035503"/>
          </a:xfrm>
        </p:grpSpPr>
        <p:pic>
          <p:nvPicPr>
            <p:cNvPr id="45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454" name="Group 603"/>
            <p:cNvGrpSpPr>
              <a:grpSpLocks/>
            </p:cNvGrpSpPr>
            <p:nvPr/>
          </p:nvGrpSpPr>
          <p:grpSpPr bwMode="auto">
            <a:xfrm>
              <a:off x="6895235" y="1612907"/>
              <a:ext cx="400047" cy="573366"/>
              <a:chOff x="6556" y="492"/>
              <a:chExt cx="2551" cy="3655"/>
            </a:xfrm>
            <a:solidFill>
              <a:schemeClr val="bg1"/>
            </a:solidFill>
            <a:effectLst/>
          </p:grpSpPr>
          <p:sp>
            <p:nvSpPr>
              <p:cNvPr id="45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5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6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7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479" name="Straight Arrow Connector 478"/>
          <p:cNvCxnSpPr>
            <a:stCxn id="453" idx="3"/>
            <a:endCxn id="424" idx="1"/>
          </p:cNvCxnSpPr>
          <p:nvPr/>
        </p:nvCxnSpPr>
        <p:spPr>
          <a:xfrm>
            <a:off x="3824846" y="1854285"/>
            <a:ext cx="438064" cy="403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480" name="Straight Arrow Connector 479"/>
          <p:cNvCxnSpPr/>
          <p:nvPr/>
        </p:nvCxnSpPr>
        <p:spPr>
          <a:xfrm flipH="1" flipV="1">
            <a:off x="3512246" y="2864271"/>
            <a:ext cx="110948"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1" name="Straight Arrow Connector 480"/>
          <p:cNvCxnSpPr/>
          <p:nvPr/>
        </p:nvCxnSpPr>
        <p:spPr>
          <a:xfrm flipH="1" flipV="1">
            <a:off x="3623194" y="2864271"/>
            <a:ext cx="870786" cy="403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2" name="Straight Arrow Connector 481"/>
          <p:cNvCxnSpPr/>
          <p:nvPr/>
        </p:nvCxnSpPr>
        <p:spPr>
          <a:xfrm flipV="1">
            <a:off x="4550704" y="2860500"/>
            <a:ext cx="102661" cy="407045"/>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83" name="Straight Arrow Connector 482"/>
          <p:cNvCxnSpPr/>
          <p:nvPr/>
        </p:nvCxnSpPr>
        <p:spPr>
          <a:xfrm flipV="1">
            <a:off x="3647619" y="2864271"/>
            <a:ext cx="927509" cy="403274"/>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84" name="TextBox 483"/>
          <p:cNvSpPr txBox="1"/>
          <p:nvPr/>
        </p:nvSpPr>
        <p:spPr>
          <a:xfrm>
            <a:off x="2968305" y="1186314"/>
            <a:ext cx="2578335" cy="369332"/>
          </a:xfrm>
          <a:prstGeom prst="rect">
            <a:avLst/>
          </a:prstGeom>
          <a:noFill/>
        </p:spPr>
        <p:txBody>
          <a:bodyPr wrap="square" rtlCol="0">
            <a:spAutoFit/>
          </a:bodyPr>
          <a:lstStyle/>
          <a:p>
            <a:r>
              <a:rPr lang="ja-JP" altLang="en-US" dirty="0" smtClean="0">
                <a:solidFill>
                  <a:srgbClr val="4C4C4C"/>
                </a:solidFill>
              </a:rPr>
              <a:t>中規模分散構成</a:t>
            </a:r>
            <a:endParaRPr lang="en-US" dirty="0">
              <a:solidFill>
                <a:srgbClr val="4C4C4C"/>
              </a:solidFill>
            </a:endParaRPr>
          </a:p>
        </p:txBody>
      </p:sp>
      <p:grpSp>
        <p:nvGrpSpPr>
          <p:cNvPr id="485" name="Group 166"/>
          <p:cNvGrpSpPr>
            <a:grpSpLocks/>
          </p:cNvGrpSpPr>
          <p:nvPr/>
        </p:nvGrpSpPr>
        <p:grpSpPr bwMode="auto">
          <a:xfrm>
            <a:off x="2896296" y="2296191"/>
            <a:ext cx="726898" cy="452412"/>
            <a:chOff x="6577533" y="1282101"/>
            <a:chExt cx="1035503" cy="1035503"/>
          </a:xfrm>
        </p:grpSpPr>
        <p:pic>
          <p:nvPicPr>
            <p:cNvPr id="486"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487" name="Group 603"/>
            <p:cNvGrpSpPr>
              <a:grpSpLocks/>
            </p:cNvGrpSpPr>
            <p:nvPr/>
          </p:nvGrpSpPr>
          <p:grpSpPr bwMode="auto">
            <a:xfrm>
              <a:off x="6895235" y="1612907"/>
              <a:ext cx="400047" cy="573366"/>
              <a:chOff x="6556" y="492"/>
              <a:chExt cx="2551" cy="3655"/>
            </a:xfrm>
            <a:solidFill>
              <a:schemeClr val="bg1"/>
            </a:solidFill>
            <a:effectLst/>
          </p:grpSpPr>
          <p:sp>
            <p:nvSpPr>
              <p:cNvPr id="48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8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49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0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512" name="Group 166"/>
          <p:cNvGrpSpPr>
            <a:grpSpLocks/>
          </p:cNvGrpSpPr>
          <p:nvPr/>
        </p:nvGrpSpPr>
        <p:grpSpPr bwMode="auto">
          <a:xfrm>
            <a:off x="3692114" y="2294514"/>
            <a:ext cx="726898" cy="452412"/>
            <a:chOff x="6577533" y="1282101"/>
            <a:chExt cx="1035503" cy="1035503"/>
          </a:xfrm>
        </p:grpSpPr>
        <p:pic>
          <p:nvPicPr>
            <p:cNvPr id="51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514" name="Group 603"/>
            <p:cNvGrpSpPr>
              <a:grpSpLocks/>
            </p:cNvGrpSpPr>
            <p:nvPr/>
          </p:nvGrpSpPr>
          <p:grpSpPr bwMode="auto">
            <a:xfrm>
              <a:off x="6895235" y="1612907"/>
              <a:ext cx="400047" cy="573366"/>
              <a:chOff x="6556" y="492"/>
              <a:chExt cx="2551" cy="3655"/>
            </a:xfrm>
            <a:solidFill>
              <a:schemeClr val="bg1"/>
            </a:solidFill>
            <a:effectLst/>
          </p:grpSpPr>
          <p:sp>
            <p:nvSpPr>
              <p:cNvPr id="51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1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2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3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539" name="Group 166"/>
          <p:cNvGrpSpPr>
            <a:grpSpLocks/>
          </p:cNvGrpSpPr>
          <p:nvPr/>
        </p:nvGrpSpPr>
        <p:grpSpPr bwMode="auto">
          <a:xfrm>
            <a:off x="4478990" y="2291817"/>
            <a:ext cx="726898" cy="452412"/>
            <a:chOff x="6577533" y="1282101"/>
            <a:chExt cx="1035503" cy="1035503"/>
          </a:xfrm>
        </p:grpSpPr>
        <p:pic>
          <p:nvPicPr>
            <p:cNvPr id="54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541" name="Group 603"/>
            <p:cNvGrpSpPr>
              <a:grpSpLocks/>
            </p:cNvGrpSpPr>
            <p:nvPr/>
          </p:nvGrpSpPr>
          <p:grpSpPr bwMode="auto">
            <a:xfrm>
              <a:off x="6895235" y="1612907"/>
              <a:ext cx="400047" cy="573366"/>
              <a:chOff x="6556" y="492"/>
              <a:chExt cx="2551" cy="3655"/>
            </a:xfrm>
            <a:solidFill>
              <a:schemeClr val="bg1"/>
            </a:solidFill>
            <a:effectLst/>
          </p:grpSpPr>
          <p:sp>
            <p:nvSpPr>
              <p:cNvPr id="54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4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5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sp>
        <p:nvSpPr>
          <p:cNvPr id="208" name="TextBox 207"/>
          <p:cNvSpPr txBox="1"/>
          <p:nvPr/>
        </p:nvSpPr>
        <p:spPr>
          <a:xfrm>
            <a:off x="5992640" y="1186314"/>
            <a:ext cx="2736304" cy="369332"/>
          </a:xfrm>
          <a:prstGeom prst="rect">
            <a:avLst/>
          </a:prstGeom>
          <a:noFill/>
        </p:spPr>
        <p:txBody>
          <a:bodyPr wrap="square" rtlCol="0">
            <a:spAutoFit/>
          </a:bodyPr>
          <a:lstStyle/>
          <a:p>
            <a:r>
              <a:rPr lang="ja-JP" altLang="en-US" dirty="0" smtClean="0">
                <a:solidFill>
                  <a:srgbClr val="4C4C4C"/>
                </a:solidFill>
              </a:rPr>
              <a:t>大規模分散構成</a:t>
            </a:r>
            <a:endParaRPr lang="en-US" dirty="0">
              <a:solidFill>
                <a:srgbClr val="4C4C4C"/>
              </a:solidFill>
            </a:endParaRPr>
          </a:p>
        </p:txBody>
      </p:sp>
      <p:grpSp>
        <p:nvGrpSpPr>
          <p:cNvPr id="209" name="Group 166"/>
          <p:cNvGrpSpPr>
            <a:grpSpLocks/>
          </p:cNvGrpSpPr>
          <p:nvPr/>
        </p:nvGrpSpPr>
        <p:grpSpPr bwMode="auto">
          <a:xfrm>
            <a:off x="7360792" y="1644952"/>
            <a:ext cx="696318" cy="452412"/>
            <a:chOff x="6577533" y="1282101"/>
            <a:chExt cx="1035503" cy="1035503"/>
          </a:xfrm>
        </p:grpSpPr>
        <p:pic>
          <p:nvPicPr>
            <p:cNvPr id="21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211" name="Group 603"/>
            <p:cNvGrpSpPr>
              <a:grpSpLocks/>
            </p:cNvGrpSpPr>
            <p:nvPr/>
          </p:nvGrpSpPr>
          <p:grpSpPr bwMode="auto">
            <a:xfrm>
              <a:off x="6895235" y="1612907"/>
              <a:ext cx="400047" cy="573366"/>
              <a:chOff x="6556" y="492"/>
              <a:chExt cx="2551" cy="3655"/>
            </a:xfrm>
            <a:solidFill>
              <a:schemeClr val="bg1"/>
            </a:solidFill>
            <a:effectLst/>
          </p:grpSpPr>
          <p:sp>
            <p:nvSpPr>
              <p:cNvPr id="21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1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2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3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pic>
        <p:nvPicPr>
          <p:cNvPr id="237"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208664" y="3299946"/>
            <a:ext cx="692152" cy="5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6974421" y="3292549"/>
            <a:ext cx="713538" cy="5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9" name="Group 166"/>
          <p:cNvGrpSpPr>
            <a:grpSpLocks/>
          </p:cNvGrpSpPr>
          <p:nvPr/>
        </p:nvGrpSpPr>
        <p:grpSpPr bwMode="auto">
          <a:xfrm>
            <a:off x="5816980" y="1652005"/>
            <a:ext cx="751725" cy="452412"/>
            <a:chOff x="6577533" y="1282101"/>
            <a:chExt cx="1035503" cy="1035503"/>
          </a:xfrm>
        </p:grpSpPr>
        <p:pic>
          <p:nvPicPr>
            <p:cNvPr id="24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241" name="Group 603"/>
            <p:cNvGrpSpPr>
              <a:grpSpLocks/>
            </p:cNvGrpSpPr>
            <p:nvPr/>
          </p:nvGrpSpPr>
          <p:grpSpPr bwMode="auto">
            <a:xfrm>
              <a:off x="6895235" y="1612907"/>
              <a:ext cx="400047" cy="573366"/>
              <a:chOff x="6556" y="492"/>
              <a:chExt cx="2551" cy="3655"/>
            </a:xfrm>
            <a:solidFill>
              <a:schemeClr val="bg1"/>
            </a:solidFill>
            <a:effectLst/>
          </p:grpSpPr>
          <p:sp>
            <p:nvSpPr>
              <p:cNvPr id="24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4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5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6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268" name="Straight Arrow Connector 267"/>
          <p:cNvCxnSpPr>
            <a:endCxn id="655" idx="1"/>
          </p:cNvCxnSpPr>
          <p:nvPr/>
        </p:nvCxnSpPr>
        <p:spPr>
          <a:xfrm flipH="1" flipV="1">
            <a:off x="6136656" y="2894304"/>
            <a:ext cx="380972" cy="535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0" name="Straight Arrow Connector 269"/>
          <p:cNvCxnSpPr>
            <a:endCxn id="656" idx="1"/>
          </p:cNvCxnSpPr>
          <p:nvPr/>
        </p:nvCxnSpPr>
        <p:spPr>
          <a:xfrm flipH="1" flipV="1">
            <a:off x="6928744" y="2894304"/>
            <a:ext cx="360040" cy="560263"/>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271" name="Straight Arrow Connector 270"/>
          <p:cNvCxnSpPr>
            <a:endCxn id="300" idx="2"/>
          </p:cNvCxnSpPr>
          <p:nvPr/>
        </p:nvCxnSpPr>
        <p:spPr>
          <a:xfrm flipV="1">
            <a:off x="6542053" y="2858823"/>
            <a:ext cx="383283" cy="57074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72" name="Group 166"/>
          <p:cNvGrpSpPr>
            <a:grpSpLocks/>
          </p:cNvGrpSpPr>
          <p:nvPr/>
        </p:nvGrpSpPr>
        <p:grpSpPr bwMode="auto">
          <a:xfrm>
            <a:off x="5776616" y="2408088"/>
            <a:ext cx="726898" cy="452412"/>
            <a:chOff x="6577533" y="1282101"/>
            <a:chExt cx="1035503" cy="1035503"/>
          </a:xfrm>
        </p:grpSpPr>
        <p:pic>
          <p:nvPicPr>
            <p:cNvPr id="273"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274" name="Group 603"/>
            <p:cNvGrpSpPr>
              <a:grpSpLocks/>
            </p:cNvGrpSpPr>
            <p:nvPr/>
          </p:nvGrpSpPr>
          <p:grpSpPr bwMode="auto">
            <a:xfrm>
              <a:off x="6895235" y="1612907"/>
              <a:ext cx="400047" cy="573366"/>
              <a:chOff x="6556" y="492"/>
              <a:chExt cx="2551" cy="3655"/>
            </a:xfrm>
            <a:solidFill>
              <a:schemeClr val="bg1"/>
            </a:solidFill>
            <a:effectLst/>
          </p:grpSpPr>
          <p:sp>
            <p:nvSpPr>
              <p:cNvPr id="27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7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8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29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299" name="Group 166"/>
          <p:cNvGrpSpPr>
            <a:grpSpLocks/>
          </p:cNvGrpSpPr>
          <p:nvPr/>
        </p:nvGrpSpPr>
        <p:grpSpPr bwMode="auto">
          <a:xfrm>
            <a:off x="6561886" y="2406412"/>
            <a:ext cx="726898" cy="452412"/>
            <a:chOff x="6577533" y="1282101"/>
            <a:chExt cx="1035503" cy="1035503"/>
          </a:xfrm>
        </p:grpSpPr>
        <p:pic>
          <p:nvPicPr>
            <p:cNvPr id="300"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01" name="Group 603"/>
            <p:cNvGrpSpPr>
              <a:grpSpLocks/>
            </p:cNvGrpSpPr>
            <p:nvPr/>
          </p:nvGrpSpPr>
          <p:grpSpPr bwMode="auto">
            <a:xfrm>
              <a:off x="6895235" y="1612907"/>
              <a:ext cx="400047" cy="573366"/>
              <a:chOff x="6556" y="492"/>
              <a:chExt cx="2551" cy="3655"/>
            </a:xfrm>
            <a:solidFill>
              <a:schemeClr val="bg1"/>
            </a:solidFill>
            <a:effectLst/>
          </p:grpSpPr>
          <p:sp>
            <p:nvSpPr>
              <p:cNvPr id="30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0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1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2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326" name="Group 166"/>
          <p:cNvGrpSpPr>
            <a:grpSpLocks/>
          </p:cNvGrpSpPr>
          <p:nvPr/>
        </p:nvGrpSpPr>
        <p:grpSpPr bwMode="auto">
          <a:xfrm>
            <a:off x="7353974" y="2403715"/>
            <a:ext cx="726898" cy="452412"/>
            <a:chOff x="6577533" y="1282101"/>
            <a:chExt cx="1035503" cy="1035503"/>
          </a:xfrm>
        </p:grpSpPr>
        <p:pic>
          <p:nvPicPr>
            <p:cNvPr id="327"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28" name="Group 603"/>
            <p:cNvGrpSpPr>
              <a:grpSpLocks/>
            </p:cNvGrpSpPr>
            <p:nvPr/>
          </p:nvGrpSpPr>
          <p:grpSpPr bwMode="auto">
            <a:xfrm>
              <a:off x="6895235" y="1612907"/>
              <a:ext cx="400047" cy="573366"/>
              <a:chOff x="6556" y="492"/>
              <a:chExt cx="2551" cy="3655"/>
            </a:xfrm>
            <a:solidFill>
              <a:schemeClr val="bg1"/>
            </a:solidFill>
            <a:effectLst/>
          </p:grpSpPr>
          <p:sp>
            <p:nvSpPr>
              <p:cNvPr id="329"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0"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4"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5"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3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4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353" name="Group 166"/>
          <p:cNvGrpSpPr>
            <a:grpSpLocks/>
          </p:cNvGrpSpPr>
          <p:nvPr/>
        </p:nvGrpSpPr>
        <p:grpSpPr bwMode="auto">
          <a:xfrm>
            <a:off x="6537060" y="1652005"/>
            <a:ext cx="751725" cy="452412"/>
            <a:chOff x="6577533" y="1282101"/>
            <a:chExt cx="1035503" cy="1035503"/>
          </a:xfrm>
        </p:grpSpPr>
        <p:pic>
          <p:nvPicPr>
            <p:cNvPr id="354"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355" name="Group 603"/>
            <p:cNvGrpSpPr>
              <a:grpSpLocks/>
            </p:cNvGrpSpPr>
            <p:nvPr/>
          </p:nvGrpSpPr>
          <p:grpSpPr bwMode="auto">
            <a:xfrm>
              <a:off x="6895235" y="1612907"/>
              <a:ext cx="400047" cy="573366"/>
              <a:chOff x="6556" y="492"/>
              <a:chExt cx="2551" cy="3655"/>
            </a:xfrm>
            <a:solidFill>
              <a:schemeClr val="bg1"/>
            </a:solidFill>
            <a:effectLst/>
          </p:grpSpPr>
          <p:sp>
            <p:nvSpPr>
              <p:cNvPr id="35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5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6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38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6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7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583" name="Group 166"/>
          <p:cNvGrpSpPr>
            <a:grpSpLocks/>
          </p:cNvGrpSpPr>
          <p:nvPr/>
        </p:nvGrpSpPr>
        <p:grpSpPr bwMode="auto">
          <a:xfrm>
            <a:off x="8049228" y="1652005"/>
            <a:ext cx="751725" cy="452412"/>
            <a:chOff x="6577533" y="1282101"/>
            <a:chExt cx="1035503" cy="1035503"/>
          </a:xfrm>
        </p:grpSpPr>
        <p:pic>
          <p:nvPicPr>
            <p:cNvPr id="584"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585" name="Group 603"/>
            <p:cNvGrpSpPr>
              <a:grpSpLocks/>
            </p:cNvGrpSpPr>
            <p:nvPr/>
          </p:nvGrpSpPr>
          <p:grpSpPr bwMode="auto">
            <a:xfrm>
              <a:off x="6895235" y="1612907"/>
              <a:ext cx="400047" cy="573366"/>
              <a:chOff x="6556" y="492"/>
              <a:chExt cx="2551" cy="3655"/>
            </a:xfrm>
            <a:solidFill>
              <a:schemeClr val="bg1"/>
            </a:solidFill>
            <a:effectLst/>
          </p:grpSpPr>
          <p:sp>
            <p:nvSpPr>
              <p:cNvPr id="58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8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59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0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grpSp>
        <p:nvGrpSpPr>
          <p:cNvPr id="610" name="Group 166"/>
          <p:cNvGrpSpPr>
            <a:grpSpLocks/>
          </p:cNvGrpSpPr>
          <p:nvPr/>
        </p:nvGrpSpPr>
        <p:grpSpPr bwMode="auto">
          <a:xfrm>
            <a:off x="8146062" y="2399136"/>
            <a:ext cx="726898" cy="452412"/>
            <a:chOff x="6577533" y="1282101"/>
            <a:chExt cx="1035503" cy="1035503"/>
          </a:xfrm>
        </p:grpSpPr>
        <p:pic>
          <p:nvPicPr>
            <p:cNvPr id="611" name="Picture 7" descr="\\CHICOSTORAGE\Client Projects\Cisco References\Kubrick Icons\Device Icons\Device_generic_3048_default_256.png"/>
            <p:cNvPicPr>
              <a:picLocks noChangeAspect="1" noChangeArrowheads="1"/>
            </p:cNvPicPr>
            <p:nvPr/>
          </p:nvPicPr>
          <p:blipFill>
            <a:blip r:embed="rId2" cstate="screen"/>
            <a:srcRect/>
            <a:stretch>
              <a:fillRect/>
            </a:stretch>
          </p:blipFill>
          <p:spPr bwMode="auto">
            <a:xfrm>
              <a:off x="6577533" y="1282101"/>
              <a:ext cx="1035503" cy="1035503"/>
            </a:xfrm>
            <a:prstGeom prst="rect">
              <a:avLst/>
            </a:prstGeom>
            <a:noFill/>
            <a:ln w="9525">
              <a:noFill/>
              <a:miter lim="800000"/>
              <a:headEnd/>
              <a:tailEnd/>
            </a:ln>
          </p:spPr>
        </p:pic>
        <p:grpSp>
          <p:nvGrpSpPr>
            <p:cNvPr id="612" name="Group 603"/>
            <p:cNvGrpSpPr>
              <a:grpSpLocks/>
            </p:cNvGrpSpPr>
            <p:nvPr/>
          </p:nvGrpSpPr>
          <p:grpSpPr bwMode="auto">
            <a:xfrm>
              <a:off x="6895235" y="1612907"/>
              <a:ext cx="400047" cy="573366"/>
              <a:chOff x="6556" y="492"/>
              <a:chExt cx="2551" cy="3655"/>
            </a:xfrm>
            <a:solidFill>
              <a:schemeClr val="bg1"/>
            </a:solidFill>
            <a:effectLst/>
          </p:grpSpPr>
          <p:sp>
            <p:nvSpPr>
              <p:cNvPr id="61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1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2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sp>
            <p:nvSpPr>
              <p:cNvPr id="63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90000"/>
                  </a:lnSpc>
                  <a:defRPr/>
                </a:pPr>
                <a:endParaRPr lang="en-US" sz="2400" dirty="0">
                  <a:solidFill>
                    <a:prstClr val="white"/>
                  </a:solidFill>
                  <a:latin typeface="Arial"/>
                  <a:cs typeface="Arial"/>
                </a:endParaRPr>
              </a:p>
            </p:txBody>
          </p:sp>
        </p:grpSp>
      </p:grpSp>
      <p:cxnSp>
        <p:nvCxnSpPr>
          <p:cNvPr id="637" name="Straight Arrow Connector 636"/>
          <p:cNvCxnSpPr/>
          <p:nvPr/>
        </p:nvCxnSpPr>
        <p:spPr>
          <a:xfrm>
            <a:off x="6352680" y="1996405"/>
            <a:ext cx="438064" cy="4035"/>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pic>
        <p:nvPicPr>
          <p:cNvPr id="638"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040" y="1564357"/>
            <a:ext cx="472966" cy="364442"/>
          </a:xfrm>
          <a:prstGeom prst="rect">
            <a:avLst/>
          </a:prstGeom>
        </p:spPr>
      </p:pic>
      <p:pic>
        <p:nvPicPr>
          <p:cNvPr id="639"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6016" y="1564357"/>
            <a:ext cx="447050" cy="364442"/>
          </a:xfrm>
          <a:prstGeom prst="rect">
            <a:avLst/>
          </a:prstGeom>
        </p:spPr>
      </p:pic>
      <p:pic>
        <p:nvPicPr>
          <p:cNvPr id="640"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8064" y="1564357"/>
            <a:ext cx="447050" cy="364442"/>
          </a:xfrm>
          <a:prstGeom prst="rect">
            <a:avLst/>
          </a:prstGeom>
        </p:spPr>
      </p:pic>
      <p:pic>
        <p:nvPicPr>
          <p:cNvPr id="641"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72160" y="1564357"/>
            <a:ext cx="472966" cy="364442"/>
          </a:xfrm>
          <a:prstGeom prst="rect">
            <a:avLst/>
          </a:prstGeom>
        </p:spPr>
      </p:pic>
      <p:pic>
        <p:nvPicPr>
          <p:cNvPr id="642"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56136" y="1564357"/>
            <a:ext cx="447050" cy="364442"/>
          </a:xfrm>
          <a:prstGeom prst="rect">
            <a:avLst/>
          </a:prstGeom>
        </p:spPr>
      </p:pic>
      <p:pic>
        <p:nvPicPr>
          <p:cNvPr id="643"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88184" y="1564357"/>
            <a:ext cx="447050" cy="364442"/>
          </a:xfrm>
          <a:prstGeom prst="rect">
            <a:avLst/>
          </a:prstGeom>
        </p:spPr>
      </p:pic>
      <p:pic>
        <p:nvPicPr>
          <p:cNvPr id="644"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28344" y="1510351"/>
            <a:ext cx="472966" cy="364442"/>
          </a:xfrm>
          <a:prstGeom prst="rect">
            <a:avLst/>
          </a:prstGeom>
        </p:spPr>
      </p:pic>
      <p:pic>
        <p:nvPicPr>
          <p:cNvPr id="645"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12320" y="1510351"/>
            <a:ext cx="447050" cy="364442"/>
          </a:xfrm>
          <a:prstGeom prst="rect">
            <a:avLst/>
          </a:prstGeom>
        </p:spPr>
      </p:pic>
      <p:pic>
        <p:nvPicPr>
          <p:cNvPr id="646"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56336" y="2536465"/>
            <a:ext cx="447050" cy="364442"/>
          </a:xfrm>
          <a:prstGeom prst="rect">
            <a:avLst/>
          </a:prstGeom>
        </p:spPr>
      </p:pic>
      <p:pic>
        <p:nvPicPr>
          <p:cNvPr id="647"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48424" y="2536465"/>
            <a:ext cx="447050" cy="364442"/>
          </a:xfrm>
          <a:prstGeom prst="rect">
            <a:avLst/>
          </a:prstGeom>
        </p:spPr>
      </p:pic>
      <p:pic>
        <p:nvPicPr>
          <p:cNvPr id="648"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40512" y="2536465"/>
            <a:ext cx="447050" cy="364442"/>
          </a:xfrm>
          <a:prstGeom prst="rect">
            <a:avLst/>
          </a:prstGeom>
        </p:spPr>
      </p:pic>
      <p:pic>
        <p:nvPicPr>
          <p:cNvPr id="649"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80472" y="1510351"/>
            <a:ext cx="472966" cy="364442"/>
          </a:xfrm>
          <a:prstGeom prst="rect">
            <a:avLst/>
          </a:prstGeom>
        </p:spPr>
      </p:pic>
      <p:pic>
        <p:nvPicPr>
          <p:cNvPr id="650"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64448" y="1510351"/>
            <a:ext cx="447050" cy="364442"/>
          </a:xfrm>
          <a:prstGeom prst="rect">
            <a:avLst/>
          </a:prstGeom>
        </p:spPr>
      </p:pic>
      <p:pic>
        <p:nvPicPr>
          <p:cNvPr id="651"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83970" y="1564357"/>
            <a:ext cx="472966" cy="364442"/>
          </a:xfrm>
          <a:prstGeom prst="rect">
            <a:avLst/>
          </a:prstGeom>
        </p:spPr>
      </p:pic>
      <p:pic>
        <p:nvPicPr>
          <p:cNvPr id="652"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77638" y="1564357"/>
            <a:ext cx="447050" cy="364442"/>
          </a:xfrm>
          <a:prstGeom prst="rect">
            <a:avLst/>
          </a:prstGeom>
        </p:spPr>
      </p:pic>
      <p:pic>
        <p:nvPicPr>
          <p:cNvPr id="653"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3890" y="1564357"/>
            <a:ext cx="472966" cy="364442"/>
          </a:xfrm>
          <a:prstGeom prst="rect">
            <a:avLst/>
          </a:prstGeom>
        </p:spPr>
      </p:pic>
      <p:pic>
        <p:nvPicPr>
          <p:cNvPr id="654"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97718" y="1564357"/>
            <a:ext cx="447050" cy="364442"/>
          </a:xfrm>
          <a:prstGeom prst="rect">
            <a:avLst/>
          </a:prstGeom>
        </p:spPr>
      </p:pic>
      <p:pic>
        <p:nvPicPr>
          <p:cNvPr id="655"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36656" y="2712083"/>
            <a:ext cx="447050" cy="364442"/>
          </a:xfrm>
          <a:prstGeom prst="rect">
            <a:avLst/>
          </a:prstGeom>
        </p:spPr>
      </p:pic>
      <p:pic>
        <p:nvPicPr>
          <p:cNvPr id="656"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928744" y="2712083"/>
            <a:ext cx="447050" cy="364442"/>
          </a:xfrm>
          <a:prstGeom prst="rect">
            <a:avLst/>
          </a:prstGeom>
        </p:spPr>
      </p:pic>
      <p:pic>
        <p:nvPicPr>
          <p:cNvPr id="657"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20832" y="2712083"/>
            <a:ext cx="447050" cy="364442"/>
          </a:xfrm>
          <a:prstGeom prst="rect">
            <a:avLst/>
          </a:prstGeom>
        </p:spPr>
      </p:pic>
      <p:pic>
        <p:nvPicPr>
          <p:cNvPr id="658"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69926" y="2695245"/>
            <a:ext cx="447050" cy="364442"/>
          </a:xfrm>
          <a:prstGeom prst="rect">
            <a:avLst/>
          </a:prstGeom>
        </p:spPr>
      </p:pic>
      <p:pic>
        <p:nvPicPr>
          <p:cNvPr id="659" name="図 1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6137" y="411510"/>
            <a:ext cx="533277" cy="410915"/>
          </a:xfrm>
          <a:prstGeom prst="rect">
            <a:avLst/>
          </a:prstGeom>
        </p:spPr>
      </p:pic>
      <p:pic>
        <p:nvPicPr>
          <p:cNvPr id="660" name="図 1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6137" y="162613"/>
            <a:ext cx="504056" cy="410915"/>
          </a:xfrm>
          <a:prstGeom prst="rect">
            <a:avLst/>
          </a:prstGeom>
        </p:spPr>
      </p:pic>
      <p:pic>
        <p:nvPicPr>
          <p:cNvPr id="661" name="図 12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96137" y="642343"/>
            <a:ext cx="504056" cy="410915"/>
          </a:xfrm>
          <a:prstGeom prst="rect">
            <a:avLst/>
          </a:prstGeom>
        </p:spPr>
      </p:pic>
      <p:sp>
        <p:nvSpPr>
          <p:cNvPr id="3" name="TextBox 2"/>
          <p:cNvSpPr txBox="1"/>
          <p:nvPr/>
        </p:nvSpPr>
        <p:spPr>
          <a:xfrm>
            <a:off x="6156177" y="180678"/>
            <a:ext cx="1080120" cy="307777"/>
          </a:xfrm>
          <a:prstGeom prst="rect">
            <a:avLst/>
          </a:prstGeom>
          <a:noFill/>
        </p:spPr>
        <p:txBody>
          <a:bodyPr wrap="square" rtlCol="0">
            <a:spAutoFit/>
          </a:bodyPr>
          <a:lstStyle/>
          <a:p>
            <a:r>
              <a:rPr lang="en-US" sz="1400" dirty="0" smtClean="0"/>
              <a:t>Admin</a:t>
            </a:r>
            <a:endParaRPr lang="en-US" sz="1400" dirty="0"/>
          </a:p>
        </p:txBody>
      </p:sp>
      <p:sp>
        <p:nvSpPr>
          <p:cNvPr id="662" name="TextBox 661"/>
          <p:cNvSpPr txBox="1"/>
          <p:nvPr/>
        </p:nvSpPr>
        <p:spPr>
          <a:xfrm>
            <a:off x="6156177" y="411510"/>
            <a:ext cx="1080120" cy="307777"/>
          </a:xfrm>
          <a:prstGeom prst="rect">
            <a:avLst/>
          </a:prstGeom>
          <a:noFill/>
        </p:spPr>
        <p:txBody>
          <a:bodyPr wrap="square" rtlCol="0">
            <a:spAutoFit/>
          </a:bodyPr>
          <a:lstStyle/>
          <a:p>
            <a:r>
              <a:rPr lang="en-US" sz="1400" dirty="0" smtClean="0"/>
              <a:t>Monitor</a:t>
            </a:r>
            <a:endParaRPr lang="en-US" sz="1400" dirty="0"/>
          </a:p>
        </p:txBody>
      </p:sp>
      <p:sp>
        <p:nvSpPr>
          <p:cNvPr id="663" name="TextBox 662"/>
          <p:cNvSpPr txBox="1"/>
          <p:nvPr/>
        </p:nvSpPr>
        <p:spPr>
          <a:xfrm>
            <a:off x="6156177" y="627534"/>
            <a:ext cx="1080120" cy="307777"/>
          </a:xfrm>
          <a:prstGeom prst="rect">
            <a:avLst/>
          </a:prstGeom>
          <a:noFill/>
        </p:spPr>
        <p:txBody>
          <a:bodyPr wrap="square" rtlCol="0">
            <a:spAutoFit/>
          </a:bodyPr>
          <a:lstStyle/>
          <a:p>
            <a:r>
              <a:rPr lang="en-US" sz="1400" dirty="0" smtClean="0"/>
              <a:t>Policy</a:t>
            </a:r>
            <a:endParaRPr lang="en-US" sz="1400" dirty="0"/>
          </a:p>
        </p:txBody>
      </p:sp>
      <p:pic>
        <p:nvPicPr>
          <p:cNvPr id="664" name="Picture 3" descr="\\MV-FS\Projects\Cisco\References\Brand Assets\Kubrick Icons\Device Icons\Device_switch_3062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7720832" y="3294425"/>
            <a:ext cx="713538" cy="5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5" name="Straight Arrow Connector 664"/>
          <p:cNvCxnSpPr>
            <a:endCxn id="657" idx="1"/>
          </p:cNvCxnSpPr>
          <p:nvPr/>
        </p:nvCxnSpPr>
        <p:spPr>
          <a:xfrm flipH="1" flipV="1">
            <a:off x="7720832" y="2894304"/>
            <a:ext cx="360042" cy="560263"/>
          </a:xfrm>
          <a:prstGeom prst="straightConnector1">
            <a:avLst/>
          </a:prstGeom>
          <a:ln>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66" name="Straight Arrow Connector 665"/>
          <p:cNvCxnSpPr/>
          <p:nvPr/>
        </p:nvCxnSpPr>
        <p:spPr>
          <a:xfrm flipV="1">
            <a:off x="8080872" y="2914507"/>
            <a:ext cx="360040" cy="540060"/>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67" name="Straight Arrow Connector 666"/>
          <p:cNvCxnSpPr>
            <a:endCxn id="657" idx="1"/>
          </p:cNvCxnSpPr>
          <p:nvPr/>
        </p:nvCxnSpPr>
        <p:spPr>
          <a:xfrm flipV="1">
            <a:off x="7267852" y="2894304"/>
            <a:ext cx="452980" cy="556492"/>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6208664" y="3076525"/>
            <a:ext cx="2304256" cy="216024"/>
          </a:xfrm>
          <a:prstGeom prst="rect">
            <a:avLst/>
          </a:prstGeom>
          <a:solidFill>
            <a:schemeClr val="tx1">
              <a:lumMod val="75000"/>
              <a:alpha val="52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t>ロードバランス</a:t>
            </a:r>
            <a:endParaRPr lang="en-US" sz="1400" dirty="0" smtClean="0"/>
          </a:p>
        </p:txBody>
      </p:sp>
      <p:cxnSp>
        <p:nvCxnSpPr>
          <p:cNvPr id="668" name="Straight Arrow Connector 667"/>
          <p:cNvCxnSpPr>
            <a:stCxn id="453" idx="2"/>
            <a:endCxn id="486" idx="0"/>
          </p:cNvCxnSpPr>
          <p:nvPr/>
        </p:nvCxnSpPr>
        <p:spPr>
          <a:xfrm flipH="1">
            <a:off x="3259746" y="2080491"/>
            <a:ext cx="189239" cy="215700"/>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69" name="Straight Arrow Connector 668"/>
          <p:cNvCxnSpPr>
            <a:stCxn id="453" idx="2"/>
            <a:endCxn id="513" idx="0"/>
          </p:cNvCxnSpPr>
          <p:nvPr/>
        </p:nvCxnSpPr>
        <p:spPr>
          <a:xfrm>
            <a:off x="3448985" y="2080491"/>
            <a:ext cx="606579" cy="214023"/>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70" name="Straight Arrow Connector 669"/>
          <p:cNvCxnSpPr>
            <a:stCxn id="453" idx="2"/>
            <a:endCxn id="540" idx="0"/>
          </p:cNvCxnSpPr>
          <p:nvPr/>
        </p:nvCxnSpPr>
        <p:spPr>
          <a:xfrm>
            <a:off x="3448985" y="2080491"/>
            <a:ext cx="1393455" cy="211326"/>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71" name="Straight Arrow Connector 670"/>
          <p:cNvCxnSpPr>
            <a:stCxn id="486" idx="0"/>
            <a:endCxn id="424" idx="2"/>
          </p:cNvCxnSpPr>
          <p:nvPr/>
        </p:nvCxnSpPr>
        <p:spPr>
          <a:xfrm flipV="1">
            <a:off x="3259745" y="2084526"/>
            <a:ext cx="1351324" cy="21166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73" name="Straight Arrow Connector 672"/>
          <p:cNvCxnSpPr>
            <a:stCxn id="513" idx="0"/>
            <a:endCxn id="424" idx="2"/>
          </p:cNvCxnSpPr>
          <p:nvPr/>
        </p:nvCxnSpPr>
        <p:spPr>
          <a:xfrm flipV="1">
            <a:off x="4055563" y="2084526"/>
            <a:ext cx="555506" cy="20998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74" name="Straight Arrow Connector 673"/>
          <p:cNvCxnSpPr>
            <a:stCxn id="540" idx="0"/>
            <a:endCxn id="424" idx="2"/>
          </p:cNvCxnSpPr>
          <p:nvPr/>
        </p:nvCxnSpPr>
        <p:spPr>
          <a:xfrm flipH="1" flipV="1">
            <a:off x="4611069" y="2084526"/>
            <a:ext cx="231370" cy="207291"/>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75" name="Straight Arrow Connector 674"/>
          <p:cNvCxnSpPr>
            <a:stCxn id="240" idx="2"/>
            <a:endCxn id="273" idx="0"/>
          </p:cNvCxnSpPr>
          <p:nvPr/>
        </p:nvCxnSpPr>
        <p:spPr>
          <a:xfrm flipH="1">
            <a:off x="6140066" y="2104417"/>
            <a:ext cx="52777" cy="303672"/>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76" name="Straight Arrow Connector 675"/>
          <p:cNvCxnSpPr>
            <a:stCxn id="240" idx="2"/>
            <a:endCxn id="300" idx="0"/>
          </p:cNvCxnSpPr>
          <p:nvPr/>
        </p:nvCxnSpPr>
        <p:spPr>
          <a:xfrm>
            <a:off x="6192843" y="2104417"/>
            <a:ext cx="732493" cy="301995"/>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77" name="Straight Arrow Connector 676"/>
          <p:cNvCxnSpPr>
            <a:endCxn id="327" idx="0"/>
          </p:cNvCxnSpPr>
          <p:nvPr/>
        </p:nvCxnSpPr>
        <p:spPr>
          <a:xfrm>
            <a:off x="6208664" y="2104417"/>
            <a:ext cx="1508759" cy="299298"/>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78" name="Straight Arrow Connector 677"/>
          <p:cNvCxnSpPr>
            <a:stCxn id="240" idx="2"/>
            <a:endCxn id="611" idx="0"/>
          </p:cNvCxnSpPr>
          <p:nvPr/>
        </p:nvCxnSpPr>
        <p:spPr>
          <a:xfrm>
            <a:off x="6192843" y="2104417"/>
            <a:ext cx="2316669" cy="294719"/>
          </a:xfrm>
          <a:prstGeom prst="straightConnector1">
            <a:avLst/>
          </a:prstGeom>
          <a:ln>
            <a:solidFill>
              <a:schemeClr val="accent6"/>
            </a:solidFill>
            <a:tailEnd type="arrow"/>
          </a:ln>
          <a:effectLst>
            <a:outerShdw blurRad="40000" dist="20000" dir="5400000" rotWithShape="0">
              <a:schemeClr val="bg1"/>
            </a:outerShdw>
          </a:effectLst>
        </p:spPr>
        <p:style>
          <a:lnRef idx="2">
            <a:schemeClr val="accent1"/>
          </a:lnRef>
          <a:fillRef idx="0">
            <a:schemeClr val="accent1"/>
          </a:fillRef>
          <a:effectRef idx="1">
            <a:schemeClr val="accent1"/>
          </a:effectRef>
          <a:fontRef idx="minor">
            <a:schemeClr val="tx1"/>
          </a:fontRef>
        </p:style>
      </p:cxnSp>
      <p:cxnSp>
        <p:nvCxnSpPr>
          <p:cNvPr id="681" name="Straight Arrow Connector 680"/>
          <p:cNvCxnSpPr>
            <a:endCxn id="210" idx="2"/>
          </p:cNvCxnSpPr>
          <p:nvPr/>
        </p:nvCxnSpPr>
        <p:spPr>
          <a:xfrm flipV="1">
            <a:off x="6136657" y="2097365"/>
            <a:ext cx="1572295" cy="326729"/>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83" name="Straight Arrow Connector 682"/>
          <p:cNvCxnSpPr>
            <a:endCxn id="210" idx="2"/>
          </p:cNvCxnSpPr>
          <p:nvPr/>
        </p:nvCxnSpPr>
        <p:spPr>
          <a:xfrm flipV="1">
            <a:off x="6856737" y="2097365"/>
            <a:ext cx="852215" cy="33378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85" name="Straight Arrow Connector 684"/>
          <p:cNvCxnSpPr>
            <a:stCxn id="327" idx="0"/>
            <a:endCxn id="210" idx="2"/>
          </p:cNvCxnSpPr>
          <p:nvPr/>
        </p:nvCxnSpPr>
        <p:spPr>
          <a:xfrm flipH="1" flipV="1">
            <a:off x="7708951" y="2097365"/>
            <a:ext cx="8472" cy="30635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88" name="Straight Arrow Connector 687"/>
          <p:cNvCxnSpPr>
            <a:stCxn id="611" idx="0"/>
            <a:endCxn id="210" idx="2"/>
          </p:cNvCxnSpPr>
          <p:nvPr/>
        </p:nvCxnSpPr>
        <p:spPr>
          <a:xfrm flipH="1" flipV="1">
            <a:off x="7708951" y="2097364"/>
            <a:ext cx="800560" cy="30177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91" name="Rounded Rectangle 690"/>
          <p:cNvSpPr/>
          <p:nvPr/>
        </p:nvSpPr>
        <p:spPr>
          <a:xfrm>
            <a:off x="7164288" y="141480"/>
            <a:ext cx="1728192" cy="810090"/>
          </a:xfrm>
          <a:prstGeom prst="roundRect">
            <a:avLst/>
          </a:prstGeom>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smtClean="0"/>
          </a:p>
        </p:txBody>
      </p:sp>
      <p:cxnSp>
        <p:nvCxnSpPr>
          <p:cNvPr id="692" name="Straight Arrow Connector 691"/>
          <p:cNvCxnSpPr/>
          <p:nvPr/>
        </p:nvCxnSpPr>
        <p:spPr>
          <a:xfrm>
            <a:off x="7308304" y="789552"/>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5" name="Straight Arrow Connector 694"/>
          <p:cNvCxnSpPr/>
          <p:nvPr/>
        </p:nvCxnSpPr>
        <p:spPr>
          <a:xfrm>
            <a:off x="7308304" y="342695"/>
            <a:ext cx="438064" cy="4035"/>
          </a:xfrm>
          <a:prstGeom prst="straightConnector1">
            <a:avLst/>
          </a:prstGeom>
          <a:ln>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696" name="Straight Arrow Connector 695"/>
          <p:cNvCxnSpPr/>
          <p:nvPr/>
        </p:nvCxnSpPr>
        <p:spPr>
          <a:xfrm>
            <a:off x="7308304" y="573528"/>
            <a:ext cx="432048"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700" name="TextBox 699"/>
          <p:cNvSpPr txBox="1"/>
          <p:nvPr/>
        </p:nvSpPr>
        <p:spPr>
          <a:xfrm>
            <a:off x="7740352" y="234684"/>
            <a:ext cx="1080120" cy="307777"/>
          </a:xfrm>
          <a:prstGeom prst="rect">
            <a:avLst/>
          </a:prstGeom>
          <a:noFill/>
        </p:spPr>
        <p:txBody>
          <a:bodyPr wrap="square" rtlCol="0">
            <a:spAutoFit/>
          </a:bodyPr>
          <a:lstStyle/>
          <a:p>
            <a:r>
              <a:rPr lang="ja-JP" altLang="en-US" sz="1400" dirty="0" smtClean="0"/>
              <a:t>設定同期</a:t>
            </a:r>
            <a:endParaRPr lang="en-US" sz="1400" dirty="0"/>
          </a:p>
        </p:txBody>
      </p:sp>
      <p:sp>
        <p:nvSpPr>
          <p:cNvPr id="701" name="TextBox 700"/>
          <p:cNvSpPr txBox="1"/>
          <p:nvPr/>
        </p:nvSpPr>
        <p:spPr>
          <a:xfrm>
            <a:off x="7740352" y="450708"/>
            <a:ext cx="1080120" cy="307777"/>
          </a:xfrm>
          <a:prstGeom prst="rect">
            <a:avLst/>
          </a:prstGeom>
          <a:noFill/>
        </p:spPr>
        <p:txBody>
          <a:bodyPr wrap="square" rtlCol="0">
            <a:spAutoFit/>
          </a:bodyPr>
          <a:lstStyle/>
          <a:p>
            <a:r>
              <a:rPr lang="ja-JP" altLang="en-US" sz="1400" dirty="0" smtClean="0"/>
              <a:t>ロギング</a:t>
            </a:r>
            <a:endParaRPr lang="en-US" sz="1400" dirty="0"/>
          </a:p>
        </p:txBody>
      </p:sp>
      <p:sp>
        <p:nvSpPr>
          <p:cNvPr id="702" name="TextBox 701"/>
          <p:cNvSpPr txBox="1"/>
          <p:nvPr/>
        </p:nvSpPr>
        <p:spPr>
          <a:xfrm>
            <a:off x="7740352" y="666732"/>
            <a:ext cx="1080120" cy="307777"/>
          </a:xfrm>
          <a:prstGeom prst="rect">
            <a:avLst/>
          </a:prstGeom>
          <a:noFill/>
        </p:spPr>
        <p:txBody>
          <a:bodyPr wrap="square" rtlCol="0">
            <a:spAutoFit/>
          </a:bodyPr>
          <a:lstStyle/>
          <a:p>
            <a:r>
              <a:rPr lang="en-US" sz="1400" dirty="0" smtClean="0"/>
              <a:t>AAA</a:t>
            </a:r>
            <a:endParaRPr lang="en-US" sz="1400" dirty="0"/>
          </a:p>
        </p:txBody>
      </p:sp>
      <p:sp>
        <p:nvSpPr>
          <p:cNvPr id="5" name="TextBox 4"/>
          <p:cNvSpPr txBox="1"/>
          <p:nvPr/>
        </p:nvSpPr>
        <p:spPr>
          <a:xfrm>
            <a:off x="4807060" y="3215257"/>
            <a:ext cx="693816" cy="276999"/>
          </a:xfrm>
          <a:prstGeom prst="rect">
            <a:avLst/>
          </a:prstGeom>
          <a:noFill/>
        </p:spPr>
        <p:txBody>
          <a:bodyPr wrap="square" rtlCol="0">
            <a:spAutoFit/>
          </a:bodyPr>
          <a:lstStyle/>
          <a:p>
            <a:r>
              <a:rPr lang="ja-JP" altLang="en-US" sz="1200" dirty="0" smtClean="0"/>
              <a:t>・・・</a:t>
            </a:r>
            <a:endParaRPr lang="en-US" sz="1200" dirty="0"/>
          </a:p>
        </p:txBody>
      </p:sp>
      <p:sp>
        <p:nvSpPr>
          <p:cNvPr id="672" name="TextBox 671"/>
          <p:cNvSpPr txBox="1"/>
          <p:nvPr/>
        </p:nvSpPr>
        <p:spPr>
          <a:xfrm>
            <a:off x="8462689" y="3356214"/>
            <a:ext cx="693816" cy="276999"/>
          </a:xfrm>
          <a:prstGeom prst="rect">
            <a:avLst/>
          </a:prstGeom>
          <a:noFill/>
        </p:spPr>
        <p:txBody>
          <a:bodyPr wrap="square" rtlCol="0">
            <a:spAutoFit/>
          </a:bodyPr>
          <a:lstStyle/>
          <a:p>
            <a:r>
              <a:rPr lang="ja-JP" altLang="en-US" sz="1200" dirty="0" smtClean="0"/>
              <a:t>・・・</a:t>
            </a:r>
            <a:endParaRPr lang="en-US" sz="1200" dirty="0"/>
          </a:p>
        </p:txBody>
      </p:sp>
      <p:sp>
        <p:nvSpPr>
          <p:cNvPr id="6" name="TextBox 5"/>
          <p:cNvSpPr txBox="1"/>
          <p:nvPr/>
        </p:nvSpPr>
        <p:spPr>
          <a:xfrm>
            <a:off x="424478" y="4270624"/>
            <a:ext cx="481732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dirty="0" smtClean="0"/>
              <a:t>同時接続エンドポイント数：</a:t>
            </a:r>
            <a:r>
              <a:rPr lang="en-US" altLang="ja-JP" sz="1400" dirty="0" smtClean="0"/>
              <a:t>〜</a:t>
            </a:r>
            <a:r>
              <a:rPr lang="en-US" altLang="ja-JP" sz="1400" dirty="0" smtClean="0">
                <a:solidFill>
                  <a:srgbClr val="FF0000"/>
                </a:solidFill>
              </a:rPr>
              <a:t>10,000</a:t>
            </a:r>
            <a:endParaRPr lang="en-US" sz="1400" dirty="0">
              <a:solidFill>
                <a:srgbClr val="FF0000"/>
              </a:solidFill>
            </a:endParaRPr>
          </a:p>
        </p:txBody>
      </p:sp>
      <p:sp>
        <p:nvSpPr>
          <p:cNvPr id="679" name="TextBox 678"/>
          <p:cNvSpPr txBox="1"/>
          <p:nvPr/>
        </p:nvSpPr>
        <p:spPr>
          <a:xfrm>
            <a:off x="5546639" y="4270216"/>
            <a:ext cx="3383069"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dirty="0" smtClean="0"/>
              <a:t>同時接続エンドポイント数：</a:t>
            </a:r>
            <a:r>
              <a:rPr lang="en-US" altLang="ja-JP" sz="1400" dirty="0" smtClean="0"/>
              <a:t>〜</a:t>
            </a:r>
            <a:r>
              <a:rPr lang="en-US" altLang="ja-JP" sz="1400" dirty="0" smtClean="0">
                <a:solidFill>
                  <a:srgbClr val="FF0000"/>
                </a:solidFill>
              </a:rPr>
              <a:t>250,000</a:t>
            </a:r>
            <a:endParaRPr lang="en-US" sz="1400" dirty="0">
              <a:solidFill>
                <a:srgbClr val="FF0000"/>
              </a:solidFill>
            </a:endParaRPr>
          </a:p>
        </p:txBody>
      </p:sp>
      <p:sp>
        <p:nvSpPr>
          <p:cNvPr id="680" name="TextBox 679"/>
          <p:cNvSpPr txBox="1"/>
          <p:nvPr/>
        </p:nvSpPr>
        <p:spPr>
          <a:xfrm>
            <a:off x="5117123" y="2361372"/>
            <a:ext cx="693816" cy="276999"/>
          </a:xfrm>
          <a:prstGeom prst="rect">
            <a:avLst/>
          </a:prstGeom>
          <a:noFill/>
        </p:spPr>
        <p:txBody>
          <a:bodyPr wrap="square" rtlCol="0">
            <a:spAutoFit/>
          </a:bodyPr>
          <a:lstStyle/>
          <a:p>
            <a:r>
              <a:rPr lang="ja-JP" altLang="en-US" sz="1200" dirty="0" smtClean="0"/>
              <a:t>・・・</a:t>
            </a:r>
            <a:endParaRPr lang="en-US" sz="1200" dirty="0"/>
          </a:p>
        </p:txBody>
      </p:sp>
      <p:sp>
        <p:nvSpPr>
          <p:cNvPr id="682" name="TextBox 681"/>
          <p:cNvSpPr txBox="1"/>
          <p:nvPr/>
        </p:nvSpPr>
        <p:spPr>
          <a:xfrm>
            <a:off x="8763267" y="2433512"/>
            <a:ext cx="693816" cy="276999"/>
          </a:xfrm>
          <a:prstGeom prst="rect">
            <a:avLst/>
          </a:prstGeom>
          <a:noFill/>
        </p:spPr>
        <p:txBody>
          <a:bodyPr wrap="square" rtlCol="0">
            <a:spAutoFit/>
          </a:bodyPr>
          <a:lstStyle/>
          <a:p>
            <a:r>
              <a:rPr lang="ja-JP" altLang="en-US" sz="1200" dirty="0" smtClean="0"/>
              <a:t>・・・</a:t>
            </a:r>
            <a:endParaRPr lang="en-US" sz="1200" dirty="0"/>
          </a:p>
        </p:txBody>
      </p:sp>
      <p:sp>
        <p:nvSpPr>
          <p:cNvPr id="684" name="TextBox 683"/>
          <p:cNvSpPr txBox="1"/>
          <p:nvPr/>
        </p:nvSpPr>
        <p:spPr>
          <a:xfrm>
            <a:off x="5544762" y="3885707"/>
            <a:ext cx="3383069"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dirty="0" smtClean="0"/>
              <a:t>最大ポリシーノード数：</a:t>
            </a:r>
            <a:r>
              <a:rPr lang="en-US" altLang="ja-JP" sz="1400" dirty="0" smtClean="0"/>
              <a:t>〜</a:t>
            </a:r>
            <a:r>
              <a:rPr lang="en-US" altLang="ja-JP" sz="1400" dirty="0" smtClean="0">
                <a:solidFill>
                  <a:srgbClr val="FF0000"/>
                </a:solidFill>
              </a:rPr>
              <a:t>40</a:t>
            </a:r>
            <a:endParaRPr lang="en-US" sz="1400" dirty="0">
              <a:solidFill>
                <a:srgbClr val="FF0000"/>
              </a:solidFill>
            </a:endParaRPr>
          </a:p>
        </p:txBody>
      </p:sp>
    </p:spTree>
    <p:extLst>
      <p:ext uri="{BB962C8B-B14F-4D97-AF65-F5344CB8AC3E}">
        <p14:creationId xmlns:p14="http://schemas.microsoft.com/office/powerpoint/2010/main" val="20421930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198"/>
          <p:cNvSpPr/>
          <p:nvPr/>
        </p:nvSpPr>
        <p:spPr bwMode="auto">
          <a:xfrm>
            <a:off x="103680" y="4253507"/>
            <a:ext cx="1676400" cy="819150"/>
          </a:xfrm>
          <a:prstGeom prst="rect">
            <a:avLst/>
          </a:prstGeom>
          <a:solidFill>
            <a:schemeClr val="bg1"/>
          </a:solidFill>
          <a:ln w="38100" cap="flat">
            <a:noFill/>
            <a:miter lim="800000"/>
            <a:headEnd type="none" w="med" len="med"/>
            <a:tailEnd type="none" w="med" len="med"/>
          </a:ln>
        </p:spPr>
        <p:txBody>
          <a:bodyPr rtlCol="0" anchor="ctr"/>
          <a:lstStyle/>
          <a:p>
            <a:pPr algn="ctr"/>
            <a:endParaRPr lang="en-US"/>
          </a:p>
        </p:txBody>
      </p:sp>
      <p:sp>
        <p:nvSpPr>
          <p:cNvPr id="2" name="Title 1"/>
          <p:cNvSpPr>
            <a:spLocks noGrp="1"/>
          </p:cNvSpPr>
          <p:nvPr>
            <p:ph type="title"/>
          </p:nvPr>
        </p:nvSpPr>
        <p:spPr/>
        <p:txBody>
          <a:bodyPr/>
          <a:lstStyle/>
          <a:p>
            <a:r>
              <a:rPr lang="en-US" sz="2800" dirty="0" smtClean="0"/>
              <a:t>デプロイメントモード/</a:t>
            </a:r>
            <a:r>
              <a:rPr lang="ja-JP" altLang="en-US" sz="2800" dirty="0" smtClean="0"/>
              <a:t>プラットフォーム毎のスケーリング</a:t>
            </a:r>
            <a:endParaRPr lang="en-US" sz="2800" dirty="0"/>
          </a:p>
        </p:txBody>
      </p:sp>
      <p:sp>
        <p:nvSpPr>
          <p:cNvPr id="197" name="Slide Number Placeholder 2"/>
          <p:cNvSpPr>
            <a:spLocks noGrp="1"/>
          </p:cNvSpPr>
          <p:nvPr>
            <p:ph type="sldNum" sz="quarter" idx="4"/>
          </p:nvPr>
        </p:nvSpPr>
        <p:spPr>
          <a:prstGeom prst="rect">
            <a:avLst/>
          </a:prstGeom>
        </p:spPr>
        <p:txBody>
          <a:bodyPr/>
          <a:lstStyle/>
          <a:p>
            <a:fld id="{3945D0FD-48F1-4D72-80C5-FFB60B92A834}" type="slidenum">
              <a:rPr lang="en-US" sz="600" smtClean="0">
                <a:solidFill>
                  <a:schemeClr val="tx2"/>
                </a:solidFill>
              </a:rPr>
              <a:pPr/>
              <a:t>28</a:t>
            </a:fld>
            <a:endParaRPr lang="en-US" sz="600" dirty="0">
              <a:solidFill>
                <a:schemeClr val="tx2"/>
              </a:solidFill>
            </a:endParaRPr>
          </a:p>
        </p:txBody>
      </p:sp>
      <p:graphicFrame>
        <p:nvGraphicFramePr>
          <p:cNvPr id="498" name="Table 497"/>
          <p:cNvGraphicFramePr>
            <a:graphicFrameLocks noGrp="1"/>
          </p:cNvGraphicFramePr>
          <p:nvPr>
            <p:extLst>
              <p:ext uri="{D42A27DB-BD31-4B8C-83A1-F6EECF244321}">
                <p14:modId xmlns:p14="http://schemas.microsoft.com/office/powerpoint/2010/main" val="2790692568"/>
              </p:ext>
            </p:extLst>
          </p:nvPr>
        </p:nvGraphicFramePr>
        <p:xfrm>
          <a:off x="319610" y="632983"/>
          <a:ext cx="8498444" cy="4071552"/>
        </p:xfrm>
        <a:graphic>
          <a:graphicData uri="http://schemas.openxmlformats.org/drawingml/2006/table">
            <a:tbl>
              <a:tblPr firstRow="1" firstCol="1" bandRow="1">
                <a:tableStyleId>{5C22544A-7EE6-4342-B048-85BDC9FD1C3A}</a:tableStyleId>
              </a:tblPr>
              <a:tblGrid>
                <a:gridCol w="1204944"/>
                <a:gridCol w="1819500"/>
                <a:gridCol w="2521679"/>
                <a:gridCol w="2952321"/>
              </a:tblGrid>
              <a:tr h="939732">
                <a:tc>
                  <a:txBody>
                    <a:bodyPr/>
                    <a:lstStyle/>
                    <a:p>
                      <a:endParaRPr lang="en-US" sz="1800" dirty="0"/>
                    </a:p>
                  </a:txBody>
                  <a:tcPr marL="68598" marR="68598" marT="34290" marB="34290"/>
                </a:tc>
                <a:tc>
                  <a:txBody>
                    <a:bodyPr/>
                    <a:lstStyle/>
                    <a:p>
                      <a:endParaRPr lang="en-US" sz="1800" dirty="0"/>
                    </a:p>
                  </a:txBody>
                  <a:tcPr marL="68598" marR="68598" marT="34290" marB="34290"/>
                </a:tc>
                <a:tc>
                  <a:txBody>
                    <a:bodyPr/>
                    <a:lstStyle/>
                    <a:p>
                      <a:endParaRPr lang="en-US" sz="1800" dirty="0"/>
                    </a:p>
                  </a:txBody>
                  <a:tcPr marL="68598" marR="68598" marT="34290" marB="34290"/>
                </a:tc>
                <a:tc>
                  <a:txBody>
                    <a:bodyPr/>
                    <a:lstStyle/>
                    <a:p>
                      <a:endParaRPr lang="en-US" sz="1800" dirty="0"/>
                    </a:p>
                  </a:txBody>
                  <a:tcPr marL="68598" marR="68598" marT="34290" marB="34290"/>
                </a:tc>
              </a:tr>
              <a:tr h="800100">
                <a:tc>
                  <a:txBody>
                    <a:bodyPr/>
                    <a:lstStyle/>
                    <a:p>
                      <a:pPr marL="0" indent="0">
                        <a:buFont typeface="Arial" pitchFamily="34" charset="0"/>
                        <a:buNone/>
                      </a:pPr>
                      <a:r>
                        <a:rPr lang="ja-JP" altLang="en-US" sz="1200" dirty="0" smtClean="0">
                          <a:solidFill>
                            <a:schemeClr val="bg1"/>
                          </a:solidFill>
                        </a:rPr>
                        <a:t>デプロイメント</a:t>
                      </a:r>
                      <a:endParaRPr lang="en-US" altLang="ja-JP" sz="1200" dirty="0" smtClean="0">
                        <a:solidFill>
                          <a:schemeClr val="bg1"/>
                        </a:solidFill>
                      </a:endParaRPr>
                    </a:p>
                    <a:p>
                      <a:pPr marL="0" indent="0">
                        <a:buFont typeface="Arial" pitchFamily="34" charset="0"/>
                        <a:buNone/>
                      </a:pPr>
                      <a:r>
                        <a:rPr lang="ja-JP" altLang="en-US" sz="1200" dirty="0" smtClean="0">
                          <a:solidFill>
                            <a:schemeClr val="bg1"/>
                          </a:solidFill>
                        </a:rPr>
                        <a:t>モード</a:t>
                      </a:r>
                      <a:endParaRPr lang="en-US" sz="1200" dirty="0">
                        <a:solidFill>
                          <a:schemeClr val="bg1"/>
                        </a:solidFill>
                      </a:endParaRPr>
                    </a:p>
                  </a:txBody>
                  <a:tcPr marL="68598" marR="68598" marT="34290" marB="34290"/>
                </a:tc>
                <a:tc>
                  <a:txBody>
                    <a:bodyPr/>
                    <a:lstStyle/>
                    <a:p>
                      <a:pPr marL="171450" indent="-171450">
                        <a:buFont typeface="Arial" pitchFamily="34" charset="0"/>
                        <a:buChar char="•"/>
                      </a:pPr>
                      <a:r>
                        <a:rPr lang="ja-JP" altLang="en-US" sz="1200" dirty="0" smtClean="0">
                          <a:solidFill>
                            <a:srgbClr val="000000"/>
                          </a:solidFill>
                        </a:rPr>
                        <a:t>スタンドアロンまたは冗長構成</a:t>
                      </a:r>
                      <a:endParaRPr lang="en-US" altLang="ja-JP" sz="1200" dirty="0" smtClean="0">
                        <a:solidFill>
                          <a:srgbClr val="000000"/>
                        </a:solidFill>
                      </a:endParaRPr>
                    </a:p>
                    <a:p>
                      <a:pPr marL="171450" indent="-171450">
                        <a:buFont typeface="Arial" pitchFamily="34" charset="0"/>
                        <a:buChar char="•"/>
                      </a:pPr>
                      <a:r>
                        <a:rPr lang="ja-JP" altLang="en-US" sz="1200" dirty="0" smtClean="0">
                          <a:solidFill>
                            <a:srgbClr val="000000"/>
                          </a:solidFill>
                        </a:rPr>
                        <a:t>全サービスを単一ノード上で稼働させる</a:t>
                      </a:r>
                      <a:endParaRPr lang="en-US" altLang="ja-JP" sz="1200" dirty="0" smtClean="0">
                        <a:solidFill>
                          <a:srgbClr val="000000"/>
                        </a:solidFill>
                      </a:endParaRPr>
                    </a:p>
                  </a:txBody>
                  <a:tcPr marL="68598" marR="68598" marT="34290" marB="34290"/>
                </a:tc>
                <a:tc>
                  <a:txBody>
                    <a:bodyPr/>
                    <a:lstStyle/>
                    <a:p>
                      <a:pPr marL="171450" indent="-171450">
                        <a:buFont typeface="Arial" pitchFamily="34" charset="0"/>
                        <a:buChar char="•"/>
                      </a:pPr>
                      <a:r>
                        <a:rPr lang="ja-JP" altLang="en-US" sz="1200" dirty="0" smtClean="0">
                          <a:solidFill>
                            <a:srgbClr val="000000"/>
                          </a:solidFill>
                        </a:rPr>
                        <a:t>中規模分散構成</a:t>
                      </a:r>
                      <a:endParaRPr lang="en-US" altLang="ja-JP" sz="1200" dirty="0" smtClean="0">
                        <a:solidFill>
                          <a:srgbClr val="000000"/>
                        </a:solidFill>
                      </a:endParaRPr>
                    </a:p>
                    <a:p>
                      <a:pPr marL="171450" indent="-171450">
                        <a:buFont typeface="Arial" pitchFamily="34" charset="0"/>
                        <a:buChar char="•"/>
                      </a:pPr>
                      <a:r>
                        <a:rPr lang="ja-JP" altLang="en-US" sz="1200" dirty="0" smtClean="0">
                          <a:solidFill>
                            <a:srgbClr val="000000"/>
                          </a:solidFill>
                        </a:rPr>
                        <a:t>アドミンとモニターを同一ノード上で稼働させ、認証処理を実施するポリシーノードを外出し</a:t>
                      </a:r>
                      <a:endParaRPr lang="en-US" altLang="ja-JP" sz="1200" dirty="0" smtClean="0">
                        <a:solidFill>
                          <a:srgbClr val="000000"/>
                        </a:solidFill>
                      </a:endParaRPr>
                    </a:p>
                  </a:txBody>
                  <a:tcPr marL="68598" marR="68598" marT="34290" marB="34290"/>
                </a:tc>
                <a:tc>
                  <a:txBody>
                    <a:bodyPr/>
                    <a:lstStyle/>
                    <a:p>
                      <a:pPr marL="171450" indent="-171450">
                        <a:buFont typeface="Arial" pitchFamily="34" charset="0"/>
                        <a:buChar char="•"/>
                      </a:pPr>
                      <a:r>
                        <a:rPr lang="ja-JP" altLang="en-US" sz="1200" dirty="0" smtClean="0">
                          <a:solidFill>
                            <a:srgbClr val="000000"/>
                          </a:solidFill>
                        </a:rPr>
                        <a:t>大規模分散構成</a:t>
                      </a:r>
                      <a:endParaRPr lang="en-US" altLang="ja-JP" sz="1200" dirty="0" smtClean="0">
                        <a:solidFill>
                          <a:srgbClr val="000000"/>
                        </a:solidFill>
                      </a:endParaRPr>
                    </a:p>
                    <a:p>
                      <a:pPr marL="171450" indent="-171450">
                        <a:buFont typeface="Arial" pitchFamily="34" charset="0"/>
                        <a:buChar char="•"/>
                      </a:pPr>
                      <a:r>
                        <a:rPr lang="ja-JP" altLang="en-US" sz="1200" dirty="0" smtClean="0">
                          <a:solidFill>
                            <a:srgbClr val="000000"/>
                          </a:solidFill>
                        </a:rPr>
                        <a:t>アドミン、モニター、ポリシーのそれぞれを異なるノードで稼働させ、クラスタリング化</a:t>
                      </a:r>
                      <a:endParaRPr lang="en-US" sz="1200" dirty="0">
                        <a:solidFill>
                          <a:srgbClr val="000000"/>
                        </a:solidFill>
                      </a:endParaRPr>
                    </a:p>
                  </a:txBody>
                  <a:tcPr marL="68598" marR="68598" marT="34290" marB="34290"/>
                </a:tc>
              </a:tr>
              <a:tr h="634365">
                <a:tc>
                  <a:txBody>
                    <a:bodyPr/>
                    <a:lstStyle/>
                    <a:p>
                      <a:pPr marL="0" indent="0">
                        <a:buFont typeface="Arial" pitchFamily="34" charset="0"/>
                        <a:buNone/>
                      </a:pPr>
                      <a:r>
                        <a:rPr lang="en-US" sz="1200" dirty="0" smtClean="0"/>
                        <a:t>最大構成ノード数</a:t>
                      </a:r>
                    </a:p>
                  </a:txBody>
                  <a:tcPr marL="68598" marR="68598" marT="34290" marB="34290"/>
                </a:tc>
                <a:tc>
                  <a:txBody>
                    <a:bodyPr/>
                    <a:lstStyle/>
                    <a:p>
                      <a:pPr marL="171450" indent="-171450">
                        <a:buFont typeface="Arial" pitchFamily="34" charset="0"/>
                        <a:buChar char="•"/>
                      </a:pPr>
                      <a:r>
                        <a:rPr lang="en-US" sz="1200" dirty="0" smtClean="0">
                          <a:solidFill>
                            <a:srgbClr val="000000"/>
                          </a:solidFill>
                        </a:rPr>
                        <a:t>2 </a:t>
                      </a:r>
                      <a:r>
                        <a:rPr lang="en-US" sz="1200" dirty="0" err="1" smtClean="0">
                          <a:solidFill>
                            <a:srgbClr val="000000"/>
                          </a:solidFill>
                        </a:rPr>
                        <a:t>Admin+MnT+PSN</a:t>
                      </a:r>
                      <a:r>
                        <a:rPr lang="en-US" sz="1200" baseline="0" dirty="0" smtClean="0">
                          <a:solidFill>
                            <a:srgbClr val="000000"/>
                          </a:solidFill>
                        </a:rPr>
                        <a:t> </a:t>
                      </a:r>
                      <a:r>
                        <a:rPr lang="ja-JP" altLang="en-US" sz="1200" baseline="0" dirty="0" smtClean="0">
                          <a:solidFill>
                            <a:srgbClr val="000000"/>
                          </a:solidFill>
                        </a:rPr>
                        <a:t>ノード</a:t>
                      </a:r>
                      <a:endParaRPr lang="en-US" sz="1200" dirty="0">
                        <a:solidFill>
                          <a:srgbClr val="000000"/>
                        </a:solidFill>
                      </a:endParaRPr>
                    </a:p>
                  </a:txBody>
                  <a:tcPr marL="68598" marR="68598" marT="34290" marB="34290"/>
                </a:tc>
                <a:tc>
                  <a:txBody>
                    <a:bodyPr/>
                    <a:lstStyle/>
                    <a:p>
                      <a:pPr marL="171450" indent="-171450">
                        <a:buFont typeface="Arial" pitchFamily="34" charset="0"/>
                        <a:buChar char="•"/>
                      </a:pPr>
                      <a:r>
                        <a:rPr lang="en-US" sz="1200" dirty="0" smtClean="0">
                          <a:solidFill>
                            <a:srgbClr val="000000"/>
                          </a:solidFill>
                        </a:rPr>
                        <a:t>2 </a:t>
                      </a:r>
                      <a:r>
                        <a:rPr lang="en-US" sz="1200" dirty="0" err="1" smtClean="0">
                          <a:solidFill>
                            <a:srgbClr val="000000"/>
                          </a:solidFill>
                        </a:rPr>
                        <a:t>Admin+MnT</a:t>
                      </a:r>
                      <a:r>
                        <a:rPr lang="en-US" sz="1200" dirty="0" smtClean="0">
                          <a:solidFill>
                            <a:srgbClr val="000000"/>
                          </a:solidFill>
                        </a:rPr>
                        <a:t> </a:t>
                      </a:r>
                      <a:r>
                        <a:rPr lang="ja-JP" altLang="en-US" sz="1200" dirty="0" smtClean="0">
                          <a:solidFill>
                            <a:srgbClr val="000000"/>
                          </a:solidFill>
                        </a:rPr>
                        <a:t>ノード</a:t>
                      </a:r>
                      <a:endParaRPr lang="en-US" sz="1200" dirty="0" smtClean="0">
                        <a:solidFill>
                          <a:srgbClr val="000000"/>
                        </a:solidFill>
                      </a:endParaRPr>
                    </a:p>
                    <a:p>
                      <a:pPr marL="171450" indent="-171450">
                        <a:buFont typeface="Arial" pitchFamily="34" charset="0"/>
                        <a:buChar char="•"/>
                      </a:pPr>
                      <a:r>
                        <a:rPr lang="en-US" sz="1200" dirty="0" smtClean="0">
                          <a:solidFill>
                            <a:srgbClr val="000000"/>
                          </a:solidFill>
                        </a:rPr>
                        <a:t>5 Policy</a:t>
                      </a:r>
                      <a:r>
                        <a:rPr lang="en-US" sz="1200" baseline="0" dirty="0" smtClean="0">
                          <a:solidFill>
                            <a:srgbClr val="000000"/>
                          </a:solidFill>
                        </a:rPr>
                        <a:t> Service </a:t>
                      </a:r>
                      <a:r>
                        <a:rPr lang="ja-JP" altLang="en-US" sz="1200" baseline="0" dirty="0" smtClean="0">
                          <a:solidFill>
                            <a:srgbClr val="000000"/>
                          </a:solidFill>
                        </a:rPr>
                        <a:t>ノード</a:t>
                      </a:r>
                      <a:endParaRPr lang="en-US" sz="1200" dirty="0">
                        <a:solidFill>
                          <a:srgbClr val="000000"/>
                        </a:solidFill>
                      </a:endParaRPr>
                    </a:p>
                  </a:txBody>
                  <a:tcPr marL="68598" marR="68598" marT="34290" marB="34290"/>
                </a:tc>
                <a:tc>
                  <a:txBody>
                    <a:bodyPr/>
                    <a:lstStyle/>
                    <a:p>
                      <a:pPr marL="171450" indent="-171450">
                        <a:buFont typeface="Arial" pitchFamily="34" charset="0"/>
                        <a:buChar char="•"/>
                      </a:pPr>
                      <a:r>
                        <a:rPr lang="en-US" sz="1200" dirty="0" smtClean="0">
                          <a:solidFill>
                            <a:srgbClr val="000000"/>
                          </a:solidFill>
                        </a:rPr>
                        <a:t>2 Admin</a:t>
                      </a:r>
                      <a:r>
                        <a:rPr lang="en-US" sz="1200" baseline="0" dirty="0" smtClean="0">
                          <a:solidFill>
                            <a:srgbClr val="000000"/>
                          </a:solidFill>
                        </a:rPr>
                        <a:t> </a:t>
                      </a:r>
                      <a:r>
                        <a:rPr lang="ja-JP" altLang="en-US" sz="1200" baseline="0" dirty="0" smtClean="0">
                          <a:solidFill>
                            <a:srgbClr val="000000"/>
                          </a:solidFill>
                        </a:rPr>
                        <a:t>ノード</a:t>
                      </a:r>
                      <a:endParaRPr lang="en-US" sz="1200" dirty="0" smtClean="0">
                        <a:solidFill>
                          <a:srgbClr val="000000"/>
                        </a:solidFill>
                      </a:endParaRPr>
                    </a:p>
                    <a:p>
                      <a:pPr marL="171450" indent="-171450">
                        <a:buFont typeface="Arial" pitchFamily="34" charset="0"/>
                        <a:buChar char="•"/>
                      </a:pPr>
                      <a:r>
                        <a:rPr lang="en-US" sz="1200" dirty="0" smtClean="0">
                          <a:solidFill>
                            <a:srgbClr val="000000"/>
                          </a:solidFill>
                        </a:rPr>
                        <a:t>2 </a:t>
                      </a:r>
                      <a:r>
                        <a:rPr lang="en-US" sz="1200" dirty="0" err="1" smtClean="0">
                          <a:solidFill>
                            <a:srgbClr val="000000"/>
                          </a:solidFill>
                        </a:rPr>
                        <a:t>MnT</a:t>
                      </a:r>
                      <a:r>
                        <a:rPr lang="en-US" sz="1200" dirty="0" smtClean="0">
                          <a:solidFill>
                            <a:srgbClr val="000000"/>
                          </a:solidFill>
                        </a:rPr>
                        <a:t> </a:t>
                      </a:r>
                      <a:r>
                        <a:rPr lang="ja-JP" altLang="en-US" sz="1200" dirty="0" smtClean="0">
                          <a:solidFill>
                            <a:srgbClr val="000000"/>
                          </a:solidFill>
                        </a:rPr>
                        <a:t>ノード</a:t>
                      </a:r>
                      <a:endParaRPr lang="en-US" sz="1200" dirty="0" smtClean="0">
                        <a:solidFill>
                          <a:srgbClr val="000000"/>
                        </a:solidFill>
                      </a:endParaRPr>
                    </a:p>
                    <a:p>
                      <a:pPr marL="171450" marR="0" indent="-171450" algn="l" defTabSz="257175"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rgbClr val="000000"/>
                          </a:solidFill>
                        </a:rPr>
                        <a:t>SNS-</a:t>
                      </a:r>
                      <a:r>
                        <a:rPr lang="en-US" sz="1200" baseline="0" dirty="0" smtClean="0">
                          <a:solidFill>
                            <a:srgbClr val="000000"/>
                          </a:solidFill>
                        </a:rPr>
                        <a:t>3495 </a:t>
                      </a:r>
                      <a:r>
                        <a:rPr lang="ja-JP" altLang="en-US" sz="1200" baseline="0" dirty="0" smtClean="0">
                          <a:solidFill>
                            <a:srgbClr val="000000"/>
                          </a:solidFill>
                        </a:rPr>
                        <a:t>を</a:t>
                      </a:r>
                      <a:r>
                        <a:rPr lang="en-US" sz="1200" baseline="0" dirty="0" smtClean="0">
                          <a:solidFill>
                            <a:srgbClr val="000000"/>
                          </a:solidFill>
                        </a:rPr>
                        <a:t> PAN, </a:t>
                      </a:r>
                      <a:r>
                        <a:rPr lang="en-US" sz="1200" baseline="0" dirty="0" err="1" smtClean="0">
                          <a:solidFill>
                            <a:srgbClr val="000000"/>
                          </a:solidFill>
                        </a:rPr>
                        <a:t>MnT</a:t>
                      </a:r>
                      <a:r>
                        <a:rPr lang="en-US" sz="1200" baseline="0" dirty="0" smtClean="0">
                          <a:solidFill>
                            <a:srgbClr val="000000"/>
                          </a:solidFill>
                        </a:rPr>
                        <a:t> </a:t>
                      </a:r>
                      <a:r>
                        <a:rPr lang="ja-JP" altLang="en-US" sz="1200" baseline="0" dirty="0" smtClean="0">
                          <a:solidFill>
                            <a:srgbClr val="000000"/>
                          </a:solidFill>
                        </a:rPr>
                        <a:t>のそれぞれで使用した場合、</a:t>
                      </a:r>
                      <a:r>
                        <a:rPr lang="en-US" sz="1200" dirty="0" smtClean="0">
                          <a:solidFill>
                            <a:srgbClr val="000000"/>
                          </a:solidFill>
                        </a:rPr>
                        <a:t>40 PSN</a:t>
                      </a:r>
                      <a:r>
                        <a:rPr lang="en-US" sz="1200" baseline="0" dirty="0" smtClean="0">
                          <a:solidFill>
                            <a:srgbClr val="000000"/>
                          </a:solidFill>
                        </a:rPr>
                        <a:t> </a:t>
                      </a:r>
                      <a:r>
                        <a:rPr lang="ja-JP" altLang="en-US" sz="1200" baseline="0" dirty="0" smtClean="0">
                          <a:solidFill>
                            <a:srgbClr val="000000"/>
                          </a:solidFill>
                        </a:rPr>
                        <a:t>まで</a:t>
                      </a:r>
                      <a:endParaRPr lang="en-US" sz="1200" baseline="0" dirty="0" smtClean="0">
                        <a:solidFill>
                          <a:srgbClr val="000000"/>
                        </a:solidFill>
                      </a:endParaRPr>
                    </a:p>
                    <a:p>
                      <a:pPr marL="171450" marR="0" indent="-171450" algn="l" defTabSz="257175"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solidFill>
                            <a:srgbClr val="000000"/>
                          </a:solidFill>
                        </a:rPr>
                        <a:t>SNS-</a:t>
                      </a:r>
                      <a:r>
                        <a:rPr lang="en-US" sz="1200" baseline="0" dirty="0" smtClean="0">
                          <a:solidFill>
                            <a:srgbClr val="000000"/>
                          </a:solidFill>
                        </a:rPr>
                        <a:t>3595 </a:t>
                      </a:r>
                      <a:r>
                        <a:rPr lang="ja-JP" altLang="en-US" sz="1200" baseline="0" dirty="0" smtClean="0">
                          <a:solidFill>
                            <a:srgbClr val="000000"/>
                          </a:solidFill>
                        </a:rPr>
                        <a:t>を</a:t>
                      </a:r>
                      <a:r>
                        <a:rPr lang="en-US" sz="1200" baseline="0" dirty="0" smtClean="0">
                          <a:solidFill>
                            <a:srgbClr val="000000"/>
                          </a:solidFill>
                        </a:rPr>
                        <a:t> PAN, </a:t>
                      </a:r>
                      <a:r>
                        <a:rPr lang="en-US" sz="1200" baseline="0" dirty="0" err="1" smtClean="0">
                          <a:solidFill>
                            <a:srgbClr val="000000"/>
                          </a:solidFill>
                        </a:rPr>
                        <a:t>MnT</a:t>
                      </a:r>
                      <a:r>
                        <a:rPr lang="en-US" sz="1200" baseline="0" dirty="0" smtClean="0">
                          <a:solidFill>
                            <a:srgbClr val="000000"/>
                          </a:solidFill>
                        </a:rPr>
                        <a:t> </a:t>
                      </a:r>
                      <a:r>
                        <a:rPr lang="ja-JP" altLang="en-US" sz="1200" baseline="0" dirty="0" smtClean="0">
                          <a:solidFill>
                            <a:srgbClr val="000000"/>
                          </a:solidFill>
                        </a:rPr>
                        <a:t>のそれぞれで使用した場合、</a:t>
                      </a:r>
                      <a:r>
                        <a:rPr lang="en-US" altLang="ja-JP" sz="1200" baseline="0" dirty="0" smtClean="0">
                          <a:solidFill>
                            <a:srgbClr val="000000"/>
                          </a:solidFill>
                        </a:rPr>
                        <a:t>5</a:t>
                      </a:r>
                      <a:r>
                        <a:rPr lang="en-US" sz="1200" dirty="0" smtClean="0">
                          <a:solidFill>
                            <a:srgbClr val="000000"/>
                          </a:solidFill>
                        </a:rPr>
                        <a:t>0 PSN</a:t>
                      </a:r>
                      <a:r>
                        <a:rPr lang="en-US" sz="1200" baseline="0" dirty="0" smtClean="0">
                          <a:solidFill>
                            <a:srgbClr val="000000"/>
                          </a:solidFill>
                        </a:rPr>
                        <a:t> </a:t>
                      </a:r>
                      <a:r>
                        <a:rPr lang="ja-JP" altLang="en-US" sz="1200" baseline="0" dirty="0" smtClean="0">
                          <a:solidFill>
                            <a:srgbClr val="000000"/>
                          </a:solidFill>
                        </a:rPr>
                        <a:t>まで</a:t>
                      </a:r>
                      <a:endParaRPr lang="en-US" sz="1200" baseline="0" dirty="0" smtClean="0">
                        <a:solidFill>
                          <a:srgbClr val="000000"/>
                        </a:solidFill>
                      </a:endParaRPr>
                    </a:p>
                  </a:txBody>
                  <a:tcPr marL="68598" marR="68598" marT="34290" marB="34290"/>
                </a:tc>
              </a:tr>
              <a:tr h="1011555">
                <a:tc>
                  <a:txBody>
                    <a:bodyPr/>
                    <a:lstStyle/>
                    <a:p>
                      <a:pPr marL="0" indent="0">
                        <a:buFont typeface="Arial" pitchFamily="34" charset="0"/>
                        <a:buNone/>
                      </a:pPr>
                      <a:r>
                        <a:rPr lang="ja-JP" altLang="en-US" sz="1200" dirty="0" smtClean="0"/>
                        <a:t>デプロイメント毎の最大エンドポイント数</a:t>
                      </a:r>
                      <a:endParaRPr lang="en-US" altLang="ja-JP" sz="1200" dirty="0" smtClean="0"/>
                    </a:p>
                  </a:txBody>
                  <a:tcPr marL="68598" marR="68598" marT="34290" marB="34290"/>
                </a:tc>
                <a:tc>
                  <a:txBody>
                    <a:bodyPr/>
                    <a:lstStyle/>
                    <a:p>
                      <a:pPr marL="171450" indent="-171450">
                        <a:buFont typeface="Arial" pitchFamily="34" charset="0"/>
                        <a:buChar char="•"/>
                      </a:pPr>
                      <a:r>
                        <a:rPr lang="en-US" sz="1200" baseline="0" dirty="0" smtClean="0">
                          <a:solidFill>
                            <a:srgbClr val="000000"/>
                          </a:solidFill>
                        </a:rPr>
                        <a:t>SNS-3415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5k </a:t>
                      </a:r>
                    </a:p>
                    <a:p>
                      <a:pPr marL="171450" indent="-171450">
                        <a:buFont typeface="Arial" pitchFamily="34" charset="0"/>
                        <a:buChar char="•"/>
                      </a:pPr>
                      <a:r>
                        <a:rPr lang="en-US" sz="1200" baseline="0" dirty="0" smtClean="0">
                          <a:solidFill>
                            <a:srgbClr val="000000"/>
                          </a:solidFill>
                        </a:rPr>
                        <a:t>SNS-3515 </a:t>
                      </a:r>
                      <a:r>
                        <a:rPr lang="ja-JP" altLang="en-US" sz="1200" baseline="0" dirty="0" smtClean="0">
                          <a:solidFill>
                            <a:srgbClr val="000000"/>
                          </a:solidFill>
                        </a:rPr>
                        <a:t>では</a:t>
                      </a:r>
                      <a:r>
                        <a:rPr lang="en-US" altLang="ja-JP" sz="1200" baseline="0" dirty="0" smtClean="0">
                          <a:solidFill>
                            <a:srgbClr val="000000"/>
                          </a:solidFill>
                        </a:rPr>
                        <a:t> 7</a:t>
                      </a:r>
                      <a:r>
                        <a:rPr lang="en-US" sz="1200" baseline="0" dirty="0" smtClean="0">
                          <a:solidFill>
                            <a:srgbClr val="000000"/>
                          </a:solidFill>
                        </a:rPr>
                        <a:t>.5k</a:t>
                      </a:r>
                    </a:p>
                    <a:p>
                      <a:pPr marL="171450" indent="-171450">
                        <a:buFont typeface="Arial" pitchFamily="34" charset="0"/>
                        <a:buChar char="•"/>
                      </a:pPr>
                      <a:r>
                        <a:rPr lang="en-US" sz="1200" baseline="0" dirty="0" smtClean="0">
                          <a:solidFill>
                            <a:srgbClr val="000000"/>
                          </a:solidFill>
                        </a:rPr>
                        <a:t>SNS-3495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10k</a:t>
                      </a:r>
                    </a:p>
                    <a:p>
                      <a:pPr marL="171450" indent="-171450">
                        <a:buFont typeface="Arial" pitchFamily="34" charset="0"/>
                        <a:buChar char="•"/>
                      </a:pPr>
                      <a:r>
                        <a:rPr lang="en-US" sz="1200" baseline="0" dirty="0" smtClean="0">
                          <a:solidFill>
                            <a:srgbClr val="000000"/>
                          </a:solidFill>
                        </a:rPr>
                        <a:t>SNS-3595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20k</a:t>
                      </a:r>
                      <a:endParaRPr lang="en-US" sz="1200" dirty="0">
                        <a:solidFill>
                          <a:srgbClr val="000000"/>
                        </a:solidFill>
                      </a:endParaRPr>
                    </a:p>
                  </a:txBody>
                  <a:tcPr marL="68598" marR="68598" marT="34290" marB="34290"/>
                </a:tc>
                <a:tc>
                  <a:txBody>
                    <a:bodyPr/>
                    <a:lstStyle/>
                    <a:p>
                      <a:pPr marL="0" indent="0">
                        <a:buFont typeface="Arial" pitchFamily="34" charset="0"/>
                        <a:buNone/>
                      </a:pPr>
                      <a:r>
                        <a:rPr lang="en-US" sz="1200" baseline="0" dirty="0" err="1" smtClean="0">
                          <a:solidFill>
                            <a:srgbClr val="000000"/>
                          </a:solidFill>
                        </a:rPr>
                        <a:t>PAN+MnT</a:t>
                      </a:r>
                      <a:r>
                        <a:rPr lang="en-US" sz="1200" baseline="0" dirty="0" smtClean="0">
                          <a:solidFill>
                            <a:srgbClr val="000000"/>
                          </a:solidFill>
                        </a:rPr>
                        <a:t> </a:t>
                      </a:r>
                      <a:r>
                        <a:rPr lang="ja-JP" altLang="en-US" sz="1200" baseline="0" dirty="0" smtClean="0">
                          <a:solidFill>
                            <a:srgbClr val="000000"/>
                          </a:solidFill>
                        </a:rPr>
                        <a:t>に下記プラットフォームを使用した場合：</a:t>
                      </a:r>
                      <a:endParaRPr lang="en-US" sz="1200" baseline="0" dirty="0" smtClean="0">
                        <a:solidFill>
                          <a:srgbClr val="000000"/>
                        </a:solidFill>
                      </a:endParaRPr>
                    </a:p>
                    <a:p>
                      <a:pPr marL="171450" indent="-171450">
                        <a:buFont typeface="Arial" pitchFamily="34" charset="0"/>
                        <a:buChar char="•"/>
                      </a:pPr>
                      <a:r>
                        <a:rPr lang="en-US" sz="1200" baseline="0" dirty="0" smtClean="0">
                          <a:solidFill>
                            <a:srgbClr val="000000"/>
                          </a:solidFill>
                        </a:rPr>
                        <a:t>SNS-3415 </a:t>
                      </a:r>
                      <a:r>
                        <a:rPr lang="ja-JP" altLang="en-US" sz="1200" baseline="0" dirty="0" smtClean="0">
                          <a:solidFill>
                            <a:srgbClr val="000000"/>
                          </a:solidFill>
                        </a:rPr>
                        <a:t>では</a:t>
                      </a:r>
                      <a:r>
                        <a:rPr lang="en-US" altLang="ja-JP" sz="1200" baseline="0" dirty="0" smtClean="0">
                          <a:solidFill>
                            <a:srgbClr val="000000"/>
                          </a:solidFill>
                        </a:rPr>
                        <a:t> </a:t>
                      </a:r>
                      <a:r>
                        <a:rPr lang="en-US" sz="1200" dirty="0" smtClean="0">
                          <a:solidFill>
                            <a:srgbClr val="000000"/>
                          </a:solidFill>
                        </a:rPr>
                        <a:t>5k </a:t>
                      </a:r>
                      <a:endParaRPr lang="en-US" sz="1200" baseline="0" dirty="0" smtClean="0">
                        <a:solidFill>
                          <a:srgbClr val="000000"/>
                        </a:solidFill>
                      </a:endParaRPr>
                    </a:p>
                    <a:p>
                      <a:pPr marL="171450" indent="-171450">
                        <a:buFont typeface="Arial" pitchFamily="34" charset="0"/>
                        <a:buChar char="•"/>
                      </a:pPr>
                      <a:r>
                        <a:rPr lang="en-US" sz="1200" baseline="0" dirty="0" smtClean="0">
                          <a:solidFill>
                            <a:srgbClr val="000000"/>
                          </a:solidFill>
                        </a:rPr>
                        <a:t>SNS-3515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7.5k </a:t>
                      </a:r>
                    </a:p>
                    <a:p>
                      <a:pPr marL="171450" indent="-171450">
                        <a:buFont typeface="Arial" pitchFamily="34" charset="0"/>
                        <a:buChar char="•"/>
                      </a:pPr>
                      <a:r>
                        <a:rPr lang="en-US" sz="1200" baseline="0" dirty="0" smtClean="0">
                          <a:solidFill>
                            <a:srgbClr val="000000"/>
                          </a:solidFill>
                        </a:rPr>
                        <a:t>SNS-3495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10k </a:t>
                      </a:r>
                    </a:p>
                    <a:p>
                      <a:pPr marL="171450" indent="-171450">
                        <a:buFont typeface="Arial" pitchFamily="34" charset="0"/>
                        <a:buChar char="•"/>
                      </a:pPr>
                      <a:r>
                        <a:rPr lang="en-US" sz="1200" baseline="0" dirty="0" smtClean="0">
                          <a:solidFill>
                            <a:srgbClr val="000000"/>
                          </a:solidFill>
                        </a:rPr>
                        <a:t>SNS-3595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20k </a:t>
                      </a:r>
                      <a:endParaRPr lang="en-US" sz="1200" dirty="0">
                        <a:solidFill>
                          <a:srgbClr val="000000"/>
                        </a:solidFill>
                      </a:endParaRPr>
                    </a:p>
                  </a:txBody>
                  <a:tcPr marL="68598" marR="68598" marT="34290" marB="34290"/>
                </a:tc>
                <a:tc>
                  <a:txBody>
                    <a:bodyPr/>
                    <a:lstStyle/>
                    <a:p>
                      <a:pPr marL="0" indent="0">
                        <a:buFont typeface="Arial" pitchFamily="34" charset="0"/>
                        <a:buNone/>
                      </a:pPr>
                      <a:r>
                        <a:rPr lang="en-US" sz="1200" baseline="0" dirty="0" smtClean="0">
                          <a:solidFill>
                            <a:srgbClr val="000000"/>
                          </a:solidFill>
                        </a:rPr>
                        <a:t>PAN, </a:t>
                      </a:r>
                      <a:r>
                        <a:rPr lang="en-US" sz="1200" baseline="0" dirty="0" err="1" smtClean="0">
                          <a:solidFill>
                            <a:srgbClr val="000000"/>
                          </a:solidFill>
                        </a:rPr>
                        <a:t>MnT</a:t>
                      </a:r>
                      <a:r>
                        <a:rPr lang="en-US" sz="1200" baseline="0" dirty="0" smtClean="0">
                          <a:solidFill>
                            <a:srgbClr val="000000"/>
                          </a:solidFill>
                        </a:rPr>
                        <a:t> </a:t>
                      </a:r>
                      <a:r>
                        <a:rPr lang="ja-JP" altLang="en-US" sz="1200" baseline="0" dirty="0" smtClean="0">
                          <a:solidFill>
                            <a:srgbClr val="000000"/>
                          </a:solidFill>
                        </a:rPr>
                        <a:t>のそれぞれで下記プラットフォームを使用した場合：</a:t>
                      </a:r>
                      <a:endParaRPr lang="en-US" sz="1200" baseline="0" dirty="0" smtClean="0">
                        <a:solidFill>
                          <a:srgbClr val="000000"/>
                        </a:solidFill>
                      </a:endParaRPr>
                    </a:p>
                    <a:p>
                      <a:pPr marL="171450" indent="-171450">
                        <a:buFont typeface="Arial" pitchFamily="34" charset="0"/>
                        <a:buChar char="•"/>
                      </a:pPr>
                      <a:r>
                        <a:rPr lang="en-US" sz="1200" baseline="0" dirty="0" smtClean="0">
                          <a:solidFill>
                            <a:srgbClr val="000000"/>
                          </a:solidFill>
                        </a:rPr>
                        <a:t>SNS-3495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250k  </a:t>
                      </a:r>
                    </a:p>
                    <a:p>
                      <a:pPr marL="171450" indent="-171450">
                        <a:buFont typeface="Arial" pitchFamily="34" charset="0"/>
                        <a:buChar char="•"/>
                      </a:pPr>
                      <a:r>
                        <a:rPr lang="en-US" sz="1200" baseline="0" dirty="0" smtClean="0">
                          <a:solidFill>
                            <a:srgbClr val="000000"/>
                          </a:solidFill>
                        </a:rPr>
                        <a:t>SNS-3595 </a:t>
                      </a:r>
                      <a:r>
                        <a:rPr lang="ja-JP" altLang="en-US" sz="1200" baseline="0" dirty="0" smtClean="0">
                          <a:solidFill>
                            <a:srgbClr val="000000"/>
                          </a:solidFill>
                        </a:rPr>
                        <a:t>では</a:t>
                      </a:r>
                      <a:r>
                        <a:rPr lang="en-US" altLang="ja-JP" sz="1200" baseline="0" dirty="0" smtClean="0">
                          <a:solidFill>
                            <a:srgbClr val="000000"/>
                          </a:solidFill>
                        </a:rPr>
                        <a:t> </a:t>
                      </a:r>
                      <a:r>
                        <a:rPr lang="en-US" sz="1200" baseline="0" dirty="0" smtClean="0">
                          <a:solidFill>
                            <a:srgbClr val="000000"/>
                          </a:solidFill>
                        </a:rPr>
                        <a:t>500k </a:t>
                      </a:r>
                      <a:endParaRPr lang="en-US" sz="1200" dirty="0" smtClean="0">
                        <a:solidFill>
                          <a:srgbClr val="000000"/>
                        </a:solidFill>
                      </a:endParaRPr>
                    </a:p>
                  </a:txBody>
                  <a:tcPr marL="68598" marR="68598" marT="34290" marB="34290"/>
                </a:tc>
              </a:tr>
            </a:tbl>
          </a:graphicData>
        </a:graphic>
      </p:graphicFrame>
      <p:grpSp>
        <p:nvGrpSpPr>
          <p:cNvPr id="499" name="Group 498"/>
          <p:cNvGrpSpPr>
            <a:grpSpLocks noChangeAspect="1"/>
          </p:cNvGrpSpPr>
          <p:nvPr/>
        </p:nvGrpSpPr>
        <p:grpSpPr>
          <a:xfrm>
            <a:off x="1964513" y="752392"/>
            <a:ext cx="996198" cy="721802"/>
            <a:chOff x="5741117" y="375713"/>
            <a:chExt cx="1487867" cy="1078322"/>
          </a:xfrm>
        </p:grpSpPr>
        <p:grpSp>
          <p:nvGrpSpPr>
            <p:cNvPr id="500" name="Group 499"/>
            <p:cNvGrpSpPr/>
            <p:nvPr/>
          </p:nvGrpSpPr>
          <p:grpSpPr>
            <a:xfrm>
              <a:off x="5741117" y="375713"/>
              <a:ext cx="1487867" cy="1078322"/>
              <a:chOff x="5537994" y="1828800"/>
              <a:chExt cx="1487867" cy="1078322"/>
            </a:xfrm>
          </p:grpSpPr>
          <p:grpSp>
            <p:nvGrpSpPr>
              <p:cNvPr id="503" name="Group 110"/>
              <p:cNvGrpSpPr/>
              <p:nvPr/>
            </p:nvGrpSpPr>
            <p:grpSpPr>
              <a:xfrm>
                <a:off x="5537994" y="1828800"/>
                <a:ext cx="1447799" cy="1078322"/>
                <a:chOff x="3440922" y="3809332"/>
                <a:chExt cx="877703" cy="664912"/>
              </a:xfrm>
              <a:effectLst>
                <a:outerShdw blurRad="63500" sx="102000" sy="102000" algn="ctr" rotWithShape="0">
                  <a:prstClr val="black">
                    <a:alpha val="67000"/>
                  </a:prstClr>
                </a:outerShdw>
              </a:effectLst>
            </p:grpSpPr>
            <p:pic>
              <p:nvPicPr>
                <p:cNvPr id="508"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509"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51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1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2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3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3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3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3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grpSp>
          </p:grpSp>
          <p:pic>
            <p:nvPicPr>
              <p:cNvPr id="504" name="Picture 503" descr="user_admin_n_16.png"/>
              <p:cNvPicPr>
                <a:picLocks noChangeAspect="1"/>
              </p:cNvPicPr>
              <p:nvPr/>
            </p:nvPicPr>
            <p:blipFill>
              <a:blip r:embed="rId4" cstate="print"/>
              <a:stretch>
                <a:fillRect/>
              </a:stretch>
            </p:blipFill>
            <p:spPr>
              <a:xfrm>
                <a:off x="6217400" y="2612984"/>
                <a:ext cx="251945" cy="251948"/>
              </a:xfrm>
              <a:prstGeom prst="rect">
                <a:avLst/>
              </a:prstGeom>
            </p:spPr>
          </p:pic>
          <p:sp>
            <p:nvSpPr>
              <p:cNvPr id="505" name="TextBox 504"/>
              <p:cNvSpPr txBox="1"/>
              <p:nvPr/>
            </p:nvSpPr>
            <p:spPr>
              <a:xfrm>
                <a:off x="6314318" y="1979680"/>
                <a:ext cx="711543" cy="390827"/>
              </a:xfrm>
              <a:prstGeom prst="rect">
                <a:avLst/>
              </a:prstGeom>
              <a:noFill/>
            </p:spPr>
            <p:txBody>
              <a:bodyPr wrap="none" rtlCol="0">
                <a:spAutoFit/>
              </a:bodyPr>
              <a:lstStyle/>
              <a:p>
                <a:r>
                  <a:rPr lang="en-US" sz="1100" dirty="0">
                    <a:solidFill>
                      <a:schemeClr val="bg1"/>
                    </a:solidFill>
                  </a:rPr>
                  <a:t>PAN</a:t>
                </a:r>
              </a:p>
            </p:txBody>
          </p:sp>
          <p:pic>
            <p:nvPicPr>
              <p:cNvPr id="506" name="Picture 505" descr="mnt_n_16.png"/>
              <p:cNvPicPr>
                <a:picLocks noChangeAspect="1"/>
              </p:cNvPicPr>
              <p:nvPr/>
            </p:nvPicPr>
            <p:blipFill>
              <a:blip r:embed="rId5" cstate="print"/>
              <a:stretch>
                <a:fillRect/>
              </a:stretch>
            </p:blipFill>
            <p:spPr>
              <a:xfrm>
                <a:off x="6463278" y="2619103"/>
                <a:ext cx="229655" cy="221176"/>
              </a:xfrm>
              <a:prstGeom prst="rect">
                <a:avLst/>
              </a:prstGeom>
            </p:spPr>
          </p:pic>
          <p:sp>
            <p:nvSpPr>
              <p:cNvPr id="507" name="TextBox 506"/>
              <p:cNvSpPr txBox="1"/>
              <p:nvPr/>
            </p:nvSpPr>
            <p:spPr>
              <a:xfrm>
                <a:off x="6306646" y="2149864"/>
                <a:ext cx="697178" cy="390827"/>
              </a:xfrm>
              <a:prstGeom prst="rect">
                <a:avLst/>
              </a:prstGeom>
              <a:noFill/>
            </p:spPr>
            <p:txBody>
              <a:bodyPr wrap="none" rtlCol="0">
                <a:spAutoFit/>
              </a:bodyPr>
              <a:lstStyle/>
              <a:p>
                <a:r>
                  <a:rPr lang="en-US" sz="1100" dirty="0">
                    <a:solidFill>
                      <a:schemeClr val="bg1"/>
                    </a:solidFill>
                  </a:rPr>
                  <a:t>MnT</a:t>
                </a:r>
              </a:p>
            </p:txBody>
          </p:sp>
        </p:grpSp>
        <p:pic>
          <p:nvPicPr>
            <p:cNvPr id="501" name="Picture 500" descr="pdp_n_16.png"/>
            <p:cNvPicPr>
              <a:picLocks noChangeAspect="1"/>
            </p:cNvPicPr>
            <p:nvPr/>
          </p:nvPicPr>
          <p:blipFill>
            <a:blip r:embed="rId6" cstate="print"/>
            <a:stretch>
              <a:fillRect/>
            </a:stretch>
          </p:blipFill>
          <p:spPr>
            <a:xfrm>
              <a:off x="6903736" y="1162774"/>
              <a:ext cx="208981" cy="215784"/>
            </a:xfrm>
            <a:prstGeom prst="rect">
              <a:avLst/>
            </a:prstGeom>
          </p:spPr>
        </p:pic>
        <p:sp>
          <p:nvSpPr>
            <p:cNvPr id="502" name="TextBox 501"/>
            <p:cNvSpPr txBox="1"/>
            <p:nvPr/>
          </p:nvSpPr>
          <p:spPr>
            <a:xfrm>
              <a:off x="6513096" y="882771"/>
              <a:ext cx="711543" cy="390827"/>
            </a:xfrm>
            <a:prstGeom prst="rect">
              <a:avLst/>
            </a:prstGeom>
            <a:noFill/>
          </p:spPr>
          <p:txBody>
            <a:bodyPr wrap="none" rtlCol="0">
              <a:spAutoFit/>
            </a:bodyPr>
            <a:lstStyle/>
            <a:p>
              <a:r>
                <a:rPr lang="en-US" sz="1100" dirty="0">
                  <a:solidFill>
                    <a:schemeClr val="bg1"/>
                  </a:solidFill>
                </a:rPr>
                <a:t>PSN</a:t>
              </a:r>
            </a:p>
          </p:txBody>
        </p:sp>
      </p:grpSp>
      <p:grpSp>
        <p:nvGrpSpPr>
          <p:cNvPr id="534" name="Group 533"/>
          <p:cNvGrpSpPr>
            <a:grpSpLocks noChangeAspect="1"/>
          </p:cNvGrpSpPr>
          <p:nvPr/>
        </p:nvGrpSpPr>
        <p:grpSpPr>
          <a:xfrm>
            <a:off x="3551669" y="748671"/>
            <a:ext cx="981438" cy="721802"/>
            <a:chOff x="5537994" y="1828800"/>
            <a:chExt cx="1465822" cy="1078322"/>
          </a:xfrm>
        </p:grpSpPr>
        <p:grpSp>
          <p:nvGrpSpPr>
            <p:cNvPr id="535" name="Group 110"/>
            <p:cNvGrpSpPr/>
            <p:nvPr/>
          </p:nvGrpSpPr>
          <p:grpSpPr>
            <a:xfrm>
              <a:off x="5537994" y="1828800"/>
              <a:ext cx="1447799" cy="1078322"/>
              <a:chOff x="3440922" y="3809332"/>
              <a:chExt cx="877703" cy="664912"/>
            </a:xfrm>
            <a:effectLst>
              <a:outerShdw blurRad="63500" sx="102000" sy="102000" algn="ctr" rotWithShape="0">
                <a:prstClr val="black">
                  <a:alpha val="67000"/>
                </a:prstClr>
              </a:outerShdw>
            </a:effectLst>
          </p:grpSpPr>
          <p:pic>
            <p:nvPicPr>
              <p:cNvPr id="540"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54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54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4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5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6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6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6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6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6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6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grpSp>
        </p:grpSp>
        <p:pic>
          <p:nvPicPr>
            <p:cNvPr id="536" name="Picture 535" descr="user_admin_n_16.png"/>
            <p:cNvPicPr>
              <a:picLocks noChangeAspect="1"/>
            </p:cNvPicPr>
            <p:nvPr/>
          </p:nvPicPr>
          <p:blipFill>
            <a:blip r:embed="rId4" cstate="print"/>
            <a:stretch>
              <a:fillRect/>
            </a:stretch>
          </p:blipFill>
          <p:spPr>
            <a:xfrm>
              <a:off x="6336149" y="2606041"/>
              <a:ext cx="259077" cy="259080"/>
            </a:xfrm>
            <a:prstGeom prst="rect">
              <a:avLst/>
            </a:prstGeom>
          </p:spPr>
        </p:pic>
        <p:sp>
          <p:nvSpPr>
            <p:cNvPr id="537" name="TextBox 536"/>
            <p:cNvSpPr txBox="1"/>
            <p:nvPr/>
          </p:nvSpPr>
          <p:spPr>
            <a:xfrm>
              <a:off x="6292273" y="1987838"/>
              <a:ext cx="711543" cy="390827"/>
            </a:xfrm>
            <a:prstGeom prst="rect">
              <a:avLst/>
            </a:prstGeom>
            <a:noFill/>
          </p:spPr>
          <p:txBody>
            <a:bodyPr wrap="none" rtlCol="0">
              <a:spAutoFit/>
            </a:bodyPr>
            <a:lstStyle/>
            <a:p>
              <a:r>
                <a:rPr lang="en-US" sz="1100" dirty="0">
                  <a:solidFill>
                    <a:schemeClr val="bg1"/>
                  </a:solidFill>
                </a:rPr>
                <a:t>PAN</a:t>
              </a:r>
            </a:p>
          </p:txBody>
        </p:sp>
        <p:pic>
          <p:nvPicPr>
            <p:cNvPr id="538" name="Picture 537" descr="mnt_n_16.png"/>
            <p:cNvPicPr>
              <a:picLocks noChangeAspect="1"/>
            </p:cNvPicPr>
            <p:nvPr/>
          </p:nvPicPr>
          <p:blipFill>
            <a:blip r:embed="rId5" cstate="print"/>
            <a:stretch>
              <a:fillRect/>
            </a:stretch>
          </p:blipFill>
          <p:spPr>
            <a:xfrm>
              <a:off x="6620034" y="2606040"/>
              <a:ext cx="229655" cy="221176"/>
            </a:xfrm>
            <a:prstGeom prst="rect">
              <a:avLst/>
            </a:prstGeom>
          </p:spPr>
        </p:pic>
        <p:sp>
          <p:nvSpPr>
            <p:cNvPr id="539" name="TextBox 538"/>
            <p:cNvSpPr txBox="1"/>
            <p:nvPr/>
          </p:nvSpPr>
          <p:spPr>
            <a:xfrm>
              <a:off x="6294873" y="2197870"/>
              <a:ext cx="697178" cy="390827"/>
            </a:xfrm>
            <a:prstGeom prst="rect">
              <a:avLst/>
            </a:prstGeom>
            <a:noFill/>
          </p:spPr>
          <p:txBody>
            <a:bodyPr wrap="none" rtlCol="0">
              <a:spAutoFit/>
            </a:bodyPr>
            <a:lstStyle/>
            <a:p>
              <a:r>
                <a:rPr lang="en-US" sz="1100" dirty="0">
                  <a:solidFill>
                    <a:schemeClr val="bg1"/>
                  </a:solidFill>
                </a:rPr>
                <a:t>MnT</a:t>
              </a:r>
            </a:p>
          </p:txBody>
        </p:sp>
      </p:grpSp>
      <p:grpSp>
        <p:nvGrpSpPr>
          <p:cNvPr id="566" name="Group 565"/>
          <p:cNvGrpSpPr>
            <a:grpSpLocks noChangeAspect="1"/>
          </p:cNvGrpSpPr>
          <p:nvPr/>
        </p:nvGrpSpPr>
        <p:grpSpPr>
          <a:xfrm>
            <a:off x="4704625" y="748671"/>
            <a:ext cx="978772" cy="721802"/>
            <a:chOff x="12624594" y="2057400"/>
            <a:chExt cx="1461841" cy="1078322"/>
          </a:xfrm>
        </p:grpSpPr>
        <p:grpSp>
          <p:nvGrpSpPr>
            <p:cNvPr id="567" name="Group 217"/>
            <p:cNvGrpSpPr/>
            <p:nvPr/>
          </p:nvGrpSpPr>
          <p:grpSpPr>
            <a:xfrm>
              <a:off x="12624594" y="2057400"/>
              <a:ext cx="1447799" cy="1078322"/>
              <a:chOff x="2667000" y="4876800"/>
              <a:chExt cx="1447799" cy="1078322"/>
            </a:xfrm>
          </p:grpSpPr>
          <p:grpSp>
            <p:nvGrpSpPr>
              <p:cNvPr id="569"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571"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572"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57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7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7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7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7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7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7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8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59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grpSp>
          </p:grpSp>
          <p:pic>
            <p:nvPicPr>
              <p:cNvPr id="570" name="Picture 569" descr="pdp_n_16.png"/>
              <p:cNvPicPr>
                <a:picLocks noChangeAspect="1"/>
              </p:cNvPicPr>
              <p:nvPr/>
            </p:nvPicPr>
            <p:blipFill>
              <a:blip r:embed="rId6" cstate="print"/>
              <a:stretch>
                <a:fillRect/>
              </a:stretch>
            </p:blipFill>
            <p:spPr>
              <a:xfrm>
                <a:off x="3723177" y="5657746"/>
                <a:ext cx="229655" cy="221176"/>
              </a:xfrm>
              <a:prstGeom prst="rect">
                <a:avLst/>
              </a:prstGeom>
            </p:spPr>
          </p:pic>
        </p:grpSp>
        <p:sp>
          <p:nvSpPr>
            <p:cNvPr id="568" name="TextBox 567"/>
            <p:cNvSpPr txBox="1"/>
            <p:nvPr/>
          </p:nvSpPr>
          <p:spPr>
            <a:xfrm>
              <a:off x="13374892" y="2227663"/>
              <a:ext cx="711543" cy="390827"/>
            </a:xfrm>
            <a:prstGeom prst="rect">
              <a:avLst/>
            </a:prstGeom>
            <a:noFill/>
          </p:spPr>
          <p:txBody>
            <a:bodyPr wrap="none" rtlCol="0">
              <a:spAutoFit/>
            </a:bodyPr>
            <a:lstStyle/>
            <a:p>
              <a:r>
                <a:rPr lang="en-US" sz="1100" dirty="0">
                  <a:solidFill>
                    <a:schemeClr val="bg1"/>
                  </a:solidFill>
                </a:rPr>
                <a:t>PSN</a:t>
              </a:r>
            </a:p>
          </p:txBody>
        </p:sp>
      </p:grpSp>
      <p:grpSp>
        <p:nvGrpSpPr>
          <p:cNvPr id="597" name="Group 596"/>
          <p:cNvGrpSpPr>
            <a:grpSpLocks noChangeAspect="1"/>
          </p:cNvGrpSpPr>
          <p:nvPr/>
        </p:nvGrpSpPr>
        <p:grpSpPr>
          <a:xfrm>
            <a:off x="5962616" y="735449"/>
            <a:ext cx="983151" cy="721802"/>
            <a:chOff x="14377194" y="2819400"/>
            <a:chExt cx="1468381" cy="1078322"/>
          </a:xfrm>
        </p:grpSpPr>
        <p:grpSp>
          <p:nvGrpSpPr>
            <p:cNvPr id="598" name="Group 339"/>
            <p:cNvGrpSpPr/>
            <p:nvPr/>
          </p:nvGrpSpPr>
          <p:grpSpPr>
            <a:xfrm>
              <a:off x="14377194" y="2819400"/>
              <a:ext cx="1447799" cy="1078322"/>
              <a:chOff x="2667000" y="4876800"/>
              <a:chExt cx="1447799" cy="1078322"/>
            </a:xfrm>
          </p:grpSpPr>
          <p:grpSp>
            <p:nvGrpSpPr>
              <p:cNvPr id="600"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602"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603"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0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0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0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0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0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0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1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2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grpSp>
          </p:grpSp>
          <p:pic>
            <p:nvPicPr>
              <p:cNvPr id="601" name="Picture 600" descr="user_admin_n_16.png"/>
              <p:cNvPicPr>
                <a:picLocks noChangeAspect="1"/>
              </p:cNvPicPr>
              <p:nvPr/>
            </p:nvPicPr>
            <p:blipFill>
              <a:blip r:embed="rId4" cstate="print"/>
              <a:stretch>
                <a:fillRect/>
              </a:stretch>
            </p:blipFill>
            <p:spPr>
              <a:xfrm>
                <a:off x="3723180" y="5683465"/>
                <a:ext cx="229652" cy="229655"/>
              </a:xfrm>
              <a:prstGeom prst="rect">
                <a:avLst/>
              </a:prstGeom>
            </p:spPr>
          </p:pic>
        </p:grpSp>
        <p:sp>
          <p:nvSpPr>
            <p:cNvPr id="599" name="TextBox 598"/>
            <p:cNvSpPr txBox="1"/>
            <p:nvPr/>
          </p:nvSpPr>
          <p:spPr>
            <a:xfrm>
              <a:off x="15134032" y="2978885"/>
              <a:ext cx="711543" cy="390827"/>
            </a:xfrm>
            <a:prstGeom prst="rect">
              <a:avLst/>
            </a:prstGeom>
            <a:noFill/>
          </p:spPr>
          <p:txBody>
            <a:bodyPr wrap="none" rtlCol="0">
              <a:spAutoFit/>
            </a:bodyPr>
            <a:lstStyle/>
            <a:p>
              <a:r>
                <a:rPr lang="en-US" sz="1100" dirty="0">
                  <a:solidFill>
                    <a:schemeClr val="bg1"/>
                  </a:solidFill>
                </a:rPr>
                <a:t>PAN</a:t>
              </a:r>
            </a:p>
          </p:txBody>
        </p:sp>
      </p:grpSp>
      <p:grpSp>
        <p:nvGrpSpPr>
          <p:cNvPr id="628" name="Group 627"/>
          <p:cNvGrpSpPr>
            <a:grpSpLocks noChangeAspect="1"/>
          </p:cNvGrpSpPr>
          <p:nvPr/>
        </p:nvGrpSpPr>
        <p:grpSpPr>
          <a:xfrm>
            <a:off x="6870179" y="742354"/>
            <a:ext cx="978548" cy="721802"/>
            <a:chOff x="12700795" y="3745322"/>
            <a:chExt cx="1461506" cy="1078322"/>
          </a:xfrm>
        </p:grpSpPr>
        <p:grpSp>
          <p:nvGrpSpPr>
            <p:cNvPr id="629" name="Group 246"/>
            <p:cNvGrpSpPr/>
            <p:nvPr/>
          </p:nvGrpSpPr>
          <p:grpSpPr>
            <a:xfrm>
              <a:off x="12700795" y="3745322"/>
              <a:ext cx="1447799" cy="1078322"/>
              <a:chOff x="2667000" y="4876800"/>
              <a:chExt cx="1447799" cy="1078322"/>
            </a:xfrm>
          </p:grpSpPr>
          <p:grpSp>
            <p:nvGrpSpPr>
              <p:cNvPr id="631"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633"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40922" y="3809332"/>
                  <a:ext cx="877703" cy="664912"/>
                </a:xfrm>
                <a:prstGeom prst="rect">
                  <a:avLst/>
                </a:prstGeom>
                <a:noFill/>
              </p:spPr>
            </p:pic>
            <p:grpSp>
              <p:nvGrpSpPr>
                <p:cNvPr id="634"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3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3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3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3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3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4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5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grpSp>
          </p:grpSp>
          <p:pic>
            <p:nvPicPr>
              <p:cNvPr id="632" name="Picture 631" descr="mnt_n_16.png"/>
              <p:cNvPicPr>
                <a:picLocks noChangeAspect="1"/>
              </p:cNvPicPr>
              <p:nvPr/>
            </p:nvPicPr>
            <p:blipFill>
              <a:blip r:embed="rId5" cstate="print"/>
              <a:stretch>
                <a:fillRect/>
              </a:stretch>
            </p:blipFill>
            <p:spPr>
              <a:xfrm>
                <a:off x="3723177" y="5646224"/>
                <a:ext cx="229655" cy="221176"/>
              </a:xfrm>
              <a:prstGeom prst="rect">
                <a:avLst/>
              </a:prstGeom>
            </p:spPr>
          </p:pic>
        </p:grpSp>
        <p:sp>
          <p:nvSpPr>
            <p:cNvPr id="630" name="TextBox 629"/>
            <p:cNvSpPr txBox="1"/>
            <p:nvPr/>
          </p:nvSpPr>
          <p:spPr>
            <a:xfrm>
              <a:off x="13465123" y="3904078"/>
              <a:ext cx="697178" cy="390827"/>
            </a:xfrm>
            <a:prstGeom prst="rect">
              <a:avLst/>
            </a:prstGeom>
            <a:noFill/>
          </p:spPr>
          <p:txBody>
            <a:bodyPr wrap="none" rtlCol="0">
              <a:spAutoFit/>
            </a:bodyPr>
            <a:lstStyle/>
            <a:p>
              <a:r>
                <a:rPr lang="en-US" sz="1100" dirty="0">
                  <a:solidFill>
                    <a:schemeClr val="bg1"/>
                  </a:solidFill>
                </a:rPr>
                <a:t>MnT</a:t>
              </a:r>
            </a:p>
          </p:txBody>
        </p:sp>
      </p:grpSp>
      <p:grpSp>
        <p:nvGrpSpPr>
          <p:cNvPr id="659" name="Group 658"/>
          <p:cNvGrpSpPr>
            <a:grpSpLocks noChangeAspect="1"/>
          </p:cNvGrpSpPr>
          <p:nvPr/>
        </p:nvGrpSpPr>
        <p:grpSpPr>
          <a:xfrm>
            <a:off x="7777328" y="736851"/>
            <a:ext cx="996495" cy="721802"/>
            <a:chOff x="12641033" y="2082237"/>
            <a:chExt cx="1488311" cy="1078322"/>
          </a:xfrm>
        </p:grpSpPr>
        <p:grpSp>
          <p:nvGrpSpPr>
            <p:cNvPr id="660" name="Group 217"/>
            <p:cNvGrpSpPr/>
            <p:nvPr/>
          </p:nvGrpSpPr>
          <p:grpSpPr>
            <a:xfrm>
              <a:off x="12641033" y="2082237"/>
              <a:ext cx="1447799" cy="1078322"/>
              <a:chOff x="2683439" y="4901637"/>
              <a:chExt cx="1447799" cy="1078322"/>
            </a:xfrm>
          </p:grpSpPr>
          <p:grpSp>
            <p:nvGrpSpPr>
              <p:cNvPr id="662" name="Group 110"/>
              <p:cNvGrpSpPr/>
              <p:nvPr/>
            </p:nvGrpSpPr>
            <p:grpSpPr>
              <a:xfrm>
                <a:off x="2683439" y="4901637"/>
                <a:ext cx="1447799" cy="1078322"/>
                <a:chOff x="3450888" y="3824647"/>
                <a:chExt cx="877703" cy="664912"/>
              </a:xfrm>
              <a:effectLst>
                <a:outerShdw blurRad="63500" sx="102000" sy="102000" algn="ctr" rotWithShape="0">
                  <a:prstClr val="black">
                    <a:alpha val="67000"/>
                  </a:prstClr>
                </a:outerShdw>
              </a:effectLst>
            </p:grpSpPr>
            <p:pic>
              <p:nvPicPr>
                <p:cNvPr id="664" name="Picture 25" descr="\\MV-FS\Projects\Cisco\References\Brand Assets\Kubrick Icons\Device Icons\Device_generic_3048_default_256.png"/>
                <p:cNvPicPr>
                  <a:picLocks noChangeAspect="1" noChangeArrowheads="1"/>
                </p:cNvPicPr>
                <p:nvPr/>
              </p:nvPicPr>
              <p:blipFill>
                <a:blip r:embed="rId3" cstate="print"/>
                <a:srcRect/>
                <a:stretch>
                  <a:fillRect/>
                </a:stretch>
              </p:blipFill>
              <p:spPr bwMode="auto">
                <a:xfrm>
                  <a:off x="3450888" y="3824647"/>
                  <a:ext cx="877703" cy="664912"/>
                </a:xfrm>
                <a:prstGeom prst="rect">
                  <a:avLst/>
                </a:prstGeom>
                <a:noFill/>
              </p:spPr>
            </p:pic>
            <p:grpSp>
              <p:nvGrpSpPr>
                <p:cNvPr id="66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6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6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6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6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7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sp>
                <p:nvSpPr>
                  <p:cNvPr id="68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lt1"/>
                      </a:solidFill>
                    </a:endParaRPr>
                  </a:p>
                </p:txBody>
              </p:sp>
            </p:grpSp>
          </p:grpSp>
          <p:pic>
            <p:nvPicPr>
              <p:cNvPr id="663" name="Picture 662" descr="pdp_n_16.png"/>
              <p:cNvPicPr>
                <a:picLocks noChangeAspect="1"/>
              </p:cNvPicPr>
              <p:nvPr/>
            </p:nvPicPr>
            <p:blipFill>
              <a:blip r:embed="rId6" cstate="print"/>
              <a:stretch>
                <a:fillRect/>
              </a:stretch>
            </p:blipFill>
            <p:spPr>
              <a:xfrm>
                <a:off x="3723177" y="5657746"/>
                <a:ext cx="229655" cy="221176"/>
              </a:xfrm>
              <a:prstGeom prst="rect">
                <a:avLst/>
              </a:prstGeom>
            </p:spPr>
          </p:pic>
        </p:grpSp>
        <p:sp>
          <p:nvSpPr>
            <p:cNvPr id="661" name="TextBox 660"/>
            <p:cNvSpPr txBox="1"/>
            <p:nvPr/>
          </p:nvSpPr>
          <p:spPr>
            <a:xfrm>
              <a:off x="13417801" y="2238917"/>
              <a:ext cx="711543" cy="390827"/>
            </a:xfrm>
            <a:prstGeom prst="rect">
              <a:avLst/>
            </a:prstGeom>
            <a:noFill/>
          </p:spPr>
          <p:txBody>
            <a:bodyPr wrap="none" rtlCol="0">
              <a:spAutoFit/>
            </a:bodyPr>
            <a:lstStyle/>
            <a:p>
              <a:r>
                <a:rPr lang="en-US" sz="1100" dirty="0">
                  <a:solidFill>
                    <a:schemeClr val="bg1"/>
                  </a:solidFill>
                </a:rPr>
                <a:t>PSN</a:t>
              </a:r>
            </a:p>
          </p:txBody>
        </p:sp>
      </p:grpSp>
      <p:sp>
        <p:nvSpPr>
          <p:cNvPr id="3" name="Rectangle 2"/>
          <p:cNvSpPr/>
          <p:nvPr/>
        </p:nvSpPr>
        <p:spPr>
          <a:xfrm>
            <a:off x="850882" y="4771911"/>
            <a:ext cx="7622600" cy="276999"/>
          </a:xfrm>
          <a:prstGeom prst="rect">
            <a:avLst/>
          </a:prstGeom>
          <a:solidFill>
            <a:srgbClr val="FFFFCC"/>
          </a:solidFill>
          <a:ln>
            <a:solidFill>
              <a:srgbClr val="C00000"/>
            </a:solidFill>
          </a:ln>
        </p:spPr>
        <p:txBody>
          <a:bodyPr wrap="none">
            <a:spAutoFit/>
          </a:bodyPr>
          <a:lstStyle/>
          <a:p>
            <a:r>
              <a:rPr lang="ja-JP" altLang="en-US" sz="1200" dirty="0" smtClean="0">
                <a:solidFill>
                  <a:srgbClr val="000000"/>
                </a:solidFill>
              </a:rPr>
              <a:t>注意</a:t>
            </a:r>
            <a:r>
              <a:rPr lang="en-US" sz="1200" dirty="0" smtClean="0">
                <a:solidFill>
                  <a:srgbClr val="000000"/>
                </a:solidFill>
              </a:rPr>
              <a:t>: </a:t>
            </a:r>
            <a:r>
              <a:rPr lang="ja-JP" altLang="en-US" sz="1200" dirty="0" smtClean="0">
                <a:solidFill>
                  <a:srgbClr val="000000"/>
                </a:solidFill>
              </a:rPr>
              <a:t>最大エンドポイント数</a:t>
            </a:r>
            <a:r>
              <a:rPr lang="en-US" sz="1200" dirty="0" smtClean="0">
                <a:solidFill>
                  <a:srgbClr val="000000"/>
                </a:solidFill>
              </a:rPr>
              <a:t> = </a:t>
            </a:r>
            <a:r>
              <a:rPr lang="ja-JP" altLang="en-US" sz="1200" dirty="0" smtClean="0">
                <a:solidFill>
                  <a:srgbClr val="000000"/>
                </a:solidFill>
              </a:rPr>
              <a:t>最大アクティブセッション数</a:t>
            </a:r>
            <a:r>
              <a:rPr lang="en-US" sz="1200" dirty="0" smtClean="0">
                <a:solidFill>
                  <a:srgbClr val="000000"/>
                </a:solidFill>
              </a:rPr>
              <a:t>; ISE 2.1</a:t>
            </a:r>
            <a:r>
              <a:rPr lang="ja-JP" altLang="en-US" sz="1200" dirty="0" smtClean="0">
                <a:solidFill>
                  <a:srgbClr val="000000"/>
                </a:solidFill>
              </a:rPr>
              <a:t>のデータベースは</a:t>
            </a:r>
            <a:r>
              <a:rPr lang="en-US" sz="1200" dirty="0" smtClean="0">
                <a:solidFill>
                  <a:srgbClr val="000000"/>
                </a:solidFill>
              </a:rPr>
              <a:t>1.5M</a:t>
            </a:r>
            <a:r>
              <a:rPr lang="ja-JP" altLang="en-US" sz="1200" dirty="0" smtClean="0">
                <a:solidFill>
                  <a:srgbClr val="000000"/>
                </a:solidFill>
              </a:rPr>
              <a:t>エンドポイントまでサポート</a:t>
            </a:r>
            <a:endParaRPr lang="en-US" altLang="ja-JP" sz="1200" dirty="0" smtClean="0">
              <a:solidFill>
                <a:srgbClr val="000000"/>
              </a:solidFill>
            </a:endParaRPr>
          </a:p>
        </p:txBody>
      </p:sp>
    </p:spTree>
    <p:extLst>
      <p:ext uri="{BB962C8B-B14F-4D97-AF65-F5344CB8AC3E}">
        <p14:creationId xmlns:p14="http://schemas.microsoft.com/office/powerpoint/2010/main" val="202332749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03680" y="4253507"/>
            <a:ext cx="1676400" cy="819150"/>
          </a:xfrm>
          <a:prstGeom prst="rect">
            <a:avLst/>
          </a:prstGeom>
          <a:solidFill>
            <a:schemeClr val="bg1"/>
          </a:solidFill>
          <a:ln w="38100" cap="flat">
            <a:noFill/>
            <a:miter lim="800000"/>
            <a:headEnd type="none" w="med" len="med"/>
            <a:tailEnd type="none" w="med" len="med"/>
          </a:ln>
        </p:spPr>
        <p:txBody>
          <a:bodyPr rtlCol="0" anchor="ctr"/>
          <a:lstStyle/>
          <a:p>
            <a:pPr algn="ctr"/>
            <a:endParaRPr lang="en-US"/>
          </a:p>
        </p:txBody>
      </p:sp>
      <p:sp>
        <p:nvSpPr>
          <p:cNvPr id="2" name="Title 1"/>
          <p:cNvSpPr>
            <a:spLocks noGrp="1"/>
          </p:cNvSpPr>
          <p:nvPr>
            <p:ph type="title"/>
          </p:nvPr>
        </p:nvSpPr>
        <p:spPr/>
        <p:txBody>
          <a:bodyPr/>
          <a:lstStyle/>
          <a:p>
            <a:r>
              <a:rPr lang="en-US" sz="2800" dirty="0" smtClean="0"/>
              <a:t>34xx/35xx </a:t>
            </a:r>
            <a:r>
              <a:rPr lang="ja-JP" altLang="en-US" sz="2800" dirty="0" smtClean="0"/>
              <a:t>プラットフォームスケーリング比較</a:t>
            </a:r>
            <a:endParaRPr lang="en-US" sz="2800" dirty="0"/>
          </a:p>
        </p:txBody>
      </p:sp>
      <p:sp>
        <p:nvSpPr>
          <p:cNvPr id="11" name="Text Placeholder 10"/>
          <p:cNvSpPr>
            <a:spLocks noGrp="1"/>
          </p:cNvSpPr>
          <p:nvPr>
            <p:ph type="body" sz="quarter" idx="12"/>
          </p:nvPr>
        </p:nvSpPr>
        <p:spPr>
          <a:xfrm>
            <a:off x="333734" y="556221"/>
            <a:ext cx="8513064" cy="381000"/>
          </a:xfrm>
        </p:spPr>
        <p:txBody>
          <a:bodyPr/>
          <a:lstStyle/>
          <a:p>
            <a:r>
              <a:rPr lang="en-US" dirty="0" smtClean="0"/>
              <a:t>ISE 2.1 </a:t>
            </a:r>
            <a:r>
              <a:rPr lang="ja-JP" altLang="en-US" dirty="0" smtClean="0"/>
              <a:t>での最大同時接続エンドポイント数の比較</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68593861"/>
              </p:ext>
            </p:extLst>
          </p:nvPr>
        </p:nvGraphicFramePr>
        <p:xfrm>
          <a:off x="228598" y="847056"/>
          <a:ext cx="8686802" cy="2658904"/>
        </p:xfrm>
        <a:graphic>
          <a:graphicData uri="http://schemas.openxmlformats.org/drawingml/2006/table">
            <a:tbl>
              <a:tblPr firstRow="1" firstCol="1" bandRow="1">
                <a:tableStyleId>{5C22544A-7EE6-4342-B048-85BDC9FD1C3A}</a:tableStyleId>
              </a:tblPr>
              <a:tblGrid>
                <a:gridCol w="2514602"/>
                <a:gridCol w="2390775"/>
                <a:gridCol w="2333625"/>
                <a:gridCol w="1447800"/>
              </a:tblGrid>
              <a:tr h="205740">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デプロイメントモード</a:t>
                      </a:r>
                      <a:endParaRPr lang="en-US" sz="1200" dirty="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プラットフォーム</a:t>
                      </a:r>
                      <a:endParaRPr lang="en-US" sz="1200" dirty="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システム全体での</a:t>
                      </a:r>
                      <a:endParaRPr lang="en-US" altLang="ja-JP" sz="1200" dirty="0" smtClean="0">
                        <a:effectLst/>
                        <a:latin typeface="ＭＳ Ｐゴシック"/>
                        <a:ea typeface="ＭＳ Ｐゴシック"/>
                        <a:cs typeface="ＭＳ Ｐゴシック"/>
                      </a:endParaRPr>
                    </a:p>
                    <a:p>
                      <a:pPr marL="0" marR="0" algn="ctr">
                        <a:spcBef>
                          <a:spcPts val="0"/>
                        </a:spcBef>
                        <a:spcAft>
                          <a:spcPts val="0"/>
                        </a:spcAft>
                      </a:pPr>
                      <a:r>
                        <a:rPr lang="ja-JP" altLang="en-US" sz="1200" dirty="0" smtClean="0">
                          <a:effectLst/>
                          <a:latin typeface="ＭＳ Ｐゴシック"/>
                          <a:ea typeface="ＭＳ Ｐゴシック"/>
                          <a:cs typeface="ＭＳ Ｐゴシック"/>
                        </a:rPr>
                        <a:t>サポートエンドポイント数</a:t>
                      </a:r>
                      <a:endParaRPr lang="en-US" altLang="ja-JP" sz="1200" dirty="0" smtClean="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最大</a:t>
                      </a:r>
                      <a:r>
                        <a:rPr lang="en-US" altLang="ja-JP" sz="1200" dirty="0" smtClean="0">
                          <a:effectLst/>
                          <a:latin typeface="ＭＳ Ｐゴシック"/>
                          <a:ea typeface="ＭＳ Ｐゴシック"/>
                          <a:cs typeface="ＭＳ Ｐゴシック"/>
                        </a:rPr>
                        <a:t>PSN</a:t>
                      </a:r>
                      <a:r>
                        <a:rPr lang="ja-JP" altLang="en-US" sz="1200" dirty="0" smtClean="0">
                          <a:effectLst/>
                          <a:latin typeface="ＭＳ Ｐゴシック"/>
                          <a:ea typeface="ＭＳ Ｐゴシック"/>
                          <a:cs typeface="ＭＳ Ｐゴシック"/>
                        </a:rPr>
                        <a:t>数</a:t>
                      </a:r>
                      <a:endParaRPr lang="en-US" sz="1200" dirty="0">
                        <a:effectLst/>
                        <a:latin typeface="ＭＳ Ｐゴシック"/>
                        <a:ea typeface="ＭＳ Ｐゴシック"/>
                        <a:cs typeface="ＭＳ Ｐゴシック"/>
                      </a:endParaRPr>
                    </a:p>
                  </a:txBody>
                  <a:tcPr marL="51448" marR="51448" marT="0" marB="0" anchor="ctr">
                    <a:lnB w="12700" cap="flat" cmpd="sng" algn="ctr">
                      <a:solidFill>
                        <a:schemeClr val="tx1"/>
                      </a:solidFill>
                      <a:prstDash val="solid"/>
                      <a:round/>
                      <a:headEnd type="none" w="med" len="med"/>
                      <a:tailEnd type="none" w="med" len="med"/>
                    </a:lnB>
                    <a:solidFill>
                      <a:schemeClr val="tx1"/>
                    </a:solidFill>
                  </a:tcPr>
                </a:tc>
              </a:tr>
              <a:tr h="205740">
                <a:tc rowSpan="4">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スタンドアロン</a:t>
                      </a:r>
                      <a:r>
                        <a:rPr lang="en-US" altLang="ja-JP" sz="1200" dirty="0" smtClean="0">
                          <a:effectLst/>
                          <a:latin typeface="ＭＳ Ｐゴシック"/>
                          <a:ea typeface="ＭＳ Ｐゴシック"/>
                          <a:cs typeface="ＭＳ Ｐゴシック"/>
                        </a:rPr>
                        <a:t> / </a:t>
                      </a:r>
                      <a:r>
                        <a:rPr lang="ja-JP" altLang="en-US" sz="1200" dirty="0" smtClean="0">
                          <a:effectLst/>
                          <a:latin typeface="ＭＳ Ｐゴシック"/>
                          <a:ea typeface="ＭＳ Ｐゴシック"/>
                          <a:cs typeface="ＭＳ Ｐゴシック"/>
                        </a:rPr>
                        <a:t>冗長</a:t>
                      </a:r>
                      <a:r>
                        <a:rPr lang="en-US" sz="1200" dirty="0" smtClean="0">
                          <a:effectLst/>
                          <a:latin typeface="ＭＳ Ｐゴシック"/>
                          <a:ea typeface="ＭＳ Ｐゴシック"/>
                          <a:cs typeface="ＭＳ Ｐゴシック"/>
                        </a:rPr>
                        <a:t/>
                      </a:r>
                      <a:br>
                        <a:rPr lang="en-US" sz="1200" dirty="0" smtClean="0">
                          <a:effectLst/>
                          <a:latin typeface="ＭＳ Ｐゴシック"/>
                          <a:ea typeface="ＭＳ Ｐゴシック"/>
                          <a:cs typeface="ＭＳ Ｐゴシック"/>
                        </a:rPr>
                      </a:br>
                      <a:r>
                        <a:rPr lang="en-US" sz="1200" dirty="0" smtClean="0">
                          <a:solidFill>
                            <a:srgbClr val="FFFF00"/>
                          </a:solidFill>
                          <a:effectLst/>
                          <a:latin typeface="ＭＳ Ｐゴシック"/>
                          <a:ea typeface="ＭＳ Ｐゴシック"/>
                          <a:cs typeface="ＭＳ Ｐゴシック"/>
                        </a:rPr>
                        <a:t>(2</a:t>
                      </a:r>
                      <a:r>
                        <a:rPr lang="en-US" sz="1200" baseline="0" dirty="0" smtClean="0">
                          <a:solidFill>
                            <a:srgbClr val="FFFF00"/>
                          </a:solidFill>
                          <a:effectLst/>
                          <a:latin typeface="ＭＳ Ｐゴシック"/>
                          <a:ea typeface="ＭＳ Ｐゴシック"/>
                          <a:cs typeface="ＭＳ Ｐゴシック"/>
                        </a:rPr>
                        <a:t> nodes redundant)</a:t>
                      </a:r>
                      <a:endParaRPr lang="en-US" sz="1200" dirty="0">
                        <a:solidFill>
                          <a:srgbClr val="FFFF00"/>
                        </a:solidFill>
                        <a:effectLst/>
                        <a:latin typeface="ＭＳ Ｐゴシック"/>
                        <a:ea typeface="ＭＳ Ｐゴシック"/>
                        <a:cs typeface="ＭＳ Ｐゴシック"/>
                      </a:endParaRPr>
                    </a:p>
                  </a:txBody>
                  <a:tcPr marL="51448" marR="51448"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200" dirty="0">
                          <a:solidFill>
                            <a:srgbClr val="000000"/>
                          </a:solidFill>
                          <a:effectLst/>
                        </a:rPr>
                        <a:t>3415</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smtClean="0">
                          <a:solidFill>
                            <a:srgbClr val="000000"/>
                          </a:solidFill>
                          <a:effectLst/>
                        </a:rPr>
                        <a:t>5,000</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smtClean="0">
                          <a:solidFill>
                            <a:srgbClr val="000000"/>
                          </a:solidFill>
                          <a:effectLst/>
                        </a:rPr>
                        <a:t>0</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05740">
                <a:tc vMerge="1">
                  <a:txBody>
                    <a:bodyPr/>
                    <a:lstStyle/>
                    <a:p>
                      <a:endParaRPr lang="en-US"/>
                    </a:p>
                  </a:txBody>
                  <a:tcPr/>
                </a:tc>
                <a:tc>
                  <a:txBody>
                    <a:bodyPr/>
                    <a:lstStyle/>
                    <a:p>
                      <a:pPr marL="0" marR="0" algn="ctr">
                        <a:spcBef>
                          <a:spcPts val="0"/>
                        </a:spcBef>
                        <a:spcAft>
                          <a:spcPts val="0"/>
                        </a:spcAft>
                      </a:pPr>
                      <a:r>
                        <a:rPr lang="en-US" sz="1200" dirty="0">
                          <a:solidFill>
                            <a:srgbClr val="000000"/>
                          </a:solidFill>
                          <a:effectLst/>
                        </a:rPr>
                        <a:t>3495</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rPr>
                        <a:t>10,000</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latin typeface="+mn-lt"/>
                          <a:ea typeface="+mn-ea"/>
                        </a:rPr>
                        <a:t>0</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3515</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rPr>
                        <a:t>7,500</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latin typeface="+mn-lt"/>
                          <a:ea typeface="+mn-ea"/>
                        </a:rPr>
                        <a:t>0</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3595</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rPr>
                        <a:t>20,000</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latin typeface="+mn-lt"/>
                          <a:ea typeface="+mn-ea"/>
                        </a:rPr>
                        <a:t>0</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205740">
                <a:tc rowSpan="4">
                  <a:txBody>
                    <a:bodyPr/>
                    <a:lstStyle/>
                    <a:p>
                      <a:pPr marL="0" marR="0" algn="ctr">
                        <a:spcBef>
                          <a:spcPts val="0"/>
                        </a:spcBef>
                        <a:spcAft>
                          <a:spcPts val="0"/>
                        </a:spcAft>
                      </a:pPr>
                      <a:endParaRPr lang="en-US" sz="1200" dirty="0" smtClean="0">
                        <a:effectLst/>
                        <a:latin typeface="ＭＳ Ｐゴシック"/>
                        <a:ea typeface="ＭＳ Ｐゴシック"/>
                        <a:cs typeface="ＭＳ Ｐゴシック"/>
                      </a:endParaRPr>
                    </a:p>
                    <a:p>
                      <a:pPr marL="0" marR="0" algn="ctr">
                        <a:spcBef>
                          <a:spcPts val="0"/>
                        </a:spcBef>
                        <a:spcAft>
                          <a:spcPts val="0"/>
                        </a:spcAft>
                      </a:pPr>
                      <a:r>
                        <a:rPr lang="ja-JP" altLang="en-US" sz="1200" dirty="0" smtClean="0">
                          <a:effectLst/>
                          <a:latin typeface="ＭＳ Ｐゴシック"/>
                          <a:ea typeface="ＭＳ Ｐゴシック"/>
                          <a:cs typeface="ＭＳ Ｐゴシック"/>
                        </a:rPr>
                        <a:t>中規模分散構成</a:t>
                      </a:r>
                      <a:endParaRPr lang="en-US" altLang="ja-JP" sz="1200" dirty="0" smtClean="0">
                        <a:effectLst/>
                        <a:latin typeface="ＭＳ Ｐゴシック"/>
                        <a:ea typeface="ＭＳ Ｐゴシック"/>
                        <a:cs typeface="ＭＳ Ｐゴシック"/>
                      </a:endParaRPr>
                    </a:p>
                    <a:p>
                      <a:pPr marL="0" marR="0" algn="ctr">
                        <a:spcBef>
                          <a:spcPts val="0"/>
                        </a:spcBef>
                        <a:spcAft>
                          <a:spcPts val="0"/>
                        </a:spcAft>
                      </a:pPr>
                      <a:r>
                        <a:rPr lang="en-US" sz="1200" dirty="0" smtClean="0">
                          <a:effectLst/>
                          <a:latin typeface="ＭＳ Ｐゴシック"/>
                          <a:ea typeface="ＭＳ Ｐゴシック"/>
                          <a:cs typeface="ＭＳ Ｐゴシック"/>
                        </a:rPr>
                        <a:t>Admin + </a:t>
                      </a:r>
                      <a:r>
                        <a:rPr lang="en-US" sz="1200" dirty="0" err="1" smtClean="0">
                          <a:effectLst/>
                          <a:latin typeface="ＭＳ Ｐゴシック"/>
                          <a:ea typeface="ＭＳ Ｐゴシック"/>
                          <a:cs typeface="ＭＳ Ｐゴシック"/>
                        </a:rPr>
                        <a:t>MnT</a:t>
                      </a:r>
                      <a:r>
                        <a:rPr lang="ja-JP" altLang="en-US" sz="1200" dirty="0" smtClean="0">
                          <a:effectLst/>
                          <a:latin typeface="ＭＳ Ｐゴシック"/>
                          <a:ea typeface="ＭＳ Ｐゴシック"/>
                          <a:cs typeface="ＭＳ Ｐゴシック"/>
                        </a:rPr>
                        <a:t>を同一ノード</a:t>
                      </a:r>
                      <a:r>
                        <a:rPr lang="en-US" sz="1200" dirty="0" smtClean="0">
                          <a:effectLst/>
                          <a:latin typeface="ＭＳ Ｐゴシック"/>
                          <a:ea typeface="ＭＳ Ｐゴシック"/>
                          <a:cs typeface="ＭＳ Ｐゴシック"/>
                        </a:rPr>
                        <a:t>; </a:t>
                      </a:r>
                    </a:p>
                    <a:p>
                      <a:pPr marL="0" marR="0" algn="ctr">
                        <a:spcBef>
                          <a:spcPts val="0"/>
                        </a:spcBef>
                        <a:spcAft>
                          <a:spcPts val="0"/>
                        </a:spcAft>
                      </a:pPr>
                      <a:r>
                        <a:rPr lang="ja-JP" altLang="en-US" sz="1200" dirty="0" smtClean="0">
                          <a:effectLst/>
                          <a:latin typeface="ＭＳ Ｐゴシック"/>
                          <a:ea typeface="ＭＳ Ｐゴシック"/>
                          <a:cs typeface="ＭＳ Ｐゴシック"/>
                        </a:rPr>
                        <a:t>専用</a:t>
                      </a:r>
                      <a:r>
                        <a:rPr lang="en-US" sz="1200" dirty="0" smtClean="0">
                          <a:effectLst/>
                          <a:latin typeface="ＭＳ Ｐゴシック"/>
                          <a:ea typeface="ＭＳ Ｐゴシック"/>
                          <a:cs typeface="ＭＳ Ｐゴシック"/>
                        </a:rPr>
                        <a:t>PSN</a:t>
                      </a:r>
                    </a:p>
                    <a:p>
                      <a:pPr marL="0" marR="0" indent="0" algn="ctr" defTabSz="257175"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effectLst/>
                          <a:latin typeface="ＭＳ Ｐゴシック"/>
                          <a:ea typeface="ＭＳ Ｐゴシック"/>
                          <a:cs typeface="ＭＳ Ｐゴシック"/>
                        </a:rPr>
                        <a:t>(</a:t>
                      </a:r>
                      <a:r>
                        <a:rPr lang="ja-JP" altLang="en-US" sz="1200" dirty="0" smtClean="0">
                          <a:solidFill>
                            <a:srgbClr val="FFFF00"/>
                          </a:solidFill>
                          <a:effectLst/>
                          <a:latin typeface="ＭＳ Ｐゴシック"/>
                          <a:ea typeface="ＭＳ Ｐゴシック"/>
                          <a:cs typeface="ＭＳ Ｐゴシック"/>
                        </a:rPr>
                        <a:t>最小</a:t>
                      </a:r>
                      <a:r>
                        <a:rPr lang="en-US" sz="1200" dirty="0" smtClean="0">
                          <a:solidFill>
                            <a:srgbClr val="FFFF00"/>
                          </a:solidFill>
                          <a:effectLst/>
                          <a:latin typeface="ＭＳ Ｐゴシック"/>
                          <a:ea typeface="ＭＳ Ｐゴシック"/>
                          <a:cs typeface="ＭＳ Ｐゴシック"/>
                        </a:rPr>
                        <a:t>4</a:t>
                      </a:r>
                      <a:r>
                        <a:rPr lang="ja-JP" altLang="en-US" sz="1200" dirty="0" smtClean="0">
                          <a:solidFill>
                            <a:srgbClr val="FFFF00"/>
                          </a:solidFill>
                          <a:effectLst/>
                          <a:latin typeface="ＭＳ Ｐゴシック"/>
                          <a:ea typeface="ＭＳ Ｐゴシック"/>
                          <a:cs typeface="ＭＳ Ｐゴシック"/>
                        </a:rPr>
                        <a:t>ノード必要</a:t>
                      </a:r>
                      <a:r>
                        <a:rPr lang="en-US" sz="1200" dirty="0" smtClean="0">
                          <a:solidFill>
                            <a:srgbClr val="FFFF00"/>
                          </a:solidFill>
                          <a:effectLst/>
                          <a:latin typeface="ＭＳ Ｐゴシック"/>
                          <a:ea typeface="ＭＳ Ｐゴシック"/>
                          <a:cs typeface="ＭＳ Ｐゴシック"/>
                        </a:rPr>
                        <a:t>)</a:t>
                      </a:r>
                    </a:p>
                  </a:txBody>
                  <a:tcPr marL="51448" marR="51448"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n-US" sz="1200" dirty="0" smtClean="0">
                          <a:solidFill>
                            <a:srgbClr val="000000"/>
                          </a:solidFill>
                          <a:effectLst/>
                        </a:rPr>
                        <a:t>3415 as </a:t>
                      </a:r>
                      <a:r>
                        <a:rPr lang="en-US" sz="1200" dirty="0" err="1" smtClean="0">
                          <a:solidFill>
                            <a:srgbClr val="000000"/>
                          </a:solidFill>
                          <a:effectLst/>
                        </a:rPr>
                        <a:t>Admin+MNT</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solidFill>
                            <a:srgbClr val="000000"/>
                          </a:solidFill>
                          <a:effectLst/>
                        </a:rPr>
                        <a:t>5,000</a:t>
                      </a:r>
                      <a:endParaRPr lang="en-US" sz="1200" dirty="0">
                        <a:solidFill>
                          <a:srgbClr val="000000"/>
                        </a:solidFill>
                        <a:effectLst/>
                        <a:latin typeface="Times New Roman"/>
                        <a:ea typeface="SimSun"/>
                      </a:endParaRPr>
                    </a:p>
                  </a:txBody>
                  <a:tcPr marL="51448" marR="51448" marT="0" marB="0" anchor="b">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solidFill>
                            <a:srgbClr val="000000"/>
                          </a:solidFill>
                          <a:effectLst/>
                        </a:rPr>
                        <a:t>5</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3495 </a:t>
                      </a:r>
                      <a:r>
                        <a:rPr lang="en-US" sz="1200" dirty="0">
                          <a:solidFill>
                            <a:srgbClr val="000000"/>
                          </a:solidFill>
                          <a:effectLst/>
                        </a:rPr>
                        <a:t>as </a:t>
                      </a:r>
                      <a:r>
                        <a:rPr lang="en-US" sz="1200" dirty="0" err="1" smtClean="0">
                          <a:solidFill>
                            <a:srgbClr val="000000"/>
                          </a:solidFill>
                          <a:effectLst/>
                        </a:rPr>
                        <a:t>Admin+MNT</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a:solidFill>
                            <a:srgbClr val="000000"/>
                          </a:solidFill>
                          <a:effectLst/>
                        </a:rPr>
                        <a:t>10,000</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a:solidFill>
                            <a:srgbClr val="000000"/>
                          </a:solidFill>
                          <a:effectLst/>
                        </a:rPr>
                        <a:t>5</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3515 </a:t>
                      </a:r>
                      <a:r>
                        <a:rPr lang="en-US" sz="1200" dirty="0">
                          <a:solidFill>
                            <a:srgbClr val="000000"/>
                          </a:solidFill>
                          <a:effectLst/>
                        </a:rPr>
                        <a:t>as </a:t>
                      </a:r>
                      <a:r>
                        <a:rPr lang="en-US" sz="1200" dirty="0" err="1" smtClean="0">
                          <a:solidFill>
                            <a:srgbClr val="000000"/>
                          </a:solidFill>
                          <a:effectLst/>
                        </a:rPr>
                        <a:t>Admin+MNT</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rPr>
                        <a:t>7,500</a:t>
                      </a:r>
                      <a:endParaRPr lang="en-US" sz="1200" dirty="0">
                        <a:solidFill>
                          <a:srgbClr val="000000"/>
                        </a:solidFill>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a:solidFill>
                            <a:srgbClr val="000000"/>
                          </a:solidFill>
                          <a:effectLst/>
                        </a:rPr>
                        <a:t>5</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tcPr>
                </a:tc>
              </a:tr>
              <a:tr h="205740">
                <a:tc vMerge="1">
                  <a:txBody>
                    <a:bodyPr/>
                    <a:lstStyle/>
                    <a:p>
                      <a:endParaRPr lang="en-US"/>
                    </a:p>
                  </a:txBody>
                  <a:tcPr/>
                </a:tc>
                <a:tc>
                  <a:txBody>
                    <a:bodyPr/>
                    <a:lstStyle/>
                    <a:p>
                      <a:pPr marL="0" marR="0" algn="ctr">
                        <a:spcBef>
                          <a:spcPts val="0"/>
                        </a:spcBef>
                        <a:spcAft>
                          <a:spcPts val="0"/>
                        </a:spcAft>
                      </a:pPr>
                      <a:r>
                        <a:rPr lang="en-US" sz="1200" dirty="0" smtClean="0">
                          <a:solidFill>
                            <a:srgbClr val="000000"/>
                          </a:solidFill>
                          <a:effectLst/>
                        </a:rPr>
                        <a:t>3595 </a:t>
                      </a:r>
                      <a:r>
                        <a:rPr lang="en-US" sz="1200" dirty="0">
                          <a:solidFill>
                            <a:srgbClr val="000000"/>
                          </a:solidFill>
                          <a:effectLst/>
                        </a:rPr>
                        <a:t>as </a:t>
                      </a:r>
                      <a:r>
                        <a:rPr lang="en-US" sz="1200" dirty="0" err="1" smtClean="0">
                          <a:solidFill>
                            <a:srgbClr val="000000"/>
                          </a:solidFill>
                          <a:effectLst/>
                        </a:rPr>
                        <a:t>Admin+MNT</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rPr>
                        <a:t>20,000</a:t>
                      </a:r>
                      <a:endParaRPr lang="en-US" sz="1200" dirty="0">
                        <a:solidFill>
                          <a:srgbClr val="000000"/>
                        </a:solidFill>
                        <a:effectLst/>
                        <a:latin typeface="Times New Roman"/>
                        <a:ea typeface="SimSun"/>
                      </a:endParaRPr>
                    </a:p>
                  </a:txBody>
                  <a:tcPr marL="51448" marR="51448" marT="0" marB="0" anchor="b">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smtClean="0">
                          <a:solidFill>
                            <a:srgbClr val="000000"/>
                          </a:solidFill>
                          <a:effectLst/>
                        </a:rPr>
                        <a:t>5</a:t>
                      </a:r>
                      <a:endParaRPr lang="en-US" sz="1200" dirty="0">
                        <a:solidFill>
                          <a:srgbClr val="000000"/>
                        </a:solidFill>
                        <a:effectLst/>
                        <a:latin typeface="Times New Roman"/>
                        <a:ea typeface="SimSun"/>
                      </a:endParaRPr>
                    </a:p>
                  </a:txBody>
                  <a:tcPr marL="51448" marR="51448"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76938">
                <a:tc rowSpan="2">
                  <a:txBody>
                    <a:bodyPr/>
                    <a:lstStyle/>
                    <a:p>
                      <a:pPr algn="ctr" fontAlgn="ctr"/>
                      <a:r>
                        <a:rPr lang="ja-JP" altLang="en-US" sz="1200" b="1" i="0" u="none" strike="noStrike" dirty="0" smtClean="0">
                          <a:solidFill>
                            <a:schemeClr val="bg1"/>
                          </a:solidFill>
                          <a:effectLst/>
                          <a:latin typeface="ＭＳ Ｐゴシック"/>
                          <a:ea typeface="ＭＳ Ｐゴシック"/>
                          <a:cs typeface="ＭＳ Ｐゴシック"/>
                        </a:rPr>
                        <a:t>大規模分散構成</a:t>
                      </a:r>
                      <a:endParaRPr lang="en-US" altLang="ja-JP" sz="1200" b="1" i="0" u="none" strike="noStrike" dirty="0" smtClean="0">
                        <a:solidFill>
                          <a:schemeClr val="bg1"/>
                        </a:solidFill>
                        <a:effectLst/>
                        <a:latin typeface="ＭＳ Ｐゴシック"/>
                        <a:ea typeface="ＭＳ Ｐゴシック"/>
                        <a:cs typeface="ＭＳ Ｐゴシック"/>
                      </a:endParaRPr>
                    </a:p>
                    <a:p>
                      <a:pPr algn="ctr" fontAlgn="ctr"/>
                      <a:r>
                        <a:rPr lang="ja-JP" altLang="en-US" sz="1200" b="1" i="0" u="none" strike="noStrike" dirty="0" smtClean="0">
                          <a:solidFill>
                            <a:schemeClr val="bg1"/>
                          </a:solidFill>
                          <a:effectLst/>
                          <a:latin typeface="ＭＳ Ｐゴシック"/>
                          <a:ea typeface="ＭＳ Ｐゴシック"/>
                          <a:cs typeface="ＭＳ Ｐゴシック"/>
                        </a:rPr>
                        <a:t>専用</a:t>
                      </a:r>
                      <a:r>
                        <a:rPr lang="en-US" sz="1200" b="1" i="0" u="none" strike="noStrike" dirty="0" smtClean="0">
                          <a:solidFill>
                            <a:schemeClr val="bg1"/>
                          </a:solidFill>
                          <a:effectLst/>
                          <a:latin typeface="ＭＳ Ｐゴシック"/>
                          <a:ea typeface="ＭＳ Ｐゴシック"/>
                          <a:cs typeface="ＭＳ Ｐゴシック"/>
                        </a:rPr>
                        <a:t>Admin, </a:t>
                      </a:r>
                      <a:r>
                        <a:rPr lang="en-US" sz="1200" b="1" i="0" u="none" strike="noStrike" dirty="0" err="1" smtClean="0">
                          <a:solidFill>
                            <a:schemeClr val="bg1"/>
                          </a:solidFill>
                          <a:effectLst/>
                          <a:latin typeface="ＭＳ Ｐゴシック"/>
                          <a:ea typeface="ＭＳ Ｐゴシック"/>
                          <a:cs typeface="ＭＳ Ｐゴシック"/>
                        </a:rPr>
                        <a:t>MnT</a:t>
                      </a:r>
                      <a:r>
                        <a:rPr lang="en-US" sz="1200" b="1" i="0" u="none" strike="noStrike" dirty="0" smtClean="0">
                          <a:solidFill>
                            <a:schemeClr val="bg1"/>
                          </a:solidFill>
                          <a:effectLst/>
                          <a:latin typeface="ＭＳ Ｐゴシック"/>
                          <a:ea typeface="ＭＳ Ｐゴシック"/>
                          <a:cs typeface="ＭＳ Ｐゴシック"/>
                        </a:rPr>
                        <a:t>, Policy </a:t>
                      </a:r>
                      <a:r>
                        <a:rPr lang="ja-JP" altLang="en-US" sz="1200" b="1" i="0" u="none" strike="noStrike" dirty="0" smtClean="0">
                          <a:solidFill>
                            <a:schemeClr val="bg1"/>
                          </a:solidFill>
                          <a:effectLst/>
                          <a:latin typeface="ＭＳ Ｐゴシック"/>
                          <a:ea typeface="ＭＳ Ｐゴシック"/>
                          <a:cs typeface="ＭＳ Ｐゴシック"/>
                        </a:rPr>
                        <a:t>ノード</a:t>
                      </a:r>
                      <a:endParaRPr lang="en-US" altLang="ja-JP" sz="1200" b="1" i="0" u="none" strike="noStrike" dirty="0" smtClean="0">
                        <a:solidFill>
                          <a:schemeClr val="bg1"/>
                        </a:solidFill>
                        <a:effectLst/>
                        <a:latin typeface="ＭＳ Ｐゴシック"/>
                        <a:ea typeface="ＭＳ Ｐゴシック"/>
                        <a:cs typeface="ＭＳ Ｐゴシック"/>
                      </a:endParaRPr>
                    </a:p>
                    <a:p>
                      <a:pPr algn="ctr" fontAlgn="ctr"/>
                      <a:r>
                        <a:rPr lang="en-US" sz="1200" dirty="0" smtClean="0">
                          <a:solidFill>
                            <a:srgbClr val="FFFF00"/>
                          </a:solidFill>
                          <a:effectLst/>
                          <a:latin typeface="ＭＳ Ｐゴシック"/>
                          <a:ea typeface="ＭＳ Ｐゴシック"/>
                          <a:cs typeface="ＭＳ Ｐゴシック"/>
                        </a:rPr>
                        <a:t>(</a:t>
                      </a:r>
                      <a:r>
                        <a:rPr lang="ja-JP" altLang="en-US" sz="1200" dirty="0" smtClean="0">
                          <a:solidFill>
                            <a:srgbClr val="FFFF00"/>
                          </a:solidFill>
                          <a:effectLst/>
                          <a:latin typeface="ＭＳ Ｐゴシック"/>
                          <a:ea typeface="ＭＳ Ｐゴシック"/>
                          <a:cs typeface="ＭＳ Ｐゴシック"/>
                        </a:rPr>
                        <a:t>最小</a:t>
                      </a:r>
                      <a:r>
                        <a:rPr lang="en-US" sz="1200" dirty="0" smtClean="0">
                          <a:solidFill>
                            <a:srgbClr val="FFFF00"/>
                          </a:solidFill>
                          <a:effectLst/>
                          <a:latin typeface="ＭＳ Ｐゴシック"/>
                          <a:ea typeface="ＭＳ Ｐゴシック"/>
                          <a:cs typeface="ＭＳ Ｐゴシック"/>
                        </a:rPr>
                        <a:t>6</a:t>
                      </a:r>
                      <a:r>
                        <a:rPr lang="ja-JP" altLang="en-US" sz="1200" dirty="0" smtClean="0">
                          <a:solidFill>
                            <a:srgbClr val="FFFF00"/>
                          </a:solidFill>
                          <a:effectLst/>
                          <a:latin typeface="ＭＳ Ｐゴシック"/>
                          <a:ea typeface="ＭＳ Ｐゴシック"/>
                          <a:cs typeface="ＭＳ Ｐゴシック"/>
                        </a:rPr>
                        <a:t>ノード必要</a:t>
                      </a:r>
                      <a:r>
                        <a:rPr lang="en-US" sz="1200" dirty="0" smtClean="0">
                          <a:solidFill>
                            <a:srgbClr val="FFFF00"/>
                          </a:solidFill>
                          <a:effectLst/>
                          <a:latin typeface="ＭＳ Ｐゴシック"/>
                          <a:ea typeface="ＭＳ Ｐゴシック"/>
                          <a:cs typeface="ＭＳ Ｐゴシック"/>
                        </a:rPr>
                        <a:t>)</a:t>
                      </a:r>
                    </a:p>
                  </a:txBody>
                  <a:tcPr marL="7146" marR="7146" marT="714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en-US" sz="1200" b="0" i="0" u="none" strike="noStrike" dirty="0" smtClean="0">
                          <a:solidFill>
                            <a:srgbClr val="000000"/>
                          </a:solidFill>
                          <a:effectLst/>
                          <a:latin typeface="Arial" pitchFamily="34" charset="0"/>
                          <a:cs typeface="Arial" pitchFamily="34" charset="0"/>
                        </a:rPr>
                        <a:t>3495 </a:t>
                      </a:r>
                      <a:r>
                        <a:rPr lang="en-US" sz="1200" b="0" i="0" u="none" strike="noStrike" dirty="0">
                          <a:solidFill>
                            <a:srgbClr val="000000"/>
                          </a:solidFill>
                          <a:effectLst/>
                          <a:latin typeface="Arial" pitchFamily="34" charset="0"/>
                          <a:cs typeface="Arial" pitchFamily="34" charset="0"/>
                        </a:rPr>
                        <a:t>as Admin and </a:t>
                      </a:r>
                      <a:r>
                        <a:rPr lang="en-US" sz="1200" b="0" i="0" u="none" strike="noStrike" dirty="0" smtClean="0">
                          <a:solidFill>
                            <a:srgbClr val="000000"/>
                          </a:solidFill>
                          <a:effectLst/>
                          <a:latin typeface="Arial" pitchFamily="34" charset="0"/>
                          <a:cs typeface="Arial" pitchFamily="34" charset="0"/>
                        </a:rPr>
                        <a:t>MNT</a:t>
                      </a:r>
                      <a:endParaRPr lang="en-US" sz="1200" b="0" i="0" u="none" strike="noStrike" dirty="0">
                        <a:solidFill>
                          <a:srgbClr val="000000"/>
                        </a:solidFill>
                        <a:effectLst/>
                        <a:latin typeface="Arial" pitchFamily="34" charset="0"/>
                        <a:cs typeface="Arial" pitchFamily="34" charset="0"/>
                      </a:endParaRPr>
                    </a:p>
                  </a:txBody>
                  <a:tcPr marL="7146" marR="7146" marT="7144" marB="0" anchor="b">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dirty="0" smtClean="0">
                          <a:solidFill>
                            <a:srgbClr val="000000"/>
                          </a:solidFill>
                          <a:effectLst/>
                          <a:latin typeface="Arial" pitchFamily="34" charset="0"/>
                          <a:cs typeface="Arial" pitchFamily="34" charset="0"/>
                        </a:rPr>
                        <a:t>250,000</a:t>
                      </a:r>
                      <a:endParaRPr lang="en-US" sz="1200" b="0" i="0" u="none" strike="noStrike" dirty="0">
                        <a:solidFill>
                          <a:srgbClr val="000000"/>
                        </a:solidFill>
                        <a:effectLst/>
                        <a:latin typeface="Arial" pitchFamily="34" charset="0"/>
                        <a:cs typeface="Arial" pitchFamily="34" charset="0"/>
                      </a:endParaRPr>
                    </a:p>
                  </a:txBody>
                  <a:tcPr marL="7146" marR="7146" marT="7144" marB="0" anchor="b">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dirty="0" smtClean="0">
                          <a:solidFill>
                            <a:srgbClr val="000000"/>
                          </a:solidFill>
                          <a:effectLst/>
                          <a:latin typeface="Arial" pitchFamily="34" charset="0"/>
                          <a:cs typeface="Arial" pitchFamily="34" charset="0"/>
                        </a:rPr>
                        <a:t>40</a:t>
                      </a:r>
                      <a:endParaRPr lang="en-US" sz="1200" b="0" i="0" u="none" strike="noStrike" dirty="0">
                        <a:solidFill>
                          <a:srgbClr val="000000"/>
                        </a:solidFill>
                        <a:effectLst/>
                        <a:latin typeface="Arial" pitchFamily="34" charset="0"/>
                        <a:cs typeface="Arial" pitchFamily="34" charset="0"/>
                      </a:endParaRPr>
                    </a:p>
                  </a:txBody>
                  <a:tcPr marL="7146" marR="7146"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12884">
                <a:tc vMerge="1">
                  <a:txBody>
                    <a:bodyPr/>
                    <a:lstStyle/>
                    <a:p>
                      <a:endParaRPr lang="en-US"/>
                    </a:p>
                  </a:txBody>
                  <a:tcPr/>
                </a:tc>
                <a:tc>
                  <a:txBody>
                    <a:bodyPr/>
                    <a:lstStyle/>
                    <a:p>
                      <a:pPr algn="ctr" fontAlgn="b"/>
                      <a:r>
                        <a:rPr lang="en-US" sz="1200" b="0" i="0" u="none" strike="noStrike" dirty="0" smtClean="0">
                          <a:solidFill>
                            <a:srgbClr val="000000"/>
                          </a:solidFill>
                          <a:effectLst/>
                          <a:latin typeface="Arial" pitchFamily="34" charset="0"/>
                          <a:cs typeface="Arial" pitchFamily="34" charset="0"/>
                        </a:rPr>
                        <a:t>3595 </a:t>
                      </a:r>
                      <a:r>
                        <a:rPr lang="en-US" sz="1200" b="0" i="0" u="none" strike="noStrike" dirty="0">
                          <a:solidFill>
                            <a:srgbClr val="000000"/>
                          </a:solidFill>
                          <a:effectLst/>
                          <a:latin typeface="Arial" pitchFamily="34" charset="0"/>
                          <a:cs typeface="Arial" pitchFamily="34" charset="0"/>
                        </a:rPr>
                        <a:t>as Admin and </a:t>
                      </a:r>
                      <a:r>
                        <a:rPr lang="en-US" sz="1200" b="0" i="0" u="none" strike="noStrike" dirty="0" smtClean="0">
                          <a:solidFill>
                            <a:srgbClr val="000000"/>
                          </a:solidFill>
                          <a:effectLst/>
                          <a:latin typeface="Arial" pitchFamily="34" charset="0"/>
                          <a:cs typeface="Arial" pitchFamily="34" charset="0"/>
                        </a:rPr>
                        <a:t>MNT</a:t>
                      </a:r>
                      <a:endParaRPr lang="en-US" sz="1200" b="0" i="0" u="none" strike="noStrike" dirty="0">
                        <a:solidFill>
                          <a:srgbClr val="000000"/>
                        </a:solidFill>
                        <a:effectLst/>
                        <a:latin typeface="Arial" pitchFamily="34" charset="0"/>
                        <a:cs typeface="Arial" pitchFamily="34" charset="0"/>
                      </a:endParaRPr>
                    </a:p>
                  </a:txBody>
                  <a:tcPr marL="7146" marR="7146" marT="7144" marB="0" anchor="b">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pitchFamily="34" charset="0"/>
                          <a:cs typeface="Arial" pitchFamily="34" charset="0"/>
                        </a:rPr>
                        <a:t>500,000</a:t>
                      </a:r>
                      <a:endParaRPr lang="en-US" sz="1200" b="0" i="0" u="none" strike="noStrike" dirty="0">
                        <a:solidFill>
                          <a:srgbClr val="000000"/>
                        </a:solidFill>
                        <a:effectLst/>
                        <a:latin typeface="Arial" pitchFamily="34" charset="0"/>
                        <a:cs typeface="Arial" pitchFamily="34" charset="0"/>
                      </a:endParaRPr>
                    </a:p>
                  </a:txBody>
                  <a:tcPr marL="7146" marR="7146" marT="7144" marB="0" anchor="b">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smtClean="0">
                          <a:solidFill>
                            <a:srgbClr val="000000"/>
                          </a:solidFill>
                          <a:effectLst/>
                          <a:latin typeface="Arial" pitchFamily="34" charset="0"/>
                          <a:cs typeface="Arial" pitchFamily="34" charset="0"/>
                        </a:rPr>
                        <a:t>50</a:t>
                      </a:r>
                      <a:endParaRPr lang="en-US" sz="1200" b="0" i="0" u="none" strike="noStrike" dirty="0">
                        <a:solidFill>
                          <a:srgbClr val="000000"/>
                        </a:solidFill>
                        <a:effectLst/>
                        <a:latin typeface="Arial" pitchFamily="34" charset="0"/>
                        <a:cs typeface="Arial" pitchFamily="34" charset="0"/>
                      </a:endParaRPr>
                    </a:p>
                  </a:txBody>
                  <a:tcPr marL="7146" marR="7146"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9116502"/>
              </p:ext>
            </p:extLst>
          </p:nvPr>
        </p:nvGraphicFramePr>
        <p:xfrm>
          <a:off x="228600" y="3558885"/>
          <a:ext cx="7238999" cy="1028700"/>
        </p:xfrm>
        <a:graphic>
          <a:graphicData uri="http://schemas.openxmlformats.org/drawingml/2006/table">
            <a:tbl>
              <a:tblPr firstRow="1" firstCol="1" bandRow="1">
                <a:tableStyleId>{5C22544A-7EE6-4342-B048-85BDC9FD1C3A}</a:tableStyleId>
              </a:tblPr>
              <a:tblGrid>
                <a:gridCol w="2514599"/>
                <a:gridCol w="1981821"/>
                <a:gridCol w="2742579"/>
              </a:tblGrid>
              <a:tr h="205740">
                <a:tc>
                  <a:txBody>
                    <a:bodyPr/>
                    <a:lstStyle/>
                    <a:p>
                      <a:pPr marL="0" marR="0" algn="ctr">
                        <a:spcBef>
                          <a:spcPts val="0"/>
                        </a:spcBef>
                        <a:spcAft>
                          <a:spcPts val="0"/>
                        </a:spcAft>
                      </a:pPr>
                      <a:r>
                        <a:rPr lang="en-US" sz="1200" baseline="0" dirty="0" smtClean="0">
                          <a:effectLst/>
                          <a:latin typeface="ＭＳ Ｐゴシック"/>
                          <a:ea typeface="ＭＳ Ｐゴシック"/>
                          <a:cs typeface="ＭＳ Ｐゴシック"/>
                        </a:rPr>
                        <a:t>PSN 1</a:t>
                      </a:r>
                      <a:r>
                        <a:rPr lang="ja-JP" altLang="en-US" sz="1200" baseline="0" dirty="0" smtClean="0">
                          <a:effectLst/>
                          <a:latin typeface="ＭＳ Ｐゴシック"/>
                          <a:ea typeface="ＭＳ Ｐゴシック"/>
                          <a:cs typeface="ＭＳ Ｐゴシック"/>
                        </a:rPr>
                        <a:t>台辺りのサポート数</a:t>
                      </a:r>
                      <a:endParaRPr lang="en-US" sz="1200" dirty="0">
                        <a:effectLst/>
                        <a:latin typeface="ＭＳ Ｐゴシック"/>
                        <a:ea typeface="ＭＳ Ｐゴシック"/>
                        <a:cs typeface="ＭＳ Ｐゴシック"/>
                      </a:endParaRPr>
                    </a:p>
                  </a:txBody>
                  <a:tcPr marL="51448" marR="51448" marT="0" marB="0" anchor="b">
                    <a:solidFill>
                      <a:schemeClr val="tx1"/>
                    </a:solidFill>
                  </a:tcPr>
                </a:tc>
                <a:tc>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プラットフォーム</a:t>
                      </a:r>
                      <a:endParaRPr lang="en-US" sz="1200" dirty="0">
                        <a:effectLst/>
                        <a:latin typeface="ＭＳ Ｐゴシック"/>
                        <a:ea typeface="ＭＳ Ｐゴシック"/>
                        <a:cs typeface="ＭＳ Ｐゴシック"/>
                      </a:endParaRPr>
                    </a:p>
                  </a:txBody>
                  <a:tcPr marL="51448" marR="51448" marT="0" marB="0" anchor="b">
                    <a:solidFill>
                      <a:schemeClr val="tx1"/>
                    </a:solidFill>
                  </a:tcPr>
                </a:tc>
                <a:tc>
                  <a:txBody>
                    <a:bodyPr/>
                    <a:lstStyle/>
                    <a:p>
                      <a:pPr marL="0" marR="0" algn="ctr">
                        <a:spcBef>
                          <a:spcPts val="0"/>
                        </a:spcBef>
                        <a:spcAft>
                          <a:spcPts val="0"/>
                        </a:spcAft>
                      </a:pPr>
                      <a:r>
                        <a:rPr lang="en-US" sz="1200" dirty="0" smtClean="0">
                          <a:solidFill>
                            <a:srgbClr val="FFFF00"/>
                          </a:solidFill>
                          <a:effectLst/>
                          <a:latin typeface="ＭＳ Ｐゴシック"/>
                          <a:ea typeface="ＭＳ Ｐゴシック"/>
                          <a:cs typeface="ＭＳ Ｐゴシック"/>
                        </a:rPr>
                        <a:t>PSN</a:t>
                      </a:r>
                      <a:r>
                        <a:rPr lang="ja-JP" altLang="en-US" sz="1200" dirty="0" smtClean="0">
                          <a:solidFill>
                            <a:srgbClr val="FFFF00"/>
                          </a:solidFill>
                          <a:effectLst/>
                          <a:latin typeface="ＭＳ Ｐゴシック"/>
                          <a:ea typeface="ＭＳ Ｐゴシック"/>
                          <a:cs typeface="ＭＳ Ｐゴシック"/>
                        </a:rPr>
                        <a:t>毎</a:t>
                      </a:r>
                      <a:r>
                        <a:rPr lang="ja-JP" altLang="en-US" sz="1200" dirty="0" smtClean="0">
                          <a:effectLst/>
                          <a:latin typeface="ＭＳ Ｐゴシック"/>
                          <a:ea typeface="ＭＳ Ｐゴシック"/>
                          <a:cs typeface="ＭＳ Ｐゴシック"/>
                        </a:rPr>
                        <a:t>のサポートエンドポイント数</a:t>
                      </a:r>
                      <a:endParaRPr lang="en-US" sz="1200" dirty="0">
                        <a:solidFill>
                          <a:srgbClr val="FFFF00"/>
                        </a:solidFill>
                        <a:effectLst/>
                        <a:latin typeface="ＭＳ Ｐゴシック"/>
                        <a:ea typeface="ＭＳ Ｐゴシック"/>
                        <a:cs typeface="ＭＳ Ｐゴシック"/>
                      </a:endParaRPr>
                    </a:p>
                  </a:txBody>
                  <a:tcPr marL="51448" marR="51448" marT="0" marB="0" anchor="b">
                    <a:solidFill>
                      <a:schemeClr val="tx1"/>
                    </a:solidFill>
                  </a:tcPr>
                </a:tc>
              </a:tr>
              <a:tr h="205740">
                <a:tc rowSpan="4">
                  <a:txBody>
                    <a:bodyPr/>
                    <a:lstStyle/>
                    <a:p>
                      <a:pPr marL="0" marR="0" algn="ctr">
                        <a:spcBef>
                          <a:spcPts val="0"/>
                        </a:spcBef>
                        <a:spcAft>
                          <a:spcPts val="0"/>
                        </a:spcAft>
                      </a:pPr>
                      <a:r>
                        <a:rPr lang="ja-JP" altLang="en-US" sz="1200" dirty="0" smtClean="0">
                          <a:effectLst/>
                          <a:latin typeface="ＭＳ Ｐゴシック"/>
                          <a:ea typeface="ＭＳ Ｐゴシック"/>
                          <a:cs typeface="ＭＳ Ｐゴシック"/>
                        </a:rPr>
                        <a:t>専用</a:t>
                      </a:r>
                      <a:r>
                        <a:rPr lang="en-US" sz="1200" dirty="0" smtClean="0">
                          <a:effectLst/>
                          <a:latin typeface="ＭＳ Ｐゴシック"/>
                          <a:ea typeface="ＭＳ Ｐゴシック"/>
                          <a:cs typeface="ＭＳ Ｐゴシック"/>
                        </a:rPr>
                        <a:t>Policy</a:t>
                      </a:r>
                      <a:r>
                        <a:rPr lang="ja-JP" altLang="en-US" sz="1200" dirty="0" smtClean="0">
                          <a:effectLst/>
                          <a:latin typeface="ＭＳ Ｐゴシック"/>
                          <a:ea typeface="ＭＳ Ｐゴシック"/>
                          <a:cs typeface="ＭＳ Ｐゴシック"/>
                        </a:rPr>
                        <a:t>ノード</a:t>
                      </a:r>
                      <a:r>
                        <a:rPr lang="en-US" sz="1200" dirty="0" smtClean="0">
                          <a:effectLst/>
                          <a:latin typeface="ＭＳ Ｐゴシック"/>
                          <a:ea typeface="ＭＳ Ｐゴシック"/>
                          <a:cs typeface="ＭＳ Ｐゴシック"/>
                        </a:rPr>
                        <a:t> </a:t>
                      </a:r>
                      <a:endParaRPr lang="en-US" sz="1200" dirty="0" smtClean="0">
                        <a:solidFill>
                          <a:srgbClr val="FFFF00"/>
                        </a:solidFill>
                        <a:effectLst/>
                        <a:latin typeface="ＭＳ Ｐゴシック"/>
                        <a:ea typeface="ＭＳ Ｐゴシック"/>
                        <a:cs typeface="ＭＳ Ｐゴシック"/>
                      </a:endParaRPr>
                    </a:p>
                  </a:txBody>
                  <a:tcPr marL="51448" marR="51448" marT="0" marB="0" anchor="ctr"/>
                </a:tc>
                <a:tc>
                  <a:txBody>
                    <a:bodyPr/>
                    <a:lstStyle/>
                    <a:p>
                      <a:pPr marL="0" marR="0" algn="ctr">
                        <a:spcBef>
                          <a:spcPts val="0"/>
                        </a:spcBef>
                        <a:spcAft>
                          <a:spcPts val="0"/>
                        </a:spcAft>
                      </a:pPr>
                      <a:r>
                        <a:rPr lang="en-US" sz="1200" dirty="0" err="1" smtClean="0">
                          <a:solidFill>
                            <a:srgbClr val="000000"/>
                          </a:solidFill>
                          <a:effectLst/>
                          <a:latin typeface="Arial" pitchFamily="34" charset="0"/>
                          <a:cs typeface="Arial" pitchFamily="34" charset="0"/>
                        </a:rPr>
                        <a:t>SNS</a:t>
                      </a:r>
                      <a:r>
                        <a:rPr lang="en-US" sz="1200" dirty="0" smtClean="0">
                          <a:solidFill>
                            <a:srgbClr val="000000"/>
                          </a:solidFill>
                          <a:effectLst/>
                          <a:latin typeface="Arial" pitchFamily="34" charset="0"/>
                          <a:cs typeface="Arial" pitchFamily="34" charset="0"/>
                        </a:rPr>
                        <a:t>-3415</a:t>
                      </a:r>
                      <a:endParaRPr lang="en-US" sz="1200" dirty="0">
                        <a:solidFill>
                          <a:srgbClr val="000000"/>
                        </a:solidFill>
                        <a:effectLst/>
                        <a:latin typeface="Arial" pitchFamily="34" charset="0"/>
                        <a:ea typeface="SimSun"/>
                        <a:cs typeface="Arial" pitchFamily="34" charset="0"/>
                      </a:endParaRPr>
                    </a:p>
                  </a:txBody>
                  <a:tcPr marL="51448" marR="51448" marT="0" marB="0" anchor="b"/>
                </a:tc>
                <a:tc>
                  <a:txBody>
                    <a:bodyPr/>
                    <a:lstStyle/>
                    <a:p>
                      <a:pPr marL="0" marR="0" algn="ctr">
                        <a:spcBef>
                          <a:spcPts val="0"/>
                        </a:spcBef>
                        <a:spcAft>
                          <a:spcPts val="0"/>
                        </a:spcAft>
                      </a:pPr>
                      <a:r>
                        <a:rPr lang="en-US" sz="1200" dirty="0">
                          <a:solidFill>
                            <a:srgbClr val="000000"/>
                          </a:solidFill>
                          <a:effectLst/>
                          <a:latin typeface="Arial" pitchFamily="34" charset="0"/>
                          <a:cs typeface="Arial" pitchFamily="34" charset="0"/>
                        </a:rPr>
                        <a:t>5,000</a:t>
                      </a:r>
                      <a:endParaRPr lang="en-US" sz="1200" dirty="0">
                        <a:solidFill>
                          <a:srgbClr val="000000"/>
                        </a:solidFill>
                        <a:effectLst/>
                        <a:latin typeface="Arial" pitchFamily="34" charset="0"/>
                        <a:ea typeface="SimSun"/>
                        <a:cs typeface="Arial" pitchFamily="34" charset="0"/>
                      </a:endParaRPr>
                    </a:p>
                  </a:txBody>
                  <a:tcPr marL="51448" marR="51448" marT="0" marB="0" anchor="b"/>
                </a:tc>
              </a:tr>
              <a:tr h="205740">
                <a:tc vMerge="1">
                  <a:txBody>
                    <a:bodyPr/>
                    <a:lstStyle/>
                    <a:p>
                      <a:endParaRPr lang="en-US" sz="1200" dirty="0"/>
                    </a:p>
                  </a:txBody>
                  <a:tcPr marL="51448" marR="51448" marT="0" marB="0" anchor="b"/>
                </a:tc>
                <a:tc>
                  <a:txBody>
                    <a:bodyPr/>
                    <a:lstStyle/>
                    <a:p>
                      <a:pPr marL="0" marR="0" algn="ctr">
                        <a:spcBef>
                          <a:spcPts val="0"/>
                        </a:spcBef>
                        <a:spcAft>
                          <a:spcPts val="0"/>
                        </a:spcAft>
                      </a:pPr>
                      <a:r>
                        <a:rPr lang="en-US" sz="1200" dirty="0" err="1" smtClean="0">
                          <a:solidFill>
                            <a:srgbClr val="000000"/>
                          </a:solidFill>
                          <a:effectLst/>
                          <a:latin typeface="Arial" pitchFamily="34" charset="0"/>
                          <a:ea typeface="+mn-ea"/>
                          <a:cs typeface="Arial" pitchFamily="34" charset="0"/>
                        </a:rPr>
                        <a:t>SNS</a:t>
                      </a:r>
                      <a:r>
                        <a:rPr lang="en-US" sz="1200" dirty="0" smtClean="0">
                          <a:solidFill>
                            <a:srgbClr val="000000"/>
                          </a:solidFill>
                          <a:effectLst/>
                          <a:latin typeface="Arial" pitchFamily="34" charset="0"/>
                          <a:ea typeface="+mn-ea"/>
                          <a:cs typeface="Arial" pitchFamily="34" charset="0"/>
                        </a:rPr>
                        <a:t>-3495</a:t>
                      </a:r>
                      <a:endParaRPr lang="en-US" sz="1200" dirty="0">
                        <a:solidFill>
                          <a:srgbClr val="000000"/>
                        </a:solidFill>
                        <a:effectLst/>
                        <a:latin typeface="Arial" pitchFamily="34" charset="0"/>
                        <a:ea typeface="SimSun"/>
                        <a:cs typeface="Arial" pitchFamily="34" charset="0"/>
                      </a:endParaRPr>
                    </a:p>
                  </a:txBody>
                  <a:tcPr marL="51448" marR="51448" marT="0" marB="0" anchor="b"/>
                </a:tc>
                <a:tc>
                  <a:txBody>
                    <a:bodyPr/>
                    <a:lstStyle/>
                    <a:p>
                      <a:pPr marL="0" marR="0" algn="ctr">
                        <a:spcBef>
                          <a:spcPts val="0"/>
                        </a:spcBef>
                        <a:spcAft>
                          <a:spcPts val="0"/>
                        </a:spcAft>
                      </a:pPr>
                      <a:r>
                        <a:rPr lang="en-US" sz="1200" dirty="0">
                          <a:solidFill>
                            <a:srgbClr val="000000"/>
                          </a:solidFill>
                          <a:effectLst/>
                          <a:latin typeface="Arial" pitchFamily="34" charset="0"/>
                          <a:cs typeface="Arial" pitchFamily="34" charset="0"/>
                        </a:rPr>
                        <a:t>20,000</a:t>
                      </a:r>
                      <a:endParaRPr lang="en-US" sz="1200" dirty="0">
                        <a:solidFill>
                          <a:srgbClr val="000000"/>
                        </a:solidFill>
                        <a:effectLst/>
                        <a:latin typeface="Arial" pitchFamily="34" charset="0"/>
                        <a:ea typeface="SimSun"/>
                        <a:cs typeface="Arial" pitchFamily="34" charset="0"/>
                      </a:endParaRPr>
                    </a:p>
                  </a:txBody>
                  <a:tcPr marL="51448" marR="51448" marT="0" marB="0" anchor="b"/>
                </a:tc>
              </a:tr>
              <a:tr h="205740">
                <a:tc vMerge="1">
                  <a:txBody>
                    <a:bodyPr/>
                    <a:lstStyle/>
                    <a:p>
                      <a:pPr marL="0" marR="0">
                        <a:spcBef>
                          <a:spcPts val="0"/>
                        </a:spcBef>
                        <a:spcAft>
                          <a:spcPts val="0"/>
                        </a:spcAft>
                      </a:pPr>
                      <a:endParaRPr lang="en-US" sz="1200" dirty="0">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err="1" smtClean="0">
                          <a:solidFill>
                            <a:srgbClr val="000000"/>
                          </a:solidFill>
                          <a:effectLst/>
                          <a:latin typeface="Arial" pitchFamily="34" charset="0"/>
                          <a:cs typeface="Arial" pitchFamily="34" charset="0"/>
                        </a:rPr>
                        <a:t>SNS</a:t>
                      </a:r>
                      <a:r>
                        <a:rPr lang="en-US" sz="1200" dirty="0" smtClean="0">
                          <a:solidFill>
                            <a:srgbClr val="000000"/>
                          </a:solidFill>
                          <a:effectLst/>
                          <a:latin typeface="Arial" pitchFamily="34" charset="0"/>
                          <a:cs typeface="Arial" pitchFamily="34" charset="0"/>
                        </a:rPr>
                        <a:t>-3515</a:t>
                      </a:r>
                      <a:endParaRPr lang="en-US" sz="1200" dirty="0">
                        <a:solidFill>
                          <a:srgbClr val="000000"/>
                        </a:solidFill>
                        <a:effectLst/>
                        <a:latin typeface="Arial" pitchFamily="34" charset="0"/>
                        <a:ea typeface="SimSun"/>
                        <a:cs typeface="Arial" pitchFamily="34" charset="0"/>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latin typeface="Arial" pitchFamily="34" charset="0"/>
                          <a:cs typeface="Arial" pitchFamily="34" charset="0"/>
                        </a:rPr>
                        <a:t>7,500</a:t>
                      </a:r>
                      <a:endParaRPr lang="en-US" sz="1200" dirty="0">
                        <a:solidFill>
                          <a:srgbClr val="000000"/>
                        </a:solidFill>
                        <a:effectLst/>
                        <a:latin typeface="Arial" pitchFamily="34" charset="0"/>
                        <a:ea typeface="SimSun"/>
                        <a:cs typeface="Arial" pitchFamily="34" charset="0"/>
                      </a:endParaRPr>
                    </a:p>
                  </a:txBody>
                  <a:tcPr marL="51448" marR="51448" marT="0" marB="0" anchor="b"/>
                </a:tc>
              </a:tr>
              <a:tr h="205740">
                <a:tc vMerge="1">
                  <a:txBody>
                    <a:bodyPr/>
                    <a:lstStyle/>
                    <a:p>
                      <a:pPr marL="0" marR="0">
                        <a:spcBef>
                          <a:spcPts val="0"/>
                        </a:spcBef>
                        <a:spcAft>
                          <a:spcPts val="0"/>
                        </a:spcAft>
                      </a:pPr>
                      <a:endParaRPr lang="en-US" sz="1200" dirty="0">
                        <a:effectLst/>
                        <a:latin typeface="Times New Roman"/>
                        <a:ea typeface="SimSun"/>
                      </a:endParaRPr>
                    </a:p>
                  </a:txBody>
                  <a:tcPr marL="51448" marR="51448" marT="0" marB="0" anchor="b"/>
                </a:tc>
                <a:tc>
                  <a:txBody>
                    <a:bodyPr/>
                    <a:lstStyle/>
                    <a:p>
                      <a:pPr marL="0" marR="0" algn="ctr">
                        <a:spcBef>
                          <a:spcPts val="0"/>
                        </a:spcBef>
                        <a:spcAft>
                          <a:spcPts val="0"/>
                        </a:spcAft>
                      </a:pPr>
                      <a:r>
                        <a:rPr lang="en-US" sz="1200" dirty="0" err="1" smtClean="0">
                          <a:solidFill>
                            <a:srgbClr val="000000"/>
                          </a:solidFill>
                          <a:effectLst/>
                          <a:latin typeface="Arial" pitchFamily="34" charset="0"/>
                          <a:ea typeface="+mn-ea"/>
                          <a:cs typeface="Arial" pitchFamily="34" charset="0"/>
                        </a:rPr>
                        <a:t>SNS</a:t>
                      </a:r>
                      <a:r>
                        <a:rPr lang="en-US" sz="1200" dirty="0" smtClean="0">
                          <a:solidFill>
                            <a:srgbClr val="000000"/>
                          </a:solidFill>
                          <a:effectLst/>
                          <a:latin typeface="Arial" pitchFamily="34" charset="0"/>
                          <a:ea typeface="+mn-ea"/>
                          <a:cs typeface="Arial" pitchFamily="34" charset="0"/>
                        </a:rPr>
                        <a:t>-3595</a:t>
                      </a:r>
                      <a:endParaRPr lang="en-US" sz="1200" dirty="0">
                        <a:solidFill>
                          <a:srgbClr val="000000"/>
                        </a:solidFill>
                        <a:effectLst/>
                        <a:latin typeface="Arial" pitchFamily="34" charset="0"/>
                        <a:ea typeface="SimSun"/>
                        <a:cs typeface="Arial" pitchFamily="34" charset="0"/>
                      </a:endParaRPr>
                    </a:p>
                  </a:txBody>
                  <a:tcPr marL="51448" marR="51448" marT="0" marB="0" anchor="b"/>
                </a:tc>
                <a:tc>
                  <a:txBody>
                    <a:bodyPr/>
                    <a:lstStyle/>
                    <a:p>
                      <a:pPr marL="0" marR="0" algn="ctr">
                        <a:spcBef>
                          <a:spcPts val="0"/>
                        </a:spcBef>
                        <a:spcAft>
                          <a:spcPts val="0"/>
                        </a:spcAft>
                      </a:pPr>
                      <a:r>
                        <a:rPr lang="en-US" sz="1200" dirty="0" smtClean="0">
                          <a:solidFill>
                            <a:srgbClr val="000000"/>
                          </a:solidFill>
                          <a:effectLst/>
                          <a:latin typeface="Arial" pitchFamily="34" charset="0"/>
                          <a:cs typeface="Arial" pitchFamily="34" charset="0"/>
                        </a:rPr>
                        <a:t>40,000</a:t>
                      </a:r>
                      <a:endParaRPr lang="en-US" sz="1200" dirty="0">
                        <a:solidFill>
                          <a:srgbClr val="000000"/>
                        </a:solidFill>
                        <a:effectLst/>
                        <a:latin typeface="Arial" pitchFamily="34" charset="0"/>
                        <a:ea typeface="SimSun"/>
                        <a:cs typeface="Arial" pitchFamily="34" charset="0"/>
                      </a:endParaRPr>
                    </a:p>
                  </a:txBody>
                  <a:tcPr marL="51448" marR="51448" marT="0" marB="0" anchor="b"/>
                </a:tc>
              </a:tr>
            </a:tbl>
          </a:graphicData>
        </a:graphic>
      </p:graphicFrame>
      <p:grpSp>
        <p:nvGrpSpPr>
          <p:cNvPr id="13" name="Group 4"/>
          <p:cNvGrpSpPr>
            <a:grpSpLocks/>
          </p:cNvGrpSpPr>
          <p:nvPr/>
        </p:nvGrpSpPr>
        <p:grpSpPr bwMode="auto">
          <a:xfrm>
            <a:off x="7631800" y="3786889"/>
            <a:ext cx="1393598" cy="621506"/>
            <a:chOff x="4464" y="0"/>
            <a:chExt cx="1229" cy="522"/>
          </a:xfrm>
        </p:grpSpPr>
        <p:pic>
          <p:nvPicPr>
            <p:cNvPr id="17" name="Picture 5" descr="MCj0371050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sp>
        <p:nvSpPr>
          <p:cNvPr id="7" name="TextBox 6"/>
          <p:cNvSpPr txBox="1"/>
          <p:nvPr/>
        </p:nvSpPr>
        <p:spPr>
          <a:xfrm>
            <a:off x="1058586" y="4683196"/>
            <a:ext cx="7221995" cy="261610"/>
          </a:xfrm>
          <a:prstGeom prst="rect">
            <a:avLst/>
          </a:prstGeom>
          <a:solidFill>
            <a:srgbClr val="FFFFCC"/>
          </a:solidFill>
          <a:ln>
            <a:solidFill>
              <a:srgbClr val="C00000"/>
            </a:solidFill>
          </a:ln>
        </p:spPr>
        <p:txBody>
          <a:bodyPr wrap="square" rtlCol="0">
            <a:spAutoFit/>
          </a:bodyPr>
          <a:lstStyle/>
          <a:p>
            <a:pPr marL="285750" indent="-285750" algn="ctr">
              <a:lnSpc>
                <a:spcPct val="90000"/>
              </a:lnSpc>
              <a:spcBef>
                <a:spcPts val="600"/>
              </a:spcBef>
              <a:buFontTx/>
              <a:buChar char="•"/>
            </a:pPr>
            <a:r>
              <a:rPr lang="en-US" sz="1200" dirty="0" smtClean="0">
                <a:solidFill>
                  <a:srgbClr val="000000"/>
                </a:solidFill>
              </a:rPr>
              <a:t>ISE 2.0.1</a:t>
            </a:r>
            <a:r>
              <a:rPr lang="ja-JP" altLang="en-US" sz="1200" dirty="0" smtClean="0">
                <a:solidFill>
                  <a:srgbClr val="000000"/>
                </a:solidFill>
              </a:rPr>
              <a:t>以前のバージョンの場合、</a:t>
            </a:r>
            <a:r>
              <a:rPr lang="en-US" sz="1200" dirty="0" smtClean="0">
                <a:solidFill>
                  <a:srgbClr val="000000"/>
                </a:solidFill>
              </a:rPr>
              <a:t>35x5</a:t>
            </a:r>
            <a:r>
              <a:rPr lang="ja-JP" altLang="en-US" sz="1200" dirty="0" smtClean="0">
                <a:solidFill>
                  <a:srgbClr val="000000"/>
                </a:solidFill>
              </a:rPr>
              <a:t>アプライアンスと</a:t>
            </a:r>
            <a:r>
              <a:rPr lang="en-US" sz="1200" dirty="0" smtClean="0">
                <a:solidFill>
                  <a:srgbClr val="000000"/>
                </a:solidFill>
              </a:rPr>
              <a:t> 34x5</a:t>
            </a:r>
            <a:r>
              <a:rPr lang="ja-JP" altLang="en-US" sz="1200" dirty="0" smtClean="0">
                <a:solidFill>
                  <a:srgbClr val="000000"/>
                </a:solidFill>
              </a:rPr>
              <a:t>アプライアンスで差はない</a:t>
            </a:r>
            <a:endParaRPr lang="en-US" altLang="ja-JP" sz="1200" dirty="0" smtClean="0">
              <a:solidFill>
                <a:srgbClr val="000000"/>
              </a:solidFill>
            </a:endParaRPr>
          </a:p>
        </p:txBody>
      </p:sp>
      <p:sp>
        <p:nvSpPr>
          <p:cNvPr id="15" name="Slide Number Placeholder 2"/>
          <p:cNvSpPr txBox="1">
            <a:spLocks/>
          </p:cNvSpPr>
          <p:nvPr/>
        </p:nvSpPr>
        <p:spPr>
          <a:xfrm>
            <a:off x="8409709" y="4814001"/>
            <a:ext cx="359666" cy="274637"/>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600" kern="1200">
                <a:solidFill>
                  <a:srgbClr val="000000"/>
                </a:solidFill>
                <a:latin typeface="Arial" pitchFamily="34" charset="0"/>
                <a:ea typeface="MS PGothic"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fld id="{3945D0FD-48F1-4D72-80C5-FFB60B92A834}" type="slidenum">
              <a:rPr lang="en-US" smtClean="0">
                <a:solidFill>
                  <a:schemeClr val="tx2"/>
                </a:solidFill>
              </a:rPr>
              <a:pPr/>
              <a:t>29</a:t>
            </a:fld>
            <a:endParaRPr lang="en-US" dirty="0">
              <a:solidFill>
                <a:schemeClr val="tx2"/>
              </a:solidFill>
            </a:endParaRPr>
          </a:p>
        </p:txBody>
      </p:sp>
    </p:spTree>
    <p:extLst>
      <p:ext uri="{BB962C8B-B14F-4D97-AF65-F5344CB8AC3E}">
        <p14:creationId xmlns:p14="http://schemas.microsoft.com/office/powerpoint/2010/main" val="1831270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p:cNvSpPr>
            <a:spLocks noGrp="1"/>
          </p:cNvSpPr>
          <p:nvPr>
            <p:ph type="body" sz="quarter" idx="10"/>
          </p:nvPr>
        </p:nvSpPr>
        <p:spPr>
          <a:xfrm>
            <a:off x="490241" y="980393"/>
            <a:ext cx="3901123" cy="3083094"/>
          </a:xfrm>
          <a:prstGeom prst="rect">
            <a:avLst/>
          </a:prstGeom>
        </p:spPr>
        <p:txBody>
          <a:bodyPr/>
          <a:lstStyle/>
          <a:p>
            <a:r>
              <a:rPr lang="en-US" dirty="0" smtClean="0"/>
              <a:t>Context Visibility</a:t>
            </a:r>
            <a:endParaRPr lang="en-US" dirty="0"/>
          </a:p>
          <a:p>
            <a:r>
              <a:rPr lang="en-US" dirty="0" err="1" smtClean="0"/>
              <a:t>pxGrid</a:t>
            </a:r>
            <a:r>
              <a:rPr lang="en-US" dirty="0" smtClean="0"/>
              <a:t> </a:t>
            </a:r>
            <a:r>
              <a:rPr lang="en-US" dirty="0"/>
              <a:t>&amp; CA Enhancements</a:t>
            </a:r>
          </a:p>
          <a:p>
            <a:r>
              <a:rPr lang="en-US" dirty="0" smtClean="0"/>
              <a:t>Device Administration</a:t>
            </a:r>
            <a:endParaRPr lang="en-US" dirty="0"/>
          </a:p>
          <a:p>
            <a:r>
              <a:rPr lang="en-US" dirty="0" smtClean="0"/>
              <a:t>ACS Migration Update &amp; ODBC</a:t>
            </a:r>
            <a:endParaRPr lang="en-US" dirty="0"/>
          </a:p>
          <a:p>
            <a:r>
              <a:rPr lang="en-US" dirty="0"/>
              <a:t>Smart </a:t>
            </a:r>
            <a:r>
              <a:rPr lang="en-US" dirty="0" smtClean="0"/>
              <a:t>Licensing</a:t>
            </a:r>
            <a:endParaRPr lang="en-US" dirty="0"/>
          </a:p>
          <a:p>
            <a:r>
              <a:rPr lang="en-US" dirty="0">
                <a:solidFill>
                  <a:schemeClr val="tx1"/>
                </a:solidFill>
              </a:rPr>
              <a:t>Threat Centric NAC</a:t>
            </a:r>
          </a:p>
          <a:p>
            <a:r>
              <a:rPr lang="en-US" dirty="0" smtClean="0"/>
              <a:t>Microsoft </a:t>
            </a:r>
            <a:r>
              <a:rPr lang="en-US" dirty="0" err="1" smtClean="0"/>
              <a:t>InTune</a:t>
            </a:r>
            <a:r>
              <a:rPr lang="en-US" dirty="0" smtClean="0"/>
              <a:t> &amp; SCCM</a:t>
            </a:r>
          </a:p>
        </p:txBody>
      </p:sp>
      <p:sp>
        <p:nvSpPr>
          <p:cNvPr id="6" name="Text Placeholder 5"/>
          <p:cNvSpPr>
            <a:spLocks noGrp="1"/>
          </p:cNvSpPr>
          <p:nvPr>
            <p:ph type="body" sz="quarter" idx="11"/>
          </p:nvPr>
        </p:nvSpPr>
        <p:spPr>
          <a:xfrm>
            <a:off x="4617269" y="980393"/>
            <a:ext cx="4218460" cy="3083094"/>
          </a:xfrm>
        </p:spPr>
        <p:txBody>
          <a:bodyPr/>
          <a:lstStyle/>
          <a:p>
            <a:r>
              <a:rPr lang="en-US" dirty="0" err="1"/>
              <a:t>ChromeBook</a:t>
            </a:r>
            <a:r>
              <a:rPr lang="en-US" dirty="0"/>
              <a:t> “BYOD” support</a:t>
            </a:r>
          </a:p>
          <a:p>
            <a:r>
              <a:rPr lang="en-US" dirty="0"/>
              <a:t>Posture &amp; </a:t>
            </a:r>
            <a:r>
              <a:rPr lang="en-US" dirty="0" err="1"/>
              <a:t>AnyConnect</a:t>
            </a:r>
            <a:r>
              <a:rPr lang="en-US" dirty="0"/>
              <a:t> Update</a:t>
            </a:r>
          </a:p>
          <a:p>
            <a:r>
              <a:rPr lang="en-US" dirty="0"/>
              <a:t>Guest and SAML</a:t>
            </a:r>
          </a:p>
          <a:p>
            <a:r>
              <a:rPr lang="en-US" dirty="0"/>
              <a:t>ISE Express </a:t>
            </a:r>
          </a:p>
          <a:p>
            <a:r>
              <a:rPr lang="en-US" dirty="0"/>
              <a:t>Scale Updates</a:t>
            </a:r>
          </a:p>
          <a:p>
            <a:r>
              <a:rPr lang="en-US" dirty="0"/>
              <a:t>Profiling Enhancements</a:t>
            </a:r>
          </a:p>
          <a:p>
            <a:r>
              <a:rPr lang="en-US" dirty="0" err="1"/>
              <a:t>EasyConnect</a:t>
            </a:r>
            <a:endParaRPr lang="en-US" dirty="0"/>
          </a:p>
          <a:p>
            <a:r>
              <a:rPr lang="en-US" dirty="0"/>
              <a:t>3</a:t>
            </a:r>
            <a:r>
              <a:rPr lang="en-US" baseline="30000" dirty="0"/>
              <a:t>rd</a:t>
            </a:r>
            <a:r>
              <a:rPr lang="en-US" dirty="0"/>
              <a:t> Party NAD Support - Phase 2</a:t>
            </a:r>
          </a:p>
          <a:p>
            <a:endParaRPr lang="en-US" dirty="0"/>
          </a:p>
        </p:txBody>
      </p:sp>
      <p:sp>
        <p:nvSpPr>
          <p:cNvPr id="2" name="Title 1"/>
          <p:cNvSpPr>
            <a:spLocks noGrp="1"/>
          </p:cNvSpPr>
          <p:nvPr>
            <p:ph type="title"/>
          </p:nvPr>
        </p:nvSpPr>
        <p:spPr/>
        <p:txBody>
          <a:bodyPr/>
          <a:lstStyle/>
          <a:p>
            <a:r>
              <a:rPr lang="en-US" altLang="ja-JP" dirty="0" smtClean="0"/>
              <a:t>ISE 2.1 </a:t>
            </a:r>
            <a:r>
              <a:rPr lang="ja-JP" altLang="en-US" dirty="0" smtClean="0"/>
              <a:t>新機能</a:t>
            </a:r>
            <a:r>
              <a:rPr lang="en-US" altLang="ja-JP" dirty="0" smtClean="0"/>
              <a:t> </a:t>
            </a:r>
            <a:r>
              <a:rPr lang="ja-JP" altLang="en-US" dirty="0" smtClean="0"/>
              <a:t>サマリー</a:t>
            </a:r>
            <a:endParaRPr lang="en-US" dirty="0"/>
          </a:p>
        </p:txBody>
      </p:sp>
      <p:cxnSp>
        <p:nvCxnSpPr>
          <p:cNvPr id="5" name="Straight Connector 4"/>
          <p:cNvCxnSpPr/>
          <p:nvPr/>
        </p:nvCxnSpPr>
        <p:spPr>
          <a:xfrm>
            <a:off x="4524233" y="925288"/>
            <a:ext cx="0" cy="3844605"/>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1970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37766" y="1464288"/>
            <a:ext cx="8345488" cy="3168210"/>
          </a:xfrm>
        </p:spPr>
        <p:txBody>
          <a:bodyPr/>
          <a:lstStyle/>
          <a:p>
            <a:r>
              <a:rPr lang="en-US" sz="2000" dirty="0"/>
              <a:t>ISE SXP</a:t>
            </a:r>
          </a:p>
          <a:p>
            <a:pPr lvl="1"/>
            <a:r>
              <a:rPr lang="en-US" dirty="0" smtClean="0"/>
              <a:t>最大 </a:t>
            </a:r>
            <a:r>
              <a:rPr lang="en-US" dirty="0"/>
              <a:t>ISE SXP </a:t>
            </a:r>
            <a:r>
              <a:rPr lang="en-US" dirty="0" smtClean="0"/>
              <a:t>ノード数 </a:t>
            </a:r>
            <a:r>
              <a:rPr lang="en-US" dirty="0"/>
              <a:t>= </a:t>
            </a:r>
            <a:r>
              <a:rPr lang="en-US" b="1" dirty="0">
                <a:solidFill>
                  <a:schemeClr val="accent4">
                    <a:lumMod val="75000"/>
                  </a:schemeClr>
                </a:solidFill>
              </a:rPr>
              <a:t>4</a:t>
            </a:r>
            <a:r>
              <a:rPr lang="en-US" dirty="0"/>
              <a:t> </a:t>
            </a:r>
            <a:r>
              <a:rPr lang="en-US" dirty="0" smtClean="0"/>
              <a:t>(2</a:t>
            </a:r>
            <a:r>
              <a:rPr lang="ja-JP" altLang="en-US" dirty="0" smtClean="0"/>
              <a:t>ペア</a:t>
            </a:r>
            <a:r>
              <a:rPr lang="en-US" dirty="0" smtClean="0"/>
              <a:t>) (</a:t>
            </a:r>
            <a:r>
              <a:rPr lang="en-US" altLang="ja-JP" dirty="0"/>
              <a:t>〜</a:t>
            </a:r>
            <a:r>
              <a:rPr lang="en-US" dirty="0"/>
              <a:t>ISE2.0 : </a:t>
            </a:r>
            <a:r>
              <a:rPr lang="en-US" dirty="0" smtClean="0"/>
              <a:t>2 </a:t>
            </a:r>
            <a:r>
              <a:rPr lang="ja-JP" altLang="en-US" dirty="0" smtClean="0"/>
              <a:t>ノード</a:t>
            </a:r>
            <a:r>
              <a:rPr lang="en-US" altLang="ja-JP" dirty="0" smtClean="0"/>
              <a:t> </a:t>
            </a:r>
            <a:r>
              <a:rPr lang="en-US" dirty="0" smtClean="0"/>
              <a:t>/ 1</a:t>
            </a:r>
            <a:r>
              <a:rPr lang="ja-JP" altLang="en-US" dirty="0" smtClean="0"/>
              <a:t>ペア</a:t>
            </a:r>
            <a:r>
              <a:rPr lang="en-US" dirty="0" smtClean="0"/>
              <a:t>) </a:t>
            </a:r>
            <a:endParaRPr lang="en-US" dirty="0"/>
          </a:p>
          <a:p>
            <a:pPr lvl="1">
              <a:tabLst>
                <a:tab pos="2455863" algn="l"/>
              </a:tabLst>
            </a:pPr>
            <a:r>
              <a:rPr lang="ja-JP" altLang="en-US" dirty="0" smtClean="0"/>
              <a:t>最大</a:t>
            </a:r>
            <a:r>
              <a:rPr lang="en-US" dirty="0" smtClean="0"/>
              <a:t> </a:t>
            </a:r>
            <a:r>
              <a:rPr lang="en-US" dirty="0"/>
              <a:t>ISE SXP </a:t>
            </a:r>
            <a:r>
              <a:rPr lang="ja-JP" altLang="en-US" dirty="0" smtClean="0"/>
              <a:t>ピア数</a:t>
            </a:r>
            <a:r>
              <a:rPr lang="en-US" altLang="ja-JP" dirty="0" smtClean="0"/>
              <a:t> </a:t>
            </a:r>
            <a:r>
              <a:rPr lang="en-US" dirty="0" smtClean="0"/>
              <a:t>=  </a:t>
            </a:r>
            <a:r>
              <a:rPr lang="en-US" dirty="0"/>
              <a:t>SXP PSN</a:t>
            </a:r>
            <a:r>
              <a:rPr lang="ja-JP" altLang="en-US" dirty="0" smtClean="0"/>
              <a:t>毎に</a:t>
            </a:r>
            <a:r>
              <a:rPr lang="en-US" altLang="ja-JP" dirty="0" smtClean="0"/>
              <a:t> </a:t>
            </a:r>
            <a:r>
              <a:rPr lang="en-US" b="1" dirty="0" smtClean="0">
                <a:solidFill>
                  <a:schemeClr val="accent4">
                    <a:lumMod val="75000"/>
                  </a:schemeClr>
                </a:solidFill>
              </a:rPr>
              <a:t>100</a:t>
            </a:r>
            <a:r>
              <a:rPr lang="en-US" dirty="0" smtClean="0">
                <a:solidFill>
                  <a:schemeClr val="accent4">
                    <a:lumMod val="75000"/>
                  </a:schemeClr>
                </a:solidFill>
              </a:rPr>
              <a:t> </a:t>
            </a:r>
            <a:r>
              <a:rPr lang="en-US" dirty="0" smtClean="0"/>
              <a:t>(</a:t>
            </a:r>
            <a:r>
              <a:rPr lang="en-US" altLang="ja-JP" dirty="0"/>
              <a:t>〜</a:t>
            </a:r>
            <a:r>
              <a:rPr lang="en-US" dirty="0"/>
              <a:t>ISE2.0 : 20</a:t>
            </a:r>
            <a:r>
              <a:rPr lang="en-US" dirty="0" smtClean="0"/>
              <a:t>) </a:t>
            </a:r>
            <a:br>
              <a:rPr lang="en-US" dirty="0" smtClean="0"/>
            </a:br>
            <a:r>
              <a:rPr lang="en-US" dirty="0"/>
              <a:t>	</a:t>
            </a:r>
            <a:r>
              <a:rPr lang="en-US" dirty="0" smtClean="0"/>
              <a:t>    = </a:t>
            </a:r>
            <a:r>
              <a:rPr lang="en-US" dirty="0"/>
              <a:t>ISE </a:t>
            </a:r>
            <a:r>
              <a:rPr lang="en-US" dirty="0" smtClean="0"/>
              <a:t>deployment</a:t>
            </a:r>
            <a:r>
              <a:rPr lang="ja-JP" altLang="en-US" dirty="0" smtClean="0"/>
              <a:t>毎に</a:t>
            </a:r>
            <a:r>
              <a:rPr lang="en-US" altLang="ja-JP" dirty="0" smtClean="0"/>
              <a:t> </a:t>
            </a:r>
            <a:r>
              <a:rPr lang="en-US" b="1" dirty="0" smtClean="0">
                <a:solidFill>
                  <a:schemeClr val="accent4">
                    <a:lumMod val="75000"/>
                  </a:schemeClr>
                </a:solidFill>
              </a:rPr>
              <a:t>200</a:t>
            </a:r>
            <a:r>
              <a:rPr lang="en-US" dirty="0" smtClean="0">
                <a:solidFill>
                  <a:schemeClr val="accent4">
                    <a:lumMod val="75000"/>
                  </a:schemeClr>
                </a:solidFill>
              </a:rPr>
              <a:t> </a:t>
            </a:r>
            <a:r>
              <a:rPr lang="en-US" dirty="0" smtClean="0"/>
              <a:t>(2</a:t>
            </a:r>
            <a:r>
              <a:rPr lang="ja-JP" altLang="en-US" dirty="0" smtClean="0"/>
              <a:t>つの</a:t>
            </a:r>
            <a:r>
              <a:rPr lang="en-US" dirty="0" smtClean="0"/>
              <a:t>SXP PSN</a:t>
            </a:r>
            <a:r>
              <a:rPr lang="ja-JP" altLang="en-US" dirty="0" smtClean="0"/>
              <a:t>ペア</a:t>
            </a:r>
            <a:r>
              <a:rPr lang="en-US" dirty="0" smtClean="0"/>
              <a:t>)</a:t>
            </a:r>
            <a:endParaRPr lang="en-US" dirty="0"/>
          </a:p>
          <a:p>
            <a:pPr lvl="1"/>
            <a:r>
              <a:rPr lang="ja-JP" altLang="en-US" dirty="0" smtClean="0"/>
              <a:t>最大</a:t>
            </a:r>
            <a:r>
              <a:rPr lang="en-US" dirty="0" smtClean="0"/>
              <a:t> </a:t>
            </a:r>
            <a:r>
              <a:rPr lang="en-US" dirty="0"/>
              <a:t>ISE SXP </a:t>
            </a:r>
            <a:r>
              <a:rPr lang="ja-JP" altLang="en-US" dirty="0" smtClean="0"/>
              <a:t>バインディング数</a:t>
            </a:r>
            <a:r>
              <a:rPr lang="en-US" dirty="0" smtClean="0"/>
              <a:t> </a:t>
            </a:r>
            <a:r>
              <a:rPr lang="en-US" dirty="0"/>
              <a:t>= </a:t>
            </a:r>
            <a:r>
              <a:rPr lang="en-US" dirty="0" smtClean="0"/>
              <a:t>SXPSN</a:t>
            </a:r>
            <a:r>
              <a:rPr lang="ja-JP" altLang="en-US" dirty="0" smtClean="0"/>
              <a:t>毎に</a:t>
            </a:r>
            <a:r>
              <a:rPr lang="en-US" altLang="ja-JP" dirty="0" smtClean="0"/>
              <a:t> </a:t>
            </a:r>
            <a:r>
              <a:rPr lang="en-US" b="1" dirty="0" smtClean="0">
                <a:solidFill>
                  <a:schemeClr val="accent4">
                    <a:lumMod val="75000"/>
                  </a:schemeClr>
                </a:solidFill>
              </a:rPr>
              <a:t>250k</a:t>
            </a:r>
            <a:r>
              <a:rPr lang="en-US" dirty="0" smtClean="0">
                <a:solidFill>
                  <a:schemeClr val="accent4">
                    <a:lumMod val="75000"/>
                  </a:schemeClr>
                </a:solidFill>
              </a:rPr>
              <a:t> </a:t>
            </a:r>
            <a:r>
              <a:rPr lang="en-US" dirty="0" smtClean="0"/>
              <a:t>(</a:t>
            </a:r>
            <a:r>
              <a:rPr lang="en-US" altLang="ja-JP" dirty="0"/>
              <a:t>〜</a:t>
            </a:r>
            <a:r>
              <a:rPr lang="en-US" dirty="0"/>
              <a:t>ISE2.0 : 100k) </a:t>
            </a:r>
            <a:br>
              <a:rPr lang="en-US" dirty="0"/>
            </a:br>
            <a:r>
              <a:rPr lang="en-US" dirty="0"/>
              <a:t>				= </a:t>
            </a:r>
            <a:r>
              <a:rPr lang="en-US" dirty="0" smtClean="0"/>
              <a:t>ISE deployment</a:t>
            </a:r>
            <a:r>
              <a:rPr lang="ja-JP" altLang="en-US" dirty="0" smtClean="0"/>
              <a:t>毎に</a:t>
            </a:r>
            <a:r>
              <a:rPr lang="en-US" altLang="ja-JP" dirty="0" smtClean="0"/>
              <a:t> </a:t>
            </a:r>
            <a:r>
              <a:rPr lang="en-US" b="1" dirty="0" smtClean="0">
                <a:solidFill>
                  <a:schemeClr val="accent4">
                    <a:lumMod val="75000"/>
                  </a:schemeClr>
                </a:solidFill>
              </a:rPr>
              <a:t>500k</a:t>
            </a:r>
            <a:r>
              <a:rPr lang="en-US" dirty="0">
                <a:solidFill>
                  <a:schemeClr val="accent4">
                    <a:lumMod val="75000"/>
                  </a:schemeClr>
                </a:solidFill>
              </a:rPr>
              <a:t> </a:t>
            </a:r>
            <a:r>
              <a:rPr lang="en-US" dirty="0"/>
              <a:t>(2</a:t>
            </a:r>
            <a:r>
              <a:rPr lang="ja-JP" altLang="en-US" dirty="0"/>
              <a:t>つの</a:t>
            </a:r>
            <a:r>
              <a:rPr lang="en-US" dirty="0"/>
              <a:t>SXP PSN</a:t>
            </a:r>
            <a:r>
              <a:rPr lang="ja-JP" altLang="en-US" dirty="0"/>
              <a:t>ペア</a:t>
            </a:r>
            <a:r>
              <a:rPr lang="en-US" dirty="0"/>
              <a:t>)</a:t>
            </a:r>
          </a:p>
          <a:p>
            <a:r>
              <a:rPr lang="en-US" sz="2000" dirty="0"/>
              <a:t>Profiler</a:t>
            </a:r>
          </a:p>
          <a:p>
            <a:pPr lvl="1"/>
            <a:r>
              <a:rPr lang="ja-JP" altLang="en-US" dirty="0" smtClean="0"/>
              <a:t>最大</a:t>
            </a:r>
            <a:r>
              <a:rPr lang="en-US" altLang="ja-JP" dirty="0" smtClean="0"/>
              <a:t> </a:t>
            </a:r>
            <a:r>
              <a:rPr lang="en-US" dirty="0" smtClean="0"/>
              <a:t>Profiler </a:t>
            </a:r>
            <a:r>
              <a:rPr lang="ja-JP" altLang="en-US" dirty="0" smtClean="0"/>
              <a:t>ポリシー数</a:t>
            </a:r>
            <a:r>
              <a:rPr lang="en-US" dirty="0" smtClean="0"/>
              <a:t> </a:t>
            </a:r>
            <a:r>
              <a:rPr lang="en-US" dirty="0"/>
              <a:t>= </a:t>
            </a:r>
            <a:r>
              <a:rPr lang="en-US" b="1" dirty="0" smtClean="0">
                <a:solidFill>
                  <a:schemeClr val="accent4">
                    <a:lumMod val="75000"/>
                  </a:schemeClr>
                </a:solidFill>
              </a:rPr>
              <a:t>2000</a:t>
            </a:r>
            <a:r>
              <a:rPr lang="en-US" dirty="0">
                <a:solidFill>
                  <a:schemeClr val="accent4">
                    <a:lumMod val="75000"/>
                  </a:schemeClr>
                </a:solidFill>
              </a:rPr>
              <a:t> </a:t>
            </a:r>
            <a:r>
              <a:rPr lang="en-US" dirty="0"/>
              <a:t>(</a:t>
            </a:r>
            <a:r>
              <a:rPr lang="en-US" altLang="ja-JP" dirty="0"/>
              <a:t>〜</a:t>
            </a:r>
            <a:r>
              <a:rPr lang="en-US" dirty="0"/>
              <a:t>ISE2.0 : 1000)</a:t>
            </a:r>
          </a:p>
          <a:p>
            <a:endParaRPr lang="en-US" sz="1800" dirty="0" smtClean="0">
              <a:solidFill>
                <a:srgbClr val="7030A0"/>
              </a:solidFill>
            </a:endParaRPr>
          </a:p>
        </p:txBody>
      </p:sp>
      <p:sp>
        <p:nvSpPr>
          <p:cNvPr id="2" name="Title 1"/>
          <p:cNvSpPr>
            <a:spLocks noGrp="1"/>
          </p:cNvSpPr>
          <p:nvPr>
            <p:ph type="title"/>
          </p:nvPr>
        </p:nvSpPr>
        <p:spPr/>
        <p:txBody>
          <a:bodyPr/>
          <a:lstStyle/>
          <a:p>
            <a:r>
              <a:rPr lang="en-US" dirty="0"/>
              <a:t>ISE 2.1 スケーラビリティ拡張</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748" y="155575"/>
            <a:ext cx="3370265" cy="168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6865" y="896906"/>
            <a:ext cx="3470872" cy="369332"/>
          </a:xfrm>
          <a:prstGeom prst="rect">
            <a:avLst/>
          </a:prstGeom>
        </p:spPr>
        <p:txBody>
          <a:bodyPr wrap="none">
            <a:spAutoFit/>
          </a:bodyPr>
          <a:lstStyle/>
          <a:p>
            <a:r>
              <a:rPr lang="en-US" dirty="0" err="1">
                <a:solidFill>
                  <a:srgbClr val="7030A0"/>
                </a:solidFill>
              </a:rPr>
              <a:t>TrustSec</a:t>
            </a:r>
            <a:r>
              <a:rPr lang="en-US" dirty="0">
                <a:solidFill>
                  <a:srgbClr val="7030A0"/>
                </a:solidFill>
              </a:rPr>
              <a:t> </a:t>
            </a:r>
            <a:r>
              <a:rPr lang="ja-JP" altLang="en-US" dirty="0" smtClean="0">
                <a:solidFill>
                  <a:srgbClr val="7030A0"/>
                </a:solidFill>
              </a:rPr>
              <a:t>および</a:t>
            </a:r>
            <a:r>
              <a:rPr lang="en-US" altLang="ja-JP" dirty="0" smtClean="0">
                <a:solidFill>
                  <a:srgbClr val="7030A0"/>
                </a:solidFill>
              </a:rPr>
              <a:t> Device </a:t>
            </a:r>
            <a:r>
              <a:rPr lang="en-US" dirty="0" smtClean="0">
                <a:solidFill>
                  <a:srgbClr val="7030A0"/>
                </a:solidFill>
              </a:rPr>
              <a:t>Profiling</a:t>
            </a:r>
            <a:endParaRPr lang="en-US" dirty="0">
              <a:solidFill>
                <a:srgbClr val="7030A0"/>
              </a:solidFill>
            </a:endParaRPr>
          </a:p>
        </p:txBody>
      </p:sp>
    </p:spTree>
    <p:extLst>
      <p:ext uri="{BB962C8B-B14F-4D97-AF65-F5344CB8AC3E}">
        <p14:creationId xmlns:p14="http://schemas.microsoft.com/office/powerpoint/2010/main" val="385020370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Rectangle 832"/>
          <p:cNvSpPr/>
          <p:nvPr/>
        </p:nvSpPr>
        <p:spPr bwMode="auto">
          <a:xfrm>
            <a:off x="7467600" y="4324350"/>
            <a:ext cx="1676400" cy="819150"/>
          </a:xfrm>
          <a:prstGeom prst="rect">
            <a:avLst/>
          </a:prstGeom>
          <a:solidFill>
            <a:schemeClr val="bg1"/>
          </a:solidFill>
          <a:ln w="38100" cap="flat">
            <a:noFill/>
            <a:miter lim="800000"/>
            <a:headEnd type="none" w="med" len="med"/>
            <a:tailEnd type="none" w="med" len="med"/>
          </a:ln>
        </p:spPr>
        <p:txBody>
          <a:bodyPr rtlCol="0" anchor="ctr"/>
          <a:lstStyle/>
          <a:p>
            <a:pPr algn="ctr"/>
            <a:endParaRPr lang="en-US"/>
          </a:p>
        </p:txBody>
      </p:sp>
      <p:pic>
        <p:nvPicPr>
          <p:cNvPr id="1026" name="Picture 2" descr="http://www.freeusandworldmaps.com/images/WorldPrintable/WorldMercator6NoLinesPrint.jpg"/>
          <p:cNvPicPr>
            <a:picLocks noChangeAspect="1" noChangeArrowheads="1"/>
          </p:cNvPicPr>
          <p:nvPr/>
        </p:nvPicPr>
        <p:blipFill rotWithShape="1">
          <a:blip r:embed="rId3">
            <a:extLst>
              <a:ext uri="{28A0092B-C50C-407E-A947-70E740481C1C}">
                <a14:useLocalDpi xmlns:a14="http://schemas.microsoft.com/office/drawing/2010/main" val="0"/>
              </a:ext>
            </a:extLst>
          </a:blip>
          <a:srcRect t="13902" b="22612"/>
          <a:stretch/>
        </p:blipFill>
        <p:spPr bwMode="auto">
          <a:xfrm>
            <a:off x="148123" y="761779"/>
            <a:ext cx="8863716" cy="4381721"/>
          </a:xfrm>
          <a:prstGeom prst="rect">
            <a:avLst/>
          </a:prstGeom>
          <a:noFill/>
          <a:extLst>
            <a:ext uri="{909E8E84-426E-40dd-AFC4-6F175D3DCCD1}">
              <a14:hiddenFill xmlns:a14="http://schemas.microsoft.com/office/drawing/2010/main">
                <a:solidFill>
                  <a:srgbClr val="FFFFFF"/>
                </a:solidFill>
              </a14:hiddenFill>
            </a:ext>
          </a:extLst>
        </p:spPr>
      </p:pic>
      <p:sp>
        <p:nvSpPr>
          <p:cNvPr id="262" name="Title 261"/>
          <p:cNvSpPr>
            <a:spLocks noGrp="1"/>
          </p:cNvSpPr>
          <p:nvPr>
            <p:ph type="title"/>
          </p:nvPr>
        </p:nvSpPr>
        <p:spPr/>
        <p:txBody>
          <a:bodyPr/>
          <a:lstStyle/>
          <a:p>
            <a:r>
              <a:rPr lang="ja-JP" altLang="en-US" dirty="0" smtClean="0"/>
              <a:t>分散構成では</a:t>
            </a:r>
            <a:r>
              <a:rPr lang="en-US" altLang="ja-JP" dirty="0" smtClean="0"/>
              <a:t> </a:t>
            </a:r>
            <a:r>
              <a:rPr lang="ja-JP" altLang="en-US" dirty="0" smtClean="0"/>
              <a:t>最大</a:t>
            </a:r>
            <a:r>
              <a:rPr lang="en-US" dirty="0" smtClean="0"/>
              <a:t> </a:t>
            </a:r>
            <a:r>
              <a:rPr lang="en-US" b="1" dirty="0" smtClean="0">
                <a:solidFill>
                  <a:schemeClr val="accent4">
                    <a:lumMod val="75000"/>
                  </a:schemeClr>
                </a:solidFill>
              </a:rPr>
              <a:t>300ms</a:t>
            </a:r>
            <a:r>
              <a:rPr lang="en-US" dirty="0"/>
              <a:t> </a:t>
            </a:r>
            <a:r>
              <a:rPr lang="ja-JP" altLang="en-US" dirty="0" smtClean="0"/>
              <a:t>の遅延まで</a:t>
            </a:r>
            <a:endParaRPr lang="en-US" dirty="0"/>
          </a:p>
        </p:txBody>
      </p:sp>
      <p:sp>
        <p:nvSpPr>
          <p:cNvPr id="2" name="Rounded Rectangle 1"/>
          <p:cNvSpPr/>
          <p:nvPr/>
        </p:nvSpPr>
        <p:spPr>
          <a:xfrm>
            <a:off x="148124" y="745255"/>
            <a:ext cx="3462410" cy="2550622"/>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lumMod val="50000"/>
                </a:schemeClr>
              </a:solidFill>
            </a:endParaRPr>
          </a:p>
        </p:txBody>
      </p:sp>
      <p:sp>
        <p:nvSpPr>
          <p:cNvPr id="68" name="Rounded Rectangle 67"/>
          <p:cNvSpPr/>
          <p:nvPr/>
        </p:nvSpPr>
        <p:spPr>
          <a:xfrm>
            <a:off x="3724863" y="745253"/>
            <a:ext cx="2662644" cy="4381721"/>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lumMod val="50000"/>
                </a:schemeClr>
              </a:solidFill>
            </a:endParaRPr>
          </a:p>
        </p:txBody>
      </p:sp>
      <p:sp>
        <p:nvSpPr>
          <p:cNvPr id="69" name="Rounded Rectangle 68"/>
          <p:cNvSpPr/>
          <p:nvPr/>
        </p:nvSpPr>
        <p:spPr>
          <a:xfrm>
            <a:off x="6501837" y="745253"/>
            <a:ext cx="2411129" cy="266469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lumMod val="50000"/>
                </a:schemeClr>
              </a:solidFill>
            </a:endParaRPr>
          </a:p>
        </p:txBody>
      </p:sp>
      <p:grpSp>
        <p:nvGrpSpPr>
          <p:cNvPr id="7" name="Group 522"/>
          <p:cNvGrpSpPr>
            <a:grpSpLocks noChangeAspect="1"/>
          </p:cNvGrpSpPr>
          <p:nvPr/>
        </p:nvGrpSpPr>
        <p:grpSpPr>
          <a:xfrm>
            <a:off x="2116626" y="2565148"/>
            <a:ext cx="582119" cy="366100"/>
            <a:chOff x="12624594" y="2057400"/>
            <a:chExt cx="1714762" cy="1078322"/>
          </a:xfrm>
        </p:grpSpPr>
        <p:grpSp>
          <p:nvGrpSpPr>
            <p:cNvPr id="8" name="Group 217"/>
            <p:cNvGrpSpPr/>
            <p:nvPr/>
          </p:nvGrpSpPr>
          <p:grpSpPr>
            <a:xfrm>
              <a:off x="12624594" y="2057400"/>
              <a:ext cx="1447799" cy="1078322"/>
              <a:chOff x="2667000" y="4876800"/>
              <a:chExt cx="1447799" cy="1078322"/>
            </a:xfrm>
          </p:grpSpPr>
          <p:grpSp>
            <p:nvGrpSpPr>
              <p:cNvPr id="10"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2"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13"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3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11" name="Picture 10"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9" name="TextBox 8"/>
            <p:cNvSpPr txBox="1"/>
            <p:nvPr/>
          </p:nvSpPr>
          <p:spPr>
            <a:xfrm>
              <a:off x="13176225"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38" name="Group 553"/>
          <p:cNvGrpSpPr>
            <a:grpSpLocks noChangeAspect="1"/>
          </p:cNvGrpSpPr>
          <p:nvPr/>
        </p:nvGrpSpPr>
        <p:grpSpPr>
          <a:xfrm>
            <a:off x="2604837" y="2568162"/>
            <a:ext cx="582118" cy="366100"/>
            <a:chOff x="12624595" y="2057400"/>
            <a:chExt cx="1714761" cy="1078322"/>
          </a:xfrm>
        </p:grpSpPr>
        <p:grpSp>
          <p:nvGrpSpPr>
            <p:cNvPr id="39" name="Group 217"/>
            <p:cNvGrpSpPr/>
            <p:nvPr/>
          </p:nvGrpSpPr>
          <p:grpSpPr>
            <a:xfrm>
              <a:off x="12624595" y="2057400"/>
              <a:ext cx="1447799" cy="1078322"/>
              <a:chOff x="2667001" y="4876800"/>
              <a:chExt cx="1447799" cy="1078322"/>
            </a:xfrm>
          </p:grpSpPr>
          <p:grpSp>
            <p:nvGrpSpPr>
              <p:cNvPr id="41"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43"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44"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42" name="Picture 41"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40" name="TextBox 39"/>
            <p:cNvSpPr txBox="1"/>
            <p:nvPr/>
          </p:nvSpPr>
          <p:spPr>
            <a:xfrm>
              <a:off x="13128468"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102" name="Group 393"/>
          <p:cNvGrpSpPr>
            <a:grpSpLocks noChangeAspect="1"/>
          </p:cNvGrpSpPr>
          <p:nvPr/>
        </p:nvGrpSpPr>
        <p:grpSpPr>
          <a:xfrm>
            <a:off x="561232" y="2155276"/>
            <a:ext cx="604535" cy="367575"/>
            <a:chOff x="14377194" y="2819400"/>
            <a:chExt cx="1773654" cy="1078322"/>
          </a:xfrm>
        </p:grpSpPr>
        <p:grpSp>
          <p:nvGrpSpPr>
            <p:cNvPr id="103" name="Group 339"/>
            <p:cNvGrpSpPr/>
            <p:nvPr/>
          </p:nvGrpSpPr>
          <p:grpSpPr>
            <a:xfrm>
              <a:off x="14377194" y="2819400"/>
              <a:ext cx="1447799" cy="1078322"/>
              <a:chOff x="2667000" y="4876800"/>
              <a:chExt cx="1447799" cy="1078322"/>
            </a:xfrm>
          </p:grpSpPr>
          <p:grpSp>
            <p:nvGrpSpPr>
              <p:cNvPr id="105"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07"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108"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09"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0"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4"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5"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1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2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3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106" name="Picture 105" descr="user_admin_n_16.png"/>
              <p:cNvPicPr>
                <a:picLocks noChangeAspect="1"/>
              </p:cNvPicPr>
              <p:nvPr/>
            </p:nvPicPr>
            <p:blipFill>
              <a:blip r:embed="rId6" cstate="print"/>
              <a:stretch>
                <a:fillRect/>
              </a:stretch>
            </p:blipFill>
            <p:spPr>
              <a:xfrm>
                <a:off x="3723180" y="5683465"/>
                <a:ext cx="229652" cy="229655"/>
              </a:xfrm>
              <a:prstGeom prst="rect">
                <a:avLst/>
              </a:prstGeom>
            </p:spPr>
          </p:pic>
        </p:grpSp>
        <p:sp>
          <p:nvSpPr>
            <p:cNvPr id="104" name="TextBox 103"/>
            <p:cNvSpPr txBox="1"/>
            <p:nvPr/>
          </p:nvSpPr>
          <p:spPr>
            <a:xfrm>
              <a:off x="14862584" y="3064034"/>
              <a:ext cx="1288264" cy="632029"/>
            </a:xfrm>
            <a:prstGeom prst="rect">
              <a:avLst/>
            </a:prstGeom>
            <a:noFill/>
          </p:spPr>
          <p:txBody>
            <a:bodyPr wrap="square" rtlCol="0">
              <a:spAutoFit/>
            </a:bodyPr>
            <a:lstStyle/>
            <a:p>
              <a:r>
                <a:rPr lang="en-US" sz="800" dirty="0">
                  <a:solidFill>
                    <a:schemeClr val="bg1"/>
                  </a:solidFill>
                </a:rPr>
                <a:t>PAN</a:t>
              </a:r>
            </a:p>
          </p:txBody>
        </p:sp>
      </p:grpSp>
      <p:grpSp>
        <p:nvGrpSpPr>
          <p:cNvPr id="133" name="Group 273"/>
          <p:cNvGrpSpPr>
            <a:grpSpLocks noChangeAspect="1"/>
          </p:cNvGrpSpPr>
          <p:nvPr/>
        </p:nvGrpSpPr>
        <p:grpSpPr>
          <a:xfrm>
            <a:off x="1023025" y="2155524"/>
            <a:ext cx="565879" cy="367575"/>
            <a:chOff x="12700795" y="3767512"/>
            <a:chExt cx="1660240" cy="1078322"/>
          </a:xfrm>
        </p:grpSpPr>
        <p:grpSp>
          <p:nvGrpSpPr>
            <p:cNvPr id="134" name="Group 246"/>
            <p:cNvGrpSpPr/>
            <p:nvPr/>
          </p:nvGrpSpPr>
          <p:grpSpPr>
            <a:xfrm>
              <a:off x="12700795" y="3767512"/>
              <a:ext cx="1447799" cy="1078322"/>
              <a:chOff x="2667000" y="4898990"/>
              <a:chExt cx="1447799" cy="1078322"/>
            </a:xfrm>
          </p:grpSpPr>
          <p:grpSp>
            <p:nvGrpSpPr>
              <p:cNvPr id="136" name="Group 110"/>
              <p:cNvGrpSpPr/>
              <p:nvPr/>
            </p:nvGrpSpPr>
            <p:grpSpPr>
              <a:xfrm>
                <a:off x="2667000" y="4898990"/>
                <a:ext cx="1447799" cy="1078322"/>
                <a:chOff x="3440922" y="3823015"/>
                <a:chExt cx="877703" cy="664912"/>
              </a:xfrm>
              <a:effectLst>
                <a:outerShdw blurRad="63500" sx="102000" sy="102000" algn="ctr" rotWithShape="0">
                  <a:prstClr val="black">
                    <a:alpha val="67000"/>
                  </a:prstClr>
                </a:outerShdw>
              </a:effectLst>
            </p:grpSpPr>
            <p:pic>
              <p:nvPicPr>
                <p:cNvPr id="138"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23015"/>
                  <a:ext cx="877703" cy="664912"/>
                </a:xfrm>
                <a:prstGeom prst="rect">
                  <a:avLst/>
                </a:prstGeom>
                <a:noFill/>
              </p:spPr>
            </p:pic>
            <p:grpSp>
              <p:nvGrpSpPr>
                <p:cNvPr id="139"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4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4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5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6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137" name="Picture 136" descr="mnt_n_16.png"/>
              <p:cNvPicPr>
                <a:picLocks noChangeAspect="1"/>
              </p:cNvPicPr>
              <p:nvPr/>
            </p:nvPicPr>
            <p:blipFill>
              <a:blip r:embed="rId7" cstate="print"/>
              <a:stretch>
                <a:fillRect/>
              </a:stretch>
            </p:blipFill>
            <p:spPr>
              <a:xfrm>
                <a:off x="3723177" y="5646224"/>
                <a:ext cx="229655" cy="221176"/>
              </a:xfrm>
              <a:prstGeom prst="rect">
                <a:avLst/>
              </a:prstGeom>
            </p:spPr>
          </p:pic>
        </p:grpSp>
        <p:sp>
          <p:nvSpPr>
            <p:cNvPr id="135" name="TextBox 134"/>
            <p:cNvSpPr txBox="1"/>
            <p:nvPr/>
          </p:nvSpPr>
          <p:spPr>
            <a:xfrm>
              <a:off x="13217249" y="3996809"/>
              <a:ext cx="1143786" cy="632029"/>
            </a:xfrm>
            <a:prstGeom prst="rect">
              <a:avLst/>
            </a:prstGeom>
            <a:noFill/>
          </p:spPr>
          <p:txBody>
            <a:bodyPr wrap="none" rtlCol="0">
              <a:spAutoFit/>
            </a:bodyPr>
            <a:lstStyle/>
            <a:p>
              <a:r>
                <a:rPr lang="en-US" sz="800" dirty="0">
                  <a:solidFill>
                    <a:schemeClr val="bg1"/>
                  </a:solidFill>
                </a:rPr>
                <a:t>MnT</a:t>
              </a:r>
            </a:p>
          </p:txBody>
        </p:sp>
      </p:grpSp>
      <p:grpSp>
        <p:nvGrpSpPr>
          <p:cNvPr id="164" name="Group 273"/>
          <p:cNvGrpSpPr>
            <a:grpSpLocks noChangeAspect="1"/>
          </p:cNvGrpSpPr>
          <p:nvPr/>
        </p:nvGrpSpPr>
        <p:grpSpPr>
          <a:xfrm>
            <a:off x="2606864" y="2146944"/>
            <a:ext cx="565879" cy="367575"/>
            <a:chOff x="12700795" y="3767512"/>
            <a:chExt cx="1660240" cy="1078322"/>
          </a:xfrm>
        </p:grpSpPr>
        <p:grpSp>
          <p:nvGrpSpPr>
            <p:cNvPr id="165" name="Group 246"/>
            <p:cNvGrpSpPr/>
            <p:nvPr/>
          </p:nvGrpSpPr>
          <p:grpSpPr>
            <a:xfrm>
              <a:off x="12700795" y="3767512"/>
              <a:ext cx="1447799" cy="1078322"/>
              <a:chOff x="2667000" y="4898990"/>
              <a:chExt cx="1447799" cy="1078322"/>
            </a:xfrm>
          </p:grpSpPr>
          <p:grpSp>
            <p:nvGrpSpPr>
              <p:cNvPr id="167" name="Group 110"/>
              <p:cNvGrpSpPr/>
              <p:nvPr/>
            </p:nvGrpSpPr>
            <p:grpSpPr>
              <a:xfrm>
                <a:off x="2667000" y="4898990"/>
                <a:ext cx="1447799" cy="1078322"/>
                <a:chOff x="3440922" y="3823015"/>
                <a:chExt cx="877703" cy="664912"/>
              </a:xfrm>
              <a:effectLst>
                <a:outerShdw blurRad="63500" sx="102000" sy="102000" algn="ctr" rotWithShape="0">
                  <a:prstClr val="black">
                    <a:alpha val="67000"/>
                  </a:prstClr>
                </a:outerShdw>
              </a:effectLst>
            </p:grpSpPr>
            <p:pic>
              <p:nvPicPr>
                <p:cNvPr id="169"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23015"/>
                  <a:ext cx="877703" cy="664912"/>
                </a:xfrm>
                <a:prstGeom prst="rect">
                  <a:avLst/>
                </a:prstGeom>
                <a:noFill/>
              </p:spPr>
            </p:pic>
            <p:grpSp>
              <p:nvGrpSpPr>
                <p:cNvPr id="17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7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7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8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9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168" name="Picture 167" descr="mnt_n_16.png"/>
              <p:cNvPicPr>
                <a:picLocks noChangeAspect="1"/>
              </p:cNvPicPr>
              <p:nvPr/>
            </p:nvPicPr>
            <p:blipFill>
              <a:blip r:embed="rId7" cstate="print"/>
              <a:stretch>
                <a:fillRect/>
              </a:stretch>
            </p:blipFill>
            <p:spPr>
              <a:xfrm>
                <a:off x="3723177" y="5646224"/>
                <a:ext cx="229655" cy="221176"/>
              </a:xfrm>
              <a:prstGeom prst="rect">
                <a:avLst/>
              </a:prstGeom>
            </p:spPr>
          </p:pic>
        </p:grpSp>
        <p:sp>
          <p:nvSpPr>
            <p:cNvPr id="166" name="TextBox 165"/>
            <p:cNvSpPr txBox="1"/>
            <p:nvPr/>
          </p:nvSpPr>
          <p:spPr>
            <a:xfrm>
              <a:off x="13217249" y="3996809"/>
              <a:ext cx="1143786" cy="632029"/>
            </a:xfrm>
            <a:prstGeom prst="rect">
              <a:avLst/>
            </a:prstGeom>
            <a:noFill/>
          </p:spPr>
          <p:txBody>
            <a:bodyPr wrap="none" rtlCol="0">
              <a:spAutoFit/>
            </a:bodyPr>
            <a:lstStyle/>
            <a:p>
              <a:r>
                <a:rPr lang="en-US" sz="800" dirty="0">
                  <a:solidFill>
                    <a:schemeClr val="bg1"/>
                  </a:solidFill>
                </a:rPr>
                <a:t>MnT</a:t>
              </a:r>
            </a:p>
          </p:txBody>
        </p:sp>
      </p:grpSp>
      <p:grpSp>
        <p:nvGrpSpPr>
          <p:cNvPr id="226" name="Group 393"/>
          <p:cNvGrpSpPr>
            <a:grpSpLocks noChangeAspect="1"/>
          </p:cNvGrpSpPr>
          <p:nvPr/>
        </p:nvGrpSpPr>
        <p:grpSpPr>
          <a:xfrm>
            <a:off x="2127327" y="2147759"/>
            <a:ext cx="595662" cy="367575"/>
            <a:chOff x="14377194" y="2819400"/>
            <a:chExt cx="1747620" cy="1078322"/>
          </a:xfrm>
        </p:grpSpPr>
        <p:grpSp>
          <p:nvGrpSpPr>
            <p:cNvPr id="227" name="Group 339"/>
            <p:cNvGrpSpPr/>
            <p:nvPr/>
          </p:nvGrpSpPr>
          <p:grpSpPr>
            <a:xfrm>
              <a:off x="14377194" y="2819400"/>
              <a:ext cx="1447799" cy="1078322"/>
              <a:chOff x="2667000" y="4876800"/>
              <a:chExt cx="1447799" cy="1078322"/>
            </a:xfrm>
          </p:grpSpPr>
          <p:grpSp>
            <p:nvGrpSpPr>
              <p:cNvPr id="229"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231"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232"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23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3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4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25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230" name="Picture 229" descr="user_admin_n_16.png"/>
              <p:cNvPicPr>
                <a:picLocks noChangeAspect="1"/>
              </p:cNvPicPr>
              <p:nvPr/>
            </p:nvPicPr>
            <p:blipFill>
              <a:blip r:embed="rId6" cstate="print"/>
              <a:stretch>
                <a:fillRect/>
              </a:stretch>
            </p:blipFill>
            <p:spPr>
              <a:xfrm>
                <a:off x="3723180" y="5683465"/>
                <a:ext cx="229652" cy="229655"/>
              </a:xfrm>
              <a:prstGeom prst="rect">
                <a:avLst/>
              </a:prstGeom>
            </p:spPr>
          </p:pic>
        </p:grpSp>
        <p:sp>
          <p:nvSpPr>
            <p:cNvPr id="228" name="TextBox 227"/>
            <p:cNvSpPr txBox="1"/>
            <p:nvPr/>
          </p:nvSpPr>
          <p:spPr>
            <a:xfrm>
              <a:off x="14855313" y="3064034"/>
              <a:ext cx="1269501" cy="632029"/>
            </a:xfrm>
            <a:prstGeom prst="rect">
              <a:avLst/>
            </a:prstGeom>
            <a:noFill/>
          </p:spPr>
          <p:txBody>
            <a:bodyPr wrap="square" rtlCol="0">
              <a:spAutoFit/>
            </a:bodyPr>
            <a:lstStyle/>
            <a:p>
              <a:r>
                <a:rPr lang="en-US" sz="800" dirty="0">
                  <a:solidFill>
                    <a:schemeClr val="bg1"/>
                  </a:solidFill>
                </a:rPr>
                <a:t>PAN</a:t>
              </a:r>
            </a:p>
          </p:txBody>
        </p:sp>
      </p:grpSp>
      <p:grpSp>
        <p:nvGrpSpPr>
          <p:cNvPr id="487" name="Group 522"/>
          <p:cNvGrpSpPr>
            <a:grpSpLocks noChangeAspect="1"/>
          </p:cNvGrpSpPr>
          <p:nvPr/>
        </p:nvGrpSpPr>
        <p:grpSpPr>
          <a:xfrm>
            <a:off x="6858000" y="2495550"/>
            <a:ext cx="552440" cy="366100"/>
            <a:chOff x="12624594" y="2057400"/>
            <a:chExt cx="1627336" cy="1078322"/>
          </a:xfrm>
        </p:grpSpPr>
        <p:grpSp>
          <p:nvGrpSpPr>
            <p:cNvPr id="488" name="Group 217"/>
            <p:cNvGrpSpPr/>
            <p:nvPr/>
          </p:nvGrpSpPr>
          <p:grpSpPr>
            <a:xfrm>
              <a:off x="12624594" y="2057400"/>
              <a:ext cx="1447799" cy="1078322"/>
              <a:chOff x="2667000" y="4876800"/>
              <a:chExt cx="1447799" cy="1078322"/>
            </a:xfrm>
          </p:grpSpPr>
          <p:grpSp>
            <p:nvGrpSpPr>
              <p:cNvPr id="490"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492"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493"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94"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5"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6"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7"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8"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99"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0"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1"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2"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3"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4"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5"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7"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8"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09"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0"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1"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2"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3"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4"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6"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17"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491" name="Picture 490"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489" name="TextBox 488"/>
            <p:cNvSpPr txBox="1"/>
            <p:nvPr/>
          </p:nvSpPr>
          <p:spPr>
            <a:xfrm>
              <a:off x="13088799"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518" name="Group 553"/>
          <p:cNvGrpSpPr>
            <a:grpSpLocks noChangeAspect="1"/>
          </p:cNvGrpSpPr>
          <p:nvPr/>
        </p:nvGrpSpPr>
        <p:grpSpPr>
          <a:xfrm>
            <a:off x="7346213" y="2498564"/>
            <a:ext cx="567370" cy="366100"/>
            <a:chOff x="12624595" y="2057400"/>
            <a:chExt cx="1671317" cy="1078322"/>
          </a:xfrm>
        </p:grpSpPr>
        <p:grpSp>
          <p:nvGrpSpPr>
            <p:cNvPr id="519" name="Group 217"/>
            <p:cNvGrpSpPr/>
            <p:nvPr/>
          </p:nvGrpSpPr>
          <p:grpSpPr>
            <a:xfrm>
              <a:off x="12624595" y="2057400"/>
              <a:ext cx="1447799" cy="1078322"/>
              <a:chOff x="2667001" y="4876800"/>
              <a:chExt cx="1447799" cy="1078322"/>
            </a:xfrm>
          </p:grpSpPr>
          <p:grpSp>
            <p:nvGrpSpPr>
              <p:cNvPr id="521"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523"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524"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52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2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2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2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2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3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4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522" name="Picture 521"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520" name="TextBox 519"/>
            <p:cNvSpPr txBox="1"/>
            <p:nvPr/>
          </p:nvSpPr>
          <p:spPr>
            <a:xfrm>
              <a:off x="13085024"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549" name="Group 553"/>
          <p:cNvGrpSpPr>
            <a:grpSpLocks noChangeAspect="1"/>
          </p:cNvGrpSpPr>
          <p:nvPr/>
        </p:nvGrpSpPr>
        <p:grpSpPr>
          <a:xfrm>
            <a:off x="2857113" y="3879185"/>
            <a:ext cx="567371" cy="366100"/>
            <a:chOff x="12624594" y="2057400"/>
            <a:chExt cx="1671318" cy="1078322"/>
          </a:xfrm>
        </p:grpSpPr>
        <p:grpSp>
          <p:nvGrpSpPr>
            <p:cNvPr id="550" name="Group 217"/>
            <p:cNvGrpSpPr/>
            <p:nvPr/>
          </p:nvGrpSpPr>
          <p:grpSpPr>
            <a:xfrm>
              <a:off x="12624594" y="2057400"/>
              <a:ext cx="1447799" cy="1078322"/>
              <a:chOff x="2667000" y="4876800"/>
              <a:chExt cx="1447799" cy="1078322"/>
            </a:xfrm>
          </p:grpSpPr>
          <p:grpSp>
            <p:nvGrpSpPr>
              <p:cNvPr id="552"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554"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55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55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5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5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5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6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7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553" name="Picture 552"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551" name="TextBox 550"/>
            <p:cNvSpPr txBox="1"/>
            <p:nvPr/>
          </p:nvSpPr>
          <p:spPr>
            <a:xfrm>
              <a:off x="13085025" y="2299308"/>
              <a:ext cx="1210887" cy="634575"/>
            </a:xfrm>
            <a:prstGeom prst="rect">
              <a:avLst/>
            </a:prstGeom>
            <a:noFill/>
          </p:spPr>
          <p:txBody>
            <a:bodyPr wrap="square" rtlCol="0">
              <a:spAutoFit/>
            </a:bodyPr>
            <a:lstStyle/>
            <a:p>
              <a:r>
                <a:rPr lang="en-US" sz="800" dirty="0">
                  <a:solidFill>
                    <a:schemeClr val="bg1"/>
                  </a:solidFill>
                </a:rPr>
                <a:t>PSN</a:t>
              </a:r>
            </a:p>
          </p:txBody>
        </p:sp>
      </p:grpSp>
      <p:grpSp>
        <p:nvGrpSpPr>
          <p:cNvPr id="584" name="Group 522"/>
          <p:cNvGrpSpPr>
            <a:grpSpLocks noChangeAspect="1"/>
          </p:cNvGrpSpPr>
          <p:nvPr/>
        </p:nvGrpSpPr>
        <p:grpSpPr>
          <a:xfrm>
            <a:off x="4343400" y="2202636"/>
            <a:ext cx="544883" cy="366100"/>
            <a:chOff x="12624594" y="2057400"/>
            <a:chExt cx="1605075" cy="1078322"/>
          </a:xfrm>
        </p:grpSpPr>
        <p:grpSp>
          <p:nvGrpSpPr>
            <p:cNvPr id="585" name="Group 217"/>
            <p:cNvGrpSpPr/>
            <p:nvPr/>
          </p:nvGrpSpPr>
          <p:grpSpPr>
            <a:xfrm>
              <a:off x="12624594" y="2057400"/>
              <a:ext cx="1447799" cy="1078322"/>
              <a:chOff x="2667000" y="4876800"/>
              <a:chExt cx="1447799" cy="1078322"/>
            </a:xfrm>
          </p:grpSpPr>
          <p:grpSp>
            <p:nvGrpSpPr>
              <p:cNvPr id="587"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589"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59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59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59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0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1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588" name="Picture 587"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586" name="TextBox 585"/>
            <p:cNvSpPr txBox="1"/>
            <p:nvPr/>
          </p:nvSpPr>
          <p:spPr>
            <a:xfrm>
              <a:off x="13066538"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615" name="Group 553"/>
          <p:cNvGrpSpPr>
            <a:grpSpLocks noChangeAspect="1"/>
          </p:cNvGrpSpPr>
          <p:nvPr/>
        </p:nvGrpSpPr>
        <p:grpSpPr>
          <a:xfrm>
            <a:off x="4831613" y="2205650"/>
            <a:ext cx="567370" cy="366100"/>
            <a:chOff x="12624595" y="2057400"/>
            <a:chExt cx="1671317" cy="1078322"/>
          </a:xfrm>
        </p:grpSpPr>
        <p:grpSp>
          <p:nvGrpSpPr>
            <p:cNvPr id="616" name="Group 217"/>
            <p:cNvGrpSpPr/>
            <p:nvPr/>
          </p:nvGrpSpPr>
          <p:grpSpPr>
            <a:xfrm>
              <a:off x="12624595" y="2057400"/>
              <a:ext cx="1447799" cy="1078322"/>
              <a:chOff x="2667001" y="4876800"/>
              <a:chExt cx="1447799" cy="1078322"/>
            </a:xfrm>
          </p:grpSpPr>
          <p:grpSp>
            <p:nvGrpSpPr>
              <p:cNvPr id="618"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620"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62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2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2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3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4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619" name="Picture 618"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617" name="TextBox 616"/>
            <p:cNvSpPr txBox="1"/>
            <p:nvPr/>
          </p:nvSpPr>
          <p:spPr>
            <a:xfrm>
              <a:off x="13085024"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646" name="Group 553"/>
          <p:cNvGrpSpPr>
            <a:grpSpLocks noChangeAspect="1"/>
          </p:cNvGrpSpPr>
          <p:nvPr/>
        </p:nvGrpSpPr>
        <p:grpSpPr>
          <a:xfrm>
            <a:off x="2358095" y="3867150"/>
            <a:ext cx="574562" cy="366100"/>
            <a:chOff x="12624594" y="2057400"/>
            <a:chExt cx="1692501" cy="1078322"/>
          </a:xfrm>
        </p:grpSpPr>
        <p:grpSp>
          <p:nvGrpSpPr>
            <p:cNvPr id="647" name="Group 217"/>
            <p:cNvGrpSpPr/>
            <p:nvPr/>
          </p:nvGrpSpPr>
          <p:grpSpPr>
            <a:xfrm>
              <a:off x="12624594" y="2057400"/>
              <a:ext cx="1447799" cy="1078322"/>
              <a:chOff x="2667000" y="4876800"/>
              <a:chExt cx="1447799" cy="1078322"/>
            </a:xfrm>
          </p:grpSpPr>
          <p:grpSp>
            <p:nvGrpSpPr>
              <p:cNvPr id="649"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651"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652"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65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5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6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7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650" name="Picture 649"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648" name="TextBox 647"/>
            <p:cNvSpPr txBox="1"/>
            <p:nvPr/>
          </p:nvSpPr>
          <p:spPr>
            <a:xfrm>
              <a:off x="13106208" y="2299308"/>
              <a:ext cx="1210887" cy="634575"/>
            </a:xfrm>
            <a:prstGeom prst="rect">
              <a:avLst/>
            </a:prstGeom>
            <a:noFill/>
          </p:spPr>
          <p:txBody>
            <a:bodyPr wrap="square" rtlCol="0">
              <a:spAutoFit/>
            </a:bodyPr>
            <a:lstStyle/>
            <a:p>
              <a:r>
                <a:rPr lang="en-US" sz="800" dirty="0">
                  <a:solidFill>
                    <a:schemeClr val="bg1"/>
                  </a:solidFill>
                </a:rPr>
                <a:t>PSN</a:t>
              </a:r>
            </a:p>
          </p:txBody>
        </p:sp>
      </p:grpSp>
      <p:grpSp>
        <p:nvGrpSpPr>
          <p:cNvPr id="434" name="Group 522"/>
          <p:cNvGrpSpPr>
            <a:grpSpLocks noChangeAspect="1"/>
          </p:cNvGrpSpPr>
          <p:nvPr/>
        </p:nvGrpSpPr>
        <p:grpSpPr>
          <a:xfrm>
            <a:off x="542337" y="2563036"/>
            <a:ext cx="582119" cy="366100"/>
            <a:chOff x="12624594" y="2057400"/>
            <a:chExt cx="1714762" cy="1078322"/>
          </a:xfrm>
        </p:grpSpPr>
        <p:grpSp>
          <p:nvGrpSpPr>
            <p:cNvPr id="435" name="Group 217"/>
            <p:cNvGrpSpPr/>
            <p:nvPr/>
          </p:nvGrpSpPr>
          <p:grpSpPr>
            <a:xfrm>
              <a:off x="12624594" y="2057400"/>
              <a:ext cx="1447799" cy="1078322"/>
              <a:chOff x="2667000" y="4876800"/>
              <a:chExt cx="1447799" cy="1078322"/>
            </a:xfrm>
          </p:grpSpPr>
          <p:grpSp>
            <p:nvGrpSpPr>
              <p:cNvPr id="437"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439"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44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4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4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5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6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438" name="Picture 437"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436" name="TextBox 435"/>
            <p:cNvSpPr txBox="1"/>
            <p:nvPr/>
          </p:nvSpPr>
          <p:spPr>
            <a:xfrm>
              <a:off x="13176225"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465" name="Group 553"/>
          <p:cNvGrpSpPr>
            <a:grpSpLocks noChangeAspect="1"/>
          </p:cNvGrpSpPr>
          <p:nvPr/>
        </p:nvGrpSpPr>
        <p:grpSpPr>
          <a:xfrm>
            <a:off x="1030548" y="2566050"/>
            <a:ext cx="582118" cy="366100"/>
            <a:chOff x="12624595" y="2057400"/>
            <a:chExt cx="1714761" cy="1078322"/>
          </a:xfrm>
        </p:grpSpPr>
        <p:grpSp>
          <p:nvGrpSpPr>
            <p:cNvPr id="466" name="Group 217"/>
            <p:cNvGrpSpPr/>
            <p:nvPr/>
          </p:nvGrpSpPr>
          <p:grpSpPr>
            <a:xfrm>
              <a:off x="12624595" y="2057400"/>
              <a:ext cx="1447799" cy="1078322"/>
              <a:chOff x="2667001" y="4876800"/>
              <a:chExt cx="1447799" cy="1078322"/>
            </a:xfrm>
          </p:grpSpPr>
          <p:grpSp>
            <p:nvGrpSpPr>
              <p:cNvPr id="468"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470"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47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47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7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48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6"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8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69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469" name="Picture 468"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467" name="TextBox 466"/>
            <p:cNvSpPr txBox="1"/>
            <p:nvPr/>
          </p:nvSpPr>
          <p:spPr>
            <a:xfrm>
              <a:off x="13128468" y="2299308"/>
              <a:ext cx="1210888" cy="634575"/>
            </a:xfrm>
            <a:prstGeom prst="rect">
              <a:avLst/>
            </a:prstGeom>
            <a:noFill/>
          </p:spPr>
          <p:txBody>
            <a:bodyPr wrap="square" rtlCol="0">
              <a:spAutoFit/>
            </a:bodyPr>
            <a:lstStyle/>
            <a:p>
              <a:r>
                <a:rPr lang="en-US" sz="800" dirty="0">
                  <a:solidFill>
                    <a:schemeClr val="bg1"/>
                  </a:solidFill>
                </a:rPr>
                <a:t>PSN</a:t>
              </a:r>
            </a:p>
          </p:txBody>
        </p:sp>
      </p:grpSp>
      <p:pic>
        <p:nvPicPr>
          <p:cNvPr id="700"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15865"/>
          <a:stretch/>
        </p:blipFill>
        <p:spPr bwMode="auto">
          <a:xfrm>
            <a:off x="1970229" y="1123950"/>
            <a:ext cx="1593963" cy="914400"/>
          </a:xfrm>
          <a:prstGeom prst="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1" name="Picture 2"/>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06608" y="1123950"/>
            <a:ext cx="1703667"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02" name="Group 522"/>
          <p:cNvGrpSpPr>
            <a:grpSpLocks noChangeAspect="1"/>
          </p:cNvGrpSpPr>
          <p:nvPr/>
        </p:nvGrpSpPr>
        <p:grpSpPr>
          <a:xfrm>
            <a:off x="694737" y="2715436"/>
            <a:ext cx="582119" cy="366100"/>
            <a:chOff x="12624594" y="2057400"/>
            <a:chExt cx="1714762" cy="1078322"/>
          </a:xfrm>
        </p:grpSpPr>
        <p:grpSp>
          <p:nvGrpSpPr>
            <p:cNvPr id="703" name="Group 217"/>
            <p:cNvGrpSpPr/>
            <p:nvPr/>
          </p:nvGrpSpPr>
          <p:grpSpPr>
            <a:xfrm>
              <a:off x="12624594" y="2057400"/>
              <a:ext cx="1447799" cy="1078322"/>
              <a:chOff x="2667000" y="4876800"/>
              <a:chExt cx="1447799" cy="1078322"/>
            </a:xfrm>
          </p:grpSpPr>
          <p:grpSp>
            <p:nvGrpSpPr>
              <p:cNvPr id="705"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707"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708"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709"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0"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4"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5"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1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2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3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3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3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706" name="Picture 705"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704" name="TextBox 703"/>
            <p:cNvSpPr txBox="1"/>
            <p:nvPr/>
          </p:nvSpPr>
          <p:spPr>
            <a:xfrm>
              <a:off x="13176225"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733" name="Group 553"/>
          <p:cNvGrpSpPr>
            <a:grpSpLocks noChangeAspect="1"/>
          </p:cNvGrpSpPr>
          <p:nvPr/>
        </p:nvGrpSpPr>
        <p:grpSpPr>
          <a:xfrm>
            <a:off x="1182948" y="2718450"/>
            <a:ext cx="582118" cy="366100"/>
            <a:chOff x="12624595" y="2057400"/>
            <a:chExt cx="1714761" cy="1078322"/>
          </a:xfrm>
        </p:grpSpPr>
        <p:grpSp>
          <p:nvGrpSpPr>
            <p:cNvPr id="734" name="Group 217"/>
            <p:cNvGrpSpPr/>
            <p:nvPr/>
          </p:nvGrpSpPr>
          <p:grpSpPr>
            <a:xfrm>
              <a:off x="12624595" y="2057400"/>
              <a:ext cx="1447799" cy="1078322"/>
              <a:chOff x="2667001" y="4876800"/>
              <a:chExt cx="1447799" cy="1078322"/>
            </a:xfrm>
          </p:grpSpPr>
          <p:grpSp>
            <p:nvGrpSpPr>
              <p:cNvPr id="736"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738"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739"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74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4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5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6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6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6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6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737" name="Picture 736"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735" name="TextBox 734"/>
            <p:cNvSpPr txBox="1"/>
            <p:nvPr/>
          </p:nvSpPr>
          <p:spPr>
            <a:xfrm>
              <a:off x="13128468"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764" name="Group 522"/>
          <p:cNvGrpSpPr>
            <a:grpSpLocks noChangeAspect="1"/>
          </p:cNvGrpSpPr>
          <p:nvPr/>
        </p:nvGrpSpPr>
        <p:grpSpPr>
          <a:xfrm>
            <a:off x="847137" y="2867836"/>
            <a:ext cx="552440" cy="366100"/>
            <a:chOff x="12624594" y="2057400"/>
            <a:chExt cx="1627336" cy="1078322"/>
          </a:xfrm>
        </p:grpSpPr>
        <p:grpSp>
          <p:nvGrpSpPr>
            <p:cNvPr id="765" name="Group 217"/>
            <p:cNvGrpSpPr/>
            <p:nvPr/>
          </p:nvGrpSpPr>
          <p:grpSpPr>
            <a:xfrm>
              <a:off x="12624594" y="2057400"/>
              <a:ext cx="1447799" cy="1078322"/>
              <a:chOff x="2667000" y="4876800"/>
              <a:chExt cx="1447799" cy="1078322"/>
            </a:xfrm>
          </p:grpSpPr>
          <p:grpSp>
            <p:nvGrpSpPr>
              <p:cNvPr id="767"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769"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770"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77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7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8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9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9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9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9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79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768" name="Picture 767"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766" name="TextBox 765"/>
            <p:cNvSpPr txBox="1"/>
            <p:nvPr/>
          </p:nvSpPr>
          <p:spPr>
            <a:xfrm>
              <a:off x="13088799"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795" name="Group 553"/>
          <p:cNvGrpSpPr>
            <a:grpSpLocks noChangeAspect="1"/>
          </p:cNvGrpSpPr>
          <p:nvPr/>
        </p:nvGrpSpPr>
        <p:grpSpPr>
          <a:xfrm>
            <a:off x="1335350" y="2870850"/>
            <a:ext cx="567370" cy="366100"/>
            <a:chOff x="12624595" y="2057400"/>
            <a:chExt cx="1671317" cy="1078322"/>
          </a:xfrm>
        </p:grpSpPr>
        <p:grpSp>
          <p:nvGrpSpPr>
            <p:cNvPr id="796" name="Group 217"/>
            <p:cNvGrpSpPr/>
            <p:nvPr/>
          </p:nvGrpSpPr>
          <p:grpSpPr>
            <a:xfrm>
              <a:off x="12624595" y="2057400"/>
              <a:ext cx="1447799" cy="1078322"/>
              <a:chOff x="2667001" y="4876800"/>
              <a:chExt cx="1447799" cy="1078322"/>
            </a:xfrm>
          </p:grpSpPr>
          <p:grpSp>
            <p:nvGrpSpPr>
              <p:cNvPr id="798"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800"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801"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802"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3"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4"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5"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6"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7"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8"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09"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0"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1"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2"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3"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4"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5"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6"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7"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8"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19"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0"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1"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2"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3"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4"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25"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799" name="Picture 798"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797" name="TextBox 796"/>
            <p:cNvSpPr txBox="1"/>
            <p:nvPr/>
          </p:nvSpPr>
          <p:spPr>
            <a:xfrm>
              <a:off x="13085024"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888" name="Group 522"/>
          <p:cNvGrpSpPr>
            <a:grpSpLocks noChangeAspect="1"/>
          </p:cNvGrpSpPr>
          <p:nvPr/>
        </p:nvGrpSpPr>
        <p:grpSpPr>
          <a:xfrm>
            <a:off x="2269026" y="2717548"/>
            <a:ext cx="582119" cy="366100"/>
            <a:chOff x="12624594" y="2057400"/>
            <a:chExt cx="1714762" cy="1078322"/>
          </a:xfrm>
        </p:grpSpPr>
        <p:grpSp>
          <p:nvGrpSpPr>
            <p:cNvPr id="889" name="Group 217"/>
            <p:cNvGrpSpPr/>
            <p:nvPr/>
          </p:nvGrpSpPr>
          <p:grpSpPr>
            <a:xfrm>
              <a:off x="12624594" y="2057400"/>
              <a:ext cx="1447799" cy="1078322"/>
              <a:chOff x="2667000" y="4876800"/>
              <a:chExt cx="1447799" cy="1078322"/>
            </a:xfrm>
          </p:grpSpPr>
          <p:grpSp>
            <p:nvGrpSpPr>
              <p:cNvPr id="891"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893"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894"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89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96"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97"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98"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899"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0"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1"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2"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3"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4"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5"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6"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7"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8"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09"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0"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1"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2"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3"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4"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5"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6"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1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892" name="Picture 891"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890" name="TextBox 889"/>
            <p:cNvSpPr txBox="1"/>
            <p:nvPr/>
          </p:nvSpPr>
          <p:spPr>
            <a:xfrm>
              <a:off x="13176225"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919" name="Group 553"/>
          <p:cNvGrpSpPr>
            <a:grpSpLocks noChangeAspect="1"/>
          </p:cNvGrpSpPr>
          <p:nvPr/>
        </p:nvGrpSpPr>
        <p:grpSpPr>
          <a:xfrm>
            <a:off x="2757237" y="2720562"/>
            <a:ext cx="582118" cy="366100"/>
            <a:chOff x="12624595" y="2057400"/>
            <a:chExt cx="1714761" cy="1078322"/>
          </a:xfrm>
        </p:grpSpPr>
        <p:grpSp>
          <p:nvGrpSpPr>
            <p:cNvPr id="920" name="Group 217"/>
            <p:cNvGrpSpPr/>
            <p:nvPr/>
          </p:nvGrpSpPr>
          <p:grpSpPr>
            <a:xfrm>
              <a:off x="12624595" y="2057400"/>
              <a:ext cx="1447799" cy="1078322"/>
              <a:chOff x="2667001" y="4876800"/>
              <a:chExt cx="1447799" cy="1078322"/>
            </a:xfrm>
          </p:grpSpPr>
          <p:grpSp>
            <p:nvGrpSpPr>
              <p:cNvPr id="922"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924"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92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92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2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2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2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3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4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923" name="Picture 922"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921" name="TextBox 920"/>
            <p:cNvSpPr txBox="1"/>
            <p:nvPr/>
          </p:nvSpPr>
          <p:spPr>
            <a:xfrm>
              <a:off x="13128468"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950" name="Group 522"/>
          <p:cNvGrpSpPr>
            <a:grpSpLocks noChangeAspect="1"/>
          </p:cNvGrpSpPr>
          <p:nvPr/>
        </p:nvGrpSpPr>
        <p:grpSpPr>
          <a:xfrm>
            <a:off x="2421426" y="2869948"/>
            <a:ext cx="552440" cy="366100"/>
            <a:chOff x="12624594" y="2057400"/>
            <a:chExt cx="1627336" cy="1078322"/>
          </a:xfrm>
        </p:grpSpPr>
        <p:grpSp>
          <p:nvGrpSpPr>
            <p:cNvPr id="951" name="Group 217"/>
            <p:cNvGrpSpPr/>
            <p:nvPr/>
          </p:nvGrpSpPr>
          <p:grpSpPr>
            <a:xfrm>
              <a:off x="12624594" y="2057400"/>
              <a:ext cx="1447799" cy="1078322"/>
              <a:chOff x="2667000" y="4876800"/>
              <a:chExt cx="1447799" cy="1078322"/>
            </a:xfrm>
          </p:grpSpPr>
          <p:grpSp>
            <p:nvGrpSpPr>
              <p:cNvPr id="953"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955"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956"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957"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58"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59"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69"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0"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1"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2"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3"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4"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5"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6"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7"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8"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79"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80"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954" name="Picture 953"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952" name="TextBox 951"/>
            <p:cNvSpPr txBox="1"/>
            <p:nvPr/>
          </p:nvSpPr>
          <p:spPr>
            <a:xfrm>
              <a:off x="13088799"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981" name="Group 553"/>
          <p:cNvGrpSpPr>
            <a:grpSpLocks noChangeAspect="1"/>
          </p:cNvGrpSpPr>
          <p:nvPr/>
        </p:nvGrpSpPr>
        <p:grpSpPr>
          <a:xfrm>
            <a:off x="2909639" y="2872962"/>
            <a:ext cx="567370" cy="366100"/>
            <a:chOff x="12624595" y="2057400"/>
            <a:chExt cx="1671317" cy="1078322"/>
          </a:xfrm>
        </p:grpSpPr>
        <p:grpSp>
          <p:nvGrpSpPr>
            <p:cNvPr id="982" name="Group 217"/>
            <p:cNvGrpSpPr/>
            <p:nvPr/>
          </p:nvGrpSpPr>
          <p:grpSpPr>
            <a:xfrm>
              <a:off x="12624595" y="2057400"/>
              <a:ext cx="1447799" cy="1078322"/>
              <a:chOff x="2667001" y="4876800"/>
              <a:chExt cx="1447799" cy="1078322"/>
            </a:xfrm>
          </p:grpSpPr>
          <p:grpSp>
            <p:nvGrpSpPr>
              <p:cNvPr id="984"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986"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987"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988"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89"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0"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1"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2"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3"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4"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99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3"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4"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6"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7"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8"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09"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10"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11"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985" name="Picture 984"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983" name="TextBox 982"/>
            <p:cNvSpPr txBox="1"/>
            <p:nvPr/>
          </p:nvSpPr>
          <p:spPr>
            <a:xfrm>
              <a:off x="13085024" y="2299308"/>
              <a:ext cx="1210888" cy="634575"/>
            </a:xfrm>
            <a:prstGeom prst="rect">
              <a:avLst/>
            </a:prstGeom>
            <a:noFill/>
          </p:spPr>
          <p:txBody>
            <a:bodyPr wrap="square" rtlCol="0">
              <a:spAutoFit/>
            </a:bodyPr>
            <a:lstStyle/>
            <a:p>
              <a:r>
                <a:rPr lang="en-US" sz="800" dirty="0">
                  <a:solidFill>
                    <a:schemeClr val="bg1"/>
                  </a:solidFill>
                </a:rPr>
                <a:t>PSN</a:t>
              </a:r>
            </a:p>
          </p:txBody>
        </p:sp>
      </p:grpSp>
      <p:grpSp>
        <p:nvGrpSpPr>
          <p:cNvPr id="1012" name="Group 522"/>
          <p:cNvGrpSpPr>
            <a:grpSpLocks noChangeAspect="1"/>
          </p:cNvGrpSpPr>
          <p:nvPr/>
        </p:nvGrpSpPr>
        <p:grpSpPr>
          <a:xfrm>
            <a:off x="7273573" y="4031436"/>
            <a:ext cx="552440" cy="366100"/>
            <a:chOff x="12624594" y="2057400"/>
            <a:chExt cx="1627336" cy="1078322"/>
          </a:xfrm>
        </p:grpSpPr>
        <p:grpSp>
          <p:nvGrpSpPr>
            <p:cNvPr id="1013" name="Group 217"/>
            <p:cNvGrpSpPr/>
            <p:nvPr/>
          </p:nvGrpSpPr>
          <p:grpSpPr>
            <a:xfrm>
              <a:off x="12624594" y="2057400"/>
              <a:ext cx="1447799" cy="1078322"/>
              <a:chOff x="2667000" y="4876800"/>
              <a:chExt cx="1447799" cy="1078322"/>
            </a:xfrm>
          </p:grpSpPr>
          <p:grpSp>
            <p:nvGrpSpPr>
              <p:cNvPr id="1015" name="Group 110"/>
              <p:cNvGrpSpPr/>
              <p:nvPr/>
            </p:nvGrpSpPr>
            <p:grpSpPr>
              <a:xfrm>
                <a:off x="2667000" y="4876800"/>
                <a:ext cx="1447799" cy="1078322"/>
                <a:chOff x="3440922" y="3809332"/>
                <a:chExt cx="877703" cy="664912"/>
              </a:xfrm>
              <a:effectLst>
                <a:outerShdw blurRad="63500" sx="102000" sy="102000" algn="ctr" rotWithShape="0">
                  <a:prstClr val="black">
                    <a:alpha val="67000"/>
                  </a:prstClr>
                </a:outerShdw>
              </a:effectLst>
            </p:grpSpPr>
            <p:pic>
              <p:nvPicPr>
                <p:cNvPr id="1017"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2" y="3809332"/>
                  <a:ext cx="877703" cy="664912"/>
                </a:xfrm>
                <a:prstGeom prst="rect">
                  <a:avLst/>
                </a:prstGeom>
                <a:noFill/>
              </p:spPr>
            </p:pic>
            <p:grpSp>
              <p:nvGrpSpPr>
                <p:cNvPr id="1018"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019"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0"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2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3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4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4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45"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47"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48"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1016" name="Picture 1015"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1014" name="TextBox 1013"/>
            <p:cNvSpPr txBox="1"/>
            <p:nvPr/>
          </p:nvSpPr>
          <p:spPr>
            <a:xfrm>
              <a:off x="13088799" y="2299305"/>
              <a:ext cx="1163131" cy="634575"/>
            </a:xfrm>
            <a:prstGeom prst="rect">
              <a:avLst/>
            </a:prstGeom>
            <a:noFill/>
          </p:spPr>
          <p:txBody>
            <a:bodyPr wrap="square" rtlCol="0">
              <a:spAutoFit/>
            </a:bodyPr>
            <a:lstStyle/>
            <a:p>
              <a:r>
                <a:rPr lang="en-US" sz="800" dirty="0">
                  <a:solidFill>
                    <a:schemeClr val="bg1"/>
                  </a:solidFill>
                </a:rPr>
                <a:t>PSN</a:t>
              </a:r>
            </a:p>
          </p:txBody>
        </p:sp>
      </p:grpSp>
      <p:grpSp>
        <p:nvGrpSpPr>
          <p:cNvPr id="1049" name="Group 553"/>
          <p:cNvGrpSpPr>
            <a:grpSpLocks noChangeAspect="1"/>
          </p:cNvGrpSpPr>
          <p:nvPr/>
        </p:nvGrpSpPr>
        <p:grpSpPr>
          <a:xfrm>
            <a:off x="7761786" y="4034450"/>
            <a:ext cx="567370" cy="366100"/>
            <a:chOff x="12624595" y="2057400"/>
            <a:chExt cx="1671317" cy="1078322"/>
          </a:xfrm>
        </p:grpSpPr>
        <p:grpSp>
          <p:nvGrpSpPr>
            <p:cNvPr id="1050" name="Group 217"/>
            <p:cNvGrpSpPr/>
            <p:nvPr/>
          </p:nvGrpSpPr>
          <p:grpSpPr>
            <a:xfrm>
              <a:off x="12624595" y="2057400"/>
              <a:ext cx="1447799" cy="1078322"/>
              <a:chOff x="2667001" y="4876800"/>
              <a:chExt cx="1447799" cy="1078322"/>
            </a:xfrm>
          </p:grpSpPr>
          <p:grpSp>
            <p:nvGrpSpPr>
              <p:cNvPr id="1052" name="Group 110"/>
              <p:cNvGrpSpPr/>
              <p:nvPr/>
            </p:nvGrpSpPr>
            <p:grpSpPr>
              <a:xfrm>
                <a:off x="2667001" y="4876800"/>
                <a:ext cx="1447799" cy="1078322"/>
                <a:chOff x="3440923" y="3809332"/>
                <a:chExt cx="877703" cy="664912"/>
              </a:xfrm>
              <a:effectLst>
                <a:outerShdw blurRad="63500" sx="102000" sy="102000" algn="ctr" rotWithShape="0">
                  <a:prstClr val="black">
                    <a:alpha val="67000"/>
                  </a:prstClr>
                </a:outerShdw>
              </a:effectLst>
            </p:grpSpPr>
            <p:pic>
              <p:nvPicPr>
                <p:cNvPr id="1054" name="Picture 25" descr="\\MV-FS\Projects\Cisco\References\Brand Assets\Kubrick Icons\Device Icons\Device_generic_3048_default_256.png"/>
                <p:cNvPicPr>
                  <a:picLocks noChangeAspect="1" noChangeArrowheads="1"/>
                </p:cNvPicPr>
                <p:nvPr/>
              </p:nvPicPr>
              <p:blipFill>
                <a:blip r:embed="rId4" cstate="print"/>
                <a:srcRect/>
                <a:stretch>
                  <a:fillRect/>
                </a:stretch>
              </p:blipFill>
              <p:spPr bwMode="auto">
                <a:xfrm>
                  <a:off x="3440923" y="3809332"/>
                  <a:ext cx="877703" cy="664912"/>
                </a:xfrm>
                <a:prstGeom prst="rect">
                  <a:avLst/>
                </a:prstGeom>
                <a:noFill/>
              </p:spPr>
            </p:pic>
            <p:grpSp>
              <p:nvGrpSpPr>
                <p:cNvPr id="1055" name="Group 603"/>
                <p:cNvGrpSpPr>
                  <a:grpSpLocks/>
                </p:cNvGrpSpPr>
                <p:nvPr/>
              </p:nvGrpSpPr>
              <p:grpSpPr bwMode="auto">
                <a:xfrm>
                  <a:off x="3632688" y="3991795"/>
                  <a:ext cx="275058" cy="394218"/>
                  <a:chOff x="6556" y="492"/>
                  <a:chExt cx="2551" cy="3655"/>
                </a:xfrm>
                <a:solidFill>
                  <a:schemeClr val="bg1"/>
                </a:solidFill>
                <a:effectLst>
                  <a:outerShdw blurRad="63500" sx="102000" sy="102000" algn="ctr" rotWithShape="0">
                    <a:prstClr val="black">
                      <a:alpha val="40000"/>
                    </a:prstClr>
                  </a:outerShdw>
                </a:effectLst>
              </p:grpSpPr>
              <p:sp>
                <p:nvSpPr>
                  <p:cNvPr id="105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5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5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59"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0"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1"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2"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3"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4"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5"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6"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7"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8"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69"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0"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3"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4"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5"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6"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7"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8"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sp>
                <p:nvSpPr>
                  <p:cNvPr id="1079"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lt1"/>
                      </a:solidFill>
                    </a:endParaRPr>
                  </a:p>
                </p:txBody>
              </p:sp>
            </p:grpSp>
          </p:grpSp>
          <p:pic>
            <p:nvPicPr>
              <p:cNvPr id="1053" name="Picture 1052" descr="pdp_n_16.png"/>
              <p:cNvPicPr>
                <a:picLocks noChangeAspect="1"/>
              </p:cNvPicPr>
              <p:nvPr/>
            </p:nvPicPr>
            <p:blipFill>
              <a:blip r:embed="rId5" cstate="print"/>
              <a:stretch>
                <a:fillRect/>
              </a:stretch>
            </p:blipFill>
            <p:spPr>
              <a:xfrm>
                <a:off x="3723177" y="5657746"/>
                <a:ext cx="229655" cy="221176"/>
              </a:xfrm>
              <a:prstGeom prst="rect">
                <a:avLst/>
              </a:prstGeom>
            </p:spPr>
          </p:pic>
        </p:grpSp>
        <p:sp>
          <p:nvSpPr>
            <p:cNvPr id="1051" name="TextBox 1050"/>
            <p:cNvSpPr txBox="1"/>
            <p:nvPr/>
          </p:nvSpPr>
          <p:spPr>
            <a:xfrm>
              <a:off x="13085024" y="2299308"/>
              <a:ext cx="1210888" cy="634575"/>
            </a:xfrm>
            <a:prstGeom prst="rect">
              <a:avLst/>
            </a:prstGeom>
            <a:noFill/>
          </p:spPr>
          <p:txBody>
            <a:bodyPr wrap="square" rtlCol="0">
              <a:spAutoFit/>
            </a:bodyPr>
            <a:lstStyle/>
            <a:p>
              <a:r>
                <a:rPr lang="en-US" sz="800" dirty="0">
                  <a:solidFill>
                    <a:schemeClr val="bg1"/>
                  </a:solidFill>
                </a:rPr>
                <a:t>PSN</a:t>
              </a:r>
            </a:p>
          </p:txBody>
        </p:sp>
      </p:grpSp>
      <p:sp>
        <p:nvSpPr>
          <p:cNvPr id="4" name="Rounded Rectangle 3"/>
          <p:cNvSpPr/>
          <p:nvPr/>
        </p:nvSpPr>
        <p:spPr bwMode="auto">
          <a:xfrm>
            <a:off x="190257" y="3366594"/>
            <a:ext cx="1636581" cy="1719756"/>
          </a:xfrm>
          <a:prstGeom prst="roundRect">
            <a:avLst/>
          </a:prstGeom>
          <a:solidFill>
            <a:srgbClr val="FFFFCC"/>
          </a:solidFill>
          <a:ln w="12700" cap="flat">
            <a:solidFill>
              <a:srgbClr val="C00000"/>
            </a:solidFill>
            <a:miter lim="800000"/>
            <a:headEnd type="none" w="med" len="med"/>
            <a:tailEnd type="none" w="med" len="med"/>
          </a:ln>
        </p:spPr>
        <p:txBody>
          <a:bodyPr lIns="0" tIns="0" rIns="0" bIns="0" rtlCol="0" anchor="ctr"/>
          <a:lstStyle/>
          <a:p>
            <a:pPr algn="ctr" defTabSz="514350"/>
            <a:r>
              <a:rPr lang="ja-JP" altLang="en-US" sz="1600" dirty="0" smtClean="0">
                <a:solidFill>
                  <a:srgbClr val="C00000"/>
                </a:solidFill>
                <a:ea typeface="Arial" pitchFamily="-107" charset="0"/>
                <a:cs typeface="Arial" pitchFamily="-107" charset="0"/>
                <a:sym typeface="Arial" pitchFamily="-107" charset="0"/>
              </a:rPr>
              <a:t>全ての</a:t>
            </a:r>
            <a:r>
              <a:rPr lang="en-US" altLang="ja-JP" sz="1600" dirty="0" smtClean="0">
                <a:solidFill>
                  <a:srgbClr val="C00000"/>
                </a:solidFill>
                <a:ea typeface="Arial" pitchFamily="-107" charset="0"/>
                <a:cs typeface="Arial" pitchFamily="-107" charset="0"/>
                <a:sym typeface="Arial" pitchFamily="-107" charset="0"/>
              </a:rPr>
              <a:t>ISE</a:t>
            </a:r>
          </a:p>
          <a:p>
            <a:pPr algn="ctr" defTabSz="514350"/>
            <a:r>
              <a:rPr lang="ja-JP" altLang="en-US" sz="1600" dirty="0" smtClean="0">
                <a:solidFill>
                  <a:srgbClr val="C00000"/>
                </a:solidFill>
                <a:ea typeface="Arial" pitchFamily="-107" charset="0"/>
                <a:cs typeface="Arial" pitchFamily="-107" charset="0"/>
                <a:sym typeface="Arial" pitchFamily="-107" charset="0"/>
              </a:rPr>
              <a:t>ノード間で</a:t>
            </a:r>
            <a:r>
              <a:rPr lang="en-US" sz="1600" b="1" dirty="0" smtClean="0">
                <a:solidFill>
                  <a:srgbClr val="C00000"/>
                </a:solidFill>
                <a:ea typeface="Arial" pitchFamily="-107" charset="0"/>
                <a:cs typeface="Arial" pitchFamily="-107" charset="0"/>
                <a:sym typeface="Arial" pitchFamily="-107" charset="0"/>
              </a:rPr>
              <a:t>300ms </a:t>
            </a:r>
            <a:r>
              <a:rPr lang="en-US" sz="1600" dirty="0" smtClean="0">
                <a:solidFill>
                  <a:srgbClr val="C00000"/>
                </a:solidFill>
                <a:ea typeface="Arial" pitchFamily="-107" charset="0"/>
                <a:cs typeface="Arial" pitchFamily="-107" charset="0"/>
                <a:sym typeface="Arial" pitchFamily="-107" charset="0"/>
              </a:rPr>
              <a:t>Max </a:t>
            </a:r>
            <a:r>
              <a:rPr lang="en-US" sz="1600" dirty="0">
                <a:solidFill>
                  <a:srgbClr val="C00000"/>
                </a:solidFill>
                <a:ea typeface="Arial" pitchFamily="-107" charset="0"/>
                <a:cs typeface="Arial" pitchFamily="-107" charset="0"/>
                <a:sym typeface="Arial" pitchFamily="-107" charset="0"/>
              </a:rPr>
              <a:t>round-trip (RT</a:t>
            </a:r>
            <a:r>
              <a:rPr lang="en-US" sz="1600" dirty="0" smtClean="0">
                <a:solidFill>
                  <a:srgbClr val="C00000"/>
                </a:solidFill>
                <a:ea typeface="Arial" pitchFamily="-107" charset="0"/>
                <a:cs typeface="Arial" pitchFamily="-107" charset="0"/>
                <a:sym typeface="Arial" pitchFamily="-107" charset="0"/>
              </a:rPr>
              <a:t>)</a:t>
            </a:r>
          </a:p>
          <a:p>
            <a:pPr algn="ctr" defTabSz="514350"/>
            <a:r>
              <a:rPr lang="ja-JP" altLang="en-US" sz="1600" dirty="0" smtClean="0">
                <a:solidFill>
                  <a:srgbClr val="C00000"/>
                </a:solidFill>
                <a:ea typeface="Arial" pitchFamily="-107" charset="0"/>
                <a:cs typeface="Arial" pitchFamily="-107" charset="0"/>
                <a:sym typeface="Arial" pitchFamily="-107" charset="0"/>
              </a:rPr>
              <a:t>を満たす必要有</a:t>
            </a:r>
            <a:endParaRPr lang="en-US" altLang="ja-JP" sz="1600" dirty="0" smtClean="0">
              <a:solidFill>
                <a:srgbClr val="C00000"/>
              </a:solidFill>
              <a:ea typeface="Arial" pitchFamily="-107" charset="0"/>
              <a:cs typeface="Arial" pitchFamily="-107" charset="0"/>
              <a:sym typeface="Arial" pitchFamily="-107" charset="0"/>
            </a:endParaRPr>
          </a:p>
        </p:txBody>
      </p:sp>
      <p:sp>
        <p:nvSpPr>
          <p:cNvPr id="1081" name="Rounded Rectangle 1080"/>
          <p:cNvSpPr/>
          <p:nvPr/>
        </p:nvSpPr>
        <p:spPr>
          <a:xfrm>
            <a:off x="1910275" y="3366594"/>
            <a:ext cx="1731204" cy="1760380"/>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lumMod val="50000"/>
                </a:schemeClr>
              </a:solidFill>
            </a:endParaRPr>
          </a:p>
        </p:txBody>
      </p:sp>
      <p:sp>
        <p:nvSpPr>
          <p:cNvPr id="1082" name="Rounded Rectangle 1081"/>
          <p:cNvSpPr/>
          <p:nvPr/>
        </p:nvSpPr>
        <p:spPr>
          <a:xfrm>
            <a:off x="6504516" y="3478593"/>
            <a:ext cx="2411129" cy="1645128"/>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lumMod val="50000"/>
                </a:schemeClr>
              </a:solidFill>
            </a:endParaRPr>
          </a:p>
        </p:txBody>
      </p:sp>
      <p:sp>
        <p:nvSpPr>
          <p:cNvPr id="5" name="Freeform 4"/>
          <p:cNvSpPr/>
          <p:nvPr/>
        </p:nvSpPr>
        <p:spPr bwMode="auto">
          <a:xfrm>
            <a:off x="3082413" y="2271251"/>
            <a:ext cx="4476135" cy="1732937"/>
          </a:xfrm>
          <a:custGeom>
            <a:avLst/>
            <a:gdLst>
              <a:gd name="connsiteX0" fmla="*/ 0 w 4476135"/>
              <a:gd name="connsiteY0" fmla="*/ 67290 h 1800225"/>
              <a:gd name="connsiteX1" fmla="*/ 1452716 w 4476135"/>
              <a:gd name="connsiteY1" fmla="*/ 207399 h 1800225"/>
              <a:gd name="connsiteX2" fmla="*/ 4476135 w 4476135"/>
              <a:gd name="connsiteY2" fmla="*/ 1800225 h 1800225"/>
              <a:gd name="connsiteX0" fmla="*/ 0 w 4476135"/>
              <a:gd name="connsiteY0" fmla="*/ 19139 h 1752074"/>
              <a:gd name="connsiteX1" fmla="*/ 1696064 w 4476135"/>
              <a:gd name="connsiteY1" fmla="*/ 380474 h 1752074"/>
              <a:gd name="connsiteX2" fmla="*/ 4476135 w 4476135"/>
              <a:gd name="connsiteY2" fmla="*/ 1752074 h 1752074"/>
              <a:gd name="connsiteX0" fmla="*/ 0 w 4476135"/>
              <a:gd name="connsiteY0" fmla="*/ 4 h 1732939"/>
              <a:gd name="connsiteX1" fmla="*/ 1696064 w 4476135"/>
              <a:gd name="connsiteY1" fmla="*/ 361339 h 1732939"/>
              <a:gd name="connsiteX2" fmla="*/ 4476135 w 4476135"/>
              <a:gd name="connsiteY2" fmla="*/ 1732939 h 1732939"/>
              <a:gd name="connsiteX0" fmla="*/ 0 w 4476135"/>
              <a:gd name="connsiteY0" fmla="*/ 2 h 1732937"/>
              <a:gd name="connsiteX1" fmla="*/ 1688689 w 4476135"/>
              <a:gd name="connsiteY1" fmla="*/ 464576 h 1732937"/>
              <a:gd name="connsiteX2" fmla="*/ 4476135 w 4476135"/>
              <a:gd name="connsiteY2" fmla="*/ 1732937 h 1732937"/>
            </a:gdLst>
            <a:ahLst/>
            <a:cxnLst>
              <a:cxn ang="0">
                <a:pos x="connsiteX0" y="connsiteY0"/>
              </a:cxn>
              <a:cxn ang="0">
                <a:pos x="connsiteX1" y="connsiteY1"/>
              </a:cxn>
              <a:cxn ang="0">
                <a:pos x="connsiteX2" y="connsiteY2"/>
              </a:cxn>
            </a:cxnLst>
            <a:rect l="l" t="t" r="r" b="b"/>
            <a:pathLst>
              <a:path w="4476135" h="1732937">
                <a:moveTo>
                  <a:pt x="0" y="2"/>
                </a:moveTo>
                <a:cubicBezTo>
                  <a:pt x="375469" y="-613"/>
                  <a:pt x="942666" y="175753"/>
                  <a:pt x="1688689" y="464576"/>
                </a:cubicBezTo>
                <a:cubicBezTo>
                  <a:pt x="2434712" y="753399"/>
                  <a:pt x="3337437" y="1080935"/>
                  <a:pt x="4476135" y="1732937"/>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a:p>
        </p:txBody>
      </p:sp>
      <p:sp>
        <p:nvSpPr>
          <p:cNvPr id="1083" name="Freeform 1082"/>
          <p:cNvSpPr/>
          <p:nvPr/>
        </p:nvSpPr>
        <p:spPr bwMode="auto">
          <a:xfrm>
            <a:off x="1503163" y="2183264"/>
            <a:ext cx="5752364" cy="1887215"/>
          </a:xfrm>
          <a:custGeom>
            <a:avLst/>
            <a:gdLst>
              <a:gd name="connsiteX0" fmla="*/ 0 w 4476135"/>
              <a:gd name="connsiteY0" fmla="*/ 67290 h 1800225"/>
              <a:gd name="connsiteX1" fmla="*/ 1452716 w 4476135"/>
              <a:gd name="connsiteY1" fmla="*/ 207399 h 1800225"/>
              <a:gd name="connsiteX2" fmla="*/ 4476135 w 4476135"/>
              <a:gd name="connsiteY2" fmla="*/ 1800225 h 1800225"/>
              <a:gd name="connsiteX0" fmla="*/ 0 w 4476135"/>
              <a:gd name="connsiteY0" fmla="*/ 19139 h 1752074"/>
              <a:gd name="connsiteX1" fmla="*/ 1696064 w 4476135"/>
              <a:gd name="connsiteY1" fmla="*/ 380474 h 1752074"/>
              <a:gd name="connsiteX2" fmla="*/ 4476135 w 4476135"/>
              <a:gd name="connsiteY2" fmla="*/ 1752074 h 1752074"/>
              <a:gd name="connsiteX0" fmla="*/ 0 w 4476135"/>
              <a:gd name="connsiteY0" fmla="*/ 4 h 1732939"/>
              <a:gd name="connsiteX1" fmla="*/ 1696064 w 4476135"/>
              <a:gd name="connsiteY1" fmla="*/ 361339 h 1732939"/>
              <a:gd name="connsiteX2" fmla="*/ 4476135 w 4476135"/>
              <a:gd name="connsiteY2" fmla="*/ 1732939 h 1732939"/>
              <a:gd name="connsiteX0" fmla="*/ 0 w 4476135"/>
              <a:gd name="connsiteY0" fmla="*/ 4 h 1732939"/>
              <a:gd name="connsiteX1" fmla="*/ 1822430 w 4476135"/>
              <a:gd name="connsiteY1" fmla="*/ 367996 h 1732939"/>
              <a:gd name="connsiteX2" fmla="*/ 4476135 w 4476135"/>
              <a:gd name="connsiteY2" fmla="*/ 1732939 h 1732939"/>
              <a:gd name="connsiteX0" fmla="*/ 0 w 4476135"/>
              <a:gd name="connsiteY0" fmla="*/ 3 h 1732938"/>
              <a:gd name="connsiteX1" fmla="*/ 1701809 w 4476135"/>
              <a:gd name="connsiteY1" fmla="*/ 401280 h 1732938"/>
              <a:gd name="connsiteX2" fmla="*/ 4476135 w 4476135"/>
              <a:gd name="connsiteY2" fmla="*/ 1732938 h 1732938"/>
            </a:gdLst>
            <a:ahLst/>
            <a:cxnLst>
              <a:cxn ang="0">
                <a:pos x="connsiteX0" y="connsiteY0"/>
              </a:cxn>
              <a:cxn ang="0">
                <a:pos x="connsiteX1" y="connsiteY1"/>
              </a:cxn>
              <a:cxn ang="0">
                <a:pos x="connsiteX2" y="connsiteY2"/>
              </a:cxn>
            </a:cxnLst>
            <a:rect l="l" t="t" r="r" b="b"/>
            <a:pathLst>
              <a:path w="4476135" h="1732938">
                <a:moveTo>
                  <a:pt x="0" y="3"/>
                </a:moveTo>
                <a:cubicBezTo>
                  <a:pt x="375469" y="-612"/>
                  <a:pt x="955786" y="112457"/>
                  <a:pt x="1701809" y="401280"/>
                </a:cubicBezTo>
                <a:cubicBezTo>
                  <a:pt x="2447832" y="690103"/>
                  <a:pt x="3337437" y="1080936"/>
                  <a:pt x="4476135" y="1732938"/>
                </a:cubicBezTo>
              </a:path>
            </a:pathLst>
          </a:custGeom>
          <a:noFill/>
          <a:ln w="38100" cap="flat">
            <a:solidFill>
              <a:srgbClr val="C00000"/>
            </a:solidFill>
            <a:miter lim="800000"/>
            <a:headEnd type="none" w="med" len="med"/>
            <a:tailEnd type="none" w="med" len="med"/>
          </a:ln>
        </p:spPr>
        <p:txBody>
          <a:bodyPr rtlCol="0" anchor="ctr"/>
          <a:lstStyle/>
          <a:p>
            <a:pPr algn="ctr"/>
            <a:endParaRPr lang="en-US"/>
          </a:p>
        </p:txBody>
      </p:sp>
      <p:sp>
        <p:nvSpPr>
          <p:cNvPr id="1086" name="Freeform 1085"/>
          <p:cNvSpPr/>
          <p:nvPr/>
        </p:nvSpPr>
        <p:spPr bwMode="auto">
          <a:xfrm>
            <a:off x="3096901" y="1806368"/>
            <a:ext cx="3734915" cy="746483"/>
          </a:xfrm>
          <a:custGeom>
            <a:avLst/>
            <a:gdLst>
              <a:gd name="connsiteX0" fmla="*/ 0 w 4476135"/>
              <a:gd name="connsiteY0" fmla="*/ 67290 h 1800225"/>
              <a:gd name="connsiteX1" fmla="*/ 1452716 w 4476135"/>
              <a:gd name="connsiteY1" fmla="*/ 207399 h 1800225"/>
              <a:gd name="connsiteX2" fmla="*/ 4476135 w 4476135"/>
              <a:gd name="connsiteY2" fmla="*/ 1800225 h 1800225"/>
              <a:gd name="connsiteX0" fmla="*/ 0 w 4476135"/>
              <a:gd name="connsiteY0" fmla="*/ 19139 h 1752074"/>
              <a:gd name="connsiteX1" fmla="*/ 1696064 w 4476135"/>
              <a:gd name="connsiteY1" fmla="*/ 380474 h 1752074"/>
              <a:gd name="connsiteX2" fmla="*/ 4476135 w 4476135"/>
              <a:gd name="connsiteY2" fmla="*/ 1752074 h 1752074"/>
              <a:gd name="connsiteX0" fmla="*/ 0 w 4476135"/>
              <a:gd name="connsiteY0" fmla="*/ 4 h 1732939"/>
              <a:gd name="connsiteX1" fmla="*/ 1696064 w 4476135"/>
              <a:gd name="connsiteY1" fmla="*/ 361339 h 1732939"/>
              <a:gd name="connsiteX2" fmla="*/ 4476135 w 4476135"/>
              <a:gd name="connsiteY2" fmla="*/ 1732939 h 1732939"/>
              <a:gd name="connsiteX0" fmla="*/ 0 w 4494082"/>
              <a:gd name="connsiteY0" fmla="*/ 297424 h 1418013"/>
              <a:gd name="connsiteX1" fmla="*/ 1714011 w 4494082"/>
              <a:gd name="connsiteY1" fmla="*/ 46413 h 1418013"/>
              <a:gd name="connsiteX2" fmla="*/ 4494082 w 4494082"/>
              <a:gd name="connsiteY2" fmla="*/ 1418013 h 1418013"/>
              <a:gd name="connsiteX0" fmla="*/ 0 w 4494082"/>
              <a:gd name="connsiteY0" fmla="*/ 119382 h 1239971"/>
              <a:gd name="connsiteX1" fmla="*/ 1731958 w 4494082"/>
              <a:gd name="connsiteY1" fmla="*/ 72487 h 1239971"/>
              <a:gd name="connsiteX2" fmla="*/ 4494082 w 4494082"/>
              <a:gd name="connsiteY2" fmla="*/ 1239971 h 1239971"/>
              <a:gd name="connsiteX0" fmla="*/ 0 w 4494082"/>
              <a:gd name="connsiteY0" fmla="*/ 58935 h 1179524"/>
              <a:gd name="connsiteX1" fmla="*/ 1731958 w 4494082"/>
              <a:gd name="connsiteY1" fmla="*/ 12040 h 1179524"/>
              <a:gd name="connsiteX2" fmla="*/ 4494082 w 4494082"/>
              <a:gd name="connsiteY2" fmla="*/ 1179524 h 1179524"/>
              <a:gd name="connsiteX0" fmla="*/ 0 w 4494082"/>
              <a:gd name="connsiteY0" fmla="*/ 1089127 h 2209716"/>
              <a:gd name="connsiteX1" fmla="*/ 2623324 w 4494082"/>
              <a:gd name="connsiteY1" fmla="*/ 1243 h 2209716"/>
              <a:gd name="connsiteX2" fmla="*/ 4494082 w 4494082"/>
              <a:gd name="connsiteY2" fmla="*/ 2209716 h 2209716"/>
              <a:gd name="connsiteX0" fmla="*/ 0 w 4494082"/>
              <a:gd name="connsiteY0" fmla="*/ 1159334 h 2279923"/>
              <a:gd name="connsiteX1" fmla="*/ 2623324 w 4494082"/>
              <a:gd name="connsiteY1" fmla="*/ 71450 h 2279923"/>
              <a:gd name="connsiteX2" fmla="*/ 4494082 w 4494082"/>
              <a:gd name="connsiteY2" fmla="*/ 2279923 h 2279923"/>
              <a:gd name="connsiteX0" fmla="*/ 0 w 4179972"/>
              <a:gd name="connsiteY0" fmla="*/ 1107188 h 2248188"/>
              <a:gd name="connsiteX1" fmla="*/ 2623324 w 4179972"/>
              <a:gd name="connsiteY1" fmla="*/ 19304 h 2248188"/>
              <a:gd name="connsiteX2" fmla="*/ 4179972 w 4179972"/>
              <a:gd name="connsiteY2" fmla="*/ 2248188 h 2248188"/>
              <a:gd name="connsiteX0" fmla="*/ 0 w 4179972"/>
              <a:gd name="connsiteY0" fmla="*/ 1107188 h 2248188"/>
              <a:gd name="connsiteX1" fmla="*/ 2623324 w 4179972"/>
              <a:gd name="connsiteY1" fmla="*/ 19304 h 2248188"/>
              <a:gd name="connsiteX2" fmla="*/ 4179972 w 4179972"/>
              <a:gd name="connsiteY2" fmla="*/ 2248188 h 2248188"/>
              <a:gd name="connsiteX0" fmla="*/ 0 w 4179972"/>
              <a:gd name="connsiteY0" fmla="*/ 1248288 h 2389288"/>
              <a:gd name="connsiteX1" fmla="*/ 2889110 w 4179972"/>
              <a:gd name="connsiteY1" fmla="*/ 17524 h 2389288"/>
              <a:gd name="connsiteX2" fmla="*/ 4179972 w 4179972"/>
              <a:gd name="connsiteY2" fmla="*/ 2389288 h 2389288"/>
              <a:gd name="connsiteX0" fmla="*/ 0 w 4179972"/>
              <a:gd name="connsiteY0" fmla="*/ 986562 h 2127562"/>
              <a:gd name="connsiteX1" fmla="*/ 2873003 w 4179972"/>
              <a:gd name="connsiteY1" fmla="*/ 21147 h 2127562"/>
              <a:gd name="connsiteX2" fmla="*/ 4179972 w 4179972"/>
              <a:gd name="connsiteY2" fmla="*/ 2127562 h 2127562"/>
              <a:gd name="connsiteX0" fmla="*/ 0 w 4179972"/>
              <a:gd name="connsiteY0" fmla="*/ 986562 h 2127562"/>
              <a:gd name="connsiteX1" fmla="*/ 2873003 w 4179972"/>
              <a:gd name="connsiteY1" fmla="*/ 21147 h 2127562"/>
              <a:gd name="connsiteX2" fmla="*/ 4179972 w 4179972"/>
              <a:gd name="connsiteY2" fmla="*/ 2127562 h 2127562"/>
              <a:gd name="connsiteX0" fmla="*/ 0 w 4179972"/>
              <a:gd name="connsiteY0" fmla="*/ 989642 h 2130642"/>
              <a:gd name="connsiteX1" fmla="*/ 2873003 w 4179972"/>
              <a:gd name="connsiteY1" fmla="*/ 24227 h 2130642"/>
              <a:gd name="connsiteX2" fmla="*/ 4179972 w 4179972"/>
              <a:gd name="connsiteY2" fmla="*/ 2130642 h 2130642"/>
            </a:gdLst>
            <a:ahLst/>
            <a:cxnLst>
              <a:cxn ang="0">
                <a:pos x="connsiteX0" y="connsiteY0"/>
              </a:cxn>
              <a:cxn ang="0">
                <a:pos x="connsiteX1" y="connsiteY1"/>
              </a:cxn>
              <a:cxn ang="0">
                <a:pos x="connsiteX2" y="connsiteY2"/>
              </a:cxn>
            </a:cxnLst>
            <a:rect l="l" t="t" r="r" b="b"/>
            <a:pathLst>
              <a:path w="4179972" h="2130642">
                <a:moveTo>
                  <a:pt x="0" y="989642"/>
                </a:moveTo>
                <a:cubicBezTo>
                  <a:pt x="391975" y="820643"/>
                  <a:pt x="2176341" y="-165940"/>
                  <a:pt x="2873003" y="24227"/>
                </a:cubicBezTo>
                <a:cubicBezTo>
                  <a:pt x="3569665" y="214394"/>
                  <a:pt x="3741980" y="947943"/>
                  <a:pt x="4179972" y="2130642"/>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dirty="0"/>
          </a:p>
        </p:txBody>
      </p:sp>
      <p:sp>
        <p:nvSpPr>
          <p:cNvPr id="6" name="Freeform 5"/>
          <p:cNvSpPr/>
          <p:nvPr/>
        </p:nvSpPr>
        <p:spPr bwMode="auto">
          <a:xfrm>
            <a:off x="1541206" y="2367116"/>
            <a:ext cx="1031415" cy="1472419"/>
          </a:xfrm>
          <a:custGeom>
            <a:avLst/>
            <a:gdLst>
              <a:gd name="connsiteX0" fmla="*/ 0 w 1002891"/>
              <a:gd name="connsiteY0" fmla="*/ 0 h 1511710"/>
              <a:gd name="connsiteX1" fmla="*/ 508820 w 1002891"/>
              <a:gd name="connsiteY1" fmla="*/ 494071 h 1511710"/>
              <a:gd name="connsiteX2" fmla="*/ 1002891 w 1002891"/>
              <a:gd name="connsiteY2" fmla="*/ 1511710 h 1511710"/>
            </a:gdLst>
            <a:ahLst/>
            <a:cxnLst>
              <a:cxn ang="0">
                <a:pos x="connsiteX0" y="connsiteY0"/>
              </a:cxn>
              <a:cxn ang="0">
                <a:pos x="connsiteX1" y="connsiteY1"/>
              </a:cxn>
              <a:cxn ang="0">
                <a:pos x="connsiteX2" y="connsiteY2"/>
              </a:cxn>
            </a:cxnLst>
            <a:rect l="l" t="t" r="r" b="b"/>
            <a:pathLst>
              <a:path w="1002891" h="1511710">
                <a:moveTo>
                  <a:pt x="0" y="0"/>
                </a:moveTo>
                <a:cubicBezTo>
                  <a:pt x="170836" y="121059"/>
                  <a:pt x="341672" y="242119"/>
                  <a:pt x="508820" y="494071"/>
                </a:cubicBezTo>
                <a:cubicBezTo>
                  <a:pt x="675969" y="746023"/>
                  <a:pt x="839430" y="1128866"/>
                  <a:pt x="1002891" y="1511710"/>
                </a:cubicBezTo>
              </a:path>
            </a:pathLst>
          </a:custGeom>
          <a:noFill/>
          <a:ln w="38100" cap="flat">
            <a:solidFill>
              <a:srgbClr val="C00000"/>
            </a:solidFill>
            <a:miter lim="800000"/>
            <a:headEnd type="none" w="med" len="med"/>
            <a:tailEnd type="none" w="med" len="med"/>
          </a:ln>
        </p:spPr>
        <p:txBody>
          <a:bodyPr rtlCol="0" anchor="ctr"/>
          <a:lstStyle/>
          <a:p>
            <a:pPr algn="ctr"/>
            <a:endParaRPr lang="en-US"/>
          </a:p>
        </p:txBody>
      </p:sp>
      <p:sp>
        <p:nvSpPr>
          <p:cNvPr id="1087" name="Freeform 1086"/>
          <p:cNvSpPr/>
          <p:nvPr/>
        </p:nvSpPr>
        <p:spPr bwMode="auto">
          <a:xfrm>
            <a:off x="2969019" y="2491948"/>
            <a:ext cx="575528" cy="1340213"/>
          </a:xfrm>
          <a:custGeom>
            <a:avLst/>
            <a:gdLst>
              <a:gd name="connsiteX0" fmla="*/ 0 w 1002891"/>
              <a:gd name="connsiteY0" fmla="*/ 0 h 1511710"/>
              <a:gd name="connsiteX1" fmla="*/ 508820 w 1002891"/>
              <a:gd name="connsiteY1" fmla="*/ 494071 h 1511710"/>
              <a:gd name="connsiteX2" fmla="*/ 1002891 w 1002891"/>
              <a:gd name="connsiteY2" fmla="*/ 1511710 h 1511710"/>
              <a:gd name="connsiteX0" fmla="*/ 0 w 511891"/>
              <a:gd name="connsiteY0" fmla="*/ 0 h 1548581"/>
              <a:gd name="connsiteX1" fmla="*/ 508820 w 511891"/>
              <a:gd name="connsiteY1" fmla="*/ 494071 h 1548581"/>
              <a:gd name="connsiteX2" fmla="*/ 265471 w 511891"/>
              <a:gd name="connsiteY2" fmla="*/ 1548581 h 1548581"/>
              <a:gd name="connsiteX0" fmla="*/ 0 w 519898"/>
              <a:gd name="connsiteY0" fmla="*/ 0 h 1548581"/>
              <a:gd name="connsiteX1" fmla="*/ 508820 w 519898"/>
              <a:gd name="connsiteY1" fmla="*/ 494071 h 1548581"/>
              <a:gd name="connsiteX2" fmla="*/ 265471 w 519898"/>
              <a:gd name="connsiteY2" fmla="*/ 1548581 h 1548581"/>
              <a:gd name="connsiteX0" fmla="*/ 14748 w 523581"/>
              <a:gd name="connsiteY0" fmla="*/ 0 h 1401097"/>
              <a:gd name="connsiteX1" fmla="*/ 523568 w 523581"/>
              <a:gd name="connsiteY1" fmla="*/ 494071 h 1401097"/>
              <a:gd name="connsiteX2" fmla="*/ 0 w 523581"/>
              <a:gd name="connsiteY2" fmla="*/ 1401097 h 1401097"/>
              <a:gd name="connsiteX0" fmla="*/ 14748 w 523581"/>
              <a:gd name="connsiteY0" fmla="*/ 0 h 1401097"/>
              <a:gd name="connsiteX1" fmla="*/ 523568 w 523581"/>
              <a:gd name="connsiteY1" fmla="*/ 494071 h 1401097"/>
              <a:gd name="connsiteX2" fmla="*/ 0 w 523581"/>
              <a:gd name="connsiteY2" fmla="*/ 1401097 h 1401097"/>
              <a:gd name="connsiteX0" fmla="*/ 110613 w 620121"/>
              <a:gd name="connsiteY0" fmla="*/ 0 h 1393723"/>
              <a:gd name="connsiteX1" fmla="*/ 619433 w 620121"/>
              <a:gd name="connsiteY1" fmla="*/ 494071 h 1393723"/>
              <a:gd name="connsiteX2" fmla="*/ 0 w 620121"/>
              <a:gd name="connsiteY2" fmla="*/ 1393723 h 1393723"/>
              <a:gd name="connsiteX0" fmla="*/ 110613 w 619689"/>
              <a:gd name="connsiteY0" fmla="*/ 0 h 1393723"/>
              <a:gd name="connsiteX1" fmla="*/ 619433 w 619689"/>
              <a:gd name="connsiteY1" fmla="*/ 494071 h 1393723"/>
              <a:gd name="connsiteX2" fmla="*/ 0 w 619689"/>
              <a:gd name="connsiteY2" fmla="*/ 1393723 h 1393723"/>
              <a:gd name="connsiteX0" fmla="*/ 110613 w 619725"/>
              <a:gd name="connsiteY0" fmla="*/ 0 h 1393723"/>
              <a:gd name="connsiteX1" fmla="*/ 619433 w 619725"/>
              <a:gd name="connsiteY1" fmla="*/ 494071 h 1393723"/>
              <a:gd name="connsiteX2" fmla="*/ 0 w 619725"/>
              <a:gd name="connsiteY2" fmla="*/ 1393723 h 1393723"/>
              <a:gd name="connsiteX0" fmla="*/ 110613 w 575528"/>
              <a:gd name="connsiteY0" fmla="*/ 0 h 1393723"/>
              <a:gd name="connsiteX1" fmla="*/ 575188 w 575528"/>
              <a:gd name="connsiteY1" fmla="*/ 582561 h 1393723"/>
              <a:gd name="connsiteX2" fmla="*/ 0 w 575528"/>
              <a:gd name="connsiteY2" fmla="*/ 1393723 h 1393723"/>
            </a:gdLst>
            <a:ahLst/>
            <a:cxnLst>
              <a:cxn ang="0">
                <a:pos x="connsiteX0" y="connsiteY0"/>
              </a:cxn>
              <a:cxn ang="0">
                <a:pos x="connsiteX1" y="connsiteY1"/>
              </a:cxn>
              <a:cxn ang="0">
                <a:pos x="connsiteX2" y="connsiteY2"/>
              </a:cxn>
            </a:cxnLst>
            <a:rect l="l" t="t" r="r" b="b"/>
            <a:pathLst>
              <a:path w="575528" h="1393723">
                <a:moveTo>
                  <a:pt x="110613" y="0"/>
                </a:moveTo>
                <a:cubicBezTo>
                  <a:pt x="325694" y="98937"/>
                  <a:pt x="586249" y="180668"/>
                  <a:pt x="575188" y="582561"/>
                </a:cubicBezTo>
                <a:cubicBezTo>
                  <a:pt x="564127" y="984454"/>
                  <a:pt x="308488" y="1150990"/>
                  <a:pt x="0" y="1393723"/>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a:p>
        </p:txBody>
      </p:sp>
      <p:sp>
        <p:nvSpPr>
          <p:cNvPr id="195" name="Freeform 194"/>
          <p:cNvSpPr/>
          <p:nvPr/>
        </p:nvSpPr>
        <p:spPr bwMode="auto">
          <a:xfrm>
            <a:off x="3119284" y="2140492"/>
            <a:ext cx="1253613" cy="145508"/>
          </a:xfrm>
          <a:custGeom>
            <a:avLst/>
            <a:gdLst>
              <a:gd name="connsiteX0" fmla="*/ 0 w 1194619"/>
              <a:gd name="connsiteY0" fmla="*/ 110653 h 110653"/>
              <a:gd name="connsiteX1" fmla="*/ 412955 w 1194619"/>
              <a:gd name="connsiteY1" fmla="*/ 44286 h 110653"/>
              <a:gd name="connsiteX2" fmla="*/ 781664 w 1194619"/>
              <a:gd name="connsiteY2" fmla="*/ 40 h 110653"/>
              <a:gd name="connsiteX3" fmla="*/ 1194619 w 1194619"/>
              <a:gd name="connsiteY3" fmla="*/ 51660 h 110653"/>
              <a:gd name="connsiteX0" fmla="*/ 0 w 1253613"/>
              <a:gd name="connsiteY0" fmla="*/ 116330 h 182698"/>
              <a:gd name="connsiteX1" fmla="*/ 412955 w 1253613"/>
              <a:gd name="connsiteY1" fmla="*/ 49963 h 182698"/>
              <a:gd name="connsiteX2" fmla="*/ 781664 w 1253613"/>
              <a:gd name="connsiteY2" fmla="*/ 5717 h 182698"/>
              <a:gd name="connsiteX3" fmla="*/ 1253613 w 1253613"/>
              <a:gd name="connsiteY3" fmla="*/ 182698 h 182698"/>
              <a:gd name="connsiteX0" fmla="*/ 0 w 1253613"/>
              <a:gd name="connsiteY0" fmla="*/ 116330 h 182698"/>
              <a:gd name="connsiteX1" fmla="*/ 412955 w 1253613"/>
              <a:gd name="connsiteY1" fmla="*/ 49963 h 182698"/>
              <a:gd name="connsiteX2" fmla="*/ 781664 w 1253613"/>
              <a:gd name="connsiteY2" fmla="*/ 5717 h 182698"/>
              <a:gd name="connsiteX3" fmla="*/ 1253613 w 1253613"/>
              <a:gd name="connsiteY3" fmla="*/ 182698 h 182698"/>
              <a:gd name="connsiteX0" fmla="*/ 0 w 1253613"/>
              <a:gd name="connsiteY0" fmla="*/ 79140 h 145508"/>
              <a:gd name="connsiteX1" fmla="*/ 412955 w 1253613"/>
              <a:gd name="connsiteY1" fmla="*/ 12773 h 145508"/>
              <a:gd name="connsiteX2" fmla="*/ 833283 w 1253613"/>
              <a:gd name="connsiteY2" fmla="*/ 12773 h 145508"/>
              <a:gd name="connsiteX3" fmla="*/ 1253613 w 1253613"/>
              <a:gd name="connsiteY3" fmla="*/ 145508 h 145508"/>
            </a:gdLst>
            <a:ahLst/>
            <a:cxnLst>
              <a:cxn ang="0">
                <a:pos x="connsiteX0" y="connsiteY0"/>
              </a:cxn>
              <a:cxn ang="0">
                <a:pos x="connsiteX1" y="connsiteY1"/>
              </a:cxn>
              <a:cxn ang="0">
                <a:pos x="connsiteX2" y="connsiteY2"/>
              </a:cxn>
              <a:cxn ang="0">
                <a:pos x="connsiteX3" y="connsiteY3"/>
              </a:cxn>
            </a:cxnLst>
            <a:rect l="l" t="t" r="r" b="b"/>
            <a:pathLst>
              <a:path w="1253613" h="145508">
                <a:moveTo>
                  <a:pt x="0" y="79140"/>
                </a:moveTo>
                <a:cubicBezTo>
                  <a:pt x="137652" y="57018"/>
                  <a:pt x="274075" y="23834"/>
                  <a:pt x="412955" y="12773"/>
                </a:cubicBezTo>
                <a:cubicBezTo>
                  <a:pt x="551835" y="1712"/>
                  <a:pt x="693173" y="-9349"/>
                  <a:pt x="833283" y="12773"/>
                </a:cubicBezTo>
                <a:cubicBezTo>
                  <a:pt x="973393" y="34895"/>
                  <a:pt x="1119648" y="83441"/>
                  <a:pt x="1253613" y="145508"/>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a:p>
        </p:txBody>
      </p:sp>
      <p:sp>
        <p:nvSpPr>
          <p:cNvPr id="196" name="Freeform 195"/>
          <p:cNvSpPr/>
          <p:nvPr/>
        </p:nvSpPr>
        <p:spPr bwMode="auto">
          <a:xfrm>
            <a:off x="1533480" y="1913969"/>
            <a:ext cx="3200751" cy="261418"/>
          </a:xfrm>
          <a:custGeom>
            <a:avLst/>
            <a:gdLst>
              <a:gd name="connsiteX0" fmla="*/ 0 w 2883310"/>
              <a:gd name="connsiteY0" fmla="*/ 202704 h 202704"/>
              <a:gd name="connsiteX1" fmla="*/ 1143000 w 2883310"/>
              <a:gd name="connsiteY1" fmla="*/ 55220 h 202704"/>
              <a:gd name="connsiteX2" fmla="*/ 2094271 w 2883310"/>
              <a:gd name="connsiteY2" fmla="*/ 3601 h 202704"/>
              <a:gd name="connsiteX3" fmla="*/ 2883310 w 2883310"/>
              <a:gd name="connsiteY3" fmla="*/ 143710 h 202704"/>
              <a:gd name="connsiteX0" fmla="*/ 0 w 2853813"/>
              <a:gd name="connsiteY0" fmla="*/ 209799 h 261418"/>
              <a:gd name="connsiteX1" fmla="*/ 1143000 w 2853813"/>
              <a:gd name="connsiteY1" fmla="*/ 62315 h 261418"/>
              <a:gd name="connsiteX2" fmla="*/ 2094271 w 2853813"/>
              <a:gd name="connsiteY2" fmla="*/ 10696 h 261418"/>
              <a:gd name="connsiteX3" fmla="*/ 2853813 w 2853813"/>
              <a:gd name="connsiteY3" fmla="*/ 261418 h 261418"/>
              <a:gd name="connsiteX0" fmla="*/ 0 w 2853813"/>
              <a:gd name="connsiteY0" fmla="*/ 209799 h 261418"/>
              <a:gd name="connsiteX1" fmla="*/ 1143000 w 2853813"/>
              <a:gd name="connsiteY1" fmla="*/ 62315 h 261418"/>
              <a:gd name="connsiteX2" fmla="*/ 2094271 w 2853813"/>
              <a:gd name="connsiteY2" fmla="*/ 10696 h 261418"/>
              <a:gd name="connsiteX3" fmla="*/ 2853813 w 2853813"/>
              <a:gd name="connsiteY3" fmla="*/ 261418 h 261418"/>
            </a:gdLst>
            <a:ahLst/>
            <a:cxnLst>
              <a:cxn ang="0">
                <a:pos x="connsiteX0" y="connsiteY0"/>
              </a:cxn>
              <a:cxn ang="0">
                <a:pos x="connsiteX1" y="connsiteY1"/>
              </a:cxn>
              <a:cxn ang="0">
                <a:pos x="connsiteX2" y="connsiteY2"/>
              </a:cxn>
              <a:cxn ang="0">
                <a:pos x="connsiteX3" y="connsiteY3"/>
              </a:cxn>
            </a:cxnLst>
            <a:rect l="l" t="t" r="r" b="b"/>
            <a:pathLst>
              <a:path w="2853813" h="261418">
                <a:moveTo>
                  <a:pt x="0" y="209799"/>
                </a:moveTo>
                <a:cubicBezTo>
                  <a:pt x="396977" y="152649"/>
                  <a:pt x="793955" y="95499"/>
                  <a:pt x="1143000" y="62315"/>
                </a:cubicBezTo>
                <a:cubicBezTo>
                  <a:pt x="1492045" y="29131"/>
                  <a:pt x="1809136" y="-22488"/>
                  <a:pt x="2094271" y="10696"/>
                </a:cubicBezTo>
                <a:cubicBezTo>
                  <a:pt x="2379407" y="43880"/>
                  <a:pt x="2619067" y="154491"/>
                  <a:pt x="2853813" y="261418"/>
                </a:cubicBezTo>
              </a:path>
            </a:pathLst>
          </a:custGeom>
          <a:noFill/>
          <a:ln w="38100" cap="flat">
            <a:solidFill>
              <a:srgbClr val="C00000"/>
            </a:solidFill>
            <a:miter lim="800000"/>
            <a:headEnd type="none" w="med" len="med"/>
            <a:tailEnd type="none" w="med" len="med"/>
          </a:ln>
        </p:spPr>
        <p:txBody>
          <a:bodyPr rtlCol="0" anchor="ctr"/>
          <a:lstStyle/>
          <a:p>
            <a:pPr algn="ctr"/>
            <a:endParaRPr lang="en-US"/>
          </a:p>
        </p:txBody>
      </p:sp>
      <p:sp>
        <p:nvSpPr>
          <p:cNvPr id="1088" name="Freeform 1087"/>
          <p:cNvSpPr/>
          <p:nvPr/>
        </p:nvSpPr>
        <p:spPr bwMode="auto">
          <a:xfrm>
            <a:off x="1568248" y="2335166"/>
            <a:ext cx="1031415" cy="1472419"/>
          </a:xfrm>
          <a:custGeom>
            <a:avLst/>
            <a:gdLst>
              <a:gd name="connsiteX0" fmla="*/ 0 w 1002891"/>
              <a:gd name="connsiteY0" fmla="*/ 0 h 1511710"/>
              <a:gd name="connsiteX1" fmla="*/ 508820 w 1002891"/>
              <a:gd name="connsiteY1" fmla="*/ 494071 h 1511710"/>
              <a:gd name="connsiteX2" fmla="*/ 1002891 w 1002891"/>
              <a:gd name="connsiteY2" fmla="*/ 1511710 h 1511710"/>
            </a:gdLst>
            <a:ahLst/>
            <a:cxnLst>
              <a:cxn ang="0">
                <a:pos x="connsiteX0" y="connsiteY0"/>
              </a:cxn>
              <a:cxn ang="0">
                <a:pos x="connsiteX1" y="connsiteY1"/>
              </a:cxn>
              <a:cxn ang="0">
                <a:pos x="connsiteX2" y="connsiteY2"/>
              </a:cxn>
            </a:cxnLst>
            <a:rect l="l" t="t" r="r" b="b"/>
            <a:pathLst>
              <a:path w="1002891" h="1511710">
                <a:moveTo>
                  <a:pt x="0" y="0"/>
                </a:moveTo>
                <a:cubicBezTo>
                  <a:pt x="170836" y="121059"/>
                  <a:pt x="341672" y="242119"/>
                  <a:pt x="508820" y="494071"/>
                </a:cubicBezTo>
                <a:cubicBezTo>
                  <a:pt x="675969" y="746023"/>
                  <a:pt x="839430" y="1128866"/>
                  <a:pt x="1002891" y="1511710"/>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a:p>
        </p:txBody>
      </p:sp>
      <p:sp>
        <p:nvSpPr>
          <p:cNvPr id="1089" name="Freeform 1088"/>
          <p:cNvSpPr/>
          <p:nvPr/>
        </p:nvSpPr>
        <p:spPr bwMode="auto">
          <a:xfrm>
            <a:off x="1518264" y="2146944"/>
            <a:ext cx="5752364" cy="1887215"/>
          </a:xfrm>
          <a:custGeom>
            <a:avLst/>
            <a:gdLst>
              <a:gd name="connsiteX0" fmla="*/ 0 w 4476135"/>
              <a:gd name="connsiteY0" fmla="*/ 67290 h 1800225"/>
              <a:gd name="connsiteX1" fmla="*/ 1452716 w 4476135"/>
              <a:gd name="connsiteY1" fmla="*/ 207399 h 1800225"/>
              <a:gd name="connsiteX2" fmla="*/ 4476135 w 4476135"/>
              <a:gd name="connsiteY2" fmla="*/ 1800225 h 1800225"/>
              <a:gd name="connsiteX0" fmla="*/ 0 w 4476135"/>
              <a:gd name="connsiteY0" fmla="*/ 19139 h 1752074"/>
              <a:gd name="connsiteX1" fmla="*/ 1696064 w 4476135"/>
              <a:gd name="connsiteY1" fmla="*/ 380474 h 1752074"/>
              <a:gd name="connsiteX2" fmla="*/ 4476135 w 4476135"/>
              <a:gd name="connsiteY2" fmla="*/ 1752074 h 1752074"/>
              <a:gd name="connsiteX0" fmla="*/ 0 w 4476135"/>
              <a:gd name="connsiteY0" fmla="*/ 4 h 1732939"/>
              <a:gd name="connsiteX1" fmla="*/ 1696064 w 4476135"/>
              <a:gd name="connsiteY1" fmla="*/ 361339 h 1732939"/>
              <a:gd name="connsiteX2" fmla="*/ 4476135 w 4476135"/>
              <a:gd name="connsiteY2" fmla="*/ 1732939 h 1732939"/>
              <a:gd name="connsiteX0" fmla="*/ 0 w 4476135"/>
              <a:gd name="connsiteY0" fmla="*/ 4 h 1732939"/>
              <a:gd name="connsiteX1" fmla="*/ 1822430 w 4476135"/>
              <a:gd name="connsiteY1" fmla="*/ 367996 h 1732939"/>
              <a:gd name="connsiteX2" fmla="*/ 4476135 w 4476135"/>
              <a:gd name="connsiteY2" fmla="*/ 1732939 h 1732939"/>
              <a:gd name="connsiteX0" fmla="*/ 0 w 4476135"/>
              <a:gd name="connsiteY0" fmla="*/ 3 h 1732938"/>
              <a:gd name="connsiteX1" fmla="*/ 1701809 w 4476135"/>
              <a:gd name="connsiteY1" fmla="*/ 401280 h 1732938"/>
              <a:gd name="connsiteX2" fmla="*/ 4476135 w 4476135"/>
              <a:gd name="connsiteY2" fmla="*/ 1732938 h 1732938"/>
            </a:gdLst>
            <a:ahLst/>
            <a:cxnLst>
              <a:cxn ang="0">
                <a:pos x="connsiteX0" y="connsiteY0"/>
              </a:cxn>
              <a:cxn ang="0">
                <a:pos x="connsiteX1" y="connsiteY1"/>
              </a:cxn>
              <a:cxn ang="0">
                <a:pos x="connsiteX2" y="connsiteY2"/>
              </a:cxn>
            </a:cxnLst>
            <a:rect l="l" t="t" r="r" b="b"/>
            <a:pathLst>
              <a:path w="4476135" h="1732938">
                <a:moveTo>
                  <a:pt x="0" y="3"/>
                </a:moveTo>
                <a:cubicBezTo>
                  <a:pt x="375469" y="-612"/>
                  <a:pt x="955786" y="112457"/>
                  <a:pt x="1701809" y="401280"/>
                </a:cubicBezTo>
                <a:cubicBezTo>
                  <a:pt x="2447832" y="690103"/>
                  <a:pt x="3337437" y="1080936"/>
                  <a:pt x="4476135" y="1732938"/>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a:p>
        </p:txBody>
      </p:sp>
      <p:sp>
        <p:nvSpPr>
          <p:cNvPr id="1090" name="Freeform 1089"/>
          <p:cNvSpPr/>
          <p:nvPr/>
        </p:nvSpPr>
        <p:spPr bwMode="auto">
          <a:xfrm>
            <a:off x="1478075" y="1493769"/>
            <a:ext cx="5532325" cy="891008"/>
          </a:xfrm>
          <a:custGeom>
            <a:avLst/>
            <a:gdLst>
              <a:gd name="connsiteX0" fmla="*/ 0 w 4476135"/>
              <a:gd name="connsiteY0" fmla="*/ 67290 h 1800225"/>
              <a:gd name="connsiteX1" fmla="*/ 1452716 w 4476135"/>
              <a:gd name="connsiteY1" fmla="*/ 207399 h 1800225"/>
              <a:gd name="connsiteX2" fmla="*/ 4476135 w 4476135"/>
              <a:gd name="connsiteY2" fmla="*/ 1800225 h 1800225"/>
              <a:gd name="connsiteX0" fmla="*/ 0 w 4476135"/>
              <a:gd name="connsiteY0" fmla="*/ 19139 h 1752074"/>
              <a:gd name="connsiteX1" fmla="*/ 1696064 w 4476135"/>
              <a:gd name="connsiteY1" fmla="*/ 380474 h 1752074"/>
              <a:gd name="connsiteX2" fmla="*/ 4476135 w 4476135"/>
              <a:gd name="connsiteY2" fmla="*/ 1752074 h 1752074"/>
              <a:gd name="connsiteX0" fmla="*/ 0 w 4476135"/>
              <a:gd name="connsiteY0" fmla="*/ 4 h 1732939"/>
              <a:gd name="connsiteX1" fmla="*/ 1696064 w 4476135"/>
              <a:gd name="connsiteY1" fmla="*/ 361339 h 1732939"/>
              <a:gd name="connsiteX2" fmla="*/ 4476135 w 4476135"/>
              <a:gd name="connsiteY2" fmla="*/ 1732939 h 1732939"/>
              <a:gd name="connsiteX0" fmla="*/ 0 w 4494082"/>
              <a:gd name="connsiteY0" fmla="*/ 297424 h 1418013"/>
              <a:gd name="connsiteX1" fmla="*/ 1714011 w 4494082"/>
              <a:gd name="connsiteY1" fmla="*/ 46413 h 1418013"/>
              <a:gd name="connsiteX2" fmla="*/ 4494082 w 4494082"/>
              <a:gd name="connsiteY2" fmla="*/ 1418013 h 1418013"/>
              <a:gd name="connsiteX0" fmla="*/ 0 w 4494082"/>
              <a:gd name="connsiteY0" fmla="*/ 119382 h 1239971"/>
              <a:gd name="connsiteX1" fmla="*/ 1731958 w 4494082"/>
              <a:gd name="connsiteY1" fmla="*/ 72487 h 1239971"/>
              <a:gd name="connsiteX2" fmla="*/ 4494082 w 4494082"/>
              <a:gd name="connsiteY2" fmla="*/ 1239971 h 1239971"/>
              <a:gd name="connsiteX0" fmla="*/ 0 w 4494082"/>
              <a:gd name="connsiteY0" fmla="*/ 58935 h 1179524"/>
              <a:gd name="connsiteX1" fmla="*/ 1731958 w 4494082"/>
              <a:gd name="connsiteY1" fmla="*/ 12040 h 1179524"/>
              <a:gd name="connsiteX2" fmla="*/ 4494082 w 4494082"/>
              <a:gd name="connsiteY2" fmla="*/ 1179524 h 1179524"/>
              <a:gd name="connsiteX0" fmla="*/ 0 w 4494082"/>
              <a:gd name="connsiteY0" fmla="*/ 1089127 h 2209716"/>
              <a:gd name="connsiteX1" fmla="*/ 2623324 w 4494082"/>
              <a:gd name="connsiteY1" fmla="*/ 1243 h 2209716"/>
              <a:gd name="connsiteX2" fmla="*/ 4494082 w 4494082"/>
              <a:gd name="connsiteY2" fmla="*/ 2209716 h 2209716"/>
              <a:gd name="connsiteX0" fmla="*/ 0 w 4494082"/>
              <a:gd name="connsiteY0" fmla="*/ 1159334 h 2279923"/>
              <a:gd name="connsiteX1" fmla="*/ 2623324 w 4494082"/>
              <a:gd name="connsiteY1" fmla="*/ 71450 h 2279923"/>
              <a:gd name="connsiteX2" fmla="*/ 4494082 w 4494082"/>
              <a:gd name="connsiteY2" fmla="*/ 2279923 h 2279923"/>
              <a:gd name="connsiteX0" fmla="*/ 0 w 4494082"/>
              <a:gd name="connsiteY0" fmla="*/ 1554224 h 2674813"/>
              <a:gd name="connsiteX1" fmla="*/ 3353167 w 4494082"/>
              <a:gd name="connsiteY1" fmla="*/ 58108 h 2674813"/>
              <a:gd name="connsiteX2" fmla="*/ 4494082 w 4494082"/>
              <a:gd name="connsiteY2" fmla="*/ 2674813 h 2674813"/>
              <a:gd name="connsiteX0" fmla="*/ 0 w 4494082"/>
              <a:gd name="connsiteY0" fmla="*/ 1499518 h 2620107"/>
              <a:gd name="connsiteX1" fmla="*/ 3353167 w 4494082"/>
              <a:gd name="connsiteY1" fmla="*/ 3402 h 2620107"/>
              <a:gd name="connsiteX2" fmla="*/ 4057283 w 4494082"/>
              <a:gd name="connsiteY2" fmla="*/ 1137210 h 2620107"/>
              <a:gd name="connsiteX3" fmla="*/ 4494082 w 4494082"/>
              <a:gd name="connsiteY3" fmla="*/ 2620107 h 2620107"/>
              <a:gd name="connsiteX0" fmla="*/ 0 w 4494082"/>
              <a:gd name="connsiteY0" fmla="*/ 1527320 h 2647909"/>
              <a:gd name="connsiteX1" fmla="*/ 3353167 w 4494082"/>
              <a:gd name="connsiteY1" fmla="*/ 31204 h 2647909"/>
              <a:gd name="connsiteX2" fmla="*/ 4057283 w 4494082"/>
              <a:gd name="connsiteY2" fmla="*/ 1165012 h 2647909"/>
              <a:gd name="connsiteX3" fmla="*/ 4494082 w 4494082"/>
              <a:gd name="connsiteY3" fmla="*/ 2647909 h 2647909"/>
              <a:gd name="connsiteX0" fmla="*/ 0 w 4494082"/>
              <a:gd name="connsiteY0" fmla="*/ 1510590 h 2631179"/>
              <a:gd name="connsiteX1" fmla="*/ 3353167 w 4494082"/>
              <a:gd name="connsiteY1" fmla="*/ 14474 h 2631179"/>
              <a:gd name="connsiteX2" fmla="*/ 4494082 w 4494082"/>
              <a:gd name="connsiteY2" fmla="*/ 2631179 h 2631179"/>
              <a:gd name="connsiteX0" fmla="*/ 0 w 4494082"/>
              <a:gd name="connsiteY0" fmla="*/ 1510590 h 2631179"/>
              <a:gd name="connsiteX1" fmla="*/ 3353167 w 4494082"/>
              <a:gd name="connsiteY1" fmla="*/ 14474 h 2631179"/>
              <a:gd name="connsiteX2" fmla="*/ 4494082 w 4494082"/>
              <a:gd name="connsiteY2" fmla="*/ 2631179 h 2631179"/>
              <a:gd name="connsiteX0" fmla="*/ 0 w 4488100"/>
              <a:gd name="connsiteY0" fmla="*/ 1505705 h 2401767"/>
              <a:gd name="connsiteX1" fmla="*/ 3353167 w 4488100"/>
              <a:gd name="connsiteY1" fmla="*/ 9589 h 2401767"/>
              <a:gd name="connsiteX2" fmla="*/ 4488100 w 4488100"/>
              <a:gd name="connsiteY2" fmla="*/ 2401767 h 2401767"/>
              <a:gd name="connsiteX0" fmla="*/ 0 w 4488100"/>
              <a:gd name="connsiteY0" fmla="*/ 1383958 h 2280020"/>
              <a:gd name="connsiteX1" fmla="*/ 3490760 w 4488100"/>
              <a:gd name="connsiteY1" fmla="*/ 10310 h 2280020"/>
              <a:gd name="connsiteX2" fmla="*/ 4488100 w 4488100"/>
              <a:gd name="connsiteY2" fmla="*/ 2280020 h 2280020"/>
              <a:gd name="connsiteX0" fmla="*/ 0 w 4488100"/>
              <a:gd name="connsiteY0" fmla="*/ 1379333 h 2275395"/>
              <a:gd name="connsiteX1" fmla="*/ 3490760 w 4488100"/>
              <a:gd name="connsiteY1" fmla="*/ 5685 h 2275395"/>
              <a:gd name="connsiteX2" fmla="*/ 4488100 w 4488100"/>
              <a:gd name="connsiteY2" fmla="*/ 2275395 h 2275395"/>
              <a:gd name="connsiteX0" fmla="*/ 0 w 4488100"/>
              <a:gd name="connsiteY0" fmla="*/ 1396400 h 2292462"/>
              <a:gd name="connsiteX1" fmla="*/ 3490760 w 4488100"/>
              <a:gd name="connsiteY1" fmla="*/ 22752 h 2292462"/>
              <a:gd name="connsiteX2" fmla="*/ 4488100 w 4488100"/>
              <a:gd name="connsiteY2" fmla="*/ 2292462 h 2292462"/>
              <a:gd name="connsiteX0" fmla="*/ 0 w 4488100"/>
              <a:gd name="connsiteY0" fmla="*/ 1402996 h 2299058"/>
              <a:gd name="connsiteX1" fmla="*/ 3490760 w 4488100"/>
              <a:gd name="connsiteY1" fmla="*/ 29348 h 2299058"/>
              <a:gd name="connsiteX2" fmla="*/ 4488100 w 4488100"/>
              <a:gd name="connsiteY2" fmla="*/ 2299058 h 2299058"/>
              <a:gd name="connsiteX0" fmla="*/ 0 w 4488100"/>
              <a:gd name="connsiteY0" fmla="*/ 1570223 h 2466285"/>
              <a:gd name="connsiteX1" fmla="*/ 1977521 w 4488100"/>
              <a:gd name="connsiteY1" fmla="*/ 274187 h 2466285"/>
              <a:gd name="connsiteX2" fmla="*/ 3490760 w 4488100"/>
              <a:gd name="connsiteY2" fmla="*/ 196575 h 2466285"/>
              <a:gd name="connsiteX3" fmla="*/ 4488100 w 4488100"/>
              <a:gd name="connsiteY3" fmla="*/ 2466285 h 2466285"/>
            </a:gdLst>
            <a:ahLst/>
            <a:cxnLst>
              <a:cxn ang="0">
                <a:pos x="connsiteX0" y="connsiteY0"/>
              </a:cxn>
              <a:cxn ang="0">
                <a:pos x="connsiteX1" y="connsiteY1"/>
              </a:cxn>
              <a:cxn ang="0">
                <a:pos x="connsiteX2" y="connsiteY2"/>
              </a:cxn>
              <a:cxn ang="0">
                <a:pos x="connsiteX3" y="connsiteY3"/>
              </a:cxn>
            </a:cxnLst>
            <a:rect l="l" t="t" r="r" b="b"/>
            <a:pathLst>
              <a:path w="4488100" h="2466285">
                <a:moveTo>
                  <a:pt x="0" y="1570223"/>
                </a:moveTo>
                <a:cubicBezTo>
                  <a:pt x="329587" y="1391638"/>
                  <a:pt x="1395728" y="503128"/>
                  <a:pt x="1977521" y="274187"/>
                </a:cubicBezTo>
                <a:cubicBezTo>
                  <a:pt x="2559314" y="45246"/>
                  <a:pt x="3072330" y="-168775"/>
                  <a:pt x="3490760" y="196575"/>
                </a:cubicBezTo>
                <a:cubicBezTo>
                  <a:pt x="3909190" y="561925"/>
                  <a:pt x="4310233" y="1717023"/>
                  <a:pt x="4488100" y="2466285"/>
                </a:cubicBezTo>
              </a:path>
            </a:pathLst>
          </a:custGeom>
          <a:noFill/>
          <a:ln w="38100" cap="flat">
            <a:solidFill>
              <a:srgbClr val="C00000"/>
            </a:solidFill>
            <a:miter lim="800000"/>
            <a:headEnd type="none" w="med" len="med"/>
            <a:tailEnd type="none" w="med" len="med"/>
          </a:ln>
        </p:spPr>
        <p:txBody>
          <a:bodyPr rtlCol="0" anchor="ctr"/>
          <a:lstStyle/>
          <a:p>
            <a:pPr algn="ctr"/>
            <a:endParaRPr lang="en-US" dirty="0"/>
          </a:p>
        </p:txBody>
      </p:sp>
      <p:sp>
        <p:nvSpPr>
          <p:cNvPr id="1091" name="Freeform 1090"/>
          <p:cNvSpPr/>
          <p:nvPr/>
        </p:nvSpPr>
        <p:spPr bwMode="auto">
          <a:xfrm>
            <a:off x="1536835" y="1868380"/>
            <a:ext cx="3192481" cy="253545"/>
          </a:xfrm>
          <a:custGeom>
            <a:avLst/>
            <a:gdLst>
              <a:gd name="connsiteX0" fmla="*/ 0 w 2883310"/>
              <a:gd name="connsiteY0" fmla="*/ 202704 h 202704"/>
              <a:gd name="connsiteX1" fmla="*/ 1143000 w 2883310"/>
              <a:gd name="connsiteY1" fmla="*/ 55220 h 202704"/>
              <a:gd name="connsiteX2" fmla="*/ 2094271 w 2883310"/>
              <a:gd name="connsiteY2" fmla="*/ 3601 h 202704"/>
              <a:gd name="connsiteX3" fmla="*/ 2883310 w 2883310"/>
              <a:gd name="connsiteY3" fmla="*/ 143710 h 202704"/>
              <a:gd name="connsiteX0" fmla="*/ 0 w 2846439"/>
              <a:gd name="connsiteY0" fmla="*/ 209300 h 253545"/>
              <a:gd name="connsiteX1" fmla="*/ 1143000 w 2846439"/>
              <a:gd name="connsiteY1" fmla="*/ 61816 h 253545"/>
              <a:gd name="connsiteX2" fmla="*/ 2094271 w 2846439"/>
              <a:gd name="connsiteY2" fmla="*/ 10197 h 253545"/>
              <a:gd name="connsiteX3" fmla="*/ 2846439 w 2846439"/>
              <a:gd name="connsiteY3" fmla="*/ 253545 h 253545"/>
              <a:gd name="connsiteX0" fmla="*/ 0 w 2846439"/>
              <a:gd name="connsiteY0" fmla="*/ 209300 h 253545"/>
              <a:gd name="connsiteX1" fmla="*/ 1143000 w 2846439"/>
              <a:gd name="connsiteY1" fmla="*/ 61816 h 253545"/>
              <a:gd name="connsiteX2" fmla="*/ 2094271 w 2846439"/>
              <a:gd name="connsiteY2" fmla="*/ 10197 h 253545"/>
              <a:gd name="connsiteX3" fmla="*/ 2846439 w 2846439"/>
              <a:gd name="connsiteY3" fmla="*/ 253545 h 253545"/>
            </a:gdLst>
            <a:ahLst/>
            <a:cxnLst>
              <a:cxn ang="0">
                <a:pos x="connsiteX0" y="connsiteY0"/>
              </a:cxn>
              <a:cxn ang="0">
                <a:pos x="connsiteX1" y="connsiteY1"/>
              </a:cxn>
              <a:cxn ang="0">
                <a:pos x="connsiteX2" y="connsiteY2"/>
              </a:cxn>
              <a:cxn ang="0">
                <a:pos x="connsiteX3" y="connsiteY3"/>
              </a:cxn>
            </a:cxnLst>
            <a:rect l="l" t="t" r="r" b="b"/>
            <a:pathLst>
              <a:path w="2846439" h="253545">
                <a:moveTo>
                  <a:pt x="0" y="209300"/>
                </a:moveTo>
                <a:cubicBezTo>
                  <a:pt x="396977" y="152150"/>
                  <a:pt x="793955" y="95000"/>
                  <a:pt x="1143000" y="61816"/>
                </a:cubicBezTo>
                <a:cubicBezTo>
                  <a:pt x="1492045" y="28632"/>
                  <a:pt x="1810365" y="-21758"/>
                  <a:pt x="2094271" y="10197"/>
                </a:cubicBezTo>
                <a:cubicBezTo>
                  <a:pt x="2378178" y="42152"/>
                  <a:pt x="2626442" y="153993"/>
                  <a:pt x="2846439" y="253545"/>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a:p>
        </p:txBody>
      </p:sp>
      <p:sp>
        <p:nvSpPr>
          <p:cNvPr id="1092" name="Freeform 1091"/>
          <p:cNvSpPr/>
          <p:nvPr/>
        </p:nvSpPr>
        <p:spPr bwMode="auto">
          <a:xfrm>
            <a:off x="1497725" y="1446936"/>
            <a:ext cx="5532325" cy="891008"/>
          </a:xfrm>
          <a:custGeom>
            <a:avLst/>
            <a:gdLst>
              <a:gd name="connsiteX0" fmla="*/ 0 w 4476135"/>
              <a:gd name="connsiteY0" fmla="*/ 67290 h 1800225"/>
              <a:gd name="connsiteX1" fmla="*/ 1452716 w 4476135"/>
              <a:gd name="connsiteY1" fmla="*/ 207399 h 1800225"/>
              <a:gd name="connsiteX2" fmla="*/ 4476135 w 4476135"/>
              <a:gd name="connsiteY2" fmla="*/ 1800225 h 1800225"/>
              <a:gd name="connsiteX0" fmla="*/ 0 w 4476135"/>
              <a:gd name="connsiteY0" fmla="*/ 19139 h 1752074"/>
              <a:gd name="connsiteX1" fmla="*/ 1696064 w 4476135"/>
              <a:gd name="connsiteY1" fmla="*/ 380474 h 1752074"/>
              <a:gd name="connsiteX2" fmla="*/ 4476135 w 4476135"/>
              <a:gd name="connsiteY2" fmla="*/ 1752074 h 1752074"/>
              <a:gd name="connsiteX0" fmla="*/ 0 w 4476135"/>
              <a:gd name="connsiteY0" fmla="*/ 4 h 1732939"/>
              <a:gd name="connsiteX1" fmla="*/ 1696064 w 4476135"/>
              <a:gd name="connsiteY1" fmla="*/ 361339 h 1732939"/>
              <a:gd name="connsiteX2" fmla="*/ 4476135 w 4476135"/>
              <a:gd name="connsiteY2" fmla="*/ 1732939 h 1732939"/>
              <a:gd name="connsiteX0" fmla="*/ 0 w 4494082"/>
              <a:gd name="connsiteY0" fmla="*/ 297424 h 1418013"/>
              <a:gd name="connsiteX1" fmla="*/ 1714011 w 4494082"/>
              <a:gd name="connsiteY1" fmla="*/ 46413 h 1418013"/>
              <a:gd name="connsiteX2" fmla="*/ 4494082 w 4494082"/>
              <a:gd name="connsiteY2" fmla="*/ 1418013 h 1418013"/>
              <a:gd name="connsiteX0" fmla="*/ 0 w 4494082"/>
              <a:gd name="connsiteY0" fmla="*/ 119382 h 1239971"/>
              <a:gd name="connsiteX1" fmla="*/ 1731958 w 4494082"/>
              <a:gd name="connsiteY1" fmla="*/ 72487 h 1239971"/>
              <a:gd name="connsiteX2" fmla="*/ 4494082 w 4494082"/>
              <a:gd name="connsiteY2" fmla="*/ 1239971 h 1239971"/>
              <a:gd name="connsiteX0" fmla="*/ 0 w 4494082"/>
              <a:gd name="connsiteY0" fmla="*/ 58935 h 1179524"/>
              <a:gd name="connsiteX1" fmla="*/ 1731958 w 4494082"/>
              <a:gd name="connsiteY1" fmla="*/ 12040 h 1179524"/>
              <a:gd name="connsiteX2" fmla="*/ 4494082 w 4494082"/>
              <a:gd name="connsiteY2" fmla="*/ 1179524 h 1179524"/>
              <a:gd name="connsiteX0" fmla="*/ 0 w 4494082"/>
              <a:gd name="connsiteY0" fmla="*/ 1089127 h 2209716"/>
              <a:gd name="connsiteX1" fmla="*/ 2623324 w 4494082"/>
              <a:gd name="connsiteY1" fmla="*/ 1243 h 2209716"/>
              <a:gd name="connsiteX2" fmla="*/ 4494082 w 4494082"/>
              <a:gd name="connsiteY2" fmla="*/ 2209716 h 2209716"/>
              <a:gd name="connsiteX0" fmla="*/ 0 w 4494082"/>
              <a:gd name="connsiteY0" fmla="*/ 1159334 h 2279923"/>
              <a:gd name="connsiteX1" fmla="*/ 2623324 w 4494082"/>
              <a:gd name="connsiteY1" fmla="*/ 71450 h 2279923"/>
              <a:gd name="connsiteX2" fmla="*/ 4494082 w 4494082"/>
              <a:gd name="connsiteY2" fmla="*/ 2279923 h 2279923"/>
              <a:gd name="connsiteX0" fmla="*/ 0 w 4494082"/>
              <a:gd name="connsiteY0" fmla="*/ 1554224 h 2674813"/>
              <a:gd name="connsiteX1" fmla="*/ 3353167 w 4494082"/>
              <a:gd name="connsiteY1" fmla="*/ 58108 h 2674813"/>
              <a:gd name="connsiteX2" fmla="*/ 4494082 w 4494082"/>
              <a:gd name="connsiteY2" fmla="*/ 2674813 h 2674813"/>
              <a:gd name="connsiteX0" fmla="*/ 0 w 4494082"/>
              <a:gd name="connsiteY0" fmla="*/ 1499518 h 2620107"/>
              <a:gd name="connsiteX1" fmla="*/ 3353167 w 4494082"/>
              <a:gd name="connsiteY1" fmla="*/ 3402 h 2620107"/>
              <a:gd name="connsiteX2" fmla="*/ 4057283 w 4494082"/>
              <a:gd name="connsiteY2" fmla="*/ 1137210 h 2620107"/>
              <a:gd name="connsiteX3" fmla="*/ 4494082 w 4494082"/>
              <a:gd name="connsiteY3" fmla="*/ 2620107 h 2620107"/>
              <a:gd name="connsiteX0" fmla="*/ 0 w 4494082"/>
              <a:gd name="connsiteY0" fmla="*/ 1527320 h 2647909"/>
              <a:gd name="connsiteX1" fmla="*/ 3353167 w 4494082"/>
              <a:gd name="connsiteY1" fmla="*/ 31204 h 2647909"/>
              <a:gd name="connsiteX2" fmla="*/ 4057283 w 4494082"/>
              <a:gd name="connsiteY2" fmla="*/ 1165012 h 2647909"/>
              <a:gd name="connsiteX3" fmla="*/ 4494082 w 4494082"/>
              <a:gd name="connsiteY3" fmla="*/ 2647909 h 2647909"/>
              <a:gd name="connsiteX0" fmla="*/ 0 w 4494082"/>
              <a:gd name="connsiteY0" fmla="*/ 1510590 h 2631179"/>
              <a:gd name="connsiteX1" fmla="*/ 3353167 w 4494082"/>
              <a:gd name="connsiteY1" fmla="*/ 14474 h 2631179"/>
              <a:gd name="connsiteX2" fmla="*/ 4494082 w 4494082"/>
              <a:gd name="connsiteY2" fmla="*/ 2631179 h 2631179"/>
              <a:gd name="connsiteX0" fmla="*/ 0 w 4494082"/>
              <a:gd name="connsiteY0" fmla="*/ 1510590 h 2631179"/>
              <a:gd name="connsiteX1" fmla="*/ 3353167 w 4494082"/>
              <a:gd name="connsiteY1" fmla="*/ 14474 h 2631179"/>
              <a:gd name="connsiteX2" fmla="*/ 4494082 w 4494082"/>
              <a:gd name="connsiteY2" fmla="*/ 2631179 h 2631179"/>
              <a:gd name="connsiteX0" fmla="*/ 0 w 4488100"/>
              <a:gd name="connsiteY0" fmla="*/ 1505705 h 2401767"/>
              <a:gd name="connsiteX1" fmla="*/ 3353167 w 4488100"/>
              <a:gd name="connsiteY1" fmla="*/ 9589 h 2401767"/>
              <a:gd name="connsiteX2" fmla="*/ 4488100 w 4488100"/>
              <a:gd name="connsiteY2" fmla="*/ 2401767 h 2401767"/>
              <a:gd name="connsiteX0" fmla="*/ 0 w 4488100"/>
              <a:gd name="connsiteY0" fmla="*/ 1383958 h 2280020"/>
              <a:gd name="connsiteX1" fmla="*/ 3490760 w 4488100"/>
              <a:gd name="connsiteY1" fmla="*/ 10310 h 2280020"/>
              <a:gd name="connsiteX2" fmla="*/ 4488100 w 4488100"/>
              <a:gd name="connsiteY2" fmla="*/ 2280020 h 2280020"/>
              <a:gd name="connsiteX0" fmla="*/ 0 w 4488100"/>
              <a:gd name="connsiteY0" fmla="*/ 1379333 h 2275395"/>
              <a:gd name="connsiteX1" fmla="*/ 3490760 w 4488100"/>
              <a:gd name="connsiteY1" fmla="*/ 5685 h 2275395"/>
              <a:gd name="connsiteX2" fmla="*/ 4488100 w 4488100"/>
              <a:gd name="connsiteY2" fmla="*/ 2275395 h 2275395"/>
              <a:gd name="connsiteX0" fmla="*/ 0 w 4488100"/>
              <a:gd name="connsiteY0" fmla="*/ 1396400 h 2292462"/>
              <a:gd name="connsiteX1" fmla="*/ 3490760 w 4488100"/>
              <a:gd name="connsiteY1" fmla="*/ 22752 h 2292462"/>
              <a:gd name="connsiteX2" fmla="*/ 4488100 w 4488100"/>
              <a:gd name="connsiteY2" fmla="*/ 2292462 h 2292462"/>
              <a:gd name="connsiteX0" fmla="*/ 0 w 4488100"/>
              <a:gd name="connsiteY0" fmla="*/ 1402996 h 2299058"/>
              <a:gd name="connsiteX1" fmla="*/ 3490760 w 4488100"/>
              <a:gd name="connsiteY1" fmla="*/ 29348 h 2299058"/>
              <a:gd name="connsiteX2" fmla="*/ 4488100 w 4488100"/>
              <a:gd name="connsiteY2" fmla="*/ 2299058 h 2299058"/>
              <a:gd name="connsiteX0" fmla="*/ 0 w 4488100"/>
              <a:gd name="connsiteY0" fmla="*/ 1570223 h 2466285"/>
              <a:gd name="connsiteX1" fmla="*/ 1977521 w 4488100"/>
              <a:gd name="connsiteY1" fmla="*/ 274187 h 2466285"/>
              <a:gd name="connsiteX2" fmla="*/ 3490760 w 4488100"/>
              <a:gd name="connsiteY2" fmla="*/ 196575 h 2466285"/>
              <a:gd name="connsiteX3" fmla="*/ 4488100 w 4488100"/>
              <a:gd name="connsiteY3" fmla="*/ 2466285 h 2466285"/>
            </a:gdLst>
            <a:ahLst/>
            <a:cxnLst>
              <a:cxn ang="0">
                <a:pos x="connsiteX0" y="connsiteY0"/>
              </a:cxn>
              <a:cxn ang="0">
                <a:pos x="connsiteX1" y="connsiteY1"/>
              </a:cxn>
              <a:cxn ang="0">
                <a:pos x="connsiteX2" y="connsiteY2"/>
              </a:cxn>
              <a:cxn ang="0">
                <a:pos x="connsiteX3" y="connsiteY3"/>
              </a:cxn>
            </a:cxnLst>
            <a:rect l="l" t="t" r="r" b="b"/>
            <a:pathLst>
              <a:path w="4488100" h="2466285">
                <a:moveTo>
                  <a:pt x="0" y="1570223"/>
                </a:moveTo>
                <a:cubicBezTo>
                  <a:pt x="329587" y="1391638"/>
                  <a:pt x="1395728" y="503128"/>
                  <a:pt x="1977521" y="274187"/>
                </a:cubicBezTo>
                <a:cubicBezTo>
                  <a:pt x="2559314" y="45246"/>
                  <a:pt x="3072330" y="-168775"/>
                  <a:pt x="3490760" y="196575"/>
                </a:cubicBezTo>
                <a:cubicBezTo>
                  <a:pt x="3909190" y="561925"/>
                  <a:pt x="4310233" y="1717023"/>
                  <a:pt x="4488100" y="2466285"/>
                </a:cubicBezTo>
              </a:path>
            </a:pathLst>
          </a:custGeom>
          <a:noFill/>
          <a:ln w="38100" cap="flat">
            <a:solidFill>
              <a:schemeClr val="accent6">
                <a:lumMod val="60000"/>
                <a:lumOff val="40000"/>
              </a:schemeClr>
            </a:solidFill>
            <a:miter lim="800000"/>
            <a:headEnd type="none" w="med" len="med"/>
            <a:tailEnd type="none" w="med" len="med"/>
          </a:ln>
        </p:spPr>
        <p:txBody>
          <a:bodyPr rtlCol="0" anchor="ctr"/>
          <a:lstStyle/>
          <a:p>
            <a:pPr algn="ctr"/>
            <a:endParaRPr lang="en-US" dirty="0"/>
          </a:p>
        </p:txBody>
      </p:sp>
      <p:sp>
        <p:nvSpPr>
          <p:cNvPr id="198" name="Rounded Rectangle 197"/>
          <p:cNvSpPr/>
          <p:nvPr/>
        </p:nvSpPr>
        <p:spPr bwMode="auto">
          <a:xfrm>
            <a:off x="3962400" y="742950"/>
            <a:ext cx="4809536" cy="1064498"/>
          </a:xfrm>
          <a:prstGeom prst="roundRect">
            <a:avLst/>
          </a:prstGeom>
          <a:solidFill>
            <a:schemeClr val="accent5">
              <a:lumMod val="20000"/>
              <a:lumOff val="80000"/>
            </a:schemeClr>
          </a:solidFill>
          <a:ln w="12700" cap="flat">
            <a:solidFill>
              <a:srgbClr val="0070C0"/>
            </a:solidFill>
            <a:miter lim="800000"/>
            <a:headEnd type="none" w="med" len="med"/>
            <a:tailEnd type="none" w="med" len="med"/>
          </a:ln>
        </p:spPr>
        <p:txBody>
          <a:bodyPr lIns="0" tIns="0" rIns="0" bIns="0" rtlCol="0" anchor="ctr"/>
          <a:lstStyle/>
          <a:p>
            <a:pPr algn="ctr" defTabSz="514350"/>
            <a:endParaRPr lang="en-US" sz="1400" dirty="0" err="1" smtClean="0">
              <a:solidFill>
                <a:srgbClr val="0070C0"/>
              </a:solidFill>
              <a:ea typeface="Arial" pitchFamily="-107" charset="0"/>
              <a:cs typeface="Arial" pitchFamily="-107" charset="0"/>
              <a:sym typeface="Arial" pitchFamily="-107" charset="0"/>
            </a:endParaRPr>
          </a:p>
        </p:txBody>
      </p:sp>
      <p:sp>
        <p:nvSpPr>
          <p:cNvPr id="1043" name="Rounded Rectangle 1042"/>
          <p:cNvSpPr/>
          <p:nvPr/>
        </p:nvSpPr>
        <p:spPr bwMode="auto">
          <a:xfrm>
            <a:off x="3962400" y="742950"/>
            <a:ext cx="4809536" cy="1295400"/>
          </a:xfrm>
          <a:prstGeom prst="roundRect">
            <a:avLst/>
          </a:prstGeom>
          <a:solidFill>
            <a:schemeClr val="accent6">
              <a:lumMod val="20000"/>
              <a:lumOff val="80000"/>
            </a:schemeClr>
          </a:solidFill>
          <a:ln w="12700" cap="flat">
            <a:solidFill>
              <a:srgbClr val="0070C0"/>
            </a:solidFill>
            <a:miter lim="800000"/>
            <a:headEnd type="none" w="med" len="med"/>
            <a:tailEnd type="none" w="med" len="med"/>
          </a:ln>
        </p:spPr>
        <p:txBody>
          <a:bodyPr lIns="0" tIns="0" rIns="0" bIns="0" rtlCol="0" anchor="ctr"/>
          <a:lstStyle/>
          <a:p>
            <a:pPr marL="169863" indent="-111125" defTabSz="514350">
              <a:buFont typeface="Arial" pitchFamily="34" charset="0"/>
              <a:buChar char="•"/>
            </a:pPr>
            <a:r>
              <a:rPr lang="ja-JP" altLang="en-US" sz="1400" dirty="0" smtClean="0">
                <a:solidFill>
                  <a:srgbClr val="0070C0"/>
                </a:solidFill>
                <a:ea typeface="Arial" pitchFamily="-107" charset="0"/>
                <a:cs typeface="Arial" pitchFamily="-107" charset="0"/>
                <a:sym typeface="Arial" pitchFamily="-107" charset="0"/>
              </a:rPr>
              <a:t>最も帯域がクリティカルなノード間：</a:t>
            </a:r>
            <a:endParaRPr lang="en-US" altLang="ja-JP" sz="1400" dirty="0" smtClean="0">
              <a:solidFill>
                <a:srgbClr val="0070C0"/>
              </a:solidFill>
              <a:ea typeface="Arial" pitchFamily="-107" charset="0"/>
              <a:cs typeface="Arial" pitchFamily="-107" charset="0"/>
              <a:sym typeface="Arial" pitchFamily="-107" charset="0"/>
            </a:endParaRPr>
          </a:p>
          <a:p>
            <a:pPr marL="627063" lvl="1" indent="-111125" defTabSz="514350">
              <a:buFont typeface="Arial" pitchFamily="34" charset="0"/>
              <a:buChar char="•"/>
            </a:pPr>
            <a:r>
              <a:rPr lang="ja-JP" altLang="en-US" sz="1400" dirty="0" smtClean="0">
                <a:solidFill>
                  <a:srgbClr val="0070C0"/>
                </a:solidFill>
                <a:ea typeface="Arial" pitchFamily="-107" charset="0"/>
                <a:cs typeface="Arial" pitchFamily="-107" charset="0"/>
                <a:sym typeface="Arial" pitchFamily="-107" charset="0"/>
              </a:rPr>
              <a:t>プライマリ</a:t>
            </a:r>
            <a:r>
              <a:rPr lang="en-US" altLang="ja-JP" sz="1400" dirty="0" smtClean="0">
                <a:solidFill>
                  <a:srgbClr val="0070C0"/>
                </a:solidFill>
                <a:ea typeface="Arial" pitchFamily="-107" charset="0"/>
                <a:cs typeface="Arial" pitchFamily="-107" charset="0"/>
                <a:sym typeface="Arial" pitchFamily="-107" charset="0"/>
              </a:rPr>
              <a:t>PAN - </a:t>
            </a:r>
            <a:r>
              <a:rPr lang="en-US" sz="1400" dirty="0" smtClean="0">
                <a:solidFill>
                  <a:srgbClr val="0070C0"/>
                </a:solidFill>
                <a:ea typeface="Arial" pitchFamily="-107" charset="0"/>
                <a:cs typeface="Arial" pitchFamily="-107" charset="0"/>
                <a:sym typeface="Arial" pitchFamily="-107" charset="0"/>
              </a:rPr>
              <a:t>PSN </a:t>
            </a:r>
            <a:r>
              <a:rPr lang="ja-JP" altLang="en-US" sz="1400" dirty="0" smtClean="0">
                <a:solidFill>
                  <a:srgbClr val="0070C0"/>
                </a:solidFill>
                <a:ea typeface="Arial" pitchFamily="-107" charset="0"/>
                <a:cs typeface="Arial" pitchFamily="-107" charset="0"/>
                <a:sym typeface="Arial" pitchFamily="-107" charset="0"/>
              </a:rPr>
              <a:t>間</a:t>
            </a:r>
            <a:r>
              <a:rPr lang="en-US" altLang="ja-JP" sz="1400" dirty="0" smtClean="0">
                <a:solidFill>
                  <a:srgbClr val="0070C0"/>
                </a:solidFill>
                <a:ea typeface="Arial" pitchFamily="-107" charset="0"/>
                <a:cs typeface="Arial" pitchFamily="-107" charset="0"/>
                <a:sym typeface="Arial" pitchFamily="-107" charset="0"/>
              </a:rPr>
              <a:t> </a:t>
            </a:r>
            <a:r>
              <a:rPr lang="en-US" sz="1400" dirty="0" smtClean="0">
                <a:solidFill>
                  <a:srgbClr val="0070C0"/>
                </a:solidFill>
                <a:ea typeface="Arial" pitchFamily="-107" charset="0"/>
                <a:cs typeface="Arial" pitchFamily="-107" charset="0"/>
                <a:sym typeface="Arial" pitchFamily="-107" charset="0"/>
              </a:rPr>
              <a:t> (DB</a:t>
            </a:r>
            <a:r>
              <a:rPr lang="ja-JP" altLang="en-US" sz="1400" dirty="0" smtClean="0">
                <a:solidFill>
                  <a:srgbClr val="0070C0"/>
                </a:solidFill>
                <a:ea typeface="Arial" pitchFamily="-107" charset="0"/>
                <a:cs typeface="Arial" pitchFamily="-107" charset="0"/>
                <a:sym typeface="Arial" pitchFamily="-107" charset="0"/>
              </a:rPr>
              <a:t>レプリケーション</a:t>
            </a:r>
            <a:r>
              <a:rPr lang="en-US" sz="1400" dirty="0" smtClean="0">
                <a:solidFill>
                  <a:srgbClr val="0070C0"/>
                </a:solidFill>
                <a:ea typeface="Arial" pitchFamily="-107" charset="0"/>
                <a:cs typeface="Arial" pitchFamily="-107" charset="0"/>
                <a:sym typeface="Arial" pitchFamily="-107" charset="0"/>
              </a:rPr>
              <a:t>) </a:t>
            </a:r>
          </a:p>
          <a:p>
            <a:pPr marL="627063" lvl="1" indent="-111125" defTabSz="514350">
              <a:buFont typeface="Arial" pitchFamily="34" charset="0"/>
              <a:buChar char="•"/>
            </a:pPr>
            <a:r>
              <a:rPr lang="en-US" sz="1400" dirty="0" smtClean="0">
                <a:solidFill>
                  <a:srgbClr val="0070C0"/>
                </a:solidFill>
                <a:ea typeface="Arial" pitchFamily="-107" charset="0"/>
                <a:cs typeface="Arial" pitchFamily="-107" charset="0"/>
                <a:sym typeface="Arial" pitchFamily="-107" charset="0"/>
              </a:rPr>
              <a:t>PSN</a:t>
            </a:r>
            <a:r>
              <a:rPr lang="en-US" sz="1400" dirty="0">
                <a:solidFill>
                  <a:srgbClr val="0070C0"/>
                </a:solidFill>
                <a:ea typeface="Arial" pitchFamily="-107" charset="0"/>
                <a:cs typeface="Arial" pitchFamily="-107" charset="0"/>
                <a:sym typeface="Arial" pitchFamily="-107" charset="0"/>
              </a:rPr>
              <a:t> </a:t>
            </a:r>
            <a:r>
              <a:rPr lang="en-US" sz="1400" dirty="0" smtClean="0">
                <a:solidFill>
                  <a:srgbClr val="0070C0"/>
                </a:solidFill>
                <a:ea typeface="Arial" pitchFamily="-107" charset="0"/>
                <a:cs typeface="Arial" pitchFamily="-107" charset="0"/>
                <a:sym typeface="Arial" pitchFamily="-107" charset="0"/>
              </a:rPr>
              <a:t>- </a:t>
            </a:r>
            <a:r>
              <a:rPr lang="en-US" sz="1400" dirty="0" err="1" smtClean="0">
                <a:solidFill>
                  <a:srgbClr val="0070C0"/>
                </a:solidFill>
                <a:ea typeface="Arial" pitchFamily="-107" charset="0"/>
                <a:cs typeface="Arial" pitchFamily="-107" charset="0"/>
                <a:sym typeface="Arial" pitchFamily="-107" charset="0"/>
              </a:rPr>
              <a:t>MnT</a:t>
            </a:r>
            <a:r>
              <a:rPr lang="en-US" sz="1400" dirty="0" smtClean="0">
                <a:solidFill>
                  <a:srgbClr val="0070C0"/>
                </a:solidFill>
                <a:ea typeface="Arial" pitchFamily="-107" charset="0"/>
                <a:cs typeface="Arial" pitchFamily="-107" charset="0"/>
                <a:sym typeface="Arial" pitchFamily="-107" charset="0"/>
              </a:rPr>
              <a:t> </a:t>
            </a:r>
            <a:r>
              <a:rPr lang="ja-JP" altLang="en-US" sz="1400" dirty="0" smtClean="0">
                <a:solidFill>
                  <a:srgbClr val="0070C0"/>
                </a:solidFill>
                <a:ea typeface="Arial" pitchFamily="-107" charset="0"/>
                <a:cs typeface="Arial" pitchFamily="-107" charset="0"/>
                <a:sym typeface="Arial" pitchFamily="-107" charset="0"/>
              </a:rPr>
              <a:t>間</a:t>
            </a:r>
            <a:r>
              <a:rPr lang="en-US" sz="1400" dirty="0" smtClean="0">
                <a:solidFill>
                  <a:srgbClr val="0070C0"/>
                </a:solidFill>
                <a:ea typeface="Arial" pitchFamily="-107" charset="0"/>
                <a:cs typeface="Arial" pitchFamily="-107" charset="0"/>
                <a:sym typeface="Arial" pitchFamily="-107" charset="0"/>
              </a:rPr>
              <a:t> (</a:t>
            </a:r>
            <a:r>
              <a:rPr lang="ja-JP" altLang="en-US" sz="1400" dirty="0" smtClean="0">
                <a:solidFill>
                  <a:srgbClr val="0070C0"/>
                </a:solidFill>
                <a:ea typeface="Arial" pitchFamily="-107" charset="0"/>
                <a:cs typeface="Arial" pitchFamily="-107" charset="0"/>
                <a:sym typeface="Arial" pitchFamily="-107" charset="0"/>
              </a:rPr>
              <a:t>オーディットロギング</a:t>
            </a:r>
            <a:r>
              <a:rPr lang="en-US" sz="1400" dirty="0" smtClean="0">
                <a:solidFill>
                  <a:srgbClr val="0070C0"/>
                </a:solidFill>
                <a:ea typeface="Arial" pitchFamily="-107" charset="0"/>
                <a:cs typeface="Arial" pitchFamily="-107" charset="0"/>
                <a:sym typeface="Arial" pitchFamily="-107" charset="0"/>
              </a:rPr>
              <a:t>)</a:t>
            </a:r>
          </a:p>
          <a:p>
            <a:pPr marL="169863" indent="-111125" defTabSz="514350">
              <a:spcBef>
                <a:spcPts val="600"/>
              </a:spcBef>
              <a:buFont typeface="Arial" pitchFamily="34" charset="0"/>
              <a:buChar char="•"/>
            </a:pPr>
            <a:r>
              <a:rPr lang="ja-JP" altLang="en-US" sz="1400" dirty="0" smtClean="0">
                <a:solidFill>
                  <a:srgbClr val="0070C0"/>
                </a:solidFill>
                <a:ea typeface="Arial" pitchFamily="-107" charset="0"/>
                <a:cs typeface="Arial" pitchFamily="-107" charset="0"/>
                <a:sym typeface="Arial" pitchFamily="-107" charset="0"/>
              </a:rPr>
              <a:t>最も遅延がクリティカルなノード間：</a:t>
            </a:r>
            <a:endParaRPr lang="en-US" altLang="ja-JP" sz="1400" dirty="0">
              <a:solidFill>
                <a:srgbClr val="0070C0"/>
              </a:solidFill>
              <a:ea typeface="Arial" pitchFamily="-107" charset="0"/>
              <a:cs typeface="Arial" pitchFamily="-107" charset="0"/>
              <a:sym typeface="Arial" pitchFamily="-107" charset="0"/>
            </a:endParaRPr>
          </a:p>
          <a:p>
            <a:pPr marL="627063" lvl="1" indent="-111125" defTabSz="514350">
              <a:spcBef>
                <a:spcPts val="600"/>
              </a:spcBef>
              <a:buFont typeface="Arial" pitchFamily="34" charset="0"/>
              <a:buChar char="•"/>
            </a:pPr>
            <a:r>
              <a:rPr lang="ja-JP" altLang="en-US" sz="1400" dirty="0">
                <a:solidFill>
                  <a:srgbClr val="0070C0"/>
                </a:solidFill>
                <a:ea typeface="Arial" pitchFamily="-107" charset="0"/>
                <a:cs typeface="Arial" pitchFamily="-107" charset="0"/>
                <a:sym typeface="Arial" pitchFamily="-107" charset="0"/>
              </a:rPr>
              <a:t>プライマリ</a:t>
            </a:r>
            <a:r>
              <a:rPr lang="en-US" altLang="ja-JP" sz="1400" dirty="0">
                <a:solidFill>
                  <a:srgbClr val="0070C0"/>
                </a:solidFill>
                <a:ea typeface="Arial" pitchFamily="-107" charset="0"/>
                <a:cs typeface="Arial" pitchFamily="-107" charset="0"/>
                <a:sym typeface="Arial" pitchFamily="-107" charset="0"/>
              </a:rPr>
              <a:t>PAN - </a:t>
            </a:r>
            <a:r>
              <a:rPr lang="en-US" sz="1400" dirty="0">
                <a:solidFill>
                  <a:srgbClr val="0070C0"/>
                </a:solidFill>
                <a:ea typeface="Arial" pitchFamily="-107" charset="0"/>
                <a:cs typeface="Arial" pitchFamily="-107" charset="0"/>
                <a:sym typeface="Arial" pitchFamily="-107" charset="0"/>
              </a:rPr>
              <a:t>PSN </a:t>
            </a:r>
            <a:r>
              <a:rPr lang="ja-JP" altLang="en-US" sz="1400" dirty="0">
                <a:solidFill>
                  <a:srgbClr val="0070C0"/>
                </a:solidFill>
                <a:ea typeface="Arial" pitchFamily="-107" charset="0"/>
                <a:cs typeface="Arial" pitchFamily="-107" charset="0"/>
                <a:sym typeface="Arial" pitchFamily="-107" charset="0"/>
              </a:rPr>
              <a:t>間</a:t>
            </a:r>
            <a:r>
              <a:rPr lang="en-US" altLang="ja-JP" sz="1400" dirty="0">
                <a:solidFill>
                  <a:srgbClr val="0070C0"/>
                </a:solidFill>
                <a:ea typeface="Arial" pitchFamily="-107" charset="0"/>
                <a:cs typeface="Arial" pitchFamily="-107" charset="0"/>
                <a:sym typeface="Arial" pitchFamily="-107" charset="0"/>
              </a:rPr>
              <a:t> </a:t>
            </a:r>
            <a:r>
              <a:rPr lang="en-US" sz="1400" dirty="0" smtClean="0">
                <a:solidFill>
                  <a:srgbClr val="0070C0"/>
                </a:solidFill>
                <a:ea typeface="Arial" pitchFamily="-107" charset="0"/>
                <a:cs typeface="Arial" pitchFamily="-107" charset="0"/>
                <a:sym typeface="Arial" pitchFamily="-107" charset="0"/>
              </a:rPr>
              <a:t>.</a:t>
            </a:r>
          </a:p>
        </p:txBody>
      </p:sp>
      <p:pic>
        <p:nvPicPr>
          <p:cNvPr id="826" name="Picture 4" descr="\\Mv-fs\Projects\Cisco\References\Brand Assets\Kubrick Icons\Device Icons\Device_access_point_3063_default_25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74471" y="4102738"/>
            <a:ext cx="464990" cy="230139"/>
          </a:xfrm>
          <a:prstGeom prst="rect">
            <a:avLst/>
          </a:prstGeom>
          <a:noFill/>
          <a:effectLst/>
        </p:spPr>
      </p:pic>
      <p:pic>
        <p:nvPicPr>
          <p:cNvPr id="827" name="Picture 3" descr="\\MV-FS\Projects\Cisco\References\Brand Assets\Kubrick Icons\Device Icons\Device_switch_3062_default_25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03062" y="3985959"/>
            <a:ext cx="514300" cy="514350"/>
          </a:xfrm>
          <a:prstGeom prst="rect">
            <a:avLst/>
          </a:prstGeom>
          <a:noFill/>
        </p:spPr>
      </p:pic>
      <p:sp>
        <p:nvSpPr>
          <p:cNvPr id="3" name="Freeform 2"/>
          <p:cNvSpPr/>
          <p:nvPr/>
        </p:nvSpPr>
        <p:spPr bwMode="auto">
          <a:xfrm>
            <a:off x="5184119" y="2576946"/>
            <a:ext cx="237399" cy="1533818"/>
          </a:xfrm>
          <a:custGeom>
            <a:avLst/>
            <a:gdLst>
              <a:gd name="connsiteX0" fmla="*/ 0 w 237399"/>
              <a:gd name="connsiteY0" fmla="*/ 0 h 1670103"/>
              <a:gd name="connsiteX1" fmla="*/ 234268 w 237399"/>
              <a:gd name="connsiteY1" fmla="*/ 891729 h 1670103"/>
              <a:gd name="connsiteX2" fmla="*/ 113355 w 237399"/>
              <a:gd name="connsiteY2" fmla="*/ 1670103 h 1670103"/>
            </a:gdLst>
            <a:ahLst/>
            <a:cxnLst>
              <a:cxn ang="0">
                <a:pos x="connsiteX0" y="connsiteY0"/>
              </a:cxn>
              <a:cxn ang="0">
                <a:pos x="connsiteX1" y="connsiteY1"/>
              </a:cxn>
              <a:cxn ang="0">
                <a:pos x="connsiteX2" y="connsiteY2"/>
              </a:cxn>
            </a:cxnLst>
            <a:rect l="l" t="t" r="r" b="b"/>
            <a:pathLst>
              <a:path w="237399" h="1670103">
                <a:moveTo>
                  <a:pt x="0" y="0"/>
                </a:moveTo>
                <a:cubicBezTo>
                  <a:pt x="107688" y="306689"/>
                  <a:pt x="215376" y="613379"/>
                  <a:pt x="234268" y="891729"/>
                </a:cubicBezTo>
                <a:cubicBezTo>
                  <a:pt x="253160" y="1170079"/>
                  <a:pt x="183257" y="1420091"/>
                  <a:pt x="113355" y="1670103"/>
                </a:cubicBezTo>
              </a:path>
            </a:pathLst>
          </a:custGeom>
          <a:noFill/>
          <a:ln w="38100" cap="flat">
            <a:solidFill>
              <a:srgbClr val="0000FF"/>
            </a:solidFill>
            <a:miter lim="800000"/>
            <a:headEnd type="none" w="med" len="med"/>
            <a:tailEnd type="none" w="med" len="med"/>
          </a:ln>
        </p:spPr>
        <p:txBody>
          <a:bodyPr rtlCol="0" anchor="ctr"/>
          <a:lstStyle/>
          <a:p>
            <a:pPr algn="ctr"/>
            <a:endParaRPr lang="en-US"/>
          </a:p>
        </p:txBody>
      </p:sp>
      <p:sp>
        <p:nvSpPr>
          <p:cNvPr id="828" name="Freeform 827"/>
          <p:cNvSpPr/>
          <p:nvPr/>
        </p:nvSpPr>
        <p:spPr bwMode="auto">
          <a:xfrm>
            <a:off x="4690857" y="2570589"/>
            <a:ext cx="185256" cy="1548408"/>
          </a:xfrm>
          <a:custGeom>
            <a:avLst/>
            <a:gdLst>
              <a:gd name="connsiteX0" fmla="*/ 0 w 237399"/>
              <a:gd name="connsiteY0" fmla="*/ 0 h 1670103"/>
              <a:gd name="connsiteX1" fmla="*/ 234268 w 237399"/>
              <a:gd name="connsiteY1" fmla="*/ 891729 h 1670103"/>
              <a:gd name="connsiteX2" fmla="*/ 113355 w 237399"/>
              <a:gd name="connsiteY2" fmla="*/ 1670103 h 1670103"/>
              <a:gd name="connsiteX0" fmla="*/ 0 w 234726"/>
              <a:gd name="connsiteY0" fmla="*/ 0 h 1670103"/>
              <a:gd name="connsiteX1" fmla="*/ 234268 w 234726"/>
              <a:gd name="connsiteY1" fmla="*/ 891729 h 1670103"/>
              <a:gd name="connsiteX2" fmla="*/ 52898 w 234726"/>
              <a:gd name="connsiteY2" fmla="*/ 1670103 h 1670103"/>
              <a:gd name="connsiteX0" fmla="*/ 1 w 181370"/>
              <a:gd name="connsiteY0" fmla="*/ 0 h 1670103"/>
              <a:gd name="connsiteX1" fmla="*/ 181370 w 181370"/>
              <a:gd name="connsiteY1" fmla="*/ 891729 h 1670103"/>
              <a:gd name="connsiteX2" fmla="*/ 0 w 181370"/>
              <a:gd name="connsiteY2" fmla="*/ 1670103 h 1670103"/>
              <a:gd name="connsiteX0" fmla="*/ 1 w 183053"/>
              <a:gd name="connsiteY0" fmla="*/ 0 h 1670103"/>
              <a:gd name="connsiteX1" fmla="*/ 181370 w 183053"/>
              <a:gd name="connsiteY1" fmla="*/ 891729 h 1670103"/>
              <a:gd name="connsiteX2" fmla="*/ 0 w 183053"/>
              <a:gd name="connsiteY2" fmla="*/ 1670103 h 1670103"/>
            </a:gdLst>
            <a:ahLst/>
            <a:cxnLst>
              <a:cxn ang="0">
                <a:pos x="connsiteX0" y="connsiteY0"/>
              </a:cxn>
              <a:cxn ang="0">
                <a:pos x="connsiteX1" y="connsiteY1"/>
              </a:cxn>
              <a:cxn ang="0">
                <a:pos x="connsiteX2" y="connsiteY2"/>
              </a:cxn>
            </a:cxnLst>
            <a:rect l="l" t="t" r="r" b="b"/>
            <a:pathLst>
              <a:path w="183053" h="1670103">
                <a:moveTo>
                  <a:pt x="1" y="0"/>
                </a:moveTo>
                <a:cubicBezTo>
                  <a:pt x="107689" y="306689"/>
                  <a:pt x="196484" y="562480"/>
                  <a:pt x="181370" y="891729"/>
                </a:cubicBezTo>
                <a:cubicBezTo>
                  <a:pt x="166256" y="1220978"/>
                  <a:pt x="69902" y="1420091"/>
                  <a:pt x="0" y="1670103"/>
                </a:cubicBezTo>
              </a:path>
            </a:pathLst>
          </a:custGeom>
          <a:noFill/>
          <a:ln w="38100" cap="flat">
            <a:solidFill>
              <a:srgbClr val="0000FF"/>
            </a:solidFill>
            <a:miter lim="800000"/>
            <a:headEnd type="none" w="med" len="med"/>
            <a:tailEnd type="none" w="med" len="med"/>
          </a:ln>
        </p:spPr>
        <p:txBody>
          <a:bodyPr rtlCol="0" anchor="ctr"/>
          <a:lstStyle/>
          <a:p>
            <a:pPr algn="ctr"/>
            <a:endParaRPr lang="en-US"/>
          </a:p>
        </p:txBody>
      </p:sp>
      <p:sp>
        <p:nvSpPr>
          <p:cNvPr id="830" name="Rounded Rectangle 829"/>
          <p:cNvSpPr/>
          <p:nvPr/>
        </p:nvSpPr>
        <p:spPr bwMode="auto">
          <a:xfrm>
            <a:off x="2624404" y="4401341"/>
            <a:ext cx="4930206" cy="711212"/>
          </a:xfrm>
          <a:prstGeom prst="roundRect">
            <a:avLst/>
          </a:prstGeom>
          <a:solidFill>
            <a:schemeClr val="accent6">
              <a:lumMod val="20000"/>
              <a:lumOff val="80000"/>
            </a:schemeClr>
          </a:solidFill>
          <a:ln w="12700" cap="flat">
            <a:solidFill>
              <a:srgbClr val="0070C0"/>
            </a:solidFill>
            <a:miter lim="800000"/>
            <a:headEnd type="none" w="med" len="med"/>
            <a:tailEnd type="none" w="med" len="med"/>
          </a:ln>
        </p:spPr>
        <p:txBody>
          <a:bodyPr lIns="0" tIns="0" rIns="0" bIns="0" rtlCol="0" anchor="ctr"/>
          <a:lstStyle/>
          <a:p>
            <a:pPr marL="169863" indent="-111125" defTabSz="514350">
              <a:buFont typeface="Arial" pitchFamily="34" charset="0"/>
              <a:buChar char="•"/>
            </a:pPr>
            <a:r>
              <a:rPr lang="en-US" sz="1400" dirty="0" smtClean="0">
                <a:solidFill>
                  <a:srgbClr val="0070C0"/>
                </a:solidFill>
                <a:ea typeface="Arial" pitchFamily="-107" charset="0"/>
                <a:cs typeface="Arial" pitchFamily="-107" charset="0"/>
                <a:sym typeface="Arial" pitchFamily="-107" charset="0"/>
              </a:rPr>
              <a:t>RADIUS は一般的には</a:t>
            </a:r>
            <a:r>
              <a:rPr lang="ja-JP" altLang="en-US" sz="1400" dirty="0" smtClean="0">
                <a:solidFill>
                  <a:srgbClr val="0070C0"/>
                </a:solidFill>
                <a:ea typeface="Arial" pitchFamily="-107" charset="0"/>
                <a:cs typeface="Arial" pitchFamily="-107" charset="0"/>
                <a:sym typeface="Arial" pitchFamily="-107" charset="0"/>
              </a:rPr>
              <a:t>多くの</a:t>
            </a:r>
            <a:r>
              <a:rPr lang="en-US" sz="1400" dirty="0" smtClean="0">
                <a:solidFill>
                  <a:srgbClr val="0070C0"/>
                </a:solidFill>
                <a:ea typeface="Arial" pitchFamily="-107" charset="0"/>
                <a:cs typeface="Arial" pitchFamily="-107" charset="0"/>
                <a:sym typeface="Arial" pitchFamily="-107" charset="0"/>
              </a:rPr>
              <a:t>帯域を必要とせず、</a:t>
            </a:r>
            <a:r>
              <a:rPr lang="ja-JP" altLang="en-US" sz="1400" dirty="0" smtClean="0">
                <a:solidFill>
                  <a:srgbClr val="0070C0"/>
                </a:solidFill>
                <a:ea typeface="Arial" pitchFamily="-107" charset="0"/>
                <a:cs typeface="Arial" pitchFamily="-107" charset="0"/>
                <a:sym typeface="Arial" pitchFamily="-107" charset="0"/>
              </a:rPr>
              <a:t>遅延にも寛容</a:t>
            </a:r>
            <a:r>
              <a:rPr lang="en-US" altLang="ja-JP" sz="1400" dirty="0" smtClean="0">
                <a:solidFill>
                  <a:srgbClr val="0070C0"/>
                </a:solidFill>
                <a:ea typeface="Arial" pitchFamily="-107" charset="0"/>
                <a:cs typeface="Arial" pitchFamily="-107" charset="0"/>
                <a:sym typeface="Arial" pitchFamily="-107" charset="0"/>
              </a:rPr>
              <a:t> – </a:t>
            </a:r>
            <a:r>
              <a:rPr lang="ja-JP" altLang="en-US" sz="1400" dirty="0" smtClean="0">
                <a:solidFill>
                  <a:srgbClr val="0070C0"/>
                </a:solidFill>
                <a:ea typeface="Arial" pitchFamily="-107" charset="0"/>
                <a:cs typeface="Arial" pitchFamily="-107" charset="0"/>
                <a:sym typeface="Arial" pitchFamily="-107" charset="0"/>
              </a:rPr>
              <a:t>正確な要件はエンドポイント数、認証レート、プロトコル等の要素に依存する</a:t>
            </a:r>
            <a:endParaRPr lang="en-US" sz="1400" dirty="0" smtClean="0">
              <a:solidFill>
                <a:srgbClr val="0070C0"/>
              </a:solidFill>
              <a:ea typeface="Arial" pitchFamily="-107" charset="0"/>
              <a:cs typeface="Arial" pitchFamily="-107" charset="0"/>
              <a:sym typeface="Arial" pitchFamily="-107" charset="0"/>
            </a:endParaRPr>
          </a:p>
        </p:txBody>
      </p:sp>
      <p:sp>
        <p:nvSpPr>
          <p:cNvPr id="71" name="TextBox 70"/>
          <p:cNvSpPr txBox="1"/>
          <p:nvPr/>
        </p:nvSpPr>
        <p:spPr>
          <a:xfrm>
            <a:off x="3833032" y="4120558"/>
            <a:ext cx="597310" cy="258532"/>
          </a:xfrm>
          <a:prstGeom prst="rect">
            <a:avLst/>
          </a:prstGeom>
          <a:noFill/>
        </p:spPr>
        <p:txBody>
          <a:bodyPr wrap="square" rtlCol="0">
            <a:spAutoFit/>
          </a:bodyPr>
          <a:lstStyle/>
          <a:p>
            <a:pPr>
              <a:lnSpc>
                <a:spcPct val="90000"/>
              </a:lnSpc>
              <a:spcBef>
                <a:spcPts val="600"/>
              </a:spcBef>
            </a:pPr>
            <a:r>
              <a:rPr lang="en-US" sz="1200" dirty="0" err="1" smtClean="0"/>
              <a:t>WLC</a:t>
            </a:r>
            <a:endParaRPr lang="en-US" sz="1200" dirty="0" smtClean="0"/>
          </a:p>
        </p:txBody>
      </p:sp>
      <p:sp>
        <p:nvSpPr>
          <p:cNvPr id="831" name="TextBox 830"/>
          <p:cNvSpPr txBox="1"/>
          <p:nvPr/>
        </p:nvSpPr>
        <p:spPr>
          <a:xfrm>
            <a:off x="5439156" y="4125978"/>
            <a:ext cx="809244" cy="286232"/>
          </a:xfrm>
          <a:prstGeom prst="rect">
            <a:avLst/>
          </a:prstGeom>
          <a:noFill/>
        </p:spPr>
        <p:txBody>
          <a:bodyPr wrap="square" rtlCol="0">
            <a:spAutoFit/>
          </a:bodyPr>
          <a:lstStyle/>
          <a:p>
            <a:pPr>
              <a:lnSpc>
                <a:spcPct val="90000"/>
              </a:lnSpc>
              <a:spcBef>
                <a:spcPts val="600"/>
              </a:spcBef>
            </a:pPr>
            <a:r>
              <a:rPr lang="en-US" sz="1400" dirty="0" smtClean="0"/>
              <a:t>Switch</a:t>
            </a:r>
          </a:p>
        </p:txBody>
      </p:sp>
      <p:sp>
        <p:nvSpPr>
          <p:cNvPr id="832" name="TextBox 831"/>
          <p:cNvSpPr txBox="1"/>
          <p:nvPr/>
        </p:nvSpPr>
        <p:spPr>
          <a:xfrm>
            <a:off x="4743755" y="3549053"/>
            <a:ext cx="748300" cy="258532"/>
          </a:xfrm>
          <a:prstGeom prst="rect">
            <a:avLst/>
          </a:prstGeom>
          <a:solidFill>
            <a:schemeClr val="bg1"/>
          </a:solidFill>
          <a:ln w="15875">
            <a:solidFill>
              <a:schemeClr val="accent1"/>
            </a:solidFill>
          </a:ln>
        </p:spPr>
        <p:txBody>
          <a:bodyPr wrap="square" lIns="0" rIns="0" rtlCol="0">
            <a:spAutoFit/>
          </a:bodyPr>
          <a:lstStyle/>
          <a:p>
            <a:pPr algn="ctr">
              <a:lnSpc>
                <a:spcPct val="90000"/>
              </a:lnSpc>
              <a:spcBef>
                <a:spcPts val="600"/>
              </a:spcBef>
            </a:pPr>
            <a:r>
              <a:rPr lang="en-US" sz="1200" dirty="0" smtClean="0"/>
              <a:t>RADIUS</a:t>
            </a:r>
          </a:p>
        </p:txBody>
      </p:sp>
      <p:sp>
        <p:nvSpPr>
          <p:cNvPr id="835" name="Slide Number Placeholder 2"/>
          <p:cNvSpPr>
            <a:spLocks noGrp="1"/>
          </p:cNvSpPr>
          <p:nvPr>
            <p:ph type="sldNum" sz="quarter" idx="4294967295"/>
          </p:nvPr>
        </p:nvSpPr>
        <p:spPr>
          <a:xfrm>
            <a:off x="8409709" y="4814001"/>
            <a:ext cx="359666" cy="274637"/>
          </a:xfrm>
          <a:prstGeom prst="rect">
            <a:avLst/>
          </a:prstGeom>
        </p:spPr>
        <p:txBody>
          <a:bodyPr/>
          <a:lstStyle/>
          <a:p>
            <a:fld id="{3945D0FD-48F1-4D72-80C5-FFB60B92A834}" type="slidenum">
              <a:rPr lang="en-US" sz="600" smtClean="0">
                <a:solidFill>
                  <a:schemeClr val="tx2"/>
                </a:solidFill>
              </a:rPr>
              <a:pPr/>
              <a:t>31</a:t>
            </a:fld>
            <a:endParaRPr lang="en-US" sz="600" dirty="0">
              <a:solidFill>
                <a:schemeClr val="tx2"/>
              </a:solidFill>
            </a:endParaRPr>
          </a:p>
        </p:txBody>
      </p:sp>
    </p:spTree>
    <p:extLst>
      <p:ext uri="{BB962C8B-B14F-4D97-AF65-F5344CB8AC3E}">
        <p14:creationId xmlns:p14="http://schemas.microsoft.com/office/powerpoint/2010/main" val="27250400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04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4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04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43">
                                            <p:txEl>
                                              <p:pRg st="3" end="3"/>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43">
                                            <p:txEl>
                                              <p:pRg st="4" end="4"/>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43">
                                            <p:bg/>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81"/>
                                        </p:tgtEl>
                                        <p:attrNameLst>
                                          <p:attrName>style.visibility</p:attrName>
                                        </p:attrNameLst>
                                      </p:cBhvr>
                                      <p:to>
                                        <p:strVal val="visible"/>
                                      </p:to>
                                    </p:set>
                                    <p:animEffect transition="in" filter="fade">
                                      <p:cBhvr>
                                        <p:cTn id="24" dur="500"/>
                                        <p:tgtEl>
                                          <p:spTgt spid="108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82"/>
                                        </p:tgtEl>
                                        <p:attrNameLst>
                                          <p:attrName>style.visibility</p:attrName>
                                        </p:attrNameLst>
                                      </p:cBhvr>
                                      <p:to>
                                        <p:strVal val="visible"/>
                                      </p:to>
                                    </p:set>
                                    <p:animEffect transition="in" filter="fade">
                                      <p:cBhvr>
                                        <p:cTn id="30" dur="500"/>
                                        <p:tgtEl>
                                          <p:spTgt spid="108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6"/>
                                        </p:tgtEl>
                                      </p:cBhvr>
                                    </p:animEffect>
                                    <p:set>
                                      <p:cBhvr>
                                        <p:cTn id="38" dur="1" fill="hold">
                                          <p:stCondLst>
                                            <p:cond delay="499"/>
                                          </p:stCondLst>
                                        </p:cTn>
                                        <p:tgtEl>
                                          <p:spTgt spid="1026"/>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98"/>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043">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43">
                                            <p:txEl>
                                              <p:pRg st="1" end="1"/>
                                            </p:txEl>
                                          </p:spTgt>
                                        </p:tgtEl>
                                        <p:attrNameLst>
                                          <p:attrName>style.visibility</p:attrName>
                                        </p:attrNameLst>
                                      </p:cBhvr>
                                      <p:to>
                                        <p:strVal val="visible"/>
                                      </p:to>
                                    </p:set>
                                  </p:childTnLst>
                                </p:cTn>
                              </p:par>
                            </p:childTnLst>
                          </p:cTn>
                        </p:par>
                        <p:par>
                          <p:cTn id="47" fill="hold">
                            <p:stCondLst>
                              <p:cond delay="500"/>
                            </p:stCondLst>
                            <p:childTnLst>
                              <p:par>
                                <p:cTn id="48" presetID="16" presetClass="entr" presetSubtype="37" fill="hold" grpId="0" nodeType="afterEffect">
                                  <p:stCondLst>
                                    <p:cond delay="0"/>
                                  </p:stCondLst>
                                  <p:childTnLst>
                                    <p:set>
                                      <p:cBhvr>
                                        <p:cTn id="49" dur="1" fill="hold">
                                          <p:stCondLst>
                                            <p:cond delay="0"/>
                                          </p:stCondLst>
                                        </p:cTn>
                                        <p:tgtEl>
                                          <p:spTgt spid="1090"/>
                                        </p:tgtEl>
                                        <p:attrNameLst>
                                          <p:attrName>style.visibility</p:attrName>
                                        </p:attrNameLst>
                                      </p:cBhvr>
                                      <p:to>
                                        <p:strVal val="visible"/>
                                      </p:to>
                                    </p:set>
                                    <p:animEffect transition="in" filter="barn(outVertical)">
                                      <p:cBhvr>
                                        <p:cTn id="50" dur="500"/>
                                        <p:tgtEl>
                                          <p:spTgt spid="1090"/>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196"/>
                                        </p:tgtEl>
                                        <p:attrNameLst>
                                          <p:attrName>style.visibility</p:attrName>
                                        </p:attrNameLst>
                                      </p:cBhvr>
                                      <p:to>
                                        <p:strVal val="visible"/>
                                      </p:to>
                                    </p:set>
                                    <p:animEffect transition="in" filter="barn(outVertical)">
                                      <p:cBhvr>
                                        <p:cTn id="53" dur="500"/>
                                        <p:tgtEl>
                                          <p:spTgt spid="196"/>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1083"/>
                                        </p:tgtEl>
                                        <p:attrNameLst>
                                          <p:attrName>style.visibility</p:attrName>
                                        </p:attrNameLst>
                                      </p:cBhvr>
                                      <p:to>
                                        <p:strVal val="visible"/>
                                      </p:to>
                                    </p:set>
                                    <p:animEffect transition="in" filter="barn(outVertical)">
                                      <p:cBhvr>
                                        <p:cTn id="56" dur="500"/>
                                        <p:tgtEl>
                                          <p:spTgt spid="1083"/>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arn(outVertical)">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43">
                                            <p:txEl>
                                              <p:pRg st="2" end="2"/>
                                            </p:txEl>
                                          </p:spTgt>
                                        </p:tgtEl>
                                        <p:attrNameLst>
                                          <p:attrName>style.visibility</p:attrName>
                                        </p:attrNameLst>
                                      </p:cBhvr>
                                      <p:to>
                                        <p:strVal val="visible"/>
                                      </p:to>
                                    </p:set>
                                  </p:childTnLst>
                                </p:cTn>
                              </p:par>
                            </p:childTnLst>
                          </p:cTn>
                        </p:par>
                        <p:par>
                          <p:cTn id="64" fill="hold">
                            <p:stCondLst>
                              <p:cond delay="0"/>
                            </p:stCondLst>
                            <p:childTnLst>
                              <p:par>
                                <p:cTn id="65" presetID="22" presetClass="entr" presetSubtype="2" fill="hold" grpId="0" nodeType="afterEffect">
                                  <p:stCondLst>
                                    <p:cond delay="0"/>
                                  </p:stCondLst>
                                  <p:childTnLst>
                                    <p:set>
                                      <p:cBhvr>
                                        <p:cTn id="66" dur="1" fill="hold">
                                          <p:stCondLst>
                                            <p:cond delay="0"/>
                                          </p:stCondLst>
                                        </p:cTn>
                                        <p:tgtEl>
                                          <p:spTgt spid="1092"/>
                                        </p:tgtEl>
                                        <p:attrNameLst>
                                          <p:attrName>style.visibility</p:attrName>
                                        </p:attrNameLst>
                                      </p:cBhvr>
                                      <p:to>
                                        <p:strVal val="visible"/>
                                      </p:to>
                                    </p:set>
                                    <p:animEffect transition="in" filter="wipe(right)">
                                      <p:cBhvr>
                                        <p:cTn id="67" dur="500"/>
                                        <p:tgtEl>
                                          <p:spTgt spid="1092"/>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1091"/>
                                        </p:tgtEl>
                                        <p:attrNameLst>
                                          <p:attrName>style.visibility</p:attrName>
                                        </p:attrNameLst>
                                      </p:cBhvr>
                                      <p:to>
                                        <p:strVal val="visible"/>
                                      </p:to>
                                    </p:set>
                                    <p:animEffect transition="in" filter="wipe(right)">
                                      <p:cBhvr>
                                        <p:cTn id="70" dur="500"/>
                                        <p:tgtEl>
                                          <p:spTgt spid="1091"/>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1089"/>
                                        </p:tgtEl>
                                        <p:attrNameLst>
                                          <p:attrName>style.visibility</p:attrName>
                                        </p:attrNameLst>
                                      </p:cBhvr>
                                      <p:to>
                                        <p:strVal val="visible"/>
                                      </p:to>
                                    </p:set>
                                    <p:animEffect transition="in" filter="wipe(right)">
                                      <p:cBhvr>
                                        <p:cTn id="73" dur="500"/>
                                        <p:tgtEl>
                                          <p:spTgt spid="108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088"/>
                                        </p:tgtEl>
                                        <p:attrNameLst>
                                          <p:attrName>style.visibility</p:attrName>
                                        </p:attrNameLst>
                                      </p:cBhvr>
                                      <p:to>
                                        <p:strVal val="visible"/>
                                      </p:to>
                                    </p:set>
                                    <p:animEffect transition="in" filter="wipe(down)">
                                      <p:cBhvr>
                                        <p:cTn id="76" dur="500"/>
                                        <p:tgtEl>
                                          <p:spTgt spid="1088"/>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1086"/>
                                        </p:tgtEl>
                                        <p:attrNameLst>
                                          <p:attrName>style.visibility</p:attrName>
                                        </p:attrNameLst>
                                      </p:cBhvr>
                                      <p:to>
                                        <p:strVal val="visible"/>
                                      </p:to>
                                    </p:set>
                                    <p:animEffect transition="in" filter="wipe(right)">
                                      <p:cBhvr>
                                        <p:cTn id="80" dur="500"/>
                                        <p:tgtEl>
                                          <p:spTgt spid="1086"/>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195"/>
                                        </p:tgtEl>
                                        <p:attrNameLst>
                                          <p:attrName>style.visibility</p:attrName>
                                        </p:attrNameLst>
                                      </p:cBhvr>
                                      <p:to>
                                        <p:strVal val="visible"/>
                                      </p:to>
                                    </p:set>
                                    <p:animEffect transition="in" filter="wipe(right)">
                                      <p:cBhvr>
                                        <p:cTn id="83" dur="500"/>
                                        <p:tgtEl>
                                          <p:spTgt spid="195"/>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wipe(right)">
                                      <p:cBhvr>
                                        <p:cTn id="86" dur="500"/>
                                        <p:tgtEl>
                                          <p:spTgt spid="5"/>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1087"/>
                                        </p:tgtEl>
                                        <p:attrNameLst>
                                          <p:attrName>style.visibility</p:attrName>
                                        </p:attrNameLst>
                                      </p:cBhvr>
                                      <p:to>
                                        <p:strVal val="visible"/>
                                      </p:to>
                                    </p:set>
                                    <p:animEffect transition="in" filter="wipe(down)">
                                      <p:cBhvr>
                                        <p:cTn id="89" dur="500"/>
                                        <p:tgtEl>
                                          <p:spTgt spid="1087"/>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1043">
                                            <p:txEl>
                                              <p:pRg st="3" end="3"/>
                                            </p:txEl>
                                          </p:spTgt>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043">
                                            <p:txEl>
                                              <p:pRg st="4" end="4"/>
                                            </p:txEl>
                                          </p:spTgt>
                                        </p:tgtEl>
                                        <p:attrNameLst>
                                          <p:attrName>style.visibility</p:attrName>
                                        </p:attrNameLst>
                                      </p:cBhvr>
                                      <p:to>
                                        <p:strVal val="visible"/>
                                      </p:to>
                                    </p:set>
                                  </p:childTnLst>
                                </p:cTn>
                              </p:par>
                            </p:childTnLst>
                          </p:cTn>
                        </p:par>
                        <p:par>
                          <p:cTn id="98" fill="hold">
                            <p:stCondLst>
                              <p:cond delay="0"/>
                            </p:stCondLst>
                            <p:childTnLst>
                              <p:par>
                                <p:cTn id="99" presetID="26" presetClass="emph" presetSubtype="0" fill="hold" grpId="1" nodeType="afterEffect">
                                  <p:stCondLst>
                                    <p:cond delay="0"/>
                                  </p:stCondLst>
                                  <p:childTnLst>
                                    <p:animEffect transition="out" filter="fade">
                                      <p:cBhvr>
                                        <p:cTn id="100" dur="500" tmFilter="0, 0; .2, .5; .8, .5; 1, 0"/>
                                        <p:tgtEl>
                                          <p:spTgt spid="1090"/>
                                        </p:tgtEl>
                                      </p:cBhvr>
                                    </p:animEffect>
                                    <p:animScale>
                                      <p:cBhvr>
                                        <p:cTn id="101" dur="250" autoRev="1" fill="hold"/>
                                        <p:tgtEl>
                                          <p:spTgt spid="1090"/>
                                        </p:tgtEl>
                                      </p:cBhvr>
                                      <p:by x="105000" y="105000"/>
                                    </p:animScale>
                                  </p:childTnLst>
                                </p:cTn>
                              </p:par>
                              <p:par>
                                <p:cTn id="102" presetID="26" presetClass="emph" presetSubtype="0" fill="hold" grpId="1" nodeType="withEffect">
                                  <p:stCondLst>
                                    <p:cond delay="0"/>
                                  </p:stCondLst>
                                  <p:childTnLst>
                                    <p:animEffect transition="out" filter="fade">
                                      <p:cBhvr>
                                        <p:cTn id="103" dur="500" tmFilter="0, 0; .2, .5; .8, .5; 1, 0"/>
                                        <p:tgtEl>
                                          <p:spTgt spid="196"/>
                                        </p:tgtEl>
                                      </p:cBhvr>
                                    </p:animEffect>
                                    <p:animScale>
                                      <p:cBhvr>
                                        <p:cTn id="104" dur="250" autoRev="1" fill="hold"/>
                                        <p:tgtEl>
                                          <p:spTgt spid="196"/>
                                        </p:tgtEl>
                                      </p:cBhvr>
                                      <p:by x="105000" y="105000"/>
                                    </p:animScale>
                                  </p:childTnLst>
                                </p:cTn>
                              </p:par>
                              <p:par>
                                <p:cTn id="105" presetID="26" presetClass="emph" presetSubtype="0" fill="hold" grpId="1" nodeType="withEffect">
                                  <p:stCondLst>
                                    <p:cond delay="0"/>
                                  </p:stCondLst>
                                  <p:childTnLst>
                                    <p:animEffect transition="out" filter="fade">
                                      <p:cBhvr>
                                        <p:cTn id="106" dur="500" tmFilter="0, 0; .2, .5; .8, .5; 1, 0"/>
                                        <p:tgtEl>
                                          <p:spTgt spid="1083"/>
                                        </p:tgtEl>
                                      </p:cBhvr>
                                    </p:animEffect>
                                    <p:animScale>
                                      <p:cBhvr>
                                        <p:cTn id="107" dur="250" autoRev="1" fill="hold"/>
                                        <p:tgtEl>
                                          <p:spTgt spid="1083"/>
                                        </p:tgtEl>
                                      </p:cBhvr>
                                      <p:by x="105000" y="105000"/>
                                    </p:animScale>
                                  </p:childTnLst>
                                </p:cTn>
                              </p:par>
                              <p:par>
                                <p:cTn id="108" presetID="26" presetClass="emph" presetSubtype="0" fill="hold" grpId="1" nodeType="withEffect">
                                  <p:stCondLst>
                                    <p:cond delay="0"/>
                                  </p:stCondLst>
                                  <p:childTnLst>
                                    <p:animEffect transition="out" filter="fade">
                                      <p:cBhvr>
                                        <p:cTn id="109" dur="500" tmFilter="0, 0; .2, .5; .8, .5; 1, 0"/>
                                        <p:tgtEl>
                                          <p:spTgt spid="6"/>
                                        </p:tgtEl>
                                      </p:cBhvr>
                                    </p:animEffect>
                                    <p:animScale>
                                      <p:cBhvr>
                                        <p:cTn id="110" dur="250" autoRev="1" fill="hold"/>
                                        <p:tgtEl>
                                          <p:spTgt spid="6"/>
                                        </p:tgtEl>
                                      </p:cBhvr>
                                      <p:by x="105000" y="105000"/>
                                    </p:animScale>
                                  </p:childTnLst>
                                </p:cTn>
                              </p:par>
                            </p:childTnLst>
                          </p:cTn>
                        </p:par>
                        <p:par>
                          <p:cTn id="111" fill="hold">
                            <p:stCondLst>
                              <p:cond delay="500"/>
                            </p:stCondLst>
                            <p:childTnLst>
                              <p:par>
                                <p:cTn id="112" presetID="53" presetClass="entr" presetSubtype="16" fill="hold" grpId="0" nodeType="after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p:cTn id="114" dur="500" fill="hold"/>
                                        <p:tgtEl>
                                          <p:spTgt spid="4"/>
                                        </p:tgtEl>
                                        <p:attrNameLst>
                                          <p:attrName>ppt_w</p:attrName>
                                        </p:attrNameLst>
                                      </p:cBhvr>
                                      <p:tavLst>
                                        <p:tav tm="0">
                                          <p:val>
                                            <p:fltVal val="0"/>
                                          </p:val>
                                        </p:tav>
                                        <p:tav tm="100000">
                                          <p:val>
                                            <p:strVal val="#ppt_w"/>
                                          </p:val>
                                        </p:tav>
                                      </p:tavLst>
                                    </p:anim>
                                    <p:anim calcmode="lin" valueType="num">
                                      <p:cBhvr>
                                        <p:cTn id="115" dur="500" fill="hold"/>
                                        <p:tgtEl>
                                          <p:spTgt spid="4"/>
                                        </p:tgtEl>
                                        <p:attrNameLst>
                                          <p:attrName>ppt_h</p:attrName>
                                        </p:attrNameLst>
                                      </p:cBhvr>
                                      <p:tavLst>
                                        <p:tav tm="0">
                                          <p:val>
                                            <p:fltVal val="0"/>
                                          </p:val>
                                        </p:tav>
                                        <p:tav tm="100000">
                                          <p:val>
                                            <p:strVal val="#ppt_h"/>
                                          </p:val>
                                        </p:tav>
                                      </p:tavLst>
                                    </p:anim>
                                    <p:animEffect transition="in" filter="fade">
                                      <p:cBhvr>
                                        <p:cTn id="116" dur="500"/>
                                        <p:tgtEl>
                                          <p:spTgt spid="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828"/>
                                        </p:tgtEl>
                                        <p:attrNameLst>
                                          <p:attrName>style.visibility</p:attrName>
                                        </p:attrNameLst>
                                      </p:cBhvr>
                                      <p:to>
                                        <p:strVal val="visible"/>
                                      </p:to>
                                    </p:set>
                                    <p:animEffect transition="in" filter="wipe(down)">
                                      <p:cBhvr>
                                        <p:cTn id="121" dur="500"/>
                                        <p:tgtEl>
                                          <p:spTgt spid="828"/>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3"/>
                                        </p:tgtEl>
                                        <p:attrNameLst>
                                          <p:attrName>style.visibility</p:attrName>
                                        </p:attrNameLst>
                                      </p:cBhvr>
                                      <p:to>
                                        <p:strVal val="visible"/>
                                      </p:to>
                                    </p:set>
                                    <p:animEffect transition="in" filter="wipe(down)">
                                      <p:cBhvr>
                                        <p:cTn id="124" dur="500"/>
                                        <p:tgtEl>
                                          <p:spTgt spid="3"/>
                                        </p:tgtEl>
                                      </p:cBhvr>
                                    </p:animEffect>
                                  </p:childTnLst>
                                </p:cTn>
                              </p:par>
                              <p:par>
                                <p:cTn id="125" presetID="1" presetClass="entr" presetSubtype="0" fill="hold" grpId="0" nodeType="withEffect">
                                  <p:stCondLst>
                                    <p:cond delay="0"/>
                                  </p:stCondLst>
                                  <p:childTnLst>
                                    <p:set>
                                      <p:cBhvr>
                                        <p:cTn id="126" dur="1" fill="hold">
                                          <p:stCondLst>
                                            <p:cond delay="0"/>
                                          </p:stCondLst>
                                        </p:cTn>
                                        <p:tgtEl>
                                          <p:spTgt spid="832"/>
                                        </p:tgtEl>
                                        <p:attrNameLst>
                                          <p:attrName>style.visibility</p:attrName>
                                        </p:attrNameLst>
                                      </p:cBhvr>
                                      <p:to>
                                        <p:strVal val="visible"/>
                                      </p:to>
                                    </p:set>
                                  </p:childTnLst>
                                </p:cTn>
                              </p:par>
                            </p:childTnLst>
                          </p:cTn>
                        </p:par>
                        <p:par>
                          <p:cTn id="127" fill="hold">
                            <p:stCondLst>
                              <p:cond delay="500"/>
                            </p:stCondLst>
                            <p:childTnLst>
                              <p:par>
                                <p:cTn id="128" presetID="10" presetClass="entr" presetSubtype="0" fill="hold" grpId="0" nodeType="afterEffect">
                                  <p:stCondLst>
                                    <p:cond delay="0"/>
                                  </p:stCondLst>
                                  <p:childTnLst>
                                    <p:set>
                                      <p:cBhvr>
                                        <p:cTn id="129" dur="1" fill="hold">
                                          <p:stCondLst>
                                            <p:cond delay="0"/>
                                          </p:stCondLst>
                                        </p:cTn>
                                        <p:tgtEl>
                                          <p:spTgt spid="830"/>
                                        </p:tgtEl>
                                        <p:attrNameLst>
                                          <p:attrName>style.visibility</p:attrName>
                                        </p:attrNameLst>
                                      </p:cBhvr>
                                      <p:to>
                                        <p:strVal val="visible"/>
                                      </p:to>
                                    </p:set>
                                    <p:animEffect transition="in" filter="fade">
                                      <p:cBhvr>
                                        <p:cTn id="130" dur="5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4" grpId="0" animBg="1"/>
      <p:bldP spid="1081" grpId="0" animBg="1"/>
      <p:bldP spid="1082" grpId="0" animBg="1"/>
      <p:bldP spid="5" grpId="0" animBg="1"/>
      <p:bldP spid="1083" grpId="0" animBg="1"/>
      <p:bldP spid="1083" grpId="1" animBg="1"/>
      <p:bldP spid="1086" grpId="0" animBg="1"/>
      <p:bldP spid="6" grpId="0" animBg="1"/>
      <p:bldP spid="6" grpId="1" animBg="1"/>
      <p:bldP spid="1087" grpId="0" animBg="1"/>
      <p:bldP spid="195" grpId="0" animBg="1"/>
      <p:bldP spid="196" grpId="0" animBg="1"/>
      <p:bldP spid="196" grpId="1" animBg="1"/>
      <p:bldP spid="1088" grpId="0" animBg="1"/>
      <p:bldP spid="1089" grpId="0" animBg="1"/>
      <p:bldP spid="1090" grpId="0" animBg="1"/>
      <p:bldP spid="1090" grpId="1" animBg="1"/>
      <p:bldP spid="1091" grpId="0" animBg="1"/>
      <p:bldP spid="1092" grpId="0" animBg="1"/>
      <p:bldP spid="198" grpId="0" animBg="1"/>
      <p:bldP spid="1043" grpId="0" build="allAtOnce" animBg="1"/>
      <p:bldP spid="3" grpId="0" animBg="1"/>
      <p:bldP spid="828" grpId="0" animBg="1"/>
      <p:bldP spid="830" grpId="0" animBg="1"/>
      <p:bldP spid="8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03680" y="4253507"/>
            <a:ext cx="1676400" cy="819150"/>
          </a:xfrm>
          <a:prstGeom prst="rect">
            <a:avLst/>
          </a:prstGeom>
          <a:solidFill>
            <a:schemeClr val="bg1"/>
          </a:solidFill>
          <a:ln w="38100" cap="flat">
            <a:noFill/>
            <a:miter lim="800000"/>
            <a:headEnd type="none" w="med" len="med"/>
            <a:tailEnd type="none" w="med" len="med"/>
          </a:ln>
        </p:spPr>
        <p:txBody>
          <a:bodyPr rtlCol="0" anchor="ctr"/>
          <a:lstStyle/>
          <a:p>
            <a:pPr algn="ctr"/>
            <a:endParaRPr lang="en-US"/>
          </a:p>
        </p:txBody>
      </p:sp>
      <p:sp>
        <p:nvSpPr>
          <p:cNvPr id="2" name="Title 1"/>
          <p:cNvSpPr>
            <a:spLocks noGrp="1"/>
          </p:cNvSpPr>
          <p:nvPr>
            <p:ph type="title"/>
          </p:nvPr>
        </p:nvSpPr>
        <p:spPr/>
        <p:txBody>
          <a:bodyPr/>
          <a:lstStyle/>
          <a:p>
            <a:r>
              <a:rPr lang="en-US" noProof="0" dirty="0" smtClean="0"/>
              <a:t>Policy Service Node </a:t>
            </a:r>
            <a:r>
              <a:rPr lang="ja-JP" altLang="en-US" dirty="0" smtClean="0"/>
              <a:t>サイジング</a:t>
            </a:r>
            <a:endParaRPr lang="en-US" noProof="0" dirty="0"/>
          </a:p>
        </p:txBody>
      </p:sp>
      <p:sp>
        <p:nvSpPr>
          <p:cNvPr id="6" name="Text Placeholder 5"/>
          <p:cNvSpPr>
            <a:spLocks noGrp="1"/>
          </p:cNvSpPr>
          <p:nvPr>
            <p:ph type="body" sz="quarter" idx="12"/>
          </p:nvPr>
        </p:nvSpPr>
        <p:spPr/>
        <p:txBody>
          <a:bodyPr/>
          <a:lstStyle/>
          <a:p>
            <a:r>
              <a:rPr lang="ja-JP" altLang="en-US" noProof="0" dirty="0" smtClean="0"/>
              <a:t>物理および仮想アプライアンスのガイダンス</a:t>
            </a:r>
            <a:endParaRPr lang="en-US" noProof="0" dirty="0"/>
          </a:p>
        </p:txBody>
      </p:sp>
      <p:sp>
        <p:nvSpPr>
          <p:cNvPr id="3" name="Content Placeholder 2"/>
          <p:cNvSpPr>
            <a:spLocks noGrp="1"/>
          </p:cNvSpPr>
          <p:nvPr>
            <p:ph sz="quarter" idx="11"/>
          </p:nvPr>
        </p:nvSpPr>
        <p:spPr/>
        <p:txBody>
          <a:bodyPr/>
          <a:lstStyle/>
          <a:p>
            <a:r>
              <a:rPr lang="ja-JP" altLang="en-US" noProof="0" dirty="0" smtClean="0"/>
              <a:t>専用</a:t>
            </a:r>
            <a:r>
              <a:rPr lang="en-US" altLang="ja-JP" noProof="0" dirty="0" smtClean="0"/>
              <a:t>PSN</a:t>
            </a:r>
            <a:r>
              <a:rPr lang="ja-JP" altLang="en-US" noProof="0" dirty="0" smtClean="0"/>
              <a:t>（分散構成時）のときのアプライアンス毎の最大エンドポイント数</a:t>
            </a:r>
            <a:endParaRPr lang="en-US" dirty="0" smtClean="0"/>
          </a:p>
        </p:txBody>
      </p:sp>
      <p:graphicFrame>
        <p:nvGraphicFramePr>
          <p:cNvPr id="7" name="Table 6"/>
          <p:cNvGraphicFramePr>
            <a:graphicFrameLocks noGrp="1"/>
          </p:cNvGraphicFramePr>
          <p:nvPr>
            <p:extLst>
              <p:ext uri="{D42A27DB-BD31-4B8C-83A1-F6EECF244321}">
                <p14:modId xmlns:p14="http://schemas.microsoft.com/office/powerpoint/2010/main" val="62287055"/>
              </p:ext>
            </p:extLst>
          </p:nvPr>
        </p:nvGraphicFramePr>
        <p:xfrm>
          <a:off x="714752" y="1428750"/>
          <a:ext cx="5074606" cy="1847357"/>
        </p:xfrm>
        <a:graphic>
          <a:graphicData uri="http://schemas.openxmlformats.org/drawingml/2006/table">
            <a:tbl>
              <a:tblPr firstRow="1" bandRow="1">
                <a:tableStyleId>{5C22544A-7EE6-4342-B048-85BDC9FD1C3A}</a:tableStyleId>
              </a:tblPr>
              <a:tblGrid>
                <a:gridCol w="598260"/>
                <a:gridCol w="1353988"/>
                <a:gridCol w="1752600"/>
                <a:gridCol w="1369758"/>
              </a:tblGrid>
              <a:tr h="503802">
                <a:tc>
                  <a:txBody>
                    <a:bodyPr/>
                    <a:lstStyle/>
                    <a:p>
                      <a:pPr marL="0" marR="0" algn="ctr">
                        <a:spcBef>
                          <a:spcPts val="0"/>
                        </a:spcBef>
                        <a:spcAft>
                          <a:spcPts val="0"/>
                        </a:spcAft>
                      </a:pPr>
                      <a:endParaRPr lang="en-US" sz="1400" b="1" dirty="0">
                        <a:solidFill>
                          <a:srgbClr val="FFFFFF"/>
                        </a:solidFill>
                        <a:latin typeface="ＭＳ Ｐゴシック"/>
                        <a:ea typeface="ＭＳ Ｐゴシック"/>
                        <a:cs typeface="ＭＳ Ｐゴシック"/>
                      </a:endParaRPr>
                    </a:p>
                  </a:txBody>
                  <a:tcPr marL="34290" marR="0" marT="34290" marB="0"/>
                </a:tc>
                <a:tc>
                  <a:txBody>
                    <a:bodyPr/>
                    <a:lstStyle/>
                    <a:p>
                      <a:pPr marL="0" marR="0" algn="ctr">
                        <a:spcBef>
                          <a:spcPts val="0"/>
                        </a:spcBef>
                        <a:spcAft>
                          <a:spcPts val="0"/>
                        </a:spcAft>
                      </a:pPr>
                      <a:r>
                        <a:rPr lang="ja-JP" altLang="en-US" sz="1400" b="1" dirty="0" smtClean="0">
                          <a:solidFill>
                            <a:srgbClr val="FFFFFF"/>
                          </a:solidFill>
                          <a:latin typeface="ＭＳ Ｐゴシック"/>
                          <a:ea typeface="ＭＳ Ｐゴシック"/>
                          <a:cs typeface="ＭＳ Ｐゴシック"/>
                        </a:rPr>
                        <a:t>プラットフォームサイズ</a:t>
                      </a:r>
                      <a:endParaRPr lang="en-US" sz="1400" b="1" dirty="0">
                        <a:solidFill>
                          <a:srgbClr val="FFFFFF"/>
                        </a:solidFill>
                        <a:latin typeface="ＭＳ Ｐゴシック"/>
                        <a:ea typeface="ＭＳ Ｐゴシック"/>
                        <a:cs typeface="ＭＳ Ｐゴシック"/>
                      </a:endParaRPr>
                    </a:p>
                  </a:txBody>
                  <a:tcPr marL="34290" marR="0" marT="34290" marB="0"/>
                </a:tc>
                <a:tc>
                  <a:txBody>
                    <a:bodyPr/>
                    <a:lstStyle/>
                    <a:p>
                      <a:pPr marL="0" marR="0" algn="ctr">
                        <a:spcBef>
                          <a:spcPts val="0"/>
                        </a:spcBef>
                        <a:spcAft>
                          <a:spcPts val="0"/>
                        </a:spcAft>
                      </a:pPr>
                      <a:r>
                        <a:rPr lang="ja-JP" altLang="en-US" sz="1400" b="1" dirty="0" smtClean="0">
                          <a:solidFill>
                            <a:srgbClr val="FFFFFF"/>
                          </a:solidFill>
                          <a:latin typeface="ＭＳ Ｐゴシック"/>
                          <a:ea typeface="ＭＳ Ｐゴシック"/>
                          <a:cs typeface="ＭＳ Ｐゴシック"/>
                        </a:rPr>
                        <a:t>アプライアンス</a:t>
                      </a:r>
                      <a:endParaRPr lang="en-US" sz="1400" b="1" dirty="0">
                        <a:solidFill>
                          <a:srgbClr val="FFFFFF"/>
                        </a:solidFill>
                        <a:latin typeface="ＭＳ Ｐゴシック"/>
                        <a:ea typeface="ＭＳ Ｐゴシック"/>
                        <a:cs typeface="ＭＳ Ｐゴシック"/>
                      </a:endParaRPr>
                    </a:p>
                  </a:txBody>
                  <a:tcPr marL="34290" marR="0" marT="34290" marB="0"/>
                </a:tc>
                <a:tc>
                  <a:txBody>
                    <a:bodyPr/>
                    <a:lstStyle/>
                    <a:p>
                      <a:pPr marL="0" marR="0" algn="ctr">
                        <a:spcBef>
                          <a:spcPts val="0"/>
                        </a:spcBef>
                        <a:spcAft>
                          <a:spcPts val="0"/>
                        </a:spcAft>
                      </a:pPr>
                      <a:r>
                        <a:rPr lang="ja-JP" altLang="en-US" sz="1400" b="1" dirty="0" smtClean="0">
                          <a:solidFill>
                            <a:srgbClr val="FFFFFF"/>
                          </a:solidFill>
                          <a:latin typeface="ＭＳ Ｐゴシック"/>
                          <a:ea typeface="ＭＳ Ｐゴシック"/>
                          <a:cs typeface="ＭＳ Ｐゴシック"/>
                        </a:rPr>
                        <a:t>最大エンド</a:t>
                      </a:r>
                      <a:endParaRPr lang="en-US" altLang="ja-JP" sz="1400" b="1" dirty="0" smtClean="0">
                        <a:solidFill>
                          <a:srgbClr val="FFFFFF"/>
                        </a:solidFill>
                        <a:latin typeface="ＭＳ Ｐゴシック"/>
                        <a:ea typeface="ＭＳ Ｐゴシック"/>
                        <a:cs typeface="ＭＳ Ｐゴシック"/>
                      </a:endParaRPr>
                    </a:p>
                    <a:p>
                      <a:pPr marL="0" marR="0" algn="ctr">
                        <a:spcBef>
                          <a:spcPts val="0"/>
                        </a:spcBef>
                        <a:spcAft>
                          <a:spcPts val="0"/>
                        </a:spcAft>
                      </a:pPr>
                      <a:r>
                        <a:rPr lang="ja-JP" altLang="en-US" sz="1400" b="1" dirty="0" smtClean="0">
                          <a:solidFill>
                            <a:srgbClr val="FFFFFF"/>
                          </a:solidFill>
                          <a:latin typeface="ＭＳ Ｐゴシック"/>
                          <a:ea typeface="ＭＳ Ｐゴシック"/>
                          <a:cs typeface="ＭＳ Ｐゴシック"/>
                        </a:rPr>
                        <a:t>ポイント数</a:t>
                      </a:r>
                      <a:endParaRPr lang="en-US" sz="1400" b="1" dirty="0">
                        <a:solidFill>
                          <a:srgbClr val="FFFFFF"/>
                        </a:solidFill>
                        <a:latin typeface="ＭＳ Ｐゴシック"/>
                        <a:ea typeface="ＭＳ Ｐゴシック"/>
                        <a:cs typeface="ＭＳ Ｐゴシック"/>
                      </a:endParaRPr>
                    </a:p>
                  </a:txBody>
                  <a:tcPr marL="34290" marR="0" marT="34290" marB="0"/>
                </a:tc>
              </a:tr>
              <a:tr h="268711">
                <a:tc rowSpan="4">
                  <a:txBody>
                    <a:bodyPr/>
                    <a:lstStyle/>
                    <a:p>
                      <a:pPr marL="0" marR="0">
                        <a:spcBef>
                          <a:spcPts val="0"/>
                        </a:spcBef>
                        <a:spcAft>
                          <a:spcPts val="0"/>
                        </a:spcAft>
                      </a:pPr>
                      <a:r>
                        <a:rPr lang="ja-JP" altLang="en-US" sz="1400" dirty="0" smtClean="0">
                          <a:solidFill>
                            <a:srgbClr val="002060"/>
                          </a:solidFill>
                          <a:latin typeface="ＭＳ Ｐゴシック"/>
                          <a:ea typeface="ＭＳ Ｐゴシック"/>
                          <a:cs typeface="ＭＳ Ｐゴシック"/>
                        </a:rPr>
                        <a:t>物理</a:t>
                      </a:r>
                      <a:endParaRPr lang="en-US" sz="1400" dirty="0">
                        <a:solidFill>
                          <a:srgbClr val="002060"/>
                        </a:solidFill>
                        <a:latin typeface="ＭＳ Ｐゴシック"/>
                        <a:ea typeface="ＭＳ Ｐゴシック"/>
                        <a:cs typeface="ＭＳ Ｐゴシック"/>
                      </a:endParaRPr>
                    </a:p>
                  </a:txBody>
                  <a:tcPr marL="34290" marR="0" marT="34290" marB="0" anchor="ctr"/>
                </a:tc>
                <a:tc>
                  <a:txBody>
                    <a:bodyPr/>
                    <a:lstStyle/>
                    <a:p>
                      <a:pPr marL="0" marR="0" algn="ctr">
                        <a:spcBef>
                          <a:spcPts val="0"/>
                        </a:spcBef>
                        <a:spcAft>
                          <a:spcPts val="0"/>
                        </a:spcAft>
                      </a:pPr>
                      <a:r>
                        <a:rPr lang="en-US" sz="1400" dirty="0" smtClean="0">
                          <a:solidFill>
                            <a:srgbClr val="002060"/>
                          </a:solidFill>
                        </a:rPr>
                        <a:t>Small</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err="1" smtClean="0">
                          <a:solidFill>
                            <a:srgbClr val="002060"/>
                          </a:solidFill>
                        </a:rPr>
                        <a:t>SNS</a:t>
                      </a:r>
                      <a:r>
                        <a:rPr lang="en-US" sz="1400" dirty="0" smtClean="0">
                          <a:solidFill>
                            <a:srgbClr val="002060"/>
                          </a:solidFill>
                        </a:rPr>
                        <a:t>-3415</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smtClean="0">
                          <a:solidFill>
                            <a:srgbClr val="002060"/>
                          </a:solidFill>
                        </a:rPr>
                        <a:t>5,000</a:t>
                      </a:r>
                      <a:endParaRPr lang="en-US" sz="1400" dirty="0">
                        <a:solidFill>
                          <a:srgbClr val="002060"/>
                        </a:solidFill>
                        <a:latin typeface="Arial"/>
                        <a:ea typeface="Times New Roman"/>
                        <a:cs typeface="Times New Roman"/>
                      </a:endParaRPr>
                    </a:p>
                  </a:txBody>
                  <a:tcPr marL="34290" marR="0" marT="34290" marB="0"/>
                </a:tc>
              </a:tr>
              <a:tr h="268711">
                <a:tc vMerge="1">
                  <a:txBody>
                    <a:bodyPr/>
                    <a:lstStyle/>
                    <a:p>
                      <a:pPr marL="0" marR="0">
                        <a:spcBef>
                          <a:spcPts val="0"/>
                        </a:spcBef>
                        <a:spcAft>
                          <a:spcPts val="0"/>
                        </a:spcAft>
                      </a:pPr>
                      <a:endParaRPr lang="en-US" sz="1600" dirty="0">
                        <a:latin typeface="Arial"/>
                        <a:ea typeface="Times New Roman"/>
                        <a:cs typeface="Times New Roman"/>
                      </a:endParaRPr>
                    </a:p>
                  </a:txBody>
                  <a:tcPr marL="45720" marR="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no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dirty="0" smtClean="0">
                          <a:solidFill>
                            <a:srgbClr val="002060"/>
                          </a:solidFill>
                        </a:rPr>
                        <a:t>Large</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err="1" smtClean="0">
                          <a:solidFill>
                            <a:srgbClr val="002060"/>
                          </a:solidFill>
                        </a:rPr>
                        <a:t>SNS</a:t>
                      </a:r>
                      <a:r>
                        <a:rPr lang="en-US" sz="1400" dirty="0" smtClean="0">
                          <a:solidFill>
                            <a:srgbClr val="002060"/>
                          </a:solidFill>
                        </a:rPr>
                        <a:t>-3495</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smtClean="0">
                          <a:solidFill>
                            <a:srgbClr val="002060"/>
                          </a:solidFill>
                        </a:rPr>
                        <a:t>20,000</a:t>
                      </a:r>
                      <a:endParaRPr lang="en-US" sz="1400" dirty="0">
                        <a:solidFill>
                          <a:srgbClr val="002060"/>
                        </a:solidFill>
                        <a:latin typeface="Arial"/>
                        <a:ea typeface="Times New Roman"/>
                        <a:cs typeface="Times New Roman"/>
                      </a:endParaRPr>
                    </a:p>
                  </a:txBody>
                  <a:tcPr marL="34290" marR="0" marT="34290" marB="0"/>
                </a:tc>
              </a:tr>
              <a:tr h="268711">
                <a:tc vMerge="1">
                  <a:txBody>
                    <a:bodyPr/>
                    <a:lstStyle/>
                    <a:p>
                      <a:pPr marL="0" marR="0">
                        <a:spcBef>
                          <a:spcPts val="0"/>
                        </a:spcBef>
                        <a:spcAft>
                          <a:spcPts val="0"/>
                        </a:spcAft>
                      </a:pPr>
                      <a:endParaRPr lang="en-US" sz="1600" dirty="0">
                        <a:solidFill>
                          <a:schemeClr val="tx1">
                            <a:lumMod val="75000"/>
                          </a:schemeClr>
                        </a:solidFill>
                        <a:latin typeface="Arial"/>
                        <a:ea typeface="Times New Roman"/>
                        <a:cs typeface="Times New Roman"/>
                      </a:endParaRPr>
                    </a:p>
                  </a:txBody>
                  <a:tcPr marL="45708" marR="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solidFill>
                      <a:srgbClr val="F2F2F2"/>
                    </a:solidFill>
                  </a:tcPr>
                </a:tc>
                <a:tc>
                  <a:txBody>
                    <a:bodyPr/>
                    <a:lstStyle/>
                    <a:p>
                      <a:pPr marL="0" marR="0" algn="ctr">
                        <a:spcBef>
                          <a:spcPts val="0"/>
                        </a:spcBef>
                        <a:spcAft>
                          <a:spcPts val="0"/>
                        </a:spcAft>
                      </a:pPr>
                      <a:r>
                        <a:rPr lang="en-US" sz="1400" dirty="0" smtClean="0">
                          <a:solidFill>
                            <a:srgbClr val="002060"/>
                          </a:solidFill>
                        </a:rPr>
                        <a:t>Small (New)</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err="1" smtClean="0">
                          <a:solidFill>
                            <a:srgbClr val="002060"/>
                          </a:solidFill>
                        </a:rPr>
                        <a:t>SNS</a:t>
                      </a:r>
                      <a:r>
                        <a:rPr lang="en-US" sz="1400" dirty="0" smtClean="0">
                          <a:solidFill>
                            <a:srgbClr val="002060"/>
                          </a:solidFill>
                        </a:rPr>
                        <a:t>-3515</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smtClean="0">
                          <a:solidFill>
                            <a:srgbClr val="002060"/>
                          </a:solidFill>
                        </a:rPr>
                        <a:t>* 7,500</a:t>
                      </a:r>
                      <a:endParaRPr lang="en-US" sz="1400" dirty="0">
                        <a:solidFill>
                          <a:srgbClr val="002060"/>
                        </a:solidFill>
                        <a:effectLst>
                          <a:glow rad="190500">
                            <a:srgbClr val="335FFA"/>
                          </a:glow>
                        </a:effectLst>
                        <a:latin typeface="Arial"/>
                        <a:ea typeface="Times New Roman"/>
                        <a:cs typeface="Times New Roman"/>
                      </a:endParaRPr>
                    </a:p>
                  </a:txBody>
                  <a:tcPr marL="34290" marR="0" marT="34290" marB="0"/>
                </a:tc>
              </a:tr>
              <a:tr h="268711">
                <a:tc vMerge="1">
                  <a:txBody>
                    <a:bodyPr/>
                    <a:lstStyle/>
                    <a:p>
                      <a:pPr marL="0" marR="0">
                        <a:spcBef>
                          <a:spcPts val="0"/>
                        </a:spcBef>
                        <a:spcAft>
                          <a:spcPts val="0"/>
                        </a:spcAft>
                      </a:pPr>
                      <a:endParaRPr lang="en-US" sz="1600" dirty="0">
                        <a:solidFill>
                          <a:schemeClr val="tx1">
                            <a:lumMod val="75000"/>
                          </a:schemeClr>
                        </a:solidFill>
                        <a:latin typeface="Arial"/>
                        <a:ea typeface="Times New Roman"/>
                        <a:cs typeface="Times New Roman"/>
                      </a:endParaRPr>
                    </a:p>
                  </a:txBody>
                  <a:tcPr marL="45708" marR="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a:noFill/>
                    </a:lnB>
                    <a:solidFill>
                      <a:srgbClr val="F2F2F2"/>
                    </a:solidFill>
                  </a:tcPr>
                </a:tc>
                <a:tc>
                  <a:txBody>
                    <a:bodyPr/>
                    <a:lstStyle/>
                    <a:p>
                      <a:pPr marL="0" marR="0" algn="ctr">
                        <a:spcBef>
                          <a:spcPts val="0"/>
                        </a:spcBef>
                        <a:spcAft>
                          <a:spcPts val="0"/>
                        </a:spcAft>
                      </a:pPr>
                      <a:r>
                        <a:rPr lang="en-US" sz="1400" dirty="0" smtClean="0">
                          <a:solidFill>
                            <a:srgbClr val="002060"/>
                          </a:solidFill>
                        </a:rPr>
                        <a:t>Large</a:t>
                      </a:r>
                      <a:r>
                        <a:rPr lang="en-US" sz="1400" baseline="0" dirty="0" smtClean="0">
                          <a:solidFill>
                            <a:srgbClr val="002060"/>
                          </a:solidFill>
                        </a:rPr>
                        <a:t> (New)</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err="1" smtClean="0">
                          <a:solidFill>
                            <a:srgbClr val="002060"/>
                          </a:solidFill>
                        </a:rPr>
                        <a:t>SNS</a:t>
                      </a:r>
                      <a:r>
                        <a:rPr lang="en-US" sz="1400" dirty="0" smtClean="0">
                          <a:solidFill>
                            <a:srgbClr val="002060"/>
                          </a:solidFill>
                        </a:rPr>
                        <a:t>-3595</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smtClean="0">
                          <a:solidFill>
                            <a:srgbClr val="002060"/>
                          </a:solidFill>
                        </a:rPr>
                        <a:t>* 40,000</a:t>
                      </a:r>
                      <a:endParaRPr lang="en-US" sz="1400" dirty="0">
                        <a:solidFill>
                          <a:srgbClr val="002060"/>
                        </a:solidFill>
                        <a:effectLst>
                          <a:glow rad="190500">
                            <a:srgbClr val="335FFA"/>
                          </a:glow>
                        </a:effectLst>
                        <a:latin typeface="Arial"/>
                        <a:ea typeface="Times New Roman"/>
                        <a:cs typeface="Times New Roman"/>
                      </a:endParaRPr>
                    </a:p>
                  </a:txBody>
                  <a:tcPr marL="34290" marR="0" marT="34290" marB="0"/>
                </a:tc>
              </a:tr>
              <a:tr h="268711">
                <a:tc>
                  <a:txBody>
                    <a:bodyPr/>
                    <a:lstStyle/>
                    <a:p>
                      <a:pPr marL="0" marR="0">
                        <a:spcBef>
                          <a:spcPts val="0"/>
                        </a:spcBef>
                        <a:spcAft>
                          <a:spcPts val="0"/>
                        </a:spcAft>
                      </a:pPr>
                      <a:r>
                        <a:rPr lang="ja-JP" altLang="en-US" sz="1400" dirty="0" smtClean="0">
                          <a:solidFill>
                            <a:srgbClr val="002060"/>
                          </a:solidFill>
                          <a:latin typeface="ＭＳ Ｐゴシック"/>
                          <a:ea typeface="ＭＳ Ｐゴシック"/>
                          <a:cs typeface="ＭＳ Ｐゴシック"/>
                        </a:rPr>
                        <a:t>仮想</a:t>
                      </a:r>
                      <a:endParaRPr lang="en-US" sz="1400" dirty="0">
                        <a:solidFill>
                          <a:srgbClr val="002060"/>
                        </a:solidFill>
                        <a:latin typeface="ＭＳ Ｐゴシック"/>
                        <a:ea typeface="ＭＳ Ｐゴシック"/>
                        <a:cs typeface="ＭＳ Ｐゴシック"/>
                      </a:endParaRPr>
                    </a:p>
                  </a:txBody>
                  <a:tcPr marL="34290" marR="0" marT="34290" marB="0"/>
                </a:tc>
                <a:tc>
                  <a:txBody>
                    <a:bodyPr/>
                    <a:lstStyle/>
                    <a:p>
                      <a:pPr marL="0" marR="0" algn="ctr">
                        <a:spcBef>
                          <a:spcPts val="0"/>
                        </a:spcBef>
                        <a:spcAft>
                          <a:spcPts val="0"/>
                        </a:spcAft>
                      </a:pPr>
                      <a:r>
                        <a:rPr lang="en-US" sz="1400" dirty="0" smtClean="0">
                          <a:solidFill>
                            <a:srgbClr val="002060"/>
                          </a:solidFill>
                        </a:rPr>
                        <a:t>S/L</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smtClean="0">
                          <a:solidFill>
                            <a:srgbClr val="002060"/>
                          </a:solidFill>
                        </a:rPr>
                        <a:t>VM</a:t>
                      </a:r>
                      <a:endParaRPr lang="en-US" sz="14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400" dirty="0" smtClean="0">
                          <a:solidFill>
                            <a:srgbClr val="002060"/>
                          </a:solidFill>
                        </a:rPr>
                        <a:t>   *5,000-40,000</a:t>
                      </a:r>
                      <a:endParaRPr lang="en-US" sz="1400" dirty="0">
                        <a:solidFill>
                          <a:srgbClr val="002060"/>
                        </a:solidFill>
                        <a:latin typeface="Arial"/>
                        <a:ea typeface="Times New Roman"/>
                        <a:cs typeface="Times New Roman"/>
                      </a:endParaRPr>
                    </a:p>
                  </a:txBody>
                  <a:tcPr marL="34290" marR="0" marT="34290" marB="0"/>
                </a:tc>
              </a:tr>
            </a:tbl>
          </a:graphicData>
        </a:graphic>
      </p:graphicFrame>
      <p:sp>
        <p:nvSpPr>
          <p:cNvPr id="8" name="Rectangle 7"/>
          <p:cNvSpPr/>
          <p:nvPr/>
        </p:nvSpPr>
        <p:spPr>
          <a:xfrm>
            <a:off x="2667000" y="1451824"/>
            <a:ext cx="1752600" cy="1824283"/>
          </a:xfrm>
          <a:prstGeom prst="rect">
            <a:avLst/>
          </a:prstGeom>
          <a:noFill/>
          <a:ln w="63500">
            <a:solidFill>
              <a:srgbClr val="FA661C"/>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endParaRPr lang="en-US" dirty="0" smtClean="0">
              <a:solidFill>
                <a:srgbClr val="FFFFFF"/>
              </a:solidFill>
            </a:endParaRPr>
          </a:p>
        </p:txBody>
      </p:sp>
      <p:sp>
        <p:nvSpPr>
          <p:cNvPr id="9" name="Rectangle 8"/>
          <p:cNvSpPr/>
          <p:nvPr/>
        </p:nvSpPr>
        <p:spPr>
          <a:xfrm>
            <a:off x="6266939" y="1500781"/>
            <a:ext cx="2471496" cy="2441039"/>
          </a:xfrm>
          <a:prstGeom prst="rect">
            <a:avLst/>
          </a:prstGeom>
          <a:solidFill>
            <a:srgbClr val="FFFFCC"/>
          </a:solidFill>
          <a:ln>
            <a:solidFill>
              <a:srgbClr val="C00000"/>
            </a:solidFill>
          </a:ln>
        </p:spPr>
        <p:txBody>
          <a:bodyPr wrap="square" lIns="51422" tIns="25711" rIns="51422" bIns="25711">
            <a:spAutoFit/>
          </a:bodyPr>
          <a:lstStyle/>
          <a:p>
            <a:pPr>
              <a:spcBef>
                <a:spcPts val="450"/>
              </a:spcBef>
              <a:buSzPct val="75000"/>
            </a:pPr>
            <a:r>
              <a:rPr lang="en-US" sz="1600" dirty="0" smtClean="0">
                <a:solidFill>
                  <a:srgbClr val="1F497D"/>
                </a:solidFill>
                <a:latin typeface="Arial" pitchFamily="34" charset="0"/>
              </a:rPr>
              <a:t>VM</a:t>
            </a:r>
            <a:r>
              <a:rPr lang="ja-JP" altLang="en-US" sz="1600" dirty="0" smtClean="0">
                <a:solidFill>
                  <a:srgbClr val="1F497D"/>
                </a:solidFill>
                <a:latin typeface="Arial" pitchFamily="34" charset="0"/>
              </a:rPr>
              <a:t>アプライアンス</a:t>
            </a:r>
            <a:endParaRPr lang="en-US" altLang="ja-JP" sz="1600" dirty="0" smtClean="0">
              <a:solidFill>
                <a:srgbClr val="1F497D"/>
              </a:solidFill>
              <a:latin typeface="Arial" pitchFamily="34" charset="0"/>
            </a:endParaRPr>
          </a:p>
          <a:p>
            <a:pPr>
              <a:spcBef>
                <a:spcPts val="450"/>
              </a:spcBef>
              <a:buSzPct val="75000"/>
            </a:pPr>
            <a:r>
              <a:rPr lang="ja-JP" altLang="en-US" sz="1600" dirty="0" smtClean="0">
                <a:solidFill>
                  <a:srgbClr val="1F497D"/>
                </a:solidFill>
                <a:latin typeface="Arial" pitchFamily="34" charset="0"/>
              </a:rPr>
              <a:t>サイジングガイド</a:t>
            </a:r>
            <a:r>
              <a:rPr lang="en-US" sz="1600" dirty="0" smtClean="0">
                <a:solidFill>
                  <a:srgbClr val="1F497D"/>
                </a:solidFill>
                <a:latin typeface="Arial" pitchFamily="34" charset="0"/>
              </a:rPr>
              <a:t>:</a:t>
            </a:r>
            <a:br>
              <a:rPr lang="en-US" sz="1600" dirty="0" smtClean="0">
                <a:solidFill>
                  <a:srgbClr val="1F497D"/>
                </a:solidFill>
                <a:latin typeface="Arial" pitchFamily="34" charset="0"/>
              </a:rPr>
            </a:br>
            <a:endParaRPr lang="en-US" sz="1600" dirty="0" smtClean="0">
              <a:solidFill>
                <a:srgbClr val="1F497D"/>
              </a:solidFill>
              <a:latin typeface="Arial" pitchFamily="34" charset="0"/>
            </a:endParaRPr>
          </a:p>
          <a:p>
            <a:pPr marL="228600" indent="-228600">
              <a:spcBef>
                <a:spcPts val="450"/>
              </a:spcBef>
              <a:buSzPct val="100000"/>
              <a:buFont typeface="+mj-lt"/>
              <a:buAutoNum type="arabicParenR"/>
            </a:pPr>
            <a:r>
              <a:rPr lang="ja-JP" altLang="en-US" sz="1600" dirty="0" smtClean="0">
                <a:solidFill>
                  <a:srgbClr val="1F497D"/>
                </a:solidFill>
                <a:latin typeface="Arial" pitchFamily="34" charset="0"/>
              </a:rPr>
              <a:t>スケーリング要件を満たす物理アプライアンスを選択する　</a:t>
            </a:r>
            <a:endParaRPr lang="en-US" sz="1600" dirty="0" smtClean="0">
              <a:solidFill>
                <a:srgbClr val="1F497D"/>
              </a:solidFill>
              <a:latin typeface="Arial" pitchFamily="34" charset="0"/>
            </a:endParaRPr>
          </a:p>
          <a:p>
            <a:pPr marL="228600" indent="-228600">
              <a:spcBef>
                <a:spcPts val="450"/>
              </a:spcBef>
              <a:buSzPct val="100000"/>
              <a:buFont typeface="+mj-lt"/>
              <a:buAutoNum type="arabicParenR"/>
            </a:pPr>
            <a:r>
              <a:rPr lang="ja-JP" altLang="en-US" sz="1600" dirty="0" smtClean="0">
                <a:solidFill>
                  <a:srgbClr val="1F497D"/>
                </a:solidFill>
                <a:latin typeface="Arial" pitchFamily="34" charset="0"/>
              </a:rPr>
              <a:t>該当する物理アプライアンスのスペック以上になるように、</a:t>
            </a:r>
            <a:r>
              <a:rPr lang="en-US" sz="1600" dirty="0" smtClean="0">
                <a:solidFill>
                  <a:srgbClr val="1F497D"/>
                </a:solidFill>
                <a:latin typeface="Arial" pitchFamily="34" charset="0"/>
              </a:rPr>
              <a:t>VM</a:t>
            </a:r>
            <a:r>
              <a:rPr lang="ja-JP" altLang="en-US" sz="1600" dirty="0" smtClean="0">
                <a:solidFill>
                  <a:srgbClr val="1F497D"/>
                </a:solidFill>
                <a:latin typeface="Arial" pitchFamily="34" charset="0"/>
              </a:rPr>
              <a:t>を構築する　</a:t>
            </a:r>
            <a:endParaRPr lang="en-US" sz="1600" dirty="0">
              <a:solidFill>
                <a:srgbClr val="1F497D"/>
              </a:solidFill>
              <a:latin typeface="Arial" pitchFamily="34" charset="0"/>
            </a:endParaRPr>
          </a:p>
        </p:txBody>
      </p:sp>
      <p:sp>
        <p:nvSpPr>
          <p:cNvPr id="16" name="Left Brace 15"/>
          <p:cNvSpPr/>
          <p:nvPr/>
        </p:nvSpPr>
        <p:spPr>
          <a:xfrm rot="10800000">
            <a:off x="5908753" y="1958009"/>
            <a:ext cx="287670" cy="1042366"/>
          </a:xfrm>
          <a:prstGeom prst="leftBrace">
            <a:avLst/>
          </a:prstGeom>
          <a:ln w="38100">
            <a:solidFill>
              <a:srgbClr val="FA661C"/>
            </a:solidFill>
          </a:ln>
        </p:spPr>
        <p:style>
          <a:lnRef idx="1">
            <a:schemeClr val="accent1"/>
          </a:lnRef>
          <a:fillRef idx="0">
            <a:schemeClr val="accent1"/>
          </a:fillRef>
          <a:effectRef idx="0">
            <a:schemeClr val="accent1"/>
          </a:effectRef>
          <a:fontRef idx="minor">
            <a:schemeClr val="tx1"/>
          </a:fontRef>
        </p:style>
        <p:txBody>
          <a:bodyPr lIns="68581" tIns="34291" rIns="68581" bIns="34291" rtlCol="0" anchor="ctr"/>
          <a:lstStyle/>
          <a:p>
            <a:pPr algn="ctr"/>
            <a:endParaRPr lang="en-US" dirty="0"/>
          </a:p>
        </p:txBody>
      </p:sp>
      <p:sp>
        <p:nvSpPr>
          <p:cNvPr id="12" name="Slide Number Placeholder 2"/>
          <p:cNvSpPr>
            <a:spLocks noGrp="1"/>
          </p:cNvSpPr>
          <p:nvPr>
            <p:ph type="sldNum" sz="quarter" idx="4294967295"/>
          </p:nvPr>
        </p:nvSpPr>
        <p:spPr>
          <a:xfrm>
            <a:off x="8409709" y="4814001"/>
            <a:ext cx="359666" cy="274637"/>
          </a:xfrm>
          <a:prstGeom prst="rect">
            <a:avLst/>
          </a:prstGeom>
        </p:spPr>
        <p:txBody>
          <a:bodyPr/>
          <a:lstStyle/>
          <a:p>
            <a:fld id="{3945D0FD-48F1-4D72-80C5-FFB60B92A834}" type="slidenum">
              <a:rPr lang="en-US" sz="600" smtClean="0">
                <a:solidFill>
                  <a:schemeClr val="tx2"/>
                </a:solidFill>
              </a:rPr>
              <a:pPr/>
              <a:t>32</a:t>
            </a:fld>
            <a:endParaRPr lang="en-US" sz="600" dirty="0">
              <a:solidFill>
                <a:schemeClr val="tx2"/>
              </a:solidFill>
            </a:endParaRPr>
          </a:p>
        </p:txBody>
      </p:sp>
      <p:sp>
        <p:nvSpPr>
          <p:cNvPr id="11" name="TextBox 10"/>
          <p:cNvSpPr txBox="1"/>
          <p:nvPr/>
        </p:nvSpPr>
        <p:spPr>
          <a:xfrm>
            <a:off x="1009494" y="3878341"/>
            <a:ext cx="4779863" cy="483722"/>
          </a:xfrm>
          <a:prstGeom prst="rect">
            <a:avLst/>
          </a:prstGeom>
          <a:solidFill>
            <a:schemeClr val="accent5">
              <a:lumMod val="20000"/>
              <a:lumOff val="80000"/>
            </a:schemeClr>
          </a:solidFill>
          <a:ln>
            <a:solidFill>
              <a:srgbClr val="335FFA"/>
            </a:solidFill>
          </a:ln>
        </p:spPr>
        <p:txBody>
          <a:bodyPr wrap="square" rtlCol="0">
            <a:spAutoFit/>
          </a:bodyPr>
          <a:lstStyle/>
          <a:p>
            <a:pPr marL="285750" indent="-285750" algn="ctr">
              <a:lnSpc>
                <a:spcPct val="90000"/>
              </a:lnSpc>
              <a:spcBef>
                <a:spcPts val="600"/>
              </a:spcBef>
              <a:buFontTx/>
              <a:buChar char="•"/>
            </a:pPr>
            <a:r>
              <a:rPr lang="en-US" sz="1400" dirty="0">
                <a:solidFill>
                  <a:srgbClr val="000000"/>
                </a:solidFill>
              </a:rPr>
              <a:t>ISE 2.0.1</a:t>
            </a:r>
            <a:r>
              <a:rPr lang="ja-JP" altLang="en-US" sz="1400" dirty="0">
                <a:solidFill>
                  <a:srgbClr val="000000"/>
                </a:solidFill>
              </a:rPr>
              <a:t>以前のバージョンの場合、</a:t>
            </a:r>
            <a:r>
              <a:rPr lang="en-US" sz="1400" dirty="0">
                <a:solidFill>
                  <a:srgbClr val="000000"/>
                </a:solidFill>
              </a:rPr>
              <a:t>35x5</a:t>
            </a:r>
            <a:r>
              <a:rPr lang="ja-JP" altLang="en-US" sz="1400" dirty="0">
                <a:solidFill>
                  <a:srgbClr val="000000"/>
                </a:solidFill>
              </a:rPr>
              <a:t>アプライアンスと</a:t>
            </a:r>
            <a:r>
              <a:rPr lang="en-US" sz="1400" dirty="0">
                <a:solidFill>
                  <a:srgbClr val="000000"/>
                </a:solidFill>
              </a:rPr>
              <a:t> 34x5</a:t>
            </a:r>
            <a:r>
              <a:rPr lang="ja-JP" altLang="en-US" sz="1400" dirty="0">
                <a:solidFill>
                  <a:srgbClr val="000000"/>
                </a:solidFill>
              </a:rPr>
              <a:t>アプライアンスで差はない</a:t>
            </a:r>
            <a:endParaRPr lang="en-US" altLang="ja-JP" sz="1400" dirty="0">
              <a:solidFill>
                <a:srgbClr val="000000"/>
              </a:solidFill>
            </a:endParaRPr>
          </a:p>
        </p:txBody>
      </p:sp>
    </p:spTree>
    <p:extLst>
      <p:ext uri="{BB962C8B-B14F-4D97-AF65-F5344CB8AC3E}">
        <p14:creationId xmlns:p14="http://schemas.microsoft.com/office/powerpoint/2010/main" val="17768945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bwMode="auto">
          <a:xfrm>
            <a:off x="103680" y="4070536"/>
            <a:ext cx="1676400" cy="819150"/>
          </a:xfrm>
          <a:prstGeom prst="rect">
            <a:avLst/>
          </a:prstGeom>
          <a:solidFill>
            <a:schemeClr val="bg1"/>
          </a:solidFill>
          <a:ln w="38100" cap="flat">
            <a:noFill/>
            <a:miter lim="800000"/>
            <a:headEnd type="none" w="med" len="med"/>
            <a:tailEnd type="none" w="med" len="med"/>
          </a:ln>
        </p:spPr>
        <p:txBody>
          <a:bodyPr rtlCol="0" anchor="ctr"/>
          <a:lstStyle/>
          <a:p>
            <a:pPr algn="ctr"/>
            <a:endParaRPr lang="en-US"/>
          </a:p>
        </p:txBody>
      </p:sp>
      <p:sp>
        <p:nvSpPr>
          <p:cNvPr id="2" name="Title 1"/>
          <p:cNvSpPr>
            <a:spLocks noGrp="1"/>
          </p:cNvSpPr>
          <p:nvPr>
            <p:ph type="title"/>
          </p:nvPr>
        </p:nvSpPr>
        <p:spPr/>
        <p:txBody>
          <a:bodyPr/>
          <a:lstStyle/>
          <a:p>
            <a:r>
              <a:rPr lang="en-US" noProof="0" dirty="0" smtClean="0"/>
              <a:t>35x5 </a:t>
            </a:r>
            <a:r>
              <a:rPr lang="ja-JP" altLang="en-US" noProof="0" dirty="0" smtClean="0"/>
              <a:t>アプライアンス</a:t>
            </a:r>
            <a:r>
              <a:rPr lang="en-US" altLang="ja-JP" noProof="0" dirty="0" smtClean="0"/>
              <a:t> </a:t>
            </a:r>
            <a:r>
              <a:rPr lang="ja-JP" altLang="en-US" noProof="0" dirty="0" smtClean="0"/>
              <a:t>ハードウェアスペック</a:t>
            </a:r>
            <a:endParaRPr lang="en-US" noProof="0" dirty="0"/>
          </a:p>
        </p:txBody>
      </p:sp>
      <p:sp>
        <p:nvSpPr>
          <p:cNvPr id="7" name="Text Placeholder 6"/>
          <p:cNvSpPr>
            <a:spLocks noGrp="1"/>
          </p:cNvSpPr>
          <p:nvPr>
            <p:ph type="body" sz="quarter" idx="12"/>
          </p:nvPr>
        </p:nvSpPr>
        <p:spPr/>
        <p:txBody>
          <a:bodyPr/>
          <a:lstStyle/>
          <a:p>
            <a:r>
              <a:rPr lang="ja-JP" altLang="en-US" sz="1600" noProof="0" dirty="0" smtClean="0"/>
              <a:t>仮想アプライアンスのサイジングと冗長化の基本情報</a:t>
            </a:r>
            <a:endParaRPr lang="en-US" sz="1600" noProof="0" dirty="0"/>
          </a:p>
        </p:txBody>
      </p:sp>
      <p:graphicFrame>
        <p:nvGraphicFramePr>
          <p:cNvPr id="5" name="Table 4"/>
          <p:cNvGraphicFramePr>
            <a:graphicFrameLocks noGrp="1"/>
          </p:cNvGraphicFramePr>
          <p:nvPr>
            <p:extLst>
              <p:ext uri="{D42A27DB-BD31-4B8C-83A1-F6EECF244321}">
                <p14:modId xmlns:p14="http://schemas.microsoft.com/office/powerpoint/2010/main" val="2597294889"/>
              </p:ext>
            </p:extLst>
          </p:nvPr>
        </p:nvGraphicFramePr>
        <p:xfrm>
          <a:off x="356616" y="1318246"/>
          <a:ext cx="5248271" cy="3190984"/>
        </p:xfrm>
        <a:graphic>
          <a:graphicData uri="http://schemas.openxmlformats.org/drawingml/2006/table">
            <a:tbl>
              <a:tblPr firstRow="1" bandRow="1">
                <a:tableStyleId>{5C22544A-7EE6-4342-B048-85BDC9FD1C3A}</a:tableStyleId>
              </a:tblPr>
              <a:tblGrid>
                <a:gridCol w="1357884"/>
                <a:gridCol w="1932709"/>
                <a:gridCol w="1957678"/>
              </a:tblGrid>
              <a:tr h="370165">
                <a:tc>
                  <a:txBody>
                    <a:bodyPr/>
                    <a:lstStyle/>
                    <a:p>
                      <a:pPr marL="0" marR="0" algn="ctr">
                        <a:spcBef>
                          <a:spcPts val="0"/>
                        </a:spcBef>
                        <a:spcAft>
                          <a:spcPts val="0"/>
                        </a:spcAft>
                      </a:pPr>
                      <a:r>
                        <a:rPr lang="en-US" sz="1100" b="1" dirty="0" smtClean="0">
                          <a:solidFill>
                            <a:schemeClr val="lt1"/>
                          </a:solidFill>
                          <a:latin typeface="+mn-lt"/>
                          <a:ea typeface="+mn-ea"/>
                          <a:cs typeface="+mn-cs"/>
                        </a:rPr>
                        <a:t>プラットフォーム</a:t>
                      </a:r>
                      <a:endParaRPr lang="en-US" sz="1100" b="1" dirty="0">
                        <a:solidFill>
                          <a:srgbClr val="FFFFFF"/>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100" dirty="0" err="1" smtClean="0"/>
                        <a:t>SNS</a:t>
                      </a:r>
                      <a:r>
                        <a:rPr lang="en-US" sz="1100" dirty="0" smtClean="0"/>
                        <a:t>-3515 </a:t>
                      </a:r>
                      <a:br>
                        <a:rPr lang="en-US" sz="1100" dirty="0" smtClean="0"/>
                      </a:br>
                      <a:r>
                        <a:rPr lang="en-US" sz="1100" dirty="0" smtClean="0"/>
                        <a:t>(Small</a:t>
                      </a:r>
                      <a:r>
                        <a:rPr lang="en-US" sz="1100" dirty="0"/>
                        <a:t>)</a:t>
                      </a:r>
                      <a:endParaRPr lang="en-US" sz="1100" b="1" dirty="0">
                        <a:solidFill>
                          <a:srgbClr val="FFFFFF"/>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100" dirty="0" err="1" smtClean="0"/>
                        <a:t>SNS</a:t>
                      </a:r>
                      <a:r>
                        <a:rPr lang="en-US" sz="1100" dirty="0" smtClean="0"/>
                        <a:t>-3595 </a:t>
                      </a:r>
                      <a:br>
                        <a:rPr lang="en-US" sz="1100" dirty="0" smtClean="0"/>
                      </a:br>
                      <a:r>
                        <a:rPr lang="en-US" sz="1100" dirty="0" smtClean="0"/>
                        <a:t>(Large)</a:t>
                      </a:r>
                      <a:endParaRPr lang="en-US" sz="1100" b="1" dirty="0">
                        <a:solidFill>
                          <a:srgbClr val="FFFFFF"/>
                        </a:solidFill>
                        <a:latin typeface="Arial"/>
                        <a:ea typeface="Times New Roman"/>
                        <a:cs typeface="Times New Roman"/>
                      </a:endParaRPr>
                    </a:p>
                  </a:txBody>
                  <a:tcPr marL="34290" marR="0" marT="34290" marB="0"/>
                </a:tc>
              </a:tr>
              <a:tr h="832312">
                <a:tc>
                  <a:txBody>
                    <a:bodyPr/>
                    <a:lstStyle/>
                    <a:p>
                      <a:pPr marL="0" marR="0">
                        <a:spcBef>
                          <a:spcPts val="0"/>
                        </a:spcBef>
                        <a:spcAft>
                          <a:spcPts val="0"/>
                        </a:spcAft>
                      </a:pPr>
                      <a:r>
                        <a:rPr lang="en-US" sz="1200" dirty="0">
                          <a:solidFill>
                            <a:srgbClr val="002060"/>
                          </a:solidFill>
                        </a:rPr>
                        <a:t>Processor</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a:solidFill>
                            <a:srgbClr val="002060"/>
                          </a:solidFill>
                        </a:rPr>
                        <a:t>1 x </a:t>
                      </a:r>
                      <a:r>
                        <a:rPr lang="en-US" sz="1200" dirty="0" smtClean="0">
                          <a:solidFill>
                            <a:srgbClr val="002060"/>
                          </a:solidFill>
                        </a:rPr>
                        <a:t>6-Core </a:t>
                      </a:r>
                      <a:r>
                        <a:rPr lang="en-US" sz="1200" dirty="0">
                          <a:solidFill>
                            <a:srgbClr val="002060"/>
                          </a:solidFill>
                        </a:rPr>
                        <a:t/>
                      </a:r>
                      <a:br>
                        <a:rPr lang="en-US" sz="1200" dirty="0">
                          <a:solidFill>
                            <a:srgbClr val="002060"/>
                          </a:solidFill>
                        </a:rPr>
                      </a:br>
                      <a:r>
                        <a:rPr lang="en-US" sz="1200" dirty="0">
                          <a:solidFill>
                            <a:srgbClr val="002060"/>
                          </a:solidFill>
                        </a:rPr>
                        <a:t>Intel </a:t>
                      </a:r>
                      <a:r>
                        <a:rPr lang="en-US" sz="1200" dirty="0" smtClean="0">
                          <a:solidFill>
                            <a:srgbClr val="002060"/>
                          </a:solidFill>
                        </a:rPr>
                        <a:t>Xeon CPU </a:t>
                      </a:r>
                      <a:r>
                        <a:rPr lang="en-US" sz="1200" dirty="0" err="1" smtClean="0">
                          <a:solidFill>
                            <a:srgbClr val="002060"/>
                          </a:solidFill>
                        </a:rPr>
                        <a:t>E5</a:t>
                      </a:r>
                      <a:r>
                        <a:rPr lang="en-US" sz="1200" dirty="0" smtClean="0">
                          <a:solidFill>
                            <a:srgbClr val="002060"/>
                          </a:solidFill>
                        </a:rPr>
                        <a:t>-2620</a:t>
                      </a:r>
                      <a:r>
                        <a:rPr lang="en-US" sz="1200" dirty="0">
                          <a:solidFill>
                            <a:srgbClr val="002060"/>
                          </a:solidFill>
                        </a:rPr>
                        <a:t/>
                      </a:r>
                      <a:br>
                        <a:rPr lang="en-US" sz="1200" dirty="0">
                          <a:solidFill>
                            <a:srgbClr val="002060"/>
                          </a:solidFill>
                        </a:rPr>
                      </a:br>
                      <a:r>
                        <a:rPr lang="en-US" sz="1200" dirty="0">
                          <a:solidFill>
                            <a:srgbClr val="002060"/>
                          </a:solidFill>
                        </a:rPr>
                        <a:t>@ </a:t>
                      </a:r>
                      <a:r>
                        <a:rPr lang="en-US" sz="1200" dirty="0" smtClean="0">
                          <a:solidFill>
                            <a:srgbClr val="002060"/>
                          </a:solidFill>
                        </a:rPr>
                        <a:t>2.30 </a:t>
                      </a:r>
                      <a:r>
                        <a:rPr lang="en-US" sz="1200" dirty="0">
                          <a:solidFill>
                            <a:srgbClr val="002060"/>
                          </a:solidFill>
                        </a:rPr>
                        <a:t>GHz </a:t>
                      </a:r>
                      <a:r>
                        <a:rPr lang="en-US" sz="1200" dirty="0" smtClean="0">
                          <a:solidFill>
                            <a:srgbClr val="002060"/>
                          </a:solidFill>
                        </a:rPr>
                        <a:t/>
                      </a:r>
                      <a:br>
                        <a:rPr lang="en-US" sz="1200" dirty="0" smtClean="0">
                          <a:solidFill>
                            <a:srgbClr val="002060"/>
                          </a:solidFill>
                        </a:rPr>
                      </a:br>
                      <a:r>
                        <a:rPr lang="en-US" sz="1200" dirty="0" smtClean="0">
                          <a:solidFill>
                            <a:srgbClr val="002060"/>
                          </a:solidFill>
                        </a:rPr>
                        <a:t>(6 </a:t>
                      </a:r>
                      <a:r>
                        <a:rPr lang="en-US" sz="1200" dirty="0">
                          <a:solidFill>
                            <a:srgbClr val="002060"/>
                          </a:solidFill>
                        </a:rPr>
                        <a:t>total cores)</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1 </a:t>
                      </a:r>
                      <a:r>
                        <a:rPr lang="en-US" sz="1200" dirty="0">
                          <a:solidFill>
                            <a:srgbClr val="002060"/>
                          </a:solidFill>
                        </a:rPr>
                        <a:t>x </a:t>
                      </a:r>
                      <a:r>
                        <a:rPr lang="en-US" sz="1200" dirty="0" smtClean="0">
                          <a:solidFill>
                            <a:srgbClr val="002060"/>
                          </a:solidFill>
                        </a:rPr>
                        <a:t>8-Core </a:t>
                      </a:r>
                      <a:r>
                        <a:rPr lang="en-US" sz="1200" dirty="0">
                          <a:solidFill>
                            <a:srgbClr val="002060"/>
                          </a:solidFill>
                        </a:rPr>
                        <a:t/>
                      </a:r>
                      <a:br>
                        <a:rPr lang="en-US" sz="1200" dirty="0">
                          <a:solidFill>
                            <a:srgbClr val="002060"/>
                          </a:solidFill>
                        </a:rPr>
                      </a:br>
                      <a:r>
                        <a:rPr lang="en-US" sz="1200" dirty="0" smtClean="0">
                          <a:solidFill>
                            <a:srgbClr val="002060"/>
                          </a:solidFill>
                        </a:rPr>
                        <a:t>Intel Xeon CPU </a:t>
                      </a:r>
                      <a:r>
                        <a:rPr lang="en-US" sz="1200" dirty="0" err="1" smtClean="0">
                          <a:solidFill>
                            <a:srgbClr val="002060"/>
                          </a:solidFill>
                        </a:rPr>
                        <a:t>E5</a:t>
                      </a:r>
                      <a:r>
                        <a:rPr lang="en-US" sz="1200" dirty="0" smtClean="0">
                          <a:solidFill>
                            <a:srgbClr val="002060"/>
                          </a:solidFill>
                        </a:rPr>
                        <a:t>-2640 </a:t>
                      </a:r>
                      <a:r>
                        <a:rPr lang="en-US" sz="1200" dirty="0">
                          <a:solidFill>
                            <a:srgbClr val="002060"/>
                          </a:solidFill>
                        </a:rPr>
                        <a:t/>
                      </a:r>
                      <a:br>
                        <a:rPr lang="en-US" sz="1200" dirty="0">
                          <a:solidFill>
                            <a:srgbClr val="002060"/>
                          </a:solidFill>
                        </a:rPr>
                      </a:br>
                      <a:r>
                        <a:rPr lang="en-US" sz="1200" dirty="0">
                          <a:solidFill>
                            <a:srgbClr val="002060"/>
                          </a:solidFill>
                        </a:rPr>
                        <a:t>@ </a:t>
                      </a:r>
                      <a:r>
                        <a:rPr lang="en-US" sz="1200" dirty="0" smtClean="0">
                          <a:solidFill>
                            <a:srgbClr val="002060"/>
                          </a:solidFill>
                        </a:rPr>
                        <a:t>2.60 </a:t>
                      </a:r>
                      <a:r>
                        <a:rPr lang="en-US" sz="1200" dirty="0" err="1" smtClean="0">
                          <a:solidFill>
                            <a:srgbClr val="002060"/>
                          </a:solidFill>
                        </a:rPr>
                        <a:t>GHz+20MB</a:t>
                      </a:r>
                      <a:r>
                        <a:rPr lang="en-US" sz="1200" dirty="0" smtClean="0">
                          <a:solidFill>
                            <a:srgbClr val="002060"/>
                          </a:solidFill>
                        </a:rPr>
                        <a:t> Cache </a:t>
                      </a:r>
                      <a:br>
                        <a:rPr lang="en-US" sz="1200" dirty="0" smtClean="0">
                          <a:solidFill>
                            <a:srgbClr val="002060"/>
                          </a:solidFill>
                        </a:rPr>
                      </a:br>
                      <a:r>
                        <a:rPr lang="en-US" sz="1200" dirty="0" smtClean="0">
                          <a:solidFill>
                            <a:srgbClr val="002060"/>
                          </a:solidFill>
                        </a:rPr>
                        <a:t>(8 </a:t>
                      </a:r>
                      <a:r>
                        <a:rPr lang="en-US" sz="1200" dirty="0">
                          <a:solidFill>
                            <a:srgbClr val="002060"/>
                          </a:solidFill>
                        </a:rPr>
                        <a:t>total cores)</a:t>
                      </a:r>
                      <a:endParaRPr lang="en-US" sz="1200" dirty="0">
                        <a:solidFill>
                          <a:srgbClr val="002060"/>
                        </a:solidFill>
                        <a:latin typeface="Arial"/>
                        <a:ea typeface="Times New Roman"/>
                        <a:cs typeface="Times New Roman"/>
                      </a:endParaRPr>
                    </a:p>
                  </a:txBody>
                  <a:tcPr marL="34290" marR="0" marT="34290" marB="0"/>
                </a:tc>
              </a:tr>
              <a:tr h="276287">
                <a:tc>
                  <a:txBody>
                    <a:bodyPr/>
                    <a:lstStyle/>
                    <a:p>
                      <a:pPr marL="0" marR="0">
                        <a:spcBef>
                          <a:spcPts val="0"/>
                        </a:spcBef>
                        <a:spcAft>
                          <a:spcPts val="0"/>
                        </a:spcAft>
                      </a:pPr>
                      <a:r>
                        <a:rPr lang="en-US" sz="1200" dirty="0">
                          <a:solidFill>
                            <a:srgbClr val="002060"/>
                          </a:solidFill>
                        </a:rPr>
                        <a:t>Memory</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16 </a:t>
                      </a:r>
                      <a:r>
                        <a:rPr lang="en-US" sz="1200" dirty="0">
                          <a:solidFill>
                            <a:srgbClr val="002060"/>
                          </a:solidFill>
                        </a:rPr>
                        <a:t>GB</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64 </a:t>
                      </a:r>
                      <a:r>
                        <a:rPr lang="en-US" sz="1200" dirty="0">
                          <a:solidFill>
                            <a:srgbClr val="002060"/>
                          </a:solidFill>
                        </a:rPr>
                        <a:t>GB</a:t>
                      </a:r>
                      <a:endParaRPr lang="en-US" sz="1200" dirty="0">
                        <a:solidFill>
                          <a:srgbClr val="002060"/>
                        </a:solidFill>
                        <a:latin typeface="Arial"/>
                        <a:ea typeface="Times New Roman"/>
                        <a:cs typeface="Times New Roman"/>
                      </a:endParaRPr>
                    </a:p>
                  </a:txBody>
                  <a:tcPr marL="34290" marR="0" marT="34290" marB="0"/>
                </a:tc>
              </a:tr>
              <a:tr h="485552">
                <a:tc>
                  <a:txBody>
                    <a:bodyPr/>
                    <a:lstStyle/>
                    <a:p>
                      <a:pPr marL="0" marR="0">
                        <a:spcBef>
                          <a:spcPts val="0"/>
                        </a:spcBef>
                        <a:spcAft>
                          <a:spcPts val="0"/>
                        </a:spcAft>
                      </a:pPr>
                      <a:r>
                        <a:rPr lang="en-US" sz="1200" dirty="0">
                          <a:solidFill>
                            <a:srgbClr val="002060"/>
                          </a:solidFill>
                        </a:rPr>
                        <a:t>Hard disk</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a:solidFill>
                            <a:srgbClr val="002060"/>
                          </a:solidFill>
                        </a:rPr>
                        <a:t>1</a:t>
                      </a:r>
                      <a:r>
                        <a:rPr lang="en-US" sz="1200" dirty="0" smtClean="0">
                          <a:solidFill>
                            <a:srgbClr val="002060"/>
                          </a:solidFill>
                        </a:rPr>
                        <a:t> </a:t>
                      </a:r>
                      <a:r>
                        <a:rPr lang="en-US" sz="1200" dirty="0">
                          <a:solidFill>
                            <a:srgbClr val="002060"/>
                          </a:solidFill>
                        </a:rPr>
                        <a:t>x </a:t>
                      </a:r>
                      <a:r>
                        <a:rPr lang="en-US" sz="1200" dirty="0" smtClean="0">
                          <a:solidFill>
                            <a:srgbClr val="002060"/>
                          </a:solidFill>
                        </a:rPr>
                        <a:t>600-GB 10k SAS HDD</a:t>
                      </a:r>
                      <a:r>
                        <a:rPr lang="en-US" sz="1200" dirty="0">
                          <a:solidFill>
                            <a:srgbClr val="002060"/>
                          </a:solidFill>
                        </a:rPr>
                        <a:t/>
                      </a:r>
                      <a:br>
                        <a:rPr lang="en-US" sz="1200" dirty="0">
                          <a:solidFill>
                            <a:srgbClr val="002060"/>
                          </a:solidFill>
                        </a:rPr>
                      </a:br>
                      <a:r>
                        <a:rPr lang="en-US" sz="1200" dirty="0" smtClean="0">
                          <a:solidFill>
                            <a:srgbClr val="002060"/>
                          </a:solidFill>
                        </a:rPr>
                        <a:t>(600 </a:t>
                      </a:r>
                      <a:r>
                        <a:rPr lang="en-US" sz="1200" dirty="0">
                          <a:solidFill>
                            <a:srgbClr val="002060"/>
                          </a:solidFill>
                        </a:rPr>
                        <a:t>GB total disk space)</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4 x 600-GB </a:t>
                      </a:r>
                      <a:r>
                        <a:rPr lang="en-US" sz="1200" dirty="0" err="1" smtClean="0">
                          <a:solidFill>
                            <a:srgbClr val="002060"/>
                          </a:solidFill>
                        </a:rPr>
                        <a:t>10k</a:t>
                      </a:r>
                      <a:r>
                        <a:rPr lang="en-US" sz="1200" dirty="0" smtClean="0">
                          <a:solidFill>
                            <a:srgbClr val="002060"/>
                          </a:solidFill>
                        </a:rPr>
                        <a:t> SAS HDDs</a:t>
                      </a:r>
                      <a:br>
                        <a:rPr lang="en-US" sz="1200" dirty="0" smtClean="0">
                          <a:solidFill>
                            <a:srgbClr val="002060"/>
                          </a:solidFill>
                        </a:rPr>
                      </a:br>
                      <a:r>
                        <a:rPr lang="en-US" sz="1200" dirty="0" smtClean="0">
                          <a:solidFill>
                            <a:srgbClr val="002060"/>
                          </a:solidFill>
                        </a:rPr>
                        <a:t>(1.2 TB total disk space)</a:t>
                      </a:r>
                      <a:endParaRPr lang="en-US" sz="1200" dirty="0">
                        <a:solidFill>
                          <a:srgbClr val="002060"/>
                        </a:solidFill>
                        <a:latin typeface="Arial"/>
                        <a:ea typeface="Times New Roman"/>
                        <a:cs typeface="Times New Roman"/>
                      </a:endParaRPr>
                    </a:p>
                  </a:txBody>
                  <a:tcPr marL="34290" marR="0" marT="34290" marB="0"/>
                </a:tc>
              </a:tr>
              <a:tr h="326487">
                <a:tc>
                  <a:txBody>
                    <a:bodyPr/>
                    <a:lstStyle/>
                    <a:p>
                      <a:pPr marL="0" marR="0">
                        <a:spcBef>
                          <a:spcPts val="0"/>
                        </a:spcBef>
                        <a:spcAft>
                          <a:spcPts val="0"/>
                        </a:spcAft>
                      </a:pPr>
                      <a:r>
                        <a:rPr lang="en-US" sz="1200" dirty="0">
                          <a:solidFill>
                            <a:srgbClr val="002060"/>
                          </a:solidFill>
                        </a:rPr>
                        <a:t>RAID</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baseline="0" dirty="0" smtClean="0">
                          <a:solidFill>
                            <a:srgbClr val="002060"/>
                          </a:solidFill>
                        </a:rPr>
                        <a:t>No (</a:t>
                      </a:r>
                      <a:r>
                        <a:rPr lang="en-US" sz="1200" baseline="0" dirty="0" err="1" smtClean="0">
                          <a:solidFill>
                            <a:srgbClr val="002060"/>
                          </a:solidFill>
                        </a:rPr>
                        <a:t>1GB</a:t>
                      </a:r>
                      <a:r>
                        <a:rPr lang="en-US" sz="1200" baseline="0" dirty="0" smtClean="0">
                          <a:solidFill>
                            <a:srgbClr val="002060"/>
                          </a:solidFill>
                        </a:rPr>
                        <a:t> </a:t>
                      </a:r>
                      <a:r>
                        <a:rPr lang="en-US" sz="1200" baseline="0" dirty="0" err="1" smtClean="0">
                          <a:solidFill>
                            <a:srgbClr val="002060"/>
                          </a:solidFill>
                        </a:rPr>
                        <a:t>FBWC</a:t>
                      </a:r>
                      <a:r>
                        <a:rPr lang="en-US" sz="1200" baseline="0" dirty="0" smtClean="0">
                          <a:solidFill>
                            <a:srgbClr val="002060"/>
                          </a:solidFill>
                        </a:rPr>
                        <a:t> Controller Cache)</a:t>
                      </a:r>
                      <a:endParaRPr lang="en-US" sz="1200" baseline="0" dirty="0" smtClean="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Yes (RAID 10)</a:t>
                      </a:r>
                    </a:p>
                    <a:p>
                      <a:pPr marL="0" marR="0" algn="ctr">
                        <a:spcBef>
                          <a:spcPts val="0"/>
                        </a:spcBef>
                        <a:spcAft>
                          <a:spcPts val="0"/>
                        </a:spcAft>
                      </a:pPr>
                      <a:r>
                        <a:rPr lang="en-US" sz="1200" dirty="0" smtClean="0">
                          <a:solidFill>
                            <a:srgbClr val="002060"/>
                          </a:solidFill>
                        </a:rPr>
                        <a:t>(</a:t>
                      </a:r>
                      <a:r>
                        <a:rPr lang="en-US" sz="1200" dirty="0" err="1" smtClean="0">
                          <a:solidFill>
                            <a:srgbClr val="002060"/>
                          </a:solidFill>
                        </a:rPr>
                        <a:t>1GB</a:t>
                      </a:r>
                      <a:r>
                        <a:rPr lang="en-US" sz="1200" baseline="0" dirty="0" smtClean="0">
                          <a:solidFill>
                            <a:srgbClr val="002060"/>
                          </a:solidFill>
                        </a:rPr>
                        <a:t> </a:t>
                      </a:r>
                      <a:r>
                        <a:rPr lang="en-US" sz="1200" baseline="0" dirty="0" err="1" smtClean="0">
                          <a:solidFill>
                            <a:srgbClr val="002060"/>
                          </a:solidFill>
                        </a:rPr>
                        <a:t>FBWC</a:t>
                      </a:r>
                      <a:r>
                        <a:rPr lang="en-US" sz="1200" baseline="0" dirty="0" smtClean="0">
                          <a:solidFill>
                            <a:srgbClr val="002060"/>
                          </a:solidFill>
                        </a:rPr>
                        <a:t> Cache)</a:t>
                      </a:r>
                      <a:endParaRPr lang="en-US" sz="1200" b="0" dirty="0">
                        <a:solidFill>
                          <a:srgbClr val="002060"/>
                        </a:solidFill>
                        <a:latin typeface="Arial"/>
                        <a:ea typeface="Times New Roman"/>
                        <a:cs typeface="Times New Roman"/>
                      </a:endParaRPr>
                    </a:p>
                  </a:txBody>
                  <a:tcPr marL="34290" marR="0" marT="34290" marB="0"/>
                </a:tc>
              </a:tr>
              <a:tr h="400050">
                <a:tc>
                  <a:txBody>
                    <a:bodyPr/>
                    <a:lstStyle/>
                    <a:p>
                      <a:pPr marL="0" marR="0">
                        <a:spcBef>
                          <a:spcPts val="0"/>
                        </a:spcBef>
                        <a:spcAft>
                          <a:spcPts val="0"/>
                        </a:spcAft>
                      </a:pPr>
                      <a:r>
                        <a:rPr lang="en-US" sz="1200" dirty="0">
                          <a:solidFill>
                            <a:srgbClr val="002060"/>
                          </a:solidFill>
                        </a:rPr>
                        <a:t>Ethernet NICs</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2 x Integrated GE Ports</a:t>
                      </a:r>
                    </a:p>
                    <a:p>
                      <a:pPr marL="0" marR="0" algn="ctr">
                        <a:spcBef>
                          <a:spcPts val="0"/>
                        </a:spcBef>
                        <a:spcAft>
                          <a:spcPts val="0"/>
                        </a:spcAft>
                      </a:pPr>
                      <a:r>
                        <a:rPr lang="en-US" sz="1200" dirty="0" err="1" smtClean="0">
                          <a:solidFill>
                            <a:srgbClr val="002060"/>
                          </a:solidFill>
                        </a:rPr>
                        <a:t>4x</a:t>
                      </a:r>
                      <a:r>
                        <a:rPr lang="en-US" sz="1200" dirty="0" smtClean="0">
                          <a:solidFill>
                            <a:srgbClr val="002060"/>
                          </a:solidFill>
                        </a:rPr>
                        <a:t> </a:t>
                      </a:r>
                      <a:r>
                        <a:rPr lang="en-US" sz="1200" dirty="0" err="1" smtClean="0">
                          <a:solidFill>
                            <a:srgbClr val="002060"/>
                          </a:solidFill>
                        </a:rPr>
                        <a:t>mLOM</a:t>
                      </a:r>
                      <a:r>
                        <a:rPr lang="en-US" sz="1200" dirty="0" smtClean="0">
                          <a:solidFill>
                            <a:srgbClr val="002060"/>
                          </a:solidFill>
                        </a:rPr>
                        <a:t> GE</a:t>
                      </a:r>
                      <a:r>
                        <a:rPr lang="en-US" sz="1200" baseline="0" dirty="0" smtClean="0">
                          <a:solidFill>
                            <a:srgbClr val="002060"/>
                          </a:solidFill>
                        </a:rPr>
                        <a:t> Ports</a:t>
                      </a:r>
                      <a:br>
                        <a:rPr lang="en-US" sz="1200" baseline="0" dirty="0" smtClean="0">
                          <a:solidFill>
                            <a:srgbClr val="002060"/>
                          </a:solidFill>
                        </a:rPr>
                      </a:br>
                      <a:r>
                        <a:rPr lang="en-US" sz="1200" baseline="0" dirty="0" smtClean="0">
                          <a:solidFill>
                            <a:srgbClr val="002060"/>
                          </a:solidFill>
                        </a:rPr>
                        <a:t>(6 total LAN ports)</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2 x Integrated GE Ports</a:t>
                      </a:r>
                    </a:p>
                    <a:p>
                      <a:pPr marL="0" marR="0" indent="0" algn="ctr" defTabSz="257175" rtl="0" eaLnBrk="1" fontAlgn="auto" latinLnBrk="0" hangingPunct="1">
                        <a:lnSpc>
                          <a:spcPct val="100000"/>
                        </a:lnSpc>
                        <a:spcBef>
                          <a:spcPts val="0"/>
                        </a:spcBef>
                        <a:spcAft>
                          <a:spcPts val="0"/>
                        </a:spcAft>
                        <a:buClrTx/>
                        <a:buSzTx/>
                        <a:buFontTx/>
                        <a:buNone/>
                        <a:tabLst/>
                        <a:defRPr/>
                      </a:pPr>
                      <a:r>
                        <a:rPr lang="en-US" sz="1200" dirty="0" err="1" smtClean="0">
                          <a:solidFill>
                            <a:srgbClr val="002060"/>
                          </a:solidFill>
                        </a:rPr>
                        <a:t>4x</a:t>
                      </a:r>
                      <a:r>
                        <a:rPr lang="en-US" sz="1200" dirty="0" smtClean="0">
                          <a:solidFill>
                            <a:srgbClr val="002060"/>
                          </a:solidFill>
                        </a:rPr>
                        <a:t> </a:t>
                      </a:r>
                      <a:r>
                        <a:rPr lang="en-US" sz="1200" dirty="0" err="1" smtClean="0">
                          <a:solidFill>
                            <a:srgbClr val="002060"/>
                          </a:solidFill>
                        </a:rPr>
                        <a:t>mLOM</a:t>
                      </a:r>
                      <a:r>
                        <a:rPr lang="en-US" sz="1200" dirty="0" smtClean="0">
                          <a:solidFill>
                            <a:srgbClr val="002060"/>
                          </a:solidFill>
                        </a:rPr>
                        <a:t> GE</a:t>
                      </a:r>
                      <a:r>
                        <a:rPr lang="en-US" sz="1200" baseline="0" dirty="0" smtClean="0">
                          <a:solidFill>
                            <a:srgbClr val="002060"/>
                          </a:solidFill>
                        </a:rPr>
                        <a:t> Ports</a:t>
                      </a:r>
                      <a:br>
                        <a:rPr lang="en-US" sz="1200" baseline="0" dirty="0" smtClean="0">
                          <a:solidFill>
                            <a:srgbClr val="002060"/>
                          </a:solidFill>
                        </a:rPr>
                      </a:br>
                      <a:r>
                        <a:rPr lang="en-US" sz="1200" baseline="0" dirty="0" smtClean="0">
                          <a:solidFill>
                            <a:srgbClr val="002060"/>
                          </a:solidFill>
                        </a:rPr>
                        <a:t>(6 total LAN ports)</a:t>
                      </a:r>
                      <a:endParaRPr lang="en-US" sz="1200" dirty="0">
                        <a:solidFill>
                          <a:srgbClr val="002060"/>
                        </a:solidFill>
                        <a:latin typeface="Arial"/>
                        <a:ea typeface="Times New Roman"/>
                        <a:cs typeface="Times New Roman"/>
                      </a:endParaRPr>
                    </a:p>
                  </a:txBody>
                  <a:tcPr marL="34290" marR="0" marT="34290" marB="0"/>
                </a:tc>
              </a:tr>
              <a:tr h="2436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Redundant</a:t>
                      </a:r>
                      <a:r>
                        <a:rPr lang="en-US" sz="1200" baseline="0" dirty="0" smtClean="0">
                          <a:solidFill>
                            <a:srgbClr val="002060"/>
                          </a:solidFill>
                        </a:rPr>
                        <a:t> Power?</a:t>
                      </a:r>
                      <a:endParaRPr lang="en-US" sz="1200" b="1" dirty="0" smtClean="0">
                        <a:solidFill>
                          <a:srgbClr val="002060"/>
                        </a:solidFill>
                        <a:latin typeface="+mn-lt"/>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No (2</a:t>
                      </a:r>
                      <a:r>
                        <a:rPr lang="en-US" sz="1200" baseline="30000" dirty="0" smtClean="0">
                          <a:solidFill>
                            <a:srgbClr val="002060"/>
                          </a:solidFill>
                        </a:rPr>
                        <a:t>nd</a:t>
                      </a:r>
                      <a:r>
                        <a:rPr lang="en-US" sz="1200" dirty="0" smtClean="0">
                          <a:solidFill>
                            <a:srgbClr val="002060"/>
                          </a:solidFill>
                        </a:rPr>
                        <a:t> PSU optional)</a:t>
                      </a:r>
                      <a:endParaRPr lang="en-US" sz="1200" dirty="0">
                        <a:solidFill>
                          <a:srgbClr val="002060"/>
                        </a:solidFill>
                        <a:latin typeface="Arial"/>
                        <a:ea typeface="Times New Roman"/>
                        <a:cs typeface="Times New Roman"/>
                      </a:endParaRPr>
                    </a:p>
                  </a:txBody>
                  <a:tcPr marL="34290" marR="0" marT="34290" marB="0"/>
                </a:tc>
                <a:tc>
                  <a:txBody>
                    <a:bodyPr/>
                    <a:lstStyle/>
                    <a:p>
                      <a:pPr marL="0" marR="0" algn="ctr">
                        <a:spcBef>
                          <a:spcPts val="0"/>
                        </a:spcBef>
                        <a:spcAft>
                          <a:spcPts val="0"/>
                        </a:spcAft>
                      </a:pPr>
                      <a:r>
                        <a:rPr lang="en-US" sz="1200" dirty="0" smtClean="0">
                          <a:solidFill>
                            <a:srgbClr val="002060"/>
                          </a:solidFill>
                        </a:rPr>
                        <a:t>Yes</a:t>
                      </a:r>
                      <a:endParaRPr lang="en-US" sz="1200" b="1" dirty="0">
                        <a:solidFill>
                          <a:srgbClr val="002060"/>
                        </a:solidFill>
                        <a:latin typeface="Arial"/>
                        <a:ea typeface="Times New Roman"/>
                        <a:cs typeface="Times New Roman"/>
                      </a:endParaRPr>
                    </a:p>
                  </a:txBody>
                  <a:tcPr marL="34290" marR="0" marT="34290" marB="0"/>
                </a:tc>
              </a:tr>
            </a:tbl>
          </a:graphicData>
        </a:graphic>
      </p:graphicFrame>
      <p:sp>
        <p:nvSpPr>
          <p:cNvPr id="9" name="Content Placeholder 2"/>
          <p:cNvSpPr txBox="1">
            <a:spLocks/>
          </p:cNvSpPr>
          <p:nvPr/>
        </p:nvSpPr>
        <p:spPr>
          <a:xfrm>
            <a:off x="191385" y="767511"/>
            <a:ext cx="6412706" cy="570819"/>
          </a:xfrm>
          <a:prstGeom prst="rect">
            <a:avLst/>
          </a:prstGeom>
        </p:spPr>
        <p:txBody>
          <a:bodyPr vert="horz" lIns="68567" tIns="34283" rIns="68567" bIns="34283" rtlCol="0">
            <a:normAutofit/>
          </a:bodyPr>
          <a:lstStyle/>
          <a:p>
            <a:pPr marL="171416" indent="-171416">
              <a:lnSpc>
                <a:spcPct val="95000"/>
              </a:lnSpc>
              <a:spcBef>
                <a:spcPts val="1080"/>
              </a:spcBef>
              <a:buClr>
                <a:srgbClr val="6DB344"/>
              </a:buClr>
              <a:buSzPct val="90000"/>
              <a:buFont typeface="Arial" pitchFamily="34" charset="0"/>
              <a:buChar char="•"/>
              <a:defRPr/>
            </a:pPr>
            <a:endParaRPr lang="en-US" dirty="0">
              <a:solidFill>
                <a:srgbClr val="546568"/>
              </a:solidFill>
              <a:latin typeface="Arial"/>
            </a:endParaRPr>
          </a:p>
        </p:txBody>
      </p:sp>
      <p:sp>
        <p:nvSpPr>
          <p:cNvPr id="20" name="Rectangle 19"/>
          <p:cNvSpPr/>
          <p:nvPr/>
        </p:nvSpPr>
        <p:spPr>
          <a:xfrm>
            <a:off x="6265718" y="1428861"/>
            <a:ext cx="2690503" cy="975254"/>
          </a:xfrm>
          <a:prstGeom prst="rect">
            <a:avLst/>
          </a:prstGeom>
          <a:solidFill>
            <a:srgbClr val="FFFFCC"/>
          </a:solidFill>
          <a:ln>
            <a:solidFill>
              <a:srgbClr val="1F497D"/>
            </a:solidFill>
          </a:ln>
        </p:spPr>
        <p:txBody>
          <a:bodyPr wrap="square" lIns="51422" tIns="25711" rIns="51422" bIns="25711">
            <a:spAutoFit/>
          </a:bodyPr>
          <a:lstStyle/>
          <a:p>
            <a:r>
              <a:rPr lang="en-US" sz="1500" dirty="0" smtClean="0">
                <a:solidFill>
                  <a:srgbClr val="1F497D"/>
                </a:solidFill>
                <a:latin typeface="Arial"/>
              </a:rPr>
              <a:t>SNS</a:t>
            </a:r>
            <a:r>
              <a:rPr lang="ja-JP" altLang="en-US" sz="1500" dirty="0" smtClean="0">
                <a:solidFill>
                  <a:srgbClr val="1F497D"/>
                </a:solidFill>
                <a:latin typeface="Arial"/>
              </a:rPr>
              <a:t>アプライアンスはユニークな</a:t>
            </a:r>
            <a:r>
              <a:rPr lang="en-US" sz="1500" dirty="0" smtClean="0">
                <a:solidFill>
                  <a:srgbClr val="1F497D"/>
                </a:solidFill>
                <a:latin typeface="Arial"/>
              </a:rPr>
              <a:t>UDI</a:t>
            </a:r>
            <a:r>
              <a:rPr lang="ja-JP" altLang="en-US" sz="1500" dirty="0" smtClean="0">
                <a:solidFill>
                  <a:srgbClr val="1F497D"/>
                </a:solidFill>
                <a:latin typeface="Arial"/>
              </a:rPr>
              <a:t>を持つ。汎用</a:t>
            </a:r>
            <a:r>
              <a:rPr lang="en-US" altLang="ja-JP" sz="1500" dirty="0" smtClean="0">
                <a:solidFill>
                  <a:srgbClr val="1F497D"/>
                </a:solidFill>
                <a:latin typeface="Arial"/>
              </a:rPr>
              <a:t>UCS</a:t>
            </a:r>
            <a:r>
              <a:rPr lang="ja-JP" altLang="en-US" sz="1500" dirty="0" smtClean="0">
                <a:solidFill>
                  <a:srgbClr val="1F497D"/>
                </a:solidFill>
                <a:latin typeface="Arial"/>
              </a:rPr>
              <a:t>アプライアンスを使用する場合は、仮想アプライアンスを利用すること</a:t>
            </a:r>
            <a:endParaRPr lang="en-US" sz="1500" dirty="0">
              <a:solidFill>
                <a:srgbClr val="1F497D"/>
              </a:solidFill>
              <a:latin typeface="Arial"/>
            </a:endParaRPr>
          </a:p>
        </p:txBody>
      </p:sp>
      <p:sp>
        <p:nvSpPr>
          <p:cNvPr id="21" name="Right Arrow 20"/>
          <p:cNvSpPr/>
          <p:nvPr/>
        </p:nvSpPr>
        <p:spPr>
          <a:xfrm>
            <a:off x="5604889" y="1528450"/>
            <a:ext cx="625585" cy="128588"/>
          </a:xfrm>
          <a:prstGeom prst="rightArrow">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lIns="51422" tIns="25711" rIns="51422" bIns="25711" rtlCol="0" anchor="ctr"/>
          <a:lstStyle/>
          <a:p>
            <a:pPr algn="ctr"/>
            <a:endParaRPr lang="en-US" dirty="0"/>
          </a:p>
        </p:txBody>
      </p:sp>
      <p:sp>
        <p:nvSpPr>
          <p:cNvPr id="23" name="Rectangle 22"/>
          <p:cNvSpPr/>
          <p:nvPr/>
        </p:nvSpPr>
        <p:spPr>
          <a:xfrm>
            <a:off x="6265718" y="2660666"/>
            <a:ext cx="2690502" cy="975254"/>
          </a:xfrm>
          <a:prstGeom prst="rect">
            <a:avLst/>
          </a:prstGeom>
          <a:solidFill>
            <a:srgbClr val="FFFFCC"/>
          </a:solidFill>
          <a:ln>
            <a:solidFill>
              <a:srgbClr val="1F497D"/>
            </a:solidFill>
          </a:ln>
        </p:spPr>
        <p:txBody>
          <a:bodyPr wrap="square" lIns="51422" tIns="25711" rIns="51422" bIns="25711">
            <a:spAutoFit/>
          </a:bodyPr>
          <a:lstStyle/>
          <a:p>
            <a:r>
              <a:rPr lang="ja-JP" altLang="en-US" sz="1500" dirty="0" smtClean="0">
                <a:solidFill>
                  <a:srgbClr val="1F497D"/>
                </a:solidFill>
              </a:rPr>
              <a:t>最小</a:t>
            </a:r>
            <a:r>
              <a:rPr lang="en-US" altLang="ja-JP" sz="1500" dirty="0" smtClean="0">
                <a:solidFill>
                  <a:srgbClr val="1F497D"/>
                </a:solidFill>
              </a:rPr>
              <a:t> </a:t>
            </a:r>
            <a:r>
              <a:rPr lang="en-US" sz="1500" dirty="0" smtClean="0">
                <a:solidFill>
                  <a:srgbClr val="1F497D"/>
                </a:solidFill>
              </a:rPr>
              <a:t>200GB </a:t>
            </a:r>
            <a:r>
              <a:rPr lang="ja-JP" altLang="en-US" sz="1500" dirty="0" smtClean="0">
                <a:solidFill>
                  <a:srgbClr val="1F497D"/>
                </a:solidFill>
              </a:rPr>
              <a:t>が必要</a:t>
            </a:r>
            <a:endParaRPr lang="en-US" altLang="ja-JP" sz="1500" dirty="0" smtClean="0">
              <a:solidFill>
                <a:srgbClr val="1F497D"/>
              </a:solidFill>
            </a:endParaRPr>
          </a:p>
          <a:p>
            <a:r>
              <a:rPr lang="ja-JP" altLang="en-US" sz="1500" dirty="0" smtClean="0">
                <a:solidFill>
                  <a:srgbClr val="1F497D"/>
                </a:solidFill>
              </a:rPr>
              <a:t>ただし</a:t>
            </a:r>
            <a:r>
              <a:rPr lang="en-US" altLang="ja-JP" sz="1500" dirty="0" smtClean="0">
                <a:solidFill>
                  <a:srgbClr val="1F497D"/>
                </a:solidFill>
              </a:rPr>
              <a:t>MNT</a:t>
            </a:r>
            <a:r>
              <a:rPr lang="ja-JP" altLang="en-US" sz="1500" dirty="0" smtClean="0">
                <a:solidFill>
                  <a:srgbClr val="1F497D"/>
                </a:solidFill>
              </a:rPr>
              <a:t>ノードの場合、ログリテンションのためにより多くのディスクを必要とする</a:t>
            </a:r>
            <a:endParaRPr lang="en-US" sz="1500" dirty="0">
              <a:solidFill>
                <a:srgbClr val="1F497D"/>
              </a:solidFill>
            </a:endParaRPr>
          </a:p>
        </p:txBody>
      </p:sp>
      <p:sp>
        <p:nvSpPr>
          <p:cNvPr id="24" name="Right Arrow 23"/>
          <p:cNvSpPr/>
          <p:nvPr/>
        </p:nvSpPr>
        <p:spPr>
          <a:xfrm>
            <a:off x="5604888" y="3013339"/>
            <a:ext cx="625585" cy="128588"/>
          </a:xfrm>
          <a:prstGeom prst="rightArrow">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lIns="51422" tIns="25711" rIns="51422" bIns="25711" rtlCol="0" anchor="ctr"/>
          <a:lstStyle/>
          <a:p>
            <a:pPr algn="ctr"/>
            <a:endParaRPr lang="en-US" dirty="0"/>
          </a:p>
        </p:txBody>
      </p:sp>
      <p:sp>
        <p:nvSpPr>
          <p:cNvPr id="25" name="Rectangle 24"/>
          <p:cNvSpPr/>
          <p:nvPr/>
        </p:nvSpPr>
        <p:spPr>
          <a:xfrm>
            <a:off x="6265718" y="3719407"/>
            <a:ext cx="2690504" cy="513589"/>
          </a:xfrm>
          <a:prstGeom prst="rect">
            <a:avLst/>
          </a:prstGeom>
          <a:solidFill>
            <a:srgbClr val="FFFFCC"/>
          </a:solidFill>
          <a:ln>
            <a:solidFill>
              <a:srgbClr val="1F497D"/>
            </a:solidFill>
          </a:ln>
        </p:spPr>
        <p:txBody>
          <a:bodyPr wrap="square" lIns="51422" tIns="25711" rIns="51422" bIns="25711">
            <a:spAutoFit/>
          </a:bodyPr>
          <a:lstStyle/>
          <a:p>
            <a:r>
              <a:rPr lang="en-US" sz="1500" dirty="0" smtClean="0">
                <a:solidFill>
                  <a:srgbClr val="1F497D"/>
                </a:solidFill>
                <a:latin typeface="Arial"/>
              </a:rPr>
              <a:t>VM</a:t>
            </a:r>
            <a:r>
              <a:rPr lang="ja-JP" altLang="en-US" sz="1500" dirty="0" smtClean="0">
                <a:solidFill>
                  <a:srgbClr val="1F497D"/>
                </a:solidFill>
                <a:latin typeface="Arial"/>
              </a:rPr>
              <a:t>では</a:t>
            </a:r>
            <a:r>
              <a:rPr lang="en-US" altLang="ja-JP" sz="1500" dirty="0" smtClean="0">
                <a:solidFill>
                  <a:srgbClr val="1F497D"/>
                </a:solidFill>
                <a:latin typeface="Arial"/>
              </a:rPr>
              <a:t>1-6</a:t>
            </a:r>
            <a:r>
              <a:rPr lang="ja-JP" altLang="en-US" sz="1500" dirty="0" smtClean="0">
                <a:solidFill>
                  <a:srgbClr val="1F497D"/>
                </a:solidFill>
                <a:latin typeface="Arial"/>
              </a:rPr>
              <a:t>つの</a:t>
            </a:r>
            <a:r>
              <a:rPr lang="en-US" altLang="ja-JP" sz="1500" dirty="0" smtClean="0">
                <a:solidFill>
                  <a:srgbClr val="1F497D"/>
                </a:solidFill>
                <a:latin typeface="Arial"/>
              </a:rPr>
              <a:t>NIC</a:t>
            </a:r>
            <a:r>
              <a:rPr lang="ja-JP" altLang="en-US" sz="1500" dirty="0" smtClean="0">
                <a:solidFill>
                  <a:srgbClr val="1F497D"/>
                </a:solidFill>
                <a:latin typeface="Arial"/>
              </a:rPr>
              <a:t>を設定可</a:t>
            </a:r>
            <a:endParaRPr lang="en-US" altLang="ja-JP" sz="1500" dirty="0" smtClean="0">
              <a:solidFill>
                <a:srgbClr val="1F497D"/>
              </a:solidFill>
              <a:latin typeface="Arial"/>
            </a:endParaRPr>
          </a:p>
          <a:p>
            <a:r>
              <a:rPr lang="ja-JP" altLang="en-US" sz="1500" dirty="0" smtClean="0">
                <a:solidFill>
                  <a:srgbClr val="1F497D"/>
                </a:solidFill>
                <a:latin typeface="Arial"/>
              </a:rPr>
              <a:t>推奨は</a:t>
            </a:r>
            <a:r>
              <a:rPr lang="en-US" sz="1500" dirty="0" smtClean="0">
                <a:solidFill>
                  <a:srgbClr val="1F497D"/>
                </a:solidFill>
                <a:latin typeface="Arial"/>
              </a:rPr>
              <a:t>2</a:t>
            </a:r>
            <a:r>
              <a:rPr lang="ja-JP" altLang="en-US" sz="1500" dirty="0" smtClean="0">
                <a:solidFill>
                  <a:srgbClr val="1F497D"/>
                </a:solidFill>
                <a:latin typeface="Arial"/>
              </a:rPr>
              <a:t>つ以上</a:t>
            </a:r>
            <a:endParaRPr lang="en-US" sz="1500" dirty="0">
              <a:solidFill>
                <a:srgbClr val="1F497D"/>
              </a:solidFill>
            </a:endParaRPr>
          </a:p>
        </p:txBody>
      </p:sp>
      <p:sp>
        <p:nvSpPr>
          <p:cNvPr id="26" name="Right Arrow 25"/>
          <p:cNvSpPr/>
          <p:nvPr/>
        </p:nvSpPr>
        <p:spPr>
          <a:xfrm>
            <a:off x="5604890" y="3802668"/>
            <a:ext cx="625585" cy="128588"/>
          </a:xfrm>
          <a:prstGeom prst="rightArrow">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lIns="51422" tIns="25711" rIns="51422" bIns="25711" rtlCol="0" anchor="ctr"/>
          <a:lstStyle/>
          <a:p>
            <a:pPr algn="ctr"/>
            <a:endParaRPr lang="en-US" dirty="0"/>
          </a:p>
        </p:txBody>
      </p:sp>
    </p:spTree>
    <p:extLst>
      <p:ext uri="{BB962C8B-B14F-4D97-AF65-F5344CB8AC3E}">
        <p14:creationId xmlns:p14="http://schemas.microsoft.com/office/powerpoint/2010/main" val="200068604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heckerboard(across)">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heckerboard(across)">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500"/>
                            </p:stCondLst>
                            <p:childTnLst>
                              <p:par>
                                <p:cTn id="27" presetID="5" presetClass="entr" presetSubtype="1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heckerboard(across)">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bwMode="auto">
          <a:xfrm>
            <a:off x="103680" y="4253507"/>
            <a:ext cx="1676400" cy="819150"/>
          </a:xfrm>
          <a:prstGeom prst="rect">
            <a:avLst/>
          </a:prstGeom>
          <a:solidFill>
            <a:schemeClr val="bg1"/>
          </a:solidFill>
          <a:ln w="38100" cap="flat">
            <a:noFill/>
            <a:miter lim="800000"/>
            <a:headEnd type="none" w="med" len="med"/>
            <a:tailEnd type="none" w="med" len="med"/>
          </a:ln>
        </p:spPr>
        <p:txBody>
          <a:bodyPr rtlCol="0" anchor="ctr"/>
          <a:lstStyle/>
          <a:p>
            <a:pPr algn="ctr"/>
            <a:endParaRPr lang="en-US"/>
          </a:p>
        </p:txBody>
      </p:sp>
      <p:sp>
        <p:nvSpPr>
          <p:cNvPr id="2" name="Title 1"/>
          <p:cNvSpPr>
            <a:spLocks noGrp="1"/>
          </p:cNvSpPr>
          <p:nvPr>
            <p:ph type="title"/>
          </p:nvPr>
        </p:nvSpPr>
        <p:spPr/>
        <p:txBody>
          <a:bodyPr/>
          <a:lstStyle/>
          <a:p>
            <a:r>
              <a:rPr lang="ja-JP" altLang="en-US" dirty="0" smtClean="0"/>
              <a:t>プロダクション用</a:t>
            </a:r>
            <a:r>
              <a:rPr lang="en-US" altLang="ja-JP" dirty="0" smtClean="0"/>
              <a:t>VM</a:t>
            </a:r>
            <a:r>
              <a:rPr lang="ja-JP" altLang="en-US" dirty="0" smtClean="0"/>
              <a:t>のサイジング</a:t>
            </a:r>
            <a:endParaRPr lang="en-US" dirty="0"/>
          </a:p>
        </p:txBody>
      </p:sp>
      <p:sp>
        <p:nvSpPr>
          <p:cNvPr id="7" name="Text Placeholder 6"/>
          <p:cNvSpPr>
            <a:spLocks noGrp="1"/>
          </p:cNvSpPr>
          <p:nvPr>
            <p:ph type="body" sz="quarter" idx="12"/>
          </p:nvPr>
        </p:nvSpPr>
        <p:spPr/>
        <p:txBody>
          <a:bodyPr/>
          <a:lstStyle/>
          <a:p>
            <a:r>
              <a:rPr lang="ja-JP" altLang="en-US" sz="1600" dirty="0" smtClean="0"/>
              <a:t>物理アプライアンスとの比較</a:t>
            </a:r>
            <a:endParaRPr lang="en-US" sz="1600" dirty="0"/>
          </a:p>
        </p:txBody>
      </p:sp>
      <p:sp>
        <p:nvSpPr>
          <p:cNvPr id="9" name="Content Placeholder 2"/>
          <p:cNvSpPr txBox="1">
            <a:spLocks/>
          </p:cNvSpPr>
          <p:nvPr/>
        </p:nvSpPr>
        <p:spPr>
          <a:xfrm>
            <a:off x="191385" y="767513"/>
            <a:ext cx="6412706" cy="570819"/>
          </a:xfrm>
          <a:prstGeom prst="rect">
            <a:avLst/>
          </a:prstGeom>
        </p:spPr>
        <p:txBody>
          <a:bodyPr vert="horz" lIns="68568" tIns="34285" rIns="68568" bIns="34285" rtlCol="0">
            <a:normAutofit/>
          </a:bodyPr>
          <a:lstStyle/>
          <a:p>
            <a:pPr marL="171421" indent="-171421">
              <a:lnSpc>
                <a:spcPct val="95000"/>
              </a:lnSpc>
              <a:spcBef>
                <a:spcPts val="1080"/>
              </a:spcBef>
              <a:buClr>
                <a:srgbClr val="6DB344"/>
              </a:buClr>
              <a:buSzPct val="90000"/>
              <a:buFont typeface="Arial" pitchFamily="34" charset="0"/>
              <a:buChar char="•"/>
              <a:defRPr/>
            </a:pPr>
            <a:endParaRPr lang="en-US" dirty="0">
              <a:solidFill>
                <a:srgbClr val="546568"/>
              </a:solidFill>
              <a:latin typeface="Arial"/>
            </a:endParaRPr>
          </a:p>
        </p:txBody>
      </p:sp>
      <p:graphicFrame>
        <p:nvGraphicFramePr>
          <p:cNvPr id="11" name="Content Placeholder 3"/>
          <p:cNvGraphicFramePr>
            <a:graphicFrameLocks/>
          </p:cNvGraphicFramePr>
          <p:nvPr>
            <p:extLst>
              <p:ext uri="{D42A27DB-BD31-4B8C-83A1-F6EECF244321}">
                <p14:modId xmlns:p14="http://schemas.microsoft.com/office/powerpoint/2010/main" val="2329660479"/>
              </p:ext>
            </p:extLst>
          </p:nvPr>
        </p:nvGraphicFramePr>
        <p:xfrm>
          <a:off x="457155" y="1276350"/>
          <a:ext cx="8083656" cy="2019300"/>
        </p:xfrm>
        <a:graphic>
          <a:graphicData uri="http://schemas.openxmlformats.org/drawingml/2006/table">
            <a:tbl>
              <a:tblPr firstCol="1" bandRow="1">
                <a:tableStyleId>{5C22544A-7EE6-4342-B048-85BDC9FD1C3A}</a:tableStyleId>
              </a:tblPr>
              <a:tblGrid>
                <a:gridCol w="2459300"/>
                <a:gridCol w="1395663"/>
                <a:gridCol w="1552623"/>
                <a:gridCol w="1213654"/>
                <a:gridCol w="1462416"/>
              </a:tblGrid>
              <a:tr h="411480">
                <a:tc rowSpan="2">
                  <a:txBody>
                    <a:bodyPr/>
                    <a:lstStyle/>
                    <a:p>
                      <a:pPr marL="0" marR="0" algn="ctr">
                        <a:spcBef>
                          <a:spcPts val="0"/>
                        </a:spcBef>
                        <a:spcAft>
                          <a:spcPts val="0"/>
                        </a:spcAft>
                      </a:pPr>
                      <a:r>
                        <a:rPr lang="ja-JP" altLang="en-US" sz="1800" dirty="0" smtClean="0">
                          <a:effectLst/>
                        </a:rPr>
                        <a:t>サイジング比較対象の</a:t>
                      </a:r>
                      <a:endParaRPr lang="en-US" altLang="ja-JP" sz="1800" dirty="0" smtClean="0">
                        <a:effectLst/>
                      </a:endParaRPr>
                    </a:p>
                    <a:p>
                      <a:pPr marL="0" marR="0" algn="ctr">
                        <a:spcBef>
                          <a:spcPts val="0"/>
                        </a:spcBef>
                        <a:spcAft>
                          <a:spcPts val="0"/>
                        </a:spcAft>
                      </a:pPr>
                      <a:r>
                        <a:rPr lang="ja-JP" altLang="en-US" sz="1800" dirty="0" smtClean="0">
                          <a:effectLst/>
                        </a:rPr>
                        <a:t>アプライアンス</a:t>
                      </a:r>
                      <a:endParaRPr lang="en-US" sz="2700" dirty="0">
                        <a:effectLst/>
                        <a:latin typeface="Times New Roman"/>
                        <a:ea typeface="SimSun"/>
                      </a:endParaRPr>
                    </a:p>
                  </a:txBody>
                  <a:tcPr marL="0" marR="0" marT="0" marB="0" anchor="ctr">
                    <a:solidFill>
                      <a:schemeClr val="accent6"/>
                    </a:solidFill>
                  </a:tcPr>
                </a:tc>
                <a:tc gridSpan="2">
                  <a:txBody>
                    <a:bodyPr/>
                    <a:lstStyle/>
                    <a:p>
                      <a:pPr marL="0" marR="0" algn="ctr">
                        <a:spcBef>
                          <a:spcPts val="0"/>
                        </a:spcBef>
                        <a:spcAft>
                          <a:spcPts val="0"/>
                        </a:spcAft>
                      </a:pPr>
                      <a:r>
                        <a:rPr lang="en-US" sz="1800" dirty="0" smtClean="0">
                          <a:solidFill>
                            <a:schemeClr val="bg1"/>
                          </a:solidFill>
                          <a:effectLst/>
                        </a:rPr>
                        <a:t>CPU</a:t>
                      </a:r>
                      <a:endParaRPr lang="en-US" sz="2700" dirty="0">
                        <a:solidFill>
                          <a:schemeClr val="bg1"/>
                        </a:solidFill>
                        <a:effectLst/>
                        <a:latin typeface="Times New Roman"/>
                        <a:ea typeface="SimSun"/>
                      </a:endParaRPr>
                    </a:p>
                  </a:txBody>
                  <a:tcPr marL="68580" marR="68580" marT="0" marB="0" anchor="ctr">
                    <a:solidFill>
                      <a:schemeClr val="accent1"/>
                    </a:solidFill>
                  </a:tcPr>
                </a:tc>
                <a:tc hMerge="1">
                  <a:txBody>
                    <a:bodyPr/>
                    <a:lstStyle/>
                    <a:p>
                      <a:pPr marL="0" marR="0" algn="ctr">
                        <a:spcBef>
                          <a:spcPts val="0"/>
                        </a:spcBef>
                        <a:spcAft>
                          <a:spcPts val="0"/>
                        </a:spcAft>
                      </a:pPr>
                      <a:endParaRPr lang="en-US" sz="3600" dirty="0">
                        <a:effectLst/>
                        <a:latin typeface="Times New Roman"/>
                        <a:ea typeface="SimSun"/>
                      </a:endParaRPr>
                    </a:p>
                  </a:txBody>
                  <a:tcPr marL="0" marR="0" marT="0" marB="0" anchor="ctr">
                    <a:solidFill>
                      <a:schemeClr val="tx1"/>
                    </a:solidFill>
                  </a:tcPr>
                </a:tc>
                <a:tc rowSpan="2">
                  <a:txBody>
                    <a:bodyPr/>
                    <a:lstStyle/>
                    <a:p>
                      <a:pPr marL="0" marR="0" algn="ctr">
                        <a:spcBef>
                          <a:spcPts val="0"/>
                        </a:spcBef>
                        <a:spcAft>
                          <a:spcPts val="0"/>
                        </a:spcAft>
                      </a:pPr>
                      <a:r>
                        <a:rPr lang="en-US" sz="1800" dirty="0" smtClean="0">
                          <a:solidFill>
                            <a:schemeClr val="bg1"/>
                          </a:solidFill>
                          <a:effectLst/>
                        </a:rPr>
                        <a:t>Memory (GB)</a:t>
                      </a:r>
                      <a:endParaRPr lang="en-US" sz="2700" dirty="0">
                        <a:solidFill>
                          <a:schemeClr val="bg1"/>
                        </a:solidFill>
                        <a:effectLst/>
                        <a:latin typeface="Times New Roman"/>
                        <a:ea typeface="SimSun"/>
                      </a:endParaRPr>
                    </a:p>
                  </a:txBody>
                  <a:tcPr marL="0" marR="0" marT="0" marB="0" anchor="ctr">
                    <a:solidFill>
                      <a:schemeClr val="accent6"/>
                    </a:solidFill>
                  </a:tcPr>
                </a:tc>
                <a:tc rowSpan="2">
                  <a:txBody>
                    <a:bodyPr/>
                    <a:lstStyle/>
                    <a:p>
                      <a:pPr marL="0" marR="0" algn="ctr">
                        <a:spcBef>
                          <a:spcPts val="0"/>
                        </a:spcBef>
                        <a:spcAft>
                          <a:spcPts val="0"/>
                        </a:spcAft>
                      </a:pPr>
                      <a:r>
                        <a:rPr lang="en-US" sz="1800" dirty="0" smtClean="0">
                          <a:solidFill>
                            <a:schemeClr val="bg1"/>
                          </a:solidFill>
                          <a:effectLst/>
                        </a:rPr>
                        <a:t>Physical Disk (GB)</a:t>
                      </a:r>
                      <a:r>
                        <a:rPr lang="en-US" sz="2700" b="1" dirty="0" smtClean="0">
                          <a:solidFill>
                            <a:srgbClr val="FF0000"/>
                          </a:solidFill>
                        </a:rPr>
                        <a:t> **</a:t>
                      </a:r>
                      <a:endParaRPr lang="en-US" sz="2700" dirty="0">
                        <a:effectLst/>
                        <a:latin typeface="Times New Roman"/>
                        <a:ea typeface="SimSun"/>
                      </a:endParaRPr>
                    </a:p>
                  </a:txBody>
                  <a:tcPr marL="0" marR="0" marT="0" marB="0" anchor="ctr">
                    <a:solidFill>
                      <a:schemeClr val="accent6"/>
                    </a:solidFill>
                  </a:tcPr>
                </a:tc>
              </a:tr>
              <a:tr h="411480">
                <a:tc vMerge="1">
                  <a:txBody>
                    <a:bodyPr/>
                    <a:lstStyle/>
                    <a:p>
                      <a:endParaRPr lang="en-US"/>
                    </a:p>
                  </a:txBody>
                  <a:tcPr/>
                </a:tc>
                <a:tc>
                  <a:txBody>
                    <a:bodyPr/>
                    <a:lstStyle/>
                    <a:p>
                      <a:pPr marL="0" marR="0" algn="ctr">
                        <a:spcBef>
                          <a:spcPts val="0"/>
                        </a:spcBef>
                        <a:spcAft>
                          <a:spcPts val="0"/>
                        </a:spcAft>
                      </a:pPr>
                      <a:r>
                        <a:rPr lang="en-US" sz="1800" dirty="0" smtClean="0">
                          <a:solidFill>
                            <a:schemeClr val="bg1"/>
                          </a:solidFill>
                          <a:effectLst/>
                        </a:rPr>
                        <a:t># Cores</a:t>
                      </a:r>
                      <a:endParaRPr lang="en-US" sz="2700" dirty="0">
                        <a:solidFill>
                          <a:schemeClr val="bg1"/>
                        </a:solidFill>
                        <a:effectLst/>
                        <a:latin typeface="Times New Roman"/>
                        <a:ea typeface="SimSun"/>
                      </a:endParaRPr>
                    </a:p>
                  </a:txBody>
                  <a:tcPr marL="68580" marR="68580" marT="0" marB="0" anchor="ctr">
                    <a:solidFill>
                      <a:schemeClr val="accent1"/>
                    </a:solidFill>
                  </a:tcPr>
                </a:tc>
                <a:tc>
                  <a:txBody>
                    <a:bodyPr/>
                    <a:lstStyle/>
                    <a:p>
                      <a:pPr marL="0" marR="0" algn="ctr">
                        <a:spcBef>
                          <a:spcPts val="0"/>
                        </a:spcBef>
                        <a:spcAft>
                          <a:spcPts val="0"/>
                        </a:spcAft>
                      </a:pPr>
                      <a:r>
                        <a:rPr lang="en-US" sz="1800" dirty="0" smtClean="0">
                          <a:solidFill>
                            <a:schemeClr val="bg1"/>
                          </a:solidFill>
                          <a:effectLst/>
                        </a:rPr>
                        <a:t>Clock Rate</a:t>
                      </a:r>
                      <a:r>
                        <a:rPr lang="en-US" sz="2700" b="1" dirty="0" smtClean="0">
                          <a:solidFill>
                            <a:srgbClr val="FF0000"/>
                          </a:solidFill>
                        </a:rPr>
                        <a:t>*</a:t>
                      </a:r>
                      <a:endParaRPr lang="en-US" sz="2700" dirty="0">
                        <a:solidFill>
                          <a:schemeClr val="bg1"/>
                        </a:solidFill>
                        <a:effectLst/>
                        <a:latin typeface="Times New Roman"/>
                        <a:ea typeface="SimSun"/>
                      </a:endParaRPr>
                    </a:p>
                  </a:txBody>
                  <a:tcPr marL="0" marR="0" marT="0" marB="0" anchor="ctr">
                    <a:solidFill>
                      <a:schemeClr val="accent1"/>
                    </a:solidFill>
                  </a:tcPr>
                </a:tc>
                <a:tc vMerge="1">
                  <a:txBody>
                    <a:bodyPr/>
                    <a:lstStyle/>
                    <a:p>
                      <a:endParaRPr lang="en-US"/>
                    </a:p>
                  </a:txBody>
                  <a:tcPr/>
                </a:tc>
                <a:tc vMerge="1">
                  <a:txBody>
                    <a:bodyPr/>
                    <a:lstStyle/>
                    <a:p>
                      <a:endParaRPr lang="en-US"/>
                    </a:p>
                  </a:txBody>
                  <a:tcPr/>
                </a:tc>
              </a:tr>
              <a:tr h="348615">
                <a:tc>
                  <a:txBody>
                    <a:bodyPr/>
                    <a:lstStyle/>
                    <a:p>
                      <a:pPr marL="0" marR="0" algn="ctr">
                        <a:spcBef>
                          <a:spcPts val="0"/>
                        </a:spcBef>
                        <a:spcAft>
                          <a:spcPts val="0"/>
                        </a:spcAft>
                      </a:pPr>
                      <a:r>
                        <a:rPr lang="en-US" sz="1800" dirty="0" err="1" smtClean="0">
                          <a:effectLst/>
                        </a:rPr>
                        <a:t>SNS</a:t>
                      </a:r>
                      <a:r>
                        <a:rPr lang="en-US" sz="1800" dirty="0" smtClean="0">
                          <a:effectLst/>
                        </a:rPr>
                        <a:t>-3595</a:t>
                      </a:r>
                      <a:endParaRPr lang="en-US" sz="2700" dirty="0">
                        <a:solidFill>
                          <a:schemeClr val="tx2">
                            <a:lumMod val="40000"/>
                            <a:lumOff val="60000"/>
                          </a:schemeClr>
                        </a:solidFill>
                        <a:effectLst/>
                        <a:latin typeface="Times New Roman"/>
                        <a:ea typeface="SimSun"/>
                      </a:endParaRPr>
                    </a:p>
                  </a:txBody>
                  <a:tcPr marL="0" marR="0" marT="0" marB="0" anchor="ctr">
                    <a:solidFill>
                      <a:schemeClr val="accent6"/>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8</a:t>
                      </a:r>
                      <a:endParaRPr lang="en-US" sz="1800" dirty="0">
                        <a:solidFill>
                          <a:srgbClr val="002060"/>
                        </a:solidFill>
                        <a:effectLst/>
                        <a:latin typeface="+mj-lt"/>
                        <a:ea typeface="SimSun"/>
                      </a:endParaRPr>
                    </a:p>
                  </a:txBody>
                  <a:tcPr marL="0" marR="0" marT="0" marB="0" anchor="ctr">
                    <a:solidFill>
                      <a:srgbClr val="DEDFE5"/>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2.6</a:t>
                      </a:r>
                      <a:endParaRPr lang="en-US" sz="1800" dirty="0">
                        <a:solidFill>
                          <a:srgbClr val="002060"/>
                        </a:solidFill>
                        <a:effectLst/>
                        <a:latin typeface="+mj-lt"/>
                        <a:ea typeface="SimSun"/>
                      </a:endParaRPr>
                    </a:p>
                  </a:txBody>
                  <a:tcPr marL="0" marR="0" marT="0" marB="0" anchor="ctr">
                    <a:solidFill>
                      <a:srgbClr val="DEDFE5"/>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64</a:t>
                      </a:r>
                      <a:endParaRPr lang="en-US" sz="1800" dirty="0">
                        <a:solidFill>
                          <a:srgbClr val="002060"/>
                        </a:solidFill>
                        <a:effectLst/>
                        <a:latin typeface="+mj-lt"/>
                        <a:ea typeface="SimSun"/>
                      </a:endParaRPr>
                    </a:p>
                  </a:txBody>
                  <a:tcPr marL="0" marR="0" marT="0" marB="0" anchor="ctr">
                    <a:solidFill>
                      <a:srgbClr val="DEDFE5"/>
                    </a:solidFill>
                  </a:tcPr>
                </a:tc>
                <a:tc>
                  <a:txBody>
                    <a:bodyPr/>
                    <a:lstStyle/>
                    <a:p>
                      <a:pPr marL="0" marR="0" algn="ctr">
                        <a:spcBef>
                          <a:spcPts val="0"/>
                        </a:spcBef>
                        <a:spcAft>
                          <a:spcPts val="0"/>
                        </a:spcAft>
                      </a:pPr>
                      <a:r>
                        <a:rPr lang="en-US" sz="1800" smtClean="0">
                          <a:solidFill>
                            <a:srgbClr val="002060"/>
                          </a:solidFill>
                          <a:effectLst/>
                          <a:latin typeface="+mj-lt"/>
                          <a:ea typeface="SimSun"/>
                        </a:rPr>
                        <a:t>1,200</a:t>
                      </a:r>
                      <a:endParaRPr lang="en-US" sz="1800" dirty="0">
                        <a:solidFill>
                          <a:srgbClr val="002060"/>
                        </a:solidFill>
                        <a:effectLst/>
                        <a:latin typeface="+mj-lt"/>
                        <a:ea typeface="SimSun"/>
                      </a:endParaRPr>
                    </a:p>
                  </a:txBody>
                  <a:tcPr marL="0" marR="0" marT="0" marB="0" anchor="ctr">
                    <a:solidFill>
                      <a:srgbClr val="DEDFE5"/>
                    </a:solidFill>
                  </a:tcPr>
                </a:tc>
              </a:tr>
              <a:tr h="276225">
                <a:tc>
                  <a:txBody>
                    <a:bodyPr/>
                    <a:lstStyle/>
                    <a:p>
                      <a:pPr marL="0" marR="0" algn="ctr">
                        <a:spcBef>
                          <a:spcPts val="0"/>
                        </a:spcBef>
                        <a:spcAft>
                          <a:spcPts val="0"/>
                        </a:spcAft>
                      </a:pPr>
                      <a:r>
                        <a:rPr lang="en-US" sz="1800" dirty="0" err="1" smtClean="0">
                          <a:effectLst/>
                        </a:rPr>
                        <a:t>SNS</a:t>
                      </a:r>
                      <a:r>
                        <a:rPr lang="en-US" sz="1800" dirty="0" smtClean="0">
                          <a:effectLst/>
                        </a:rPr>
                        <a:t>-3495</a:t>
                      </a:r>
                      <a:endParaRPr lang="en-US" sz="2700" dirty="0">
                        <a:solidFill>
                          <a:schemeClr val="tx2">
                            <a:lumMod val="40000"/>
                            <a:lumOff val="60000"/>
                          </a:schemeClr>
                        </a:solidFill>
                        <a:effectLst/>
                        <a:latin typeface="Times New Roman"/>
                        <a:ea typeface="SimSun"/>
                      </a:endParaRPr>
                    </a:p>
                  </a:txBody>
                  <a:tcPr marL="0" marR="0" marT="0" marB="0" anchor="ctr">
                    <a:solidFill>
                      <a:schemeClr val="accent6"/>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8</a:t>
                      </a:r>
                    </a:p>
                  </a:txBody>
                  <a:tcPr marL="0" marR="0" marT="0" marB="0" anchor="ctr">
                    <a:solidFill>
                      <a:srgbClr val="CCCFDC"/>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2.4</a:t>
                      </a:r>
                    </a:p>
                  </a:txBody>
                  <a:tcPr marL="0" marR="0" marT="0" marB="0" anchor="ctr">
                    <a:solidFill>
                      <a:srgbClr val="CCCFDC"/>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32</a:t>
                      </a:r>
                    </a:p>
                  </a:txBody>
                  <a:tcPr marL="0" marR="0" marT="0" marB="0" anchor="ctr">
                    <a:solidFill>
                      <a:srgbClr val="CCCFDC"/>
                    </a:solidFill>
                  </a:tcPr>
                </a:tc>
                <a:tc>
                  <a:txBody>
                    <a:bodyPr/>
                    <a:lstStyle/>
                    <a:p>
                      <a:pPr marL="0" marR="0" algn="ctr">
                        <a:spcBef>
                          <a:spcPts val="0"/>
                        </a:spcBef>
                        <a:spcAft>
                          <a:spcPts val="0"/>
                        </a:spcAft>
                      </a:pPr>
                      <a:r>
                        <a:rPr lang="en-US" sz="1800" dirty="0" smtClean="0">
                          <a:solidFill>
                            <a:srgbClr val="002060"/>
                          </a:solidFill>
                          <a:effectLst/>
                          <a:latin typeface="+mj-lt"/>
                          <a:ea typeface="SimSun"/>
                        </a:rPr>
                        <a:t>600</a:t>
                      </a:r>
                    </a:p>
                  </a:txBody>
                  <a:tcPr marL="0" marR="0" marT="0" marB="0" anchor="ctr">
                    <a:solidFill>
                      <a:srgbClr val="CCCFDC"/>
                    </a:solidFill>
                  </a:tcPr>
                </a:tc>
              </a:tr>
              <a:tr h="266700">
                <a:tc>
                  <a:txBody>
                    <a:bodyPr/>
                    <a:lstStyle/>
                    <a:p>
                      <a:pPr marL="0" marR="0" algn="ctr">
                        <a:spcBef>
                          <a:spcPts val="0"/>
                        </a:spcBef>
                        <a:spcAft>
                          <a:spcPts val="0"/>
                        </a:spcAft>
                      </a:pPr>
                      <a:r>
                        <a:rPr lang="en-US" sz="1800" dirty="0" err="1" smtClean="0">
                          <a:effectLst/>
                        </a:rPr>
                        <a:t>SNS</a:t>
                      </a:r>
                      <a:r>
                        <a:rPr lang="en-US" sz="1800" dirty="0" smtClean="0">
                          <a:effectLst/>
                        </a:rPr>
                        <a:t>-3515</a:t>
                      </a:r>
                      <a:endParaRPr lang="en-US" sz="2700" dirty="0">
                        <a:solidFill>
                          <a:schemeClr val="tx2">
                            <a:lumMod val="40000"/>
                            <a:lumOff val="60000"/>
                          </a:schemeClr>
                        </a:solidFill>
                        <a:effectLst/>
                        <a:latin typeface="Times New Roman"/>
                        <a:ea typeface="SimSun"/>
                      </a:endParaRPr>
                    </a:p>
                  </a:txBody>
                  <a:tcPr marL="0" marR="0" marT="0" marB="0" anchor="ctr">
                    <a:solidFill>
                      <a:schemeClr val="accent6"/>
                    </a:solidFill>
                  </a:tcPr>
                </a:tc>
                <a:tc>
                  <a:txBody>
                    <a:bodyPr/>
                    <a:lstStyle/>
                    <a:p>
                      <a:pPr marL="0" marR="0" algn="ctr">
                        <a:spcBef>
                          <a:spcPts val="0"/>
                        </a:spcBef>
                        <a:spcAft>
                          <a:spcPts val="0"/>
                        </a:spcAft>
                      </a:pPr>
                      <a:r>
                        <a:rPr lang="en-US" sz="1800" dirty="0" smtClean="0">
                          <a:solidFill>
                            <a:srgbClr val="002060"/>
                          </a:solidFill>
                          <a:effectLst/>
                          <a:latin typeface="+mj-lt"/>
                        </a:rPr>
                        <a:t>6</a:t>
                      </a:r>
                      <a:endParaRPr lang="en-US" sz="1800" dirty="0">
                        <a:solidFill>
                          <a:srgbClr val="002060"/>
                        </a:solidFill>
                        <a:effectLst/>
                        <a:latin typeface="+mj-lt"/>
                        <a:ea typeface="SimSun"/>
                      </a:endParaRPr>
                    </a:p>
                  </a:txBody>
                  <a:tcPr marL="0" marR="0" marT="0" marB="0" anchor="ctr">
                    <a:solidFill>
                      <a:srgbClr val="DEDFE5"/>
                    </a:solidFill>
                  </a:tcPr>
                </a:tc>
                <a:tc>
                  <a:txBody>
                    <a:bodyPr/>
                    <a:lstStyle/>
                    <a:p>
                      <a:pPr marL="0" marR="0" algn="ctr">
                        <a:spcBef>
                          <a:spcPts val="0"/>
                        </a:spcBef>
                        <a:spcAft>
                          <a:spcPts val="0"/>
                        </a:spcAft>
                      </a:pPr>
                      <a:r>
                        <a:rPr lang="en-US" sz="1800" dirty="0" smtClean="0">
                          <a:solidFill>
                            <a:srgbClr val="002060"/>
                          </a:solidFill>
                          <a:effectLst/>
                          <a:latin typeface="+mj-lt"/>
                        </a:rPr>
                        <a:t>2.3</a:t>
                      </a:r>
                      <a:endParaRPr lang="en-US" sz="1800" dirty="0">
                        <a:solidFill>
                          <a:srgbClr val="002060"/>
                        </a:solidFill>
                        <a:effectLst/>
                        <a:latin typeface="+mj-lt"/>
                        <a:ea typeface="SimSun"/>
                      </a:endParaRPr>
                    </a:p>
                  </a:txBody>
                  <a:tcPr marL="0" marR="0" marT="0" marB="0" anchor="ctr">
                    <a:solidFill>
                      <a:srgbClr val="DEDFE5"/>
                    </a:solidFill>
                  </a:tcPr>
                </a:tc>
                <a:tc>
                  <a:txBody>
                    <a:bodyPr/>
                    <a:lstStyle/>
                    <a:p>
                      <a:pPr marL="0" marR="0" algn="ctr">
                        <a:spcBef>
                          <a:spcPts val="0"/>
                        </a:spcBef>
                        <a:spcAft>
                          <a:spcPts val="0"/>
                        </a:spcAft>
                      </a:pPr>
                      <a:r>
                        <a:rPr lang="en-US" sz="1800" dirty="0" smtClean="0">
                          <a:solidFill>
                            <a:srgbClr val="002060"/>
                          </a:solidFill>
                          <a:effectLst/>
                          <a:latin typeface="+mj-lt"/>
                          <a:ea typeface="+mn-ea"/>
                        </a:rPr>
                        <a:t>16</a:t>
                      </a:r>
                      <a:endParaRPr lang="en-US" sz="1800" dirty="0">
                        <a:solidFill>
                          <a:srgbClr val="002060"/>
                        </a:solidFill>
                        <a:effectLst/>
                        <a:latin typeface="+mj-lt"/>
                        <a:ea typeface="SimSun"/>
                      </a:endParaRPr>
                    </a:p>
                  </a:txBody>
                  <a:tcPr marL="0" marR="0" marT="0" marB="0" anchor="ctr">
                    <a:solidFill>
                      <a:srgbClr val="DEDFE5"/>
                    </a:solidFill>
                  </a:tcPr>
                </a:tc>
                <a:tc>
                  <a:txBody>
                    <a:bodyPr/>
                    <a:lstStyle/>
                    <a:p>
                      <a:pPr marL="0" marR="0" algn="ctr">
                        <a:spcBef>
                          <a:spcPts val="0"/>
                        </a:spcBef>
                        <a:spcAft>
                          <a:spcPts val="0"/>
                        </a:spcAft>
                      </a:pPr>
                      <a:r>
                        <a:rPr lang="en-US" sz="1800" dirty="0" smtClean="0">
                          <a:solidFill>
                            <a:srgbClr val="002060"/>
                          </a:solidFill>
                          <a:effectLst/>
                          <a:latin typeface="+mj-lt"/>
                        </a:rPr>
                        <a:t>600</a:t>
                      </a:r>
                      <a:endParaRPr lang="en-US" sz="1800" dirty="0">
                        <a:solidFill>
                          <a:srgbClr val="002060"/>
                        </a:solidFill>
                        <a:effectLst/>
                        <a:latin typeface="+mj-lt"/>
                        <a:ea typeface="SimSun"/>
                      </a:endParaRPr>
                    </a:p>
                  </a:txBody>
                  <a:tcPr marL="0" marR="0" marT="0" marB="0" anchor="ctr">
                    <a:solidFill>
                      <a:srgbClr val="DEDFE5"/>
                    </a:solidFill>
                  </a:tcPr>
                </a:tc>
              </a:tr>
              <a:tr h="297180">
                <a:tc>
                  <a:txBody>
                    <a:bodyPr/>
                    <a:lstStyle/>
                    <a:p>
                      <a:pPr marL="0" marR="0" algn="ctr">
                        <a:spcBef>
                          <a:spcPts val="0"/>
                        </a:spcBef>
                        <a:spcAft>
                          <a:spcPts val="0"/>
                        </a:spcAft>
                      </a:pPr>
                      <a:r>
                        <a:rPr lang="en-US" sz="1800" dirty="0" err="1" smtClean="0">
                          <a:effectLst/>
                        </a:rPr>
                        <a:t>SNS</a:t>
                      </a:r>
                      <a:r>
                        <a:rPr lang="en-US" sz="1800" dirty="0" smtClean="0">
                          <a:effectLst/>
                        </a:rPr>
                        <a:t>-3415</a:t>
                      </a:r>
                      <a:endParaRPr lang="en-US" sz="2700" dirty="0">
                        <a:solidFill>
                          <a:schemeClr val="tx2">
                            <a:lumMod val="40000"/>
                            <a:lumOff val="60000"/>
                          </a:schemeClr>
                        </a:solidFill>
                        <a:effectLst/>
                        <a:latin typeface="Times New Roman"/>
                        <a:ea typeface="SimSun"/>
                      </a:endParaRPr>
                    </a:p>
                  </a:txBody>
                  <a:tcPr marL="0" marR="0" marT="0" marB="0" anchor="ctr">
                    <a:solidFill>
                      <a:schemeClr val="accent6"/>
                    </a:solidFill>
                  </a:tcPr>
                </a:tc>
                <a:tc>
                  <a:txBody>
                    <a:bodyPr/>
                    <a:lstStyle/>
                    <a:p>
                      <a:pPr marL="0" marR="0" algn="ctr">
                        <a:spcBef>
                          <a:spcPts val="0"/>
                        </a:spcBef>
                        <a:spcAft>
                          <a:spcPts val="0"/>
                        </a:spcAft>
                      </a:pPr>
                      <a:r>
                        <a:rPr lang="en-US" sz="1800" dirty="0" smtClean="0">
                          <a:solidFill>
                            <a:srgbClr val="002060"/>
                          </a:solidFill>
                          <a:effectLst/>
                          <a:latin typeface="+mj-lt"/>
                        </a:rPr>
                        <a:t>4</a:t>
                      </a:r>
                      <a:endParaRPr lang="en-US" sz="1800" dirty="0">
                        <a:solidFill>
                          <a:srgbClr val="002060"/>
                        </a:solidFill>
                        <a:effectLst/>
                        <a:latin typeface="+mj-lt"/>
                        <a:ea typeface="SimSun"/>
                      </a:endParaRPr>
                    </a:p>
                  </a:txBody>
                  <a:tcPr marL="0" marR="0" marT="0" marB="0" anchor="ctr">
                    <a:solidFill>
                      <a:srgbClr val="CCCFDC"/>
                    </a:solidFill>
                  </a:tcPr>
                </a:tc>
                <a:tc>
                  <a:txBody>
                    <a:bodyPr/>
                    <a:lstStyle/>
                    <a:p>
                      <a:pPr marL="0" marR="0" algn="ctr">
                        <a:spcBef>
                          <a:spcPts val="0"/>
                        </a:spcBef>
                        <a:spcAft>
                          <a:spcPts val="0"/>
                        </a:spcAft>
                      </a:pPr>
                      <a:r>
                        <a:rPr lang="en-US" sz="1800" dirty="0" smtClean="0">
                          <a:solidFill>
                            <a:srgbClr val="002060"/>
                          </a:solidFill>
                          <a:effectLst/>
                          <a:latin typeface="+mj-lt"/>
                        </a:rPr>
                        <a:t>2.4</a:t>
                      </a:r>
                      <a:endParaRPr lang="en-US" sz="1800" dirty="0">
                        <a:solidFill>
                          <a:srgbClr val="002060"/>
                        </a:solidFill>
                        <a:effectLst/>
                        <a:latin typeface="+mj-lt"/>
                        <a:ea typeface="SimSun"/>
                      </a:endParaRPr>
                    </a:p>
                  </a:txBody>
                  <a:tcPr marL="0" marR="0" marT="0" marB="0" anchor="ctr">
                    <a:solidFill>
                      <a:srgbClr val="CCCFDC"/>
                    </a:solidFill>
                  </a:tcPr>
                </a:tc>
                <a:tc>
                  <a:txBody>
                    <a:bodyPr/>
                    <a:lstStyle/>
                    <a:p>
                      <a:pPr marL="0" marR="0" algn="ctr">
                        <a:spcBef>
                          <a:spcPts val="0"/>
                        </a:spcBef>
                        <a:spcAft>
                          <a:spcPts val="0"/>
                        </a:spcAft>
                      </a:pPr>
                      <a:r>
                        <a:rPr lang="en-US" sz="1800" dirty="0" smtClean="0">
                          <a:solidFill>
                            <a:srgbClr val="002060"/>
                          </a:solidFill>
                          <a:effectLst/>
                          <a:latin typeface="+mj-lt"/>
                        </a:rPr>
                        <a:t>16</a:t>
                      </a:r>
                      <a:endParaRPr lang="en-US" sz="1800" dirty="0">
                        <a:solidFill>
                          <a:srgbClr val="002060"/>
                        </a:solidFill>
                        <a:effectLst/>
                        <a:latin typeface="+mj-lt"/>
                        <a:ea typeface="SimSun"/>
                      </a:endParaRPr>
                    </a:p>
                  </a:txBody>
                  <a:tcPr marL="0" marR="0" marT="0" marB="0" anchor="ctr">
                    <a:solidFill>
                      <a:srgbClr val="CCCFDC"/>
                    </a:solidFill>
                  </a:tcPr>
                </a:tc>
                <a:tc>
                  <a:txBody>
                    <a:bodyPr/>
                    <a:lstStyle/>
                    <a:p>
                      <a:pPr marL="0" marR="0" algn="ctr">
                        <a:spcBef>
                          <a:spcPts val="0"/>
                        </a:spcBef>
                        <a:spcAft>
                          <a:spcPts val="0"/>
                        </a:spcAft>
                      </a:pPr>
                      <a:r>
                        <a:rPr lang="en-US" sz="1800" dirty="0" smtClean="0">
                          <a:solidFill>
                            <a:srgbClr val="002060"/>
                          </a:solidFill>
                          <a:effectLst/>
                          <a:latin typeface="+mj-lt"/>
                        </a:rPr>
                        <a:t>600</a:t>
                      </a:r>
                      <a:endParaRPr lang="en-US" sz="1800" dirty="0">
                        <a:solidFill>
                          <a:srgbClr val="002060"/>
                        </a:solidFill>
                        <a:effectLst/>
                        <a:latin typeface="+mj-lt"/>
                        <a:ea typeface="SimSun"/>
                      </a:endParaRPr>
                    </a:p>
                  </a:txBody>
                  <a:tcPr marL="0" marR="0" marT="0" marB="0" anchor="ctr">
                    <a:solidFill>
                      <a:srgbClr val="CCCFDC"/>
                    </a:solidFill>
                  </a:tcPr>
                </a:tc>
              </a:tr>
            </a:tbl>
          </a:graphicData>
        </a:graphic>
      </p:graphicFrame>
      <p:sp>
        <p:nvSpPr>
          <p:cNvPr id="10" name="Rounded Rectangular Callout 9"/>
          <p:cNvSpPr/>
          <p:nvPr/>
        </p:nvSpPr>
        <p:spPr>
          <a:xfrm>
            <a:off x="650861" y="3520880"/>
            <a:ext cx="7696244" cy="1251283"/>
          </a:xfrm>
          <a:prstGeom prst="wedgeRoundRectCallout">
            <a:avLst>
              <a:gd name="adj1" fmla="val -17333"/>
              <a:gd name="adj2" fmla="val -31066"/>
              <a:gd name="adj3" fmla="val 16667"/>
            </a:avLst>
          </a:prstGeom>
          <a:solidFill>
            <a:srgbClr val="FFFFCC"/>
          </a:solidFill>
          <a:ln>
            <a:solidFill>
              <a:srgbClr val="0070C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3" tIns="34292" rIns="68583" bIns="34292" rtlCol="0" anchor="ctr"/>
          <a:lstStyle/>
          <a:p>
            <a:pPr marL="114300" indent="-114300"/>
            <a:r>
              <a:rPr lang="en-US" sz="1600" b="1" dirty="0" smtClean="0">
                <a:solidFill>
                  <a:srgbClr val="FF0000"/>
                </a:solidFill>
              </a:rPr>
              <a:t>*</a:t>
            </a:r>
            <a:r>
              <a:rPr lang="en-US" sz="1600" dirty="0" smtClean="0">
                <a:solidFill>
                  <a:schemeClr val="tx1">
                    <a:lumMod val="50000"/>
                  </a:schemeClr>
                </a:solidFill>
              </a:rPr>
              <a:t> </a:t>
            </a:r>
            <a:r>
              <a:rPr lang="ja-JP" altLang="en-US" sz="1600" dirty="0" smtClean="0">
                <a:solidFill>
                  <a:srgbClr val="0070C0"/>
                </a:solidFill>
              </a:rPr>
              <a:t>最小の</a:t>
            </a:r>
            <a:r>
              <a:rPr lang="en-US" altLang="ja-JP" sz="1600" dirty="0" smtClean="0">
                <a:solidFill>
                  <a:srgbClr val="0070C0"/>
                </a:solidFill>
              </a:rPr>
              <a:t> </a:t>
            </a:r>
            <a:r>
              <a:rPr lang="en-US" sz="1600" dirty="0" smtClean="0">
                <a:solidFill>
                  <a:srgbClr val="0070C0"/>
                </a:solidFill>
              </a:rPr>
              <a:t>VM CPU </a:t>
            </a:r>
            <a:r>
              <a:rPr lang="ja-JP" altLang="en-US" sz="1600" dirty="0" smtClean="0">
                <a:solidFill>
                  <a:srgbClr val="0070C0"/>
                </a:solidFill>
              </a:rPr>
              <a:t>クロックレート要件　</a:t>
            </a:r>
            <a:r>
              <a:rPr lang="en-US" sz="1600" dirty="0" smtClean="0">
                <a:solidFill>
                  <a:srgbClr val="0070C0"/>
                </a:solidFill>
              </a:rPr>
              <a:t>= 2.0GHz / </a:t>
            </a:r>
            <a:r>
              <a:rPr lang="ja-JP" altLang="en-US" sz="1600" dirty="0" smtClean="0">
                <a:solidFill>
                  <a:srgbClr val="0070C0"/>
                </a:solidFill>
              </a:rPr>
              <a:t>コア</a:t>
            </a:r>
            <a:r>
              <a:rPr lang="en-US" sz="1600" dirty="0" smtClean="0">
                <a:solidFill>
                  <a:srgbClr val="0070C0"/>
                </a:solidFill>
              </a:rPr>
              <a:t> (OVA</a:t>
            </a:r>
            <a:r>
              <a:rPr lang="ja-JP" altLang="en-US" sz="1600" dirty="0" smtClean="0">
                <a:solidFill>
                  <a:srgbClr val="0070C0"/>
                </a:solidFill>
              </a:rPr>
              <a:t>と同等</a:t>
            </a:r>
            <a:r>
              <a:rPr lang="en-US" sz="1600" dirty="0" smtClean="0">
                <a:solidFill>
                  <a:srgbClr val="0070C0"/>
                </a:solidFill>
              </a:rPr>
              <a:t>)</a:t>
            </a:r>
            <a:br>
              <a:rPr lang="en-US" sz="1600" dirty="0" smtClean="0">
                <a:solidFill>
                  <a:srgbClr val="0070C0"/>
                </a:solidFill>
              </a:rPr>
            </a:br>
            <a:endParaRPr lang="en-US" sz="1600" dirty="0" smtClean="0">
              <a:solidFill>
                <a:srgbClr val="0070C0"/>
              </a:solidFill>
            </a:endParaRPr>
          </a:p>
          <a:p>
            <a:pPr marL="114300" indent="-114300"/>
            <a:r>
              <a:rPr lang="en-US" sz="1600" b="1" dirty="0" smtClean="0">
                <a:solidFill>
                  <a:srgbClr val="FF0000"/>
                </a:solidFill>
              </a:rPr>
              <a:t>**</a:t>
            </a:r>
            <a:r>
              <a:rPr lang="en-US" sz="1600" dirty="0">
                <a:solidFill>
                  <a:schemeClr val="tx1">
                    <a:lumMod val="50000"/>
                  </a:schemeClr>
                </a:solidFill>
              </a:rPr>
              <a:t> </a:t>
            </a:r>
            <a:r>
              <a:rPr lang="ja-JP" altLang="en-US" sz="1600" dirty="0" smtClean="0">
                <a:solidFill>
                  <a:srgbClr val="0070C0"/>
                </a:solidFill>
              </a:rPr>
              <a:t>実際のディスク要件はノードの利用目的などの要因に依存します。ディスクサイジングのデータをご参照ください。</a:t>
            </a:r>
            <a:endParaRPr lang="en-US" sz="1600" dirty="0">
              <a:solidFill>
                <a:srgbClr val="0070C0"/>
              </a:solidFill>
            </a:endParaRPr>
          </a:p>
        </p:txBody>
      </p:sp>
      <p:sp>
        <p:nvSpPr>
          <p:cNvPr id="12" name="Slide Number Placeholder 2"/>
          <p:cNvSpPr>
            <a:spLocks noGrp="1"/>
          </p:cNvSpPr>
          <p:nvPr>
            <p:ph type="sldNum" sz="quarter" idx="4294967295"/>
          </p:nvPr>
        </p:nvSpPr>
        <p:spPr>
          <a:xfrm>
            <a:off x="8409709" y="4814001"/>
            <a:ext cx="359666" cy="274637"/>
          </a:xfrm>
          <a:prstGeom prst="rect">
            <a:avLst/>
          </a:prstGeom>
        </p:spPr>
        <p:txBody>
          <a:bodyPr/>
          <a:lstStyle/>
          <a:p>
            <a:fld id="{3945D0FD-48F1-4D72-80C5-FFB60B92A834}" type="slidenum">
              <a:rPr lang="en-US" sz="600" smtClean="0">
                <a:solidFill>
                  <a:schemeClr val="tx2"/>
                </a:solidFill>
              </a:rPr>
              <a:pPr/>
              <a:t>34</a:t>
            </a:fld>
            <a:endParaRPr lang="en-US" sz="600" dirty="0">
              <a:solidFill>
                <a:schemeClr val="tx2"/>
              </a:solidFill>
            </a:endParaRPr>
          </a:p>
        </p:txBody>
      </p:sp>
    </p:spTree>
    <p:extLst>
      <p:ext uri="{BB962C8B-B14F-4D97-AF65-F5344CB8AC3E}">
        <p14:creationId xmlns:p14="http://schemas.microsoft.com/office/powerpoint/2010/main" val="220792239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MnT Node Log Storage Requirements for RADIUS</a:t>
            </a:r>
            <a:endParaRPr lang="en-US" sz="2800" dirty="0"/>
          </a:p>
        </p:txBody>
      </p:sp>
      <p:sp>
        <p:nvSpPr>
          <p:cNvPr id="4" name="Text Placeholder 3"/>
          <p:cNvSpPr>
            <a:spLocks noGrp="1"/>
          </p:cNvSpPr>
          <p:nvPr>
            <p:ph type="body" sz="quarter" idx="12"/>
          </p:nvPr>
        </p:nvSpPr>
        <p:spPr/>
        <p:txBody>
          <a:bodyPr/>
          <a:lstStyle/>
          <a:p>
            <a:r>
              <a:rPr lang="en-US" sz="1800" dirty="0" smtClean="0">
                <a:solidFill>
                  <a:srgbClr val="0070C0"/>
                </a:solidFill>
              </a:rPr>
              <a:t>Days Retention Based on # Endpoints and Disk Size</a:t>
            </a:r>
            <a:endParaRPr lang="en-US" sz="1800" dirty="0">
              <a:solidFill>
                <a:srgbClr val="0070C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43435687"/>
              </p:ext>
            </p:extLst>
          </p:nvPr>
        </p:nvGraphicFramePr>
        <p:xfrm>
          <a:off x="1155282" y="1624228"/>
          <a:ext cx="6096000" cy="2819399"/>
        </p:xfrm>
        <a:graphic>
          <a:graphicData uri="http://schemas.openxmlformats.org/drawingml/2006/table">
            <a:tbl>
              <a:tblPr firstRow="1" firstCol="1" bandRow="1">
                <a:tableStyleId>{5C22544A-7EE6-4342-B048-85BDC9FD1C3A}</a:tableStyleId>
              </a:tblPr>
              <a:tblGrid>
                <a:gridCol w="1016000"/>
                <a:gridCol w="1016000"/>
                <a:gridCol w="1016000"/>
                <a:gridCol w="1016000"/>
                <a:gridCol w="1016000"/>
                <a:gridCol w="1016000"/>
              </a:tblGrid>
              <a:tr h="278130">
                <a:tc>
                  <a:txBody>
                    <a:bodyPr/>
                    <a:lstStyle/>
                    <a:p>
                      <a:pPr algn="ctr" fontAlgn="b"/>
                      <a:endParaRPr lang="en-US" sz="1400" b="1" i="0" u="none" strike="noStrike" dirty="0">
                        <a:solidFill>
                          <a:schemeClr val="bg1"/>
                        </a:solidFill>
                        <a:effectLst/>
                        <a:latin typeface="Arial"/>
                      </a:endParaRPr>
                    </a:p>
                  </a:txBody>
                  <a:tcPr marL="34299" marR="34299" marT="34290" marB="34290" anchor="b">
                    <a:solidFill>
                      <a:schemeClr val="bg1"/>
                    </a:solidFill>
                  </a:tcPr>
                </a:tc>
                <a:tc>
                  <a:txBody>
                    <a:bodyPr/>
                    <a:lstStyle/>
                    <a:p>
                      <a:pPr algn="ctr" fontAlgn="b"/>
                      <a:r>
                        <a:rPr lang="en-US" sz="1400" b="1" i="0" u="none" strike="noStrike" dirty="0" smtClean="0">
                          <a:solidFill>
                            <a:schemeClr val="bg1"/>
                          </a:solidFill>
                          <a:effectLst/>
                          <a:latin typeface="Arial"/>
                        </a:rPr>
                        <a:t>200 GB</a:t>
                      </a:r>
                      <a:endParaRPr lang="en-US" sz="1400" b="1" i="0" u="none" strike="noStrike" dirty="0">
                        <a:solidFill>
                          <a:schemeClr val="bg1"/>
                        </a:solidFill>
                        <a:effectLst/>
                        <a:latin typeface="Arial"/>
                      </a:endParaRPr>
                    </a:p>
                  </a:txBody>
                  <a:tcPr marL="34299" marR="34299" marT="34290" marB="34290" anchor="b"/>
                </a:tc>
                <a:tc>
                  <a:txBody>
                    <a:bodyPr/>
                    <a:lstStyle/>
                    <a:p>
                      <a:pPr algn="ctr" fontAlgn="b"/>
                      <a:r>
                        <a:rPr lang="en-US" sz="1400" b="1" i="0" u="none" strike="noStrike" dirty="0" smtClean="0">
                          <a:solidFill>
                            <a:schemeClr val="bg1"/>
                          </a:solidFill>
                          <a:effectLst/>
                          <a:latin typeface="Arial"/>
                        </a:rPr>
                        <a:t>400 GB</a:t>
                      </a:r>
                      <a:endParaRPr lang="en-US" sz="1400" b="1" i="0" u="none" strike="noStrike" dirty="0">
                        <a:solidFill>
                          <a:schemeClr val="bg1"/>
                        </a:solidFill>
                        <a:effectLst/>
                        <a:latin typeface="Arial"/>
                      </a:endParaRPr>
                    </a:p>
                  </a:txBody>
                  <a:tcPr marL="34299" marR="34299" marT="34290" marB="34290" anchor="b"/>
                </a:tc>
                <a:tc>
                  <a:txBody>
                    <a:bodyPr/>
                    <a:lstStyle/>
                    <a:p>
                      <a:pPr algn="ctr" fontAlgn="b"/>
                      <a:r>
                        <a:rPr lang="en-US" sz="1400" b="1" i="0" u="none" strike="noStrike" dirty="0" smtClean="0">
                          <a:solidFill>
                            <a:schemeClr val="bg1"/>
                          </a:solidFill>
                          <a:effectLst/>
                          <a:latin typeface="Arial"/>
                        </a:rPr>
                        <a:t>600 GB</a:t>
                      </a:r>
                      <a:endParaRPr lang="en-US" sz="1400" b="1" i="0" u="none" strike="noStrike" dirty="0">
                        <a:solidFill>
                          <a:schemeClr val="bg1"/>
                        </a:solidFill>
                        <a:effectLst/>
                        <a:latin typeface="Arial"/>
                      </a:endParaRPr>
                    </a:p>
                  </a:txBody>
                  <a:tcPr marL="34299" marR="34299" marT="34290" marB="34290" anchor="b"/>
                </a:tc>
                <a:tc>
                  <a:txBody>
                    <a:bodyPr/>
                    <a:lstStyle/>
                    <a:p>
                      <a:pPr algn="ctr" fontAlgn="b"/>
                      <a:r>
                        <a:rPr lang="en-US" sz="1400" b="1" i="0" u="none" strike="noStrike" dirty="0" smtClean="0">
                          <a:solidFill>
                            <a:schemeClr val="bg1"/>
                          </a:solidFill>
                          <a:effectLst/>
                          <a:latin typeface="Arial"/>
                        </a:rPr>
                        <a:t>1024 GB</a:t>
                      </a:r>
                      <a:endParaRPr lang="en-US" sz="1400" b="1" i="0" u="none" strike="noStrike" dirty="0">
                        <a:solidFill>
                          <a:schemeClr val="bg1"/>
                        </a:solidFill>
                        <a:effectLst/>
                        <a:latin typeface="Arial"/>
                      </a:endParaRPr>
                    </a:p>
                  </a:txBody>
                  <a:tcPr marL="34299" marR="34299" marT="34290" marB="34290" anchor="b"/>
                </a:tc>
                <a:tc>
                  <a:txBody>
                    <a:bodyPr/>
                    <a:lstStyle/>
                    <a:p>
                      <a:pPr algn="ctr" fontAlgn="b"/>
                      <a:r>
                        <a:rPr lang="en-US" sz="1400" b="1" i="0" u="none" strike="noStrike" dirty="0" smtClean="0">
                          <a:solidFill>
                            <a:schemeClr val="bg1"/>
                          </a:solidFill>
                          <a:effectLst/>
                          <a:latin typeface="Arial"/>
                        </a:rPr>
                        <a:t>2048 GB</a:t>
                      </a:r>
                      <a:endParaRPr lang="en-US" sz="1400" b="1" i="0" u="none" strike="noStrike" dirty="0">
                        <a:solidFill>
                          <a:schemeClr val="bg1"/>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10,000</a:t>
                      </a:r>
                    </a:p>
                  </a:txBody>
                  <a:tcPr marL="9525" marR="9525" marT="9525" marB="0" anchor="b"/>
                </a:tc>
                <a:tc>
                  <a:txBody>
                    <a:bodyPr/>
                    <a:lstStyle/>
                    <a:p>
                      <a:pPr algn="ctr" fontAlgn="b"/>
                      <a:r>
                        <a:rPr lang="en-US" sz="1400" b="0" i="0" u="none" strike="noStrike" smtClean="0">
                          <a:solidFill>
                            <a:srgbClr val="000000"/>
                          </a:solidFill>
                          <a:effectLst/>
                          <a:latin typeface="Arial"/>
                        </a:rPr>
                        <a:t>126</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252</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378</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645</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1,289</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20,000</a:t>
                      </a:r>
                    </a:p>
                  </a:txBody>
                  <a:tcPr marL="9525" marR="9525" marT="9525" marB="0" anchor="b"/>
                </a:tc>
                <a:tc>
                  <a:txBody>
                    <a:bodyPr/>
                    <a:lstStyle/>
                    <a:p>
                      <a:pPr algn="ctr" fontAlgn="b"/>
                      <a:r>
                        <a:rPr lang="en-US" sz="1400" b="0" i="0" u="none" strike="noStrike" smtClean="0">
                          <a:solidFill>
                            <a:srgbClr val="000000"/>
                          </a:solidFill>
                          <a:effectLst/>
                          <a:latin typeface="Arial"/>
                        </a:rPr>
                        <a:t>63</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126</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189</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323</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645</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30,000</a:t>
                      </a:r>
                    </a:p>
                  </a:txBody>
                  <a:tcPr marL="9525" marR="9525" marT="9525" marB="0" anchor="b"/>
                </a:tc>
                <a:tc>
                  <a:txBody>
                    <a:bodyPr/>
                    <a:lstStyle/>
                    <a:p>
                      <a:pPr algn="ctr" fontAlgn="b"/>
                      <a:r>
                        <a:rPr lang="en-US" sz="1400" b="0" i="0" u="none" strike="noStrike" smtClean="0">
                          <a:solidFill>
                            <a:srgbClr val="000000"/>
                          </a:solidFill>
                          <a:effectLst/>
                          <a:latin typeface="Arial"/>
                        </a:rPr>
                        <a:t>42</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84</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126</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215</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430</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40,000</a:t>
                      </a:r>
                    </a:p>
                  </a:txBody>
                  <a:tcPr marL="9525" marR="9525" marT="9525" marB="0" anchor="b"/>
                </a:tc>
                <a:tc>
                  <a:txBody>
                    <a:bodyPr/>
                    <a:lstStyle/>
                    <a:p>
                      <a:pPr algn="ctr" fontAlgn="b"/>
                      <a:r>
                        <a:rPr lang="en-US" sz="1400" b="0" i="0" u="none" strike="noStrike" smtClean="0">
                          <a:solidFill>
                            <a:srgbClr val="000000"/>
                          </a:solidFill>
                          <a:effectLst/>
                          <a:latin typeface="Arial"/>
                        </a:rPr>
                        <a:t>32</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63</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95</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162</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323</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50,000</a:t>
                      </a:r>
                    </a:p>
                  </a:txBody>
                  <a:tcPr marL="9525" marR="9525" marT="9525" marB="0" anchor="b"/>
                </a:tc>
                <a:tc>
                  <a:txBody>
                    <a:bodyPr/>
                    <a:lstStyle/>
                    <a:p>
                      <a:pPr algn="ctr" fontAlgn="b"/>
                      <a:r>
                        <a:rPr lang="en-US" sz="1400" b="0" i="0" u="none" strike="noStrike" smtClean="0">
                          <a:solidFill>
                            <a:srgbClr val="000000"/>
                          </a:solidFill>
                          <a:effectLst/>
                          <a:latin typeface="Arial"/>
                        </a:rPr>
                        <a:t>26</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51</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76</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129</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258</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100,000</a:t>
                      </a:r>
                    </a:p>
                  </a:txBody>
                  <a:tcPr marL="9525" marR="9525" marT="9525" marB="0" anchor="b"/>
                </a:tc>
                <a:tc>
                  <a:txBody>
                    <a:bodyPr/>
                    <a:lstStyle/>
                    <a:p>
                      <a:pPr algn="ctr" fontAlgn="b"/>
                      <a:r>
                        <a:rPr lang="en-US" sz="1400" b="0" i="0" u="none" strike="noStrike" smtClean="0">
                          <a:solidFill>
                            <a:srgbClr val="000000"/>
                          </a:solidFill>
                          <a:effectLst/>
                          <a:latin typeface="Arial"/>
                        </a:rPr>
                        <a:t>13</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26</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38</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65</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129</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150,000</a:t>
                      </a:r>
                    </a:p>
                  </a:txBody>
                  <a:tcPr marL="9525" marR="9525" marT="9525" marB="0" anchor="b"/>
                </a:tc>
                <a:tc>
                  <a:txBody>
                    <a:bodyPr/>
                    <a:lstStyle/>
                    <a:p>
                      <a:pPr algn="ctr" fontAlgn="b"/>
                      <a:r>
                        <a:rPr lang="en-US" sz="1400" b="0" i="0" u="none" strike="noStrike" smtClean="0">
                          <a:solidFill>
                            <a:srgbClr val="000000"/>
                          </a:solidFill>
                          <a:effectLst/>
                          <a:latin typeface="Arial"/>
                        </a:rPr>
                        <a:t>9</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17</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26</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43</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86</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200,000</a:t>
                      </a:r>
                    </a:p>
                  </a:txBody>
                  <a:tcPr marL="9525" marR="9525" marT="9525" marB="0" anchor="b"/>
                </a:tc>
                <a:tc>
                  <a:txBody>
                    <a:bodyPr/>
                    <a:lstStyle/>
                    <a:p>
                      <a:pPr algn="ctr" fontAlgn="b"/>
                      <a:r>
                        <a:rPr lang="en-US" sz="1400" b="0" i="0" u="none" strike="noStrike" smtClean="0">
                          <a:solidFill>
                            <a:srgbClr val="000000"/>
                          </a:solidFill>
                          <a:effectLst/>
                          <a:latin typeface="Arial"/>
                        </a:rPr>
                        <a:t>7</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13</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19</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33</a:t>
                      </a:r>
                      <a:endParaRPr lang="en-US" sz="1400" b="0" i="0" u="none" strike="noStrike">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65</a:t>
                      </a:r>
                      <a:endParaRPr lang="en-US" sz="1400" b="0" i="0" u="none" strike="noStrike">
                        <a:solidFill>
                          <a:srgbClr val="000000"/>
                        </a:solidFill>
                        <a:effectLst/>
                        <a:latin typeface="Arial"/>
                      </a:endParaRPr>
                    </a:p>
                  </a:txBody>
                  <a:tcPr marL="34299" marR="34299" marT="34290" marB="34290" anchor="b"/>
                </a:tc>
              </a:tr>
              <a:tr h="278130">
                <a:tc>
                  <a:txBody>
                    <a:bodyPr/>
                    <a:lstStyle/>
                    <a:p>
                      <a:pPr algn="ctr" fontAlgn="b"/>
                      <a:r>
                        <a:rPr lang="en-US" sz="1400" b="0" i="0" u="none" strike="noStrike" dirty="0">
                          <a:solidFill>
                            <a:schemeClr val="bg1"/>
                          </a:solidFill>
                          <a:effectLst/>
                          <a:latin typeface="Arial" panose="020B0604020202020204" pitchFamily="34" charset="0"/>
                          <a:cs typeface="Arial" panose="020B0604020202020204" pitchFamily="34" charset="0"/>
                        </a:rPr>
                        <a:t>250,000</a:t>
                      </a:r>
                    </a:p>
                  </a:txBody>
                  <a:tcPr marL="9525" marR="9525" marT="9525" marB="0" anchor="b"/>
                </a:tc>
                <a:tc>
                  <a:txBody>
                    <a:bodyPr/>
                    <a:lstStyle/>
                    <a:p>
                      <a:pPr algn="ctr" fontAlgn="b"/>
                      <a:r>
                        <a:rPr lang="en-US" sz="1400" b="0" i="0" u="none" strike="noStrike" smtClean="0">
                          <a:solidFill>
                            <a:srgbClr val="000000"/>
                          </a:solidFill>
                          <a:effectLst/>
                          <a:latin typeface="Arial"/>
                        </a:rPr>
                        <a:t>6</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11</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16</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smtClean="0">
                          <a:solidFill>
                            <a:srgbClr val="000000"/>
                          </a:solidFill>
                          <a:effectLst/>
                          <a:latin typeface="Arial"/>
                        </a:rPr>
                        <a:t>26</a:t>
                      </a:r>
                      <a:endParaRPr lang="en-US" sz="1400" b="0" i="0" u="none" strike="noStrike" dirty="0">
                        <a:solidFill>
                          <a:srgbClr val="000000"/>
                        </a:solidFill>
                        <a:effectLst/>
                        <a:latin typeface="Arial"/>
                      </a:endParaRPr>
                    </a:p>
                  </a:txBody>
                  <a:tcPr marL="34299" marR="34299" marT="34290" marB="34290" anchor="b"/>
                </a:tc>
                <a:tc>
                  <a:txBody>
                    <a:bodyPr/>
                    <a:lstStyle/>
                    <a:p>
                      <a:pPr algn="ctr" fontAlgn="b"/>
                      <a:r>
                        <a:rPr lang="en-US" sz="1400" b="0" i="0" u="none" strike="noStrike" dirty="0" smtClean="0">
                          <a:solidFill>
                            <a:srgbClr val="000000"/>
                          </a:solidFill>
                          <a:effectLst/>
                          <a:latin typeface="Arial"/>
                        </a:rPr>
                        <a:t>52</a:t>
                      </a:r>
                      <a:endParaRPr lang="en-US" sz="1400" b="0" i="0" u="none" strike="noStrike" dirty="0">
                        <a:solidFill>
                          <a:srgbClr val="000000"/>
                        </a:solidFill>
                        <a:effectLst/>
                        <a:latin typeface="Arial"/>
                      </a:endParaRPr>
                    </a:p>
                  </a:txBody>
                  <a:tcPr marL="34299" marR="34299" marT="34290" marB="34290" anchor="b"/>
                </a:tc>
              </a:tr>
            </a:tbl>
          </a:graphicData>
        </a:graphic>
      </p:graphicFrame>
      <p:sp>
        <p:nvSpPr>
          <p:cNvPr id="6" name="TextBox 5"/>
          <p:cNvSpPr txBox="1"/>
          <p:nvPr/>
        </p:nvSpPr>
        <p:spPr>
          <a:xfrm>
            <a:off x="739675" y="1896300"/>
            <a:ext cx="507850" cy="2509228"/>
          </a:xfrm>
          <a:prstGeom prst="rect">
            <a:avLst/>
          </a:prstGeom>
          <a:noFill/>
        </p:spPr>
        <p:txBody>
          <a:bodyPr vert="vert270" wrap="square" lIns="68589" tIns="34295" rIns="68589" bIns="34295" rtlCol="0">
            <a:spAutoFit/>
          </a:bodyPr>
          <a:lstStyle/>
          <a:p>
            <a:pPr algn="ctr"/>
            <a:r>
              <a:rPr lang="en-US" dirty="0"/>
              <a:t>Total </a:t>
            </a:r>
            <a:r>
              <a:rPr lang="en-US" dirty="0" smtClean="0"/>
              <a:t>Endpoints</a:t>
            </a:r>
            <a:endParaRPr lang="en-US" dirty="0"/>
          </a:p>
        </p:txBody>
      </p:sp>
      <p:sp>
        <p:nvSpPr>
          <p:cNvPr id="13" name="TextBox 12"/>
          <p:cNvSpPr txBox="1"/>
          <p:nvPr/>
        </p:nvSpPr>
        <p:spPr>
          <a:xfrm>
            <a:off x="2154422" y="1306337"/>
            <a:ext cx="5096861" cy="300083"/>
          </a:xfrm>
          <a:prstGeom prst="rect">
            <a:avLst/>
          </a:prstGeom>
          <a:noFill/>
        </p:spPr>
        <p:txBody>
          <a:bodyPr wrap="square" lIns="68589" tIns="34295" rIns="68589" bIns="34295" rtlCol="0">
            <a:spAutoFit/>
          </a:bodyPr>
          <a:lstStyle/>
          <a:p>
            <a:pPr algn="ctr"/>
            <a:r>
              <a:rPr lang="en-US" sz="1500" dirty="0"/>
              <a:t>Total Disk Space Allocated to MnT Node</a:t>
            </a:r>
          </a:p>
        </p:txBody>
      </p:sp>
      <p:grpSp>
        <p:nvGrpSpPr>
          <p:cNvPr id="11" name="Group 4"/>
          <p:cNvGrpSpPr>
            <a:grpSpLocks/>
          </p:cNvGrpSpPr>
          <p:nvPr/>
        </p:nvGrpSpPr>
        <p:grpSpPr bwMode="auto">
          <a:xfrm>
            <a:off x="7688950" y="893207"/>
            <a:ext cx="1393598" cy="621506"/>
            <a:chOff x="4464" y="0"/>
            <a:chExt cx="1229" cy="522"/>
          </a:xfrm>
        </p:grpSpPr>
        <p:pic>
          <p:nvPicPr>
            <p:cNvPr id="12" name="Picture 5" descr="MCj0371050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4" y="0"/>
              <a:ext cx="476"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4921" y="144"/>
              <a:ext cx="772"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124" tIns="41061" rIns="82124" bIns="41061">
              <a:spAutoFit/>
            </a:bodyPr>
            <a:lstStyle>
              <a:lvl1pPr defTabSz="814388" eaLnBrk="0" hangingPunct="0">
                <a:defRPr sz="2400">
                  <a:solidFill>
                    <a:schemeClr val="tx1"/>
                  </a:solidFill>
                  <a:latin typeface="Arial" charset="0"/>
                  <a:ea typeface="ＭＳ Ｐゴシック" charset="0"/>
                  <a:cs typeface="ＭＳ Ｐゴシック" charset="0"/>
                </a:defRPr>
              </a:lvl1pPr>
              <a:lvl2pPr marL="742950" indent="-285750" defTabSz="814388" eaLnBrk="0" hangingPunct="0">
                <a:defRPr sz="2400">
                  <a:solidFill>
                    <a:schemeClr val="tx1"/>
                  </a:solidFill>
                  <a:latin typeface="Arial" charset="0"/>
                  <a:ea typeface="ＭＳ Ｐゴシック" charset="0"/>
                </a:defRPr>
              </a:lvl2pPr>
              <a:lvl3pPr marL="1143000" indent="-228600" defTabSz="814388" eaLnBrk="0" hangingPunct="0">
                <a:defRPr sz="2400">
                  <a:solidFill>
                    <a:schemeClr val="tx1"/>
                  </a:solidFill>
                  <a:latin typeface="Arial" charset="0"/>
                  <a:ea typeface="ＭＳ Ｐゴシック" charset="0"/>
                </a:defRPr>
              </a:lvl3pPr>
              <a:lvl4pPr marL="1600200" indent="-228600" defTabSz="814388" eaLnBrk="0" hangingPunct="0">
                <a:defRPr sz="2400">
                  <a:solidFill>
                    <a:schemeClr val="tx1"/>
                  </a:solidFill>
                  <a:latin typeface="Arial" charset="0"/>
                  <a:ea typeface="ＭＳ Ｐゴシック" charset="0"/>
                </a:defRPr>
              </a:lvl4pPr>
              <a:lvl5pPr marL="2057400" indent="-228600" defTabSz="814388" eaLnBrk="0" hangingPunct="0">
                <a:defRPr sz="2400">
                  <a:solidFill>
                    <a:schemeClr val="tx1"/>
                  </a:solidFill>
                  <a:latin typeface="Arial" charset="0"/>
                  <a:ea typeface="ＭＳ Ｐゴシック" charset="0"/>
                </a:defRPr>
              </a:lvl5pPr>
              <a:lvl6pPr marL="2514600" indent="-228600" defTabSz="8143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43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43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4388"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200" dirty="0">
                  <a:solidFill>
                    <a:srgbClr val="1F497D"/>
                  </a:solidFill>
                </a:rPr>
                <a:t>For Your</a:t>
              </a:r>
            </a:p>
            <a:p>
              <a:pPr algn="ctr">
                <a:lnSpc>
                  <a:spcPct val="90000"/>
                </a:lnSpc>
              </a:pPr>
              <a:r>
                <a:rPr lang="en-US" sz="1200" dirty="0">
                  <a:solidFill>
                    <a:srgbClr val="1F497D"/>
                  </a:solidFill>
                </a:rPr>
                <a:t>Reference</a:t>
              </a:r>
            </a:p>
          </p:txBody>
        </p:sp>
      </p:grpSp>
      <p:sp>
        <p:nvSpPr>
          <p:cNvPr id="16" name="Slide Number Placeholder 2"/>
          <p:cNvSpPr>
            <a:spLocks noGrp="1"/>
          </p:cNvSpPr>
          <p:nvPr>
            <p:ph type="sldNum" sz="quarter" idx="4294967295"/>
          </p:nvPr>
        </p:nvSpPr>
        <p:spPr>
          <a:xfrm>
            <a:off x="8409709" y="4814001"/>
            <a:ext cx="359666" cy="274637"/>
          </a:xfrm>
          <a:prstGeom prst="rect">
            <a:avLst/>
          </a:prstGeom>
        </p:spPr>
        <p:txBody>
          <a:bodyPr/>
          <a:lstStyle/>
          <a:p>
            <a:fld id="{3945D0FD-48F1-4D72-80C5-FFB60B92A834}" type="slidenum">
              <a:rPr lang="en-US" sz="600" smtClean="0">
                <a:solidFill>
                  <a:schemeClr val="tx2"/>
                </a:solidFill>
              </a:rPr>
              <a:pPr/>
              <a:t>35</a:t>
            </a:fld>
            <a:endParaRPr lang="en-US" sz="600" dirty="0">
              <a:solidFill>
                <a:schemeClr val="tx2"/>
              </a:solidFill>
            </a:endParaRPr>
          </a:p>
        </p:txBody>
      </p:sp>
      <p:sp>
        <p:nvSpPr>
          <p:cNvPr id="17" name="TextBox 16"/>
          <p:cNvSpPr txBox="1"/>
          <p:nvPr/>
        </p:nvSpPr>
        <p:spPr>
          <a:xfrm>
            <a:off x="7373407" y="2516114"/>
            <a:ext cx="1499616" cy="1409617"/>
          </a:xfrm>
          <a:prstGeom prst="rect">
            <a:avLst/>
          </a:prstGeom>
          <a:noFill/>
          <a:ln>
            <a:solidFill>
              <a:srgbClr val="0070C0"/>
            </a:solidFill>
          </a:ln>
        </p:spPr>
        <p:txBody>
          <a:bodyPr wrap="square" rtlCol="0">
            <a:spAutoFit/>
          </a:bodyPr>
          <a:lstStyle/>
          <a:p>
            <a:pPr>
              <a:lnSpc>
                <a:spcPct val="90000"/>
              </a:lnSpc>
              <a:spcBef>
                <a:spcPts val="600"/>
              </a:spcBef>
            </a:pPr>
            <a:r>
              <a:rPr lang="en-US" sz="1400" dirty="0" smtClean="0">
                <a:solidFill>
                  <a:srgbClr val="0070C0"/>
                </a:solidFill>
              </a:rPr>
              <a:t>Assumptions:</a:t>
            </a:r>
          </a:p>
          <a:p>
            <a:pPr marL="117475" indent="-117475">
              <a:lnSpc>
                <a:spcPct val="90000"/>
              </a:lnSpc>
              <a:spcBef>
                <a:spcPts val="600"/>
              </a:spcBef>
              <a:buFont typeface="Arial" panose="020B0604020202020204" pitchFamily="34" charset="0"/>
              <a:buChar char="•"/>
            </a:pPr>
            <a:r>
              <a:rPr lang="en-US" sz="1400" dirty="0" smtClean="0">
                <a:solidFill>
                  <a:srgbClr val="0070C0"/>
                </a:solidFill>
              </a:rPr>
              <a:t>10+ </a:t>
            </a:r>
            <a:r>
              <a:rPr lang="en-US" sz="1400" dirty="0" err="1" smtClean="0">
                <a:solidFill>
                  <a:srgbClr val="0070C0"/>
                </a:solidFill>
              </a:rPr>
              <a:t>auths</a:t>
            </a:r>
            <a:r>
              <a:rPr lang="en-US" sz="1400" dirty="0" smtClean="0">
                <a:solidFill>
                  <a:srgbClr val="0070C0"/>
                </a:solidFill>
              </a:rPr>
              <a:t>/day per endpoint</a:t>
            </a:r>
          </a:p>
          <a:p>
            <a:pPr marL="117475" indent="-117475">
              <a:lnSpc>
                <a:spcPct val="90000"/>
              </a:lnSpc>
              <a:spcBef>
                <a:spcPts val="600"/>
              </a:spcBef>
              <a:buFont typeface="Arial" panose="020B0604020202020204" pitchFamily="34" charset="0"/>
              <a:buChar char="•"/>
            </a:pPr>
            <a:r>
              <a:rPr lang="en-US" sz="1400" dirty="0" smtClean="0">
                <a:solidFill>
                  <a:srgbClr val="0070C0"/>
                </a:solidFill>
              </a:rPr>
              <a:t>Logging suppression enabled</a:t>
            </a:r>
          </a:p>
        </p:txBody>
      </p:sp>
      <p:sp>
        <p:nvSpPr>
          <p:cNvPr id="3" name="Rectangle 2"/>
          <p:cNvSpPr/>
          <p:nvPr/>
        </p:nvSpPr>
        <p:spPr bwMode="auto">
          <a:xfrm>
            <a:off x="2154422" y="4630207"/>
            <a:ext cx="5096860" cy="299923"/>
          </a:xfrm>
          <a:prstGeom prst="rect">
            <a:avLst/>
          </a:prstGeom>
          <a:solidFill>
            <a:schemeClr val="accent6">
              <a:lumMod val="20000"/>
              <a:lumOff val="80000"/>
            </a:schemeClr>
          </a:solidFill>
          <a:ln w="12700" cap="flat">
            <a:noFill/>
            <a:miter lim="800000"/>
            <a:headEnd type="none" w="med" len="med"/>
            <a:tailEnd type="none" w="med" len="med"/>
          </a:ln>
        </p:spPr>
        <p:txBody>
          <a:bodyPr lIns="91440" tIns="45720" rIns="91440" bIns="45720" rtlCol="0" anchor="ctr"/>
          <a:lstStyle/>
          <a:p>
            <a:pPr algn="ctr" defTabSz="514350"/>
            <a:r>
              <a:rPr lang="en-US" sz="1400" dirty="0" smtClean="0">
                <a:solidFill>
                  <a:srgbClr val="0070C0"/>
                </a:solidFill>
                <a:ea typeface="Arial" pitchFamily="-107" charset="0"/>
                <a:cs typeface="Arial" pitchFamily="-107" charset="0"/>
                <a:sym typeface="Arial" pitchFamily="-107" charset="0"/>
              </a:rPr>
              <a:t>Based on 30% allocation of MnT disk to RADIUS logging </a:t>
            </a:r>
          </a:p>
        </p:txBody>
      </p:sp>
    </p:spTree>
    <p:extLst>
      <p:ext uri="{BB962C8B-B14F-4D97-AF65-F5344CB8AC3E}">
        <p14:creationId xmlns:p14="http://schemas.microsoft.com/office/powerpoint/2010/main" val="5612729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1" y="1347788"/>
            <a:ext cx="3576300" cy="3168210"/>
          </a:xfrm>
        </p:spPr>
        <p:txBody>
          <a:bodyPr/>
          <a:lstStyle/>
          <a:p>
            <a:pPr marL="57136" indent="0">
              <a:buNone/>
            </a:pPr>
            <a:r>
              <a:rPr lang="ja-JP" altLang="en-US" sz="1800" dirty="0" smtClean="0"/>
              <a:t>下記資料を社内・パートナー様向けに公開</a:t>
            </a:r>
            <a:endParaRPr lang="en-US" sz="1800" dirty="0" smtClean="0"/>
          </a:p>
          <a:p>
            <a:r>
              <a:rPr lang="en-US" sz="1600" dirty="0" smtClean="0"/>
              <a:t>Cisco Live: BRKSEC-3699</a:t>
            </a:r>
          </a:p>
          <a:p>
            <a:r>
              <a:rPr lang="en-US" sz="1600" dirty="0" smtClean="0"/>
              <a:t>ISE Load Balancing Design Guide</a:t>
            </a:r>
          </a:p>
          <a:p>
            <a:r>
              <a:rPr lang="en-US" sz="1600" dirty="0"/>
              <a:t>Performance and Scale guidance </a:t>
            </a:r>
            <a:r>
              <a:rPr lang="ja-JP" altLang="en-US" sz="1600" dirty="0" smtClean="0"/>
              <a:t>（</a:t>
            </a:r>
            <a:r>
              <a:rPr lang="en-US" sz="1600" dirty="0" smtClean="0"/>
              <a:t>HLD template</a:t>
            </a:r>
            <a:r>
              <a:rPr lang="ja-JP" altLang="en-US" sz="1600" dirty="0" smtClean="0"/>
              <a:t>内に記載）</a:t>
            </a:r>
            <a:endParaRPr lang="en-US" sz="1600" dirty="0"/>
          </a:p>
          <a:p>
            <a:r>
              <a:rPr lang="en-US" sz="1600" dirty="0" smtClean="0"/>
              <a:t>Calculators for Bandwidth and Logging</a:t>
            </a:r>
            <a:endParaRPr lang="en-US" sz="1600" dirty="0"/>
          </a:p>
        </p:txBody>
      </p:sp>
      <p:sp>
        <p:nvSpPr>
          <p:cNvPr id="3" name="Title 2"/>
          <p:cNvSpPr>
            <a:spLocks noGrp="1"/>
          </p:cNvSpPr>
          <p:nvPr>
            <p:ph type="title"/>
          </p:nvPr>
        </p:nvSpPr>
        <p:spPr>
          <a:xfrm>
            <a:off x="437767" y="341313"/>
            <a:ext cx="3600834" cy="731837"/>
          </a:xfrm>
        </p:spPr>
        <p:txBody>
          <a:bodyPr/>
          <a:lstStyle/>
          <a:p>
            <a:r>
              <a:rPr lang="en-US" dirty="0" smtClean="0"/>
              <a:t>ISE サイジング</a:t>
            </a:r>
            <a:br>
              <a:rPr lang="en-US" dirty="0" smtClean="0"/>
            </a:br>
            <a:r>
              <a:rPr lang="en-US" dirty="0" smtClean="0"/>
              <a:t>リソース</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73393"/>
            <a:ext cx="5105400" cy="45123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038601" y="128532"/>
            <a:ext cx="5105399" cy="369332"/>
          </a:xfrm>
          <a:prstGeom prst="rect">
            <a:avLst/>
          </a:prstGeom>
          <a:solidFill>
            <a:schemeClr val="accent6">
              <a:lumMod val="20000"/>
              <a:lumOff val="80000"/>
            </a:schemeClr>
          </a:solidFill>
          <a:ln>
            <a:solidFill>
              <a:schemeClr val="tx2"/>
            </a:solidFill>
          </a:ln>
        </p:spPr>
        <p:txBody>
          <a:bodyPr wrap="square">
            <a:spAutoFit/>
          </a:bodyPr>
          <a:lstStyle/>
          <a:p>
            <a:r>
              <a:rPr lang="en-US" dirty="0">
                <a:solidFill>
                  <a:srgbClr val="335FFA"/>
                </a:solidFill>
                <a:hlinkClick r:id="rId3"/>
              </a:rPr>
              <a:t>https://communities.cisco.com/docs/DOC-65625</a:t>
            </a:r>
            <a:r>
              <a:rPr lang="en-US" dirty="0">
                <a:solidFill>
                  <a:srgbClr val="335FFA"/>
                </a:solidFill>
              </a:rPr>
              <a:t> </a:t>
            </a:r>
          </a:p>
        </p:txBody>
      </p:sp>
    </p:spTree>
    <p:extLst>
      <p:ext uri="{BB962C8B-B14F-4D97-AF65-F5344CB8AC3E}">
        <p14:creationId xmlns:p14="http://schemas.microsoft.com/office/powerpoint/2010/main" val="37785161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800" dirty="0" smtClean="0"/>
              <a:t>3</a:t>
            </a:r>
            <a:r>
              <a:rPr lang="en-US" sz="4800" baseline="30000" dirty="0" smtClean="0"/>
              <a:t>rd</a:t>
            </a:r>
            <a:r>
              <a:rPr lang="en-US" sz="4800" dirty="0" smtClean="0"/>
              <a:t>-Party NAD </a:t>
            </a:r>
            <a:r>
              <a:rPr lang="en-US" sz="4800" dirty="0"/>
              <a:t>Support – Phase 2</a:t>
            </a:r>
            <a:endParaRPr lang="en-US" dirty="0"/>
          </a:p>
        </p:txBody>
      </p:sp>
    </p:spTree>
    <p:extLst>
      <p:ext uri="{BB962C8B-B14F-4D97-AF65-F5344CB8AC3E}">
        <p14:creationId xmlns:p14="http://schemas.microsoft.com/office/powerpoint/2010/main" val="146903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461963" y="439993"/>
            <a:ext cx="2337109" cy="770461"/>
          </a:xfrm>
        </p:spPr>
        <p:txBody>
          <a:bodyPr/>
          <a:lstStyle/>
          <a:p>
            <a:r>
              <a:rPr lang="en-US" dirty="0" smtClean="0"/>
              <a:t>Phase 0</a:t>
            </a:r>
            <a:br>
              <a:rPr lang="en-US" dirty="0" smtClean="0"/>
            </a:br>
            <a:r>
              <a:rPr lang="en-US" sz="1800" dirty="0" smtClean="0"/>
              <a:t>(ISE 1.0-1.4)</a:t>
            </a:r>
            <a:endParaRPr lang="en-US" sz="1800" dirty="0"/>
          </a:p>
        </p:txBody>
      </p:sp>
      <p:sp>
        <p:nvSpPr>
          <p:cNvPr id="5" name="Text Placeholder 4"/>
          <p:cNvSpPr>
            <a:spLocks noGrp="1"/>
          </p:cNvSpPr>
          <p:nvPr>
            <p:ph type="body" sz="quarter" idx="22"/>
          </p:nvPr>
        </p:nvSpPr>
        <p:spPr>
          <a:xfrm>
            <a:off x="3377728" y="431046"/>
            <a:ext cx="2337109" cy="770461"/>
          </a:xfrm>
        </p:spPr>
        <p:txBody>
          <a:bodyPr/>
          <a:lstStyle/>
          <a:p>
            <a:r>
              <a:rPr lang="en-US" dirty="0" smtClean="0"/>
              <a:t>Phase 1</a:t>
            </a:r>
          </a:p>
          <a:p>
            <a:r>
              <a:rPr lang="en-US" sz="1800" dirty="0"/>
              <a:t>(ISE </a:t>
            </a:r>
            <a:r>
              <a:rPr lang="en-US" sz="1800" dirty="0" smtClean="0"/>
              <a:t>2.0)</a:t>
            </a:r>
            <a:endParaRPr lang="en-US" sz="2800" dirty="0"/>
          </a:p>
        </p:txBody>
      </p:sp>
      <p:sp>
        <p:nvSpPr>
          <p:cNvPr id="6" name="Text Placeholder 5"/>
          <p:cNvSpPr>
            <a:spLocks noGrp="1"/>
          </p:cNvSpPr>
          <p:nvPr>
            <p:ph type="body" sz="quarter" idx="24"/>
          </p:nvPr>
        </p:nvSpPr>
        <p:spPr>
          <a:xfrm>
            <a:off x="6354813" y="423686"/>
            <a:ext cx="2337109" cy="770461"/>
          </a:xfrm>
        </p:spPr>
        <p:txBody>
          <a:bodyPr/>
          <a:lstStyle/>
          <a:p>
            <a:r>
              <a:rPr lang="en-US" dirty="0" smtClean="0"/>
              <a:t>Phase 2</a:t>
            </a:r>
          </a:p>
          <a:p>
            <a:r>
              <a:rPr lang="en-US" sz="1800" dirty="0"/>
              <a:t>(ISE </a:t>
            </a:r>
            <a:r>
              <a:rPr lang="en-US" sz="1800" dirty="0" smtClean="0"/>
              <a:t>2.1)</a:t>
            </a:r>
            <a:endParaRPr lang="en-US" sz="2800" dirty="0"/>
          </a:p>
        </p:txBody>
      </p:sp>
      <p:sp>
        <p:nvSpPr>
          <p:cNvPr id="3" name="Text Placeholder 2"/>
          <p:cNvSpPr>
            <a:spLocks noGrp="1"/>
          </p:cNvSpPr>
          <p:nvPr>
            <p:ph type="body" sz="quarter" idx="11"/>
          </p:nvPr>
        </p:nvSpPr>
        <p:spPr>
          <a:xfrm>
            <a:off x="461962" y="1337723"/>
            <a:ext cx="2509837" cy="2949665"/>
          </a:xfrm>
        </p:spPr>
        <p:txBody>
          <a:bodyPr/>
          <a:lstStyle/>
          <a:p>
            <a:r>
              <a:rPr lang="ja-JP" altLang="en-US" b="1" dirty="0" smtClean="0">
                <a:solidFill>
                  <a:srgbClr val="0070C0"/>
                </a:solidFill>
              </a:rPr>
              <a:t>標準の</a:t>
            </a:r>
            <a:r>
              <a:rPr lang="en-US" b="1" dirty="0" smtClean="0">
                <a:solidFill>
                  <a:srgbClr val="0070C0"/>
                </a:solidFill>
              </a:rPr>
              <a:t> RADIUS </a:t>
            </a:r>
            <a:r>
              <a:rPr lang="ja-JP" altLang="en-US" b="1" dirty="0" smtClean="0">
                <a:solidFill>
                  <a:srgbClr val="0070C0"/>
                </a:solidFill>
              </a:rPr>
              <a:t>および</a:t>
            </a:r>
            <a:r>
              <a:rPr lang="en-US" b="1" dirty="0" smtClean="0">
                <a:solidFill>
                  <a:srgbClr val="0070C0"/>
                </a:solidFill>
              </a:rPr>
              <a:t>802.1X </a:t>
            </a:r>
            <a:r>
              <a:rPr lang="ja-JP" altLang="en-US" b="1" dirty="0" smtClean="0">
                <a:solidFill>
                  <a:srgbClr val="0070C0"/>
                </a:solidFill>
              </a:rPr>
              <a:t>のサポート</a:t>
            </a:r>
            <a:endParaRPr lang="en-US" b="1" dirty="0" smtClean="0">
              <a:solidFill>
                <a:srgbClr val="0070C0"/>
              </a:solidFill>
            </a:endParaRPr>
          </a:p>
          <a:p>
            <a:r>
              <a:rPr lang="ja-JP" altLang="en-US" b="1" dirty="0" smtClean="0">
                <a:solidFill>
                  <a:srgbClr val="0070C0"/>
                </a:solidFill>
              </a:rPr>
              <a:t>一般的な</a:t>
            </a:r>
            <a:r>
              <a:rPr lang="en-US" b="1" dirty="0" smtClean="0">
                <a:solidFill>
                  <a:srgbClr val="0070C0"/>
                </a:solidFill>
              </a:rPr>
              <a:t> MAB</a:t>
            </a:r>
            <a:r>
              <a:rPr lang="ja-JP" altLang="en-US" b="1" dirty="0" smtClean="0">
                <a:solidFill>
                  <a:srgbClr val="0070C0"/>
                </a:solidFill>
              </a:rPr>
              <a:t>サポートは</a:t>
            </a:r>
            <a:r>
              <a:rPr lang="en-US" b="1" dirty="0" smtClean="0">
                <a:solidFill>
                  <a:srgbClr val="0070C0"/>
                </a:solidFill>
              </a:rPr>
              <a:t>ISE 1.2</a:t>
            </a:r>
            <a:r>
              <a:rPr lang="ja-JP" altLang="en-US" b="1" dirty="0" smtClean="0">
                <a:solidFill>
                  <a:srgbClr val="0070C0"/>
                </a:solidFill>
              </a:rPr>
              <a:t>から追加</a:t>
            </a:r>
            <a:endParaRPr lang="en-US" b="1" dirty="0">
              <a:solidFill>
                <a:srgbClr val="0070C0"/>
              </a:solidFill>
            </a:endParaRPr>
          </a:p>
        </p:txBody>
      </p:sp>
      <p:sp>
        <p:nvSpPr>
          <p:cNvPr id="7" name="Text Placeholder 6"/>
          <p:cNvSpPr>
            <a:spLocks noGrp="1"/>
          </p:cNvSpPr>
          <p:nvPr>
            <p:ph type="body" sz="quarter" idx="26"/>
          </p:nvPr>
        </p:nvSpPr>
        <p:spPr>
          <a:xfrm>
            <a:off x="3141133" y="1337722"/>
            <a:ext cx="2997200" cy="2948893"/>
          </a:xfrm>
        </p:spPr>
        <p:txBody>
          <a:bodyPr/>
          <a:lstStyle/>
          <a:p>
            <a:r>
              <a:rPr lang="en-US" dirty="0" smtClean="0"/>
              <a:t>“worthy” NAD </a:t>
            </a:r>
            <a:r>
              <a:rPr lang="ja-JP" altLang="en-US" dirty="0" smtClean="0"/>
              <a:t>にアドバンスド機能を適用</a:t>
            </a:r>
            <a:endParaRPr lang="en-US" dirty="0" smtClean="0"/>
          </a:p>
          <a:p>
            <a:r>
              <a:rPr lang="en-US" b="1" dirty="0" smtClean="0">
                <a:solidFill>
                  <a:srgbClr val="0070C0"/>
                </a:solidFill>
              </a:rPr>
              <a:t>Wireless </a:t>
            </a:r>
            <a:r>
              <a:rPr lang="ja-JP" altLang="en-US" b="1" dirty="0" smtClean="0">
                <a:solidFill>
                  <a:srgbClr val="0070C0"/>
                </a:solidFill>
              </a:rPr>
              <a:t>の幅広いサポート</a:t>
            </a:r>
            <a:endParaRPr lang="en-US" b="1" dirty="0" smtClean="0">
              <a:solidFill>
                <a:srgbClr val="0070C0"/>
              </a:solidFill>
            </a:endParaRPr>
          </a:p>
          <a:p>
            <a:r>
              <a:rPr lang="en-US" dirty="0" err="1" smtClean="0"/>
              <a:t>IETF</a:t>
            </a:r>
            <a:r>
              <a:rPr lang="en-US" dirty="0" smtClean="0"/>
              <a:t> RADIUS CoA</a:t>
            </a:r>
          </a:p>
          <a:p>
            <a:r>
              <a:rPr lang="en-US" dirty="0" smtClean="0"/>
              <a:t>NAD </a:t>
            </a:r>
            <a:r>
              <a:rPr lang="ja-JP" altLang="en-US" dirty="0" smtClean="0"/>
              <a:t>プロファイル</a:t>
            </a:r>
            <a:r>
              <a:rPr lang="en-US" dirty="0" smtClean="0"/>
              <a:t>:</a:t>
            </a:r>
          </a:p>
          <a:p>
            <a:pPr marL="398463" lvl="1" indent="-169863"/>
            <a:r>
              <a:rPr lang="ja-JP" altLang="en-US" dirty="0" smtClean="0"/>
              <a:t>シンプルなポリシー設定</a:t>
            </a:r>
            <a:endParaRPr lang="en-US" altLang="ja-JP" dirty="0" smtClean="0"/>
          </a:p>
          <a:p>
            <a:pPr marL="398463" lvl="1" indent="-169863"/>
            <a:r>
              <a:rPr lang="ja-JP" altLang="en-US" dirty="0" smtClean="0"/>
              <a:t>標準化されたパーミッション</a:t>
            </a:r>
            <a:endParaRPr lang="en-US" altLang="ja-JP" dirty="0" smtClean="0"/>
          </a:p>
          <a:p>
            <a:pPr marL="398463" lvl="1" indent="-169863"/>
            <a:r>
              <a:rPr lang="ja-JP" altLang="en-US" dirty="0" smtClean="0"/>
              <a:t>プロトコルオプション</a:t>
            </a:r>
            <a:endParaRPr lang="en-US" dirty="0" smtClean="0"/>
          </a:p>
          <a:p>
            <a:pPr marL="398463" lvl="1" indent="-169863"/>
            <a:r>
              <a:rPr lang="en-US" dirty="0" smtClean="0"/>
              <a:t>URL </a:t>
            </a:r>
            <a:r>
              <a:rPr lang="ja-JP" altLang="en-US" dirty="0" smtClean="0"/>
              <a:t>リダイレクトパラメータ</a:t>
            </a:r>
            <a:endParaRPr lang="en-US" dirty="0" smtClean="0"/>
          </a:p>
          <a:p>
            <a:pPr marL="398463" lvl="1" indent="-169863"/>
            <a:r>
              <a:rPr lang="en-US" dirty="0" smtClean="0"/>
              <a:t>CoA </a:t>
            </a:r>
            <a:r>
              <a:rPr lang="ja-JP" altLang="en-US" dirty="0" smtClean="0"/>
              <a:t>設定</a:t>
            </a:r>
            <a:endParaRPr lang="en-US" dirty="0" smtClean="0"/>
          </a:p>
          <a:p>
            <a:r>
              <a:rPr lang="ja-JP" altLang="en-US" dirty="0" smtClean="0"/>
              <a:t>スマートな</a:t>
            </a:r>
            <a:r>
              <a:rPr lang="en-US" altLang="ja-JP" dirty="0" smtClean="0"/>
              <a:t> </a:t>
            </a:r>
            <a:r>
              <a:rPr lang="en-US" dirty="0" err="1" smtClean="0"/>
              <a:t>Auth</a:t>
            </a:r>
            <a:r>
              <a:rPr lang="en-US" dirty="0" smtClean="0"/>
              <a:t> Profiles</a:t>
            </a:r>
          </a:p>
          <a:p>
            <a:endParaRPr lang="en-US" dirty="0"/>
          </a:p>
        </p:txBody>
      </p:sp>
      <p:sp>
        <p:nvSpPr>
          <p:cNvPr id="8" name="Text Placeholder 7"/>
          <p:cNvSpPr>
            <a:spLocks noGrp="1"/>
          </p:cNvSpPr>
          <p:nvPr>
            <p:ph type="body" sz="quarter" idx="27"/>
          </p:nvPr>
        </p:nvSpPr>
        <p:spPr>
          <a:xfrm>
            <a:off x="6138333" y="1337722"/>
            <a:ext cx="2777068" cy="2948894"/>
          </a:xfrm>
        </p:spPr>
        <p:txBody>
          <a:bodyPr/>
          <a:lstStyle/>
          <a:p>
            <a:r>
              <a:rPr lang="en-US" dirty="0" smtClean="0"/>
              <a:t>“less worthy” NAD </a:t>
            </a:r>
            <a:r>
              <a:rPr lang="ja-JP" altLang="en-US" dirty="0" smtClean="0"/>
              <a:t>にアドバンスド機能を適用</a:t>
            </a:r>
            <a:endParaRPr lang="en-US" dirty="0" smtClean="0"/>
          </a:p>
          <a:p>
            <a:r>
              <a:rPr lang="en-US" b="1" dirty="0" smtClean="0">
                <a:solidFill>
                  <a:srgbClr val="0070C0"/>
                </a:solidFill>
              </a:rPr>
              <a:t>Wired </a:t>
            </a:r>
            <a:r>
              <a:rPr lang="ja-JP" altLang="en-US" b="1" dirty="0" smtClean="0">
                <a:solidFill>
                  <a:srgbClr val="0070C0"/>
                </a:solidFill>
              </a:rPr>
              <a:t>の幅広いサポート</a:t>
            </a:r>
            <a:endParaRPr lang="en-US" b="1" dirty="0" smtClean="0">
              <a:solidFill>
                <a:srgbClr val="0070C0"/>
              </a:solidFill>
            </a:endParaRPr>
          </a:p>
          <a:p>
            <a:r>
              <a:rPr lang="en-US" dirty="0" smtClean="0"/>
              <a:t>SNMP CoA</a:t>
            </a:r>
          </a:p>
          <a:p>
            <a:r>
              <a:rPr lang="ja-JP" altLang="en-US" dirty="0" smtClean="0"/>
              <a:t>内部</a:t>
            </a:r>
            <a:r>
              <a:rPr lang="en-US" dirty="0"/>
              <a:t>DHCP/</a:t>
            </a:r>
            <a:r>
              <a:rPr lang="en-US" dirty="0" smtClean="0"/>
              <a:t>DNS</a:t>
            </a:r>
            <a:r>
              <a:rPr lang="ja-JP" altLang="en-US" dirty="0" smtClean="0"/>
              <a:t>サーバを使用した</a:t>
            </a:r>
            <a:r>
              <a:rPr lang="en-US" altLang="ja-JP" dirty="0" smtClean="0"/>
              <a:t> ”</a:t>
            </a:r>
            <a:r>
              <a:rPr lang="en-US" dirty="0" smtClean="0"/>
              <a:t>Walled </a:t>
            </a:r>
            <a:r>
              <a:rPr lang="en-US" dirty="0" smtClean="0"/>
              <a:t>garden” </a:t>
            </a:r>
          </a:p>
          <a:p>
            <a:r>
              <a:rPr lang="en-US" dirty="0" smtClean="0"/>
              <a:t>VLAN</a:t>
            </a:r>
            <a:r>
              <a:rPr lang="en-US" dirty="0"/>
              <a:t> </a:t>
            </a:r>
            <a:r>
              <a:rPr lang="ja-JP" altLang="en-US" dirty="0" smtClean="0"/>
              <a:t>ベースアクセス制御</a:t>
            </a:r>
            <a:endParaRPr lang="en-US" dirty="0"/>
          </a:p>
        </p:txBody>
      </p:sp>
      <p:sp>
        <p:nvSpPr>
          <p:cNvPr id="9" name="Title 1"/>
          <p:cNvSpPr txBox="1">
            <a:spLocks/>
          </p:cNvSpPr>
          <p:nvPr/>
        </p:nvSpPr>
        <p:spPr>
          <a:xfrm>
            <a:off x="90633" y="19580"/>
            <a:ext cx="8345488" cy="731837"/>
          </a:xfrm>
          <a:prstGeom prst="rect">
            <a:avLst/>
          </a:prstGeom>
        </p:spPr>
        <p:txBody>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dirty="0" smtClean="0"/>
              <a:t>ISE 3</a:t>
            </a:r>
            <a:r>
              <a:rPr lang="en-US" baseline="30000" dirty="0" smtClean="0"/>
              <a:t>rd</a:t>
            </a:r>
            <a:r>
              <a:rPr lang="en-US" dirty="0" smtClean="0"/>
              <a:t>-Party NAD </a:t>
            </a:r>
            <a:r>
              <a:rPr lang="ja-JP" altLang="en-US" dirty="0" smtClean="0"/>
              <a:t>サポートフェーズ</a:t>
            </a:r>
            <a:endParaRPr lang="en-US" dirty="0"/>
          </a:p>
        </p:txBody>
      </p:sp>
      <p:sp>
        <p:nvSpPr>
          <p:cNvPr id="10" name="Rectangle 9"/>
          <p:cNvSpPr/>
          <p:nvPr/>
        </p:nvSpPr>
        <p:spPr>
          <a:xfrm>
            <a:off x="211668" y="3403190"/>
            <a:ext cx="2650066" cy="1077218"/>
          </a:xfrm>
          <a:prstGeom prst="rect">
            <a:avLst/>
          </a:prstGeom>
          <a:solidFill>
            <a:schemeClr val="accent5">
              <a:lumMod val="20000"/>
              <a:lumOff val="80000"/>
            </a:schemeClr>
          </a:solidFill>
        </p:spPr>
        <p:txBody>
          <a:bodyPr wrap="square">
            <a:spAutoFit/>
          </a:bodyPr>
          <a:lstStyle/>
          <a:p>
            <a:r>
              <a:rPr lang="en-US" sz="1600" b="1" dirty="0" smtClean="0">
                <a:solidFill>
                  <a:srgbClr val="0070C0"/>
                </a:solidFill>
              </a:rPr>
              <a:t>What is a “worthy</a:t>
            </a:r>
            <a:r>
              <a:rPr lang="en-US" sz="1600" b="1" dirty="0">
                <a:solidFill>
                  <a:srgbClr val="0070C0"/>
                </a:solidFill>
              </a:rPr>
              <a:t>” </a:t>
            </a:r>
            <a:r>
              <a:rPr lang="en-US" sz="1600" b="1" dirty="0" smtClean="0">
                <a:solidFill>
                  <a:srgbClr val="0070C0"/>
                </a:solidFill>
              </a:rPr>
              <a:t>NAD?</a:t>
            </a:r>
          </a:p>
          <a:p>
            <a:r>
              <a:rPr lang="en-US" sz="1600" dirty="0" smtClean="0"/>
              <a:t>RADIUS CoA </a:t>
            </a:r>
            <a:r>
              <a:rPr lang="ja-JP" altLang="en-US" sz="1600" dirty="0" smtClean="0"/>
              <a:t>や</a:t>
            </a:r>
            <a:r>
              <a:rPr lang="en-US" altLang="ja-JP" sz="1600" dirty="0" smtClean="0"/>
              <a:t> </a:t>
            </a:r>
            <a:r>
              <a:rPr lang="en-US" sz="1600" dirty="0" smtClean="0"/>
              <a:t>URL</a:t>
            </a:r>
            <a:r>
              <a:rPr lang="ja-JP" altLang="en-US" sz="1600" dirty="0" smtClean="0"/>
              <a:t>リダイレクト</a:t>
            </a:r>
            <a:r>
              <a:rPr lang="en-US" sz="1600" dirty="0" smtClean="0"/>
              <a:t> – </a:t>
            </a:r>
            <a:r>
              <a:rPr lang="ja-JP" altLang="en-US" sz="1600" dirty="0" smtClean="0"/>
              <a:t>ダイナミックまたはスタティックに</a:t>
            </a:r>
            <a:r>
              <a:rPr lang="en-US" altLang="ja-JP" sz="1600" dirty="0" smtClean="0"/>
              <a:t>MAC/IP</a:t>
            </a:r>
            <a:r>
              <a:rPr lang="ja-JP" altLang="en-US" sz="1600" dirty="0" smtClean="0"/>
              <a:t>を挿入</a:t>
            </a:r>
            <a:endParaRPr lang="en-US" altLang="ja-JP" sz="1600" dirty="0" smtClean="0"/>
          </a:p>
        </p:txBody>
      </p:sp>
      <p:sp>
        <p:nvSpPr>
          <p:cNvPr id="11" name="Rectangle 10"/>
          <p:cNvSpPr/>
          <p:nvPr/>
        </p:nvSpPr>
        <p:spPr>
          <a:xfrm>
            <a:off x="6240197" y="3657480"/>
            <a:ext cx="2675204" cy="1077218"/>
          </a:xfrm>
          <a:prstGeom prst="rect">
            <a:avLst/>
          </a:prstGeom>
          <a:solidFill>
            <a:schemeClr val="accent5">
              <a:lumMod val="20000"/>
              <a:lumOff val="80000"/>
            </a:schemeClr>
          </a:solidFill>
        </p:spPr>
        <p:txBody>
          <a:bodyPr wrap="square">
            <a:spAutoFit/>
          </a:bodyPr>
          <a:lstStyle/>
          <a:p>
            <a:r>
              <a:rPr lang="en-US" sz="1600" b="1" dirty="0" smtClean="0">
                <a:solidFill>
                  <a:srgbClr val="0070C0"/>
                </a:solidFill>
              </a:rPr>
              <a:t>ISE 2.1 NAD </a:t>
            </a:r>
            <a:r>
              <a:rPr lang="ja-JP" altLang="en-US" sz="1600" b="1" dirty="0" smtClean="0">
                <a:solidFill>
                  <a:srgbClr val="0070C0"/>
                </a:solidFill>
              </a:rPr>
              <a:t>要件</a:t>
            </a:r>
            <a:r>
              <a:rPr lang="en-US" sz="1600" b="1" dirty="0" smtClean="0">
                <a:solidFill>
                  <a:srgbClr val="0070C0"/>
                </a:solidFill>
              </a:rPr>
              <a:t>:</a:t>
            </a:r>
          </a:p>
          <a:p>
            <a:r>
              <a:rPr lang="en-US" sz="1600" dirty="0" smtClean="0"/>
              <a:t>CoA (RADIUS </a:t>
            </a:r>
            <a:r>
              <a:rPr lang="ja-JP" altLang="en-US" sz="1600" dirty="0" smtClean="0"/>
              <a:t>または</a:t>
            </a:r>
            <a:r>
              <a:rPr lang="en-US" sz="1600" dirty="0" smtClean="0"/>
              <a:t> SNMP), </a:t>
            </a:r>
            <a:r>
              <a:rPr lang="en-US" sz="1600" dirty="0"/>
              <a:t>RADIUS</a:t>
            </a:r>
            <a:r>
              <a:rPr lang="ja-JP" altLang="en-US" sz="1600" dirty="0" smtClean="0"/>
              <a:t>認証時の</a:t>
            </a:r>
            <a:r>
              <a:rPr lang="en-US" sz="1600" dirty="0" smtClean="0"/>
              <a:t>VLAN</a:t>
            </a:r>
            <a:r>
              <a:rPr lang="ja-JP" altLang="en-US" sz="1600" dirty="0" smtClean="0"/>
              <a:t>アサイン</a:t>
            </a:r>
            <a:endParaRPr lang="en-US" sz="1600" dirty="0"/>
          </a:p>
        </p:txBody>
      </p:sp>
    </p:spTree>
    <p:extLst>
      <p:ext uri="{BB962C8B-B14F-4D97-AF65-F5344CB8AC3E}">
        <p14:creationId xmlns:p14="http://schemas.microsoft.com/office/powerpoint/2010/main" val="49698452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44" y="292718"/>
            <a:ext cx="8579188" cy="357487"/>
          </a:xfrm>
        </p:spPr>
        <p:txBody>
          <a:bodyPr/>
          <a:lstStyle/>
          <a:p>
            <a:r>
              <a:rPr lang="en-US" dirty="0" smtClean="0"/>
              <a:t>3</a:t>
            </a:r>
            <a:r>
              <a:rPr lang="en-US" baseline="30000" dirty="0" smtClean="0"/>
              <a:t>rd</a:t>
            </a:r>
            <a:r>
              <a:rPr lang="en-US" dirty="0" smtClean="0"/>
              <a:t>-Party </a:t>
            </a:r>
            <a:r>
              <a:rPr lang="ja-JP" altLang="en-US" dirty="0" smtClean="0"/>
              <a:t>デバイスサポート</a:t>
            </a:r>
            <a:r>
              <a:rPr lang="en-US" dirty="0" smtClean="0"/>
              <a:t> – Phase 2</a:t>
            </a:r>
            <a:endParaRPr lang="en-US" dirty="0"/>
          </a:p>
        </p:txBody>
      </p:sp>
      <p:sp>
        <p:nvSpPr>
          <p:cNvPr id="3" name="Text Placeholder 2"/>
          <p:cNvSpPr>
            <a:spLocks noGrp="1"/>
          </p:cNvSpPr>
          <p:nvPr>
            <p:ph idx="1"/>
          </p:nvPr>
        </p:nvSpPr>
        <p:spPr>
          <a:xfrm>
            <a:off x="229701" y="1199553"/>
            <a:ext cx="8580924" cy="3724274"/>
          </a:xfrm>
        </p:spPr>
        <p:txBody>
          <a:bodyPr/>
          <a:lstStyle/>
          <a:p>
            <a:r>
              <a:rPr lang="en-US" sz="2000" dirty="0" smtClean="0"/>
              <a:t>Basic </a:t>
            </a:r>
            <a:r>
              <a:rPr lang="en-US" sz="2000" dirty="0" err="1" smtClean="0"/>
              <a:t>Auth</a:t>
            </a:r>
            <a:r>
              <a:rPr lang="en-US" sz="2000" dirty="0" smtClean="0"/>
              <a:t> </a:t>
            </a:r>
            <a:r>
              <a:rPr lang="ja-JP" altLang="en-US" sz="2000" dirty="0" smtClean="0"/>
              <a:t>フロー</a:t>
            </a:r>
            <a:r>
              <a:rPr lang="en-US" sz="2000" dirty="0" smtClean="0"/>
              <a:t>:</a:t>
            </a:r>
          </a:p>
          <a:p>
            <a:pPr lvl="1"/>
            <a:r>
              <a:rPr lang="ja-JP" altLang="en-US" sz="1800" dirty="0" smtClean="0"/>
              <a:t>ユーザ・デバイスがスイッチに接続すると、デフォルトで指定の認証</a:t>
            </a:r>
            <a:r>
              <a:rPr lang="en-US" altLang="ja-JP" sz="1800" dirty="0" smtClean="0"/>
              <a:t>VLAN</a:t>
            </a:r>
            <a:r>
              <a:rPr lang="ja-JP" altLang="en-US" sz="1800" dirty="0" smtClean="0"/>
              <a:t>にアサインされる</a:t>
            </a:r>
            <a:endParaRPr lang="en-US" altLang="ja-JP" sz="1800" dirty="0" smtClean="0"/>
          </a:p>
          <a:p>
            <a:pPr lvl="1"/>
            <a:r>
              <a:rPr lang="en-US" sz="1800" dirty="0" smtClean="0"/>
              <a:t>RADIUS</a:t>
            </a:r>
            <a:r>
              <a:rPr lang="ja-JP" altLang="en-US" sz="1800" dirty="0" smtClean="0"/>
              <a:t>認証が成功すると</a:t>
            </a:r>
            <a:r>
              <a:rPr lang="en-US" sz="1800" dirty="0" smtClean="0"/>
              <a:t> (</a:t>
            </a:r>
            <a:r>
              <a:rPr lang="ja-JP" altLang="en-US" sz="1800" dirty="0" smtClean="0"/>
              <a:t>例</a:t>
            </a:r>
            <a:r>
              <a:rPr lang="en-US" altLang="ja-JP" sz="1800" dirty="0" smtClean="0"/>
              <a:t>. </a:t>
            </a:r>
            <a:r>
              <a:rPr lang="en-US" sz="1800" dirty="0" smtClean="0"/>
              <a:t>MAB or 802.1X), ISE</a:t>
            </a:r>
            <a:r>
              <a:rPr lang="ja-JP" altLang="en-US" sz="1800" dirty="0" smtClean="0"/>
              <a:t>は</a:t>
            </a:r>
            <a:r>
              <a:rPr lang="en-US" sz="1800" dirty="0" smtClean="0"/>
              <a:t>DHCP</a:t>
            </a:r>
            <a:r>
              <a:rPr lang="ja-JP" altLang="en-US" sz="1800" dirty="0" smtClean="0"/>
              <a:t>サーバとしてえんどぽんとに</a:t>
            </a:r>
            <a:r>
              <a:rPr lang="en-US" altLang="ja-JP" sz="1800" dirty="0" smtClean="0"/>
              <a:t>IP</a:t>
            </a:r>
            <a:r>
              <a:rPr lang="ja-JP" altLang="en-US" sz="1800" dirty="0" smtClean="0"/>
              <a:t>アドレスと</a:t>
            </a:r>
            <a:r>
              <a:rPr lang="en-US" altLang="ja-JP" sz="1800" dirty="0" smtClean="0"/>
              <a:t>DNS</a:t>
            </a:r>
            <a:r>
              <a:rPr lang="ja-JP" altLang="en-US" sz="1800" dirty="0" smtClean="0"/>
              <a:t>サーバ情報を供給し、自身が</a:t>
            </a:r>
            <a:r>
              <a:rPr lang="en-US" altLang="ja-JP" sz="1800" dirty="0" smtClean="0"/>
              <a:t>DNS</a:t>
            </a:r>
            <a:r>
              <a:rPr lang="ja-JP" altLang="en-US" sz="1800" dirty="0" smtClean="0"/>
              <a:t>サーバしてクライアントからのリクエストに応答することで通信を制御する</a:t>
            </a:r>
            <a:endParaRPr lang="en-US" altLang="ja-JP" sz="1800" dirty="0" smtClean="0"/>
          </a:p>
          <a:p>
            <a:pPr lvl="1"/>
            <a:r>
              <a:rPr lang="ja-JP" altLang="en-US" sz="1800" dirty="0" smtClean="0"/>
              <a:t>もし</a:t>
            </a:r>
            <a:r>
              <a:rPr lang="en-US" sz="1800" dirty="0" smtClean="0"/>
              <a:t>CWA, Posture, BYOD</a:t>
            </a:r>
            <a:r>
              <a:rPr lang="ja-JP" altLang="en-US" sz="1800" dirty="0" smtClean="0"/>
              <a:t>等で</a:t>
            </a:r>
            <a:r>
              <a:rPr lang="en-US" altLang="ja-JP" sz="1800" dirty="0" smtClean="0"/>
              <a:t>URL</a:t>
            </a:r>
            <a:r>
              <a:rPr lang="ja-JP" altLang="en-US" sz="1800" dirty="0" smtClean="0"/>
              <a:t>リダイレクトが必要な場合、クライアントのブラウザリクエストは、除外していない限り、</a:t>
            </a:r>
            <a:r>
              <a:rPr lang="en-US" altLang="ja-JP" sz="1800" dirty="0" smtClean="0"/>
              <a:t>ISE</a:t>
            </a:r>
            <a:r>
              <a:rPr lang="ja-JP" altLang="en-US" sz="1800" dirty="0" smtClean="0"/>
              <a:t>へ送られる</a:t>
            </a:r>
            <a:endParaRPr lang="en-US" altLang="ja-JP" sz="1800" dirty="0" smtClean="0"/>
          </a:p>
          <a:p>
            <a:pPr lvl="1"/>
            <a:r>
              <a:rPr lang="en-US" sz="1800" dirty="0" smtClean="0"/>
              <a:t>Web</a:t>
            </a:r>
            <a:r>
              <a:rPr lang="ja-JP" altLang="en-US" sz="1800" dirty="0" smtClean="0"/>
              <a:t>認証、登録、コンプライアンスチェックが完了し次第、</a:t>
            </a:r>
            <a:r>
              <a:rPr lang="en-US" altLang="ja-JP" sz="1800" dirty="0" smtClean="0"/>
              <a:t>ISE</a:t>
            </a:r>
            <a:r>
              <a:rPr lang="ja-JP" altLang="en-US" sz="1800" dirty="0" smtClean="0"/>
              <a:t>は</a:t>
            </a:r>
            <a:r>
              <a:rPr lang="en-US" sz="1800" dirty="0"/>
              <a:t>CoA (RADIUS or SNMP-based) </a:t>
            </a:r>
            <a:r>
              <a:rPr lang="ja-JP" altLang="en-US" sz="1800" dirty="0" smtClean="0"/>
              <a:t>を適用し、新しい正規の</a:t>
            </a:r>
            <a:r>
              <a:rPr lang="en-US" altLang="ja-JP" sz="1800" dirty="0" smtClean="0"/>
              <a:t>VLAN</a:t>
            </a:r>
            <a:r>
              <a:rPr lang="ja-JP" altLang="en-US" sz="1800" dirty="0" smtClean="0"/>
              <a:t>をアサインする</a:t>
            </a:r>
            <a:endParaRPr lang="en-US" altLang="ja-JP" sz="1800" dirty="0" smtClean="0"/>
          </a:p>
        </p:txBody>
      </p:sp>
      <p:sp>
        <p:nvSpPr>
          <p:cNvPr id="4" name="Text Placeholder 3"/>
          <p:cNvSpPr>
            <a:spLocks noGrp="1"/>
          </p:cNvSpPr>
          <p:nvPr>
            <p:ph type="body" sz="quarter" idx="10"/>
          </p:nvPr>
        </p:nvSpPr>
        <p:spPr>
          <a:xfrm>
            <a:off x="231635" y="658128"/>
            <a:ext cx="8588437" cy="329804"/>
          </a:xfrm>
        </p:spPr>
        <p:txBody>
          <a:bodyPr/>
          <a:lstStyle/>
          <a:p>
            <a:r>
              <a:rPr lang="en-US" sz="1800" dirty="0" smtClean="0"/>
              <a:t>Basic </a:t>
            </a:r>
            <a:r>
              <a:rPr lang="en-US" sz="1800" dirty="0" err="1" smtClean="0"/>
              <a:t>Auth</a:t>
            </a:r>
            <a:r>
              <a:rPr lang="en-US" sz="1800" dirty="0" smtClean="0"/>
              <a:t> Flow</a:t>
            </a:r>
            <a:endParaRPr lang="en-US" sz="1800" dirty="0"/>
          </a:p>
        </p:txBody>
      </p:sp>
      <p:sp>
        <p:nvSpPr>
          <p:cNvPr id="5" name="Rectangle 4"/>
          <p:cNvSpPr/>
          <p:nvPr/>
        </p:nvSpPr>
        <p:spPr>
          <a:xfrm>
            <a:off x="372102" y="4258525"/>
            <a:ext cx="8642754" cy="646331"/>
          </a:xfrm>
          <a:prstGeom prst="rect">
            <a:avLst/>
          </a:prstGeom>
          <a:solidFill>
            <a:srgbClr val="FFFFFF"/>
          </a:solidFill>
        </p:spPr>
        <p:txBody>
          <a:bodyPr wrap="square">
            <a:spAutoFit/>
          </a:bodyPr>
          <a:lstStyle/>
          <a:p>
            <a:r>
              <a:rPr lang="en-US" dirty="0">
                <a:solidFill>
                  <a:schemeClr val="accent1"/>
                </a:solidFill>
              </a:rPr>
              <a:t>ISE 2.1: URL</a:t>
            </a:r>
            <a:r>
              <a:rPr lang="ja-JP" altLang="en-US" dirty="0">
                <a:solidFill>
                  <a:schemeClr val="accent1"/>
                </a:solidFill>
              </a:rPr>
              <a:t>リダイレクトケーパビリティをネイティブに持たないネットワークデバイスで、</a:t>
            </a:r>
            <a:r>
              <a:rPr lang="en-US" dirty="0">
                <a:solidFill>
                  <a:schemeClr val="accent1"/>
                </a:solidFill>
              </a:rPr>
              <a:t>URL</a:t>
            </a:r>
            <a:r>
              <a:rPr lang="ja-JP" altLang="en-US" dirty="0">
                <a:solidFill>
                  <a:schemeClr val="accent1"/>
                </a:solidFill>
              </a:rPr>
              <a:t>リダイレクトをサポートするための認証</a:t>
            </a:r>
            <a:r>
              <a:rPr lang="en-US" dirty="0">
                <a:solidFill>
                  <a:schemeClr val="accent1"/>
                </a:solidFill>
              </a:rPr>
              <a:t>VLAN </a:t>
            </a:r>
            <a:r>
              <a:rPr lang="ja-JP" altLang="en-US" dirty="0">
                <a:solidFill>
                  <a:schemeClr val="accent1"/>
                </a:solidFill>
              </a:rPr>
              <a:t>ベースのソリューション</a:t>
            </a:r>
            <a:endParaRPr lang="en-US" altLang="ja-JP" dirty="0">
              <a:solidFill>
                <a:schemeClr val="accent1"/>
              </a:solidFill>
            </a:endParaRPr>
          </a:p>
        </p:txBody>
      </p:sp>
    </p:spTree>
    <p:extLst>
      <p:ext uri="{BB962C8B-B14F-4D97-AF65-F5344CB8AC3E}">
        <p14:creationId xmlns:p14="http://schemas.microsoft.com/office/powerpoint/2010/main" val="785852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p:cNvSpPr>
            <a:spLocks noGrp="1"/>
          </p:cNvSpPr>
          <p:nvPr>
            <p:ph type="body" sz="quarter" idx="10"/>
          </p:nvPr>
        </p:nvSpPr>
        <p:spPr>
          <a:xfrm>
            <a:off x="490241" y="980393"/>
            <a:ext cx="3901123" cy="3083094"/>
          </a:xfrm>
          <a:prstGeom prst="rect">
            <a:avLst/>
          </a:prstGeom>
        </p:spPr>
        <p:txBody>
          <a:bodyPr/>
          <a:lstStyle/>
          <a:p>
            <a:r>
              <a:rPr lang="en-US" dirty="0" smtClean="0">
                <a:solidFill>
                  <a:srgbClr val="FF0000"/>
                </a:solidFill>
              </a:rPr>
              <a:t>Context Visibility</a:t>
            </a:r>
            <a:endParaRPr lang="en-US" dirty="0">
              <a:solidFill>
                <a:srgbClr val="FF0000"/>
              </a:solidFill>
            </a:endParaRPr>
          </a:p>
          <a:p>
            <a:r>
              <a:rPr lang="en-US" dirty="0" err="1" smtClean="0">
                <a:solidFill>
                  <a:srgbClr val="FF0000"/>
                </a:solidFill>
              </a:rPr>
              <a:t>pxGrid</a:t>
            </a:r>
            <a:r>
              <a:rPr lang="en-US" dirty="0" smtClean="0">
                <a:solidFill>
                  <a:srgbClr val="FF0000"/>
                </a:solidFill>
              </a:rPr>
              <a:t> </a:t>
            </a:r>
            <a:r>
              <a:rPr lang="en-US" dirty="0">
                <a:solidFill>
                  <a:srgbClr val="FF0000"/>
                </a:solidFill>
              </a:rPr>
              <a:t>&amp; CA Enhancements</a:t>
            </a:r>
          </a:p>
          <a:p>
            <a:r>
              <a:rPr lang="en-US" dirty="0" smtClean="0"/>
              <a:t>Device Administration</a:t>
            </a:r>
            <a:endParaRPr lang="en-US" dirty="0"/>
          </a:p>
          <a:p>
            <a:r>
              <a:rPr lang="en-US" dirty="0" smtClean="0">
                <a:solidFill>
                  <a:srgbClr val="FF0000"/>
                </a:solidFill>
              </a:rPr>
              <a:t>ACS Migration Update &amp; ODBC</a:t>
            </a:r>
            <a:endParaRPr lang="en-US" dirty="0">
              <a:solidFill>
                <a:srgbClr val="FF0000"/>
              </a:solidFill>
            </a:endParaRPr>
          </a:p>
          <a:p>
            <a:r>
              <a:rPr lang="en-US" dirty="0"/>
              <a:t>Smart </a:t>
            </a:r>
            <a:r>
              <a:rPr lang="en-US" dirty="0" smtClean="0"/>
              <a:t>Licensing</a:t>
            </a:r>
            <a:endParaRPr lang="en-US" dirty="0"/>
          </a:p>
          <a:p>
            <a:r>
              <a:rPr lang="en-US" dirty="0">
                <a:solidFill>
                  <a:srgbClr val="FF0000"/>
                </a:solidFill>
              </a:rPr>
              <a:t>Threat Centric NAC</a:t>
            </a:r>
          </a:p>
          <a:p>
            <a:r>
              <a:rPr lang="en-US" dirty="0" smtClean="0"/>
              <a:t>Microsoft </a:t>
            </a:r>
            <a:r>
              <a:rPr lang="en-US" dirty="0" err="1" smtClean="0"/>
              <a:t>InTune</a:t>
            </a:r>
            <a:r>
              <a:rPr lang="en-US" dirty="0" smtClean="0"/>
              <a:t> &amp; SCCM</a:t>
            </a:r>
          </a:p>
        </p:txBody>
      </p:sp>
      <p:sp>
        <p:nvSpPr>
          <p:cNvPr id="6" name="Text Placeholder 5"/>
          <p:cNvSpPr>
            <a:spLocks noGrp="1"/>
          </p:cNvSpPr>
          <p:nvPr>
            <p:ph type="body" sz="quarter" idx="11"/>
          </p:nvPr>
        </p:nvSpPr>
        <p:spPr>
          <a:xfrm>
            <a:off x="4617269" y="980393"/>
            <a:ext cx="4218460" cy="3083094"/>
          </a:xfrm>
        </p:spPr>
        <p:txBody>
          <a:bodyPr/>
          <a:lstStyle/>
          <a:p>
            <a:r>
              <a:rPr lang="en-US" dirty="0" err="1"/>
              <a:t>ChromeBook</a:t>
            </a:r>
            <a:r>
              <a:rPr lang="en-US" dirty="0"/>
              <a:t> “BYOD” support</a:t>
            </a:r>
          </a:p>
          <a:p>
            <a:r>
              <a:rPr lang="en-US" dirty="0">
                <a:solidFill>
                  <a:srgbClr val="FF0000"/>
                </a:solidFill>
              </a:rPr>
              <a:t>Posture &amp; </a:t>
            </a:r>
            <a:r>
              <a:rPr lang="en-US" dirty="0" err="1">
                <a:solidFill>
                  <a:srgbClr val="FF0000"/>
                </a:solidFill>
              </a:rPr>
              <a:t>AnyConnect</a:t>
            </a:r>
            <a:r>
              <a:rPr lang="en-US" dirty="0">
                <a:solidFill>
                  <a:srgbClr val="FF0000"/>
                </a:solidFill>
              </a:rPr>
              <a:t> Update</a:t>
            </a:r>
          </a:p>
          <a:p>
            <a:r>
              <a:rPr lang="en-US" dirty="0">
                <a:solidFill>
                  <a:srgbClr val="FF0000"/>
                </a:solidFill>
              </a:rPr>
              <a:t>Guest and SAML</a:t>
            </a:r>
          </a:p>
          <a:p>
            <a:r>
              <a:rPr lang="en-US" dirty="0"/>
              <a:t>ISE Express </a:t>
            </a:r>
          </a:p>
          <a:p>
            <a:r>
              <a:rPr lang="en-US" dirty="0">
                <a:solidFill>
                  <a:srgbClr val="FF0000"/>
                </a:solidFill>
              </a:rPr>
              <a:t>Scale Updates</a:t>
            </a:r>
          </a:p>
          <a:p>
            <a:r>
              <a:rPr lang="en-US" dirty="0">
                <a:solidFill>
                  <a:srgbClr val="FF0000"/>
                </a:solidFill>
              </a:rPr>
              <a:t>Profiling Enhancements</a:t>
            </a:r>
          </a:p>
          <a:p>
            <a:r>
              <a:rPr lang="en-US" dirty="0" err="1">
                <a:solidFill>
                  <a:srgbClr val="FF0000"/>
                </a:solidFill>
              </a:rPr>
              <a:t>EasyConnect</a:t>
            </a:r>
            <a:endParaRPr lang="en-US" dirty="0">
              <a:solidFill>
                <a:srgbClr val="FF0000"/>
              </a:solidFill>
            </a:endParaRPr>
          </a:p>
          <a:p>
            <a:r>
              <a:rPr lang="en-US" dirty="0">
                <a:solidFill>
                  <a:srgbClr val="FF0000"/>
                </a:solidFill>
              </a:rPr>
              <a:t>3</a:t>
            </a:r>
            <a:r>
              <a:rPr lang="en-US" baseline="30000" dirty="0">
                <a:solidFill>
                  <a:srgbClr val="FF0000"/>
                </a:solidFill>
              </a:rPr>
              <a:t>rd</a:t>
            </a:r>
            <a:r>
              <a:rPr lang="en-US" dirty="0">
                <a:solidFill>
                  <a:srgbClr val="FF0000"/>
                </a:solidFill>
              </a:rPr>
              <a:t> Party NAD Support - Phase 2</a:t>
            </a:r>
          </a:p>
          <a:p>
            <a:endParaRPr lang="en-US" dirty="0">
              <a:solidFill>
                <a:srgbClr val="FF0000"/>
              </a:solidFill>
            </a:endParaRPr>
          </a:p>
        </p:txBody>
      </p:sp>
      <p:sp>
        <p:nvSpPr>
          <p:cNvPr id="2" name="Title 1"/>
          <p:cNvSpPr>
            <a:spLocks noGrp="1"/>
          </p:cNvSpPr>
          <p:nvPr>
            <p:ph type="title"/>
          </p:nvPr>
        </p:nvSpPr>
        <p:spPr/>
        <p:txBody>
          <a:bodyPr/>
          <a:lstStyle/>
          <a:p>
            <a:r>
              <a:rPr lang="en-US" altLang="ja-JP" dirty="0" smtClean="0"/>
              <a:t>ISE 2.1 </a:t>
            </a:r>
            <a:r>
              <a:rPr lang="ja-JP" altLang="en-US" dirty="0" smtClean="0"/>
              <a:t>新機能</a:t>
            </a:r>
            <a:r>
              <a:rPr lang="en-US" altLang="ja-JP" dirty="0" smtClean="0"/>
              <a:t> </a:t>
            </a:r>
            <a:r>
              <a:rPr lang="ja-JP" altLang="en-US" dirty="0" smtClean="0"/>
              <a:t>サマリー</a:t>
            </a:r>
            <a:endParaRPr lang="en-US" dirty="0"/>
          </a:p>
        </p:txBody>
      </p:sp>
      <p:cxnSp>
        <p:nvCxnSpPr>
          <p:cNvPr id="5" name="Straight Connector 4"/>
          <p:cNvCxnSpPr/>
          <p:nvPr/>
        </p:nvCxnSpPr>
        <p:spPr>
          <a:xfrm>
            <a:off x="4524233" y="925288"/>
            <a:ext cx="0" cy="3844605"/>
          </a:xfrm>
          <a:prstGeom prst="line">
            <a:avLst/>
          </a:prstGeom>
          <a:ln w="28575">
            <a:solidFill>
              <a:srgbClr val="FF9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853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p:cNvSpPr>
            <a:spLocks noGrp="1"/>
          </p:cNvSpPr>
          <p:nvPr>
            <p:ph type="title"/>
          </p:nvPr>
        </p:nvSpPr>
        <p:spPr>
          <a:xfrm>
            <a:off x="0" y="-36521"/>
            <a:ext cx="5709978" cy="628650"/>
          </a:xfrm>
        </p:spPr>
        <p:txBody>
          <a:bodyPr/>
          <a:lstStyle/>
          <a:p>
            <a:r>
              <a:rPr lang="en-US" dirty="0" smtClean="0"/>
              <a:t>Auth VLAN </a:t>
            </a:r>
            <a:r>
              <a:rPr lang="ja-JP" altLang="en-US" dirty="0" smtClean="0"/>
              <a:t>フロー</a:t>
            </a:r>
            <a:endParaRPr lang="en-US" dirty="0"/>
          </a:p>
        </p:txBody>
      </p:sp>
      <p:sp>
        <p:nvSpPr>
          <p:cNvPr id="223" name="Rounded Rectangle 222"/>
          <p:cNvSpPr/>
          <p:nvPr/>
        </p:nvSpPr>
        <p:spPr>
          <a:xfrm>
            <a:off x="68903" y="1675395"/>
            <a:ext cx="7680186" cy="687255"/>
          </a:xfrm>
          <a:prstGeom prst="roundRect">
            <a:avLst/>
          </a:prstGeom>
          <a:solidFill>
            <a:srgbClr val="7030A0">
              <a:alpha val="18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4" name="TextBox 223"/>
          <p:cNvSpPr txBox="1"/>
          <p:nvPr/>
        </p:nvSpPr>
        <p:spPr>
          <a:xfrm>
            <a:off x="1713861" y="1648075"/>
            <a:ext cx="4531395" cy="261610"/>
          </a:xfrm>
          <a:prstGeom prst="rect">
            <a:avLst/>
          </a:prstGeom>
          <a:noFill/>
        </p:spPr>
        <p:txBody>
          <a:bodyPr wrap="square" rtlCol="0">
            <a:spAutoFit/>
          </a:bodyPr>
          <a:lstStyle/>
          <a:p>
            <a:r>
              <a:rPr lang="en-US" sz="1100" dirty="0">
                <a:ea typeface="Times New Roman" panose="02020603050405020304" pitchFamily="18" charset="0"/>
              </a:rPr>
              <a:t>E</a:t>
            </a:r>
            <a:r>
              <a:rPr lang="en-US" sz="1100" dirty="0" smtClean="0">
                <a:ea typeface="Times New Roman" panose="02020603050405020304" pitchFamily="18" charset="0"/>
              </a:rPr>
              <a:t>ndpoint </a:t>
            </a:r>
            <a:r>
              <a:rPr lang="en-US" sz="1100" dirty="0">
                <a:ea typeface="Times New Roman" panose="02020603050405020304" pitchFamily="18" charset="0"/>
              </a:rPr>
              <a:t>broadcasts </a:t>
            </a:r>
            <a:r>
              <a:rPr lang="en-US" sz="1100" dirty="0" smtClean="0">
                <a:ea typeface="Times New Roman" panose="02020603050405020304" pitchFamily="18" charset="0"/>
              </a:rPr>
              <a:t>DHCP </a:t>
            </a:r>
            <a:r>
              <a:rPr lang="en-US" sz="1100" dirty="0">
                <a:ea typeface="Times New Roman" panose="02020603050405020304" pitchFamily="18" charset="0"/>
              </a:rPr>
              <a:t>request and </a:t>
            </a:r>
            <a:r>
              <a:rPr lang="en-US" sz="1100" dirty="0" smtClean="0">
                <a:ea typeface="Times New Roman" panose="02020603050405020304" pitchFamily="18" charset="0"/>
              </a:rPr>
              <a:t>obtains </a:t>
            </a:r>
            <a:r>
              <a:rPr lang="en-US" sz="1100" dirty="0">
                <a:ea typeface="Times New Roman" panose="02020603050405020304" pitchFamily="18" charset="0"/>
              </a:rPr>
              <a:t>client IP address </a:t>
            </a:r>
          </a:p>
        </p:txBody>
      </p:sp>
      <p:sp>
        <p:nvSpPr>
          <p:cNvPr id="225" name="Rounded Rectangle 224"/>
          <p:cNvSpPr/>
          <p:nvPr/>
        </p:nvSpPr>
        <p:spPr>
          <a:xfrm>
            <a:off x="68903" y="3460094"/>
            <a:ext cx="7680186" cy="1683406"/>
          </a:xfrm>
          <a:prstGeom prst="roundRect">
            <a:avLst/>
          </a:prstGeom>
          <a:solidFill>
            <a:schemeClr val="accent4">
              <a:lumMod val="40000"/>
              <a:lumOff val="60000"/>
              <a:alpha val="18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6" name="Rounded Rectangle 225"/>
          <p:cNvSpPr/>
          <p:nvPr/>
        </p:nvSpPr>
        <p:spPr>
          <a:xfrm>
            <a:off x="51521" y="2362650"/>
            <a:ext cx="7697568" cy="858256"/>
          </a:xfrm>
          <a:prstGeom prst="roundRect">
            <a:avLst/>
          </a:prstGeom>
          <a:solidFill>
            <a:srgbClr val="FFFF00">
              <a:alpha val="18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7" name="Rounded Rectangle 226"/>
          <p:cNvSpPr/>
          <p:nvPr/>
        </p:nvSpPr>
        <p:spPr>
          <a:xfrm>
            <a:off x="5347259" y="7183"/>
            <a:ext cx="2719559" cy="5118634"/>
          </a:xfrm>
          <a:prstGeom prst="roundRect">
            <a:avLst/>
          </a:prstGeom>
          <a:noFill/>
          <a:ln>
            <a:solidFill>
              <a:srgbClr val="0070C0"/>
            </a:solidFill>
            <a:prstDash val="sysDot"/>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8" name="Rounded Rectangle 227"/>
          <p:cNvSpPr/>
          <p:nvPr/>
        </p:nvSpPr>
        <p:spPr>
          <a:xfrm>
            <a:off x="68903" y="785064"/>
            <a:ext cx="7680186" cy="883090"/>
          </a:xfrm>
          <a:prstGeom prst="roundRect">
            <a:avLst/>
          </a:prstGeom>
          <a:solidFill>
            <a:schemeClr val="tx2">
              <a:alpha val="18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29" name="Straight Connector 228"/>
          <p:cNvCxnSpPr/>
          <p:nvPr/>
        </p:nvCxnSpPr>
        <p:spPr bwMode="auto">
          <a:xfrm>
            <a:off x="5883022" y="1029304"/>
            <a:ext cx="0" cy="413013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30" name="Freeform 229"/>
          <p:cNvSpPr/>
          <p:nvPr/>
        </p:nvSpPr>
        <p:spPr>
          <a:xfrm>
            <a:off x="3876590" y="4140923"/>
            <a:ext cx="3376010" cy="179104"/>
          </a:xfrm>
          <a:custGeom>
            <a:avLst/>
            <a:gdLst>
              <a:gd name="connsiteX0" fmla="*/ 3516376 w 3516376"/>
              <a:gd name="connsiteY0" fmla="*/ 0 h 284319"/>
              <a:gd name="connsiteX1" fmla="*/ 3516376 w 3516376"/>
              <a:gd name="connsiteY1" fmla="*/ 284319 h 284319"/>
              <a:gd name="connsiteX2" fmla="*/ 0 w 3516376"/>
              <a:gd name="connsiteY2" fmla="*/ 284319 h 284319"/>
            </a:gdLst>
            <a:ahLst/>
            <a:cxnLst>
              <a:cxn ang="0">
                <a:pos x="connsiteX0" y="connsiteY0"/>
              </a:cxn>
              <a:cxn ang="0">
                <a:pos x="connsiteX1" y="connsiteY1"/>
              </a:cxn>
              <a:cxn ang="0">
                <a:pos x="connsiteX2" y="connsiteY2"/>
              </a:cxn>
            </a:cxnLst>
            <a:rect l="l" t="t" r="r" b="b"/>
            <a:pathLst>
              <a:path w="3516376" h="284319">
                <a:moveTo>
                  <a:pt x="3516376" y="0"/>
                </a:moveTo>
                <a:lnTo>
                  <a:pt x="3516376" y="284319"/>
                </a:lnTo>
                <a:lnTo>
                  <a:pt x="0" y="284319"/>
                </a:lnTo>
              </a:path>
            </a:pathLst>
          </a:custGeom>
          <a:ln w="28575" cmpd="sng">
            <a:solidFill>
              <a:srgbClr val="FF6600"/>
            </a:solidFill>
            <a:prstDash val="solid"/>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231" name="Straight Connector 230"/>
          <p:cNvCxnSpPr/>
          <p:nvPr/>
        </p:nvCxnSpPr>
        <p:spPr bwMode="auto">
          <a:xfrm>
            <a:off x="7277831" y="992731"/>
            <a:ext cx="0" cy="4133086"/>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bwMode="auto">
          <a:xfrm>
            <a:off x="3822414" y="975605"/>
            <a:ext cx="0" cy="4183829"/>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238" idx="2"/>
          </p:cNvCxnSpPr>
          <p:nvPr/>
        </p:nvCxnSpPr>
        <p:spPr bwMode="auto">
          <a:xfrm>
            <a:off x="1657778" y="1029305"/>
            <a:ext cx="25703" cy="4096575"/>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234" name="Group 233"/>
          <p:cNvGrpSpPr/>
          <p:nvPr/>
        </p:nvGrpSpPr>
        <p:grpSpPr>
          <a:xfrm>
            <a:off x="1402102" y="1537084"/>
            <a:ext cx="264174" cy="307777"/>
            <a:chOff x="959786" y="2990088"/>
            <a:chExt cx="264174" cy="307777"/>
          </a:xfrm>
        </p:grpSpPr>
        <p:sp>
          <p:nvSpPr>
            <p:cNvPr id="235" name="Oval 234"/>
            <p:cNvSpPr/>
            <p:nvPr/>
          </p:nvSpPr>
          <p:spPr>
            <a:xfrm>
              <a:off x="967928" y="3024097"/>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TextBox 235"/>
            <p:cNvSpPr txBox="1"/>
            <p:nvPr/>
          </p:nvSpPr>
          <p:spPr>
            <a:xfrm>
              <a:off x="959786" y="2990088"/>
              <a:ext cx="217081" cy="307777"/>
            </a:xfrm>
            <a:prstGeom prst="rect">
              <a:avLst/>
            </a:prstGeom>
            <a:noFill/>
          </p:spPr>
          <p:txBody>
            <a:bodyPr wrap="square" rtlCol="0">
              <a:spAutoFit/>
            </a:bodyPr>
            <a:lstStyle/>
            <a:p>
              <a:r>
                <a:rPr lang="en-US" sz="1400" dirty="0">
                  <a:solidFill>
                    <a:schemeClr val="bg1"/>
                  </a:solidFill>
                </a:rPr>
                <a:t>3</a:t>
              </a:r>
            </a:p>
          </p:txBody>
        </p:sp>
      </p:grpSp>
      <p:cxnSp>
        <p:nvCxnSpPr>
          <p:cNvPr id="237" name="Straight Connector 236"/>
          <p:cNvCxnSpPr/>
          <p:nvPr/>
        </p:nvCxnSpPr>
        <p:spPr>
          <a:xfrm>
            <a:off x="1826990" y="736696"/>
            <a:ext cx="5300028"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38" name="Picture 33" descr="sponsor_green_ti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927" y="370936"/>
            <a:ext cx="685701" cy="65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9" name="Group 238"/>
          <p:cNvGrpSpPr/>
          <p:nvPr/>
        </p:nvGrpSpPr>
        <p:grpSpPr>
          <a:xfrm>
            <a:off x="3396617" y="258909"/>
            <a:ext cx="951333" cy="677821"/>
            <a:chOff x="3694176" y="1365575"/>
            <a:chExt cx="951333" cy="677821"/>
          </a:xfrm>
        </p:grpSpPr>
        <p:pic>
          <p:nvPicPr>
            <p:cNvPr id="2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4176" y="1636776"/>
              <a:ext cx="951333" cy="40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TextBox 240"/>
            <p:cNvSpPr txBox="1"/>
            <p:nvPr/>
          </p:nvSpPr>
          <p:spPr>
            <a:xfrm>
              <a:off x="3813014" y="1365575"/>
              <a:ext cx="713657" cy="307777"/>
            </a:xfrm>
            <a:prstGeom prst="rect">
              <a:avLst/>
            </a:prstGeom>
            <a:noFill/>
          </p:spPr>
          <p:txBody>
            <a:bodyPr wrap="none" rtlCol="0">
              <a:spAutoFit/>
            </a:bodyPr>
            <a:lstStyle/>
            <a:p>
              <a:r>
                <a:rPr lang="en-US" sz="1400" dirty="0">
                  <a:solidFill>
                    <a:srgbClr val="546568"/>
                  </a:solidFill>
                  <a:latin typeface="Arial" pitchFamily="34" charset="0"/>
                  <a:cs typeface="Arial" pitchFamily="34" charset="0"/>
                </a:rPr>
                <a:t>Switch</a:t>
              </a:r>
            </a:p>
          </p:txBody>
        </p:sp>
      </p:grpSp>
      <p:sp>
        <p:nvSpPr>
          <p:cNvPr id="242" name="TextBox 241"/>
          <p:cNvSpPr txBox="1"/>
          <p:nvPr/>
        </p:nvSpPr>
        <p:spPr>
          <a:xfrm>
            <a:off x="5302979" y="150362"/>
            <a:ext cx="1345240" cy="307777"/>
          </a:xfrm>
          <a:prstGeom prst="rect">
            <a:avLst/>
          </a:prstGeom>
          <a:noFill/>
        </p:spPr>
        <p:txBody>
          <a:bodyPr wrap="none" rtlCol="0">
            <a:spAutoFit/>
          </a:bodyPr>
          <a:lstStyle/>
          <a:p>
            <a:r>
              <a:rPr lang="en-US" sz="1200" kern="0" dirty="0">
                <a:solidFill>
                  <a:sysClr val="windowText" lastClr="000000"/>
                </a:solidFill>
              </a:rPr>
              <a:t>ISE(DHCP/DNS</a:t>
            </a:r>
            <a:r>
              <a:rPr lang="en-US" sz="1400" dirty="0" smtClean="0">
                <a:solidFill>
                  <a:srgbClr val="546568"/>
                </a:solidFill>
                <a:latin typeface="Arial" pitchFamily="34" charset="0"/>
                <a:cs typeface="Arial" pitchFamily="34" charset="0"/>
              </a:rPr>
              <a:t>)</a:t>
            </a:r>
            <a:endParaRPr lang="en-US" sz="1400" dirty="0">
              <a:solidFill>
                <a:srgbClr val="546568"/>
              </a:solidFill>
              <a:latin typeface="Arial" pitchFamily="34" charset="0"/>
              <a:cs typeface="Arial" pitchFamily="34" charset="0"/>
            </a:endParaRPr>
          </a:p>
        </p:txBody>
      </p:sp>
      <p:grpSp>
        <p:nvGrpSpPr>
          <p:cNvPr id="243" name="Group 242"/>
          <p:cNvGrpSpPr/>
          <p:nvPr/>
        </p:nvGrpSpPr>
        <p:grpSpPr>
          <a:xfrm>
            <a:off x="1831833" y="993850"/>
            <a:ext cx="274849" cy="307777"/>
            <a:chOff x="1220400" y="2396039"/>
            <a:chExt cx="274849" cy="307777"/>
          </a:xfrm>
        </p:grpSpPr>
        <p:sp>
          <p:nvSpPr>
            <p:cNvPr id="244" name="Oval 243"/>
            <p:cNvSpPr/>
            <p:nvPr/>
          </p:nvSpPr>
          <p:spPr>
            <a:xfrm>
              <a:off x="1239217" y="2431494"/>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extBox 244"/>
            <p:cNvSpPr txBox="1"/>
            <p:nvPr/>
          </p:nvSpPr>
          <p:spPr>
            <a:xfrm>
              <a:off x="1220400" y="2396039"/>
              <a:ext cx="230717" cy="307777"/>
            </a:xfrm>
            <a:prstGeom prst="rect">
              <a:avLst/>
            </a:prstGeom>
            <a:noFill/>
          </p:spPr>
          <p:txBody>
            <a:bodyPr wrap="square" rtlCol="0">
              <a:spAutoFit/>
            </a:bodyPr>
            <a:lstStyle/>
            <a:p>
              <a:r>
                <a:rPr lang="en-US" sz="1400" dirty="0">
                  <a:solidFill>
                    <a:schemeClr val="bg1"/>
                  </a:solidFill>
                </a:rPr>
                <a:t>1</a:t>
              </a:r>
            </a:p>
          </p:txBody>
        </p:sp>
      </p:grpSp>
      <p:sp>
        <p:nvSpPr>
          <p:cNvPr id="246" name="TextBox 245"/>
          <p:cNvSpPr txBox="1"/>
          <p:nvPr/>
        </p:nvSpPr>
        <p:spPr>
          <a:xfrm>
            <a:off x="2079434" y="1062252"/>
            <a:ext cx="505918" cy="261610"/>
          </a:xfrm>
          <a:prstGeom prst="rect">
            <a:avLst/>
          </a:prstGeom>
          <a:noFill/>
        </p:spPr>
        <p:txBody>
          <a:bodyPr wrap="none" rtlCol="0">
            <a:spAutoFit/>
          </a:bodyPr>
          <a:lstStyle/>
          <a:p>
            <a:r>
              <a:rPr lang="en-US" sz="1100" b="1" dirty="0">
                <a:solidFill>
                  <a:srgbClr val="0096D6"/>
                </a:solidFill>
              </a:rPr>
              <a:t>MAB</a:t>
            </a:r>
          </a:p>
        </p:txBody>
      </p:sp>
      <p:cxnSp>
        <p:nvCxnSpPr>
          <p:cNvPr id="247" name="Straight Arrow Connector 246"/>
          <p:cNvCxnSpPr/>
          <p:nvPr/>
        </p:nvCxnSpPr>
        <p:spPr>
          <a:xfrm>
            <a:off x="2053050" y="919576"/>
            <a:ext cx="1241633" cy="0"/>
          </a:xfrm>
          <a:prstGeom prst="straightConnector1">
            <a:avLst/>
          </a:prstGeom>
          <a:ln w="19050" cmpd="sng">
            <a:solidFill>
              <a:schemeClr val="tx2"/>
            </a:soli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p:nvPr/>
        </p:nvCxnSpPr>
        <p:spPr>
          <a:xfrm>
            <a:off x="1657777" y="1902564"/>
            <a:ext cx="4225245" cy="0"/>
          </a:xfrm>
          <a:prstGeom prst="straightConnector1">
            <a:avLst/>
          </a:prstGeom>
          <a:ln w="19050" cmpd="sng">
            <a:solidFill>
              <a:schemeClr val="tx2"/>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grpSp>
        <p:nvGrpSpPr>
          <p:cNvPr id="249" name="Group 248"/>
          <p:cNvGrpSpPr/>
          <p:nvPr/>
        </p:nvGrpSpPr>
        <p:grpSpPr>
          <a:xfrm>
            <a:off x="1506616" y="2323348"/>
            <a:ext cx="264174" cy="307777"/>
            <a:chOff x="959786" y="3392424"/>
            <a:chExt cx="264174" cy="307777"/>
          </a:xfrm>
        </p:grpSpPr>
        <p:sp>
          <p:nvSpPr>
            <p:cNvPr id="250" name="Oval 249"/>
            <p:cNvSpPr/>
            <p:nvPr/>
          </p:nvSpPr>
          <p:spPr>
            <a:xfrm>
              <a:off x="967928" y="342643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1" name="TextBox 250"/>
            <p:cNvSpPr txBox="1"/>
            <p:nvPr/>
          </p:nvSpPr>
          <p:spPr>
            <a:xfrm>
              <a:off x="959786" y="3392424"/>
              <a:ext cx="176864" cy="307777"/>
            </a:xfrm>
            <a:prstGeom prst="rect">
              <a:avLst/>
            </a:prstGeom>
            <a:noFill/>
          </p:spPr>
          <p:txBody>
            <a:bodyPr wrap="square" rtlCol="0">
              <a:spAutoFit/>
            </a:bodyPr>
            <a:lstStyle/>
            <a:p>
              <a:r>
                <a:rPr lang="en-US" sz="1400" dirty="0">
                  <a:solidFill>
                    <a:schemeClr val="bg1"/>
                  </a:solidFill>
                </a:rPr>
                <a:t>4</a:t>
              </a:r>
            </a:p>
          </p:txBody>
        </p:sp>
      </p:grpSp>
      <p:cxnSp>
        <p:nvCxnSpPr>
          <p:cNvPr id="252" name="Straight Arrow Connector 251"/>
          <p:cNvCxnSpPr>
            <a:stCxn id="250" idx="5"/>
          </p:cNvCxnSpPr>
          <p:nvPr/>
        </p:nvCxnSpPr>
        <p:spPr>
          <a:xfrm>
            <a:off x="1733295" y="2575894"/>
            <a:ext cx="4120275" cy="53"/>
          </a:xfrm>
          <a:prstGeom prst="straightConnector1">
            <a:avLst/>
          </a:prstGeom>
          <a:ln w="19050" cmpd="sng">
            <a:solidFill>
              <a:srgbClr val="546568"/>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253" name="TextBox 252"/>
          <p:cNvSpPr txBox="1"/>
          <p:nvPr/>
        </p:nvSpPr>
        <p:spPr>
          <a:xfrm>
            <a:off x="1858461" y="2338303"/>
            <a:ext cx="3595167" cy="276999"/>
          </a:xfrm>
          <a:prstGeom prst="rect">
            <a:avLst/>
          </a:prstGeom>
          <a:noFill/>
        </p:spPr>
        <p:txBody>
          <a:bodyPr wrap="square" rtlCol="0">
            <a:spAutoFit/>
          </a:bodyPr>
          <a:lstStyle/>
          <a:p>
            <a:r>
              <a:rPr lang="en-US" sz="1200" dirty="0">
                <a:ea typeface="Times New Roman" panose="02020603050405020304" pitchFamily="18" charset="0"/>
              </a:rPr>
              <a:t>DNS </a:t>
            </a:r>
            <a:r>
              <a:rPr lang="en-US" sz="1200" dirty="0" smtClean="0">
                <a:ea typeface="Times New Roman" panose="02020603050405020304" pitchFamily="18" charset="0"/>
              </a:rPr>
              <a:t>query: Give </a:t>
            </a:r>
            <a:r>
              <a:rPr lang="en-US" sz="1200" dirty="0">
                <a:ea typeface="Times New Roman" panose="02020603050405020304" pitchFamily="18" charset="0"/>
              </a:rPr>
              <a:t>me </a:t>
            </a:r>
            <a:r>
              <a:rPr lang="en-US" sz="1200" dirty="0" smtClean="0">
                <a:ea typeface="Times New Roman" panose="02020603050405020304" pitchFamily="18" charset="0"/>
              </a:rPr>
              <a:t>IP </a:t>
            </a:r>
            <a:r>
              <a:rPr lang="en-US" sz="1200" dirty="0">
                <a:ea typeface="Times New Roman" panose="02020603050405020304" pitchFamily="18" charset="0"/>
              </a:rPr>
              <a:t>address for google.com</a:t>
            </a:r>
          </a:p>
        </p:txBody>
      </p:sp>
      <p:cxnSp>
        <p:nvCxnSpPr>
          <p:cNvPr id="254" name="Straight Arrow Connector 253"/>
          <p:cNvCxnSpPr/>
          <p:nvPr/>
        </p:nvCxnSpPr>
        <p:spPr>
          <a:xfrm>
            <a:off x="1655036" y="3463740"/>
            <a:ext cx="5638694" cy="0"/>
          </a:xfrm>
          <a:prstGeom prst="straightConnector1">
            <a:avLst/>
          </a:prstGeom>
          <a:ln w="19050" cmpd="sng">
            <a:solidFill>
              <a:schemeClr val="tx2"/>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55" name="Straight Arrow Connector 254"/>
          <p:cNvCxnSpPr/>
          <p:nvPr/>
        </p:nvCxnSpPr>
        <p:spPr>
          <a:xfrm>
            <a:off x="1865236" y="3753034"/>
            <a:ext cx="5412595" cy="3556"/>
          </a:xfrm>
          <a:prstGeom prst="straightConnector1">
            <a:avLst/>
          </a:prstGeom>
          <a:ln w="19050" cmpd="sng">
            <a:solidFill>
              <a:schemeClr val="tx2"/>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6" name="Straight Arrow Connector 255"/>
          <p:cNvCxnSpPr>
            <a:stCxn id="286" idx="3"/>
          </p:cNvCxnSpPr>
          <p:nvPr/>
        </p:nvCxnSpPr>
        <p:spPr>
          <a:xfrm>
            <a:off x="4370957" y="4580693"/>
            <a:ext cx="2906874" cy="15620"/>
          </a:xfrm>
          <a:prstGeom prst="straightConnector1">
            <a:avLst/>
          </a:prstGeom>
          <a:ln w="19050" cmpd="sng">
            <a:solidFill>
              <a:schemeClr val="tx2"/>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257" name="TextBox 256"/>
          <p:cNvSpPr txBox="1"/>
          <p:nvPr/>
        </p:nvSpPr>
        <p:spPr>
          <a:xfrm>
            <a:off x="4352520" y="4333172"/>
            <a:ext cx="2121408" cy="276999"/>
          </a:xfrm>
          <a:prstGeom prst="rect">
            <a:avLst/>
          </a:prstGeom>
          <a:noFill/>
        </p:spPr>
        <p:txBody>
          <a:bodyPr wrap="square" rtlCol="0">
            <a:spAutoFit/>
          </a:bodyPr>
          <a:lstStyle/>
          <a:p>
            <a:pPr algn="ctr"/>
            <a:r>
              <a:rPr lang="en-US" sz="1200" dirty="0">
                <a:ea typeface="Times New Roman" panose="02020603050405020304" pitchFamily="18" charset="0"/>
              </a:rPr>
              <a:t>MAB Request</a:t>
            </a:r>
          </a:p>
        </p:txBody>
      </p:sp>
      <p:cxnSp>
        <p:nvCxnSpPr>
          <p:cNvPr id="258" name="Straight Arrow Connector 257"/>
          <p:cNvCxnSpPr/>
          <p:nvPr/>
        </p:nvCxnSpPr>
        <p:spPr>
          <a:xfrm>
            <a:off x="3901821" y="4837939"/>
            <a:ext cx="3376010" cy="0"/>
          </a:xfrm>
          <a:prstGeom prst="straightConnector1">
            <a:avLst/>
          </a:prstGeom>
          <a:ln w="19050" cmpd="sng">
            <a:solidFill>
              <a:schemeClr val="tx2"/>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259" name="TextBox 258"/>
          <p:cNvSpPr txBox="1"/>
          <p:nvPr/>
        </p:nvSpPr>
        <p:spPr>
          <a:xfrm>
            <a:off x="4492466" y="4596313"/>
            <a:ext cx="2121408" cy="276999"/>
          </a:xfrm>
          <a:prstGeom prst="rect">
            <a:avLst/>
          </a:prstGeom>
          <a:noFill/>
        </p:spPr>
        <p:txBody>
          <a:bodyPr wrap="square" rtlCol="0">
            <a:spAutoFit/>
          </a:bodyPr>
          <a:lstStyle/>
          <a:p>
            <a:pPr algn="ctr"/>
            <a:r>
              <a:rPr lang="en-US" sz="1200" dirty="0">
                <a:ea typeface="Times New Roman" panose="02020603050405020304" pitchFamily="18" charset="0"/>
              </a:rPr>
              <a:t>AAA Server returns Policy</a:t>
            </a:r>
          </a:p>
        </p:txBody>
      </p:sp>
      <p:sp>
        <p:nvSpPr>
          <p:cNvPr id="260" name="TextBox 259"/>
          <p:cNvSpPr txBox="1"/>
          <p:nvPr/>
        </p:nvSpPr>
        <p:spPr>
          <a:xfrm>
            <a:off x="6545368" y="4870587"/>
            <a:ext cx="2407441" cy="253916"/>
          </a:xfrm>
          <a:prstGeom prst="rect">
            <a:avLst/>
          </a:prstGeom>
          <a:solidFill>
            <a:schemeClr val="accent3"/>
          </a:solidFill>
          <a:ln w="6350" cmpd="sng"/>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050" b="1" dirty="0" smtClean="0">
                <a:solidFill>
                  <a:schemeClr val="bg1"/>
                </a:solidFill>
              </a:rPr>
              <a:t>Authen &amp; Authorize User</a:t>
            </a:r>
            <a:endParaRPr lang="en-US" sz="1050" b="1" dirty="0">
              <a:solidFill>
                <a:schemeClr val="bg1"/>
              </a:solidFill>
            </a:endParaRPr>
          </a:p>
        </p:txBody>
      </p:sp>
      <p:sp>
        <p:nvSpPr>
          <p:cNvPr id="261" name="TextBox 260"/>
          <p:cNvSpPr txBox="1"/>
          <p:nvPr/>
        </p:nvSpPr>
        <p:spPr>
          <a:xfrm>
            <a:off x="2504175" y="4871807"/>
            <a:ext cx="2048256" cy="253916"/>
          </a:xfrm>
          <a:prstGeom prst="rect">
            <a:avLst/>
          </a:prstGeom>
          <a:solidFill>
            <a:schemeClr val="accent3"/>
          </a:solidFill>
          <a:ln w="6350" cmpd="sng"/>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050" b="1" dirty="0" smtClean="0">
                <a:solidFill>
                  <a:schemeClr val="bg1"/>
                </a:solidFill>
              </a:rPr>
              <a:t>New VLAN Policy Applied</a:t>
            </a:r>
            <a:endParaRPr lang="en-US" sz="1050" b="1" dirty="0">
              <a:solidFill>
                <a:schemeClr val="bg1"/>
              </a:solidFill>
            </a:endParaRPr>
          </a:p>
        </p:txBody>
      </p:sp>
      <p:sp>
        <p:nvSpPr>
          <p:cNvPr id="262" name="TextBox 261"/>
          <p:cNvSpPr txBox="1"/>
          <p:nvPr/>
        </p:nvSpPr>
        <p:spPr>
          <a:xfrm>
            <a:off x="6570240" y="167090"/>
            <a:ext cx="1634676" cy="276999"/>
          </a:xfrm>
          <a:prstGeom prst="rect">
            <a:avLst/>
          </a:prstGeom>
          <a:noFill/>
        </p:spPr>
        <p:txBody>
          <a:bodyPr wrap="square" rtlCol="0">
            <a:spAutoFit/>
          </a:bodyPr>
          <a:lstStyle/>
          <a:p>
            <a:pPr>
              <a:defRPr/>
            </a:pPr>
            <a:r>
              <a:rPr lang="en-US" sz="1200" kern="0" dirty="0" smtClean="0">
                <a:solidFill>
                  <a:sysClr val="windowText" lastClr="000000"/>
                </a:solidFill>
              </a:rPr>
              <a:t>ISE (Portal/runtime)</a:t>
            </a:r>
            <a:endParaRPr lang="en-US" sz="1200" kern="0" dirty="0">
              <a:solidFill>
                <a:sysClr val="windowText" lastClr="000000"/>
              </a:solidFill>
            </a:endParaRPr>
          </a:p>
        </p:txBody>
      </p:sp>
      <p:cxnSp>
        <p:nvCxnSpPr>
          <p:cNvPr id="263" name="Straight Arrow Connector 262"/>
          <p:cNvCxnSpPr/>
          <p:nvPr/>
        </p:nvCxnSpPr>
        <p:spPr>
          <a:xfrm>
            <a:off x="2561233" y="1186827"/>
            <a:ext cx="3928841" cy="0"/>
          </a:xfrm>
          <a:prstGeom prst="straightConnector1">
            <a:avLst/>
          </a:prstGeom>
          <a:ln w="19050" cmpd="sng">
            <a:solidFill>
              <a:schemeClr val="tx2"/>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264" name="TextBox 263"/>
          <p:cNvSpPr txBox="1"/>
          <p:nvPr/>
        </p:nvSpPr>
        <p:spPr>
          <a:xfrm>
            <a:off x="6482551" y="1006031"/>
            <a:ext cx="1262147" cy="253916"/>
          </a:xfrm>
          <a:prstGeom prst="rect">
            <a:avLst/>
          </a:prstGeom>
          <a:solidFill>
            <a:schemeClr val="accent3"/>
          </a:solidFill>
          <a:ln w="6350" cmpd="sng">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050" b="1" dirty="0">
                <a:solidFill>
                  <a:schemeClr val="bg1"/>
                </a:solidFill>
              </a:rPr>
              <a:t>Unknown Device</a:t>
            </a:r>
          </a:p>
        </p:txBody>
      </p:sp>
      <p:cxnSp>
        <p:nvCxnSpPr>
          <p:cNvPr id="265" name="Straight Arrow Connector 264"/>
          <p:cNvCxnSpPr/>
          <p:nvPr/>
        </p:nvCxnSpPr>
        <p:spPr>
          <a:xfrm>
            <a:off x="3650202" y="1467950"/>
            <a:ext cx="2816352" cy="0"/>
          </a:xfrm>
          <a:prstGeom prst="straightConnector1">
            <a:avLst/>
          </a:prstGeom>
          <a:ln w="19050" cmpd="sng">
            <a:solidFill>
              <a:schemeClr val="tx2"/>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266" name="TextBox 265"/>
          <p:cNvSpPr txBox="1"/>
          <p:nvPr/>
        </p:nvSpPr>
        <p:spPr>
          <a:xfrm>
            <a:off x="6451483" y="1358488"/>
            <a:ext cx="1907435" cy="261610"/>
          </a:xfrm>
          <a:prstGeom prst="rect">
            <a:avLst/>
          </a:prstGeom>
          <a:noFill/>
        </p:spPr>
        <p:txBody>
          <a:bodyPr wrap="square" rtlCol="0">
            <a:spAutoFit/>
          </a:bodyPr>
          <a:lstStyle/>
          <a:p>
            <a:r>
              <a:rPr lang="en-US" sz="1100" b="1" dirty="0" err="1">
                <a:solidFill>
                  <a:srgbClr val="546568"/>
                </a:solidFill>
              </a:rPr>
              <a:t>A</a:t>
            </a:r>
            <a:r>
              <a:rPr lang="en-US" sz="1100" b="1" dirty="0" err="1" smtClean="0">
                <a:solidFill>
                  <a:srgbClr val="546568"/>
                </a:solidFill>
              </a:rPr>
              <a:t>uthz</a:t>
            </a:r>
            <a:r>
              <a:rPr lang="en-US" sz="1100" b="1" dirty="0" smtClean="0">
                <a:solidFill>
                  <a:srgbClr val="546568"/>
                </a:solidFill>
              </a:rPr>
              <a:t> rule with VLAN</a:t>
            </a:r>
            <a:endParaRPr lang="en-US" sz="1100" b="1" dirty="0">
              <a:solidFill>
                <a:srgbClr val="546568"/>
              </a:solidFill>
            </a:endParaRPr>
          </a:p>
        </p:txBody>
      </p:sp>
      <p:sp>
        <p:nvSpPr>
          <p:cNvPr id="267" name="TextBox 266"/>
          <p:cNvSpPr txBox="1"/>
          <p:nvPr/>
        </p:nvSpPr>
        <p:spPr>
          <a:xfrm>
            <a:off x="2448382" y="1237266"/>
            <a:ext cx="1316736" cy="430887"/>
          </a:xfrm>
          <a:prstGeom prst="rect">
            <a:avLst/>
          </a:prstGeom>
          <a:noFill/>
        </p:spPr>
        <p:txBody>
          <a:bodyPr wrap="square" rtlCol="0">
            <a:spAutoFit/>
          </a:bodyPr>
          <a:lstStyle/>
          <a:p>
            <a:r>
              <a:rPr lang="en-US" sz="1100" b="1" dirty="0">
                <a:solidFill>
                  <a:srgbClr val="546568"/>
                </a:solidFill>
              </a:rPr>
              <a:t>Port </a:t>
            </a:r>
            <a:r>
              <a:rPr lang="en-US" sz="1100" b="1" dirty="0" smtClean="0">
                <a:solidFill>
                  <a:srgbClr val="546568"/>
                </a:solidFill>
              </a:rPr>
              <a:t>opens </a:t>
            </a:r>
            <a:r>
              <a:rPr lang="en-US" sz="1100" b="1" dirty="0">
                <a:solidFill>
                  <a:srgbClr val="546568"/>
                </a:solidFill>
              </a:rPr>
              <a:t>with limited access</a:t>
            </a:r>
          </a:p>
        </p:txBody>
      </p:sp>
      <p:sp>
        <p:nvSpPr>
          <p:cNvPr id="268" name="TextBox 267"/>
          <p:cNvSpPr txBox="1"/>
          <p:nvPr/>
        </p:nvSpPr>
        <p:spPr>
          <a:xfrm>
            <a:off x="2103545" y="3207456"/>
            <a:ext cx="3720849" cy="276999"/>
          </a:xfrm>
          <a:prstGeom prst="rect">
            <a:avLst/>
          </a:prstGeom>
          <a:noFill/>
        </p:spPr>
        <p:txBody>
          <a:bodyPr wrap="square" rtlCol="0">
            <a:spAutoFit/>
          </a:bodyPr>
          <a:lstStyle/>
          <a:p>
            <a:pPr algn="r"/>
            <a:r>
              <a:rPr lang="en-US" sz="1200" dirty="0" smtClean="0">
                <a:ea typeface="Times New Roman" panose="02020603050405020304" pitchFamily="18" charset="0"/>
              </a:rPr>
              <a:t>ISE redirects endpoint to CWA portal</a:t>
            </a:r>
            <a:endParaRPr lang="en-US" sz="1200" dirty="0">
              <a:ea typeface="Times New Roman" panose="02020603050405020304" pitchFamily="18" charset="0"/>
            </a:endParaRPr>
          </a:p>
        </p:txBody>
      </p:sp>
      <p:grpSp>
        <p:nvGrpSpPr>
          <p:cNvPr id="269" name="Group 268"/>
          <p:cNvGrpSpPr/>
          <p:nvPr/>
        </p:nvGrpSpPr>
        <p:grpSpPr>
          <a:xfrm>
            <a:off x="7368509" y="2461393"/>
            <a:ext cx="264174" cy="307777"/>
            <a:chOff x="3986784" y="3410046"/>
            <a:chExt cx="264174" cy="307777"/>
          </a:xfrm>
        </p:grpSpPr>
        <p:sp>
          <p:nvSpPr>
            <p:cNvPr id="270" name="Oval 269"/>
            <p:cNvSpPr/>
            <p:nvPr/>
          </p:nvSpPr>
          <p:spPr>
            <a:xfrm>
              <a:off x="3994926" y="3444055"/>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extBox 270"/>
            <p:cNvSpPr txBox="1"/>
            <p:nvPr/>
          </p:nvSpPr>
          <p:spPr>
            <a:xfrm>
              <a:off x="3986784" y="3410046"/>
              <a:ext cx="183581" cy="307777"/>
            </a:xfrm>
            <a:prstGeom prst="rect">
              <a:avLst/>
            </a:prstGeom>
            <a:noFill/>
          </p:spPr>
          <p:txBody>
            <a:bodyPr wrap="square" rtlCol="0">
              <a:spAutoFit/>
            </a:bodyPr>
            <a:lstStyle/>
            <a:p>
              <a:r>
                <a:rPr lang="en-US" sz="1400" dirty="0">
                  <a:solidFill>
                    <a:schemeClr val="bg1"/>
                  </a:solidFill>
                </a:rPr>
                <a:t>5</a:t>
              </a:r>
            </a:p>
          </p:txBody>
        </p:sp>
      </p:grpSp>
      <p:grpSp>
        <p:nvGrpSpPr>
          <p:cNvPr id="272" name="Group 271"/>
          <p:cNvGrpSpPr/>
          <p:nvPr/>
        </p:nvGrpSpPr>
        <p:grpSpPr>
          <a:xfrm>
            <a:off x="7370069" y="3565919"/>
            <a:ext cx="250488" cy="307777"/>
            <a:chOff x="7717536" y="3804237"/>
            <a:chExt cx="264174" cy="307777"/>
          </a:xfrm>
        </p:grpSpPr>
        <p:sp>
          <p:nvSpPr>
            <p:cNvPr id="273" name="Oval 272"/>
            <p:cNvSpPr/>
            <p:nvPr/>
          </p:nvSpPr>
          <p:spPr>
            <a:xfrm>
              <a:off x="7725678" y="3838246"/>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4" name="TextBox 273"/>
            <p:cNvSpPr txBox="1"/>
            <p:nvPr/>
          </p:nvSpPr>
          <p:spPr>
            <a:xfrm>
              <a:off x="7717536" y="3804237"/>
              <a:ext cx="200770" cy="307777"/>
            </a:xfrm>
            <a:prstGeom prst="rect">
              <a:avLst/>
            </a:prstGeom>
            <a:noFill/>
          </p:spPr>
          <p:txBody>
            <a:bodyPr wrap="square" rtlCol="0">
              <a:spAutoFit/>
            </a:bodyPr>
            <a:lstStyle/>
            <a:p>
              <a:r>
                <a:rPr lang="en-US" sz="1400" dirty="0">
                  <a:solidFill>
                    <a:schemeClr val="bg1"/>
                  </a:solidFill>
                </a:rPr>
                <a:t>6</a:t>
              </a:r>
            </a:p>
          </p:txBody>
        </p:sp>
      </p:grpSp>
      <p:grpSp>
        <p:nvGrpSpPr>
          <p:cNvPr id="275" name="Group 274"/>
          <p:cNvGrpSpPr/>
          <p:nvPr/>
        </p:nvGrpSpPr>
        <p:grpSpPr>
          <a:xfrm>
            <a:off x="1554959" y="3592933"/>
            <a:ext cx="264174" cy="307777"/>
            <a:chOff x="959786" y="4123944"/>
            <a:chExt cx="264174" cy="307777"/>
          </a:xfrm>
        </p:grpSpPr>
        <p:sp>
          <p:nvSpPr>
            <p:cNvPr id="276" name="Oval 275"/>
            <p:cNvSpPr/>
            <p:nvPr/>
          </p:nvSpPr>
          <p:spPr>
            <a:xfrm>
              <a:off x="967928" y="415795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TextBox 276"/>
            <p:cNvSpPr txBox="1"/>
            <p:nvPr/>
          </p:nvSpPr>
          <p:spPr>
            <a:xfrm>
              <a:off x="959786" y="4123944"/>
              <a:ext cx="217081" cy="307777"/>
            </a:xfrm>
            <a:prstGeom prst="rect">
              <a:avLst/>
            </a:prstGeom>
            <a:noFill/>
          </p:spPr>
          <p:txBody>
            <a:bodyPr wrap="square" rtlCol="0">
              <a:spAutoFit/>
            </a:bodyPr>
            <a:lstStyle/>
            <a:p>
              <a:r>
                <a:rPr lang="en-US" sz="1400" dirty="0">
                  <a:solidFill>
                    <a:schemeClr val="bg1"/>
                  </a:solidFill>
                </a:rPr>
                <a:t>7</a:t>
              </a:r>
            </a:p>
          </p:txBody>
        </p:sp>
      </p:grpSp>
      <p:sp>
        <p:nvSpPr>
          <p:cNvPr id="278" name="TextBox 277"/>
          <p:cNvSpPr txBox="1"/>
          <p:nvPr/>
        </p:nvSpPr>
        <p:spPr>
          <a:xfrm>
            <a:off x="1742039" y="3479591"/>
            <a:ext cx="4038780" cy="276999"/>
          </a:xfrm>
          <a:prstGeom prst="rect">
            <a:avLst/>
          </a:prstGeom>
          <a:noFill/>
        </p:spPr>
        <p:txBody>
          <a:bodyPr wrap="square" rtlCol="0">
            <a:spAutoFit/>
          </a:bodyPr>
          <a:lstStyle/>
          <a:p>
            <a:pPr algn="ctr"/>
            <a:r>
              <a:rPr lang="en-US" sz="1200" dirty="0">
                <a:ea typeface="Times New Roman" panose="02020603050405020304" pitchFamily="18" charset="0"/>
              </a:rPr>
              <a:t>User redirects to CWA portal and </a:t>
            </a:r>
            <a:r>
              <a:rPr lang="en-US" sz="1200" dirty="0" smtClean="0">
                <a:ea typeface="Times New Roman" panose="02020603050405020304" pitchFamily="18" charset="0"/>
              </a:rPr>
              <a:t>enters credentials</a:t>
            </a:r>
            <a:endParaRPr lang="en-US" sz="1200" dirty="0">
              <a:ea typeface="Times New Roman" panose="02020603050405020304" pitchFamily="18" charset="0"/>
            </a:endParaRPr>
          </a:p>
        </p:txBody>
      </p:sp>
      <p:cxnSp>
        <p:nvCxnSpPr>
          <p:cNvPr id="279" name="Straight Arrow Connector 278"/>
          <p:cNvCxnSpPr/>
          <p:nvPr/>
        </p:nvCxnSpPr>
        <p:spPr>
          <a:xfrm>
            <a:off x="3811347" y="4027173"/>
            <a:ext cx="3466484" cy="13518"/>
          </a:xfrm>
          <a:prstGeom prst="straightConnector1">
            <a:avLst/>
          </a:prstGeom>
          <a:ln w="19050" cmpd="sng">
            <a:solidFill>
              <a:schemeClr val="tx2"/>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280" name="TextBox 279"/>
          <p:cNvSpPr txBox="1"/>
          <p:nvPr/>
        </p:nvSpPr>
        <p:spPr>
          <a:xfrm>
            <a:off x="5388573" y="3750174"/>
            <a:ext cx="2121408" cy="276999"/>
          </a:xfrm>
          <a:prstGeom prst="rect">
            <a:avLst/>
          </a:prstGeom>
          <a:noFill/>
        </p:spPr>
        <p:txBody>
          <a:bodyPr wrap="square" rtlCol="0">
            <a:spAutoFit/>
          </a:bodyPr>
          <a:lstStyle/>
          <a:p>
            <a:pPr algn="ctr"/>
            <a:r>
              <a:rPr lang="en-US" sz="1200" dirty="0">
                <a:ea typeface="Times New Roman" panose="02020603050405020304" pitchFamily="18" charset="0"/>
              </a:rPr>
              <a:t>Web Auth Authorized</a:t>
            </a:r>
          </a:p>
        </p:txBody>
      </p:sp>
      <p:grpSp>
        <p:nvGrpSpPr>
          <p:cNvPr id="281" name="Group 280"/>
          <p:cNvGrpSpPr/>
          <p:nvPr/>
        </p:nvGrpSpPr>
        <p:grpSpPr>
          <a:xfrm>
            <a:off x="7298363" y="3787044"/>
            <a:ext cx="264174" cy="307777"/>
            <a:chOff x="7717536" y="4489704"/>
            <a:chExt cx="264174" cy="307777"/>
          </a:xfrm>
        </p:grpSpPr>
        <p:sp>
          <p:nvSpPr>
            <p:cNvPr id="282" name="Oval 281"/>
            <p:cNvSpPr/>
            <p:nvPr/>
          </p:nvSpPr>
          <p:spPr>
            <a:xfrm>
              <a:off x="7725678" y="452371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extBox 282"/>
            <p:cNvSpPr txBox="1"/>
            <p:nvPr/>
          </p:nvSpPr>
          <p:spPr>
            <a:xfrm>
              <a:off x="7717536" y="4489704"/>
              <a:ext cx="200770" cy="307777"/>
            </a:xfrm>
            <a:prstGeom prst="rect">
              <a:avLst/>
            </a:prstGeom>
            <a:noFill/>
          </p:spPr>
          <p:txBody>
            <a:bodyPr wrap="square" rtlCol="0">
              <a:spAutoFit/>
            </a:bodyPr>
            <a:lstStyle/>
            <a:p>
              <a:r>
                <a:rPr lang="en-US" sz="1400" dirty="0">
                  <a:solidFill>
                    <a:schemeClr val="bg1"/>
                  </a:solidFill>
                </a:rPr>
                <a:t>8</a:t>
              </a:r>
            </a:p>
          </p:txBody>
        </p:sp>
      </p:grpSp>
      <p:sp>
        <p:nvSpPr>
          <p:cNvPr id="284" name="TextBox 283"/>
          <p:cNvSpPr txBox="1"/>
          <p:nvPr/>
        </p:nvSpPr>
        <p:spPr>
          <a:xfrm>
            <a:off x="4566847" y="4064385"/>
            <a:ext cx="1908637" cy="276999"/>
          </a:xfrm>
          <a:prstGeom prst="rect">
            <a:avLst/>
          </a:prstGeom>
          <a:noFill/>
        </p:spPr>
        <p:txBody>
          <a:bodyPr wrap="square" rtlCol="0">
            <a:spAutoFit/>
          </a:bodyPr>
          <a:lstStyle/>
          <a:p>
            <a:pPr algn="ctr"/>
            <a:r>
              <a:rPr lang="en-US" sz="1200" dirty="0">
                <a:ea typeface="Times New Roman" panose="02020603050405020304" pitchFamily="18" charset="0"/>
              </a:rPr>
              <a:t>CoA</a:t>
            </a:r>
          </a:p>
        </p:txBody>
      </p:sp>
      <p:sp>
        <p:nvSpPr>
          <p:cNvPr id="285" name="TextBox 284"/>
          <p:cNvSpPr txBox="1"/>
          <p:nvPr/>
        </p:nvSpPr>
        <p:spPr>
          <a:xfrm>
            <a:off x="2153617" y="4140923"/>
            <a:ext cx="1748204" cy="253916"/>
          </a:xfrm>
          <a:prstGeom prst="rect">
            <a:avLst/>
          </a:prstGeom>
          <a:solidFill>
            <a:schemeClr val="accent3"/>
          </a:solidFill>
          <a:ln w="6350" cmpd="sng"/>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050" b="1" dirty="0">
                <a:solidFill>
                  <a:schemeClr val="bg1"/>
                </a:solidFill>
              </a:rPr>
              <a:t>Port Reauthenticated</a:t>
            </a:r>
          </a:p>
        </p:txBody>
      </p:sp>
      <p:sp>
        <p:nvSpPr>
          <p:cNvPr id="286" name="TextBox 285"/>
          <p:cNvSpPr txBox="1"/>
          <p:nvPr/>
        </p:nvSpPr>
        <p:spPr>
          <a:xfrm>
            <a:off x="2961415" y="4453735"/>
            <a:ext cx="1409542" cy="253916"/>
          </a:xfrm>
          <a:prstGeom prst="rect">
            <a:avLst/>
          </a:prstGeom>
          <a:solidFill>
            <a:schemeClr val="accent3"/>
          </a:solidFill>
          <a:ln w="6350" cmpd="sng"/>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1050" b="1" dirty="0">
                <a:solidFill>
                  <a:schemeClr val="bg1"/>
                </a:solidFill>
              </a:rPr>
              <a:t>MAB Reinitiates</a:t>
            </a:r>
          </a:p>
        </p:txBody>
      </p:sp>
      <p:grpSp>
        <p:nvGrpSpPr>
          <p:cNvPr id="287" name="Group 286"/>
          <p:cNvGrpSpPr/>
          <p:nvPr/>
        </p:nvGrpSpPr>
        <p:grpSpPr>
          <a:xfrm>
            <a:off x="7172894" y="4102538"/>
            <a:ext cx="264174" cy="307777"/>
            <a:chOff x="7498080" y="4855464"/>
            <a:chExt cx="264174" cy="307777"/>
          </a:xfrm>
        </p:grpSpPr>
        <p:sp>
          <p:nvSpPr>
            <p:cNvPr id="288" name="Oval 287"/>
            <p:cNvSpPr/>
            <p:nvPr/>
          </p:nvSpPr>
          <p:spPr>
            <a:xfrm>
              <a:off x="7506222" y="488947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9" name="TextBox 288"/>
            <p:cNvSpPr txBox="1"/>
            <p:nvPr/>
          </p:nvSpPr>
          <p:spPr>
            <a:xfrm>
              <a:off x="7498080" y="4855464"/>
              <a:ext cx="219456" cy="307777"/>
            </a:xfrm>
            <a:prstGeom prst="rect">
              <a:avLst/>
            </a:prstGeom>
            <a:noFill/>
          </p:spPr>
          <p:txBody>
            <a:bodyPr wrap="square" rtlCol="0">
              <a:spAutoFit/>
            </a:bodyPr>
            <a:lstStyle/>
            <a:p>
              <a:r>
                <a:rPr lang="en-US" sz="1400" dirty="0">
                  <a:solidFill>
                    <a:schemeClr val="bg1"/>
                  </a:solidFill>
                </a:rPr>
                <a:t>9</a:t>
              </a:r>
            </a:p>
          </p:txBody>
        </p:sp>
      </p:grpSp>
      <p:grpSp>
        <p:nvGrpSpPr>
          <p:cNvPr id="290" name="Group 289"/>
          <p:cNvGrpSpPr/>
          <p:nvPr/>
        </p:nvGrpSpPr>
        <p:grpSpPr>
          <a:xfrm>
            <a:off x="2673866" y="4383972"/>
            <a:ext cx="527215" cy="307777"/>
            <a:chOff x="2248058" y="5367528"/>
            <a:chExt cx="444342" cy="307777"/>
          </a:xfrm>
        </p:grpSpPr>
        <p:sp>
          <p:nvSpPr>
            <p:cNvPr id="291" name="Oval 290"/>
            <p:cNvSpPr/>
            <p:nvPr/>
          </p:nvSpPr>
          <p:spPr>
            <a:xfrm>
              <a:off x="2284634" y="538258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extBox 291"/>
            <p:cNvSpPr txBox="1"/>
            <p:nvPr/>
          </p:nvSpPr>
          <p:spPr>
            <a:xfrm>
              <a:off x="2248058" y="5367528"/>
              <a:ext cx="444342" cy="307777"/>
            </a:xfrm>
            <a:prstGeom prst="rect">
              <a:avLst/>
            </a:prstGeom>
            <a:noFill/>
          </p:spPr>
          <p:txBody>
            <a:bodyPr wrap="square" rtlCol="0">
              <a:spAutoFit/>
            </a:bodyPr>
            <a:lstStyle/>
            <a:p>
              <a:r>
                <a:rPr lang="en-US" sz="1400" dirty="0">
                  <a:solidFill>
                    <a:schemeClr val="bg1"/>
                  </a:solidFill>
                </a:rPr>
                <a:t>11</a:t>
              </a:r>
            </a:p>
          </p:txBody>
        </p:sp>
      </p:grpSp>
      <p:grpSp>
        <p:nvGrpSpPr>
          <p:cNvPr id="293" name="Group 100"/>
          <p:cNvGrpSpPr/>
          <p:nvPr/>
        </p:nvGrpSpPr>
        <p:grpSpPr>
          <a:xfrm>
            <a:off x="6893782" y="444088"/>
            <a:ext cx="768096" cy="548640"/>
            <a:chOff x="5076930" y="2359284"/>
            <a:chExt cx="662649" cy="467607"/>
          </a:xfrm>
        </p:grpSpPr>
        <p:grpSp>
          <p:nvGrpSpPr>
            <p:cNvPr id="294" name="Group 14"/>
            <p:cNvGrpSpPr/>
            <p:nvPr/>
          </p:nvGrpSpPr>
          <p:grpSpPr>
            <a:xfrm>
              <a:off x="5076930" y="2359284"/>
              <a:ext cx="662649" cy="467607"/>
              <a:chOff x="7424643" y="3669873"/>
              <a:chExt cx="824644" cy="496033"/>
            </a:xfrm>
          </p:grpSpPr>
          <p:sp>
            <p:nvSpPr>
              <p:cNvPr id="297" name="Freeform 661"/>
              <p:cNvSpPr>
                <a:spLocks/>
              </p:cNvSpPr>
              <p:nvPr/>
            </p:nvSpPr>
            <p:spPr bwMode="auto">
              <a:xfrm>
                <a:off x="7424643" y="3747056"/>
                <a:ext cx="739193" cy="418850"/>
              </a:xfrm>
              <a:custGeom>
                <a:avLst/>
                <a:gdLst>
                  <a:gd name="T0" fmla="*/ 0 w 718"/>
                  <a:gd name="T1" fmla="*/ 0 h 407"/>
                  <a:gd name="T2" fmla="*/ 0 w 718"/>
                  <a:gd name="T3" fmla="*/ 407 h 407"/>
                  <a:gd name="T4" fmla="*/ 718 w 718"/>
                  <a:gd name="T5" fmla="*/ 407 h 407"/>
                  <a:gd name="T6" fmla="*/ 718 w 718"/>
                  <a:gd name="T7" fmla="*/ 0 h 407"/>
                  <a:gd name="T8" fmla="*/ 12 w 718"/>
                  <a:gd name="T9" fmla="*/ 0 h 407"/>
                  <a:gd name="T10" fmla="*/ 0 w 718"/>
                  <a:gd name="T11" fmla="*/ 0 h 407"/>
                  <a:gd name="T12" fmla="*/ 0 60000 65536"/>
                  <a:gd name="T13" fmla="*/ 0 60000 65536"/>
                  <a:gd name="T14" fmla="*/ 0 60000 65536"/>
                  <a:gd name="T15" fmla="*/ 0 60000 65536"/>
                  <a:gd name="T16" fmla="*/ 0 60000 65536"/>
                  <a:gd name="T17" fmla="*/ 0 60000 65536"/>
                  <a:gd name="T18" fmla="*/ 0 w 718"/>
                  <a:gd name="T19" fmla="*/ 0 h 407"/>
                  <a:gd name="T20" fmla="*/ 718 w 718"/>
                  <a:gd name="T21" fmla="*/ 407 h 407"/>
                </a:gdLst>
                <a:ahLst/>
                <a:cxnLst>
                  <a:cxn ang="T12">
                    <a:pos x="T0" y="T1"/>
                  </a:cxn>
                  <a:cxn ang="T13">
                    <a:pos x="T2" y="T3"/>
                  </a:cxn>
                  <a:cxn ang="T14">
                    <a:pos x="T4" y="T5"/>
                  </a:cxn>
                  <a:cxn ang="T15">
                    <a:pos x="T6" y="T7"/>
                  </a:cxn>
                  <a:cxn ang="T16">
                    <a:pos x="T8" y="T9"/>
                  </a:cxn>
                  <a:cxn ang="T17">
                    <a:pos x="T10" y="T11"/>
                  </a:cxn>
                </a:cxnLst>
                <a:rect l="T18" t="T19" r="T20" b="T21"/>
                <a:pathLst>
                  <a:path w="718" h="407">
                    <a:moveTo>
                      <a:pt x="0" y="0"/>
                    </a:moveTo>
                    <a:lnTo>
                      <a:pt x="0" y="407"/>
                    </a:lnTo>
                    <a:lnTo>
                      <a:pt x="718" y="407"/>
                    </a:lnTo>
                    <a:lnTo>
                      <a:pt x="718" y="0"/>
                    </a:lnTo>
                    <a:lnTo>
                      <a:pt x="12" y="0"/>
                    </a:lnTo>
                    <a:lnTo>
                      <a:pt x="0" y="0"/>
                    </a:lnTo>
                    <a:close/>
                  </a:path>
                </a:pathLst>
              </a:custGeom>
              <a:solidFill>
                <a:srgbClr val="1096D4"/>
              </a:solidFill>
              <a:ln w="11113">
                <a:solidFill>
                  <a:srgbClr val="AEE2FA"/>
                </a:solidFill>
                <a:round/>
                <a:headEnd/>
                <a:tailEnd/>
              </a:ln>
            </p:spPr>
            <p:txBody>
              <a:bodyPr>
                <a:prstTxWarp prst="textNoShape">
                  <a:avLst/>
                </a:prstTxWarp>
                <a:normAutofit/>
              </a:bodyPr>
              <a:lstStyle/>
              <a:p>
                <a:endParaRPr lang="en-US" dirty="0"/>
              </a:p>
            </p:txBody>
          </p:sp>
          <p:sp>
            <p:nvSpPr>
              <p:cNvPr id="298" name="Freeform 662"/>
              <p:cNvSpPr>
                <a:spLocks/>
              </p:cNvSpPr>
              <p:nvPr/>
            </p:nvSpPr>
            <p:spPr bwMode="auto">
              <a:xfrm>
                <a:off x="7429791" y="3669873"/>
                <a:ext cx="819496" cy="82329"/>
              </a:xfrm>
              <a:custGeom>
                <a:avLst/>
                <a:gdLst>
                  <a:gd name="T0" fmla="*/ 0 w 796"/>
                  <a:gd name="T1" fmla="*/ 75 h 80"/>
                  <a:gd name="T2" fmla="*/ 87 w 796"/>
                  <a:gd name="T3" fmla="*/ 0 h 80"/>
                  <a:gd name="T4" fmla="*/ 796 w 796"/>
                  <a:gd name="T5" fmla="*/ 4 h 80"/>
                  <a:gd name="T6" fmla="*/ 709 w 796"/>
                  <a:gd name="T7" fmla="*/ 80 h 80"/>
                  <a:gd name="T8" fmla="*/ 0 w 796"/>
                  <a:gd name="T9" fmla="*/ 75 h 80"/>
                  <a:gd name="T10" fmla="*/ 0 w 796"/>
                  <a:gd name="T11" fmla="*/ 75 h 80"/>
                  <a:gd name="T12" fmla="*/ 0 60000 65536"/>
                  <a:gd name="T13" fmla="*/ 0 60000 65536"/>
                  <a:gd name="T14" fmla="*/ 0 60000 65536"/>
                  <a:gd name="T15" fmla="*/ 0 60000 65536"/>
                  <a:gd name="T16" fmla="*/ 0 60000 65536"/>
                  <a:gd name="T17" fmla="*/ 0 60000 65536"/>
                  <a:gd name="T18" fmla="*/ 0 w 796"/>
                  <a:gd name="T19" fmla="*/ 0 h 80"/>
                  <a:gd name="T20" fmla="*/ 796 w 79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796" h="80">
                    <a:moveTo>
                      <a:pt x="0" y="75"/>
                    </a:moveTo>
                    <a:lnTo>
                      <a:pt x="87" y="0"/>
                    </a:lnTo>
                    <a:lnTo>
                      <a:pt x="796" y="4"/>
                    </a:lnTo>
                    <a:lnTo>
                      <a:pt x="709" y="80"/>
                    </a:lnTo>
                    <a:lnTo>
                      <a:pt x="0" y="75"/>
                    </a:lnTo>
                    <a:close/>
                  </a:path>
                </a:pathLst>
              </a:custGeom>
              <a:solidFill>
                <a:srgbClr val="46AFE3"/>
              </a:solidFill>
              <a:ln w="11113">
                <a:solidFill>
                  <a:srgbClr val="AEE2FA"/>
                </a:solidFill>
                <a:round/>
                <a:headEnd/>
                <a:tailEnd/>
              </a:ln>
            </p:spPr>
            <p:txBody>
              <a:bodyPr>
                <a:prstTxWarp prst="textNoShape">
                  <a:avLst/>
                </a:prstTxWarp>
                <a:normAutofit fontScale="25000" lnSpcReduction="20000"/>
              </a:bodyPr>
              <a:lstStyle/>
              <a:p>
                <a:endParaRPr lang="en-US" dirty="0"/>
              </a:p>
            </p:txBody>
          </p:sp>
          <p:sp>
            <p:nvSpPr>
              <p:cNvPr id="299" name="Freeform 663"/>
              <p:cNvSpPr>
                <a:spLocks/>
              </p:cNvSpPr>
              <p:nvPr/>
            </p:nvSpPr>
            <p:spPr bwMode="auto">
              <a:xfrm>
                <a:off x="8163836" y="3677076"/>
                <a:ext cx="85450" cy="488829"/>
              </a:xfrm>
              <a:custGeom>
                <a:avLst/>
                <a:gdLst>
                  <a:gd name="T0" fmla="*/ 83 w 83"/>
                  <a:gd name="T1" fmla="*/ 404 h 475"/>
                  <a:gd name="T2" fmla="*/ 0 w 83"/>
                  <a:gd name="T3" fmla="*/ 475 h 475"/>
                  <a:gd name="T4" fmla="*/ 0 w 83"/>
                  <a:gd name="T5" fmla="*/ 71 h 475"/>
                  <a:gd name="T6" fmla="*/ 83 w 83"/>
                  <a:gd name="T7" fmla="*/ 0 h 475"/>
                  <a:gd name="T8" fmla="*/ 83 w 83"/>
                  <a:gd name="T9" fmla="*/ 404 h 475"/>
                  <a:gd name="T10" fmla="*/ 0 60000 65536"/>
                  <a:gd name="T11" fmla="*/ 0 60000 65536"/>
                  <a:gd name="T12" fmla="*/ 0 60000 65536"/>
                  <a:gd name="T13" fmla="*/ 0 60000 65536"/>
                  <a:gd name="T14" fmla="*/ 0 60000 65536"/>
                  <a:gd name="T15" fmla="*/ 0 w 83"/>
                  <a:gd name="T16" fmla="*/ 0 h 475"/>
                  <a:gd name="T17" fmla="*/ 83 w 83"/>
                  <a:gd name="T18" fmla="*/ 475 h 475"/>
                </a:gdLst>
                <a:ahLst/>
                <a:cxnLst>
                  <a:cxn ang="T10">
                    <a:pos x="T0" y="T1"/>
                  </a:cxn>
                  <a:cxn ang="T11">
                    <a:pos x="T2" y="T3"/>
                  </a:cxn>
                  <a:cxn ang="T12">
                    <a:pos x="T4" y="T5"/>
                  </a:cxn>
                  <a:cxn ang="T13">
                    <a:pos x="T6" y="T7"/>
                  </a:cxn>
                  <a:cxn ang="T14">
                    <a:pos x="T8" y="T9"/>
                  </a:cxn>
                </a:cxnLst>
                <a:rect l="T15" t="T16" r="T17" b="T18"/>
                <a:pathLst>
                  <a:path w="83" h="475">
                    <a:moveTo>
                      <a:pt x="83" y="404"/>
                    </a:moveTo>
                    <a:lnTo>
                      <a:pt x="0" y="475"/>
                    </a:lnTo>
                    <a:lnTo>
                      <a:pt x="0" y="71"/>
                    </a:lnTo>
                    <a:lnTo>
                      <a:pt x="83" y="0"/>
                    </a:lnTo>
                    <a:lnTo>
                      <a:pt x="83" y="404"/>
                    </a:lnTo>
                    <a:close/>
                  </a:path>
                </a:pathLst>
              </a:custGeom>
              <a:solidFill>
                <a:srgbClr val="015B80"/>
              </a:solidFill>
              <a:ln w="11113">
                <a:solidFill>
                  <a:srgbClr val="AEE2FA"/>
                </a:solidFill>
                <a:round/>
                <a:headEnd/>
                <a:tailEnd/>
              </a:ln>
            </p:spPr>
            <p:txBody>
              <a:bodyPr>
                <a:prstTxWarp prst="textNoShape">
                  <a:avLst/>
                </a:prstTxWarp>
                <a:normAutofit/>
              </a:bodyPr>
              <a:lstStyle/>
              <a:p>
                <a:endParaRPr lang="en-US" dirty="0"/>
              </a:p>
            </p:txBody>
          </p:sp>
        </p:grpSp>
        <p:sp>
          <p:nvSpPr>
            <p:cNvPr id="295" name="TextBox 294"/>
            <p:cNvSpPr txBox="1"/>
            <p:nvPr/>
          </p:nvSpPr>
          <p:spPr>
            <a:xfrm>
              <a:off x="5133627" y="2416754"/>
              <a:ext cx="582933" cy="405497"/>
            </a:xfrm>
            <a:prstGeom prst="rect">
              <a:avLst/>
            </a:prstGeom>
            <a:noFill/>
          </p:spPr>
          <p:txBody>
            <a:bodyPr wrap="square" rtlCol="0">
              <a:normAutofit/>
            </a:bodyPr>
            <a:lstStyle/>
            <a:p>
              <a:pPr algn="r"/>
              <a:endParaRPr lang="en-US" sz="900" b="1" dirty="0"/>
            </a:p>
          </p:txBody>
        </p:sp>
        <p:pic>
          <p:nvPicPr>
            <p:cNvPr id="296" name="Picture 295"/>
            <p:cNvPicPr>
              <a:picLocks noChangeAspect="1"/>
            </p:cNvPicPr>
            <p:nvPr/>
          </p:nvPicPr>
          <p:blipFill>
            <a:blip r:embed="rId5"/>
            <a:stretch>
              <a:fillRect/>
            </a:stretch>
          </p:blipFill>
          <p:spPr>
            <a:xfrm>
              <a:off x="5153130" y="2435484"/>
              <a:ext cx="381000" cy="381000"/>
            </a:xfrm>
            <a:prstGeom prst="rect">
              <a:avLst/>
            </a:prstGeom>
          </p:spPr>
        </p:pic>
      </p:grpSp>
      <p:grpSp>
        <p:nvGrpSpPr>
          <p:cNvPr id="300" name="Group 299"/>
          <p:cNvGrpSpPr/>
          <p:nvPr/>
        </p:nvGrpSpPr>
        <p:grpSpPr>
          <a:xfrm>
            <a:off x="2155917" y="1246937"/>
            <a:ext cx="269419" cy="307777"/>
            <a:chOff x="2555075" y="2721357"/>
            <a:chExt cx="269419" cy="307777"/>
          </a:xfrm>
        </p:grpSpPr>
        <p:sp>
          <p:nvSpPr>
            <p:cNvPr id="301" name="Oval 300"/>
            <p:cNvSpPr/>
            <p:nvPr/>
          </p:nvSpPr>
          <p:spPr>
            <a:xfrm>
              <a:off x="2568462" y="2752896"/>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2" name="TextBox 301"/>
            <p:cNvSpPr txBox="1"/>
            <p:nvPr/>
          </p:nvSpPr>
          <p:spPr>
            <a:xfrm>
              <a:off x="2555075" y="2721357"/>
              <a:ext cx="249766" cy="307777"/>
            </a:xfrm>
            <a:prstGeom prst="rect">
              <a:avLst/>
            </a:prstGeom>
            <a:noFill/>
          </p:spPr>
          <p:txBody>
            <a:bodyPr wrap="square" rtlCol="0">
              <a:spAutoFit/>
            </a:bodyPr>
            <a:lstStyle/>
            <a:p>
              <a:r>
                <a:rPr lang="en-US" sz="1400" dirty="0">
                  <a:solidFill>
                    <a:schemeClr val="bg1"/>
                  </a:solidFill>
                </a:rPr>
                <a:t>2</a:t>
              </a:r>
            </a:p>
          </p:txBody>
        </p:sp>
      </p:grpSp>
      <p:grpSp>
        <p:nvGrpSpPr>
          <p:cNvPr id="303" name="Group 302"/>
          <p:cNvGrpSpPr/>
          <p:nvPr/>
        </p:nvGrpSpPr>
        <p:grpSpPr>
          <a:xfrm>
            <a:off x="1717595" y="4093832"/>
            <a:ext cx="528986" cy="307777"/>
            <a:chOff x="7498080" y="4855464"/>
            <a:chExt cx="362036" cy="307777"/>
          </a:xfrm>
        </p:grpSpPr>
        <p:sp>
          <p:nvSpPr>
            <p:cNvPr id="304" name="Oval 303"/>
            <p:cNvSpPr/>
            <p:nvPr/>
          </p:nvSpPr>
          <p:spPr>
            <a:xfrm>
              <a:off x="7506222" y="488947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TextBox 304"/>
            <p:cNvSpPr txBox="1"/>
            <p:nvPr/>
          </p:nvSpPr>
          <p:spPr>
            <a:xfrm>
              <a:off x="7498080" y="4855464"/>
              <a:ext cx="362036" cy="307777"/>
            </a:xfrm>
            <a:prstGeom prst="rect">
              <a:avLst/>
            </a:prstGeom>
            <a:noFill/>
          </p:spPr>
          <p:txBody>
            <a:bodyPr wrap="square" rtlCol="0">
              <a:spAutoFit/>
            </a:bodyPr>
            <a:lstStyle/>
            <a:p>
              <a:r>
                <a:rPr lang="en-US" sz="1400" dirty="0">
                  <a:solidFill>
                    <a:schemeClr val="bg1"/>
                  </a:solidFill>
                </a:rPr>
                <a:t>10</a:t>
              </a:r>
            </a:p>
          </p:txBody>
        </p:sp>
      </p:grpSp>
      <p:grpSp>
        <p:nvGrpSpPr>
          <p:cNvPr id="306" name="Group 100"/>
          <p:cNvGrpSpPr/>
          <p:nvPr/>
        </p:nvGrpSpPr>
        <p:grpSpPr>
          <a:xfrm>
            <a:off x="5563316" y="506760"/>
            <a:ext cx="768096" cy="548640"/>
            <a:chOff x="5076930" y="2359284"/>
            <a:chExt cx="662649" cy="467607"/>
          </a:xfrm>
        </p:grpSpPr>
        <p:grpSp>
          <p:nvGrpSpPr>
            <p:cNvPr id="307" name="Group 14"/>
            <p:cNvGrpSpPr/>
            <p:nvPr/>
          </p:nvGrpSpPr>
          <p:grpSpPr>
            <a:xfrm>
              <a:off x="5076930" y="2359284"/>
              <a:ext cx="662649" cy="467607"/>
              <a:chOff x="7424643" y="3669873"/>
              <a:chExt cx="824644" cy="496033"/>
            </a:xfrm>
          </p:grpSpPr>
          <p:sp>
            <p:nvSpPr>
              <p:cNvPr id="310" name="Freeform 661"/>
              <p:cNvSpPr>
                <a:spLocks/>
              </p:cNvSpPr>
              <p:nvPr/>
            </p:nvSpPr>
            <p:spPr bwMode="auto">
              <a:xfrm>
                <a:off x="7424643" y="3747056"/>
                <a:ext cx="739193" cy="418850"/>
              </a:xfrm>
              <a:custGeom>
                <a:avLst/>
                <a:gdLst>
                  <a:gd name="T0" fmla="*/ 0 w 718"/>
                  <a:gd name="T1" fmla="*/ 0 h 407"/>
                  <a:gd name="T2" fmla="*/ 0 w 718"/>
                  <a:gd name="T3" fmla="*/ 407 h 407"/>
                  <a:gd name="T4" fmla="*/ 718 w 718"/>
                  <a:gd name="T5" fmla="*/ 407 h 407"/>
                  <a:gd name="T6" fmla="*/ 718 w 718"/>
                  <a:gd name="T7" fmla="*/ 0 h 407"/>
                  <a:gd name="T8" fmla="*/ 12 w 718"/>
                  <a:gd name="T9" fmla="*/ 0 h 407"/>
                  <a:gd name="T10" fmla="*/ 0 w 718"/>
                  <a:gd name="T11" fmla="*/ 0 h 407"/>
                  <a:gd name="T12" fmla="*/ 0 60000 65536"/>
                  <a:gd name="T13" fmla="*/ 0 60000 65536"/>
                  <a:gd name="T14" fmla="*/ 0 60000 65536"/>
                  <a:gd name="T15" fmla="*/ 0 60000 65536"/>
                  <a:gd name="T16" fmla="*/ 0 60000 65536"/>
                  <a:gd name="T17" fmla="*/ 0 60000 65536"/>
                  <a:gd name="T18" fmla="*/ 0 w 718"/>
                  <a:gd name="T19" fmla="*/ 0 h 407"/>
                  <a:gd name="T20" fmla="*/ 718 w 718"/>
                  <a:gd name="T21" fmla="*/ 407 h 407"/>
                </a:gdLst>
                <a:ahLst/>
                <a:cxnLst>
                  <a:cxn ang="T12">
                    <a:pos x="T0" y="T1"/>
                  </a:cxn>
                  <a:cxn ang="T13">
                    <a:pos x="T2" y="T3"/>
                  </a:cxn>
                  <a:cxn ang="T14">
                    <a:pos x="T4" y="T5"/>
                  </a:cxn>
                  <a:cxn ang="T15">
                    <a:pos x="T6" y="T7"/>
                  </a:cxn>
                  <a:cxn ang="T16">
                    <a:pos x="T8" y="T9"/>
                  </a:cxn>
                  <a:cxn ang="T17">
                    <a:pos x="T10" y="T11"/>
                  </a:cxn>
                </a:cxnLst>
                <a:rect l="T18" t="T19" r="T20" b="T21"/>
                <a:pathLst>
                  <a:path w="718" h="407">
                    <a:moveTo>
                      <a:pt x="0" y="0"/>
                    </a:moveTo>
                    <a:lnTo>
                      <a:pt x="0" y="407"/>
                    </a:lnTo>
                    <a:lnTo>
                      <a:pt x="718" y="407"/>
                    </a:lnTo>
                    <a:lnTo>
                      <a:pt x="718" y="0"/>
                    </a:lnTo>
                    <a:lnTo>
                      <a:pt x="12" y="0"/>
                    </a:lnTo>
                    <a:lnTo>
                      <a:pt x="0" y="0"/>
                    </a:lnTo>
                    <a:close/>
                  </a:path>
                </a:pathLst>
              </a:custGeom>
              <a:solidFill>
                <a:srgbClr val="1096D4"/>
              </a:solidFill>
              <a:ln w="11113">
                <a:solidFill>
                  <a:srgbClr val="AEE2FA"/>
                </a:solidFill>
                <a:round/>
                <a:headEnd/>
                <a:tailEnd/>
              </a:ln>
            </p:spPr>
            <p:txBody>
              <a:bodyPr>
                <a:prstTxWarp prst="textNoShape">
                  <a:avLst/>
                </a:prstTxWarp>
                <a:normAutofit/>
              </a:bodyPr>
              <a:lstStyle/>
              <a:p>
                <a:endParaRPr lang="en-US" dirty="0"/>
              </a:p>
            </p:txBody>
          </p:sp>
          <p:sp>
            <p:nvSpPr>
              <p:cNvPr id="311" name="Freeform 662"/>
              <p:cNvSpPr>
                <a:spLocks/>
              </p:cNvSpPr>
              <p:nvPr/>
            </p:nvSpPr>
            <p:spPr bwMode="auto">
              <a:xfrm>
                <a:off x="7429791" y="3669873"/>
                <a:ext cx="819496" cy="82329"/>
              </a:xfrm>
              <a:custGeom>
                <a:avLst/>
                <a:gdLst>
                  <a:gd name="T0" fmla="*/ 0 w 796"/>
                  <a:gd name="T1" fmla="*/ 75 h 80"/>
                  <a:gd name="T2" fmla="*/ 87 w 796"/>
                  <a:gd name="T3" fmla="*/ 0 h 80"/>
                  <a:gd name="T4" fmla="*/ 796 w 796"/>
                  <a:gd name="T5" fmla="*/ 4 h 80"/>
                  <a:gd name="T6" fmla="*/ 709 w 796"/>
                  <a:gd name="T7" fmla="*/ 80 h 80"/>
                  <a:gd name="T8" fmla="*/ 0 w 796"/>
                  <a:gd name="T9" fmla="*/ 75 h 80"/>
                  <a:gd name="T10" fmla="*/ 0 w 796"/>
                  <a:gd name="T11" fmla="*/ 75 h 80"/>
                  <a:gd name="T12" fmla="*/ 0 60000 65536"/>
                  <a:gd name="T13" fmla="*/ 0 60000 65536"/>
                  <a:gd name="T14" fmla="*/ 0 60000 65536"/>
                  <a:gd name="T15" fmla="*/ 0 60000 65536"/>
                  <a:gd name="T16" fmla="*/ 0 60000 65536"/>
                  <a:gd name="T17" fmla="*/ 0 60000 65536"/>
                  <a:gd name="T18" fmla="*/ 0 w 796"/>
                  <a:gd name="T19" fmla="*/ 0 h 80"/>
                  <a:gd name="T20" fmla="*/ 796 w 796"/>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796" h="80">
                    <a:moveTo>
                      <a:pt x="0" y="75"/>
                    </a:moveTo>
                    <a:lnTo>
                      <a:pt x="87" y="0"/>
                    </a:lnTo>
                    <a:lnTo>
                      <a:pt x="796" y="4"/>
                    </a:lnTo>
                    <a:lnTo>
                      <a:pt x="709" y="80"/>
                    </a:lnTo>
                    <a:lnTo>
                      <a:pt x="0" y="75"/>
                    </a:lnTo>
                    <a:close/>
                  </a:path>
                </a:pathLst>
              </a:custGeom>
              <a:solidFill>
                <a:srgbClr val="46AFE3"/>
              </a:solidFill>
              <a:ln w="11113">
                <a:solidFill>
                  <a:srgbClr val="AEE2FA"/>
                </a:solidFill>
                <a:round/>
                <a:headEnd/>
                <a:tailEnd/>
              </a:ln>
            </p:spPr>
            <p:txBody>
              <a:bodyPr>
                <a:prstTxWarp prst="textNoShape">
                  <a:avLst/>
                </a:prstTxWarp>
                <a:normAutofit fontScale="25000" lnSpcReduction="20000"/>
              </a:bodyPr>
              <a:lstStyle/>
              <a:p>
                <a:endParaRPr lang="en-US" dirty="0"/>
              </a:p>
            </p:txBody>
          </p:sp>
          <p:sp>
            <p:nvSpPr>
              <p:cNvPr id="312" name="Freeform 663"/>
              <p:cNvSpPr>
                <a:spLocks/>
              </p:cNvSpPr>
              <p:nvPr/>
            </p:nvSpPr>
            <p:spPr bwMode="auto">
              <a:xfrm>
                <a:off x="8163836" y="3677076"/>
                <a:ext cx="85450" cy="488829"/>
              </a:xfrm>
              <a:custGeom>
                <a:avLst/>
                <a:gdLst>
                  <a:gd name="T0" fmla="*/ 83 w 83"/>
                  <a:gd name="T1" fmla="*/ 404 h 475"/>
                  <a:gd name="T2" fmla="*/ 0 w 83"/>
                  <a:gd name="T3" fmla="*/ 475 h 475"/>
                  <a:gd name="T4" fmla="*/ 0 w 83"/>
                  <a:gd name="T5" fmla="*/ 71 h 475"/>
                  <a:gd name="T6" fmla="*/ 83 w 83"/>
                  <a:gd name="T7" fmla="*/ 0 h 475"/>
                  <a:gd name="T8" fmla="*/ 83 w 83"/>
                  <a:gd name="T9" fmla="*/ 404 h 475"/>
                  <a:gd name="T10" fmla="*/ 0 60000 65536"/>
                  <a:gd name="T11" fmla="*/ 0 60000 65536"/>
                  <a:gd name="T12" fmla="*/ 0 60000 65536"/>
                  <a:gd name="T13" fmla="*/ 0 60000 65536"/>
                  <a:gd name="T14" fmla="*/ 0 60000 65536"/>
                  <a:gd name="T15" fmla="*/ 0 w 83"/>
                  <a:gd name="T16" fmla="*/ 0 h 475"/>
                  <a:gd name="T17" fmla="*/ 83 w 83"/>
                  <a:gd name="T18" fmla="*/ 475 h 475"/>
                </a:gdLst>
                <a:ahLst/>
                <a:cxnLst>
                  <a:cxn ang="T10">
                    <a:pos x="T0" y="T1"/>
                  </a:cxn>
                  <a:cxn ang="T11">
                    <a:pos x="T2" y="T3"/>
                  </a:cxn>
                  <a:cxn ang="T12">
                    <a:pos x="T4" y="T5"/>
                  </a:cxn>
                  <a:cxn ang="T13">
                    <a:pos x="T6" y="T7"/>
                  </a:cxn>
                  <a:cxn ang="T14">
                    <a:pos x="T8" y="T9"/>
                  </a:cxn>
                </a:cxnLst>
                <a:rect l="T15" t="T16" r="T17" b="T18"/>
                <a:pathLst>
                  <a:path w="83" h="475">
                    <a:moveTo>
                      <a:pt x="83" y="404"/>
                    </a:moveTo>
                    <a:lnTo>
                      <a:pt x="0" y="475"/>
                    </a:lnTo>
                    <a:lnTo>
                      <a:pt x="0" y="71"/>
                    </a:lnTo>
                    <a:lnTo>
                      <a:pt x="83" y="0"/>
                    </a:lnTo>
                    <a:lnTo>
                      <a:pt x="83" y="404"/>
                    </a:lnTo>
                    <a:close/>
                  </a:path>
                </a:pathLst>
              </a:custGeom>
              <a:solidFill>
                <a:srgbClr val="015B80"/>
              </a:solidFill>
              <a:ln w="11113">
                <a:solidFill>
                  <a:srgbClr val="AEE2FA"/>
                </a:solidFill>
                <a:round/>
                <a:headEnd/>
                <a:tailEnd/>
              </a:ln>
            </p:spPr>
            <p:txBody>
              <a:bodyPr>
                <a:prstTxWarp prst="textNoShape">
                  <a:avLst/>
                </a:prstTxWarp>
                <a:normAutofit/>
              </a:bodyPr>
              <a:lstStyle/>
              <a:p>
                <a:endParaRPr lang="en-US" dirty="0"/>
              </a:p>
            </p:txBody>
          </p:sp>
        </p:grpSp>
        <p:sp>
          <p:nvSpPr>
            <p:cNvPr id="308" name="TextBox 307"/>
            <p:cNvSpPr txBox="1"/>
            <p:nvPr/>
          </p:nvSpPr>
          <p:spPr>
            <a:xfrm>
              <a:off x="5133627" y="2416754"/>
              <a:ext cx="582933" cy="405497"/>
            </a:xfrm>
            <a:prstGeom prst="rect">
              <a:avLst/>
            </a:prstGeom>
            <a:noFill/>
          </p:spPr>
          <p:txBody>
            <a:bodyPr wrap="square" rtlCol="0">
              <a:normAutofit/>
            </a:bodyPr>
            <a:lstStyle/>
            <a:p>
              <a:pPr algn="r"/>
              <a:endParaRPr lang="en-US" sz="900" b="1" dirty="0"/>
            </a:p>
          </p:txBody>
        </p:sp>
        <p:pic>
          <p:nvPicPr>
            <p:cNvPr id="309" name="Picture 308"/>
            <p:cNvPicPr>
              <a:picLocks noChangeAspect="1"/>
            </p:cNvPicPr>
            <p:nvPr/>
          </p:nvPicPr>
          <p:blipFill>
            <a:blip r:embed="rId5"/>
            <a:stretch>
              <a:fillRect/>
            </a:stretch>
          </p:blipFill>
          <p:spPr>
            <a:xfrm>
              <a:off x="5153130" y="2435484"/>
              <a:ext cx="381000" cy="381000"/>
            </a:xfrm>
            <a:prstGeom prst="rect">
              <a:avLst/>
            </a:prstGeom>
          </p:spPr>
        </p:pic>
      </p:grpSp>
      <p:sp>
        <p:nvSpPr>
          <p:cNvPr id="313" name="TextBox 312"/>
          <p:cNvSpPr txBox="1"/>
          <p:nvPr/>
        </p:nvSpPr>
        <p:spPr>
          <a:xfrm>
            <a:off x="6350104" y="460353"/>
            <a:ext cx="554960" cy="307777"/>
          </a:xfrm>
          <a:prstGeom prst="rect">
            <a:avLst/>
          </a:prstGeom>
          <a:noFill/>
        </p:spPr>
        <p:txBody>
          <a:bodyPr wrap="none" rtlCol="0">
            <a:spAutoFit/>
          </a:bodyPr>
          <a:lstStyle/>
          <a:p>
            <a:r>
              <a:rPr lang="en-US" sz="1400" dirty="0" smtClean="0">
                <a:solidFill>
                  <a:schemeClr val="tx1">
                    <a:lumMod val="50000"/>
                  </a:schemeClr>
                </a:solidFill>
                <a:latin typeface="Arial" pitchFamily="34" charset="0"/>
                <a:cs typeface="Arial" pitchFamily="34" charset="0"/>
              </a:rPr>
              <a:t>PSN</a:t>
            </a:r>
            <a:endParaRPr lang="en-US" sz="1400" dirty="0">
              <a:solidFill>
                <a:schemeClr val="tx1">
                  <a:lumMod val="50000"/>
                </a:schemeClr>
              </a:solidFill>
              <a:latin typeface="Arial" pitchFamily="34" charset="0"/>
              <a:cs typeface="Arial" pitchFamily="34" charset="0"/>
            </a:endParaRPr>
          </a:p>
        </p:txBody>
      </p:sp>
      <p:cxnSp>
        <p:nvCxnSpPr>
          <p:cNvPr id="314" name="Straight Arrow Connector 313"/>
          <p:cNvCxnSpPr/>
          <p:nvPr/>
        </p:nvCxnSpPr>
        <p:spPr>
          <a:xfrm>
            <a:off x="1634458" y="2214849"/>
            <a:ext cx="4219112" cy="1058"/>
          </a:xfrm>
          <a:prstGeom prst="straightConnector1">
            <a:avLst/>
          </a:prstGeom>
          <a:ln w="19050" cmpd="sng">
            <a:solidFill>
              <a:schemeClr val="tx2"/>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315" name="TextBox 314"/>
          <p:cNvSpPr txBox="1"/>
          <p:nvPr/>
        </p:nvSpPr>
        <p:spPr>
          <a:xfrm>
            <a:off x="1967012" y="1961091"/>
            <a:ext cx="3886557" cy="276999"/>
          </a:xfrm>
          <a:prstGeom prst="rect">
            <a:avLst/>
          </a:prstGeom>
          <a:noFill/>
        </p:spPr>
        <p:txBody>
          <a:bodyPr wrap="square" rtlCol="0">
            <a:spAutoFit/>
          </a:bodyPr>
          <a:lstStyle/>
          <a:p>
            <a:pPr algn="r"/>
            <a:r>
              <a:rPr lang="en-US" sz="1200" dirty="0">
                <a:ea typeface="Times New Roman" panose="02020603050405020304" pitchFamily="18" charset="0"/>
              </a:rPr>
              <a:t>ISE </a:t>
            </a:r>
            <a:r>
              <a:rPr lang="en-US" sz="1200" dirty="0" smtClean="0">
                <a:ea typeface="Times New Roman" panose="02020603050405020304" pitchFamily="18" charset="0"/>
              </a:rPr>
              <a:t>sends </a:t>
            </a:r>
            <a:r>
              <a:rPr lang="en-US" sz="1200" dirty="0">
                <a:ea typeface="Times New Roman" panose="02020603050405020304" pitchFamily="18" charset="0"/>
              </a:rPr>
              <a:t>IP Address to endpoint with DNS info</a:t>
            </a:r>
          </a:p>
        </p:txBody>
      </p:sp>
      <p:sp>
        <p:nvSpPr>
          <p:cNvPr id="316" name="Rounded Rectangular Callout 315"/>
          <p:cNvSpPr/>
          <p:nvPr/>
        </p:nvSpPr>
        <p:spPr>
          <a:xfrm>
            <a:off x="7558983" y="1844861"/>
            <a:ext cx="1498436" cy="1198729"/>
          </a:xfrm>
          <a:prstGeom prst="wedgeRoundRectCallout">
            <a:avLst>
              <a:gd name="adj1" fmla="val -68816"/>
              <a:gd name="adj2" fmla="val 54658"/>
              <a:gd name="adj3" fmla="val 16667"/>
            </a:avLst>
          </a:prstGeom>
          <a:solidFill>
            <a:srgbClr val="0096D6">
              <a:alpha val="4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lumMod val="50000"/>
                  </a:schemeClr>
                </a:solidFill>
              </a:rPr>
              <a:t>ISE </a:t>
            </a:r>
            <a:r>
              <a:rPr lang="ja-JP" altLang="en-US" sz="1050" b="1" dirty="0" smtClean="0">
                <a:solidFill>
                  <a:schemeClr val="tx1">
                    <a:lumMod val="50000"/>
                  </a:schemeClr>
                </a:solidFill>
              </a:rPr>
              <a:t>はエンドポイント</a:t>
            </a:r>
            <a:r>
              <a:rPr lang="en-US" altLang="ja-JP" sz="1050" b="1" dirty="0" smtClean="0">
                <a:solidFill>
                  <a:schemeClr val="tx1">
                    <a:lumMod val="50000"/>
                  </a:schemeClr>
                </a:solidFill>
              </a:rPr>
              <a:t>MAC</a:t>
            </a:r>
            <a:r>
              <a:rPr lang="ja-JP" altLang="en-US" sz="1050" b="1" dirty="0" smtClean="0">
                <a:solidFill>
                  <a:schemeClr val="tx1">
                    <a:lumMod val="50000"/>
                  </a:schemeClr>
                </a:solidFill>
              </a:rPr>
              <a:t>アドレスを使ってセッションキャッシュから最後の認証情報を確認</a:t>
            </a:r>
            <a:endParaRPr lang="en-US" sz="1050" b="1" dirty="0" smtClean="0">
              <a:solidFill>
                <a:schemeClr val="tx1">
                  <a:lumMod val="50000"/>
                </a:schemeClr>
              </a:solidFill>
            </a:endParaRPr>
          </a:p>
        </p:txBody>
      </p:sp>
      <p:sp>
        <p:nvSpPr>
          <p:cNvPr id="317" name="Rounded Rectangular Callout 316"/>
          <p:cNvSpPr/>
          <p:nvPr/>
        </p:nvSpPr>
        <p:spPr>
          <a:xfrm>
            <a:off x="7562069" y="3280647"/>
            <a:ext cx="1495349" cy="1046552"/>
          </a:xfrm>
          <a:prstGeom prst="wedgeRoundRectCallout">
            <a:avLst>
              <a:gd name="adj1" fmla="val -68645"/>
              <a:gd name="adj2" fmla="val -33960"/>
              <a:gd name="adj3" fmla="val 16667"/>
            </a:avLst>
          </a:prstGeom>
          <a:solidFill>
            <a:srgbClr val="0096D6">
              <a:alpha val="4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lumMod val="50000"/>
                  </a:schemeClr>
                </a:solidFill>
              </a:rPr>
              <a:t>ISE</a:t>
            </a:r>
            <a:r>
              <a:rPr lang="ja-JP" altLang="en-US" sz="1050" b="1" dirty="0" smtClean="0">
                <a:solidFill>
                  <a:schemeClr val="tx1">
                    <a:lumMod val="50000"/>
                  </a:schemeClr>
                </a:solidFill>
              </a:rPr>
              <a:t>はリクエストされたサイトの代わりに</a:t>
            </a:r>
            <a:r>
              <a:rPr lang="en-US" sz="1050" b="1" dirty="0" smtClean="0">
                <a:solidFill>
                  <a:schemeClr val="tx1">
                    <a:lumMod val="50000"/>
                  </a:schemeClr>
                </a:solidFill>
              </a:rPr>
              <a:t>CWA URL </a:t>
            </a:r>
            <a:r>
              <a:rPr lang="ja-JP" altLang="en-US" sz="1050" b="1" dirty="0" smtClean="0">
                <a:solidFill>
                  <a:schemeClr val="tx1">
                    <a:lumMod val="50000"/>
                  </a:schemeClr>
                </a:solidFill>
              </a:rPr>
              <a:t>リダイレクションを返答</a:t>
            </a:r>
            <a:endParaRPr lang="en-US" sz="1050" b="1" dirty="0">
              <a:solidFill>
                <a:schemeClr val="tx1">
                  <a:lumMod val="50000"/>
                </a:schemeClr>
              </a:solidFill>
            </a:endParaRPr>
          </a:p>
        </p:txBody>
      </p:sp>
      <p:sp>
        <p:nvSpPr>
          <p:cNvPr id="318" name="Rounded Rectangular Callout 317"/>
          <p:cNvSpPr/>
          <p:nvPr/>
        </p:nvSpPr>
        <p:spPr>
          <a:xfrm>
            <a:off x="68903" y="3220906"/>
            <a:ext cx="1419573" cy="652790"/>
          </a:xfrm>
          <a:prstGeom prst="wedgeRoundRectCallout">
            <a:avLst>
              <a:gd name="adj1" fmla="val 87830"/>
              <a:gd name="adj2" fmla="val -176880"/>
              <a:gd name="adj3" fmla="val 16667"/>
            </a:avLst>
          </a:prstGeom>
          <a:solidFill>
            <a:srgbClr val="0096D6">
              <a:alpha val="19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solidFill>
                  <a:schemeClr val="tx1"/>
                </a:solidFill>
              </a:rPr>
              <a:t>ユーザがブラウザを開き任意のサイトにアクセスを試みる</a:t>
            </a:r>
            <a:endParaRPr lang="en-US" sz="1050" b="1" dirty="0">
              <a:solidFill>
                <a:schemeClr val="tx1"/>
              </a:solidFill>
            </a:endParaRPr>
          </a:p>
        </p:txBody>
      </p:sp>
      <p:sp>
        <p:nvSpPr>
          <p:cNvPr id="319" name="Rounded Rectangle 318"/>
          <p:cNvSpPr/>
          <p:nvPr/>
        </p:nvSpPr>
        <p:spPr>
          <a:xfrm>
            <a:off x="220803" y="987284"/>
            <a:ext cx="1125975" cy="472966"/>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t>認証</a:t>
            </a:r>
            <a:endParaRPr lang="en-US" altLang="ja-JP" sz="1100" dirty="0" smtClean="0"/>
          </a:p>
          <a:p>
            <a:pPr algn="ctr"/>
            <a:r>
              <a:rPr lang="ja-JP" altLang="en-US" sz="1100" dirty="0" smtClean="0"/>
              <a:t>フェーズ</a:t>
            </a:r>
            <a:endParaRPr lang="en-US" sz="1100" dirty="0" smtClean="0"/>
          </a:p>
        </p:txBody>
      </p:sp>
      <p:sp>
        <p:nvSpPr>
          <p:cNvPr id="320" name="Rounded Rectangle 319"/>
          <p:cNvSpPr/>
          <p:nvPr/>
        </p:nvSpPr>
        <p:spPr>
          <a:xfrm>
            <a:off x="216444" y="1829240"/>
            <a:ext cx="1125975" cy="472966"/>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DHCP</a:t>
            </a:r>
          </a:p>
          <a:p>
            <a:pPr algn="ctr"/>
            <a:r>
              <a:rPr lang="ja-JP" altLang="en-US" sz="1100" dirty="0" smtClean="0"/>
              <a:t>フェーズ</a:t>
            </a:r>
            <a:endParaRPr lang="en-US" sz="1100" dirty="0" smtClean="0"/>
          </a:p>
        </p:txBody>
      </p:sp>
      <p:sp>
        <p:nvSpPr>
          <p:cNvPr id="321" name="Rounded Rectangle 320"/>
          <p:cNvSpPr/>
          <p:nvPr/>
        </p:nvSpPr>
        <p:spPr>
          <a:xfrm>
            <a:off x="204271" y="2496948"/>
            <a:ext cx="1125975" cy="472966"/>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DNS</a:t>
            </a:r>
          </a:p>
          <a:p>
            <a:pPr algn="ctr"/>
            <a:r>
              <a:rPr lang="en-US" sz="1100" dirty="0" smtClean="0"/>
              <a:t> </a:t>
            </a:r>
            <a:r>
              <a:rPr lang="ja-JP" altLang="en-US" sz="1100" dirty="0" smtClean="0"/>
              <a:t>フェーズ</a:t>
            </a:r>
            <a:endParaRPr lang="en-US" sz="1100" dirty="0" smtClean="0"/>
          </a:p>
        </p:txBody>
      </p:sp>
      <p:sp>
        <p:nvSpPr>
          <p:cNvPr id="322" name="Rounded Rectangle 321"/>
          <p:cNvSpPr/>
          <p:nvPr/>
        </p:nvSpPr>
        <p:spPr>
          <a:xfrm>
            <a:off x="171403" y="3992856"/>
            <a:ext cx="1271504" cy="472966"/>
          </a:xfrm>
          <a:prstGeom prst="roundRect">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CWA/Guest flow</a:t>
            </a:r>
          </a:p>
          <a:p>
            <a:pPr algn="ctr"/>
            <a:r>
              <a:rPr lang="ja-JP" altLang="en-US" sz="1100" dirty="0" smtClean="0"/>
              <a:t>フェーズ</a:t>
            </a:r>
            <a:endParaRPr lang="en-US" sz="1100" dirty="0" smtClean="0"/>
          </a:p>
        </p:txBody>
      </p:sp>
      <p:cxnSp>
        <p:nvCxnSpPr>
          <p:cNvPr id="323" name="Straight Arrow Connector 322"/>
          <p:cNvCxnSpPr/>
          <p:nvPr/>
        </p:nvCxnSpPr>
        <p:spPr>
          <a:xfrm>
            <a:off x="1643086" y="2849541"/>
            <a:ext cx="4210484" cy="14438"/>
          </a:xfrm>
          <a:prstGeom prst="straightConnector1">
            <a:avLst/>
          </a:prstGeom>
          <a:ln w="19050" cmpd="sng">
            <a:solidFill>
              <a:schemeClr val="tx2"/>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324" name="TextBox 323"/>
          <p:cNvSpPr txBox="1"/>
          <p:nvPr/>
        </p:nvSpPr>
        <p:spPr>
          <a:xfrm>
            <a:off x="3049347" y="2613389"/>
            <a:ext cx="2873376" cy="276999"/>
          </a:xfrm>
          <a:prstGeom prst="rect">
            <a:avLst/>
          </a:prstGeom>
          <a:noFill/>
        </p:spPr>
        <p:txBody>
          <a:bodyPr wrap="square" rtlCol="0">
            <a:spAutoFit/>
          </a:bodyPr>
          <a:lstStyle/>
          <a:p>
            <a:pPr algn="r"/>
            <a:r>
              <a:rPr lang="en-US" sz="1200" dirty="0" smtClean="0">
                <a:ea typeface="Times New Roman" panose="02020603050405020304" pitchFamily="18" charset="0"/>
              </a:rPr>
              <a:t>ISE responds with its own IP Address</a:t>
            </a:r>
            <a:endParaRPr lang="en-US" sz="1200" dirty="0">
              <a:ea typeface="Times New Roman" panose="02020603050405020304" pitchFamily="18" charset="0"/>
            </a:endParaRPr>
          </a:p>
        </p:txBody>
      </p:sp>
      <p:cxnSp>
        <p:nvCxnSpPr>
          <p:cNvPr id="325" name="Straight Arrow Connector 324"/>
          <p:cNvCxnSpPr/>
          <p:nvPr/>
        </p:nvCxnSpPr>
        <p:spPr>
          <a:xfrm flipV="1">
            <a:off x="1697218" y="3156203"/>
            <a:ext cx="5596512" cy="1338"/>
          </a:xfrm>
          <a:prstGeom prst="straightConnector1">
            <a:avLst/>
          </a:prstGeom>
          <a:ln w="19050" cmpd="sng">
            <a:solidFill>
              <a:schemeClr val="tx2"/>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326" name="Rectangle 325"/>
          <p:cNvSpPr/>
          <p:nvPr/>
        </p:nvSpPr>
        <p:spPr>
          <a:xfrm>
            <a:off x="1836706" y="2907615"/>
            <a:ext cx="3320140" cy="276999"/>
          </a:xfrm>
          <a:prstGeom prst="rect">
            <a:avLst/>
          </a:prstGeom>
        </p:spPr>
        <p:txBody>
          <a:bodyPr wrap="none">
            <a:spAutoFit/>
          </a:bodyPr>
          <a:lstStyle/>
          <a:p>
            <a:r>
              <a:rPr lang="en-US" sz="1200" dirty="0">
                <a:ea typeface="Times New Roman" panose="02020603050405020304" pitchFamily="18" charset="0"/>
              </a:rPr>
              <a:t>Endpoint HTTP/S request </a:t>
            </a:r>
            <a:r>
              <a:rPr lang="en-US" sz="1200" dirty="0" smtClean="0">
                <a:ea typeface="Times New Roman" panose="02020603050405020304" pitchFamily="18" charset="0"/>
              </a:rPr>
              <a:t>sent </a:t>
            </a:r>
            <a:r>
              <a:rPr lang="en-US" sz="1200" dirty="0">
                <a:ea typeface="Times New Roman" panose="02020603050405020304" pitchFamily="18" charset="0"/>
              </a:rPr>
              <a:t>to </a:t>
            </a:r>
            <a:r>
              <a:rPr lang="en-US" sz="1200" dirty="0" smtClean="0">
                <a:ea typeface="Times New Roman" panose="02020603050405020304" pitchFamily="18" charset="0"/>
              </a:rPr>
              <a:t>ISE address</a:t>
            </a:r>
            <a:endParaRPr lang="en-US" sz="1200" dirty="0"/>
          </a:p>
        </p:txBody>
      </p:sp>
      <p:sp>
        <p:nvSpPr>
          <p:cNvPr id="327" name="Rounded Rectangular Callout 326"/>
          <p:cNvSpPr/>
          <p:nvPr/>
        </p:nvSpPr>
        <p:spPr>
          <a:xfrm>
            <a:off x="7749090" y="305589"/>
            <a:ext cx="1308329" cy="1116473"/>
          </a:xfrm>
          <a:prstGeom prst="wedgeRoundRectCallout">
            <a:avLst>
              <a:gd name="adj1" fmla="val -84840"/>
              <a:gd name="adj2" fmla="val 53822"/>
              <a:gd name="adj3" fmla="val 16667"/>
            </a:avLst>
          </a:prstGeom>
          <a:solidFill>
            <a:srgbClr val="0096D6">
              <a:alpha val="45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smtClean="0">
                <a:solidFill>
                  <a:schemeClr val="tx1">
                    <a:lumMod val="50000"/>
                  </a:schemeClr>
                </a:solidFill>
              </a:rPr>
              <a:t>ISE</a:t>
            </a:r>
            <a:r>
              <a:rPr lang="ja-JP" altLang="en-US" sz="1050" b="1" dirty="0" smtClean="0">
                <a:solidFill>
                  <a:schemeClr val="tx1">
                    <a:lumMod val="50000"/>
                  </a:schemeClr>
                </a:solidFill>
              </a:rPr>
              <a:t>はセッションキャッシュ内の該当ユーザセッションに</a:t>
            </a:r>
            <a:r>
              <a:rPr lang="en-US" sz="1050" b="1" dirty="0" smtClean="0">
                <a:solidFill>
                  <a:schemeClr val="tx1">
                    <a:lumMod val="50000"/>
                  </a:schemeClr>
                </a:solidFill>
              </a:rPr>
              <a:t>Web </a:t>
            </a:r>
            <a:r>
              <a:rPr lang="ja-JP" altLang="en-US" sz="1050" b="1" dirty="0" smtClean="0">
                <a:solidFill>
                  <a:schemeClr val="tx1">
                    <a:lumMod val="50000"/>
                  </a:schemeClr>
                </a:solidFill>
              </a:rPr>
              <a:t>ポータルの詳細を保存</a:t>
            </a:r>
            <a:endParaRPr lang="en-US" sz="1050" b="1" dirty="0">
              <a:solidFill>
                <a:schemeClr val="tx1">
                  <a:lumMod val="50000"/>
                </a:schemeClr>
              </a:solidFill>
            </a:endParaRPr>
          </a:p>
        </p:txBody>
      </p:sp>
      <p:grpSp>
        <p:nvGrpSpPr>
          <p:cNvPr id="328" name="Group 327"/>
          <p:cNvGrpSpPr/>
          <p:nvPr/>
        </p:nvGrpSpPr>
        <p:grpSpPr>
          <a:xfrm>
            <a:off x="2253267" y="4844876"/>
            <a:ext cx="527215" cy="307777"/>
            <a:chOff x="2248058" y="5367528"/>
            <a:chExt cx="444342" cy="307777"/>
          </a:xfrm>
        </p:grpSpPr>
        <p:sp>
          <p:nvSpPr>
            <p:cNvPr id="329" name="Oval 328"/>
            <p:cNvSpPr/>
            <p:nvPr/>
          </p:nvSpPr>
          <p:spPr>
            <a:xfrm>
              <a:off x="2284634" y="5382583"/>
              <a:ext cx="256032" cy="256032"/>
            </a:xfrm>
            <a:prstGeom prst="ellipse">
              <a:avLst/>
            </a:prstGeom>
            <a:solidFill>
              <a:schemeClr val="accent3"/>
            </a:solidFill>
            <a:ln>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TextBox 329"/>
            <p:cNvSpPr txBox="1"/>
            <p:nvPr/>
          </p:nvSpPr>
          <p:spPr>
            <a:xfrm>
              <a:off x="2248058" y="5367528"/>
              <a:ext cx="444342" cy="307777"/>
            </a:xfrm>
            <a:prstGeom prst="rect">
              <a:avLst/>
            </a:prstGeom>
            <a:noFill/>
          </p:spPr>
          <p:txBody>
            <a:bodyPr wrap="square" rtlCol="0">
              <a:spAutoFit/>
            </a:bodyPr>
            <a:lstStyle/>
            <a:p>
              <a:r>
                <a:rPr lang="en-US" sz="1400" dirty="0" smtClean="0">
                  <a:solidFill>
                    <a:schemeClr val="bg1"/>
                  </a:solidFill>
                </a:rPr>
                <a:t>12</a:t>
              </a:r>
              <a:endParaRPr lang="en-US" sz="1400" dirty="0">
                <a:solidFill>
                  <a:schemeClr val="bg1"/>
                </a:solidFill>
              </a:endParaRPr>
            </a:p>
          </p:txBody>
        </p:sp>
      </p:grpSp>
    </p:spTree>
    <p:extLst>
      <p:ext uri="{BB962C8B-B14F-4D97-AF65-F5344CB8AC3E}">
        <p14:creationId xmlns:p14="http://schemas.microsoft.com/office/powerpoint/2010/main" val="3559255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Auth</a:t>
            </a:r>
            <a:r>
              <a:rPr lang="en-US" dirty="0" smtClean="0"/>
              <a:t> VLAN </a:t>
            </a:r>
            <a:r>
              <a:rPr lang="ja-JP" altLang="en-US" dirty="0" smtClean="0"/>
              <a:t>の設定</a:t>
            </a:r>
            <a:endParaRPr lang="en-US" dirty="0">
              <a:solidFill>
                <a:srgbClr val="0070C0"/>
              </a:solidFill>
            </a:endParaRPr>
          </a:p>
        </p:txBody>
      </p:sp>
      <p:sp>
        <p:nvSpPr>
          <p:cNvPr id="7" name="Text Placeholder 6"/>
          <p:cNvSpPr>
            <a:spLocks noGrp="1"/>
          </p:cNvSpPr>
          <p:nvPr>
            <p:ph type="body" sz="quarter" idx="12"/>
          </p:nvPr>
        </p:nvSpPr>
        <p:spPr/>
        <p:txBody>
          <a:bodyPr/>
          <a:lstStyle/>
          <a:p>
            <a:r>
              <a:rPr lang="en-US" sz="1800" dirty="0" smtClean="0">
                <a:solidFill>
                  <a:srgbClr val="7030A0"/>
                </a:solidFill>
              </a:rPr>
              <a:t>PSN</a:t>
            </a:r>
            <a:r>
              <a:rPr lang="ja-JP" altLang="en-US" sz="1800" dirty="0" smtClean="0">
                <a:solidFill>
                  <a:srgbClr val="7030A0"/>
                </a:solidFill>
              </a:rPr>
              <a:t>で</a:t>
            </a:r>
            <a:r>
              <a:rPr lang="en-US" sz="1800" dirty="0" smtClean="0">
                <a:solidFill>
                  <a:srgbClr val="7030A0"/>
                </a:solidFill>
              </a:rPr>
              <a:t>DHCP</a:t>
            </a:r>
            <a:r>
              <a:rPr lang="en-US" sz="1800" dirty="0">
                <a:solidFill>
                  <a:srgbClr val="7030A0"/>
                </a:solidFill>
              </a:rPr>
              <a:t>/</a:t>
            </a:r>
            <a:r>
              <a:rPr lang="en-US" sz="1800" dirty="0" smtClean="0">
                <a:solidFill>
                  <a:srgbClr val="7030A0"/>
                </a:solidFill>
              </a:rPr>
              <a:t>DNS</a:t>
            </a:r>
            <a:r>
              <a:rPr lang="ja-JP" altLang="en-US" sz="1800" dirty="0" smtClean="0">
                <a:solidFill>
                  <a:srgbClr val="7030A0"/>
                </a:solidFill>
              </a:rPr>
              <a:t>サービスを設定</a:t>
            </a:r>
            <a:endParaRPr lang="en-US" sz="1600" dirty="0">
              <a:solidFill>
                <a:srgbClr val="7030A0"/>
              </a:solidFill>
            </a:endParaRPr>
          </a:p>
        </p:txBody>
      </p:sp>
      <p:sp>
        <p:nvSpPr>
          <p:cNvPr id="5" name="Content Placeholder 4"/>
          <p:cNvSpPr>
            <a:spLocks noGrp="1"/>
          </p:cNvSpPr>
          <p:nvPr>
            <p:ph sz="quarter" idx="11"/>
          </p:nvPr>
        </p:nvSpPr>
        <p:spPr/>
        <p:txBody>
          <a:bodyPr/>
          <a:lstStyle/>
          <a:p>
            <a:r>
              <a:rPr lang="en-US" sz="1800" dirty="0" err="1"/>
              <a:t>Auth</a:t>
            </a:r>
            <a:r>
              <a:rPr lang="en-US" sz="1800" dirty="0"/>
              <a:t> VLAN – </a:t>
            </a:r>
            <a:r>
              <a:rPr lang="ja-JP" altLang="en-US" sz="1800" dirty="0" smtClean="0"/>
              <a:t>多くのアクセスデバイスが同一の</a:t>
            </a:r>
            <a:r>
              <a:rPr lang="en-US" altLang="ja-JP" sz="1800" dirty="0" err="1" smtClean="0"/>
              <a:t>Auth</a:t>
            </a:r>
            <a:r>
              <a:rPr lang="en-US" altLang="ja-JP" sz="1800" dirty="0" smtClean="0"/>
              <a:t> VLAN</a:t>
            </a:r>
            <a:r>
              <a:rPr lang="ja-JP" altLang="en-US" sz="1800" dirty="0" smtClean="0"/>
              <a:t>への</a:t>
            </a:r>
            <a:r>
              <a:rPr lang="en-US" altLang="ja-JP" sz="1800" dirty="0" smtClean="0"/>
              <a:t>L2</a:t>
            </a:r>
            <a:r>
              <a:rPr lang="ja-JP" altLang="en-US" sz="1800" dirty="0" smtClean="0"/>
              <a:t>接続を共有（</a:t>
            </a:r>
            <a:r>
              <a:rPr lang="en-US" sz="1800" dirty="0" err="1"/>
              <a:t>Auth</a:t>
            </a:r>
            <a:r>
              <a:rPr lang="en-US" sz="1800" dirty="0"/>
              <a:t> VLAN </a:t>
            </a:r>
            <a:r>
              <a:rPr lang="ja-JP" altLang="en-US" sz="1800" dirty="0" smtClean="0"/>
              <a:t>は同一</a:t>
            </a:r>
            <a:r>
              <a:rPr lang="en-US" altLang="ja-JP" sz="1800" dirty="0" smtClean="0"/>
              <a:t> </a:t>
            </a:r>
            <a:r>
              <a:rPr lang="en-US" sz="1800" dirty="0" smtClean="0"/>
              <a:t>IP </a:t>
            </a:r>
            <a:r>
              <a:rPr lang="ja-JP" altLang="en-US" sz="1800" dirty="0" smtClean="0"/>
              <a:t>ネットワークを提供</a:t>
            </a:r>
            <a:r>
              <a:rPr lang="ja-JP" altLang="en-US" sz="1800" dirty="0" smtClean="0"/>
              <a:t>）</a:t>
            </a:r>
            <a:endParaRPr lang="en-US" altLang="ja-JP" sz="1800" dirty="0" smtClean="0"/>
          </a:p>
          <a:p>
            <a:r>
              <a:rPr lang="en-US" sz="1800" dirty="0" smtClean="0"/>
              <a:t>PSN</a:t>
            </a:r>
            <a:r>
              <a:rPr lang="ja-JP" altLang="en-US" sz="1800" dirty="0" smtClean="0"/>
              <a:t>は</a:t>
            </a:r>
            <a:r>
              <a:rPr lang="en-US" altLang="ja-JP" sz="1800" dirty="0" err="1" smtClean="0"/>
              <a:t>Auth</a:t>
            </a:r>
            <a:r>
              <a:rPr lang="en-US" altLang="ja-JP" sz="1800" dirty="0" smtClean="0"/>
              <a:t> VLAN</a:t>
            </a:r>
            <a:r>
              <a:rPr lang="ja-JP" altLang="en-US" sz="1800" dirty="0" smtClean="0"/>
              <a:t>に</a:t>
            </a:r>
            <a:r>
              <a:rPr lang="en-US" altLang="ja-JP" sz="1800" dirty="0" smtClean="0"/>
              <a:t>L2</a:t>
            </a:r>
            <a:r>
              <a:rPr lang="ja-JP" altLang="en-US" sz="1800" dirty="0" smtClean="0"/>
              <a:t>または</a:t>
            </a:r>
            <a:r>
              <a:rPr lang="en-US" altLang="ja-JP" sz="1800" dirty="0" smtClean="0"/>
              <a:t>L3</a:t>
            </a:r>
            <a:r>
              <a:rPr lang="ja-JP" altLang="en-US" sz="1800" dirty="0" smtClean="0"/>
              <a:t>で</a:t>
            </a:r>
            <a:r>
              <a:rPr lang="ja-JP" altLang="en-US" sz="1800" dirty="0" smtClean="0"/>
              <a:t>接続</a:t>
            </a:r>
            <a:endParaRPr lang="en-US" altLang="ja-JP" sz="1800" dirty="0" smtClean="0"/>
          </a:p>
          <a:p>
            <a:r>
              <a:rPr lang="en-US" sz="1800" b="1" dirty="0" smtClean="0">
                <a:solidFill>
                  <a:srgbClr val="0070C0"/>
                </a:solidFill>
              </a:rPr>
              <a:t>Layer 2</a:t>
            </a:r>
            <a:r>
              <a:rPr lang="ja-JP" altLang="en-US" sz="1800" b="1" dirty="0" smtClean="0">
                <a:solidFill>
                  <a:srgbClr val="0070C0"/>
                </a:solidFill>
              </a:rPr>
              <a:t>の場合</a:t>
            </a:r>
            <a:r>
              <a:rPr lang="en-US" sz="1800" b="1" dirty="0" smtClean="0">
                <a:solidFill>
                  <a:srgbClr val="0070C0"/>
                </a:solidFill>
              </a:rPr>
              <a:t>…</a:t>
            </a:r>
            <a:endParaRPr lang="en-US" sz="1800" b="1" dirty="0">
              <a:solidFill>
                <a:srgbClr val="0070C0"/>
              </a:solidFill>
            </a:endParaRPr>
          </a:p>
          <a:p>
            <a:pPr marL="460375" lvl="1" indent="-231775"/>
            <a:r>
              <a:rPr lang="en-US" sz="1600" dirty="0" smtClean="0"/>
              <a:t>ISE</a:t>
            </a:r>
            <a:r>
              <a:rPr lang="ja-JP" altLang="en-US" sz="1600" dirty="0" smtClean="0"/>
              <a:t>はローカルの</a:t>
            </a:r>
            <a:r>
              <a:rPr lang="en-US" altLang="ja-JP" sz="1600" dirty="0" smtClean="0"/>
              <a:t>DHCP</a:t>
            </a:r>
            <a:r>
              <a:rPr lang="ja-JP" altLang="en-US" sz="1600" dirty="0" smtClean="0"/>
              <a:t>ブロードキャストに応答</a:t>
            </a:r>
            <a:endParaRPr lang="en-US" altLang="ja-JP" sz="1600" dirty="0" smtClean="0"/>
          </a:p>
          <a:p>
            <a:pPr marL="460375" lvl="1" indent="-231775"/>
            <a:r>
              <a:rPr lang="ja-JP" altLang="en-US" sz="1600" dirty="0" smtClean="0"/>
              <a:t>リアルな</a:t>
            </a:r>
            <a:r>
              <a:rPr lang="en-US" altLang="ja-JP" sz="1600" dirty="0" smtClean="0"/>
              <a:t>DHCP</a:t>
            </a:r>
            <a:r>
              <a:rPr lang="ja-JP" altLang="en-US" sz="1600" dirty="0" smtClean="0"/>
              <a:t>サーバーのローカルゲートウェイ上で、</a:t>
            </a:r>
            <a:r>
              <a:rPr lang="en-US" altLang="ja-JP" sz="1600" dirty="0" err="1" smtClean="0"/>
              <a:t>ip</a:t>
            </a:r>
            <a:r>
              <a:rPr lang="en-US" altLang="ja-JP" sz="1600" dirty="0" smtClean="0"/>
              <a:t> helper</a:t>
            </a:r>
            <a:r>
              <a:rPr lang="ja-JP" altLang="en-US" sz="1600" dirty="0" smtClean="0"/>
              <a:t>コマンドが削除されていることを確認。</a:t>
            </a:r>
            <a:r>
              <a:rPr lang="en-US" sz="1600" dirty="0" smtClean="0"/>
              <a:t>Helper</a:t>
            </a:r>
            <a:r>
              <a:rPr lang="ja-JP" altLang="en-US" sz="1600" dirty="0" smtClean="0"/>
              <a:t>コマンドは</a:t>
            </a:r>
            <a:r>
              <a:rPr lang="en-US" sz="1600" dirty="0" smtClean="0"/>
              <a:t>Profiling</a:t>
            </a:r>
            <a:r>
              <a:rPr lang="ja-JP" altLang="en-US" sz="1600" dirty="0" smtClean="0"/>
              <a:t>のみで使用する</a:t>
            </a:r>
            <a:r>
              <a:rPr lang="en-US" sz="1600" dirty="0" smtClean="0"/>
              <a:t> (PSN</a:t>
            </a:r>
            <a:r>
              <a:rPr lang="ja-JP" altLang="en-US" sz="1600" dirty="0" smtClean="0"/>
              <a:t>インターフェイスにコピーを送信</a:t>
            </a:r>
            <a:r>
              <a:rPr lang="en-US" sz="1600" dirty="0" smtClean="0"/>
              <a:t>)</a:t>
            </a:r>
            <a:endParaRPr lang="en-US" sz="1600" dirty="0"/>
          </a:p>
          <a:p>
            <a:pPr marL="460375" lvl="1" indent="-231775"/>
            <a:r>
              <a:rPr lang="ja-JP" altLang="en-US" sz="1600" dirty="0" smtClean="0"/>
              <a:t>注意</a:t>
            </a:r>
            <a:r>
              <a:rPr lang="en-US" sz="1600" dirty="0" smtClean="0"/>
              <a:t>: </a:t>
            </a:r>
            <a:r>
              <a:rPr lang="en-US" sz="1600" dirty="0"/>
              <a:t>ISE </a:t>
            </a:r>
            <a:r>
              <a:rPr lang="ja-JP" altLang="en-US" sz="1600" dirty="0" smtClean="0"/>
              <a:t>はデフォルトルータにはなれない</a:t>
            </a:r>
            <a:endParaRPr lang="en-US" altLang="ja-JP" sz="1600" dirty="0" smtClean="0"/>
          </a:p>
          <a:p>
            <a:r>
              <a:rPr lang="en-US" sz="1800" b="1" dirty="0" smtClean="0">
                <a:solidFill>
                  <a:srgbClr val="0070C0"/>
                </a:solidFill>
              </a:rPr>
              <a:t>Layer 3</a:t>
            </a:r>
            <a:r>
              <a:rPr lang="ja-JP" altLang="en-US" sz="1800" b="1" dirty="0" smtClean="0">
                <a:solidFill>
                  <a:srgbClr val="0070C0"/>
                </a:solidFill>
              </a:rPr>
              <a:t>の場合</a:t>
            </a:r>
            <a:r>
              <a:rPr lang="en-US" sz="1800" b="1" dirty="0" smtClean="0">
                <a:solidFill>
                  <a:srgbClr val="0070C0"/>
                </a:solidFill>
              </a:rPr>
              <a:t>… </a:t>
            </a:r>
            <a:endParaRPr lang="en-US" sz="1800" b="1" dirty="0">
              <a:solidFill>
                <a:srgbClr val="0070C0"/>
              </a:solidFill>
            </a:endParaRPr>
          </a:p>
          <a:p>
            <a:pPr marL="460375" lvl="1" indent="-231775"/>
            <a:r>
              <a:rPr lang="en-US" sz="1600" dirty="0" smtClean="0"/>
              <a:t>“</a:t>
            </a:r>
            <a:r>
              <a:rPr lang="en-US" sz="1600" dirty="0"/>
              <a:t>helper” </a:t>
            </a:r>
            <a:r>
              <a:rPr lang="ja-JP" altLang="en-US" sz="1600" dirty="0" smtClean="0"/>
              <a:t>をローカルゲートウェイに設定し、</a:t>
            </a:r>
            <a:r>
              <a:rPr lang="en-US" altLang="ja-JP" sz="1600" dirty="0" smtClean="0"/>
              <a:t>PSN</a:t>
            </a:r>
            <a:r>
              <a:rPr lang="ja-JP" altLang="en-US" sz="1600" dirty="0" smtClean="0"/>
              <a:t>インターフェイス上の</a:t>
            </a:r>
            <a:r>
              <a:rPr lang="en-US" sz="1600" dirty="0" smtClean="0"/>
              <a:t>DHCP </a:t>
            </a:r>
            <a:r>
              <a:rPr lang="ja-JP" altLang="en-US" sz="1600" dirty="0" smtClean="0"/>
              <a:t>サーバを使用する</a:t>
            </a:r>
            <a:r>
              <a:rPr lang="en-US" altLang="ja-JP" sz="1600" dirty="0" smtClean="0"/>
              <a:t> </a:t>
            </a:r>
            <a:r>
              <a:rPr lang="en-US" sz="1600" dirty="0" smtClean="0"/>
              <a:t>(</a:t>
            </a:r>
            <a:r>
              <a:rPr lang="en-US" sz="1600" dirty="0" err="1" smtClean="0"/>
              <a:t>Auth</a:t>
            </a:r>
            <a:r>
              <a:rPr lang="en-US" sz="1600" dirty="0" smtClean="0"/>
              <a:t> </a:t>
            </a:r>
            <a:r>
              <a:rPr lang="en-US" sz="1600" dirty="0"/>
              <a:t>VLAN </a:t>
            </a:r>
            <a:r>
              <a:rPr lang="en-US" sz="1600" dirty="0" err="1" smtClean="0"/>
              <a:t>config</a:t>
            </a:r>
            <a:r>
              <a:rPr lang="ja-JP" altLang="en-US" sz="1600" dirty="0" smtClean="0"/>
              <a:t>配下で設定</a:t>
            </a:r>
            <a:r>
              <a:rPr lang="en-US" sz="1600" dirty="0" smtClean="0"/>
              <a:t>)</a:t>
            </a:r>
            <a:r>
              <a:rPr lang="en-US" sz="1600" dirty="0"/>
              <a:t>.</a:t>
            </a:r>
          </a:p>
          <a:p>
            <a:endParaRPr lang="en-US" sz="1800" dirty="0"/>
          </a:p>
        </p:txBody>
      </p:sp>
    </p:spTree>
    <p:extLst>
      <p:ext uri="{BB962C8B-B14F-4D97-AF65-F5344CB8AC3E}">
        <p14:creationId xmlns:p14="http://schemas.microsoft.com/office/powerpoint/2010/main" val="39960543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03" y="185662"/>
            <a:ext cx="2589698" cy="923615"/>
          </a:xfrm>
        </p:spPr>
        <p:txBody>
          <a:bodyPr/>
          <a:lstStyle/>
          <a:p>
            <a:r>
              <a:rPr lang="en-US" dirty="0" err="1" smtClean="0"/>
              <a:t>Auth</a:t>
            </a:r>
            <a:r>
              <a:rPr lang="en-US" dirty="0" smtClean="0"/>
              <a:t> VLAN ISE GUI</a:t>
            </a:r>
            <a:endParaRPr lang="en-US" dirty="0"/>
          </a:p>
        </p:txBody>
      </p:sp>
      <p:pic>
        <p:nvPicPr>
          <p:cNvPr id="4" name="Picture 3"/>
          <p:cNvPicPr>
            <a:picLocks noChangeAspect="1"/>
          </p:cNvPicPr>
          <p:nvPr/>
        </p:nvPicPr>
        <p:blipFill rotWithShape="1">
          <a:blip r:embed="rId3"/>
          <a:srcRect r="4000"/>
          <a:stretch/>
        </p:blipFill>
        <p:spPr>
          <a:xfrm>
            <a:off x="2762251" y="495611"/>
            <a:ext cx="6217920" cy="4483583"/>
          </a:xfrm>
          <a:prstGeom prst="rect">
            <a:avLst/>
          </a:prstGeom>
        </p:spPr>
      </p:pic>
      <p:sp>
        <p:nvSpPr>
          <p:cNvPr id="3" name="TextBox 2"/>
          <p:cNvSpPr txBox="1"/>
          <p:nvPr/>
        </p:nvSpPr>
        <p:spPr>
          <a:xfrm>
            <a:off x="229704" y="1286389"/>
            <a:ext cx="2412531" cy="523220"/>
          </a:xfrm>
          <a:prstGeom prst="rect">
            <a:avLst/>
          </a:prstGeom>
          <a:solidFill>
            <a:srgbClr val="FFFFCC"/>
          </a:solidFill>
          <a:ln w="28575">
            <a:solidFill>
              <a:srgbClr val="0070C0"/>
            </a:solidFill>
          </a:ln>
        </p:spPr>
        <p:txBody>
          <a:bodyPr wrap="square" rtlCol="0">
            <a:spAutoFit/>
          </a:bodyPr>
          <a:lstStyle/>
          <a:p>
            <a:r>
              <a:rPr lang="en-US" sz="1400" dirty="0" smtClean="0">
                <a:solidFill>
                  <a:schemeClr val="tx2">
                    <a:lumMod val="75000"/>
                  </a:schemeClr>
                </a:solidFill>
              </a:rPr>
              <a:t>IP</a:t>
            </a:r>
            <a:r>
              <a:rPr lang="ja-JP" altLang="en-US" sz="1400" dirty="0" smtClean="0">
                <a:solidFill>
                  <a:schemeClr val="tx2">
                    <a:lumMod val="75000"/>
                  </a:schemeClr>
                </a:solidFill>
              </a:rPr>
              <a:t>ネットワーク毎にひとつのスコープが必要</a:t>
            </a:r>
            <a:endParaRPr lang="en-US" sz="1400" dirty="0">
              <a:solidFill>
                <a:schemeClr val="tx2">
                  <a:lumMod val="75000"/>
                </a:schemeClr>
              </a:solidFill>
            </a:endParaRPr>
          </a:p>
        </p:txBody>
      </p:sp>
      <p:cxnSp>
        <p:nvCxnSpPr>
          <p:cNvPr id="6" name="Straight Arrow Connector 5"/>
          <p:cNvCxnSpPr>
            <a:stCxn id="3" idx="3"/>
          </p:cNvCxnSpPr>
          <p:nvPr/>
        </p:nvCxnSpPr>
        <p:spPr>
          <a:xfrm flipV="1">
            <a:off x="2642235" y="1435895"/>
            <a:ext cx="2453639" cy="112104"/>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9703" y="1891554"/>
            <a:ext cx="2412530" cy="738664"/>
          </a:xfrm>
          <a:prstGeom prst="rect">
            <a:avLst/>
          </a:prstGeom>
          <a:solidFill>
            <a:srgbClr val="FFFFCC"/>
          </a:solidFill>
          <a:ln w="28575">
            <a:solidFill>
              <a:srgbClr val="0070C0"/>
            </a:solidFill>
          </a:ln>
        </p:spPr>
        <p:txBody>
          <a:bodyPr wrap="square" rtlCol="0">
            <a:spAutoFit/>
          </a:bodyPr>
          <a:lstStyle/>
          <a:p>
            <a:r>
              <a:rPr lang="ja-JP" altLang="en-US" sz="1400" dirty="0" smtClean="0">
                <a:solidFill>
                  <a:schemeClr val="tx2">
                    <a:lumMod val="75000"/>
                  </a:schemeClr>
                </a:solidFill>
              </a:rPr>
              <a:t>ひとつの</a:t>
            </a:r>
            <a:r>
              <a:rPr lang="en-US" sz="1400" dirty="0" smtClean="0">
                <a:solidFill>
                  <a:schemeClr val="tx2">
                    <a:lumMod val="75000"/>
                  </a:schemeClr>
                </a:solidFill>
              </a:rPr>
              <a:t>PSN</a:t>
            </a:r>
            <a:r>
              <a:rPr lang="ja-JP" altLang="en-US" sz="1400" dirty="0" smtClean="0">
                <a:solidFill>
                  <a:schemeClr val="tx2">
                    <a:lumMod val="75000"/>
                  </a:schemeClr>
                </a:solidFill>
              </a:rPr>
              <a:t>が</a:t>
            </a:r>
            <a:r>
              <a:rPr lang="en-US" sz="1400" dirty="0" err="1" smtClean="0">
                <a:solidFill>
                  <a:schemeClr val="tx2">
                    <a:lumMod val="75000"/>
                  </a:schemeClr>
                </a:solidFill>
              </a:rPr>
              <a:t>Auth</a:t>
            </a:r>
            <a:r>
              <a:rPr lang="en-US" sz="1400" dirty="0" smtClean="0">
                <a:solidFill>
                  <a:schemeClr val="tx2">
                    <a:lumMod val="75000"/>
                  </a:schemeClr>
                </a:solidFill>
              </a:rPr>
              <a:t> VLAN</a:t>
            </a:r>
            <a:r>
              <a:rPr lang="ja-JP" altLang="en-US" sz="1400" dirty="0" smtClean="0">
                <a:solidFill>
                  <a:schemeClr val="tx2">
                    <a:lumMod val="75000"/>
                  </a:schemeClr>
                </a:solidFill>
              </a:rPr>
              <a:t>を提供し、多くのスイッチがその</a:t>
            </a:r>
            <a:r>
              <a:rPr lang="en-US" sz="1400" dirty="0" smtClean="0">
                <a:solidFill>
                  <a:schemeClr val="tx2">
                    <a:lumMod val="75000"/>
                  </a:schemeClr>
                </a:solidFill>
              </a:rPr>
              <a:t> </a:t>
            </a:r>
            <a:r>
              <a:rPr lang="en-US" sz="1400" dirty="0" err="1" smtClean="0">
                <a:solidFill>
                  <a:schemeClr val="tx2">
                    <a:lumMod val="75000"/>
                  </a:schemeClr>
                </a:solidFill>
              </a:rPr>
              <a:t>Auth</a:t>
            </a:r>
            <a:r>
              <a:rPr lang="en-US" sz="1400" dirty="0" smtClean="0">
                <a:solidFill>
                  <a:schemeClr val="tx2">
                    <a:lumMod val="75000"/>
                  </a:schemeClr>
                </a:solidFill>
              </a:rPr>
              <a:t> VLAN</a:t>
            </a:r>
            <a:r>
              <a:rPr lang="ja-JP" altLang="en-US" sz="1400" dirty="0" smtClean="0">
                <a:solidFill>
                  <a:schemeClr val="tx2">
                    <a:lumMod val="75000"/>
                  </a:schemeClr>
                </a:solidFill>
              </a:rPr>
              <a:t>を共有する</a:t>
            </a:r>
            <a:endParaRPr lang="en-US" sz="1400" dirty="0">
              <a:solidFill>
                <a:schemeClr val="tx2">
                  <a:lumMod val="75000"/>
                </a:schemeClr>
              </a:solidFill>
            </a:endParaRPr>
          </a:p>
        </p:txBody>
      </p:sp>
      <p:cxnSp>
        <p:nvCxnSpPr>
          <p:cNvPr id="9" name="Straight Arrow Connector 8"/>
          <p:cNvCxnSpPr>
            <a:stCxn id="8" idx="3"/>
          </p:cNvCxnSpPr>
          <p:nvPr/>
        </p:nvCxnSpPr>
        <p:spPr>
          <a:xfrm flipV="1">
            <a:off x="2642233" y="2019070"/>
            <a:ext cx="2529840" cy="241816"/>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228" y="2915677"/>
            <a:ext cx="2403005" cy="307777"/>
          </a:xfrm>
          <a:prstGeom prst="rect">
            <a:avLst/>
          </a:prstGeom>
          <a:solidFill>
            <a:srgbClr val="FFFFCC"/>
          </a:solidFill>
          <a:ln w="28575">
            <a:solidFill>
              <a:srgbClr val="0070C0"/>
            </a:solidFill>
          </a:ln>
        </p:spPr>
        <p:txBody>
          <a:bodyPr wrap="square" rtlCol="0">
            <a:spAutoFit/>
          </a:bodyPr>
          <a:lstStyle/>
          <a:p>
            <a:r>
              <a:rPr lang="en-US" sz="1400" dirty="0" smtClean="0">
                <a:solidFill>
                  <a:schemeClr val="tx2">
                    <a:lumMod val="75000"/>
                  </a:schemeClr>
                </a:solidFill>
              </a:rPr>
              <a:t>DHCP </a:t>
            </a:r>
            <a:r>
              <a:rPr lang="ja-JP" altLang="en-US" sz="1400" dirty="0" smtClean="0">
                <a:solidFill>
                  <a:schemeClr val="tx2">
                    <a:lumMod val="75000"/>
                  </a:schemeClr>
                </a:solidFill>
              </a:rPr>
              <a:t>スコープオプション</a:t>
            </a:r>
            <a:endParaRPr lang="en-US" sz="1400" dirty="0">
              <a:solidFill>
                <a:schemeClr val="tx2">
                  <a:lumMod val="75000"/>
                </a:schemeClr>
              </a:solidFill>
            </a:endParaRPr>
          </a:p>
        </p:txBody>
      </p:sp>
      <p:cxnSp>
        <p:nvCxnSpPr>
          <p:cNvPr id="12" name="Straight Arrow Connector 11"/>
          <p:cNvCxnSpPr>
            <a:stCxn id="11" idx="3"/>
            <a:endCxn id="18" idx="1"/>
          </p:cNvCxnSpPr>
          <p:nvPr/>
        </p:nvCxnSpPr>
        <p:spPr>
          <a:xfrm>
            <a:off x="2642233" y="3069566"/>
            <a:ext cx="1891668" cy="49195"/>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9228" y="3344302"/>
            <a:ext cx="2403004" cy="1384995"/>
          </a:xfrm>
          <a:prstGeom prst="rect">
            <a:avLst/>
          </a:prstGeom>
          <a:solidFill>
            <a:srgbClr val="FFFFCC"/>
          </a:solidFill>
          <a:ln w="28575">
            <a:solidFill>
              <a:srgbClr val="0070C0"/>
            </a:solidFill>
          </a:ln>
        </p:spPr>
        <p:txBody>
          <a:bodyPr wrap="square" rtlCol="0">
            <a:spAutoFit/>
          </a:bodyPr>
          <a:lstStyle/>
          <a:p>
            <a:r>
              <a:rPr lang="ja-JP" altLang="en-US" sz="1400" dirty="0" smtClean="0">
                <a:solidFill>
                  <a:schemeClr val="tx2">
                    <a:lumMod val="75000"/>
                  </a:schemeClr>
                </a:solidFill>
              </a:rPr>
              <a:t>短いリースタイマーにより、エンドポイントに最終的な</a:t>
            </a:r>
            <a:r>
              <a:rPr lang="en-US" altLang="ja-JP" sz="1400" dirty="0" smtClean="0">
                <a:solidFill>
                  <a:schemeClr val="tx2">
                    <a:lumMod val="75000"/>
                  </a:schemeClr>
                </a:solidFill>
              </a:rPr>
              <a:t>VLAN</a:t>
            </a:r>
            <a:r>
              <a:rPr lang="ja-JP" altLang="en-US" sz="1400" dirty="0" smtClean="0">
                <a:solidFill>
                  <a:schemeClr val="tx2">
                    <a:lumMod val="75000"/>
                  </a:schemeClr>
                </a:solidFill>
              </a:rPr>
              <a:t>が適用されたあとに、エージェントやアプレット、または</a:t>
            </a:r>
            <a:r>
              <a:rPr lang="en-US" altLang="ja-JP" sz="1400" dirty="0" smtClean="0">
                <a:solidFill>
                  <a:schemeClr val="tx2">
                    <a:lumMod val="75000"/>
                  </a:schemeClr>
                </a:solidFill>
              </a:rPr>
              <a:t>CoA</a:t>
            </a:r>
            <a:r>
              <a:rPr lang="en-US" altLang="ja-JP" sz="1400" dirty="0">
                <a:solidFill>
                  <a:schemeClr val="tx2">
                    <a:lumMod val="75000"/>
                  </a:schemeClr>
                </a:solidFill>
              </a:rPr>
              <a:t> </a:t>
            </a:r>
            <a:r>
              <a:rPr lang="en-US" altLang="ja-JP" sz="1400" dirty="0" smtClean="0">
                <a:solidFill>
                  <a:schemeClr val="tx2">
                    <a:lumMod val="75000"/>
                  </a:schemeClr>
                </a:solidFill>
              </a:rPr>
              <a:t>Port Bounce</a:t>
            </a:r>
            <a:r>
              <a:rPr lang="ja-JP" altLang="en-US" sz="1400" dirty="0" smtClean="0">
                <a:solidFill>
                  <a:schemeClr val="tx2">
                    <a:lumMod val="75000"/>
                  </a:schemeClr>
                </a:solidFill>
              </a:rPr>
              <a:t>が無しに</a:t>
            </a:r>
            <a:r>
              <a:rPr lang="en-US" altLang="ja-JP" sz="1400" dirty="0" smtClean="0">
                <a:solidFill>
                  <a:schemeClr val="tx2">
                    <a:lumMod val="75000"/>
                  </a:schemeClr>
                </a:solidFill>
              </a:rPr>
              <a:t>DHCP</a:t>
            </a:r>
            <a:r>
              <a:rPr lang="ja-JP" altLang="en-US" sz="1400" dirty="0" smtClean="0">
                <a:solidFill>
                  <a:schemeClr val="tx2">
                    <a:lumMod val="75000"/>
                  </a:schemeClr>
                </a:solidFill>
              </a:rPr>
              <a:t>再習得を促せる</a:t>
            </a:r>
            <a:endParaRPr lang="en-US" altLang="ja-JP" sz="1400" dirty="0" smtClean="0">
              <a:solidFill>
                <a:schemeClr val="tx2">
                  <a:lumMod val="75000"/>
                </a:schemeClr>
              </a:solidFill>
            </a:endParaRPr>
          </a:p>
        </p:txBody>
      </p:sp>
      <p:cxnSp>
        <p:nvCxnSpPr>
          <p:cNvPr id="15" name="Straight Arrow Connector 14"/>
          <p:cNvCxnSpPr>
            <a:stCxn id="14" idx="3"/>
          </p:cNvCxnSpPr>
          <p:nvPr/>
        </p:nvCxnSpPr>
        <p:spPr>
          <a:xfrm flipV="1">
            <a:off x="2642232" y="3948648"/>
            <a:ext cx="2272686" cy="8815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Left Brace 17"/>
          <p:cNvSpPr/>
          <p:nvPr/>
        </p:nvSpPr>
        <p:spPr>
          <a:xfrm>
            <a:off x="4533901" y="2322746"/>
            <a:ext cx="217169" cy="1592030"/>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2763974" y="104157"/>
            <a:ext cx="5722565" cy="338554"/>
          </a:xfrm>
          <a:prstGeom prst="rect">
            <a:avLst/>
          </a:prstGeom>
          <a:solidFill>
            <a:schemeClr val="accent6">
              <a:lumMod val="20000"/>
              <a:lumOff val="80000"/>
            </a:schemeClr>
          </a:solidFill>
          <a:ln w="28575">
            <a:solidFill>
              <a:srgbClr val="0070C0"/>
            </a:solidFill>
          </a:ln>
        </p:spPr>
        <p:txBody>
          <a:bodyPr wrap="square" rtlCol="0">
            <a:spAutoFit/>
          </a:bodyPr>
          <a:lstStyle/>
          <a:p>
            <a:r>
              <a:rPr lang="en-US" sz="1600" dirty="0" smtClean="0"/>
              <a:t>Administration &gt; System &gt; Settings &gt; DHCP &amp; DNS Services</a:t>
            </a:r>
            <a:endParaRPr lang="en-US" sz="1600" dirty="0"/>
          </a:p>
        </p:txBody>
      </p:sp>
      <p:sp>
        <p:nvSpPr>
          <p:cNvPr id="25" name="TextBox 24"/>
          <p:cNvSpPr txBox="1"/>
          <p:nvPr/>
        </p:nvSpPr>
        <p:spPr>
          <a:xfrm>
            <a:off x="3053713" y="4652122"/>
            <a:ext cx="3694743" cy="307777"/>
          </a:xfrm>
          <a:prstGeom prst="rect">
            <a:avLst/>
          </a:prstGeom>
          <a:solidFill>
            <a:srgbClr val="FFFFCC"/>
          </a:solidFill>
          <a:ln w="28575">
            <a:solidFill>
              <a:srgbClr val="0070C0"/>
            </a:solidFill>
          </a:ln>
        </p:spPr>
        <p:txBody>
          <a:bodyPr wrap="square" rtlCol="0">
            <a:spAutoFit/>
          </a:bodyPr>
          <a:lstStyle/>
          <a:p>
            <a:r>
              <a:rPr lang="ja-JP" altLang="en-US" sz="1400" dirty="0" smtClean="0">
                <a:solidFill>
                  <a:schemeClr val="tx2">
                    <a:lumMod val="75000"/>
                  </a:schemeClr>
                </a:solidFill>
              </a:rPr>
              <a:t>解決すべきドメインを指定</a:t>
            </a:r>
            <a:r>
              <a:rPr lang="en-US" altLang="ja-JP" sz="1400" dirty="0" smtClean="0">
                <a:solidFill>
                  <a:schemeClr val="tx2">
                    <a:lumMod val="75000"/>
                  </a:schemeClr>
                </a:solidFill>
              </a:rPr>
              <a:t> </a:t>
            </a:r>
            <a:r>
              <a:rPr lang="en-US" sz="1400" dirty="0" smtClean="0">
                <a:solidFill>
                  <a:schemeClr val="tx2">
                    <a:lumMod val="75000"/>
                  </a:schemeClr>
                </a:solidFill>
              </a:rPr>
              <a:t>(</a:t>
            </a:r>
            <a:r>
              <a:rPr lang="ja-JP" altLang="en-US" sz="1400" dirty="0" smtClean="0">
                <a:solidFill>
                  <a:schemeClr val="tx2">
                    <a:lumMod val="75000"/>
                  </a:schemeClr>
                </a:solidFill>
              </a:rPr>
              <a:t>例</a:t>
            </a:r>
            <a:r>
              <a:rPr lang="en-US" sz="1400" dirty="0" smtClean="0">
                <a:solidFill>
                  <a:schemeClr val="tx2">
                    <a:lumMod val="75000"/>
                  </a:schemeClr>
                </a:solidFill>
              </a:rPr>
              <a:t> : </a:t>
            </a:r>
            <a:r>
              <a:rPr lang="ja-JP" altLang="en-US" sz="1400" dirty="0" smtClean="0">
                <a:solidFill>
                  <a:schemeClr val="tx2">
                    <a:lumMod val="75000"/>
                  </a:schemeClr>
                </a:solidFill>
              </a:rPr>
              <a:t>修復サーバ</a:t>
            </a:r>
            <a:r>
              <a:rPr lang="en-US" sz="1400" dirty="0" smtClean="0">
                <a:solidFill>
                  <a:schemeClr val="tx2">
                    <a:lumMod val="75000"/>
                  </a:schemeClr>
                </a:solidFill>
              </a:rPr>
              <a:t>)</a:t>
            </a:r>
          </a:p>
        </p:txBody>
      </p:sp>
      <p:cxnSp>
        <p:nvCxnSpPr>
          <p:cNvPr id="35" name="Straight Arrow Connector 34"/>
          <p:cNvCxnSpPr>
            <a:endCxn id="39" idx="1"/>
          </p:cNvCxnSpPr>
          <p:nvPr/>
        </p:nvCxnSpPr>
        <p:spPr>
          <a:xfrm flipV="1">
            <a:off x="3907154" y="4307682"/>
            <a:ext cx="626747" cy="34444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9" name="Left Brace 38"/>
          <p:cNvSpPr/>
          <p:nvPr/>
        </p:nvSpPr>
        <p:spPr>
          <a:xfrm>
            <a:off x="4533901" y="4007644"/>
            <a:ext cx="217169" cy="600075"/>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6901815" y="3340217"/>
            <a:ext cx="2045971" cy="523220"/>
          </a:xfrm>
          <a:prstGeom prst="rect">
            <a:avLst/>
          </a:prstGeom>
          <a:solidFill>
            <a:srgbClr val="FFFFCC"/>
          </a:solidFill>
          <a:ln w="28575">
            <a:solidFill>
              <a:srgbClr val="0070C0"/>
            </a:solidFill>
          </a:ln>
        </p:spPr>
        <p:txBody>
          <a:bodyPr wrap="square" rtlCol="0">
            <a:spAutoFit/>
          </a:bodyPr>
          <a:lstStyle/>
          <a:p>
            <a:r>
              <a:rPr lang="ja-JP" altLang="en-US" sz="1400" dirty="0" smtClean="0">
                <a:solidFill>
                  <a:schemeClr val="tx2">
                    <a:lumMod val="75000"/>
                  </a:schemeClr>
                </a:solidFill>
              </a:rPr>
              <a:t>ローカルの</a:t>
            </a:r>
            <a:r>
              <a:rPr lang="en-US" altLang="ja-JP" sz="1400" dirty="0" smtClean="0">
                <a:solidFill>
                  <a:schemeClr val="tx2">
                    <a:lumMod val="75000"/>
                  </a:schemeClr>
                </a:solidFill>
              </a:rPr>
              <a:t> </a:t>
            </a:r>
            <a:r>
              <a:rPr lang="en-US" sz="1400" dirty="0" smtClean="0">
                <a:solidFill>
                  <a:schemeClr val="tx2">
                    <a:lumMod val="75000"/>
                  </a:schemeClr>
                </a:solidFill>
              </a:rPr>
              <a:t>L3 </a:t>
            </a:r>
            <a:r>
              <a:rPr lang="ja-JP" altLang="en-US" sz="1400" dirty="0" smtClean="0">
                <a:solidFill>
                  <a:schemeClr val="tx2">
                    <a:lumMod val="75000"/>
                  </a:schemeClr>
                </a:solidFill>
              </a:rPr>
              <a:t>スイッチ</a:t>
            </a:r>
            <a:r>
              <a:rPr lang="en-US" sz="1400" dirty="0" smtClean="0">
                <a:solidFill>
                  <a:schemeClr val="tx2">
                    <a:lumMod val="75000"/>
                  </a:schemeClr>
                </a:solidFill>
              </a:rPr>
              <a:t>/</a:t>
            </a:r>
            <a:r>
              <a:rPr lang="ja-JP" altLang="en-US" sz="1400" dirty="0" smtClean="0">
                <a:solidFill>
                  <a:schemeClr val="tx2">
                    <a:lumMod val="75000"/>
                  </a:schemeClr>
                </a:solidFill>
              </a:rPr>
              <a:t>ルータ</a:t>
            </a:r>
            <a:r>
              <a:rPr lang="en-US" altLang="ja-JP" sz="1400" dirty="0" smtClean="0">
                <a:solidFill>
                  <a:schemeClr val="tx2">
                    <a:lumMod val="75000"/>
                  </a:schemeClr>
                </a:solidFill>
              </a:rPr>
              <a:t> (</a:t>
            </a:r>
            <a:r>
              <a:rPr lang="en-US" sz="1400" dirty="0" smtClean="0">
                <a:solidFill>
                  <a:schemeClr val="tx2">
                    <a:lumMod val="75000"/>
                  </a:schemeClr>
                </a:solidFill>
              </a:rPr>
              <a:t>PSN</a:t>
            </a:r>
            <a:r>
              <a:rPr lang="ja-JP" altLang="en-US" sz="1400" dirty="0" smtClean="0">
                <a:solidFill>
                  <a:schemeClr val="tx2">
                    <a:lumMod val="75000"/>
                  </a:schemeClr>
                </a:solidFill>
              </a:rPr>
              <a:t>ではない</a:t>
            </a:r>
            <a:r>
              <a:rPr lang="en-US" sz="1400" dirty="0" smtClean="0">
                <a:solidFill>
                  <a:schemeClr val="tx2">
                    <a:lumMod val="75000"/>
                  </a:schemeClr>
                </a:solidFill>
              </a:rPr>
              <a:t>)</a:t>
            </a:r>
            <a:endParaRPr lang="en-US" sz="1400" dirty="0">
              <a:solidFill>
                <a:schemeClr val="tx2">
                  <a:lumMod val="75000"/>
                </a:schemeClr>
              </a:solidFill>
            </a:endParaRPr>
          </a:p>
        </p:txBody>
      </p:sp>
      <p:cxnSp>
        <p:nvCxnSpPr>
          <p:cNvPr id="43" name="Straight Arrow Connector 42"/>
          <p:cNvCxnSpPr>
            <a:stCxn id="42" idx="1"/>
          </p:cNvCxnSpPr>
          <p:nvPr/>
        </p:nvCxnSpPr>
        <p:spPr>
          <a:xfrm flipH="1">
            <a:off x="6381751" y="3601827"/>
            <a:ext cx="520064" cy="8434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77611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par>
                          <p:cTn id="35" fill="hold">
                            <p:stCondLst>
                              <p:cond delay="0"/>
                            </p:stCondLst>
                            <p:childTnLst>
                              <p:par>
                                <p:cTn id="36" presetID="22" presetClass="entr" presetSubtype="2"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right)">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par>
                          <p:cTn id="51" fill="hold">
                            <p:stCondLst>
                              <p:cond delay="0"/>
                            </p:stCondLst>
                            <p:childTnLst>
                              <p:par>
                                <p:cTn id="52" presetID="22" presetClass="entr" presetSubtype="8"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4" grpId="0" animBg="1"/>
      <p:bldP spid="18" grpId="0" animBg="1"/>
      <p:bldP spid="25" grpId="0" animBg="1"/>
      <p:bldP spid="39"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SNMP CoA</a:t>
            </a:r>
            <a:endParaRPr lang="en-US" dirty="0"/>
          </a:p>
        </p:txBody>
      </p:sp>
      <p:sp>
        <p:nvSpPr>
          <p:cNvPr id="3" name="Text Placeholder 2"/>
          <p:cNvSpPr>
            <a:spLocks noGrp="1"/>
          </p:cNvSpPr>
          <p:nvPr>
            <p:ph idx="1"/>
          </p:nvPr>
        </p:nvSpPr>
        <p:spPr>
          <a:xfrm>
            <a:off x="229701" y="1004811"/>
            <a:ext cx="8581116" cy="3724274"/>
          </a:xfrm>
        </p:spPr>
        <p:txBody>
          <a:bodyPr/>
          <a:lstStyle/>
          <a:p>
            <a:r>
              <a:rPr lang="en-US" sz="1600" dirty="0" smtClean="0"/>
              <a:t>ISE 2.0 </a:t>
            </a:r>
            <a:r>
              <a:rPr lang="ja-JP" altLang="en-US" sz="1600" dirty="0" smtClean="0"/>
              <a:t>は</a:t>
            </a:r>
            <a:r>
              <a:rPr lang="en-US" sz="1600" dirty="0" smtClean="0"/>
              <a:t> RADIUS CoA </a:t>
            </a:r>
            <a:r>
              <a:rPr lang="ja-JP" altLang="en-US" sz="1600" dirty="0" smtClean="0"/>
              <a:t>をサポート</a:t>
            </a:r>
            <a:r>
              <a:rPr lang="en-US" sz="1600" dirty="0" smtClean="0"/>
              <a:t> </a:t>
            </a:r>
          </a:p>
          <a:p>
            <a:r>
              <a:rPr lang="en-US" sz="1600" dirty="0" smtClean="0"/>
              <a:t>ISE 2.1 </a:t>
            </a:r>
            <a:r>
              <a:rPr lang="ja-JP" altLang="en-US" sz="1600" dirty="0" smtClean="0"/>
              <a:t>では</a:t>
            </a:r>
            <a:r>
              <a:rPr lang="en-US" altLang="ja-JP" sz="1600" dirty="0" smtClean="0"/>
              <a:t> </a:t>
            </a:r>
            <a:r>
              <a:rPr lang="en-US" sz="1600" dirty="0" smtClean="0"/>
              <a:t>SNMP CoA </a:t>
            </a:r>
            <a:r>
              <a:rPr lang="ja-JP" altLang="en-US" sz="1600" dirty="0" smtClean="0"/>
              <a:t>のサポートを追加</a:t>
            </a:r>
            <a:r>
              <a:rPr lang="en-US" altLang="ja-JP" sz="1600" dirty="0"/>
              <a:t> </a:t>
            </a:r>
            <a:r>
              <a:rPr lang="en-US" altLang="ja-JP" sz="1600" dirty="0" smtClean="0"/>
              <a:t>– SNMP </a:t>
            </a:r>
            <a:r>
              <a:rPr lang="ja-JP" altLang="en-US" sz="1600" dirty="0" smtClean="0"/>
              <a:t>を使ってセッション切断、再認証をトリガー</a:t>
            </a:r>
            <a:endParaRPr lang="en-US" altLang="ja-JP" sz="1600" dirty="0" smtClean="0"/>
          </a:p>
          <a:p>
            <a:r>
              <a:rPr lang="ja-JP" altLang="en-US" sz="1600" dirty="0" smtClean="0"/>
              <a:t>デバイスにはスタンダード</a:t>
            </a:r>
            <a:r>
              <a:rPr lang="en-US" altLang="ja-JP" sz="1600" dirty="0" smtClean="0"/>
              <a:t>MIB</a:t>
            </a:r>
            <a:r>
              <a:rPr lang="ja-JP" altLang="en-US" sz="1600" dirty="0" smtClean="0"/>
              <a:t>またはベンダースペシフィック</a:t>
            </a:r>
            <a:r>
              <a:rPr lang="en-US" altLang="ja-JP" sz="1600" dirty="0" smtClean="0"/>
              <a:t>MIB</a:t>
            </a:r>
            <a:r>
              <a:rPr lang="ja-JP" altLang="en-US" sz="1600" dirty="0" smtClean="0"/>
              <a:t>のサポートが必須</a:t>
            </a:r>
            <a:endParaRPr lang="en-US" altLang="ja-JP" sz="1600" dirty="0" smtClean="0"/>
          </a:p>
          <a:p>
            <a:r>
              <a:rPr lang="ja-JP" altLang="en-US" sz="1600" dirty="0" smtClean="0"/>
              <a:t>例</a:t>
            </a:r>
            <a:r>
              <a:rPr lang="en-US" sz="1600" dirty="0" smtClean="0"/>
              <a:t> #1: </a:t>
            </a:r>
            <a:r>
              <a:rPr lang="ja-JP" altLang="en-US" sz="1600" dirty="0" smtClean="0"/>
              <a:t>セッション切断は標準</a:t>
            </a:r>
            <a:r>
              <a:rPr lang="en-US" altLang="ja-JP" sz="1600" dirty="0" smtClean="0"/>
              <a:t> IF-MIB </a:t>
            </a:r>
            <a:r>
              <a:rPr lang="ja-JP" altLang="en-US" sz="1600" dirty="0" smtClean="0"/>
              <a:t>を利用してほとんどの有線スイッチに適用</a:t>
            </a:r>
            <a:endParaRPr lang="en-US" altLang="ja-JP" sz="1600" dirty="0" smtClean="0"/>
          </a:p>
          <a:p>
            <a:pPr marL="688975" indent="-231775"/>
            <a:r>
              <a:rPr lang="hr-HR" sz="1600" dirty="0" smtClean="0"/>
              <a:t>1.3.6.1.2.1.2.2.1.7.$port = 2 </a:t>
            </a:r>
          </a:p>
          <a:p>
            <a:pPr marL="688975" indent="-231775"/>
            <a:r>
              <a:rPr lang="hr-HR" sz="1600" dirty="0" smtClean="0"/>
              <a:t>1.3.6.1.2.1.2.2.1.7.$port = 1 </a:t>
            </a:r>
            <a:endParaRPr lang="en-US" sz="1600" dirty="0" smtClean="0"/>
          </a:p>
          <a:p>
            <a:r>
              <a:rPr lang="ja-JP" altLang="en-US" sz="1600" dirty="0" smtClean="0"/>
              <a:t>例</a:t>
            </a:r>
            <a:r>
              <a:rPr lang="en-US" sz="1600" dirty="0" smtClean="0"/>
              <a:t> #2: </a:t>
            </a:r>
            <a:r>
              <a:rPr lang="ja-JP" altLang="en-US" sz="1600" dirty="0" smtClean="0"/>
              <a:t>セッション再認証およびセッションターミネートは</a:t>
            </a:r>
            <a:r>
              <a:rPr lang="en-US" sz="1600" dirty="0" smtClean="0"/>
              <a:t> CISCO-AUTH-FRAMEWORK-MIB </a:t>
            </a:r>
            <a:r>
              <a:rPr lang="ja-JP" altLang="en-US" sz="1600" dirty="0" smtClean="0"/>
              <a:t>を利用</a:t>
            </a:r>
            <a:r>
              <a:rPr lang="en-US" sz="1600" dirty="0" smtClean="0"/>
              <a:t> (RADIUS CoA</a:t>
            </a:r>
            <a:r>
              <a:rPr lang="ja-JP" altLang="en-US" sz="1600" dirty="0" smtClean="0"/>
              <a:t>をサポートしていない</a:t>
            </a:r>
            <a:r>
              <a:rPr lang="en-US" altLang="ja-JP" sz="1600" dirty="0" smtClean="0"/>
              <a:t>Cisco</a:t>
            </a:r>
            <a:r>
              <a:rPr lang="ja-JP" altLang="en-US" sz="1600" dirty="0" smtClean="0"/>
              <a:t>デバイスに適用</a:t>
            </a:r>
            <a:r>
              <a:rPr lang="en-US" sz="1600" dirty="0" smtClean="0"/>
              <a:t>)</a:t>
            </a:r>
          </a:p>
          <a:p>
            <a:pPr marL="688975" lvl="1" indent="-231775"/>
            <a:r>
              <a:rPr lang="en-US" sz="1600" dirty="0" smtClean="0"/>
              <a:t>1.3.6.1.4.1.9.9.656.1.4.1.1.20 = true</a:t>
            </a:r>
          </a:p>
          <a:p>
            <a:pPr marL="688975" lvl="1" indent="-231775"/>
            <a:r>
              <a:rPr lang="en-US" sz="1600" dirty="0" smtClean="0"/>
              <a:t>1.3.6.1.4.1.9.9.656.1.4.1.1.21 = true</a:t>
            </a:r>
          </a:p>
          <a:p>
            <a:endParaRPr lang="en-US" sz="1600" dirty="0" smtClean="0"/>
          </a:p>
        </p:txBody>
      </p:sp>
      <p:sp>
        <p:nvSpPr>
          <p:cNvPr id="5" name="Rectangle 4"/>
          <p:cNvSpPr/>
          <p:nvPr/>
        </p:nvSpPr>
        <p:spPr>
          <a:xfrm>
            <a:off x="4366056" y="2568727"/>
            <a:ext cx="1963799" cy="338554"/>
          </a:xfrm>
          <a:prstGeom prst="rect">
            <a:avLst/>
          </a:prstGeom>
        </p:spPr>
        <p:txBody>
          <a:bodyPr wrap="none">
            <a:spAutoFit/>
          </a:bodyPr>
          <a:lstStyle/>
          <a:p>
            <a:r>
              <a:rPr lang="en-US" sz="1600" dirty="0" smtClean="0">
                <a:solidFill>
                  <a:srgbClr val="0070C0"/>
                </a:solidFill>
              </a:rPr>
              <a:t>port “shut </a:t>
            </a:r>
            <a:r>
              <a:rPr lang="en-US" sz="1600" dirty="0">
                <a:solidFill>
                  <a:srgbClr val="0070C0"/>
                </a:solidFill>
              </a:rPr>
              <a:t>/ no shut” </a:t>
            </a:r>
          </a:p>
        </p:txBody>
      </p:sp>
      <p:sp>
        <p:nvSpPr>
          <p:cNvPr id="6" name="Right Brace 5"/>
          <p:cNvSpPr/>
          <p:nvPr/>
        </p:nvSpPr>
        <p:spPr>
          <a:xfrm>
            <a:off x="3713917" y="2465362"/>
            <a:ext cx="508956" cy="692944"/>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4416208" y="3716239"/>
            <a:ext cx="2841512" cy="338554"/>
          </a:xfrm>
          <a:prstGeom prst="rect">
            <a:avLst/>
          </a:prstGeom>
        </p:spPr>
        <p:txBody>
          <a:bodyPr wrap="square">
            <a:spAutoFit/>
          </a:bodyPr>
          <a:lstStyle/>
          <a:p>
            <a:r>
              <a:rPr lang="ja-JP" altLang="en-US" sz="1600" dirty="0" smtClean="0">
                <a:solidFill>
                  <a:srgbClr val="0070C0"/>
                </a:solidFill>
              </a:rPr>
              <a:t>セッション再認証</a:t>
            </a:r>
            <a:endParaRPr lang="en-US" sz="1600" dirty="0">
              <a:solidFill>
                <a:srgbClr val="0070C0"/>
              </a:solidFill>
            </a:endParaRPr>
          </a:p>
        </p:txBody>
      </p:sp>
      <p:sp>
        <p:nvSpPr>
          <p:cNvPr id="9" name="Rectangle 8"/>
          <p:cNvSpPr/>
          <p:nvPr/>
        </p:nvSpPr>
        <p:spPr>
          <a:xfrm>
            <a:off x="4425733" y="3993551"/>
            <a:ext cx="2257710" cy="338554"/>
          </a:xfrm>
          <a:prstGeom prst="rect">
            <a:avLst/>
          </a:prstGeom>
        </p:spPr>
        <p:txBody>
          <a:bodyPr wrap="square">
            <a:spAutoFit/>
          </a:bodyPr>
          <a:lstStyle/>
          <a:p>
            <a:r>
              <a:rPr lang="ja-JP" altLang="en-US" sz="1600" dirty="0" smtClean="0">
                <a:solidFill>
                  <a:srgbClr val="0070C0"/>
                </a:solidFill>
              </a:rPr>
              <a:t>セッションターミネート</a:t>
            </a:r>
            <a:endParaRPr lang="en-US" sz="1600" dirty="0">
              <a:solidFill>
                <a:srgbClr val="0070C0"/>
              </a:solidFill>
            </a:endParaRPr>
          </a:p>
        </p:txBody>
      </p:sp>
    </p:spTree>
    <p:extLst>
      <p:ext uri="{BB962C8B-B14F-4D97-AF65-F5344CB8AC3E}">
        <p14:creationId xmlns:p14="http://schemas.microsoft.com/office/powerpoint/2010/main" val="34949149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SNMP CoA </a:t>
            </a:r>
            <a:r>
              <a:rPr lang="ja-JP" altLang="en-US" dirty="0" smtClean="0"/>
              <a:t>設定</a:t>
            </a:r>
            <a:r>
              <a:rPr lang="en-US" altLang="ja-JP" dirty="0" smtClean="0"/>
              <a:t> (NAD)</a:t>
            </a:r>
            <a:endParaRPr lang="en-US" dirty="0">
              <a:solidFill>
                <a:srgbClr val="0070C0"/>
              </a:solidFill>
            </a:endParaRPr>
          </a:p>
        </p:txBody>
      </p:sp>
      <p:sp>
        <p:nvSpPr>
          <p:cNvPr id="3" name="Content Placeholder 2"/>
          <p:cNvSpPr>
            <a:spLocks noGrp="1"/>
          </p:cNvSpPr>
          <p:nvPr>
            <p:ph idx="1"/>
          </p:nvPr>
        </p:nvSpPr>
        <p:spPr/>
        <p:txBody>
          <a:bodyPr/>
          <a:lstStyle/>
          <a:p>
            <a:r>
              <a:rPr lang="en-US" sz="1800" dirty="0" smtClean="0"/>
              <a:t>NAD </a:t>
            </a:r>
            <a:r>
              <a:rPr lang="ja-JP" altLang="en-US" sz="1800" dirty="0" smtClean="0"/>
              <a:t>設定ページの</a:t>
            </a:r>
            <a:r>
              <a:rPr lang="en-US" altLang="ja-JP" sz="1800" dirty="0" smtClean="0"/>
              <a:t> </a:t>
            </a:r>
            <a:r>
              <a:rPr lang="en-US" sz="1800" dirty="0" smtClean="0"/>
              <a:t>SNMP </a:t>
            </a:r>
            <a:r>
              <a:rPr lang="en-US" sz="1800" dirty="0"/>
              <a:t>Settings </a:t>
            </a:r>
            <a:r>
              <a:rPr lang="ja-JP" altLang="en-US" sz="1800" dirty="0" smtClean="0"/>
              <a:t>配下で、該当機器の</a:t>
            </a:r>
            <a:r>
              <a:rPr lang="en-US" altLang="ja-JP" sz="1800" dirty="0" smtClean="0"/>
              <a:t>SNMP</a:t>
            </a:r>
            <a:r>
              <a:rPr lang="ja-JP" altLang="en-US" sz="1800" dirty="0" smtClean="0"/>
              <a:t>関連設定を追加</a:t>
            </a:r>
            <a:endParaRPr lang="en-US" sz="1800" dirty="0"/>
          </a:p>
          <a:p>
            <a:endParaRPr lang="en-US" sz="1800" dirty="0"/>
          </a:p>
        </p:txBody>
      </p:sp>
      <p:pic>
        <p:nvPicPr>
          <p:cNvPr id="5" name="Picture 4"/>
          <p:cNvPicPr>
            <a:picLocks noChangeAspect="1"/>
          </p:cNvPicPr>
          <p:nvPr/>
        </p:nvPicPr>
        <p:blipFill rotWithShape="1">
          <a:blip r:embed="rId2"/>
          <a:srcRect l="1" r="27997"/>
          <a:stretch/>
        </p:blipFill>
        <p:spPr>
          <a:xfrm>
            <a:off x="821267" y="1677650"/>
            <a:ext cx="6583680" cy="3051436"/>
          </a:xfrm>
          <a:prstGeom prst="rect">
            <a:avLst/>
          </a:prstGeom>
          <a:ln>
            <a:solidFill>
              <a:srgbClr val="0070C0"/>
            </a:solidFill>
          </a:ln>
        </p:spPr>
      </p:pic>
      <p:sp>
        <p:nvSpPr>
          <p:cNvPr id="4" name="Text Placeholder 3"/>
          <p:cNvSpPr>
            <a:spLocks noGrp="1"/>
          </p:cNvSpPr>
          <p:nvPr>
            <p:ph type="body" sz="quarter" idx="10"/>
          </p:nvPr>
        </p:nvSpPr>
        <p:spPr/>
        <p:txBody>
          <a:bodyPr/>
          <a:lstStyle/>
          <a:p>
            <a:r>
              <a:rPr lang="en-US" sz="1800" dirty="0"/>
              <a:t>Administration &gt; Network Resources &gt; Network Devices</a:t>
            </a:r>
            <a:endParaRPr lang="en-US" sz="1600" dirty="0"/>
          </a:p>
        </p:txBody>
      </p:sp>
    </p:spTree>
    <p:extLst>
      <p:ext uri="{BB962C8B-B14F-4D97-AF65-F5344CB8AC3E}">
        <p14:creationId xmlns:p14="http://schemas.microsoft.com/office/powerpoint/2010/main" val="35150581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SNMP CoA</a:t>
            </a:r>
            <a:r>
              <a:rPr lang="en-US" dirty="0"/>
              <a:t> </a:t>
            </a:r>
            <a:r>
              <a:rPr lang="ja-JP" altLang="en-US" dirty="0" smtClean="0"/>
              <a:t>設定</a:t>
            </a:r>
            <a:r>
              <a:rPr lang="en-US" altLang="ja-JP" dirty="0" smtClean="0"/>
              <a:t> (NAD Profile)</a:t>
            </a:r>
            <a:endParaRPr lang="en-US" sz="2000" dirty="0"/>
          </a:p>
        </p:txBody>
      </p:sp>
      <p:sp>
        <p:nvSpPr>
          <p:cNvPr id="5" name="Text Placeholder 4"/>
          <p:cNvSpPr>
            <a:spLocks noGrp="1"/>
          </p:cNvSpPr>
          <p:nvPr>
            <p:ph type="body" sz="quarter" idx="10"/>
          </p:nvPr>
        </p:nvSpPr>
        <p:spPr/>
        <p:txBody>
          <a:bodyPr/>
          <a:lstStyle/>
          <a:p>
            <a:r>
              <a:rPr lang="en-US" sz="1800" dirty="0"/>
              <a:t>Administration &gt; Network Resources &gt; Network Device Profiles</a:t>
            </a:r>
            <a:endParaRPr lang="en-US" sz="1600" dirty="0"/>
          </a:p>
        </p:txBody>
      </p:sp>
      <p:pic>
        <p:nvPicPr>
          <p:cNvPr id="4" name="Picture 3"/>
          <p:cNvPicPr>
            <a:picLocks noChangeAspect="1"/>
          </p:cNvPicPr>
          <p:nvPr/>
        </p:nvPicPr>
        <p:blipFill rotWithShape="1">
          <a:blip r:embed="rId2"/>
          <a:srcRect l="-2" r="31389"/>
          <a:stretch/>
        </p:blipFill>
        <p:spPr>
          <a:xfrm>
            <a:off x="3785867" y="793190"/>
            <a:ext cx="3931920" cy="5133321"/>
          </a:xfrm>
          <a:prstGeom prst="rect">
            <a:avLst/>
          </a:prstGeom>
          <a:ln>
            <a:solidFill>
              <a:srgbClr val="0070C0"/>
            </a:solidFill>
          </a:ln>
        </p:spPr>
      </p:pic>
      <p:sp>
        <p:nvSpPr>
          <p:cNvPr id="6" name="TextBox 5"/>
          <p:cNvSpPr txBox="1"/>
          <p:nvPr/>
        </p:nvSpPr>
        <p:spPr>
          <a:xfrm>
            <a:off x="595472" y="1041865"/>
            <a:ext cx="2412531" cy="307777"/>
          </a:xfrm>
          <a:prstGeom prst="rect">
            <a:avLst/>
          </a:prstGeom>
          <a:solidFill>
            <a:srgbClr val="FFFFCC"/>
          </a:solidFill>
          <a:ln w="28575">
            <a:solidFill>
              <a:srgbClr val="0070C0"/>
            </a:solidFill>
          </a:ln>
        </p:spPr>
        <p:txBody>
          <a:bodyPr wrap="square" rtlCol="0">
            <a:spAutoFit/>
          </a:bodyPr>
          <a:lstStyle/>
          <a:p>
            <a:r>
              <a:rPr lang="en-US" sz="1400" dirty="0" smtClean="0">
                <a:solidFill>
                  <a:schemeClr val="tx2">
                    <a:lumMod val="75000"/>
                  </a:schemeClr>
                </a:solidFill>
              </a:rPr>
              <a:t>CoA Type = SNMP</a:t>
            </a:r>
            <a:endParaRPr lang="en-US" sz="1400" dirty="0">
              <a:solidFill>
                <a:schemeClr val="tx2">
                  <a:lumMod val="75000"/>
                </a:schemeClr>
              </a:solidFill>
            </a:endParaRPr>
          </a:p>
        </p:txBody>
      </p:sp>
      <p:cxnSp>
        <p:nvCxnSpPr>
          <p:cNvPr id="7" name="Straight Arrow Connector 6"/>
          <p:cNvCxnSpPr>
            <a:stCxn id="6" idx="3"/>
            <a:endCxn id="28" idx="1"/>
          </p:cNvCxnSpPr>
          <p:nvPr/>
        </p:nvCxnSpPr>
        <p:spPr>
          <a:xfrm flipV="1">
            <a:off x="3008003" y="1192906"/>
            <a:ext cx="923932" cy="2848"/>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5469" y="1508154"/>
            <a:ext cx="2412530" cy="307777"/>
          </a:xfrm>
          <a:prstGeom prst="rect">
            <a:avLst/>
          </a:prstGeom>
          <a:solidFill>
            <a:srgbClr val="FFFFCC"/>
          </a:solidFill>
          <a:ln w="28575">
            <a:solidFill>
              <a:srgbClr val="0070C0"/>
            </a:solidFill>
          </a:ln>
        </p:spPr>
        <p:txBody>
          <a:bodyPr wrap="square" rtlCol="0">
            <a:spAutoFit/>
          </a:bodyPr>
          <a:lstStyle/>
          <a:p>
            <a:r>
              <a:rPr lang="en-US" sz="1400" dirty="0" smtClean="0">
                <a:solidFill>
                  <a:schemeClr val="tx2">
                    <a:lumMod val="75000"/>
                  </a:schemeClr>
                </a:solidFill>
              </a:rPr>
              <a:t>SNMP 設定</a:t>
            </a:r>
            <a:endParaRPr lang="en-US" sz="1400" dirty="0">
              <a:solidFill>
                <a:schemeClr val="tx2">
                  <a:lumMod val="75000"/>
                </a:schemeClr>
              </a:solidFill>
            </a:endParaRPr>
          </a:p>
        </p:txBody>
      </p:sp>
      <p:cxnSp>
        <p:nvCxnSpPr>
          <p:cNvPr id="9" name="Straight Arrow Connector 8"/>
          <p:cNvCxnSpPr>
            <a:stCxn id="8" idx="3"/>
            <a:endCxn id="29" idx="1"/>
          </p:cNvCxnSpPr>
          <p:nvPr/>
        </p:nvCxnSpPr>
        <p:spPr>
          <a:xfrm>
            <a:off x="3007999" y="1662043"/>
            <a:ext cx="923936" cy="375"/>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4998" y="2220887"/>
            <a:ext cx="2403005" cy="954107"/>
          </a:xfrm>
          <a:prstGeom prst="rect">
            <a:avLst/>
          </a:prstGeom>
          <a:solidFill>
            <a:srgbClr val="FFFFCC"/>
          </a:solidFill>
          <a:ln w="28575">
            <a:solidFill>
              <a:srgbClr val="0070C0"/>
            </a:solidFill>
          </a:ln>
        </p:spPr>
        <p:txBody>
          <a:bodyPr wrap="square" rtlCol="0">
            <a:spAutoFit/>
          </a:bodyPr>
          <a:lstStyle/>
          <a:p>
            <a:r>
              <a:rPr lang="en-US" sz="1400" dirty="0" smtClean="0">
                <a:solidFill>
                  <a:schemeClr val="tx2">
                    <a:lumMod val="75000"/>
                  </a:schemeClr>
                </a:solidFill>
              </a:rPr>
              <a:t>Port Detection = CoA</a:t>
            </a:r>
            <a:r>
              <a:rPr lang="ja-JP" altLang="en-US" sz="1400" dirty="0" smtClean="0">
                <a:solidFill>
                  <a:schemeClr val="tx2">
                    <a:lumMod val="75000"/>
                  </a:schemeClr>
                </a:solidFill>
              </a:rPr>
              <a:t>時に必要なポート情報を、どのように取得するか</a:t>
            </a:r>
            <a:r>
              <a:rPr lang="en-US" altLang="ja-JP" sz="1400" dirty="0" smtClean="0">
                <a:solidFill>
                  <a:schemeClr val="tx2">
                    <a:lumMod val="75000"/>
                  </a:schemeClr>
                </a:solidFill>
              </a:rPr>
              <a:t> (</a:t>
            </a:r>
            <a:r>
              <a:rPr lang="ja-JP" altLang="en-US" sz="1400" dirty="0" smtClean="0">
                <a:solidFill>
                  <a:schemeClr val="tx2">
                    <a:lumMod val="75000"/>
                  </a:schemeClr>
                </a:solidFill>
              </a:rPr>
              <a:t>例</a:t>
            </a:r>
            <a:r>
              <a:rPr lang="en-US" altLang="ja-JP" sz="1400" dirty="0" smtClean="0">
                <a:solidFill>
                  <a:schemeClr val="tx2">
                    <a:lumMod val="75000"/>
                  </a:schemeClr>
                </a:solidFill>
              </a:rPr>
              <a:t>. RADIUS Attribute</a:t>
            </a:r>
            <a:r>
              <a:rPr lang="ja-JP" altLang="en-US" sz="1400" dirty="0" smtClean="0">
                <a:solidFill>
                  <a:schemeClr val="tx2">
                    <a:lumMod val="75000"/>
                  </a:schemeClr>
                </a:solidFill>
              </a:rPr>
              <a:t>を指定</a:t>
            </a:r>
            <a:r>
              <a:rPr lang="en-US" altLang="ja-JP" sz="1400" dirty="0" smtClean="0">
                <a:solidFill>
                  <a:schemeClr val="tx2">
                    <a:lumMod val="75000"/>
                  </a:schemeClr>
                </a:solidFill>
              </a:rPr>
              <a:t>)</a:t>
            </a:r>
            <a:endParaRPr lang="en-US" sz="1400" dirty="0">
              <a:solidFill>
                <a:schemeClr val="tx2">
                  <a:lumMod val="75000"/>
                </a:schemeClr>
              </a:solidFill>
            </a:endParaRPr>
          </a:p>
        </p:txBody>
      </p:sp>
      <p:cxnSp>
        <p:nvCxnSpPr>
          <p:cNvPr id="11" name="Straight Arrow Connector 10"/>
          <p:cNvCxnSpPr>
            <a:stCxn id="10" idx="3"/>
            <a:endCxn id="30" idx="1"/>
          </p:cNvCxnSpPr>
          <p:nvPr/>
        </p:nvCxnSpPr>
        <p:spPr>
          <a:xfrm flipV="1">
            <a:off x="3008003" y="2588456"/>
            <a:ext cx="888763" cy="109485"/>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4999" y="3929754"/>
            <a:ext cx="2403004" cy="523220"/>
          </a:xfrm>
          <a:prstGeom prst="rect">
            <a:avLst/>
          </a:prstGeom>
          <a:solidFill>
            <a:srgbClr val="FFFFCC"/>
          </a:solidFill>
          <a:ln w="28575">
            <a:solidFill>
              <a:srgbClr val="0070C0"/>
            </a:solidFill>
          </a:ln>
        </p:spPr>
        <p:txBody>
          <a:bodyPr wrap="square" rtlCol="0">
            <a:spAutoFit/>
          </a:bodyPr>
          <a:lstStyle/>
          <a:p>
            <a:r>
              <a:rPr lang="en-US" sz="1400" dirty="0" smtClean="0">
                <a:solidFill>
                  <a:schemeClr val="tx2">
                    <a:lumMod val="75000"/>
                  </a:schemeClr>
                </a:solidFill>
              </a:rPr>
              <a:t>CoA</a:t>
            </a:r>
            <a:r>
              <a:rPr lang="ja-JP" altLang="en-US" sz="1400" dirty="0" smtClean="0">
                <a:solidFill>
                  <a:schemeClr val="tx2">
                    <a:lumMod val="75000"/>
                  </a:schemeClr>
                </a:solidFill>
              </a:rPr>
              <a:t>コマンドを実行するための</a:t>
            </a:r>
            <a:r>
              <a:rPr lang="en-US" sz="1400" dirty="0" smtClean="0">
                <a:solidFill>
                  <a:schemeClr val="tx2">
                    <a:lumMod val="75000"/>
                  </a:schemeClr>
                </a:solidFill>
              </a:rPr>
              <a:t>SNMP</a:t>
            </a:r>
            <a:r>
              <a:rPr lang="ja-JP" altLang="en-US" sz="1400" dirty="0" smtClean="0">
                <a:solidFill>
                  <a:schemeClr val="tx2">
                    <a:lumMod val="75000"/>
                  </a:schemeClr>
                </a:solidFill>
              </a:rPr>
              <a:t>コマンド</a:t>
            </a:r>
            <a:endParaRPr lang="en-US" sz="1400" dirty="0" smtClean="0">
              <a:solidFill>
                <a:schemeClr val="tx2">
                  <a:lumMod val="75000"/>
                </a:schemeClr>
              </a:solidFill>
            </a:endParaRPr>
          </a:p>
        </p:txBody>
      </p:sp>
      <p:cxnSp>
        <p:nvCxnSpPr>
          <p:cNvPr id="13" name="Straight Arrow Connector 12"/>
          <p:cNvCxnSpPr>
            <a:stCxn id="12" idx="3"/>
            <a:endCxn id="31" idx="1"/>
          </p:cNvCxnSpPr>
          <p:nvPr/>
        </p:nvCxnSpPr>
        <p:spPr>
          <a:xfrm>
            <a:off x="3008003" y="4191364"/>
            <a:ext cx="777864" cy="1"/>
          </a:xfrm>
          <a:prstGeom prst="straightConnector1">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3931935" y="1004812"/>
            <a:ext cx="2356339" cy="37618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9" name="Rounded Rectangle 28"/>
          <p:cNvSpPr/>
          <p:nvPr/>
        </p:nvSpPr>
        <p:spPr>
          <a:xfrm>
            <a:off x="3931935" y="1411629"/>
            <a:ext cx="2904979" cy="50157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0" name="Rounded Rectangle 29"/>
          <p:cNvSpPr/>
          <p:nvPr/>
        </p:nvSpPr>
        <p:spPr>
          <a:xfrm>
            <a:off x="3896766" y="1962444"/>
            <a:ext cx="3087858" cy="1252024"/>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ounded Rectangle 30"/>
          <p:cNvSpPr/>
          <p:nvPr/>
        </p:nvSpPr>
        <p:spPr>
          <a:xfrm>
            <a:off x="3785867" y="3260331"/>
            <a:ext cx="3691127" cy="1862067"/>
          </a:xfrm>
          <a:prstGeom prst="round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0103173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000"/>
                            </p:stCondLst>
                            <p:childTnLst>
                              <p:par>
                                <p:cTn id="25" presetID="1"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28" grpId="0" animBg="1"/>
      <p:bldP spid="29" grpId="0" animBg="1"/>
      <p:bldP spid="30" grpId="0" animBg="1"/>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SNMP CoA </a:t>
            </a:r>
            <a:r>
              <a:rPr lang="ja-JP" altLang="en-US" dirty="0"/>
              <a:t>設定</a:t>
            </a:r>
            <a:r>
              <a:rPr lang="en-US" altLang="ja-JP" dirty="0"/>
              <a:t> (NAD Profile)</a:t>
            </a:r>
            <a:endParaRPr lang="en-US" dirty="0"/>
          </a:p>
        </p:txBody>
      </p:sp>
      <p:sp>
        <p:nvSpPr>
          <p:cNvPr id="6" name="Content Placeholder 5"/>
          <p:cNvSpPr>
            <a:spLocks noGrp="1"/>
          </p:cNvSpPr>
          <p:nvPr>
            <p:ph idx="1"/>
          </p:nvPr>
        </p:nvSpPr>
        <p:spPr/>
        <p:txBody>
          <a:bodyPr/>
          <a:lstStyle/>
          <a:p>
            <a:pPr lvl="1"/>
            <a:r>
              <a:rPr lang="ja-JP" altLang="en-US" sz="1800" dirty="0" smtClean="0"/>
              <a:t>現在ポートは</a:t>
            </a:r>
            <a:r>
              <a:rPr lang="en-US" altLang="ja-JP" sz="1800" dirty="0" smtClean="0"/>
              <a:t>RADIUS</a:t>
            </a:r>
            <a:r>
              <a:rPr lang="ja-JP" altLang="en-US" sz="1800" dirty="0" smtClean="0"/>
              <a:t>アトリビュートを使って検出</a:t>
            </a:r>
            <a:endParaRPr lang="en-US" altLang="ja-JP" sz="1800" dirty="0" smtClean="0"/>
          </a:p>
          <a:p>
            <a:pPr lvl="1"/>
            <a:r>
              <a:rPr lang="ja-JP" altLang="en-US" sz="1800" dirty="0" smtClean="0"/>
              <a:t>いくつかのデバイスはポートの情報を</a:t>
            </a:r>
            <a:r>
              <a:rPr lang="en-US" sz="1800" dirty="0" smtClean="0"/>
              <a:t>NAS-Port </a:t>
            </a:r>
            <a:r>
              <a:rPr lang="ja-JP" altLang="en-US" sz="1800" dirty="0" smtClean="0"/>
              <a:t>アトリビュートを使って通知</a:t>
            </a:r>
            <a:endParaRPr lang="en-US" altLang="ja-JP" sz="1800" dirty="0" smtClean="0"/>
          </a:p>
          <a:p>
            <a:pPr lvl="1"/>
            <a:r>
              <a:rPr lang="en-US" sz="1800" dirty="0" smtClean="0">
                <a:hlinkClick r:id="rId3"/>
              </a:rPr>
              <a:t>regular expression</a:t>
            </a:r>
            <a:r>
              <a:rPr lang="en-US" sz="1800" dirty="0" smtClean="0"/>
              <a:t>(</a:t>
            </a:r>
            <a:r>
              <a:rPr lang="ja-JP" altLang="en-US" sz="1800" dirty="0" smtClean="0"/>
              <a:t>正規表現</a:t>
            </a:r>
            <a:r>
              <a:rPr lang="en-US" sz="1800" dirty="0" smtClean="0"/>
              <a:t>) </a:t>
            </a:r>
            <a:r>
              <a:rPr lang="ja-JP" altLang="en-US" sz="1800" dirty="0" smtClean="0"/>
              <a:t>と</a:t>
            </a:r>
            <a:r>
              <a:rPr lang="en-US" altLang="ja-JP" sz="1800" dirty="0" smtClean="0"/>
              <a:t> </a:t>
            </a:r>
            <a:r>
              <a:rPr lang="en-US" sz="1800" dirty="0" smtClean="0"/>
              <a:t>NAS-Port-Id </a:t>
            </a:r>
            <a:r>
              <a:rPr lang="ja-JP" altLang="en-US" sz="1800" dirty="0" smtClean="0"/>
              <a:t>を使って、</a:t>
            </a:r>
            <a:r>
              <a:rPr lang="en-US" altLang="ja-JP" sz="1800" dirty="0" smtClean="0"/>
              <a:t>string</a:t>
            </a:r>
            <a:r>
              <a:rPr lang="ja-JP" altLang="en-US" sz="1800" dirty="0" smtClean="0"/>
              <a:t>からポート情報</a:t>
            </a:r>
            <a:r>
              <a:rPr lang="en-US" sz="1800" dirty="0" smtClean="0"/>
              <a:t> (MIB</a:t>
            </a:r>
            <a:r>
              <a:rPr lang="ja-JP" altLang="en-US" sz="1800" dirty="0" smtClean="0"/>
              <a:t>利用時に必要</a:t>
            </a:r>
            <a:r>
              <a:rPr lang="en-US" sz="1800" dirty="0" smtClean="0"/>
              <a:t>) </a:t>
            </a:r>
            <a:r>
              <a:rPr lang="ja-JP" altLang="en-US" sz="1800" dirty="0" smtClean="0"/>
              <a:t>を取得</a:t>
            </a:r>
            <a:endParaRPr lang="en-US" sz="1800" dirty="0" smtClean="0"/>
          </a:p>
          <a:p>
            <a:pPr lvl="1"/>
            <a:r>
              <a:rPr lang="ja-JP" altLang="en-US" sz="1800" dirty="0" smtClean="0"/>
              <a:t>例</a:t>
            </a:r>
            <a:r>
              <a:rPr lang="en-US" sz="1800" dirty="0" smtClean="0"/>
              <a:t>:</a:t>
            </a:r>
          </a:p>
          <a:p>
            <a:pPr marL="625475" lvl="2" indent="-168275"/>
            <a:r>
              <a:rPr lang="en-US" sz="1600" dirty="0" smtClean="0"/>
              <a:t>[5] NAS-Port - value: [73]  (NAS Port attribute does not represent the actual port)</a:t>
            </a:r>
          </a:p>
          <a:p>
            <a:pPr marL="625475" lvl="2" indent="-168275"/>
            <a:r>
              <a:rPr lang="en-US" sz="1600" dirty="0" smtClean="0"/>
              <a:t>[87] NAS-Port-Id - value: [</a:t>
            </a:r>
            <a:r>
              <a:rPr lang="en-US" sz="1600" dirty="0" err="1" smtClean="0"/>
              <a:t>ge</a:t>
            </a:r>
            <a:r>
              <a:rPr lang="en-US" sz="1600" dirty="0" smtClean="0"/>
              <a:t>-0/0/0.0]</a:t>
            </a:r>
          </a:p>
          <a:p>
            <a:pPr marL="457200" lvl="2" indent="0">
              <a:buNone/>
            </a:pPr>
            <a:endParaRPr lang="en-US" sz="800" dirty="0" smtClean="0"/>
          </a:p>
          <a:p>
            <a:pPr marL="625475" lvl="2" indent="-168275"/>
            <a:r>
              <a:rPr lang="en-US" sz="1600" dirty="0" smtClean="0"/>
              <a:t>“</a:t>
            </a:r>
            <a:r>
              <a:rPr lang="en-US" sz="1600" dirty="0" err="1" smtClean="0"/>
              <a:t>ge</a:t>
            </a:r>
            <a:r>
              <a:rPr lang="en-US" sz="1600" dirty="0" smtClean="0"/>
              <a:t>-/0/0/0.0” string</a:t>
            </a:r>
            <a:r>
              <a:rPr lang="en-US" sz="1600" dirty="0"/>
              <a:t> </a:t>
            </a:r>
            <a:r>
              <a:rPr lang="ja-JP" altLang="en-US" sz="1600" dirty="0" smtClean="0"/>
              <a:t>から、以下の</a:t>
            </a:r>
            <a:r>
              <a:rPr lang="en-US" altLang="ja-JP" sz="1600" dirty="0" smtClean="0"/>
              <a:t>regex</a:t>
            </a:r>
            <a:r>
              <a:rPr lang="ja-JP" altLang="en-US" sz="1600" dirty="0" smtClean="0"/>
              <a:t>を使って</a:t>
            </a:r>
            <a:endParaRPr lang="en-US" altLang="ja-JP" sz="1600" dirty="0" smtClean="0"/>
          </a:p>
          <a:p>
            <a:pPr marL="457200" lvl="2" indent="0">
              <a:buNone/>
            </a:pPr>
            <a:r>
              <a:rPr lang="ja-JP" altLang="ja-JP" sz="1600" dirty="0"/>
              <a:t>　</a:t>
            </a:r>
            <a:r>
              <a:rPr lang="ja-JP" altLang="en-US" sz="1600" dirty="0" smtClean="0"/>
              <a:t>インターフェイス情報を抽出</a:t>
            </a:r>
            <a:r>
              <a:rPr lang="en-US" sz="1600" dirty="0" smtClean="0"/>
              <a:t>:</a:t>
            </a:r>
            <a:r>
              <a:rPr lang="en-US" sz="800" dirty="0" smtClean="0"/>
              <a:t>    </a:t>
            </a:r>
            <a:br>
              <a:rPr lang="en-US" sz="800" dirty="0" smtClean="0"/>
            </a:br>
            <a:r>
              <a:rPr lang="en-US" sz="800" dirty="0" smtClean="0"/>
              <a:t>	</a:t>
            </a:r>
            <a:br>
              <a:rPr lang="en-US" sz="800" dirty="0" smtClean="0"/>
            </a:br>
            <a:r>
              <a:rPr lang="en-US" sz="800" dirty="0" smtClean="0"/>
              <a:t>			</a:t>
            </a:r>
            <a:r>
              <a:rPr lang="en-US" sz="1600" dirty="0" smtClean="0"/>
              <a:t>“^.*ge-0\/0\/(\d+).*$”</a:t>
            </a:r>
            <a:endParaRPr lang="en-US" sz="1600" dirty="0"/>
          </a:p>
        </p:txBody>
      </p:sp>
      <p:sp>
        <p:nvSpPr>
          <p:cNvPr id="14" name="Text Placeholder 13"/>
          <p:cNvSpPr>
            <a:spLocks noGrp="1"/>
          </p:cNvSpPr>
          <p:nvPr>
            <p:ph type="body" sz="quarter" idx="10"/>
          </p:nvPr>
        </p:nvSpPr>
        <p:spPr/>
        <p:txBody>
          <a:bodyPr/>
          <a:lstStyle/>
          <a:p>
            <a:r>
              <a:rPr lang="en-US" sz="1800" dirty="0"/>
              <a:t>NAD Port </a:t>
            </a:r>
            <a:r>
              <a:rPr lang="en-US" sz="1800" dirty="0" smtClean="0"/>
              <a:t>detection</a:t>
            </a:r>
            <a:endParaRPr lang="en-US" sz="1800" dirty="0"/>
          </a:p>
        </p:txBody>
      </p:sp>
      <p:pic>
        <p:nvPicPr>
          <p:cNvPr id="4" name="Picture 3"/>
          <p:cNvPicPr>
            <a:picLocks noChangeAspect="1"/>
          </p:cNvPicPr>
          <p:nvPr/>
        </p:nvPicPr>
        <p:blipFill>
          <a:blip r:embed="rId4"/>
          <a:stretch>
            <a:fillRect/>
          </a:stretch>
        </p:blipFill>
        <p:spPr>
          <a:xfrm>
            <a:off x="5827021" y="3396035"/>
            <a:ext cx="2458654" cy="1401048"/>
          </a:xfrm>
          <a:prstGeom prst="rect">
            <a:avLst/>
          </a:prstGeom>
        </p:spPr>
      </p:pic>
    </p:spTree>
    <p:extLst>
      <p:ext uri="{BB962C8B-B14F-4D97-AF65-F5344CB8AC3E}">
        <p14:creationId xmlns:p14="http://schemas.microsoft.com/office/powerpoint/2010/main" val="37778049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SNMP CoA </a:t>
            </a:r>
            <a:r>
              <a:rPr lang="ja-JP" altLang="en-US" dirty="0"/>
              <a:t>設定</a:t>
            </a:r>
            <a:r>
              <a:rPr lang="en-US" altLang="ja-JP" dirty="0"/>
              <a:t> (NAD Profile)</a:t>
            </a:r>
            <a:endParaRPr lang="en-US" dirty="0"/>
          </a:p>
        </p:txBody>
      </p:sp>
      <p:sp>
        <p:nvSpPr>
          <p:cNvPr id="4" name="Content Placeholder 3"/>
          <p:cNvSpPr>
            <a:spLocks noGrp="1"/>
          </p:cNvSpPr>
          <p:nvPr>
            <p:ph idx="1"/>
          </p:nvPr>
        </p:nvSpPr>
        <p:spPr>
          <a:xfrm>
            <a:off x="229701" y="1153034"/>
            <a:ext cx="3061761" cy="3576051"/>
          </a:xfrm>
        </p:spPr>
        <p:txBody>
          <a:bodyPr/>
          <a:lstStyle/>
          <a:p>
            <a:pPr marL="231775" indent="-231775"/>
            <a:r>
              <a:rPr lang="ja-JP" altLang="en-US" sz="1600" dirty="0" smtClean="0">
                <a:solidFill>
                  <a:schemeClr val="tx2">
                    <a:lumMod val="75000"/>
                  </a:schemeClr>
                </a:solidFill>
              </a:rPr>
              <a:t>ベンダー</a:t>
            </a:r>
            <a:r>
              <a:rPr lang="en-US" altLang="ja-JP" sz="1600" dirty="0" smtClean="0">
                <a:solidFill>
                  <a:schemeClr val="tx2">
                    <a:lumMod val="75000"/>
                  </a:schemeClr>
                </a:solidFill>
              </a:rPr>
              <a:t>MIB</a:t>
            </a:r>
            <a:r>
              <a:rPr lang="ja-JP" altLang="en-US" sz="1600" dirty="0" smtClean="0">
                <a:solidFill>
                  <a:schemeClr val="tx2">
                    <a:lumMod val="75000"/>
                  </a:schemeClr>
                </a:solidFill>
              </a:rPr>
              <a:t>サポートに基づく</a:t>
            </a:r>
            <a:r>
              <a:rPr lang="en-US" altLang="ja-JP" sz="1600" dirty="0" smtClean="0">
                <a:solidFill>
                  <a:schemeClr val="tx2">
                    <a:lumMod val="75000"/>
                  </a:schemeClr>
                </a:solidFill>
              </a:rPr>
              <a:t>SNMP</a:t>
            </a:r>
            <a:r>
              <a:rPr lang="ja-JP" altLang="en-US" sz="1600" dirty="0" smtClean="0">
                <a:solidFill>
                  <a:schemeClr val="tx2">
                    <a:lumMod val="75000"/>
                  </a:schemeClr>
                </a:solidFill>
              </a:rPr>
              <a:t>コマンドで全てのオプションが利用可能なわけではない</a:t>
            </a:r>
            <a:endParaRPr lang="en-US" altLang="ja-JP" sz="1600" dirty="0" smtClean="0">
              <a:solidFill>
                <a:schemeClr val="tx2">
                  <a:lumMod val="75000"/>
                </a:schemeClr>
              </a:solidFill>
            </a:endParaRPr>
          </a:p>
          <a:p>
            <a:pPr marL="457200" lvl="1" indent="-225425">
              <a:buFontTx/>
              <a:buChar char="-"/>
            </a:pPr>
            <a:r>
              <a:rPr lang="ja-JP" altLang="en-US" dirty="0" smtClean="0">
                <a:solidFill>
                  <a:schemeClr val="accent1"/>
                </a:solidFill>
              </a:rPr>
              <a:t>例</a:t>
            </a:r>
            <a:r>
              <a:rPr lang="en-US" dirty="0" smtClean="0">
                <a:solidFill>
                  <a:schemeClr val="accent1"/>
                </a:solidFill>
              </a:rPr>
              <a:t>: Cisco supports </a:t>
            </a:r>
            <a:br>
              <a:rPr lang="en-US" dirty="0" smtClean="0">
                <a:solidFill>
                  <a:schemeClr val="accent1"/>
                </a:solidFill>
              </a:rPr>
            </a:br>
            <a:r>
              <a:rPr lang="en-US" dirty="0" smtClean="0">
                <a:solidFill>
                  <a:schemeClr val="accent1"/>
                </a:solidFill>
              </a:rPr>
              <a:t>AUTH-FRAMEWORK-MIB</a:t>
            </a:r>
            <a:endParaRPr lang="en-US" dirty="0">
              <a:solidFill>
                <a:schemeClr val="accent1"/>
              </a:solidFill>
            </a:endParaRPr>
          </a:p>
          <a:p>
            <a:pPr marL="231775" indent="-231775"/>
            <a:r>
              <a:rPr lang="ja-JP" altLang="en-US" sz="1600" dirty="0" smtClean="0">
                <a:solidFill>
                  <a:schemeClr val="accent1"/>
                </a:solidFill>
              </a:rPr>
              <a:t>ほとんどのスイッチは</a:t>
            </a:r>
            <a:r>
              <a:rPr lang="en-US" sz="1600" dirty="0" smtClean="0">
                <a:solidFill>
                  <a:schemeClr val="accent1"/>
                </a:solidFill>
              </a:rPr>
              <a:t>IF-MIB</a:t>
            </a:r>
            <a:r>
              <a:rPr lang="ja-JP" altLang="en-US" sz="1600" dirty="0" smtClean="0">
                <a:solidFill>
                  <a:schemeClr val="accent1"/>
                </a:solidFill>
              </a:rPr>
              <a:t>によるバウンス</a:t>
            </a:r>
            <a:r>
              <a:rPr lang="en-US" altLang="ja-JP" sz="1600" dirty="0" smtClean="0">
                <a:solidFill>
                  <a:schemeClr val="accent1"/>
                </a:solidFill>
              </a:rPr>
              <a:t>/</a:t>
            </a:r>
            <a:r>
              <a:rPr lang="ja-JP" altLang="en-US" sz="1600" dirty="0" smtClean="0">
                <a:solidFill>
                  <a:schemeClr val="accent1"/>
                </a:solidFill>
              </a:rPr>
              <a:t>ポートシャットダウンをサポート</a:t>
            </a:r>
            <a:endParaRPr lang="en-US" altLang="ja-JP" sz="1600" dirty="0" smtClean="0">
              <a:solidFill>
                <a:schemeClr val="accent1"/>
              </a:solidFill>
            </a:endParaRPr>
          </a:p>
          <a:p>
            <a:pPr marL="231775" indent="-231775"/>
            <a:r>
              <a:rPr lang="ja-JP" altLang="en-US" sz="1600" dirty="0" smtClean="0">
                <a:solidFill>
                  <a:schemeClr val="accent1"/>
                </a:solidFill>
              </a:rPr>
              <a:t>ポートバウンス</a:t>
            </a:r>
            <a:r>
              <a:rPr lang="en-US" altLang="ja-JP" sz="1600" dirty="0" smtClean="0">
                <a:solidFill>
                  <a:schemeClr val="accent1"/>
                </a:solidFill>
              </a:rPr>
              <a:t> </a:t>
            </a:r>
            <a:r>
              <a:rPr lang="en-US" sz="1600" dirty="0" smtClean="0">
                <a:solidFill>
                  <a:schemeClr val="accent1"/>
                </a:solidFill>
              </a:rPr>
              <a:t>OIDs</a:t>
            </a:r>
            <a:endParaRPr lang="en-US" sz="1600" dirty="0">
              <a:solidFill>
                <a:schemeClr val="accent1"/>
              </a:solidFill>
            </a:endParaRPr>
          </a:p>
          <a:p>
            <a:pPr marL="457200" lvl="1" indent="-225425">
              <a:buFontTx/>
              <a:buChar char="-"/>
            </a:pPr>
            <a:r>
              <a:rPr lang="ja-JP" altLang="en-US" dirty="0" smtClean="0">
                <a:solidFill>
                  <a:schemeClr val="accent1"/>
                </a:solidFill>
              </a:rPr>
              <a:t>オーダーが関係する</a:t>
            </a:r>
            <a:endParaRPr lang="en-US" altLang="ja-JP" dirty="0" smtClean="0">
              <a:solidFill>
                <a:schemeClr val="accent1"/>
              </a:solidFill>
            </a:endParaRPr>
          </a:p>
          <a:p>
            <a:pPr marL="457200" lvl="1" indent="-225425">
              <a:buFontTx/>
              <a:buChar char="-"/>
            </a:pPr>
            <a:r>
              <a:rPr lang="ja-JP" altLang="en-US" dirty="0" smtClean="0">
                <a:solidFill>
                  <a:schemeClr val="accent1"/>
                </a:solidFill>
              </a:rPr>
              <a:t>初めにシャットダウンしてからポートをアップ</a:t>
            </a:r>
            <a:endParaRPr lang="en-US" sz="1600" dirty="0"/>
          </a:p>
        </p:txBody>
      </p:sp>
      <p:sp>
        <p:nvSpPr>
          <p:cNvPr id="3" name="Text Placeholder 2"/>
          <p:cNvSpPr>
            <a:spLocks noGrp="1"/>
          </p:cNvSpPr>
          <p:nvPr>
            <p:ph type="body" sz="quarter" idx="10"/>
          </p:nvPr>
        </p:nvSpPr>
        <p:spPr/>
        <p:txBody>
          <a:bodyPr/>
          <a:lstStyle/>
          <a:p>
            <a:r>
              <a:rPr lang="en-US" sz="1800" dirty="0" err="1" smtClean="0"/>
              <a:t>SNMPを利用したCoAコマンドの指定</a:t>
            </a:r>
            <a:endParaRPr lang="en-US" sz="1800" dirty="0" smtClean="0"/>
          </a:p>
        </p:txBody>
      </p:sp>
      <p:pic>
        <p:nvPicPr>
          <p:cNvPr id="5" name="Picture 4"/>
          <p:cNvPicPr>
            <a:picLocks noChangeAspect="1"/>
          </p:cNvPicPr>
          <p:nvPr/>
        </p:nvPicPr>
        <p:blipFill rotWithShape="1">
          <a:blip r:embed="rId3"/>
          <a:srcRect l="-2" t="48666" r="31389" b="1455"/>
          <a:stretch/>
        </p:blipFill>
        <p:spPr>
          <a:xfrm>
            <a:off x="3291462" y="1153035"/>
            <a:ext cx="5491792" cy="3576051"/>
          </a:xfrm>
          <a:prstGeom prst="rect">
            <a:avLst/>
          </a:prstGeom>
          <a:ln>
            <a:solidFill>
              <a:srgbClr val="0070C0"/>
            </a:solidFill>
          </a:ln>
        </p:spPr>
      </p:pic>
      <p:sp>
        <p:nvSpPr>
          <p:cNvPr id="7" name="Rounded Rectangle 6"/>
          <p:cNvSpPr/>
          <p:nvPr/>
        </p:nvSpPr>
        <p:spPr>
          <a:xfrm>
            <a:off x="3348110" y="2905889"/>
            <a:ext cx="4318781" cy="831423"/>
          </a:xfrm>
          <a:prstGeom prst="roundRect">
            <a:avLst/>
          </a:prstGeom>
          <a:noFill/>
          <a:ln>
            <a:solidFill>
              <a:srgbClr val="FA661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01402731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386" y="97977"/>
            <a:ext cx="7282008" cy="357487"/>
          </a:xfrm>
        </p:spPr>
        <p:txBody>
          <a:bodyPr/>
          <a:lstStyle/>
          <a:p>
            <a:r>
              <a:rPr lang="en-US" sz="2400" dirty="0">
                <a:hlinkClick r:id="rId2"/>
              </a:rPr>
              <a:t>https://communities.cisco.com/docs/DOC-64547</a:t>
            </a:r>
            <a:r>
              <a:rPr lang="en-US" sz="2400" dirty="0"/>
              <a:t> </a:t>
            </a:r>
          </a:p>
        </p:txBody>
      </p:sp>
      <p:pic>
        <p:nvPicPr>
          <p:cNvPr id="6146" name="Picture 2" descr="C:\DOCUME~1\chyps\LOCALS~1\Temp\SNAGHTML3cc3d6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02" y="434357"/>
            <a:ext cx="7292270" cy="818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963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2301" y="1888941"/>
            <a:ext cx="2286732" cy="2771864"/>
          </a:xfrm>
        </p:spPr>
        <p:txBody>
          <a:bodyPr/>
          <a:lstStyle/>
          <a:p>
            <a:r>
              <a:rPr lang="en-US" dirty="0" smtClean="0"/>
              <a:t>Wireless</a:t>
            </a:r>
            <a:r>
              <a:rPr lang="ja-JP" altLang="en-US" dirty="0" smtClean="0"/>
              <a:t>プラットフォームのみ</a:t>
            </a:r>
            <a:endParaRPr lang="en-US" altLang="ja-JP" dirty="0" smtClean="0"/>
          </a:p>
          <a:p>
            <a:r>
              <a:rPr lang="ja-JP" altLang="en-US" dirty="0" smtClean="0"/>
              <a:t>ベータ中</a:t>
            </a:r>
            <a:endParaRPr lang="en-US" altLang="ja-JP" dirty="0" smtClean="0"/>
          </a:p>
        </p:txBody>
      </p:sp>
      <p:sp>
        <p:nvSpPr>
          <p:cNvPr id="2" name="Title 1"/>
          <p:cNvSpPr>
            <a:spLocks noGrp="1"/>
          </p:cNvSpPr>
          <p:nvPr>
            <p:ph type="title"/>
          </p:nvPr>
        </p:nvSpPr>
        <p:spPr>
          <a:xfrm>
            <a:off x="437766" y="281003"/>
            <a:ext cx="2398567" cy="1192749"/>
          </a:xfrm>
        </p:spPr>
        <p:txBody>
          <a:bodyPr/>
          <a:lstStyle/>
          <a:p>
            <a:r>
              <a:rPr lang="en-US" dirty="0" err="1" smtClean="0"/>
              <a:t>Meraki</a:t>
            </a:r>
            <a:r>
              <a:rPr lang="en-US" dirty="0" smtClean="0"/>
              <a:t/>
            </a:r>
            <a:br>
              <a:rPr lang="en-US" dirty="0" smtClean="0"/>
            </a:br>
            <a:r>
              <a:rPr lang="en-US" dirty="0" smtClean="0"/>
              <a:t>ISE </a:t>
            </a:r>
            <a:br>
              <a:rPr lang="en-US" dirty="0" smtClean="0"/>
            </a:br>
            <a:r>
              <a:rPr lang="en-US" dirty="0" smtClean="0"/>
              <a:t>Feature</a:t>
            </a:r>
            <a:br>
              <a:rPr lang="en-US" dirty="0" smtClean="0"/>
            </a:br>
            <a:r>
              <a:rPr lang="en-US" dirty="0" smtClean="0"/>
              <a:t>Support</a:t>
            </a:r>
            <a:endParaRPr lang="en-US" dirty="0"/>
          </a:p>
        </p:txBody>
      </p:sp>
      <p:pic>
        <p:nvPicPr>
          <p:cNvPr id="6" name="Content Placeholder 5"/>
          <p:cNvPicPr>
            <a:picLocks noGrp="1" noChangeAspect="1"/>
          </p:cNvPicPr>
          <p:nvPr>
            <p:ph idx="4294967295"/>
          </p:nvPr>
        </p:nvPicPr>
        <p:blipFill>
          <a:blip r:embed="rId2"/>
          <a:stretch>
            <a:fillRect/>
          </a:stretch>
        </p:blipFill>
        <p:spPr>
          <a:xfrm>
            <a:off x="2749033" y="438315"/>
            <a:ext cx="2872833" cy="4506217"/>
          </a:xfrm>
          <a:prstGeom prst="rect">
            <a:avLst/>
          </a:prstGeom>
        </p:spPr>
      </p:pic>
      <p:sp>
        <p:nvSpPr>
          <p:cNvPr id="4" name="Rectangle 3"/>
          <p:cNvSpPr/>
          <p:nvPr/>
        </p:nvSpPr>
        <p:spPr>
          <a:xfrm>
            <a:off x="6994001" y="68983"/>
            <a:ext cx="646331" cy="369332"/>
          </a:xfrm>
          <a:prstGeom prst="rect">
            <a:avLst/>
          </a:prstGeom>
        </p:spPr>
        <p:txBody>
          <a:bodyPr wrap="none">
            <a:spAutoFit/>
          </a:bodyPr>
          <a:lstStyle/>
          <a:p>
            <a:pPr algn="ctr"/>
            <a:r>
              <a:rPr lang="en-US" dirty="0" smtClean="0">
                <a:solidFill>
                  <a:srgbClr val="0070C0"/>
                </a:solidFill>
              </a:rPr>
              <a:t>New</a:t>
            </a:r>
            <a:endParaRPr lang="en-US" dirty="0">
              <a:solidFill>
                <a:srgbClr val="0070C0"/>
              </a:solidFill>
            </a:endParaRPr>
          </a:p>
        </p:txBody>
      </p:sp>
      <p:sp>
        <p:nvSpPr>
          <p:cNvPr id="9" name="Rectangle 8"/>
          <p:cNvSpPr/>
          <p:nvPr/>
        </p:nvSpPr>
        <p:spPr>
          <a:xfrm>
            <a:off x="3819497" y="68983"/>
            <a:ext cx="543740" cy="369332"/>
          </a:xfrm>
          <a:prstGeom prst="rect">
            <a:avLst/>
          </a:prstGeom>
        </p:spPr>
        <p:txBody>
          <a:bodyPr wrap="none">
            <a:spAutoFit/>
          </a:bodyPr>
          <a:lstStyle/>
          <a:p>
            <a:pPr algn="ctr"/>
            <a:r>
              <a:rPr lang="en-US" dirty="0" smtClean="0">
                <a:solidFill>
                  <a:srgbClr val="0070C0"/>
                </a:solidFill>
              </a:rPr>
              <a:t>Old</a:t>
            </a:r>
            <a:endParaRPr lang="en-US" dirty="0">
              <a:solidFill>
                <a:srgbClr val="0070C0"/>
              </a:solidFill>
            </a:endParaRPr>
          </a:p>
        </p:txBody>
      </p:sp>
      <p:grpSp>
        <p:nvGrpSpPr>
          <p:cNvPr id="5" name="Group 4"/>
          <p:cNvGrpSpPr/>
          <p:nvPr/>
        </p:nvGrpSpPr>
        <p:grpSpPr>
          <a:xfrm>
            <a:off x="6084260" y="438315"/>
            <a:ext cx="2667817" cy="4506217"/>
            <a:chOff x="6084260" y="438315"/>
            <a:chExt cx="2667817" cy="4506217"/>
          </a:xfrm>
        </p:grpSpPr>
        <p:pic>
          <p:nvPicPr>
            <p:cNvPr id="7" name="Picture 6"/>
            <p:cNvPicPr>
              <a:picLocks noChangeAspect="1"/>
            </p:cNvPicPr>
            <p:nvPr/>
          </p:nvPicPr>
          <p:blipFill>
            <a:blip r:embed="rId3"/>
            <a:stretch>
              <a:fillRect/>
            </a:stretch>
          </p:blipFill>
          <p:spPr>
            <a:xfrm>
              <a:off x="6084260" y="438315"/>
              <a:ext cx="2667817" cy="4506217"/>
            </a:xfrm>
            <a:prstGeom prst="rect">
              <a:avLst/>
            </a:prstGeom>
          </p:spPr>
        </p:pic>
        <p:pic>
          <p:nvPicPr>
            <p:cNvPr id="7172" name="Picture 4"/>
            <p:cNvPicPr>
              <a:picLocks noChangeArrowheads="1"/>
            </p:cNvPicPr>
            <p:nvPr/>
          </p:nvPicPr>
          <p:blipFill rotWithShape="1">
            <a:blip r:embed="rId4">
              <a:extLst>
                <a:ext uri="{28A0092B-C50C-407E-A947-70E740481C1C}">
                  <a14:useLocalDpi xmlns:a14="http://schemas.microsoft.com/office/drawing/2010/main" val="0"/>
                </a:ext>
              </a:extLst>
            </a:blip>
            <a:srcRect l="873" r="415"/>
            <a:stretch/>
          </p:blipFill>
          <p:spPr bwMode="auto">
            <a:xfrm>
              <a:off x="6098088" y="3735387"/>
              <a:ext cx="2633472" cy="28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686624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Context Visibility</a:t>
            </a:r>
            <a:endParaRPr lang="en-US" dirty="0"/>
          </a:p>
        </p:txBody>
      </p:sp>
    </p:spTree>
    <p:extLst>
      <p:ext uri="{BB962C8B-B14F-4D97-AF65-F5344CB8AC3E}">
        <p14:creationId xmlns:p14="http://schemas.microsoft.com/office/powerpoint/2010/main" val="28010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prstGeom prst="rect">
            <a:avLst/>
          </a:prstGeom>
        </p:spPr>
        <p:txBody>
          <a:bodyPr lIns="68580" tIns="34290" rIns="68580" bIns="34290"/>
          <a:lstStyle/>
          <a:p>
            <a:r>
              <a:rPr lang="en-US" dirty="0" smtClean="0"/>
              <a:t>CWA</a:t>
            </a:r>
            <a:r>
              <a:rPr lang="ja-JP" altLang="en-US" dirty="0" smtClean="0"/>
              <a:t>要件</a:t>
            </a:r>
            <a:r>
              <a:rPr lang="en-US" dirty="0" smtClean="0"/>
              <a:t>:</a:t>
            </a:r>
          </a:p>
          <a:p>
            <a:pPr lvl="1"/>
            <a:r>
              <a:rPr lang="en-US" dirty="0" smtClean="0"/>
              <a:t>RADIUS CoA</a:t>
            </a:r>
          </a:p>
          <a:p>
            <a:pPr lvl="1"/>
            <a:r>
              <a:rPr lang="en-US" dirty="0" smtClean="0"/>
              <a:t>URL</a:t>
            </a:r>
            <a:r>
              <a:rPr lang="ja-JP" altLang="en-US" dirty="0" smtClean="0"/>
              <a:t>リダイレクト</a:t>
            </a:r>
            <a:endParaRPr lang="en-US" dirty="0" smtClean="0"/>
          </a:p>
          <a:p>
            <a:r>
              <a:rPr lang="en-US" dirty="0" smtClean="0"/>
              <a:t>SSID </a:t>
            </a:r>
            <a:r>
              <a:rPr lang="ja-JP" altLang="en-US" dirty="0" smtClean="0"/>
              <a:t>タイプ</a:t>
            </a:r>
            <a:r>
              <a:rPr lang="en-US" dirty="0" smtClean="0"/>
              <a:t>:</a:t>
            </a:r>
          </a:p>
          <a:p>
            <a:pPr lvl="1"/>
            <a:r>
              <a:rPr lang="en-US" dirty="0" smtClean="0"/>
              <a:t>Wireless MAB</a:t>
            </a:r>
          </a:p>
          <a:p>
            <a:pPr lvl="1"/>
            <a:r>
              <a:rPr lang="en-US" dirty="0" smtClean="0"/>
              <a:t>Wireless 802.1X</a:t>
            </a:r>
          </a:p>
          <a:p>
            <a:pPr lvl="1"/>
            <a:r>
              <a:rPr lang="en-US" dirty="0" smtClean="0"/>
              <a:t>Splash page</a:t>
            </a:r>
            <a:r>
              <a:rPr lang="ja-JP" altLang="en-US" dirty="0" smtClean="0"/>
              <a:t>で</a:t>
            </a:r>
            <a:r>
              <a:rPr lang="en-US" dirty="0" smtClean="0"/>
              <a:t>ISE</a:t>
            </a:r>
            <a:r>
              <a:rPr lang="ja-JP" altLang="en-US" dirty="0" smtClean="0"/>
              <a:t>を選択</a:t>
            </a:r>
            <a:endParaRPr lang="en-US" dirty="0" smtClean="0"/>
          </a:p>
        </p:txBody>
      </p:sp>
      <p:sp>
        <p:nvSpPr>
          <p:cNvPr id="2" name="Title 1"/>
          <p:cNvSpPr>
            <a:spLocks noGrp="1"/>
          </p:cNvSpPr>
          <p:nvPr>
            <p:ph type="title"/>
          </p:nvPr>
        </p:nvSpPr>
        <p:spPr/>
        <p:txBody>
          <a:bodyPr/>
          <a:lstStyle/>
          <a:p>
            <a:r>
              <a:rPr lang="en-US" dirty="0" err="1" smtClean="0"/>
              <a:t>Meraki</a:t>
            </a:r>
            <a:r>
              <a:rPr lang="en-US" dirty="0"/>
              <a:t> </a:t>
            </a:r>
            <a:r>
              <a:rPr lang="en-US" dirty="0" smtClean="0"/>
              <a:t>CWA</a:t>
            </a:r>
            <a:r>
              <a:rPr lang="ja-JP" altLang="en-US" dirty="0" smtClean="0"/>
              <a:t>サポート</a:t>
            </a:r>
            <a:endParaRPr lang="en-US" dirty="0"/>
          </a:p>
        </p:txBody>
      </p:sp>
      <p:pic>
        <p:nvPicPr>
          <p:cNvPr id="4" name="Picture 3"/>
          <p:cNvPicPr>
            <a:picLocks noChangeAspect="1"/>
          </p:cNvPicPr>
          <p:nvPr/>
        </p:nvPicPr>
        <p:blipFill>
          <a:blip r:embed="rId2"/>
          <a:stretch>
            <a:fillRect/>
          </a:stretch>
        </p:blipFill>
        <p:spPr>
          <a:xfrm>
            <a:off x="4067934" y="1113830"/>
            <a:ext cx="4306703" cy="3774281"/>
          </a:xfrm>
          <a:prstGeom prst="rect">
            <a:avLst/>
          </a:prstGeom>
        </p:spPr>
      </p:pic>
      <p:sp>
        <p:nvSpPr>
          <p:cNvPr id="10" name="TextBox 9"/>
          <p:cNvSpPr txBox="1"/>
          <p:nvPr/>
        </p:nvSpPr>
        <p:spPr>
          <a:xfrm>
            <a:off x="3268127" y="1811090"/>
            <a:ext cx="1052729" cy="369332"/>
          </a:xfrm>
          <a:prstGeom prst="rect">
            <a:avLst/>
          </a:prstGeom>
          <a:noFill/>
        </p:spPr>
        <p:txBody>
          <a:bodyPr wrap="square" rtlCol="0">
            <a:spAutoFit/>
          </a:bodyPr>
          <a:lstStyle/>
          <a:p>
            <a:r>
              <a:rPr lang="en-US" b="1" dirty="0" smtClean="0">
                <a:solidFill>
                  <a:srgbClr val="0070C0"/>
                </a:solidFill>
              </a:rPr>
              <a:t>MAB</a:t>
            </a:r>
            <a:endParaRPr lang="en-US" b="1" dirty="0">
              <a:solidFill>
                <a:srgbClr val="0070C0"/>
              </a:solidFill>
            </a:endParaRPr>
          </a:p>
        </p:txBody>
      </p:sp>
      <p:sp>
        <p:nvSpPr>
          <p:cNvPr id="11" name="TextBox 10"/>
          <p:cNvSpPr txBox="1"/>
          <p:nvPr/>
        </p:nvSpPr>
        <p:spPr>
          <a:xfrm>
            <a:off x="3268127" y="2176576"/>
            <a:ext cx="1084034" cy="369332"/>
          </a:xfrm>
          <a:prstGeom prst="rect">
            <a:avLst/>
          </a:prstGeom>
          <a:noFill/>
        </p:spPr>
        <p:txBody>
          <a:bodyPr wrap="square" rtlCol="0">
            <a:spAutoFit/>
          </a:bodyPr>
          <a:lstStyle/>
          <a:p>
            <a:r>
              <a:rPr lang="en-US" b="1" dirty="0" smtClean="0">
                <a:solidFill>
                  <a:srgbClr val="0070C0"/>
                </a:solidFill>
              </a:rPr>
              <a:t>802.1X</a:t>
            </a:r>
            <a:endParaRPr lang="en-US" b="1" dirty="0">
              <a:solidFill>
                <a:srgbClr val="0070C0"/>
              </a:solidFill>
            </a:endParaRPr>
          </a:p>
        </p:txBody>
      </p:sp>
      <p:sp>
        <p:nvSpPr>
          <p:cNvPr id="9" name="Right Arrow 8"/>
          <p:cNvSpPr/>
          <p:nvPr/>
        </p:nvSpPr>
        <p:spPr>
          <a:xfrm>
            <a:off x="2919003" y="4530057"/>
            <a:ext cx="468775" cy="138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283809" y="1888609"/>
            <a:ext cx="468775" cy="138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283809" y="2296430"/>
            <a:ext cx="468775" cy="138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38" y="1775341"/>
            <a:ext cx="3875953" cy="887139"/>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469" y="4456731"/>
            <a:ext cx="5198654" cy="451578"/>
          </a:xfrm>
          <a:prstGeom prst="rect">
            <a:avLst/>
          </a:prstGeom>
          <a:noFill/>
          <a:ln w="2857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869387" y="4276339"/>
            <a:ext cx="2284003" cy="646331"/>
          </a:xfrm>
          <a:prstGeom prst="rect">
            <a:avLst/>
          </a:prstGeom>
          <a:noFill/>
        </p:spPr>
        <p:txBody>
          <a:bodyPr wrap="square" rtlCol="0">
            <a:spAutoFit/>
          </a:bodyPr>
          <a:lstStyle/>
          <a:p>
            <a:r>
              <a:rPr lang="en-US" b="1" dirty="0" smtClean="0">
                <a:solidFill>
                  <a:srgbClr val="0070C0"/>
                </a:solidFill>
              </a:rPr>
              <a:t>ISE</a:t>
            </a:r>
            <a:r>
              <a:rPr lang="ja-JP" altLang="en-US" b="1" dirty="0" smtClean="0">
                <a:solidFill>
                  <a:srgbClr val="0070C0"/>
                </a:solidFill>
              </a:rPr>
              <a:t>による認証と</a:t>
            </a:r>
            <a:endParaRPr lang="en-US" altLang="ja-JP" b="1" dirty="0" smtClean="0">
              <a:solidFill>
                <a:srgbClr val="0070C0"/>
              </a:solidFill>
            </a:endParaRPr>
          </a:p>
          <a:p>
            <a:r>
              <a:rPr lang="ja-JP" altLang="en-US" b="1" dirty="0" smtClean="0">
                <a:solidFill>
                  <a:srgbClr val="0070C0"/>
                </a:solidFill>
              </a:rPr>
              <a:t>リダイレクトを選択</a:t>
            </a:r>
            <a:endParaRPr lang="en-US" b="1" dirty="0">
              <a:solidFill>
                <a:srgbClr val="0070C0"/>
              </a:solidFill>
            </a:endParaRPr>
          </a:p>
        </p:txBody>
      </p:sp>
    </p:spTree>
    <p:extLst>
      <p:ext uri="{BB962C8B-B14F-4D97-AF65-F5344CB8AC3E}">
        <p14:creationId xmlns:p14="http://schemas.microsoft.com/office/powerpoint/2010/main" val="21008764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 calcmode="lin" valueType="num">
                                      <p:cBhvr>
                                        <p:cTn id="26" dur="500" fill="hold"/>
                                        <p:tgtEl>
                                          <p:spTgt spid="2051"/>
                                        </p:tgtEl>
                                        <p:attrNameLst>
                                          <p:attrName>ppt_w</p:attrName>
                                        </p:attrNameLst>
                                      </p:cBhvr>
                                      <p:tavLst>
                                        <p:tav tm="0">
                                          <p:val>
                                            <p:fltVal val="0"/>
                                          </p:val>
                                        </p:tav>
                                        <p:tav tm="100000">
                                          <p:val>
                                            <p:strVal val="#ppt_w"/>
                                          </p:val>
                                        </p:tav>
                                      </p:tavLst>
                                    </p:anim>
                                    <p:anim calcmode="lin" valueType="num">
                                      <p:cBhvr>
                                        <p:cTn id="27" dur="500" fill="hold"/>
                                        <p:tgtEl>
                                          <p:spTgt spid="2051"/>
                                        </p:tgtEl>
                                        <p:attrNameLst>
                                          <p:attrName>ppt_h</p:attrName>
                                        </p:attrNameLst>
                                      </p:cBhvr>
                                      <p:tavLst>
                                        <p:tav tm="0">
                                          <p:val>
                                            <p:fltVal val="0"/>
                                          </p:val>
                                        </p:tav>
                                        <p:tav tm="100000">
                                          <p:val>
                                            <p:strVal val="#ppt_h"/>
                                          </p:val>
                                        </p:tav>
                                      </p:tavLst>
                                    </p:anim>
                                    <p:animEffect transition="in" filter="fade">
                                      <p:cBhvr>
                                        <p:cTn id="28" dur="500"/>
                                        <p:tgtEl>
                                          <p:spTgt spid="2051"/>
                                        </p:tgtEl>
                                      </p:cBhvr>
                                    </p:animEffec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animBg="1"/>
      <p:bldP spid="7" grpId="0" animBg="1"/>
      <p:bldP spid="8" grpId="0" animBg="1"/>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prstGeom prst="rect">
            <a:avLst/>
          </a:prstGeom>
        </p:spPr>
        <p:txBody>
          <a:bodyPr lIns="68580" tIns="34290" rIns="68580" bIns="34290"/>
          <a:lstStyle/>
          <a:p>
            <a:r>
              <a:rPr lang="ja-JP" altLang="en-US" sz="2400" dirty="0" smtClean="0"/>
              <a:t>リダイレクト</a:t>
            </a:r>
            <a:r>
              <a:rPr lang="en-US" sz="2400" dirty="0" smtClean="0"/>
              <a:t>ACL</a:t>
            </a:r>
            <a:r>
              <a:rPr lang="ja-JP" altLang="en-US" sz="2400" dirty="0" smtClean="0"/>
              <a:t>の対応</a:t>
            </a:r>
            <a:endParaRPr lang="en-US" sz="2400" dirty="0" smtClean="0"/>
          </a:p>
          <a:p>
            <a:pPr lvl="1"/>
            <a:r>
              <a:rPr lang="ja-JP" altLang="en-US" sz="2000" dirty="0" smtClean="0"/>
              <a:t>不要</a:t>
            </a:r>
            <a:endParaRPr lang="en-US" sz="2000" dirty="0" smtClean="0"/>
          </a:p>
          <a:p>
            <a:pPr lvl="1"/>
            <a:r>
              <a:rPr lang="en-US" sz="2000" dirty="0" err="1" smtClean="0"/>
              <a:t>Meraki</a:t>
            </a:r>
            <a:r>
              <a:rPr lang="en-US" sz="2000" dirty="0" smtClean="0"/>
              <a:t> </a:t>
            </a:r>
            <a:r>
              <a:rPr lang="ja-JP" altLang="en-US" sz="2000" dirty="0" smtClean="0"/>
              <a:t>は</a:t>
            </a:r>
            <a:r>
              <a:rPr lang="en-US" altLang="ja-JP" sz="2000" dirty="0" smtClean="0"/>
              <a:t>ISE</a:t>
            </a:r>
            <a:r>
              <a:rPr lang="ja-JP" altLang="en-US" sz="2000" dirty="0" smtClean="0"/>
              <a:t>からのリダイレクト</a:t>
            </a:r>
            <a:r>
              <a:rPr lang="en-US" altLang="ja-JP" sz="2000" dirty="0" smtClean="0"/>
              <a:t>ACL</a:t>
            </a:r>
            <a:r>
              <a:rPr lang="ja-JP" altLang="en-US" sz="2000" dirty="0" smtClean="0"/>
              <a:t>アトリビュートを無視</a:t>
            </a:r>
            <a:endParaRPr lang="en-US" altLang="ja-JP" sz="2000" dirty="0" smtClean="0"/>
          </a:p>
          <a:p>
            <a:pPr lvl="1"/>
            <a:r>
              <a:rPr lang="ja-JP" altLang="en-US" sz="2000" dirty="0" smtClean="0"/>
              <a:t>代わりに</a:t>
            </a:r>
            <a:r>
              <a:rPr lang="en-US" sz="2000" dirty="0" smtClean="0"/>
              <a:t> “Walled Garden“ </a:t>
            </a:r>
            <a:r>
              <a:rPr lang="ja-JP" altLang="en-US" sz="2000" dirty="0" smtClean="0"/>
              <a:t>を</a:t>
            </a:r>
            <a:r>
              <a:rPr lang="en-US" sz="2000" dirty="0" smtClean="0"/>
              <a:t> </a:t>
            </a:r>
            <a:r>
              <a:rPr lang="en-US" sz="2000" dirty="0" err="1" smtClean="0"/>
              <a:t>Meraki</a:t>
            </a:r>
            <a:r>
              <a:rPr lang="ja-JP" altLang="en-US" sz="2000" dirty="0" smtClean="0"/>
              <a:t>で設定</a:t>
            </a:r>
            <a:endParaRPr lang="en-US" sz="2000" dirty="0"/>
          </a:p>
        </p:txBody>
      </p:sp>
      <p:sp>
        <p:nvSpPr>
          <p:cNvPr id="2" name="Title 1"/>
          <p:cNvSpPr>
            <a:spLocks noGrp="1"/>
          </p:cNvSpPr>
          <p:nvPr>
            <p:ph type="title"/>
          </p:nvPr>
        </p:nvSpPr>
        <p:spPr/>
        <p:txBody>
          <a:bodyPr/>
          <a:lstStyle/>
          <a:p>
            <a:r>
              <a:rPr lang="en-US" dirty="0" err="1"/>
              <a:t>Meraki</a:t>
            </a:r>
            <a:r>
              <a:rPr lang="en-US" dirty="0"/>
              <a:t> CWA</a:t>
            </a:r>
            <a:r>
              <a:rPr lang="ja-JP" altLang="en-US" dirty="0"/>
              <a:t>サポート</a:t>
            </a:r>
            <a:endParaRPr lang="en-US" dirty="0"/>
          </a:p>
        </p:txBody>
      </p:sp>
      <p:pic>
        <p:nvPicPr>
          <p:cNvPr id="4" name="Picture 3"/>
          <p:cNvPicPr>
            <a:picLocks noChangeAspect="1"/>
          </p:cNvPicPr>
          <p:nvPr/>
        </p:nvPicPr>
        <p:blipFill>
          <a:blip r:embed="rId2"/>
          <a:stretch>
            <a:fillRect/>
          </a:stretch>
        </p:blipFill>
        <p:spPr>
          <a:xfrm>
            <a:off x="628649" y="2846166"/>
            <a:ext cx="5941483" cy="1865920"/>
          </a:xfrm>
          <a:prstGeom prst="rect">
            <a:avLst/>
          </a:prstGeom>
        </p:spPr>
      </p:pic>
      <p:sp>
        <p:nvSpPr>
          <p:cNvPr id="5" name="Left Arrow 4"/>
          <p:cNvSpPr/>
          <p:nvPr/>
        </p:nvSpPr>
        <p:spPr>
          <a:xfrm>
            <a:off x="4908737" y="3072099"/>
            <a:ext cx="781291" cy="1649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6" name="Left Arrow 5"/>
          <p:cNvSpPr/>
          <p:nvPr/>
        </p:nvSpPr>
        <p:spPr>
          <a:xfrm>
            <a:off x="4908737" y="3621173"/>
            <a:ext cx="781291" cy="1649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 name="TextBox 6"/>
          <p:cNvSpPr txBox="1"/>
          <p:nvPr/>
        </p:nvSpPr>
        <p:spPr>
          <a:xfrm>
            <a:off x="5863649" y="3357392"/>
            <a:ext cx="2581252" cy="900247"/>
          </a:xfrm>
          <a:prstGeom prst="rect">
            <a:avLst/>
          </a:prstGeom>
          <a:noFill/>
        </p:spPr>
        <p:txBody>
          <a:bodyPr wrap="square" lIns="68580" tIns="34290" rIns="68580" bIns="34290" rtlCol="0">
            <a:spAutoFit/>
          </a:bodyPr>
          <a:lstStyle/>
          <a:p>
            <a:r>
              <a:rPr lang="en-US" dirty="0" smtClean="0">
                <a:solidFill>
                  <a:srgbClr val="0070C0"/>
                </a:solidFill>
              </a:rPr>
              <a:t>Wireless </a:t>
            </a:r>
            <a:r>
              <a:rPr lang="ja-JP" altLang="en-US" dirty="0" smtClean="0">
                <a:solidFill>
                  <a:srgbClr val="0070C0"/>
                </a:solidFill>
              </a:rPr>
              <a:t>クライアントが認証前にアクセス可能なサーバ</a:t>
            </a:r>
            <a:endParaRPr lang="en-US" dirty="0">
              <a:solidFill>
                <a:srgbClr val="0070C0"/>
              </a:solidFill>
            </a:endParaRPr>
          </a:p>
        </p:txBody>
      </p:sp>
    </p:spTree>
    <p:extLst>
      <p:ext uri="{BB962C8B-B14F-4D97-AF65-F5344CB8AC3E}">
        <p14:creationId xmlns:p14="http://schemas.microsoft.com/office/powerpoint/2010/main" val="1012204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right)">
                                      <p:cBhvr>
                                        <p:cTn id="9" dur="500"/>
                                        <p:tgtEl>
                                          <p:spTgt spid="5"/>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462301" y="1347788"/>
            <a:ext cx="3284226" cy="3168210"/>
          </a:xfrm>
        </p:spPr>
        <p:txBody>
          <a:bodyPr/>
          <a:lstStyle/>
          <a:p>
            <a:pPr marL="169863" indent="-163513"/>
            <a:r>
              <a:rPr lang="en-US" sz="1800" dirty="0" smtClean="0"/>
              <a:t>Integrating </a:t>
            </a:r>
            <a:r>
              <a:rPr lang="en-US" sz="1800" dirty="0"/>
              <a:t>Meraki Networks with Cisco Identity Services </a:t>
            </a:r>
            <a:r>
              <a:rPr lang="en-US" sz="1800" dirty="0" smtClean="0"/>
              <a:t>Engine: </a:t>
            </a:r>
            <a:r>
              <a:rPr lang="en-US" sz="1400" u="sng" dirty="0" smtClean="0">
                <a:hlinkClick r:id="rId2"/>
              </a:rPr>
              <a:t>http</a:t>
            </a:r>
            <a:r>
              <a:rPr lang="en-US" sz="1400" u="sng" dirty="0">
                <a:hlinkClick r:id="rId2"/>
              </a:rPr>
              <a:t>://</a:t>
            </a:r>
            <a:r>
              <a:rPr lang="en-US" sz="1400" u="sng" dirty="0" smtClean="0">
                <a:hlinkClick r:id="rId2"/>
              </a:rPr>
              <a:t>www.cisco.com/c/dam/en/us/td/docs/security/ise/how_to/HowTo-86-Integrating_Meraki_Networks.pdf</a:t>
            </a:r>
            <a:endParaRPr lang="en-US" sz="1400" u="sng" dirty="0" smtClean="0"/>
          </a:p>
          <a:p>
            <a:pPr marL="169863" indent="-163513"/>
            <a:r>
              <a:rPr lang="en-US" sz="1800" dirty="0" smtClean="0"/>
              <a:t>Put </a:t>
            </a:r>
            <a:r>
              <a:rPr lang="en-US" sz="1800" dirty="0"/>
              <a:t>your untrusted clients on </a:t>
            </a:r>
            <a:r>
              <a:rPr lang="en-US" sz="1800" dirty="0" smtClean="0"/>
              <a:t>ISE (Meraki Blog Post):</a:t>
            </a:r>
            <a:br>
              <a:rPr lang="en-US" sz="1800" dirty="0" smtClean="0"/>
            </a:br>
            <a:r>
              <a:rPr lang="en-US" sz="1400" dirty="0" smtClean="0">
                <a:hlinkClick r:id="rId3"/>
              </a:rPr>
              <a:t>https://meraki.cisco.com/blog/2016/04/put-your-untrusted-clients-on-ise/</a:t>
            </a:r>
            <a:r>
              <a:rPr lang="en-US" sz="1400" dirty="0" smtClean="0"/>
              <a:t> </a:t>
            </a:r>
          </a:p>
        </p:txBody>
      </p:sp>
      <p:sp>
        <p:nvSpPr>
          <p:cNvPr id="4" name="Title 3"/>
          <p:cNvSpPr>
            <a:spLocks noGrp="1"/>
          </p:cNvSpPr>
          <p:nvPr>
            <p:ph type="title"/>
          </p:nvPr>
        </p:nvSpPr>
        <p:spPr/>
        <p:txBody>
          <a:bodyPr/>
          <a:lstStyle/>
          <a:p>
            <a:r>
              <a:rPr lang="en-US" dirty="0" smtClean="0"/>
              <a:t>Meraki Integration</a:t>
            </a:r>
            <a:br>
              <a:rPr lang="en-US" dirty="0" smtClean="0"/>
            </a:br>
            <a:r>
              <a:rPr lang="ja-JP" altLang="en-US" dirty="0" smtClean="0"/>
              <a:t>関連資料</a:t>
            </a:r>
            <a:endParaRPr lang="en-US" dirty="0"/>
          </a:p>
        </p:txBody>
      </p:sp>
      <p:pic>
        <p:nvPicPr>
          <p:cNvPr id="8194" name="Picture 2" descr="C:\DOCUME~1\chyps\LOCALS~1\Temp\SNAGHTML157a9ab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735" y="49064"/>
            <a:ext cx="5073545" cy="474662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3585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ACS Migration </a:t>
            </a:r>
            <a:r>
              <a:rPr lang="en-US" dirty="0" smtClean="0"/>
              <a:t>Update</a:t>
            </a:r>
            <a:endParaRPr lang="en-US" dirty="0"/>
          </a:p>
        </p:txBody>
      </p:sp>
    </p:spTree>
    <p:extLst>
      <p:ext uri="{BB962C8B-B14F-4D97-AF65-F5344CB8AC3E}">
        <p14:creationId xmlns:p14="http://schemas.microsoft.com/office/powerpoint/2010/main" val="3502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2673" y="1164014"/>
            <a:ext cx="8684535" cy="3168210"/>
          </a:xfrm>
        </p:spPr>
        <p:txBody>
          <a:bodyPr/>
          <a:lstStyle/>
          <a:p>
            <a:r>
              <a:rPr lang="en-US" sz="1400" dirty="0" smtClean="0"/>
              <a:t>http://</a:t>
            </a:r>
            <a:r>
              <a:rPr lang="en-US" sz="1400" dirty="0" err="1" smtClean="0"/>
              <a:t>www.cisco.com</a:t>
            </a:r>
            <a:r>
              <a:rPr lang="en-US" sz="1400" dirty="0" smtClean="0"/>
              <a:t>/c/en/us/products/security/secure-access-control-system/</a:t>
            </a:r>
            <a:r>
              <a:rPr lang="en-US" sz="1400" dirty="0" err="1" smtClean="0"/>
              <a:t>eos</a:t>
            </a:r>
            <a:r>
              <a:rPr lang="en-US" sz="1400" dirty="0" smtClean="0"/>
              <a:t>-</a:t>
            </a:r>
            <a:r>
              <a:rPr lang="en-US" sz="1400" dirty="0" err="1" smtClean="0"/>
              <a:t>eol</a:t>
            </a:r>
            <a:r>
              <a:rPr lang="en-US" sz="1400" dirty="0" smtClean="0"/>
              <a:t>-notice-</a:t>
            </a:r>
            <a:r>
              <a:rPr lang="en-US" sz="1400" dirty="0" err="1" smtClean="0"/>
              <a:t>listing.html</a:t>
            </a:r>
            <a:endParaRPr lang="en-US" sz="1400" dirty="0"/>
          </a:p>
        </p:txBody>
      </p:sp>
      <p:sp>
        <p:nvSpPr>
          <p:cNvPr id="3" name="Title 2"/>
          <p:cNvSpPr>
            <a:spLocks noGrp="1"/>
          </p:cNvSpPr>
          <p:nvPr>
            <p:ph type="title"/>
          </p:nvPr>
        </p:nvSpPr>
        <p:spPr>
          <a:noFill/>
        </p:spPr>
        <p:txBody>
          <a:bodyPr/>
          <a:lstStyle/>
          <a:p>
            <a:r>
              <a:rPr lang="en-US" dirty="0" smtClean="0"/>
              <a:t>ACS</a:t>
            </a:r>
            <a:r>
              <a:rPr lang="ja-JP" altLang="en-US" dirty="0" smtClean="0"/>
              <a:t>バージョン</a:t>
            </a:r>
            <a:r>
              <a:rPr lang="en-US" dirty="0" smtClean="0"/>
              <a:t> &amp; EOS/EOL</a:t>
            </a:r>
            <a:r>
              <a:rPr lang="ja-JP" altLang="en-US" dirty="0" smtClean="0"/>
              <a:t>予定</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803372764"/>
              </p:ext>
            </p:extLst>
          </p:nvPr>
        </p:nvGraphicFramePr>
        <p:xfrm>
          <a:off x="319281" y="1654794"/>
          <a:ext cx="8580493" cy="2595880"/>
        </p:xfrm>
        <a:graphic>
          <a:graphicData uri="http://schemas.openxmlformats.org/drawingml/2006/table">
            <a:tbl>
              <a:tblPr firstRow="1" bandRow="1">
                <a:tableStyleId>{5C22544A-7EE6-4342-B048-85BDC9FD1C3A}</a:tableStyleId>
              </a:tblPr>
              <a:tblGrid>
                <a:gridCol w="1076399"/>
                <a:gridCol w="2307448"/>
                <a:gridCol w="2257173"/>
                <a:gridCol w="2939473"/>
              </a:tblGrid>
              <a:tr h="370840">
                <a:tc>
                  <a:txBody>
                    <a:bodyPr/>
                    <a:lstStyle/>
                    <a:p>
                      <a:pPr algn="ctr"/>
                      <a:r>
                        <a:rPr lang="en-US" dirty="0" smtClean="0"/>
                        <a:t>Version</a:t>
                      </a:r>
                      <a:endParaRPr lang="en-US" dirty="0"/>
                    </a:p>
                  </a:txBody>
                  <a:tcPr marL="118379" marR="118379" anchor="ctr"/>
                </a:tc>
                <a:tc>
                  <a:txBody>
                    <a:bodyPr/>
                    <a:lstStyle/>
                    <a:p>
                      <a:pPr algn="ctr"/>
                      <a:r>
                        <a:rPr lang="en-US" dirty="0" smtClean="0"/>
                        <a:t>End</a:t>
                      </a:r>
                      <a:r>
                        <a:rPr lang="en-US" baseline="0" dirty="0" smtClean="0"/>
                        <a:t> of Sale</a:t>
                      </a:r>
                      <a:endParaRPr lang="en-US" dirty="0"/>
                    </a:p>
                  </a:txBody>
                  <a:tcPr marL="118379" marR="118379" anchor="ctr"/>
                </a:tc>
                <a:tc>
                  <a:txBody>
                    <a:bodyPr/>
                    <a:lstStyle/>
                    <a:p>
                      <a:pPr algn="ctr"/>
                      <a:r>
                        <a:rPr lang="en-US" dirty="0" smtClean="0"/>
                        <a:t>End of Life</a:t>
                      </a:r>
                      <a:endParaRPr lang="en-US" dirty="0"/>
                    </a:p>
                  </a:txBody>
                  <a:tcPr marL="118379" marR="118379" anchor="ctr"/>
                </a:tc>
                <a:tc>
                  <a:txBody>
                    <a:bodyPr/>
                    <a:lstStyle/>
                    <a:p>
                      <a:pPr algn="ctr"/>
                      <a:r>
                        <a:rPr lang="en-US" dirty="0" smtClean="0"/>
                        <a:t>End of </a:t>
                      </a:r>
                      <a:r>
                        <a:rPr lang="en-US" dirty="0" err="1" smtClean="0"/>
                        <a:t>Vuln</a:t>
                      </a:r>
                      <a:r>
                        <a:rPr lang="en-US" baseline="0" dirty="0" smtClean="0"/>
                        <a:t> Fix</a:t>
                      </a:r>
                      <a:endParaRPr lang="en-US" dirty="0"/>
                    </a:p>
                  </a:txBody>
                  <a:tcPr marL="118379" marR="118379" anchor="ctr"/>
                </a:tc>
              </a:tr>
              <a:tr h="370840">
                <a:tc>
                  <a:txBody>
                    <a:bodyPr/>
                    <a:lstStyle/>
                    <a:p>
                      <a:pPr algn="ctr"/>
                      <a:r>
                        <a:rPr lang="en-US" dirty="0" smtClean="0">
                          <a:solidFill>
                            <a:schemeClr val="tx1">
                              <a:lumMod val="50000"/>
                            </a:schemeClr>
                          </a:solidFill>
                        </a:rPr>
                        <a:t>5.8</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Active</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dirty="0" smtClean="0">
                          <a:solidFill>
                            <a:schemeClr val="tx1">
                              <a:lumMod val="50000"/>
                            </a:schemeClr>
                          </a:solidFill>
                        </a:rPr>
                        <a:t>N/A</a:t>
                      </a: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dirty="0" smtClean="0">
                          <a:solidFill>
                            <a:schemeClr val="tx1">
                              <a:lumMod val="50000"/>
                            </a:schemeClr>
                          </a:solidFill>
                        </a:rPr>
                        <a:t>N/A</a:t>
                      </a:r>
                    </a:p>
                  </a:txBody>
                  <a:tcPr marL="118379" marR="118379" anchor="ctr"/>
                </a:tc>
              </a:tr>
              <a:tr h="370840">
                <a:tc>
                  <a:txBody>
                    <a:bodyPr/>
                    <a:lstStyle/>
                    <a:p>
                      <a:pPr algn="ctr"/>
                      <a:r>
                        <a:rPr lang="en-US" dirty="0" smtClean="0">
                          <a:solidFill>
                            <a:schemeClr val="tx1">
                              <a:lumMod val="50000"/>
                            </a:schemeClr>
                          </a:solidFill>
                        </a:rPr>
                        <a:t>5.7</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May 2, 2016</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dirty="0" smtClean="0">
                          <a:solidFill>
                            <a:schemeClr val="tx1">
                              <a:lumMod val="50000"/>
                            </a:schemeClr>
                          </a:solidFill>
                        </a:rPr>
                        <a:t>May 2, 2017</a:t>
                      </a: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dirty="0" smtClean="0">
                          <a:solidFill>
                            <a:schemeClr val="tx1">
                              <a:lumMod val="50000"/>
                            </a:schemeClr>
                          </a:solidFill>
                        </a:rPr>
                        <a:t>May 31, 2019</a:t>
                      </a:r>
                    </a:p>
                  </a:txBody>
                  <a:tcPr marL="118379" marR="118379" anchor="ctr"/>
                </a:tc>
              </a:tr>
              <a:tr h="370840">
                <a:tc>
                  <a:txBody>
                    <a:bodyPr/>
                    <a:lstStyle/>
                    <a:p>
                      <a:pPr algn="ctr"/>
                      <a:r>
                        <a:rPr lang="en-US" dirty="0" smtClean="0">
                          <a:solidFill>
                            <a:schemeClr val="tx1">
                              <a:lumMod val="50000"/>
                            </a:schemeClr>
                          </a:solidFill>
                        </a:rPr>
                        <a:t>5.6</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Feb</a:t>
                      </a:r>
                      <a:r>
                        <a:rPr lang="en-US" baseline="0" dirty="0" smtClean="0">
                          <a:solidFill>
                            <a:schemeClr val="tx1">
                              <a:lumMod val="50000"/>
                            </a:schemeClr>
                          </a:solidFill>
                        </a:rPr>
                        <a:t> 16, 2016</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dirty="0" smtClean="0">
                          <a:solidFill>
                            <a:schemeClr val="tx1">
                              <a:lumMod val="50000"/>
                            </a:schemeClr>
                          </a:solidFill>
                        </a:rPr>
                        <a:t>February 15, 2017</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dirty="0" smtClean="0">
                          <a:solidFill>
                            <a:schemeClr val="tx1">
                              <a:lumMod val="50000"/>
                            </a:schemeClr>
                          </a:solidFill>
                        </a:rPr>
                        <a:t>February 28, 2019</a:t>
                      </a:r>
                      <a:endParaRPr lang="en-US" dirty="0">
                        <a:solidFill>
                          <a:schemeClr val="tx1">
                            <a:lumMod val="50000"/>
                          </a:schemeClr>
                        </a:solidFill>
                      </a:endParaRPr>
                    </a:p>
                  </a:txBody>
                  <a:tcPr marL="118379" marR="118379" anchor="ctr"/>
                </a:tc>
              </a:tr>
              <a:tr h="370840">
                <a:tc>
                  <a:txBody>
                    <a:bodyPr/>
                    <a:lstStyle/>
                    <a:p>
                      <a:pPr algn="ctr"/>
                      <a:r>
                        <a:rPr lang="en-US" dirty="0" smtClean="0">
                          <a:solidFill>
                            <a:schemeClr val="tx1">
                              <a:lumMod val="50000"/>
                            </a:schemeClr>
                          </a:solidFill>
                        </a:rPr>
                        <a:t>5.5</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April 15, 2015</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April 14, 2016</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April 30, 2018</a:t>
                      </a:r>
                      <a:endParaRPr lang="en-US" dirty="0">
                        <a:solidFill>
                          <a:schemeClr val="tx1">
                            <a:lumMod val="50000"/>
                          </a:schemeClr>
                        </a:solidFill>
                      </a:endParaRPr>
                    </a:p>
                  </a:txBody>
                  <a:tcPr marL="118379" marR="118379" anchor="ctr"/>
                </a:tc>
              </a:tr>
              <a:tr h="370840">
                <a:tc>
                  <a:txBody>
                    <a:bodyPr/>
                    <a:lstStyle/>
                    <a:p>
                      <a:pPr algn="ctr"/>
                      <a:r>
                        <a:rPr lang="en-US" dirty="0" smtClean="0">
                          <a:solidFill>
                            <a:schemeClr val="tx1">
                              <a:lumMod val="50000"/>
                            </a:schemeClr>
                          </a:solidFill>
                        </a:rPr>
                        <a:t>4.2</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October 27, 2011</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October 26,</a:t>
                      </a:r>
                      <a:r>
                        <a:rPr lang="en-US" baseline="0" dirty="0" smtClean="0">
                          <a:solidFill>
                            <a:schemeClr val="tx1">
                              <a:lumMod val="50000"/>
                            </a:schemeClr>
                          </a:solidFill>
                        </a:rPr>
                        <a:t> 2012</a:t>
                      </a:r>
                      <a:endParaRPr lang="en-US" dirty="0">
                        <a:solidFill>
                          <a:schemeClr val="tx1">
                            <a:lumMod val="50000"/>
                          </a:schemeClr>
                        </a:solidFill>
                      </a:endParaRPr>
                    </a:p>
                  </a:txBody>
                  <a:tcPr marL="118379" marR="118379" anchor="ctr"/>
                </a:tc>
                <a:tc>
                  <a:txBody>
                    <a:bodyPr/>
                    <a:lstStyle/>
                    <a:p>
                      <a:pPr algn="ctr"/>
                      <a:r>
                        <a:rPr lang="en-US" dirty="0" smtClean="0">
                          <a:solidFill>
                            <a:schemeClr val="tx1">
                              <a:lumMod val="50000"/>
                            </a:schemeClr>
                          </a:solidFill>
                        </a:rPr>
                        <a:t>October 31, 2014</a:t>
                      </a:r>
                      <a:endParaRPr lang="en-US" dirty="0">
                        <a:solidFill>
                          <a:schemeClr val="tx1">
                            <a:lumMod val="50000"/>
                          </a:schemeClr>
                        </a:solidFill>
                      </a:endParaRPr>
                    </a:p>
                  </a:txBody>
                  <a:tcPr marL="118379" marR="118379" anchor="ctr"/>
                </a:tc>
              </a:tr>
              <a:tr h="370840">
                <a:tc>
                  <a:txBody>
                    <a:bodyPr/>
                    <a:lstStyle/>
                    <a:p>
                      <a:pPr algn="ctr"/>
                      <a:r>
                        <a:rPr lang="en-US" dirty="0" smtClean="0">
                          <a:solidFill>
                            <a:schemeClr val="tx1">
                              <a:lumMod val="50000"/>
                            </a:schemeClr>
                          </a:solidFill>
                        </a:rPr>
                        <a:t>3.3</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is-IS" dirty="0" smtClean="0">
                          <a:solidFill>
                            <a:schemeClr val="tx1">
                              <a:lumMod val="50000"/>
                            </a:schemeClr>
                          </a:solidFill>
                        </a:rPr>
                        <a:t>August 29, 2006</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is-IS" dirty="0" smtClean="0">
                          <a:solidFill>
                            <a:schemeClr val="tx1">
                              <a:lumMod val="50000"/>
                            </a:schemeClr>
                          </a:solidFill>
                        </a:rPr>
                        <a:t>August 29, 2007 </a:t>
                      </a:r>
                      <a:endParaRPr lang="en-US" dirty="0">
                        <a:solidFill>
                          <a:schemeClr val="tx1">
                            <a:lumMod val="50000"/>
                          </a:schemeClr>
                        </a:solidFill>
                      </a:endParaRPr>
                    </a:p>
                  </a:txBody>
                  <a:tcPr marL="118379" marR="118379"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is-IS" dirty="0" smtClean="0">
                          <a:solidFill>
                            <a:schemeClr val="tx1">
                              <a:lumMod val="50000"/>
                            </a:schemeClr>
                          </a:solidFill>
                        </a:rPr>
                        <a:t>August 28, 2009 </a:t>
                      </a:r>
                      <a:endParaRPr lang="en-US" dirty="0">
                        <a:solidFill>
                          <a:schemeClr val="tx1">
                            <a:lumMod val="50000"/>
                          </a:schemeClr>
                        </a:solidFill>
                      </a:endParaRPr>
                    </a:p>
                  </a:txBody>
                  <a:tcPr marL="118379" marR="118379" anchor="ctr"/>
                </a:tc>
              </a:tr>
            </a:tbl>
          </a:graphicData>
        </a:graphic>
      </p:graphicFrame>
      <p:cxnSp>
        <p:nvCxnSpPr>
          <p:cNvPr id="7" name="Straight Arrow Connector 6"/>
          <p:cNvCxnSpPr/>
          <p:nvPr/>
        </p:nvCxnSpPr>
        <p:spPr>
          <a:xfrm flipH="1">
            <a:off x="8482961" y="3684190"/>
            <a:ext cx="534472"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482961" y="4048399"/>
            <a:ext cx="534472"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3561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37766" y="928761"/>
            <a:ext cx="8345488" cy="3168210"/>
          </a:xfrm>
        </p:spPr>
        <p:txBody>
          <a:bodyPr/>
          <a:lstStyle/>
          <a:p>
            <a:r>
              <a:rPr lang="en-US" altLang="ja-JP" sz="1800" dirty="0"/>
              <a:t>2.1</a:t>
            </a:r>
            <a:r>
              <a:rPr lang="ja-JP" altLang="en-US" sz="1800" dirty="0"/>
              <a:t>では最大</a:t>
            </a:r>
            <a:r>
              <a:rPr lang="en-US" sz="1800" dirty="0"/>
              <a:t>6</a:t>
            </a:r>
            <a:r>
              <a:rPr lang="ja-JP" altLang="en-US" sz="1800" dirty="0"/>
              <a:t>つのインターフェイス</a:t>
            </a:r>
            <a:r>
              <a:rPr lang="en-US" sz="1800" dirty="0"/>
              <a:t> – </a:t>
            </a:r>
            <a:r>
              <a:rPr lang="ja-JP" altLang="en-US" sz="1800" dirty="0"/>
              <a:t>バックアップインターフェイスの組み合わせはプリセットで変更不可</a:t>
            </a:r>
            <a:endParaRPr lang="en-US" altLang="ja-JP" sz="1800" dirty="0"/>
          </a:p>
          <a:p>
            <a:endParaRPr lang="en-US" sz="1800" dirty="0"/>
          </a:p>
        </p:txBody>
      </p:sp>
      <p:sp>
        <p:nvSpPr>
          <p:cNvPr id="30" name="Title 29"/>
          <p:cNvSpPr>
            <a:spLocks noGrp="1"/>
          </p:cNvSpPr>
          <p:nvPr>
            <p:ph type="title"/>
          </p:nvPr>
        </p:nvSpPr>
        <p:spPr/>
        <p:txBody>
          <a:bodyPr/>
          <a:lstStyle/>
          <a:p>
            <a:r>
              <a:rPr lang="en-US" dirty="0"/>
              <a:t>NIC </a:t>
            </a:r>
            <a:r>
              <a:rPr lang="en-US" dirty="0" smtClean="0"/>
              <a:t>ボンディング</a:t>
            </a:r>
            <a:endParaRPr lang="en-US" dirty="0"/>
          </a:p>
        </p:txBody>
      </p:sp>
      <p:sp>
        <p:nvSpPr>
          <p:cNvPr id="6" name="Freeform 91"/>
          <p:cNvSpPr>
            <a:spLocks/>
          </p:cNvSpPr>
          <p:nvPr/>
        </p:nvSpPr>
        <p:spPr bwMode="auto">
          <a:xfrm>
            <a:off x="1364279" y="1636928"/>
            <a:ext cx="908050" cy="646113"/>
          </a:xfrm>
          <a:custGeom>
            <a:avLst/>
            <a:gdLst>
              <a:gd name="T0" fmla="*/ 0 w 572"/>
              <a:gd name="T1" fmla="*/ 0 h 407"/>
              <a:gd name="T2" fmla="*/ 900113 w 572"/>
              <a:gd name="T3" fmla="*/ 60325 h 407"/>
              <a:gd name="T4" fmla="*/ 908050 w 572"/>
              <a:gd name="T5" fmla="*/ 517525 h 407"/>
              <a:gd name="T6" fmla="*/ 733425 w 572"/>
              <a:gd name="T7" fmla="*/ 504825 h 407"/>
              <a:gd name="T8" fmla="*/ 731837 w 572"/>
              <a:gd name="T9" fmla="*/ 571500 h 407"/>
              <a:gd name="T10" fmla="*/ 608012 w 572"/>
              <a:gd name="T11" fmla="*/ 565150 h 407"/>
              <a:gd name="T12" fmla="*/ 608012 w 572"/>
              <a:gd name="T13" fmla="*/ 646113 h 407"/>
              <a:gd name="T14" fmla="*/ 303212 w 572"/>
              <a:gd name="T15" fmla="*/ 627063 h 407"/>
              <a:gd name="T16" fmla="*/ 303212 w 572"/>
              <a:gd name="T17" fmla="*/ 541338 h 407"/>
              <a:gd name="T18" fmla="*/ 188912 w 572"/>
              <a:gd name="T19" fmla="*/ 533400 h 407"/>
              <a:gd name="T20" fmla="*/ 188912 w 572"/>
              <a:gd name="T21" fmla="*/ 461963 h 407"/>
              <a:gd name="T22" fmla="*/ 7937 w 572"/>
              <a:gd name="T23" fmla="*/ 450850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adFill rotWithShape="1">
            <a:gsLst>
              <a:gs pos="0">
                <a:srgbClr val="5A5A5A"/>
              </a:gs>
              <a:gs pos="50000">
                <a:srgbClr val="00FF00"/>
              </a:gs>
              <a:gs pos="100000">
                <a:srgbClr val="5A5A5A"/>
              </a:gs>
            </a:gsLst>
            <a:lin ang="18900000" scaled="1"/>
          </a:gradFill>
          <a:ln w="9525">
            <a:solidFill>
              <a:schemeClr val="tx1"/>
            </a:solidFill>
            <a:round/>
            <a:headEnd/>
            <a:tailEnd/>
          </a:ln>
        </p:spPr>
        <p:txBody>
          <a:bodyPr lIns="91436" tIns="45718" rIns="91436" bIns="45718"/>
          <a:lstStyle/>
          <a:p>
            <a:endParaRPr lang="en-US" dirty="0"/>
          </a:p>
        </p:txBody>
      </p:sp>
      <p:grpSp>
        <p:nvGrpSpPr>
          <p:cNvPr id="7" name="Group 105"/>
          <p:cNvGrpSpPr>
            <a:grpSpLocks/>
          </p:cNvGrpSpPr>
          <p:nvPr/>
        </p:nvGrpSpPr>
        <p:grpSpPr bwMode="auto">
          <a:xfrm>
            <a:off x="1400766" y="2364454"/>
            <a:ext cx="908050" cy="650875"/>
            <a:chOff x="3413" y="3520"/>
            <a:chExt cx="572" cy="410"/>
          </a:xfrm>
          <a:solidFill>
            <a:srgbClr val="FF6600"/>
          </a:solidFill>
        </p:grpSpPr>
        <p:grpSp>
          <p:nvGrpSpPr>
            <p:cNvPr id="8" name="Group 106"/>
            <p:cNvGrpSpPr>
              <a:grpSpLocks/>
            </p:cNvGrpSpPr>
            <p:nvPr/>
          </p:nvGrpSpPr>
          <p:grpSpPr bwMode="auto">
            <a:xfrm>
              <a:off x="3413" y="3520"/>
              <a:ext cx="572" cy="407"/>
              <a:chOff x="3407" y="3006"/>
              <a:chExt cx="572" cy="407"/>
            </a:xfrm>
            <a:grpFill/>
          </p:grpSpPr>
          <p:sp>
            <p:nvSpPr>
              <p:cNvPr id="10" name="Freeform 107" descr="Horizontal brick"/>
              <p:cNvSpPr>
                <a:spLocks/>
              </p:cNvSpPr>
              <p:nvPr/>
            </p:nvSpPr>
            <p:spPr bwMode="auto">
              <a:xfrm>
                <a:off x="3407" y="3006"/>
                <a:ext cx="572" cy="407"/>
              </a:xfrm>
              <a:custGeom>
                <a:avLst/>
                <a:gdLst>
                  <a:gd name="T0" fmla="*/ 0 w 572"/>
                  <a:gd name="T1" fmla="*/ 0 h 407"/>
                  <a:gd name="T2" fmla="*/ 567 w 572"/>
                  <a:gd name="T3" fmla="*/ 38 h 407"/>
                  <a:gd name="T4" fmla="*/ 572 w 572"/>
                  <a:gd name="T5" fmla="*/ 326 h 407"/>
                  <a:gd name="T6" fmla="*/ 462 w 572"/>
                  <a:gd name="T7" fmla="*/ 318 h 407"/>
                  <a:gd name="T8" fmla="*/ 461 w 572"/>
                  <a:gd name="T9" fmla="*/ 360 h 407"/>
                  <a:gd name="T10" fmla="*/ 383 w 572"/>
                  <a:gd name="T11" fmla="*/ 356 h 407"/>
                  <a:gd name="T12" fmla="*/ 383 w 572"/>
                  <a:gd name="T13" fmla="*/ 407 h 407"/>
                  <a:gd name="T14" fmla="*/ 191 w 572"/>
                  <a:gd name="T15" fmla="*/ 395 h 407"/>
                  <a:gd name="T16" fmla="*/ 191 w 572"/>
                  <a:gd name="T17" fmla="*/ 341 h 407"/>
                  <a:gd name="T18" fmla="*/ 119 w 572"/>
                  <a:gd name="T19" fmla="*/ 336 h 407"/>
                  <a:gd name="T20" fmla="*/ 119 w 572"/>
                  <a:gd name="T21" fmla="*/ 291 h 407"/>
                  <a:gd name="T22" fmla="*/ 5 w 572"/>
                  <a:gd name="T23" fmla="*/ 284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pFill/>
              <a:ln w="9525">
                <a:solidFill>
                  <a:schemeClr val="bg2"/>
                </a:solidFill>
                <a:round/>
                <a:headEnd/>
                <a:tailEnd/>
              </a:ln>
            </p:spPr>
            <p:txBody>
              <a:bodyPr/>
              <a:lstStyle/>
              <a:p>
                <a:endParaRPr lang="en-US" dirty="0"/>
              </a:p>
            </p:txBody>
          </p:sp>
          <p:sp>
            <p:nvSpPr>
              <p:cNvPr id="11" name="Line 108" descr="Horizontal brick"/>
              <p:cNvSpPr>
                <a:spLocks noChangeShapeType="1"/>
              </p:cNvSpPr>
              <p:nvPr/>
            </p:nvSpPr>
            <p:spPr bwMode="auto">
              <a:xfrm>
                <a:off x="3407" y="306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2" name="Line 109" descr="Horizontal brick"/>
              <p:cNvSpPr>
                <a:spLocks noChangeShapeType="1"/>
              </p:cNvSpPr>
              <p:nvPr/>
            </p:nvSpPr>
            <p:spPr bwMode="auto">
              <a:xfrm>
                <a:off x="3409" y="312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3" name="Line 110" descr="Horizontal brick"/>
              <p:cNvSpPr>
                <a:spLocks noChangeShapeType="1"/>
              </p:cNvSpPr>
              <p:nvPr/>
            </p:nvSpPr>
            <p:spPr bwMode="auto">
              <a:xfrm>
                <a:off x="3409" y="318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4" name="Line 111" descr="Horizontal brick"/>
              <p:cNvSpPr>
                <a:spLocks noChangeShapeType="1"/>
              </p:cNvSpPr>
              <p:nvPr/>
            </p:nvSpPr>
            <p:spPr bwMode="auto">
              <a:xfrm>
                <a:off x="3411" y="324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5" name="Line 112" descr="Horizontal brick"/>
              <p:cNvSpPr>
                <a:spLocks noChangeShapeType="1"/>
              </p:cNvSpPr>
              <p:nvPr/>
            </p:nvSpPr>
            <p:spPr bwMode="auto">
              <a:xfrm>
                <a:off x="3525" y="3302"/>
                <a:ext cx="341" cy="26"/>
              </a:xfrm>
              <a:prstGeom prst="line">
                <a:avLst/>
              </a:prstGeom>
              <a:grpFill/>
              <a:ln w="9525">
                <a:solidFill>
                  <a:schemeClr val="bg2"/>
                </a:solidFill>
                <a:round/>
                <a:headEnd/>
                <a:tailEnd/>
              </a:ln>
            </p:spPr>
            <p:txBody>
              <a:bodyPr lIns="82124" tIns="41061" rIns="82124" bIns="41061"/>
              <a:lstStyle/>
              <a:p>
                <a:endParaRPr lang="en-US" dirty="0"/>
              </a:p>
            </p:txBody>
          </p:sp>
          <p:sp>
            <p:nvSpPr>
              <p:cNvPr id="16" name="Line 113" descr="Horizontal brick"/>
              <p:cNvSpPr>
                <a:spLocks noChangeShapeType="1"/>
              </p:cNvSpPr>
              <p:nvPr/>
            </p:nvSpPr>
            <p:spPr bwMode="auto">
              <a:xfrm>
                <a:off x="3466" y="3013"/>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17" name="Line 114" descr="Horizontal brick"/>
              <p:cNvSpPr>
                <a:spLocks noChangeShapeType="1"/>
              </p:cNvSpPr>
              <p:nvPr/>
            </p:nvSpPr>
            <p:spPr bwMode="auto">
              <a:xfrm>
                <a:off x="3538" y="3017"/>
                <a:ext cx="6" cy="326"/>
              </a:xfrm>
              <a:prstGeom prst="line">
                <a:avLst/>
              </a:prstGeom>
              <a:grpFill/>
              <a:ln w="9525">
                <a:solidFill>
                  <a:schemeClr val="bg2"/>
                </a:solidFill>
                <a:round/>
                <a:headEnd/>
                <a:tailEnd/>
              </a:ln>
            </p:spPr>
            <p:txBody>
              <a:bodyPr lIns="82124" tIns="41061" rIns="82124" bIns="41061"/>
              <a:lstStyle/>
              <a:p>
                <a:endParaRPr lang="en-US" dirty="0"/>
              </a:p>
            </p:txBody>
          </p:sp>
          <p:sp>
            <p:nvSpPr>
              <p:cNvPr id="18" name="Line 115" descr="Horizontal brick"/>
              <p:cNvSpPr>
                <a:spLocks noChangeShapeType="1"/>
              </p:cNvSpPr>
              <p:nvPr/>
            </p:nvSpPr>
            <p:spPr bwMode="auto">
              <a:xfrm>
                <a:off x="3838" y="3035"/>
                <a:ext cx="0" cy="330"/>
              </a:xfrm>
              <a:prstGeom prst="line">
                <a:avLst/>
              </a:prstGeom>
              <a:grpFill/>
              <a:ln w="9525">
                <a:solidFill>
                  <a:schemeClr val="bg2"/>
                </a:solidFill>
                <a:round/>
                <a:headEnd/>
                <a:tailEnd/>
              </a:ln>
            </p:spPr>
            <p:txBody>
              <a:bodyPr lIns="82124" tIns="41061" rIns="82124" bIns="41061"/>
              <a:lstStyle/>
              <a:p>
                <a:endParaRPr lang="en-US" dirty="0"/>
              </a:p>
            </p:txBody>
          </p:sp>
          <p:sp>
            <p:nvSpPr>
              <p:cNvPr id="19" name="Line 116" descr="Horizontal brick"/>
              <p:cNvSpPr>
                <a:spLocks noChangeShapeType="1"/>
              </p:cNvSpPr>
              <p:nvPr/>
            </p:nvSpPr>
            <p:spPr bwMode="auto">
              <a:xfrm>
                <a:off x="3910" y="3041"/>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20" name="Line 117" descr="Horizontal brick"/>
              <p:cNvSpPr>
                <a:spLocks noChangeShapeType="1"/>
              </p:cNvSpPr>
              <p:nvPr/>
            </p:nvSpPr>
            <p:spPr bwMode="auto">
              <a:xfrm>
                <a:off x="3599" y="3364"/>
                <a:ext cx="185" cy="14"/>
              </a:xfrm>
              <a:prstGeom prst="line">
                <a:avLst/>
              </a:prstGeom>
              <a:grpFill/>
              <a:ln w="9525">
                <a:solidFill>
                  <a:schemeClr val="bg2"/>
                </a:solidFill>
                <a:round/>
                <a:headEnd/>
                <a:tailEnd/>
              </a:ln>
            </p:spPr>
            <p:txBody>
              <a:bodyPr lIns="82124" tIns="41061" rIns="82124" bIns="41061"/>
              <a:lstStyle/>
              <a:p>
                <a:endParaRPr lang="en-US" dirty="0"/>
              </a:p>
            </p:txBody>
          </p:sp>
          <p:sp>
            <p:nvSpPr>
              <p:cNvPr id="21" name="Line 118" descr="Horizontal brick"/>
              <p:cNvSpPr>
                <a:spLocks noChangeShapeType="1"/>
              </p:cNvSpPr>
              <p:nvPr/>
            </p:nvSpPr>
            <p:spPr bwMode="auto">
              <a:xfrm>
                <a:off x="3610" y="3021"/>
                <a:ext cx="8" cy="384"/>
              </a:xfrm>
              <a:prstGeom prst="line">
                <a:avLst/>
              </a:prstGeom>
              <a:grpFill/>
              <a:ln w="9525">
                <a:solidFill>
                  <a:schemeClr val="bg2"/>
                </a:solidFill>
                <a:round/>
                <a:headEnd/>
                <a:tailEnd/>
              </a:ln>
            </p:spPr>
            <p:txBody>
              <a:bodyPr lIns="82124" tIns="41061" rIns="82124" bIns="41061"/>
              <a:lstStyle/>
              <a:p>
                <a:endParaRPr lang="en-US" dirty="0"/>
              </a:p>
            </p:txBody>
          </p:sp>
          <p:sp>
            <p:nvSpPr>
              <p:cNvPr id="22" name="Line 119" descr="Horizontal brick"/>
              <p:cNvSpPr>
                <a:spLocks noChangeShapeType="1"/>
              </p:cNvSpPr>
              <p:nvPr/>
            </p:nvSpPr>
            <p:spPr bwMode="auto">
              <a:xfrm>
                <a:off x="3688" y="3027"/>
                <a:ext cx="2" cy="382"/>
              </a:xfrm>
              <a:prstGeom prst="line">
                <a:avLst/>
              </a:prstGeom>
              <a:grpFill/>
              <a:ln w="9525">
                <a:solidFill>
                  <a:schemeClr val="bg2"/>
                </a:solidFill>
                <a:round/>
                <a:headEnd/>
                <a:tailEnd/>
              </a:ln>
            </p:spPr>
            <p:txBody>
              <a:bodyPr lIns="82124" tIns="41061" rIns="82124" bIns="41061"/>
              <a:lstStyle/>
              <a:p>
                <a:endParaRPr lang="en-US" dirty="0"/>
              </a:p>
            </p:txBody>
          </p:sp>
          <p:sp>
            <p:nvSpPr>
              <p:cNvPr id="23" name="Line 120" descr="Horizontal brick"/>
              <p:cNvSpPr>
                <a:spLocks noChangeShapeType="1"/>
              </p:cNvSpPr>
              <p:nvPr/>
            </p:nvSpPr>
            <p:spPr bwMode="auto">
              <a:xfrm>
                <a:off x="3764" y="3033"/>
                <a:ext cx="2" cy="376"/>
              </a:xfrm>
              <a:prstGeom prst="line">
                <a:avLst/>
              </a:prstGeom>
              <a:grpFill/>
              <a:ln w="9525">
                <a:solidFill>
                  <a:schemeClr val="bg2"/>
                </a:solidFill>
                <a:round/>
                <a:headEnd/>
                <a:tailEnd/>
              </a:ln>
            </p:spPr>
            <p:txBody>
              <a:bodyPr lIns="82124" tIns="41061" rIns="82124" bIns="41061"/>
              <a:lstStyle/>
              <a:p>
                <a:endParaRPr lang="en-US" dirty="0"/>
              </a:p>
            </p:txBody>
          </p:sp>
        </p:grpSp>
        <p:sp>
          <p:nvSpPr>
            <p:cNvPr id="9" name="Freeform 121" descr="Horizontal brick"/>
            <p:cNvSpPr>
              <a:spLocks/>
            </p:cNvSpPr>
            <p:nvPr/>
          </p:nvSpPr>
          <p:spPr bwMode="auto">
            <a:xfrm>
              <a:off x="3532" y="3817"/>
              <a:ext cx="344" cy="113"/>
            </a:xfrm>
            <a:custGeom>
              <a:avLst/>
              <a:gdLst>
                <a:gd name="T0" fmla="*/ 344 w 344"/>
                <a:gd name="T1" fmla="*/ 26 h 113"/>
                <a:gd name="T2" fmla="*/ 343 w 344"/>
                <a:gd name="T3" fmla="*/ 66 h 113"/>
                <a:gd name="T4" fmla="*/ 265 w 344"/>
                <a:gd name="T5" fmla="*/ 62 h 113"/>
                <a:gd name="T6" fmla="*/ 265 w 344"/>
                <a:gd name="T7" fmla="*/ 113 h 113"/>
                <a:gd name="T8" fmla="*/ 73 w 344"/>
                <a:gd name="T9" fmla="*/ 101 h 113"/>
                <a:gd name="T10" fmla="*/ 73 w 344"/>
                <a:gd name="T11" fmla="*/ 47 h 113"/>
                <a:gd name="T12" fmla="*/ 1 w 344"/>
                <a:gd name="T13" fmla="*/ 42 h 113"/>
                <a:gd name="T14" fmla="*/ 0 w 344"/>
                <a:gd name="T15" fmla="*/ 0 h 113"/>
                <a:gd name="T16" fmla="*/ 344 w 344"/>
                <a:gd name="T17" fmla="*/ 26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4"/>
                <a:gd name="T28" fmla="*/ 0 h 113"/>
                <a:gd name="T29" fmla="*/ 344 w 344"/>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4" h="113">
                  <a:moveTo>
                    <a:pt x="344" y="26"/>
                  </a:moveTo>
                  <a:lnTo>
                    <a:pt x="343" y="66"/>
                  </a:lnTo>
                  <a:lnTo>
                    <a:pt x="265" y="62"/>
                  </a:lnTo>
                  <a:lnTo>
                    <a:pt x="265" y="113"/>
                  </a:lnTo>
                  <a:lnTo>
                    <a:pt x="73" y="101"/>
                  </a:lnTo>
                  <a:lnTo>
                    <a:pt x="73" y="47"/>
                  </a:lnTo>
                  <a:lnTo>
                    <a:pt x="1" y="42"/>
                  </a:lnTo>
                  <a:lnTo>
                    <a:pt x="0" y="0"/>
                  </a:lnTo>
                  <a:lnTo>
                    <a:pt x="344" y="26"/>
                  </a:lnTo>
                  <a:close/>
                </a:path>
              </a:pathLst>
            </a:custGeom>
            <a:grpFill/>
            <a:ln w="9525">
              <a:solidFill>
                <a:schemeClr val="bg2"/>
              </a:solidFill>
              <a:round/>
              <a:headEnd/>
              <a:tailEnd/>
            </a:ln>
          </p:spPr>
          <p:txBody>
            <a:bodyPr/>
            <a:lstStyle/>
            <a:p>
              <a:endParaRPr lang="en-US" dirty="0"/>
            </a:p>
          </p:txBody>
        </p:sp>
      </p:grpSp>
      <p:sp>
        <p:nvSpPr>
          <p:cNvPr id="24" name="TextBox 23"/>
          <p:cNvSpPr txBox="1"/>
          <p:nvPr/>
        </p:nvSpPr>
        <p:spPr>
          <a:xfrm>
            <a:off x="581574" y="1726401"/>
            <a:ext cx="671979" cy="369332"/>
          </a:xfrm>
          <a:prstGeom prst="rect">
            <a:avLst/>
          </a:prstGeom>
          <a:noFill/>
        </p:spPr>
        <p:txBody>
          <a:bodyPr wrap="none" rtlCol="0">
            <a:spAutoFit/>
          </a:bodyPr>
          <a:lstStyle/>
          <a:p>
            <a:r>
              <a:rPr lang="en-US" smtClean="0"/>
              <a:t>Gig0</a:t>
            </a:r>
            <a:endParaRPr lang="en-US"/>
          </a:p>
        </p:txBody>
      </p:sp>
      <p:sp>
        <p:nvSpPr>
          <p:cNvPr id="25" name="TextBox 24"/>
          <p:cNvSpPr txBox="1"/>
          <p:nvPr/>
        </p:nvSpPr>
        <p:spPr>
          <a:xfrm>
            <a:off x="581574" y="2439612"/>
            <a:ext cx="671979" cy="369332"/>
          </a:xfrm>
          <a:prstGeom prst="rect">
            <a:avLst/>
          </a:prstGeom>
          <a:noFill/>
        </p:spPr>
        <p:txBody>
          <a:bodyPr wrap="none" rtlCol="0">
            <a:spAutoFit/>
          </a:bodyPr>
          <a:lstStyle/>
          <a:p>
            <a:r>
              <a:rPr lang="en-US" dirty="0" smtClean="0"/>
              <a:t>Gig1</a:t>
            </a:r>
            <a:endParaRPr lang="en-US" dirty="0"/>
          </a:p>
        </p:txBody>
      </p:sp>
      <p:sp>
        <p:nvSpPr>
          <p:cNvPr id="26" name="TextBox 25"/>
          <p:cNvSpPr txBox="1"/>
          <p:nvPr/>
        </p:nvSpPr>
        <p:spPr>
          <a:xfrm>
            <a:off x="2333592" y="1726401"/>
            <a:ext cx="979755" cy="369332"/>
          </a:xfrm>
          <a:prstGeom prst="rect">
            <a:avLst/>
          </a:prstGeom>
          <a:noFill/>
        </p:spPr>
        <p:txBody>
          <a:bodyPr wrap="none" rtlCol="0">
            <a:spAutoFit/>
          </a:bodyPr>
          <a:lstStyle/>
          <a:p>
            <a:r>
              <a:rPr lang="en-US" dirty="0" smtClean="0"/>
              <a:t>Primary</a:t>
            </a:r>
            <a:endParaRPr lang="en-US" dirty="0"/>
          </a:p>
        </p:txBody>
      </p:sp>
      <p:sp>
        <p:nvSpPr>
          <p:cNvPr id="27" name="TextBox 26"/>
          <p:cNvSpPr txBox="1"/>
          <p:nvPr/>
        </p:nvSpPr>
        <p:spPr>
          <a:xfrm>
            <a:off x="2333592" y="2439612"/>
            <a:ext cx="954107" cy="369332"/>
          </a:xfrm>
          <a:prstGeom prst="rect">
            <a:avLst/>
          </a:prstGeom>
          <a:noFill/>
        </p:spPr>
        <p:txBody>
          <a:bodyPr wrap="none" rtlCol="0">
            <a:spAutoFit/>
          </a:bodyPr>
          <a:lstStyle/>
          <a:p>
            <a:r>
              <a:rPr lang="en-US" dirty="0" smtClean="0"/>
              <a:t>Backup</a:t>
            </a:r>
            <a:endParaRPr lang="en-US" dirty="0"/>
          </a:p>
        </p:txBody>
      </p:sp>
      <p:sp>
        <p:nvSpPr>
          <p:cNvPr id="28" name="Right Brace 27"/>
          <p:cNvSpPr/>
          <p:nvPr/>
        </p:nvSpPr>
        <p:spPr>
          <a:xfrm>
            <a:off x="3276775" y="1637338"/>
            <a:ext cx="489878" cy="137322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3855464" y="2139286"/>
            <a:ext cx="915635" cy="369332"/>
          </a:xfrm>
          <a:prstGeom prst="rect">
            <a:avLst/>
          </a:prstGeom>
          <a:noFill/>
        </p:spPr>
        <p:txBody>
          <a:bodyPr wrap="none" rtlCol="0">
            <a:spAutoFit/>
          </a:bodyPr>
          <a:lstStyle/>
          <a:p>
            <a:r>
              <a:rPr lang="en-US" smtClean="0"/>
              <a:t>Bond 0</a:t>
            </a:r>
            <a:endParaRPr lang="en-US"/>
          </a:p>
        </p:txBody>
      </p:sp>
      <p:sp>
        <p:nvSpPr>
          <p:cNvPr id="32" name="Freeform 91"/>
          <p:cNvSpPr>
            <a:spLocks/>
          </p:cNvSpPr>
          <p:nvPr/>
        </p:nvSpPr>
        <p:spPr bwMode="auto">
          <a:xfrm>
            <a:off x="1364279" y="3364648"/>
            <a:ext cx="908050" cy="646113"/>
          </a:xfrm>
          <a:custGeom>
            <a:avLst/>
            <a:gdLst>
              <a:gd name="T0" fmla="*/ 0 w 572"/>
              <a:gd name="T1" fmla="*/ 0 h 407"/>
              <a:gd name="T2" fmla="*/ 900113 w 572"/>
              <a:gd name="T3" fmla="*/ 60325 h 407"/>
              <a:gd name="T4" fmla="*/ 908050 w 572"/>
              <a:gd name="T5" fmla="*/ 517525 h 407"/>
              <a:gd name="T6" fmla="*/ 733425 w 572"/>
              <a:gd name="T7" fmla="*/ 504825 h 407"/>
              <a:gd name="T8" fmla="*/ 731837 w 572"/>
              <a:gd name="T9" fmla="*/ 571500 h 407"/>
              <a:gd name="T10" fmla="*/ 608012 w 572"/>
              <a:gd name="T11" fmla="*/ 565150 h 407"/>
              <a:gd name="T12" fmla="*/ 608012 w 572"/>
              <a:gd name="T13" fmla="*/ 646113 h 407"/>
              <a:gd name="T14" fmla="*/ 303212 w 572"/>
              <a:gd name="T15" fmla="*/ 627063 h 407"/>
              <a:gd name="T16" fmla="*/ 303212 w 572"/>
              <a:gd name="T17" fmla="*/ 541338 h 407"/>
              <a:gd name="T18" fmla="*/ 188912 w 572"/>
              <a:gd name="T19" fmla="*/ 533400 h 407"/>
              <a:gd name="T20" fmla="*/ 188912 w 572"/>
              <a:gd name="T21" fmla="*/ 461963 h 407"/>
              <a:gd name="T22" fmla="*/ 7937 w 572"/>
              <a:gd name="T23" fmla="*/ 450850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adFill rotWithShape="1">
            <a:gsLst>
              <a:gs pos="0">
                <a:srgbClr val="5A5A5A"/>
              </a:gs>
              <a:gs pos="50000">
                <a:srgbClr val="00FF00"/>
              </a:gs>
              <a:gs pos="100000">
                <a:srgbClr val="5A5A5A"/>
              </a:gs>
            </a:gsLst>
            <a:lin ang="18900000" scaled="1"/>
          </a:gradFill>
          <a:ln w="9525">
            <a:solidFill>
              <a:schemeClr val="tx1"/>
            </a:solidFill>
            <a:round/>
            <a:headEnd/>
            <a:tailEnd/>
          </a:ln>
        </p:spPr>
        <p:txBody>
          <a:bodyPr lIns="91436" tIns="45718" rIns="91436" bIns="45718"/>
          <a:lstStyle/>
          <a:p>
            <a:endParaRPr lang="en-US" dirty="0"/>
          </a:p>
        </p:txBody>
      </p:sp>
      <p:grpSp>
        <p:nvGrpSpPr>
          <p:cNvPr id="33" name="Group 105"/>
          <p:cNvGrpSpPr>
            <a:grpSpLocks/>
          </p:cNvGrpSpPr>
          <p:nvPr/>
        </p:nvGrpSpPr>
        <p:grpSpPr bwMode="auto">
          <a:xfrm>
            <a:off x="1400766" y="4092174"/>
            <a:ext cx="908050" cy="650875"/>
            <a:chOff x="3413" y="3520"/>
            <a:chExt cx="572" cy="410"/>
          </a:xfrm>
          <a:solidFill>
            <a:srgbClr val="FF6600"/>
          </a:solidFill>
        </p:grpSpPr>
        <p:grpSp>
          <p:nvGrpSpPr>
            <p:cNvPr id="34" name="Group 106"/>
            <p:cNvGrpSpPr>
              <a:grpSpLocks/>
            </p:cNvGrpSpPr>
            <p:nvPr/>
          </p:nvGrpSpPr>
          <p:grpSpPr bwMode="auto">
            <a:xfrm>
              <a:off x="3413" y="3520"/>
              <a:ext cx="572" cy="407"/>
              <a:chOff x="3407" y="3006"/>
              <a:chExt cx="572" cy="407"/>
            </a:xfrm>
            <a:grpFill/>
          </p:grpSpPr>
          <p:sp>
            <p:nvSpPr>
              <p:cNvPr id="36" name="Freeform 107" descr="Horizontal brick"/>
              <p:cNvSpPr>
                <a:spLocks/>
              </p:cNvSpPr>
              <p:nvPr/>
            </p:nvSpPr>
            <p:spPr bwMode="auto">
              <a:xfrm>
                <a:off x="3407" y="3006"/>
                <a:ext cx="572" cy="407"/>
              </a:xfrm>
              <a:custGeom>
                <a:avLst/>
                <a:gdLst>
                  <a:gd name="T0" fmla="*/ 0 w 572"/>
                  <a:gd name="T1" fmla="*/ 0 h 407"/>
                  <a:gd name="T2" fmla="*/ 567 w 572"/>
                  <a:gd name="T3" fmla="*/ 38 h 407"/>
                  <a:gd name="T4" fmla="*/ 572 w 572"/>
                  <a:gd name="T5" fmla="*/ 326 h 407"/>
                  <a:gd name="T6" fmla="*/ 462 w 572"/>
                  <a:gd name="T7" fmla="*/ 318 h 407"/>
                  <a:gd name="T8" fmla="*/ 461 w 572"/>
                  <a:gd name="T9" fmla="*/ 360 h 407"/>
                  <a:gd name="T10" fmla="*/ 383 w 572"/>
                  <a:gd name="T11" fmla="*/ 356 h 407"/>
                  <a:gd name="T12" fmla="*/ 383 w 572"/>
                  <a:gd name="T13" fmla="*/ 407 h 407"/>
                  <a:gd name="T14" fmla="*/ 191 w 572"/>
                  <a:gd name="T15" fmla="*/ 395 h 407"/>
                  <a:gd name="T16" fmla="*/ 191 w 572"/>
                  <a:gd name="T17" fmla="*/ 341 h 407"/>
                  <a:gd name="T18" fmla="*/ 119 w 572"/>
                  <a:gd name="T19" fmla="*/ 336 h 407"/>
                  <a:gd name="T20" fmla="*/ 119 w 572"/>
                  <a:gd name="T21" fmla="*/ 291 h 407"/>
                  <a:gd name="T22" fmla="*/ 5 w 572"/>
                  <a:gd name="T23" fmla="*/ 284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pFill/>
              <a:ln w="9525">
                <a:solidFill>
                  <a:schemeClr val="bg2"/>
                </a:solidFill>
                <a:round/>
                <a:headEnd/>
                <a:tailEnd/>
              </a:ln>
            </p:spPr>
            <p:txBody>
              <a:bodyPr/>
              <a:lstStyle/>
              <a:p>
                <a:endParaRPr lang="en-US" dirty="0"/>
              </a:p>
            </p:txBody>
          </p:sp>
          <p:sp>
            <p:nvSpPr>
              <p:cNvPr id="37" name="Line 108" descr="Horizontal brick"/>
              <p:cNvSpPr>
                <a:spLocks noChangeShapeType="1"/>
              </p:cNvSpPr>
              <p:nvPr/>
            </p:nvSpPr>
            <p:spPr bwMode="auto">
              <a:xfrm>
                <a:off x="3407" y="306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38" name="Line 109" descr="Horizontal brick"/>
              <p:cNvSpPr>
                <a:spLocks noChangeShapeType="1"/>
              </p:cNvSpPr>
              <p:nvPr/>
            </p:nvSpPr>
            <p:spPr bwMode="auto">
              <a:xfrm>
                <a:off x="3409" y="312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39" name="Line 110" descr="Horizontal brick"/>
              <p:cNvSpPr>
                <a:spLocks noChangeShapeType="1"/>
              </p:cNvSpPr>
              <p:nvPr/>
            </p:nvSpPr>
            <p:spPr bwMode="auto">
              <a:xfrm>
                <a:off x="3409" y="318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40" name="Line 111" descr="Horizontal brick"/>
              <p:cNvSpPr>
                <a:spLocks noChangeShapeType="1"/>
              </p:cNvSpPr>
              <p:nvPr/>
            </p:nvSpPr>
            <p:spPr bwMode="auto">
              <a:xfrm>
                <a:off x="3411" y="324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41" name="Line 112" descr="Horizontal brick"/>
              <p:cNvSpPr>
                <a:spLocks noChangeShapeType="1"/>
              </p:cNvSpPr>
              <p:nvPr/>
            </p:nvSpPr>
            <p:spPr bwMode="auto">
              <a:xfrm>
                <a:off x="3525" y="3302"/>
                <a:ext cx="341" cy="26"/>
              </a:xfrm>
              <a:prstGeom prst="line">
                <a:avLst/>
              </a:prstGeom>
              <a:grpFill/>
              <a:ln w="9525">
                <a:solidFill>
                  <a:schemeClr val="bg2"/>
                </a:solidFill>
                <a:round/>
                <a:headEnd/>
                <a:tailEnd/>
              </a:ln>
            </p:spPr>
            <p:txBody>
              <a:bodyPr lIns="82124" tIns="41061" rIns="82124" bIns="41061"/>
              <a:lstStyle/>
              <a:p>
                <a:endParaRPr lang="en-US" dirty="0"/>
              </a:p>
            </p:txBody>
          </p:sp>
          <p:sp>
            <p:nvSpPr>
              <p:cNvPr id="42" name="Line 113" descr="Horizontal brick"/>
              <p:cNvSpPr>
                <a:spLocks noChangeShapeType="1"/>
              </p:cNvSpPr>
              <p:nvPr/>
            </p:nvSpPr>
            <p:spPr bwMode="auto">
              <a:xfrm>
                <a:off x="3466" y="3013"/>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43" name="Line 114" descr="Horizontal brick"/>
              <p:cNvSpPr>
                <a:spLocks noChangeShapeType="1"/>
              </p:cNvSpPr>
              <p:nvPr/>
            </p:nvSpPr>
            <p:spPr bwMode="auto">
              <a:xfrm>
                <a:off x="3538" y="3017"/>
                <a:ext cx="6" cy="326"/>
              </a:xfrm>
              <a:prstGeom prst="line">
                <a:avLst/>
              </a:prstGeom>
              <a:grpFill/>
              <a:ln w="9525">
                <a:solidFill>
                  <a:schemeClr val="bg2"/>
                </a:solidFill>
                <a:round/>
                <a:headEnd/>
                <a:tailEnd/>
              </a:ln>
            </p:spPr>
            <p:txBody>
              <a:bodyPr lIns="82124" tIns="41061" rIns="82124" bIns="41061"/>
              <a:lstStyle/>
              <a:p>
                <a:endParaRPr lang="en-US" dirty="0"/>
              </a:p>
            </p:txBody>
          </p:sp>
          <p:sp>
            <p:nvSpPr>
              <p:cNvPr id="44" name="Line 115" descr="Horizontal brick"/>
              <p:cNvSpPr>
                <a:spLocks noChangeShapeType="1"/>
              </p:cNvSpPr>
              <p:nvPr/>
            </p:nvSpPr>
            <p:spPr bwMode="auto">
              <a:xfrm>
                <a:off x="3838" y="3035"/>
                <a:ext cx="0" cy="330"/>
              </a:xfrm>
              <a:prstGeom prst="line">
                <a:avLst/>
              </a:prstGeom>
              <a:grpFill/>
              <a:ln w="9525">
                <a:solidFill>
                  <a:schemeClr val="bg2"/>
                </a:solidFill>
                <a:round/>
                <a:headEnd/>
                <a:tailEnd/>
              </a:ln>
            </p:spPr>
            <p:txBody>
              <a:bodyPr lIns="82124" tIns="41061" rIns="82124" bIns="41061"/>
              <a:lstStyle/>
              <a:p>
                <a:endParaRPr lang="en-US" dirty="0"/>
              </a:p>
            </p:txBody>
          </p:sp>
          <p:sp>
            <p:nvSpPr>
              <p:cNvPr id="45" name="Line 116" descr="Horizontal brick"/>
              <p:cNvSpPr>
                <a:spLocks noChangeShapeType="1"/>
              </p:cNvSpPr>
              <p:nvPr/>
            </p:nvSpPr>
            <p:spPr bwMode="auto">
              <a:xfrm>
                <a:off x="3910" y="3041"/>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46" name="Line 117" descr="Horizontal brick"/>
              <p:cNvSpPr>
                <a:spLocks noChangeShapeType="1"/>
              </p:cNvSpPr>
              <p:nvPr/>
            </p:nvSpPr>
            <p:spPr bwMode="auto">
              <a:xfrm>
                <a:off x="3599" y="3364"/>
                <a:ext cx="185" cy="14"/>
              </a:xfrm>
              <a:prstGeom prst="line">
                <a:avLst/>
              </a:prstGeom>
              <a:grpFill/>
              <a:ln w="9525">
                <a:solidFill>
                  <a:schemeClr val="bg2"/>
                </a:solidFill>
                <a:round/>
                <a:headEnd/>
                <a:tailEnd/>
              </a:ln>
            </p:spPr>
            <p:txBody>
              <a:bodyPr lIns="82124" tIns="41061" rIns="82124" bIns="41061"/>
              <a:lstStyle/>
              <a:p>
                <a:endParaRPr lang="en-US" dirty="0"/>
              </a:p>
            </p:txBody>
          </p:sp>
          <p:sp>
            <p:nvSpPr>
              <p:cNvPr id="47" name="Line 118" descr="Horizontal brick"/>
              <p:cNvSpPr>
                <a:spLocks noChangeShapeType="1"/>
              </p:cNvSpPr>
              <p:nvPr/>
            </p:nvSpPr>
            <p:spPr bwMode="auto">
              <a:xfrm>
                <a:off x="3610" y="3021"/>
                <a:ext cx="8" cy="384"/>
              </a:xfrm>
              <a:prstGeom prst="line">
                <a:avLst/>
              </a:prstGeom>
              <a:grpFill/>
              <a:ln w="9525">
                <a:solidFill>
                  <a:schemeClr val="bg2"/>
                </a:solidFill>
                <a:round/>
                <a:headEnd/>
                <a:tailEnd/>
              </a:ln>
            </p:spPr>
            <p:txBody>
              <a:bodyPr lIns="82124" tIns="41061" rIns="82124" bIns="41061"/>
              <a:lstStyle/>
              <a:p>
                <a:endParaRPr lang="en-US" dirty="0"/>
              </a:p>
            </p:txBody>
          </p:sp>
          <p:sp>
            <p:nvSpPr>
              <p:cNvPr id="48" name="Line 119" descr="Horizontal brick"/>
              <p:cNvSpPr>
                <a:spLocks noChangeShapeType="1"/>
              </p:cNvSpPr>
              <p:nvPr/>
            </p:nvSpPr>
            <p:spPr bwMode="auto">
              <a:xfrm>
                <a:off x="3688" y="3027"/>
                <a:ext cx="2" cy="382"/>
              </a:xfrm>
              <a:prstGeom prst="line">
                <a:avLst/>
              </a:prstGeom>
              <a:grpFill/>
              <a:ln w="9525">
                <a:solidFill>
                  <a:schemeClr val="bg2"/>
                </a:solidFill>
                <a:round/>
                <a:headEnd/>
                <a:tailEnd/>
              </a:ln>
            </p:spPr>
            <p:txBody>
              <a:bodyPr lIns="82124" tIns="41061" rIns="82124" bIns="41061"/>
              <a:lstStyle/>
              <a:p>
                <a:endParaRPr lang="en-US" dirty="0"/>
              </a:p>
            </p:txBody>
          </p:sp>
          <p:sp>
            <p:nvSpPr>
              <p:cNvPr id="49" name="Line 120" descr="Horizontal brick"/>
              <p:cNvSpPr>
                <a:spLocks noChangeShapeType="1"/>
              </p:cNvSpPr>
              <p:nvPr/>
            </p:nvSpPr>
            <p:spPr bwMode="auto">
              <a:xfrm>
                <a:off x="3764" y="3033"/>
                <a:ext cx="2" cy="376"/>
              </a:xfrm>
              <a:prstGeom prst="line">
                <a:avLst/>
              </a:prstGeom>
              <a:grpFill/>
              <a:ln w="9525">
                <a:solidFill>
                  <a:schemeClr val="bg2"/>
                </a:solidFill>
                <a:round/>
                <a:headEnd/>
                <a:tailEnd/>
              </a:ln>
            </p:spPr>
            <p:txBody>
              <a:bodyPr lIns="82124" tIns="41061" rIns="82124" bIns="41061"/>
              <a:lstStyle/>
              <a:p>
                <a:endParaRPr lang="en-US" dirty="0"/>
              </a:p>
            </p:txBody>
          </p:sp>
        </p:grpSp>
        <p:sp>
          <p:nvSpPr>
            <p:cNvPr id="35" name="Freeform 121" descr="Horizontal brick"/>
            <p:cNvSpPr>
              <a:spLocks/>
            </p:cNvSpPr>
            <p:nvPr/>
          </p:nvSpPr>
          <p:spPr bwMode="auto">
            <a:xfrm>
              <a:off x="3532" y="3817"/>
              <a:ext cx="344" cy="113"/>
            </a:xfrm>
            <a:custGeom>
              <a:avLst/>
              <a:gdLst>
                <a:gd name="T0" fmla="*/ 344 w 344"/>
                <a:gd name="T1" fmla="*/ 26 h 113"/>
                <a:gd name="T2" fmla="*/ 343 w 344"/>
                <a:gd name="T3" fmla="*/ 66 h 113"/>
                <a:gd name="T4" fmla="*/ 265 w 344"/>
                <a:gd name="T5" fmla="*/ 62 h 113"/>
                <a:gd name="T6" fmla="*/ 265 w 344"/>
                <a:gd name="T7" fmla="*/ 113 h 113"/>
                <a:gd name="T8" fmla="*/ 73 w 344"/>
                <a:gd name="T9" fmla="*/ 101 h 113"/>
                <a:gd name="T10" fmla="*/ 73 w 344"/>
                <a:gd name="T11" fmla="*/ 47 h 113"/>
                <a:gd name="T12" fmla="*/ 1 w 344"/>
                <a:gd name="T13" fmla="*/ 42 h 113"/>
                <a:gd name="T14" fmla="*/ 0 w 344"/>
                <a:gd name="T15" fmla="*/ 0 h 113"/>
                <a:gd name="T16" fmla="*/ 344 w 344"/>
                <a:gd name="T17" fmla="*/ 26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4"/>
                <a:gd name="T28" fmla="*/ 0 h 113"/>
                <a:gd name="T29" fmla="*/ 344 w 344"/>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4" h="113">
                  <a:moveTo>
                    <a:pt x="344" y="26"/>
                  </a:moveTo>
                  <a:lnTo>
                    <a:pt x="343" y="66"/>
                  </a:lnTo>
                  <a:lnTo>
                    <a:pt x="265" y="62"/>
                  </a:lnTo>
                  <a:lnTo>
                    <a:pt x="265" y="113"/>
                  </a:lnTo>
                  <a:lnTo>
                    <a:pt x="73" y="101"/>
                  </a:lnTo>
                  <a:lnTo>
                    <a:pt x="73" y="47"/>
                  </a:lnTo>
                  <a:lnTo>
                    <a:pt x="1" y="42"/>
                  </a:lnTo>
                  <a:lnTo>
                    <a:pt x="0" y="0"/>
                  </a:lnTo>
                  <a:lnTo>
                    <a:pt x="344" y="26"/>
                  </a:lnTo>
                  <a:close/>
                </a:path>
              </a:pathLst>
            </a:custGeom>
            <a:grpFill/>
            <a:ln w="9525">
              <a:solidFill>
                <a:schemeClr val="bg2"/>
              </a:solidFill>
              <a:round/>
              <a:headEnd/>
              <a:tailEnd/>
            </a:ln>
          </p:spPr>
          <p:txBody>
            <a:bodyPr/>
            <a:lstStyle/>
            <a:p>
              <a:endParaRPr lang="en-US" dirty="0"/>
            </a:p>
          </p:txBody>
        </p:sp>
      </p:grpSp>
      <p:sp>
        <p:nvSpPr>
          <p:cNvPr id="50" name="TextBox 49"/>
          <p:cNvSpPr txBox="1"/>
          <p:nvPr/>
        </p:nvSpPr>
        <p:spPr>
          <a:xfrm>
            <a:off x="581574" y="3454121"/>
            <a:ext cx="671979" cy="369332"/>
          </a:xfrm>
          <a:prstGeom prst="rect">
            <a:avLst/>
          </a:prstGeom>
          <a:noFill/>
        </p:spPr>
        <p:txBody>
          <a:bodyPr wrap="none" rtlCol="0">
            <a:spAutoFit/>
          </a:bodyPr>
          <a:lstStyle/>
          <a:p>
            <a:r>
              <a:rPr lang="en-US" dirty="0" smtClean="0"/>
              <a:t>Gig2</a:t>
            </a:r>
            <a:endParaRPr lang="en-US" dirty="0"/>
          </a:p>
        </p:txBody>
      </p:sp>
      <p:sp>
        <p:nvSpPr>
          <p:cNvPr id="51" name="TextBox 50"/>
          <p:cNvSpPr txBox="1"/>
          <p:nvPr/>
        </p:nvSpPr>
        <p:spPr>
          <a:xfrm>
            <a:off x="581574" y="4167332"/>
            <a:ext cx="671979" cy="369332"/>
          </a:xfrm>
          <a:prstGeom prst="rect">
            <a:avLst/>
          </a:prstGeom>
          <a:noFill/>
        </p:spPr>
        <p:txBody>
          <a:bodyPr wrap="none" rtlCol="0">
            <a:spAutoFit/>
          </a:bodyPr>
          <a:lstStyle/>
          <a:p>
            <a:r>
              <a:rPr lang="en-US" dirty="0" smtClean="0"/>
              <a:t>Gig3</a:t>
            </a:r>
            <a:endParaRPr lang="en-US" dirty="0"/>
          </a:p>
        </p:txBody>
      </p:sp>
      <p:sp>
        <p:nvSpPr>
          <p:cNvPr id="52" name="TextBox 51"/>
          <p:cNvSpPr txBox="1"/>
          <p:nvPr/>
        </p:nvSpPr>
        <p:spPr>
          <a:xfrm>
            <a:off x="2333592" y="3454121"/>
            <a:ext cx="979755" cy="369332"/>
          </a:xfrm>
          <a:prstGeom prst="rect">
            <a:avLst/>
          </a:prstGeom>
          <a:noFill/>
        </p:spPr>
        <p:txBody>
          <a:bodyPr wrap="none" rtlCol="0">
            <a:spAutoFit/>
          </a:bodyPr>
          <a:lstStyle/>
          <a:p>
            <a:r>
              <a:rPr lang="en-US" dirty="0" smtClean="0"/>
              <a:t>Primary</a:t>
            </a:r>
            <a:endParaRPr lang="en-US" dirty="0"/>
          </a:p>
        </p:txBody>
      </p:sp>
      <p:sp>
        <p:nvSpPr>
          <p:cNvPr id="53" name="TextBox 52"/>
          <p:cNvSpPr txBox="1"/>
          <p:nvPr/>
        </p:nvSpPr>
        <p:spPr>
          <a:xfrm>
            <a:off x="2333592" y="4167332"/>
            <a:ext cx="954107" cy="369332"/>
          </a:xfrm>
          <a:prstGeom prst="rect">
            <a:avLst/>
          </a:prstGeom>
          <a:noFill/>
        </p:spPr>
        <p:txBody>
          <a:bodyPr wrap="none" rtlCol="0">
            <a:spAutoFit/>
          </a:bodyPr>
          <a:lstStyle/>
          <a:p>
            <a:r>
              <a:rPr lang="en-US" dirty="0" smtClean="0"/>
              <a:t>Backup</a:t>
            </a:r>
            <a:endParaRPr lang="en-US" dirty="0"/>
          </a:p>
        </p:txBody>
      </p:sp>
      <p:sp>
        <p:nvSpPr>
          <p:cNvPr id="54" name="Right Brace 53"/>
          <p:cNvSpPr/>
          <p:nvPr/>
        </p:nvSpPr>
        <p:spPr>
          <a:xfrm>
            <a:off x="3276775" y="3365058"/>
            <a:ext cx="489878" cy="137322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3855464" y="3867006"/>
            <a:ext cx="915635" cy="369332"/>
          </a:xfrm>
          <a:prstGeom prst="rect">
            <a:avLst/>
          </a:prstGeom>
          <a:noFill/>
        </p:spPr>
        <p:txBody>
          <a:bodyPr wrap="none" rtlCol="0">
            <a:spAutoFit/>
          </a:bodyPr>
          <a:lstStyle/>
          <a:p>
            <a:r>
              <a:rPr lang="en-US" dirty="0" smtClean="0"/>
              <a:t>Bond 1</a:t>
            </a:r>
            <a:endParaRPr lang="en-US" dirty="0"/>
          </a:p>
        </p:txBody>
      </p:sp>
      <p:sp>
        <p:nvSpPr>
          <p:cNvPr id="126" name="Freeform 91"/>
          <p:cNvSpPr>
            <a:spLocks/>
          </p:cNvSpPr>
          <p:nvPr/>
        </p:nvSpPr>
        <p:spPr bwMode="auto">
          <a:xfrm>
            <a:off x="6822281" y="2368554"/>
            <a:ext cx="908050" cy="646113"/>
          </a:xfrm>
          <a:custGeom>
            <a:avLst/>
            <a:gdLst>
              <a:gd name="T0" fmla="*/ 0 w 572"/>
              <a:gd name="T1" fmla="*/ 0 h 407"/>
              <a:gd name="T2" fmla="*/ 900113 w 572"/>
              <a:gd name="T3" fmla="*/ 60325 h 407"/>
              <a:gd name="T4" fmla="*/ 908050 w 572"/>
              <a:gd name="T5" fmla="*/ 517525 h 407"/>
              <a:gd name="T6" fmla="*/ 733425 w 572"/>
              <a:gd name="T7" fmla="*/ 504825 h 407"/>
              <a:gd name="T8" fmla="*/ 731837 w 572"/>
              <a:gd name="T9" fmla="*/ 571500 h 407"/>
              <a:gd name="T10" fmla="*/ 608012 w 572"/>
              <a:gd name="T11" fmla="*/ 565150 h 407"/>
              <a:gd name="T12" fmla="*/ 608012 w 572"/>
              <a:gd name="T13" fmla="*/ 646113 h 407"/>
              <a:gd name="T14" fmla="*/ 303212 w 572"/>
              <a:gd name="T15" fmla="*/ 627063 h 407"/>
              <a:gd name="T16" fmla="*/ 303212 w 572"/>
              <a:gd name="T17" fmla="*/ 541338 h 407"/>
              <a:gd name="T18" fmla="*/ 188912 w 572"/>
              <a:gd name="T19" fmla="*/ 533400 h 407"/>
              <a:gd name="T20" fmla="*/ 188912 w 572"/>
              <a:gd name="T21" fmla="*/ 461963 h 407"/>
              <a:gd name="T22" fmla="*/ 7937 w 572"/>
              <a:gd name="T23" fmla="*/ 450850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adFill rotWithShape="1">
            <a:gsLst>
              <a:gs pos="0">
                <a:srgbClr val="5A5A5A"/>
              </a:gs>
              <a:gs pos="50000">
                <a:srgbClr val="00FF00"/>
              </a:gs>
              <a:gs pos="100000">
                <a:srgbClr val="5A5A5A"/>
              </a:gs>
            </a:gsLst>
            <a:lin ang="18900000" scaled="1"/>
          </a:gradFill>
          <a:ln w="9525">
            <a:solidFill>
              <a:schemeClr val="tx1"/>
            </a:solidFill>
            <a:round/>
            <a:headEnd/>
            <a:tailEnd/>
          </a:ln>
          <a:scene3d>
            <a:camera prst="orthographicFront">
              <a:rot lat="0" lon="10800000" rev="0"/>
            </a:camera>
            <a:lightRig rig="threePt" dir="t"/>
          </a:scene3d>
        </p:spPr>
        <p:txBody>
          <a:bodyPr lIns="91436" tIns="45718" rIns="91436" bIns="45718"/>
          <a:lstStyle/>
          <a:p>
            <a:endParaRPr lang="en-US" dirty="0"/>
          </a:p>
        </p:txBody>
      </p:sp>
      <p:grpSp>
        <p:nvGrpSpPr>
          <p:cNvPr id="127" name="Group 105"/>
          <p:cNvGrpSpPr>
            <a:grpSpLocks/>
          </p:cNvGrpSpPr>
          <p:nvPr/>
        </p:nvGrpSpPr>
        <p:grpSpPr bwMode="auto">
          <a:xfrm>
            <a:off x="6858768" y="3096080"/>
            <a:ext cx="908050" cy="650875"/>
            <a:chOff x="3413" y="3520"/>
            <a:chExt cx="572" cy="410"/>
          </a:xfrm>
          <a:solidFill>
            <a:srgbClr val="FF6600"/>
          </a:solidFill>
          <a:scene3d>
            <a:camera prst="orthographicFront">
              <a:rot lat="0" lon="10800000" rev="0"/>
            </a:camera>
            <a:lightRig rig="threePt" dir="t"/>
          </a:scene3d>
        </p:grpSpPr>
        <p:grpSp>
          <p:nvGrpSpPr>
            <p:cNvPr id="128" name="Group 106"/>
            <p:cNvGrpSpPr>
              <a:grpSpLocks/>
            </p:cNvGrpSpPr>
            <p:nvPr/>
          </p:nvGrpSpPr>
          <p:grpSpPr bwMode="auto">
            <a:xfrm>
              <a:off x="3413" y="3520"/>
              <a:ext cx="572" cy="407"/>
              <a:chOff x="3407" y="3006"/>
              <a:chExt cx="572" cy="407"/>
            </a:xfrm>
            <a:grpFill/>
          </p:grpSpPr>
          <p:sp>
            <p:nvSpPr>
              <p:cNvPr id="130" name="Freeform 129" descr="Horizontal brick"/>
              <p:cNvSpPr>
                <a:spLocks/>
              </p:cNvSpPr>
              <p:nvPr/>
            </p:nvSpPr>
            <p:spPr bwMode="auto">
              <a:xfrm>
                <a:off x="3407" y="3006"/>
                <a:ext cx="572" cy="407"/>
              </a:xfrm>
              <a:custGeom>
                <a:avLst/>
                <a:gdLst>
                  <a:gd name="T0" fmla="*/ 0 w 572"/>
                  <a:gd name="T1" fmla="*/ 0 h 407"/>
                  <a:gd name="T2" fmla="*/ 567 w 572"/>
                  <a:gd name="T3" fmla="*/ 38 h 407"/>
                  <a:gd name="T4" fmla="*/ 572 w 572"/>
                  <a:gd name="T5" fmla="*/ 326 h 407"/>
                  <a:gd name="T6" fmla="*/ 462 w 572"/>
                  <a:gd name="T7" fmla="*/ 318 h 407"/>
                  <a:gd name="T8" fmla="*/ 461 w 572"/>
                  <a:gd name="T9" fmla="*/ 360 h 407"/>
                  <a:gd name="T10" fmla="*/ 383 w 572"/>
                  <a:gd name="T11" fmla="*/ 356 h 407"/>
                  <a:gd name="T12" fmla="*/ 383 w 572"/>
                  <a:gd name="T13" fmla="*/ 407 h 407"/>
                  <a:gd name="T14" fmla="*/ 191 w 572"/>
                  <a:gd name="T15" fmla="*/ 395 h 407"/>
                  <a:gd name="T16" fmla="*/ 191 w 572"/>
                  <a:gd name="T17" fmla="*/ 341 h 407"/>
                  <a:gd name="T18" fmla="*/ 119 w 572"/>
                  <a:gd name="T19" fmla="*/ 336 h 407"/>
                  <a:gd name="T20" fmla="*/ 119 w 572"/>
                  <a:gd name="T21" fmla="*/ 291 h 407"/>
                  <a:gd name="T22" fmla="*/ 5 w 572"/>
                  <a:gd name="T23" fmla="*/ 284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pFill/>
              <a:ln w="9525">
                <a:solidFill>
                  <a:schemeClr val="bg2"/>
                </a:solidFill>
                <a:round/>
                <a:headEnd/>
                <a:tailEnd/>
              </a:ln>
            </p:spPr>
            <p:txBody>
              <a:bodyPr/>
              <a:lstStyle/>
              <a:p>
                <a:endParaRPr lang="en-US" dirty="0"/>
              </a:p>
            </p:txBody>
          </p:sp>
          <p:sp>
            <p:nvSpPr>
              <p:cNvPr id="131" name="Line 108" descr="Horizontal brick"/>
              <p:cNvSpPr>
                <a:spLocks noChangeShapeType="1"/>
              </p:cNvSpPr>
              <p:nvPr/>
            </p:nvSpPr>
            <p:spPr bwMode="auto">
              <a:xfrm>
                <a:off x="3407" y="306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32" name="Line 109" descr="Horizontal brick"/>
              <p:cNvSpPr>
                <a:spLocks noChangeShapeType="1"/>
              </p:cNvSpPr>
              <p:nvPr/>
            </p:nvSpPr>
            <p:spPr bwMode="auto">
              <a:xfrm>
                <a:off x="3409" y="312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33" name="Line 110" descr="Horizontal brick"/>
              <p:cNvSpPr>
                <a:spLocks noChangeShapeType="1"/>
              </p:cNvSpPr>
              <p:nvPr/>
            </p:nvSpPr>
            <p:spPr bwMode="auto">
              <a:xfrm>
                <a:off x="3409" y="318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34" name="Line 111" descr="Horizontal brick"/>
              <p:cNvSpPr>
                <a:spLocks noChangeShapeType="1"/>
              </p:cNvSpPr>
              <p:nvPr/>
            </p:nvSpPr>
            <p:spPr bwMode="auto">
              <a:xfrm>
                <a:off x="3411" y="324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35" name="Line 112" descr="Horizontal brick"/>
              <p:cNvSpPr>
                <a:spLocks noChangeShapeType="1"/>
              </p:cNvSpPr>
              <p:nvPr/>
            </p:nvSpPr>
            <p:spPr bwMode="auto">
              <a:xfrm>
                <a:off x="3525" y="3302"/>
                <a:ext cx="341" cy="26"/>
              </a:xfrm>
              <a:prstGeom prst="line">
                <a:avLst/>
              </a:prstGeom>
              <a:grpFill/>
              <a:ln w="9525">
                <a:solidFill>
                  <a:schemeClr val="bg2"/>
                </a:solidFill>
                <a:round/>
                <a:headEnd/>
                <a:tailEnd/>
              </a:ln>
            </p:spPr>
            <p:txBody>
              <a:bodyPr lIns="82124" tIns="41061" rIns="82124" bIns="41061"/>
              <a:lstStyle/>
              <a:p>
                <a:endParaRPr lang="en-US" dirty="0"/>
              </a:p>
            </p:txBody>
          </p:sp>
          <p:sp>
            <p:nvSpPr>
              <p:cNvPr id="136" name="Line 113" descr="Horizontal brick"/>
              <p:cNvSpPr>
                <a:spLocks noChangeShapeType="1"/>
              </p:cNvSpPr>
              <p:nvPr/>
            </p:nvSpPr>
            <p:spPr bwMode="auto">
              <a:xfrm>
                <a:off x="3466" y="3013"/>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137" name="Line 114" descr="Horizontal brick"/>
              <p:cNvSpPr>
                <a:spLocks noChangeShapeType="1"/>
              </p:cNvSpPr>
              <p:nvPr/>
            </p:nvSpPr>
            <p:spPr bwMode="auto">
              <a:xfrm>
                <a:off x="3538" y="3017"/>
                <a:ext cx="6" cy="326"/>
              </a:xfrm>
              <a:prstGeom prst="line">
                <a:avLst/>
              </a:prstGeom>
              <a:grpFill/>
              <a:ln w="9525">
                <a:solidFill>
                  <a:schemeClr val="bg2"/>
                </a:solidFill>
                <a:round/>
                <a:headEnd/>
                <a:tailEnd/>
              </a:ln>
            </p:spPr>
            <p:txBody>
              <a:bodyPr lIns="82124" tIns="41061" rIns="82124" bIns="41061"/>
              <a:lstStyle/>
              <a:p>
                <a:endParaRPr lang="en-US" dirty="0"/>
              </a:p>
            </p:txBody>
          </p:sp>
          <p:sp>
            <p:nvSpPr>
              <p:cNvPr id="138" name="Line 115" descr="Horizontal brick"/>
              <p:cNvSpPr>
                <a:spLocks noChangeShapeType="1"/>
              </p:cNvSpPr>
              <p:nvPr/>
            </p:nvSpPr>
            <p:spPr bwMode="auto">
              <a:xfrm>
                <a:off x="3838" y="3035"/>
                <a:ext cx="0" cy="330"/>
              </a:xfrm>
              <a:prstGeom prst="line">
                <a:avLst/>
              </a:prstGeom>
              <a:grpFill/>
              <a:ln w="9525">
                <a:solidFill>
                  <a:schemeClr val="bg2"/>
                </a:solidFill>
                <a:round/>
                <a:headEnd/>
                <a:tailEnd/>
              </a:ln>
            </p:spPr>
            <p:txBody>
              <a:bodyPr lIns="82124" tIns="41061" rIns="82124" bIns="41061"/>
              <a:lstStyle/>
              <a:p>
                <a:endParaRPr lang="en-US" dirty="0"/>
              </a:p>
            </p:txBody>
          </p:sp>
          <p:sp>
            <p:nvSpPr>
              <p:cNvPr id="139" name="Line 116" descr="Horizontal brick"/>
              <p:cNvSpPr>
                <a:spLocks noChangeShapeType="1"/>
              </p:cNvSpPr>
              <p:nvPr/>
            </p:nvSpPr>
            <p:spPr bwMode="auto">
              <a:xfrm>
                <a:off x="3910" y="3041"/>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140" name="Line 117" descr="Horizontal brick"/>
              <p:cNvSpPr>
                <a:spLocks noChangeShapeType="1"/>
              </p:cNvSpPr>
              <p:nvPr/>
            </p:nvSpPr>
            <p:spPr bwMode="auto">
              <a:xfrm>
                <a:off x="3599" y="3364"/>
                <a:ext cx="185" cy="14"/>
              </a:xfrm>
              <a:prstGeom prst="line">
                <a:avLst/>
              </a:prstGeom>
              <a:grpFill/>
              <a:ln w="9525">
                <a:solidFill>
                  <a:schemeClr val="bg2"/>
                </a:solidFill>
                <a:round/>
                <a:headEnd/>
                <a:tailEnd/>
              </a:ln>
            </p:spPr>
            <p:txBody>
              <a:bodyPr lIns="82124" tIns="41061" rIns="82124" bIns="41061"/>
              <a:lstStyle/>
              <a:p>
                <a:endParaRPr lang="en-US" dirty="0"/>
              </a:p>
            </p:txBody>
          </p:sp>
          <p:sp>
            <p:nvSpPr>
              <p:cNvPr id="141" name="Line 118" descr="Horizontal brick"/>
              <p:cNvSpPr>
                <a:spLocks noChangeShapeType="1"/>
              </p:cNvSpPr>
              <p:nvPr/>
            </p:nvSpPr>
            <p:spPr bwMode="auto">
              <a:xfrm>
                <a:off x="3610" y="3021"/>
                <a:ext cx="8" cy="384"/>
              </a:xfrm>
              <a:prstGeom prst="line">
                <a:avLst/>
              </a:prstGeom>
              <a:grpFill/>
              <a:ln w="9525">
                <a:solidFill>
                  <a:schemeClr val="bg2"/>
                </a:solidFill>
                <a:round/>
                <a:headEnd/>
                <a:tailEnd/>
              </a:ln>
            </p:spPr>
            <p:txBody>
              <a:bodyPr lIns="82124" tIns="41061" rIns="82124" bIns="41061"/>
              <a:lstStyle/>
              <a:p>
                <a:endParaRPr lang="en-US" dirty="0"/>
              </a:p>
            </p:txBody>
          </p:sp>
          <p:sp>
            <p:nvSpPr>
              <p:cNvPr id="142" name="Line 119" descr="Horizontal brick"/>
              <p:cNvSpPr>
                <a:spLocks noChangeShapeType="1"/>
              </p:cNvSpPr>
              <p:nvPr/>
            </p:nvSpPr>
            <p:spPr bwMode="auto">
              <a:xfrm>
                <a:off x="3688" y="3027"/>
                <a:ext cx="2" cy="382"/>
              </a:xfrm>
              <a:prstGeom prst="line">
                <a:avLst/>
              </a:prstGeom>
              <a:grpFill/>
              <a:ln w="9525">
                <a:solidFill>
                  <a:schemeClr val="bg2"/>
                </a:solidFill>
                <a:round/>
                <a:headEnd/>
                <a:tailEnd/>
              </a:ln>
            </p:spPr>
            <p:txBody>
              <a:bodyPr lIns="82124" tIns="41061" rIns="82124" bIns="41061"/>
              <a:lstStyle/>
              <a:p>
                <a:endParaRPr lang="en-US" dirty="0"/>
              </a:p>
            </p:txBody>
          </p:sp>
          <p:sp>
            <p:nvSpPr>
              <p:cNvPr id="143" name="Line 120" descr="Horizontal brick"/>
              <p:cNvSpPr>
                <a:spLocks noChangeShapeType="1"/>
              </p:cNvSpPr>
              <p:nvPr/>
            </p:nvSpPr>
            <p:spPr bwMode="auto">
              <a:xfrm>
                <a:off x="3764" y="3033"/>
                <a:ext cx="2" cy="376"/>
              </a:xfrm>
              <a:prstGeom prst="line">
                <a:avLst/>
              </a:prstGeom>
              <a:grpFill/>
              <a:ln w="9525">
                <a:solidFill>
                  <a:schemeClr val="bg2"/>
                </a:solidFill>
                <a:round/>
                <a:headEnd/>
                <a:tailEnd/>
              </a:ln>
            </p:spPr>
            <p:txBody>
              <a:bodyPr lIns="82124" tIns="41061" rIns="82124" bIns="41061"/>
              <a:lstStyle/>
              <a:p>
                <a:endParaRPr lang="en-US" dirty="0"/>
              </a:p>
            </p:txBody>
          </p:sp>
        </p:grpSp>
        <p:sp>
          <p:nvSpPr>
            <p:cNvPr id="129" name="Freeform 121" descr="Horizontal brick"/>
            <p:cNvSpPr>
              <a:spLocks/>
            </p:cNvSpPr>
            <p:nvPr/>
          </p:nvSpPr>
          <p:spPr bwMode="auto">
            <a:xfrm>
              <a:off x="3532" y="3817"/>
              <a:ext cx="344" cy="113"/>
            </a:xfrm>
            <a:custGeom>
              <a:avLst/>
              <a:gdLst>
                <a:gd name="T0" fmla="*/ 344 w 344"/>
                <a:gd name="T1" fmla="*/ 26 h 113"/>
                <a:gd name="T2" fmla="*/ 343 w 344"/>
                <a:gd name="T3" fmla="*/ 66 h 113"/>
                <a:gd name="T4" fmla="*/ 265 w 344"/>
                <a:gd name="T5" fmla="*/ 62 h 113"/>
                <a:gd name="T6" fmla="*/ 265 w 344"/>
                <a:gd name="T7" fmla="*/ 113 h 113"/>
                <a:gd name="T8" fmla="*/ 73 w 344"/>
                <a:gd name="T9" fmla="*/ 101 h 113"/>
                <a:gd name="T10" fmla="*/ 73 w 344"/>
                <a:gd name="T11" fmla="*/ 47 h 113"/>
                <a:gd name="T12" fmla="*/ 1 w 344"/>
                <a:gd name="T13" fmla="*/ 42 h 113"/>
                <a:gd name="T14" fmla="*/ 0 w 344"/>
                <a:gd name="T15" fmla="*/ 0 h 113"/>
                <a:gd name="T16" fmla="*/ 344 w 344"/>
                <a:gd name="T17" fmla="*/ 26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4"/>
                <a:gd name="T28" fmla="*/ 0 h 113"/>
                <a:gd name="T29" fmla="*/ 344 w 344"/>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4" h="113">
                  <a:moveTo>
                    <a:pt x="344" y="26"/>
                  </a:moveTo>
                  <a:lnTo>
                    <a:pt x="343" y="66"/>
                  </a:lnTo>
                  <a:lnTo>
                    <a:pt x="265" y="62"/>
                  </a:lnTo>
                  <a:lnTo>
                    <a:pt x="265" y="113"/>
                  </a:lnTo>
                  <a:lnTo>
                    <a:pt x="73" y="101"/>
                  </a:lnTo>
                  <a:lnTo>
                    <a:pt x="73" y="47"/>
                  </a:lnTo>
                  <a:lnTo>
                    <a:pt x="1" y="42"/>
                  </a:lnTo>
                  <a:lnTo>
                    <a:pt x="0" y="0"/>
                  </a:lnTo>
                  <a:lnTo>
                    <a:pt x="344" y="26"/>
                  </a:lnTo>
                  <a:close/>
                </a:path>
              </a:pathLst>
            </a:custGeom>
            <a:grpFill/>
            <a:ln w="9525">
              <a:solidFill>
                <a:schemeClr val="bg2"/>
              </a:solidFill>
              <a:round/>
              <a:headEnd/>
              <a:tailEnd/>
            </a:ln>
          </p:spPr>
          <p:txBody>
            <a:bodyPr/>
            <a:lstStyle/>
            <a:p>
              <a:endParaRPr lang="en-US" dirty="0"/>
            </a:p>
          </p:txBody>
        </p:sp>
      </p:grpSp>
      <p:sp>
        <p:nvSpPr>
          <p:cNvPr id="144" name="Left Brace 143"/>
          <p:cNvSpPr/>
          <p:nvPr/>
        </p:nvSpPr>
        <p:spPr>
          <a:xfrm>
            <a:off x="6226979" y="2368554"/>
            <a:ext cx="509551" cy="13798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TextBox 144"/>
          <p:cNvSpPr txBox="1"/>
          <p:nvPr/>
        </p:nvSpPr>
        <p:spPr>
          <a:xfrm>
            <a:off x="5341759" y="2870912"/>
            <a:ext cx="916274" cy="369332"/>
          </a:xfrm>
          <a:prstGeom prst="rect">
            <a:avLst/>
          </a:prstGeom>
          <a:noFill/>
        </p:spPr>
        <p:txBody>
          <a:bodyPr wrap="none" rtlCol="0">
            <a:spAutoFit/>
          </a:bodyPr>
          <a:lstStyle/>
          <a:p>
            <a:r>
              <a:rPr lang="en-US" dirty="0" smtClean="0"/>
              <a:t>Bond </a:t>
            </a:r>
            <a:r>
              <a:rPr lang="en-US" dirty="0" smtClean="0"/>
              <a:t>2</a:t>
            </a:r>
            <a:endParaRPr lang="en-US" dirty="0"/>
          </a:p>
        </p:txBody>
      </p:sp>
      <p:sp>
        <p:nvSpPr>
          <p:cNvPr id="146" name="TextBox 145"/>
          <p:cNvSpPr txBox="1"/>
          <p:nvPr/>
        </p:nvSpPr>
        <p:spPr>
          <a:xfrm>
            <a:off x="7845812" y="2458027"/>
            <a:ext cx="671979" cy="369332"/>
          </a:xfrm>
          <a:prstGeom prst="rect">
            <a:avLst/>
          </a:prstGeom>
          <a:noFill/>
        </p:spPr>
        <p:txBody>
          <a:bodyPr wrap="none" rtlCol="0">
            <a:spAutoFit/>
          </a:bodyPr>
          <a:lstStyle/>
          <a:p>
            <a:r>
              <a:rPr lang="en-US" dirty="0" smtClean="0"/>
              <a:t>Gig4</a:t>
            </a:r>
            <a:endParaRPr lang="en-US" dirty="0"/>
          </a:p>
        </p:txBody>
      </p:sp>
      <p:sp>
        <p:nvSpPr>
          <p:cNvPr id="147" name="TextBox 146"/>
          <p:cNvSpPr txBox="1"/>
          <p:nvPr/>
        </p:nvSpPr>
        <p:spPr>
          <a:xfrm>
            <a:off x="7845812" y="3171238"/>
            <a:ext cx="671979" cy="369332"/>
          </a:xfrm>
          <a:prstGeom prst="rect">
            <a:avLst/>
          </a:prstGeom>
          <a:noFill/>
        </p:spPr>
        <p:txBody>
          <a:bodyPr wrap="none" rtlCol="0">
            <a:spAutoFit/>
          </a:bodyPr>
          <a:lstStyle/>
          <a:p>
            <a:r>
              <a:rPr lang="en-US" dirty="0" smtClean="0"/>
              <a:t>Gig5</a:t>
            </a:r>
            <a:endParaRPr lang="en-US" dirty="0"/>
          </a:p>
        </p:txBody>
      </p:sp>
      <p:sp>
        <p:nvSpPr>
          <p:cNvPr id="2" name="Rectangle 1"/>
          <p:cNvSpPr/>
          <p:nvPr/>
        </p:nvSpPr>
        <p:spPr>
          <a:xfrm>
            <a:off x="4519679" y="4525097"/>
            <a:ext cx="4691521" cy="338554"/>
          </a:xfrm>
          <a:prstGeom prst="rect">
            <a:avLst/>
          </a:prstGeom>
        </p:spPr>
        <p:txBody>
          <a:bodyPr wrap="none">
            <a:spAutoFit/>
          </a:bodyPr>
          <a:lstStyle/>
          <a:p>
            <a:r>
              <a:rPr lang="ja-JP" altLang="en-US" sz="1600" i="1" dirty="0" smtClean="0"/>
              <a:t>注意</a:t>
            </a:r>
            <a:r>
              <a:rPr lang="en-US" sz="1600" i="1" dirty="0" smtClean="0"/>
              <a:t>: NIC </a:t>
            </a:r>
            <a:r>
              <a:rPr lang="ja-JP" altLang="en-US" sz="1600" i="1" dirty="0" smtClean="0"/>
              <a:t>チーミング</a:t>
            </a:r>
            <a:r>
              <a:rPr lang="en-US" altLang="ja-JP" sz="1600" i="1" dirty="0" smtClean="0"/>
              <a:t> </a:t>
            </a:r>
            <a:r>
              <a:rPr lang="en-US" sz="1600" i="1" dirty="0" smtClean="0"/>
              <a:t>/ </a:t>
            </a:r>
            <a:r>
              <a:rPr lang="ja-JP" altLang="en-US" sz="1600" i="1" dirty="0" smtClean="0"/>
              <a:t>ポートチャネル用途ではない</a:t>
            </a:r>
            <a:endParaRPr lang="en-US" altLang="ja-JP" sz="1600" i="1" dirty="0" smtClean="0"/>
          </a:p>
        </p:txBody>
      </p:sp>
    </p:spTree>
    <p:extLst>
      <p:ext uri="{BB962C8B-B14F-4D97-AF65-F5344CB8AC3E}">
        <p14:creationId xmlns:p14="http://schemas.microsoft.com/office/powerpoint/2010/main" val="30253141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flipV="1">
            <a:off x="3612563" y="2533881"/>
            <a:ext cx="1055567" cy="10790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074076" y="2531644"/>
            <a:ext cx="1050999" cy="1034282"/>
          </a:xfrm>
          <a:prstGeom prst="line">
            <a:avLst/>
          </a:prstGeom>
          <a:ln w="57150">
            <a:solidFill>
              <a:srgbClr val="489542"/>
            </a:solidFill>
          </a:ln>
        </p:spPr>
        <p:style>
          <a:lnRef idx="1">
            <a:schemeClr val="accent1"/>
          </a:lnRef>
          <a:fillRef idx="0">
            <a:schemeClr val="accent1"/>
          </a:fillRef>
          <a:effectRef idx="0">
            <a:schemeClr val="accent1"/>
          </a:effectRef>
          <a:fontRef idx="minor">
            <a:schemeClr val="tx1"/>
          </a:fontRef>
        </p:style>
      </p:cxnSp>
      <p:sp>
        <p:nvSpPr>
          <p:cNvPr id="30" name="Title 29"/>
          <p:cNvSpPr>
            <a:spLocks noGrp="1"/>
          </p:cNvSpPr>
          <p:nvPr>
            <p:ph type="title"/>
          </p:nvPr>
        </p:nvSpPr>
        <p:spPr/>
        <p:txBody>
          <a:bodyPr/>
          <a:lstStyle/>
          <a:p>
            <a:r>
              <a:rPr lang="ja-JP" altLang="en-US" dirty="0" smtClean="0"/>
              <a:t>ボンディングインターフェイスによる冗長</a:t>
            </a:r>
            <a:endParaRPr lang="en-US" dirty="0"/>
          </a:p>
        </p:txBody>
      </p:sp>
      <p:sp>
        <p:nvSpPr>
          <p:cNvPr id="6" name="Freeform 91"/>
          <p:cNvSpPr>
            <a:spLocks/>
          </p:cNvSpPr>
          <p:nvPr/>
        </p:nvSpPr>
        <p:spPr bwMode="auto">
          <a:xfrm>
            <a:off x="1838077" y="2126259"/>
            <a:ext cx="908050" cy="646113"/>
          </a:xfrm>
          <a:custGeom>
            <a:avLst/>
            <a:gdLst>
              <a:gd name="T0" fmla="*/ 0 w 572"/>
              <a:gd name="T1" fmla="*/ 0 h 407"/>
              <a:gd name="T2" fmla="*/ 900113 w 572"/>
              <a:gd name="T3" fmla="*/ 60325 h 407"/>
              <a:gd name="T4" fmla="*/ 908050 w 572"/>
              <a:gd name="T5" fmla="*/ 517525 h 407"/>
              <a:gd name="T6" fmla="*/ 733425 w 572"/>
              <a:gd name="T7" fmla="*/ 504825 h 407"/>
              <a:gd name="T8" fmla="*/ 731837 w 572"/>
              <a:gd name="T9" fmla="*/ 571500 h 407"/>
              <a:gd name="T10" fmla="*/ 608012 w 572"/>
              <a:gd name="T11" fmla="*/ 565150 h 407"/>
              <a:gd name="T12" fmla="*/ 608012 w 572"/>
              <a:gd name="T13" fmla="*/ 646113 h 407"/>
              <a:gd name="T14" fmla="*/ 303212 w 572"/>
              <a:gd name="T15" fmla="*/ 627063 h 407"/>
              <a:gd name="T16" fmla="*/ 303212 w 572"/>
              <a:gd name="T17" fmla="*/ 541338 h 407"/>
              <a:gd name="T18" fmla="*/ 188912 w 572"/>
              <a:gd name="T19" fmla="*/ 533400 h 407"/>
              <a:gd name="T20" fmla="*/ 188912 w 572"/>
              <a:gd name="T21" fmla="*/ 461963 h 407"/>
              <a:gd name="T22" fmla="*/ 7937 w 572"/>
              <a:gd name="T23" fmla="*/ 450850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adFill rotWithShape="1">
            <a:gsLst>
              <a:gs pos="0">
                <a:srgbClr val="5A5A5A"/>
              </a:gs>
              <a:gs pos="50000">
                <a:srgbClr val="00FF00"/>
              </a:gs>
              <a:gs pos="100000">
                <a:srgbClr val="5A5A5A"/>
              </a:gs>
            </a:gsLst>
            <a:lin ang="18900000" scaled="1"/>
          </a:gradFill>
          <a:ln w="9525">
            <a:solidFill>
              <a:schemeClr val="tx1"/>
            </a:solidFill>
            <a:round/>
            <a:headEnd/>
            <a:tailEnd/>
          </a:ln>
        </p:spPr>
        <p:txBody>
          <a:bodyPr lIns="91436" tIns="45718" rIns="91436" bIns="45718"/>
          <a:lstStyle/>
          <a:p>
            <a:endParaRPr lang="en-US" dirty="0"/>
          </a:p>
        </p:txBody>
      </p:sp>
      <p:grpSp>
        <p:nvGrpSpPr>
          <p:cNvPr id="7" name="Group 105"/>
          <p:cNvGrpSpPr>
            <a:grpSpLocks/>
          </p:cNvGrpSpPr>
          <p:nvPr/>
        </p:nvGrpSpPr>
        <p:grpSpPr bwMode="auto">
          <a:xfrm>
            <a:off x="3029096" y="2127596"/>
            <a:ext cx="908050" cy="650875"/>
            <a:chOff x="3413" y="3520"/>
            <a:chExt cx="572" cy="410"/>
          </a:xfrm>
          <a:solidFill>
            <a:srgbClr val="FF6600"/>
          </a:solidFill>
          <a:scene3d>
            <a:camera prst="orthographicFront">
              <a:rot lat="0" lon="10800000" rev="0"/>
            </a:camera>
            <a:lightRig rig="threePt" dir="t"/>
          </a:scene3d>
        </p:grpSpPr>
        <p:grpSp>
          <p:nvGrpSpPr>
            <p:cNvPr id="8" name="Group 106"/>
            <p:cNvGrpSpPr>
              <a:grpSpLocks/>
            </p:cNvGrpSpPr>
            <p:nvPr/>
          </p:nvGrpSpPr>
          <p:grpSpPr bwMode="auto">
            <a:xfrm>
              <a:off x="3413" y="3520"/>
              <a:ext cx="572" cy="407"/>
              <a:chOff x="3407" y="3006"/>
              <a:chExt cx="572" cy="407"/>
            </a:xfrm>
            <a:grpFill/>
          </p:grpSpPr>
          <p:sp>
            <p:nvSpPr>
              <p:cNvPr id="10" name="Freeform 107" descr="Horizontal brick"/>
              <p:cNvSpPr>
                <a:spLocks/>
              </p:cNvSpPr>
              <p:nvPr/>
            </p:nvSpPr>
            <p:spPr bwMode="auto">
              <a:xfrm>
                <a:off x="3407" y="3006"/>
                <a:ext cx="572" cy="407"/>
              </a:xfrm>
              <a:custGeom>
                <a:avLst/>
                <a:gdLst>
                  <a:gd name="T0" fmla="*/ 0 w 572"/>
                  <a:gd name="T1" fmla="*/ 0 h 407"/>
                  <a:gd name="T2" fmla="*/ 567 w 572"/>
                  <a:gd name="T3" fmla="*/ 38 h 407"/>
                  <a:gd name="T4" fmla="*/ 572 w 572"/>
                  <a:gd name="T5" fmla="*/ 326 h 407"/>
                  <a:gd name="T6" fmla="*/ 462 w 572"/>
                  <a:gd name="T7" fmla="*/ 318 h 407"/>
                  <a:gd name="T8" fmla="*/ 461 w 572"/>
                  <a:gd name="T9" fmla="*/ 360 h 407"/>
                  <a:gd name="T10" fmla="*/ 383 w 572"/>
                  <a:gd name="T11" fmla="*/ 356 h 407"/>
                  <a:gd name="T12" fmla="*/ 383 w 572"/>
                  <a:gd name="T13" fmla="*/ 407 h 407"/>
                  <a:gd name="T14" fmla="*/ 191 w 572"/>
                  <a:gd name="T15" fmla="*/ 395 h 407"/>
                  <a:gd name="T16" fmla="*/ 191 w 572"/>
                  <a:gd name="T17" fmla="*/ 341 h 407"/>
                  <a:gd name="T18" fmla="*/ 119 w 572"/>
                  <a:gd name="T19" fmla="*/ 336 h 407"/>
                  <a:gd name="T20" fmla="*/ 119 w 572"/>
                  <a:gd name="T21" fmla="*/ 291 h 407"/>
                  <a:gd name="T22" fmla="*/ 5 w 572"/>
                  <a:gd name="T23" fmla="*/ 284 h 407"/>
                  <a:gd name="T24" fmla="*/ 0 w 572"/>
                  <a:gd name="T25" fmla="*/ 0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2"/>
                  <a:gd name="T40" fmla="*/ 0 h 407"/>
                  <a:gd name="T41" fmla="*/ 572 w 572"/>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2" h="407">
                    <a:moveTo>
                      <a:pt x="0" y="0"/>
                    </a:moveTo>
                    <a:lnTo>
                      <a:pt x="567" y="38"/>
                    </a:lnTo>
                    <a:lnTo>
                      <a:pt x="572" y="326"/>
                    </a:lnTo>
                    <a:lnTo>
                      <a:pt x="462" y="318"/>
                    </a:lnTo>
                    <a:lnTo>
                      <a:pt x="461" y="360"/>
                    </a:lnTo>
                    <a:lnTo>
                      <a:pt x="383" y="356"/>
                    </a:lnTo>
                    <a:lnTo>
                      <a:pt x="383" y="407"/>
                    </a:lnTo>
                    <a:lnTo>
                      <a:pt x="191" y="395"/>
                    </a:lnTo>
                    <a:lnTo>
                      <a:pt x="191" y="341"/>
                    </a:lnTo>
                    <a:lnTo>
                      <a:pt x="119" y="336"/>
                    </a:lnTo>
                    <a:lnTo>
                      <a:pt x="119" y="291"/>
                    </a:lnTo>
                    <a:lnTo>
                      <a:pt x="5" y="284"/>
                    </a:lnTo>
                    <a:lnTo>
                      <a:pt x="0" y="0"/>
                    </a:lnTo>
                    <a:close/>
                  </a:path>
                </a:pathLst>
              </a:custGeom>
              <a:grpFill/>
              <a:ln w="9525">
                <a:solidFill>
                  <a:schemeClr val="bg2"/>
                </a:solidFill>
                <a:round/>
                <a:headEnd/>
                <a:tailEnd/>
              </a:ln>
            </p:spPr>
            <p:txBody>
              <a:bodyPr/>
              <a:lstStyle/>
              <a:p>
                <a:endParaRPr lang="en-US" dirty="0"/>
              </a:p>
            </p:txBody>
          </p:sp>
          <p:sp>
            <p:nvSpPr>
              <p:cNvPr id="11" name="Line 108" descr="Horizontal brick"/>
              <p:cNvSpPr>
                <a:spLocks noChangeShapeType="1"/>
              </p:cNvSpPr>
              <p:nvPr/>
            </p:nvSpPr>
            <p:spPr bwMode="auto">
              <a:xfrm>
                <a:off x="3407" y="306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2" name="Line 109" descr="Horizontal brick"/>
              <p:cNvSpPr>
                <a:spLocks noChangeShapeType="1"/>
              </p:cNvSpPr>
              <p:nvPr/>
            </p:nvSpPr>
            <p:spPr bwMode="auto">
              <a:xfrm>
                <a:off x="3409" y="312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3" name="Line 110" descr="Horizontal brick"/>
              <p:cNvSpPr>
                <a:spLocks noChangeShapeType="1"/>
              </p:cNvSpPr>
              <p:nvPr/>
            </p:nvSpPr>
            <p:spPr bwMode="auto">
              <a:xfrm>
                <a:off x="3409" y="3186"/>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4" name="Line 111" descr="Horizontal brick"/>
              <p:cNvSpPr>
                <a:spLocks noChangeShapeType="1"/>
              </p:cNvSpPr>
              <p:nvPr/>
            </p:nvSpPr>
            <p:spPr bwMode="auto">
              <a:xfrm>
                <a:off x="3411" y="3244"/>
                <a:ext cx="567" cy="38"/>
              </a:xfrm>
              <a:prstGeom prst="line">
                <a:avLst/>
              </a:prstGeom>
              <a:grpFill/>
              <a:ln w="9525">
                <a:solidFill>
                  <a:schemeClr val="bg2"/>
                </a:solidFill>
                <a:round/>
                <a:headEnd/>
                <a:tailEnd/>
              </a:ln>
            </p:spPr>
            <p:txBody>
              <a:bodyPr lIns="82124" tIns="41061" rIns="82124" bIns="41061"/>
              <a:lstStyle/>
              <a:p>
                <a:endParaRPr lang="en-US" dirty="0"/>
              </a:p>
            </p:txBody>
          </p:sp>
          <p:sp>
            <p:nvSpPr>
              <p:cNvPr id="15" name="Line 112" descr="Horizontal brick"/>
              <p:cNvSpPr>
                <a:spLocks noChangeShapeType="1"/>
              </p:cNvSpPr>
              <p:nvPr/>
            </p:nvSpPr>
            <p:spPr bwMode="auto">
              <a:xfrm>
                <a:off x="3525" y="3302"/>
                <a:ext cx="341" cy="26"/>
              </a:xfrm>
              <a:prstGeom prst="line">
                <a:avLst/>
              </a:prstGeom>
              <a:grpFill/>
              <a:ln w="9525">
                <a:solidFill>
                  <a:schemeClr val="bg2"/>
                </a:solidFill>
                <a:round/>
                <a:headEnd/>
                <a:tailEnd/>
              </a:ln>
            </p:spPr>
            <p:txBody>
              <a:bodyPr lIns="82124" tIns="41061" rIns="82124" bIns="41061"/>
              <a:lstStyle/>
              <a:p>
                <a:endParaRPr lang="en-US" dirty="0"/>
              </a:p>
            </p:txBody>
          </p:sp>
          <p:sp>
            <p:nvSpPr>
              <p:cNvPr id="16" name="Line 113" descr="Horizontal brick"/>
              <p:cNvSpPr>
                <a:spLocks noChangeShapeType="1"/>
              </p:cNvSpPr>
              <p:nvPr/>
            </p:nvSpPr>
            <p:spPr bwMode="auto">
              <a:xfrm>
                <a:off x="3466" y="3013"/>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17" name="Line 114" descr="Horizontal brick"/>
              <p:cNvSpPr>
                <a:spLocks noChangeShapeType="1"/>
              </p:cNvSpPr>
              <p:nvPr/>
            </p:nvSpPr>
            <p:spPr bwMode="auto">
              <a:xfrm>
                <a:off x="3538" y="3017"/>
                <a:ext cx="6" cy="326"/>
              </a:xfrm>
              <a:prstGeom prst="line">
                <a:avLst/>
              </a:prstGeom>
              <a:grpFill/>
              <a:ln w="9525">
                <a:solidFill>
                  <a:schemeClr val="bg2"/>
                </a:solidFill>
                <a:round/>
                <a:headEnd/>
                <a:tailEnd/>
              </a:ln>
            </p:spPr>
            <p:txBody>
              <a:bodyPr lIns="82124" tIns="41061" rIns="82124" bIns="41061"/>
              <a:lstStyle/>
              <a:p>
                <a:endParaRPr lang="en-US" dirty="0"/>
              </a:p>
            </p:txBody>
          </p:sp>
          <p:sp>
            <p:nvSpPr>
              <p:cNvPr id="18" name="Line 115" descr="Horizontal brick"/>
              <p:cNvSpPr>
                <a:spLocks noChangeShapeType="1"/>
              </p:cNvSpPr>
              <p:nvPr/>
            </p:nvSpPr>
            <p:spPr bwMode="auto">
              <a:xfrm>
                <a:off x="3838" y="3035"/>
                <a:ext cx="0" cy="330"/>
              </a:xfrm>
              <a:prstGeom prst="line">
                <a:avLst/>
              </a:prstGeom>
              <a:grpFill/>
              <a:ln w="9525">
                <a:solidFill>
                  <a:schemeClr val="bg2"/>
                </a:solidFill>
                <a:round/>
                <a:headEnd/>
                <a:tailEnd/>
              </a:ln>
            </p:spPr>
            <p:txBody>
              <a:bodyPr lIns="82124" tIns="41061" rIns="82124" bIns="41061"/>
              <a:lstStyle/>
              <a:p>
                <a:endParaRPr lang="en-US" dirty="0"/>
              </a:p>
            </p:txBody>
          </p:sp>
          <p:sp>
            <p:nvSpPr>
              <p:cNvPr id="19" name="Line 116" descr="Horizontal brick"/>
              <p:cNvSpPr>
                <a:spLocks noChangeShapeType="1"/>
              </p:cNvSpPr>
              <p:nvPr/>
            </p:nvSpPr>
            <p:spPr bwMode="auto">
              <a:xfrm>
                <a:off x="3910" y="3041"/>
                <a:ext cx="4" cy="282"/>
              </a:xfrm>
              <a:prstGeom prst="line">
                <a:avLst/>
              </a:prstGeom>
              <a:grpFill/>
              <a:ln w="9525">
                <a:solidFill>
                  <a:schemeClr val="bg2"/>
                </a:solidFill>
                <a:round/>
                <a:headEnd/>
                <a:tailEnd/>
              </a:ln>
            </p:spPr>
            <p:txBody>
              <a:bodyPr lIns="82124" tIns="41061" rIns="82124" bIns="41061"/>
              <a:lstStyle/>
              <a:p>
                <a:endParaRPr lang="en-US" dirty="0"/>
              </a:p>
            </p:txBody>
          </p:sp>
          <p:sp>
            <p:nvSpPr>
              <p:cNvPr id="20" name="Line 117" descr="Horizontal brick"/>
              <p:cNvSpPr>
                <a:spLocks noChangeShapeType="1"/>
              </p:cNvSpPr>
              <p:nvPr/>
            </p:nvSpPr>
            <p:spPr bwMode="auto">
              <a:xfrm>
                <a:off x="3599" y="3364"/>
                <a:ext cx="185" cy="14"/>
              </a:xfrm>
              <a:prstGeom prst="line">
                <a:avLst/>
              </a:prstGeom>
              <a:grpFill/>
              <a:ln w="9525">
                <a:solidFill>
                  <a:schemeClr val="bg2"/>
                </a:solidFill>
                <a:round/>
                <a:headEnd/>
                <a:tailEnd/>
              </a:ln>
            </p:spPr>
            <p:txBody>
              <a:bodyPr lIns="82124" tIns="41061" rIns="82124" bIns="41061"/>
              <a:lstStyle/>
              <a:p>
                <a:endParaRPr lang="en-US" dirty="0"/>
              </a:p>
            </p:txBody>
          </p:sp>
          <p:sp>
            <p:nvSpPr>
              <p:cNvPr id="21" name="Line 118" descr="Horizontal brick"/>
              <p:cNvSpPr>
                <a:spLocks noChangeShapeType="1"/>
              </p:cNvSpPr>
              <p:nvPr/>
            </p:nvSpPr>
            <p:spPr bwMode="auto">
              <a:xfrm>
                <a:off x="3610" y="3021"/>
                <a:ext cx="8" cy="384"/>
              </a:xfrm>
              <a:prstGeom prst="line">
                <a:avLst/>
              </a:prstGeom>
              <a:grpFill/>
              <a:ln w="9525">
                <a:solidFill>
                  <a:schemeClr val="bg2"/>
                </a:solidFill>
                <a:round/>
                <a:headEnd/>
                <a:tailEnd/>
              </a:ln>
            </p:spPr>
            <p:txBody>
              <a:bodyPr lIns="82124" tIns="41061" rIns="82124" bIns="41061"/>
              <a:lstStyle/>
              <a:p>
                <a:endParaRPr lang="en-US" dirty="0"/>
              </a:p>
            </p:txBody>
          </p:sp>
          <p:sp>
            <p:nvSpPr>
              <p:cNvPr id="22" name="Line 119" descr="Horizontal brick"/>
              <p:cNvSpPr>
                <a:spLocks noChangeShapeType="1"/>
              </p:cNvSpPr>
              <p:nvPr/>
            </p:nvSpPr>
            <p:spPr bwMode="auto">
              <a:xfrm>
                <a:off x="3688" y="3027"/>
                <a:ext cx="2" cy="382"/>
              </a:xfrm>
              <a:prstGeom prst="line">
                <a:avLst/>
              </a:prstGeom>
              <a:grpFill/>
              <a:ln w="9525">
                <a:solidFill>
                  <a:schemeClr val="bg2"/>
                </a:solidFill>
                <a:round/>
                <a:headEnd/>
                <a:tailEnd/>
              </a:ln>
            </p:spPr>
            <p:txBody>
              <a:bodyPr lIns="82124" tIns="41061" rIns="82124" bIns="41061"/>
              <a:lstStyle/>
              <a:p>
                <a:endParaRPr lang="en-US" dirty="0"/>
              </a:p>
            </p:txBody>
          </p:sp>
          <p:sp>
            <p:nvSpPr>
              <p:cNvPr id="23" name="Line 120" descr="Horizontal brick"/>
              <p:cNvSpPr>
                <a:spLocks noChangeShapeType="1"/>
              </p:cNvSpPr>
              <p:nvPr/>
            </p:nvSpPr>
            <p:spPr bwMode="auto">
              <a:xfrm>
                <a:off x="3764" y="3033"/>
                <a:ext cx="2" cy="376"/>
              </a:xfrm>
              <a:prstGeom prst="line">
                <a:avLst/>
              </a:prstGeom>
              <a:grpFill/>
              <a:ln w="9525">
                <a:solidFill>
                  <a:schemeClr val="bg2"/>
                </a:solidFill>
                <a:round/>
                <a:headEnd/>
                <a:tailEnd/>
              </a:ln>
            </p:spPr>
            <p:txBody>
              <a:bodyPr lIns="82124" tIns="41061" rIns="82124" bIns="41061"/>
              <a:lstStyle/>
              <a:p>
                <a:endParaRPr lang="en-US" dirty="0"/>
              </a:p>
            </p:txBody>
          </p:sp>
        </p:grpSp>
        <p:sp>
          <p:nvSpPr>
            <p:cNvPr id="9" name="Freeform 121" descr="Horizontal brick"/>
            <p:cNvSpPr>
              <a:spLocks/>
            </p:cNvSpPr>
            <p:nvPr/>
          </p:nvSpPr>
          <p:spPr bwMode="auto">
            <a:xfrm>
              <a:off x="3532" y="3817"/>
              <a:ext cx="344" cy="113"/>
            </a:xfrm>
            <a:custGeom>
              <a:avLst/>
              <a:gdLst>
                <a:gd name="T0" fmla="*/ 344 w 344"/>
                <a:gd name="T1" fmla="*/ 26 h 113"/>
                <a:gd name="T2" fmla="*/ 343 w 344"/>
                <a:gd name="T3" fmla="*/ 66 h 113"/>
                <a:gd name="T4" fmla="*/ 265 w 344"/>
                <a:gd name="T5" fmla="*/ 62 h 113"/>
                <a:gd name="T6" fmla="*/ 265 w 344"/>
                <a:gd name="T7" fmla="*/ 113 h 113"/>
                <a:gd name="T8" fmla="*/ 73 w 344"/>
                <a:gd name="T9" fmla="*/ 101 h 113"/>
                <a:gd name="T10" fmla="*/ 73 w 344"/>
                <a:gd name="T11" fmla="*/ 47 h 113"/>
                <a:gd name="T12" fmla="*/ 1 w 344"/>
                <a:gd name="T13" fmla="*/ 42 h 113"/>
                <a:gd name="T14" fmla="*/ 0 w 344"/>
                <a:gd name="T15" fmla="*/ 0 h 113"/>
                <a:gd name="T16" fmla="*/ 344 w 344"/>
                <a:gd name="T17" fmla="*/ 26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4"/>
                <a:gd name="T28" fmla="*/ 0 h 113"/>
                <a:gd name="T29" fmla="*/ 344 w 344"/>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4" h="113">
                  <a:moveTo>
                    <a:pt x="344" y="26"/>
                  </a:moveTo>
                  <a:lnTo>
                    <a:pt x="343" y="66"/>
                  </a:lnTo>
                  <a:lnTo>
                    <a:pt x="265" y="62"/>
                  </a:lnTo>
                  <a:lnTo>
                    <a:pt x="265" y="113"/>
                  </a:lnTo>
                  <a:lnTo>
                    <a:pt x="73" y="101"/>
                  </a:lnTo>
                  <a:lnTo>
                    <a:pt x="73" y="47"/>
                  </a:lnTo>
                  <a:lnTo>
                    <a:pt x="1" y="42"/>
                  </a:lnTo>
                  <a:lnTo>
                    <a:pt x="0" y="0"/>
                  </a:lnTo>
                  <a:lnTo>
                    <a:pt x="344" y="26"/>
                  </a:lnTo>
                  <a:close/>
                </a:path>
              </a:pathLst>
            </a:custGeom>
            <a:grpFill/>
            <a:ln w="9525">
              <a:solidFill>
                <a:schemeClr val="bg2"/>
              </a:solidFill>
              <a:round/>
              <a:headEnd/>
              <a:tailEnd/>
            </a:ln>
          </p:spPr>
          <p:txBody>
            <a:bodyPr/>
            <a:lstStyle/>
            <a:p>
              <a:endParaRPr lang="en-US" dirty="0"/>
            </a:p>
          </p:txBody>
        </p:sp>
      </p:grpSp>
      <p:sp>
        <p:nvSpPr>
          <p:cNvPr id="24" name="TextBox 23"/>
          <p:cNvSpPr txBox="1"/>
          <p:nvPr/>
        </p:nvSpPr>
        <p:spPr>
          <a:xfrm>
            <a:off x="1174163" y="2192475"/>
            <a:ext cx="671979" cy="369332"/>
          </a:xfrm>
          <a:prstGeom prst="rect">
            <a:avLst/>
          </a:prstGeom>
          <a:noFill/>
        </p:spPr>
        <p:txBody>
          <a:bodyPr wrap="none" rtlCol="0">
            <a:spAutoFit/>
          </a:bodyPr>
          <a:lstStyle/>
          <a:p>
            <a:r>
              <a:rPr lang="en-US" smtClean="0"/>
              <a:t>Gig0</a:t>
            </a:r>
            <a:endParaRPr lang="en-US"/>
          </a:p>
        </p:txBody>
      </p:sp>
      <p:pic>
        <p:nvPicPr>
          <p:cNvPr id="74" name="Picture 7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05248" y="872979"/>
            <a:ext cx="1711913" cy="1711913"/>
          </a:xfrm>
          <a:prstGeom prst="rect">
            <a:avLst/>
          </a:prstGeom>
        </p:spPr>
      </p:pic>
      <p:sp>
        <p:nvSpPr>
          <p:cNvPr id="75" name="TextBox 74"/>
          <p:cNvSpPr txBox="1"/>
          <p:nvPr/>
        </p:nvSpPr>
        <p:spPr>
          <a:xfrm>
            <a:off x="3896062" y="2302891"/>
            <a:ext cx="671979" cy="369332"/>
          </a:xfrm>
          <a:prstGeom prst="rect">
            <a:avLst/>
          </a:prstGeom>
          <a:noFill/>
        </p:spPr>
        <p:txBody>
          <a:bodyPr wrap="none" rtlCol="0">
            <a:spAutoFit/>
          </a:bodyPr>
          <a:lstStyle/>
          <a:p>
            <a:r>
              <a:rPr lang="en-US" dirty="0" smtClean="0"/>
              <a:t>Gig1</a:t>
            </a:r>
            <a:endParaRPr lang="en-US" dirty="0"/>
          </a:p>
        </p:txBody>
      </p:sp>
      <p:pic>
        <p:nvPicPr>
          <p:cNvPr id="77" name="Picture 32" descr="C:\Users\akerr\Desktop\PNG\Layer 3 Switch.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68041" y="3247723"/>
            <a:ext cx="713557" cy="713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2" descr="C:\Users\akerr\Desktop\PNG\Layer 3 Switch.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0606" y="3247723"/>
            <a:ext cx="713557" cy="71336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1787633" y="3063057"/>
            <a:ext cx="2262286" cy="369332"/>
          </a:xfrm>
          <a:prstGeom prst="rect">
            <a:avLst/>
          </a:prstGeom>
          <a:noFill/>
        </p:spPr>
        <p:txBody>
          <a:bodyPr wrap="none" rtlCol="0">
            <a:spAutoFit/>
          </a:bodyPr>
          <a:lstStyle/>
          <a:p>
            <a:pPr algn="ctr"/>
            <a:r>
              <a:rPr lang="en-US" dirty="0" smtClean="0">
                <a:solidFill>
                  <a:schemeClr val="accent1"/>
                </a:solidFill>
              </a:rPr>
              <a:t>Same </a:t>
            </a:r>
            <a:r>
              <a:rPr lang="en-US" smtClean="0">
                <a:solidFill>
                  <a:schemeClr val="accent1"/>
                </a:solidFill>
              </a:rPr>
              <a:t>MAC Address</a:t>
            </a:r>
            <a:endParaRPr lang="en-US" dirty="0" smtClean="0">
              <a:solidFill>
                <a:schemeClr val="accent1"/>
              </a:solidFill>
            </a:endParaRPr>
          </a:p>
        </p:txBody>
      </p:sp>
      <p:cxnSp>
        <p:nvCxnSpPr>
          <p:cNvPr id="59" name="Straight Arrow Connector 58"/>
          <p:cNvCxnSpPr/>
          <p:nvPr/>
        </p:nvCxnSpPr>
        <p:spPr>
          <a:xfrm flipH="1" flipV="1">
            <a:off x="2292102" y="2706269"/>
            <a:ext cx="67160" cy="3671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3392534" y="2687220"/>
            <a:ext cx="112570" cy="3861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1" name="Text Placeholder 4"/>
          <p:cNvSpPr txBox="1">
            <a:spLocks/>
          </p:cNvSpPr>
          <p:nvPr/>
        </p:nvSpPr>
        <p:spPr>
          <a:xfrm>
            <a:off x="5537407" y="1277636"/>
            <a:ext cx="3423072" cy="3940174"/>
          </a:xfrm>
          <a:prstGeom prst="rect">
            <a:avLst/>
          </a:prstGeom>
          <a:noFill/>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600" dirty="0" smtClean="0"/>
              <a:t>双方のインターフェイスは単一の</a:t>
            </a:r>
            <a:r>
              <a:rPr lang="en-US" altLang="ja-JP" sz="1600" dirty="0" smtClean="0"/>
              <a:t>L2</a:t>
            </a:r>
            <a:r>
              <a:rPr lang="ja-JP" altLang="en-US" sz="1600" dirty="0" smtClean="0"/>
              <a:t>アドレスを保持</a:t>
            </a:r>
            <a:endParaRPr lang="en-US" altLang="ja-JP" sz="1600" dirty="0" smtClean="0"/>
          </a:p>
          <a:p>
            <a:r>
              <a:rPr lang="en-US" sz="1600" dirty="0" smtClean="0"/>
              <a:t>Gig0</a:t>
            </a:r>
            <a:r>
              <a:rPr lang="ja-JP" altLang="en-US" sz="1600" dirty="0" smtClean="0"/>
              <a:t>ダウン時は</a:t>
            </a:r>
            <a:r>
              <a:rPr lang="en-US" sz="1600" dirty="0" smtClean="0"/>
              <a:t>Gig1</a:t>
            </a:r>
            <a:r>
              <a:rPr lang="ja-JP" altLang="en-US" sz="1600" dirty="0" smtClean="0"/>
              <a:t>が同一</a:t>
            </a:r>
            <a:r>
              <a:rPr lang="en-US" sz="1600" dirty="0" smtClean="0"/>
              <a:t>IP</a:t>
            </a:r>
            <a:r>
              <a:rPr lang="ja-JP" altLang="en-US" sz="1600" dirty="0" smtClean="0"/>
              <a:t>アドレスを引き継ぎ、通信を継続</a:t>
            </a:r>
            <a:endParaRPr lang="en-US" altLang="ja-JP" sz="1600" dirty="0" smtClean="0"/>
          </a:p>
          <a:p>
            <a:r>
              <a:rPr lang="ja-JP" altLang="en-US" sz="1600" dirty="0" smtClean="0"/>
              <a:t>プライマリインターフェイスのリンクステートに基づく</a:t>
            </a:r>
            <a:endParaRPr lang="en-US" altLang="ja-JP" sz="1600" dirty="0" smtClean="0"/>
          </a:p>
          <a:p>
            <a:r>
              <a:rPr lang="en-US" sz="1600" dirty="0" smtClean="0"/>
              <a:t>100</a:t>
            </a:r>
            <a:r>
              <a:rPr lang="ja-JP" altLang="en-US" sz="1600" dirty="0" smtClean="0"/>
              <a:t>ミリ秒毎にプライマリインターフェイスのリンクステートが確認される</a:t>
            </a:r>
            <a:endParaRPr lang="en-US" sz="1600" dirty="0"/>
          </a:p>
        </p:txBody>
      </p:sp>
      <p:sp>
        <p:nvSpPr>
          <p:cNvPr id="4" name="Rectangle 3"/>
          <p:cNvSpPr/>
          <p:nvPr/>
        </p:nvSpPr>
        <p:spPr>
          <a:xfrm>
            <a:off x="1258924" y="4076343"/>
            <a:ext cx="3313076" cy="369332"/>
          </a:xfrm>
          <a:prstGeom prst="rect">
            <a:avLst/>
          </a:prstGeom>
        </p:spPr>
        <p:txBody>
          <a:bodyPr wrap="none">
            <a:spAutoFit/>
          </a:bodyPr>
          <a:lstStyle/>
          <a:p>
            <a:pPr marL="0" indent="0">
              <a:buNone/>
            </a:pPr>
            <a:r>
              <a:rPr lang="en-US" dirty="0"/>
              <a:t>Gig0</a:t>
            </a:r>
            <a:r>
              <a:rPr lang="ja-JP" altLang="en-US" dirty="0"/>
              <a:t>ダウン時に</a:t>
            </a:r>
            <a:r>
              <a:rPr lang="en-US" dirty="0"/>
              <a:t>Gig1</a:t>
            </a:r>
            <a:r>
              <a:rPr lang="ja-JP" altLang="en-US" dirty="0"/>
              <a:t>が引き継ぐ</a:t>
            </a:r>
            <a:endParaRPr lang="en-US" altLang="ja-JP" dirty="0"/>
          </a:p>
        </p:txBody>
      </p:sp>
    </p:spTree>
    <p:extLst>
      <p:ext uri="{BB962C8B-B14F-4D97-AF65-F5344CB8AC3E}">
        <p14:creationId xmlns:p14="http://schemas.microsoft.com/office/powerpoint/2010/main" val="16529008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61941"/>
            <a:ext cx="5805377" cy="4815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altLang="ja-JP" dirty="0" smtClean="0"/>
              <a:t>CLI</a:t>
            </a:r>
            <a:r>
              <a:rPr lang="ja-JP" altLang="en-US" dirty="0" smtClean="0"/>
              <a:t>設定</a:t>
            </a:r>
            <a:endParaRPr lang="en-US" dirty="0"/>
          </a:p>
        </p:txBody>
      </p:sp>
      <p:sp>
        <p:nvSpPr>
          <p:cNvPr id="4" name="Text Placeholder 3"/>
          <p:cNvSpPr>
            <a:spLocks noGrp="1"/>
          </p:cNvSpPr>
          <p:nvPr>
            <p:ph type="body" sz="quarter" idx="10"/>
          </p:nvPr>
        </p:nvSpPr>
        <p:spPr/>
        <p:txBody>
          <a:bodyPr/>
          <a:lstStyle/>
          <a:p>
            <a:r>
              <a:rPr lang="ja-JP" altLang="en-US" dirty="0" smtClean="0"/>
              <a:t>プライマリインターフェイスにバックアップインターフェイスを追加</a:t>
            </a:r>
            <a:endParaRPr lang="en-US" dirty="0"/>
          </a:p>
        </p:txBody>
      </p:sp>
      <p:sp>
        <p:nvSpPr>
          <p:cNvPr id="6" name="Rectangle 5"/>
          <p:cNvSpPr/>
          <p:nvPr/>
        </p:nvSpPr>
        <p:spPr>
          <a:xfrm>
            <a:off x="230144" y="801114"/>
            <a:ext cx="4572000" cy="4247317"/>
          </a:xfrm>
          <a:prstGeom prst="rect">
            <a:avLst/>
          </a:prstGeom>
          <a:solidFill>
            <a:schemeClr val="bg1"/>
          </a:solidFill>
          <a:effectLst>
            <a:outerShdw blurRad="50800" dist="38100" dir="2700000" algn="tl" rotWithShape="0">
              <a:prstClr val="black">
                <a:alpha val="40000"/>
              </a:prstClr>
            </a:outerShdw>
          </a:effectLst>
        </p:spPr>
        <p:txBody>
          <a:bodyPr>
            <a:spAutoFit/>
          </a:bodyPr>
          <a:lstStyle/>
          <a:p>
            <a:pPr marL="0" marR="0"/>
            <a:r>
              <a:rPr lang="en-US" sz="900" dirty="0">
                <a:solidFill>
                  <a:srgbClr val="000000"/>
                </a:solidFill>
                <a:latin typeface="Courier New" charset="0"/>
                <a:ea typeface="Times New Roman" charset="0"/>
              </a:rPr>
              <a:t>atw-ise245/admin# </a:t>
            </a:r>
            <a:r>
              <a:rPr lang="en-US" sz="900" b="1" dirty="0" err="1">
                <a:solidFill>
                  <a:srgbClr val="000000"/>
                </a:solidFill>
                <a:latin typeface="Courier New" charset="0"/>
                <a:ea typeface="Times New Roman" charset="0"/>
              </a:rPr>
              <a:t>conf</a:t>
            </a:r>
            <a:r>
              <a:rPr lang="en-US" sz="900" b="1" dirty="0">
                <a:solidFill>
                  <a:srgbClr val="000000"/>
                </a:solidFill>
                <a:latin typeface="Courier New" charset="0"/>
                <a:ea typeface="Times New Roman" charset="0"/>
              </a:rPr>
              <a:t> t</a:t>
            </a:r>
          </a:p>
          <a:p>
            <a:pPr marL="0" marR="0"/>
            <a:r>
              <a:rPr lang="en-US" sz="900" dirty="0">
                <a:solidFill>
                  <a:srgbClr val="000000"/>
                </a:solidFill>
                <a:latin typeface="Courier New" charset="0"/>
                <a:ea typeface="Times New Roman" charset="0"/>
              </a:rPr>
              <a:t>Enter configuration commands, one per line.  End with CNTL/Z.</a:t>
            </a:r>
          </a:p>
          <a:p>
            <a:pPr marL="0" marR="0"/>
            <a:r>
              <a:rPr lang="en-US" sz="900" dirty="0">
                <a:solidFill>
                  <a:srgbClr val="000000"/>
                </a:solidFill>
                <a:latin typeface="Courier New" charset="0"/>
                <a:ea typeface="Times New Roman" charset="0"/>
              </a:rPr>
              <a:t>atw-ise245/admin(</a:t>
            </a:r>
            <a:r>
              <a:rPr lang="en-US" sz="900" dirty="0" err="1">
                <a:solidFill>
                  <a:srgbClr val="000000"/>
                </a:solidFill>
                <a:latin typeface="Courier New" charset="0"/>
                <a:ea typeface="Times New Roman" charset="0"/>
              </a:rPr>
              <a:t>config</a:t>
            </a:r>
            <a:r>
              <a:rPr lang="en-US" sz="900" dirty="0">
                <a:solidFill>
                  <a:srgbClr val="000000"/>
                </a:solidFill>
                <a:latin typeface="Courier New" charset="0"/>
                <a:ea typeface="Times New Roman" charset="0"/>
              </a:rPr>
              <a:t>)# </a:t>
            </a:r>
            <a:r>
              <a:rPr lang="en-US" sz="900" b="1" dirty="0" err="1">
                <a:solidFill>
                  <a:srgbClr val="000000"/>
                </a:solidFill>
                <a:latin typeface="Courier New" charset="0"/>
                <a:ea typeface="Times New Roman" charset="0"/>
              </a:rPr>
              <a:t>int</a:t>
            </a:r>
            <a:r>
              <a:rPr lang="en-US" sz="900" b="1" dirty="0">
                <a:solidFill>
                  <a:srgbClr val="000000"/>
                </a:solidFill>
                <a:latin typeface="Courier New" charset="0"/>
                <a:ea typeface="Times New Roman" charset="0"/>
              </a:rPr>
              <a:t> gigabit 0</a:t>
            </a:r>
          </a:p>
          <a:p>
            <a:pPr marL="0" marR="0"/>
            <a:r>
              <a:rPr lang="en-US" sz="900" dirty="0">
                <a:solidFill>
                  <a:srgbClr val="000000"/>
                </a:solidFill>
                <a:latin typeface="Courier New" charset="0"/>
                <a:ea typeface="Times New Roman" charset="0"/>
              </a:rPr>
              <a:t>atw-ise245/admin(</a:t>
            </a:r>
            <a:r>
              <a:rPr lang="en-US" sz="900" dirty="0" err="1">
                <a:solidFill>
                  <a:srgbClr val="000000"/>
                </a:solidFill>
                <a:latin typeface="Courier New" charset="0"/>
                <a:ea typeface="Times New Roman" charset="0"/>
              </a:rPr>
              <a:t>config-GigabitEthernet</a:t>
            </a:r>
            <a:r>
              <a:rPr lang="en-US" sz="900" dirty="0">
                <a:solidFill>
                  <a:srgbClr val="000000"/>
                </a:solidFill>
                <a:latin typeface="Courier New" charset="0"/>
                <a:ea typeface="Times New Roman" charset="0"/>
              </a:rPr>
              <a:t>)# </a:t>
            </a:r>
            <a:r>
              <a:rPr lang="en-US" sz="900" b="1" dirty="0">
                <a:solidFill>
                  <a:srgbClr val="000000"/>
                </a:solidFill>
                <a:latin typeface="Courier New" charset="0"/>
                <a:ea typeface="Times New Roman" charset="0"/>
              </a:rPr>
              <a:t>backup interface gig 1</a:t>
            </a:r>
          </a:p>
          <a:p>
            <a:pPr marL="0" marR="0"/>
            <a:r>
              <a:rPr lang="en-US" sz="900" dirty="0">
                <a:solidFill>
                  <a:srgbClr val="000000"/>
                </a:solidFill>
                <a:latin typeface="Courier New" charset="0"/>
                <a:ea typeface="Times New Roman" charset="0"/>
              </a:rPr>
              <a:t> </a:t>
            </a:r>
          </a:p>
          <a:p>
            <a:pPr marL="0" marR="0"/>
            <a:r>
              <a:rPr lang="en-US" sz="900" dirty="0">
                <a:solidFill>
                  <a:srgbClr val="000000"/>
                </a:solidFill>
                <a:latin typeface="Courier New" charset="0"/>
                <a:ea typeface="Times New Roman" charset="0"/>
              </a:rPr>
              <a:t>Changing backup interface configuration may cause ISE services to restart.</a:t>
            </a:r>
          </a:p>
          <a:p>
            <a:pPr marL="0" marR="0"/>
            <a:r>
              <a:rPr lang="en-US" sz="900" dirty="0">
                <a:solidFill>
                  <a:srgbClr val="000000"/>
                </a:solidFill>
                <a:latin typeface="Courier New" charset="0"/>
                <a:ea typeface="Times New Roman" charset="0"/>
              </a:rPr>
              <a:t>Are you sure you want to proceed? Y/N [N]: </a:t>
            </a:r>
            <a:r>
              <a:rPr lang="en-US" sz="900" b="1" dirty="0" smtClean="0">
                <a:solidFill>
                  <a:srgbClr val="000000"/>
                </a:solidFill>
                <a:latin typeface="Courier New" charset="0"/>
                <a:ea typeface="Times New Roman" charset="0"/>
              </a:rPr>
              <a:t>Y</a:t>
            </a:r>
            <a:endParaRPr lang="en-US" sz="900" b="1" dirty="0">
              <a:solidFill>
                <a:srgbClr val="000000"/>
              </a:solidFill>
              <a:latin typeface="Courier New" charset="0"/>
              <a:ea typeface="Times New Roman" charset="0"/>
            </a:endParaRPr>
          </a:p>
          <a:p>
            <a:pPr marL="0" marR="0"/>
            <a:r>
              <a:rPr lang="en-US" sz="900" dirty="0">
                <a:solidFill>
                  <a:srgbClr val="000000"/>
                </a:solidFill>
                <a:latin typeface="Courier New" charset="0"/>
                <a:ea typeface="Times New Roman" charset="0"/>
              </a:rPr>
              <a:t>ISE M&amp;T Log Collector is disabled</a:t>
            </a:r>
          </a:p>
          <a:p>
            <a:pPr marL="0" marR="0"/>
            <a:r>
              <a:rPr lang="en-US" sz="900" dirty="0">
                <a:solidFill>
                  <a:srgbClr val="000000"/>
                </a:solidFill>
                <a:latin typeface="Courier New" charset="0"/>
                <a:ea typeface="Times New Roman" charset="0"/>
              </a:rPr>
              <a:t>ISE M&amp;T Log Processor is disabled</a:t>
            </a:r>
          </a:p>
          <a:p>
            <a:pPr marL="0" marR="0"/>
            <a:r>
              <a:rPr lang="en-US" sz="900" dirty="0">
                <a:solidFill>
                  <a:srgbClr val="000000"/>
                </a:solidFill>
                <a:latin typeface="Courier New" charset="0"/>
                <a:ea typeface="Times New Roman" charset="0"/>
              </a:rPr>
              <a:t>ISE </a:t>
            </a:r>
            <a:r>
              <a:rPr lang="en-US" sz="900" dirty="0" err="1">
                <a:solidFill>
                  <a:srgbClr val="000000"/>
                </a:solidFill>
                <a:latin typeface="Courier New" charset="0"/>
                <a:ea typeface="Times New Roman" charset="0"/>
              </a:rPr>
              <a:t>PassiveID</a:t>
            </a:r>
            <a:r>
              <a:rPr lang="en-US" sz="900" dirty="0">
                <a:solidFill>
                  <a:srgbClr val="000000"/>
                </a:solidFill>
                <a:latin typeface="Courier New" charset="0"/>
                <a:ea typeface="Times New Roman" charset="0"/>
              </a:rPr>
              <a:t> Service is disabled</a:t>
            </a:r>
          </a:p>
          <a:p>
            <a:pPr marL="0" marR="0"/>
            <a:r>
              <a:rPr lang="en-US" sz="900" dirty="0">
                <a:solidFill>
                  <a:srgbClr val="000000"/>
                </a:solidFill>
                <a:latin typeface="Courier New" charset="0"/>
                <a:ea typeface="Times New Roman" charset="0"/>
              </a:rPr>
              <a:t>ISE </a:t>
            </a:r>
            <a:r>
              <a:rPr lang="en-US" sz="900" dirty="0" err="1">
                <a:solidFill>
                  <a:srgbClr val="000000"/>
                </a:solidFill>
                <a:latin typeface="Courier New" charset="0"/>
                <a:ea typeface="Times New Roman" charset="0"/>
              </a:rPr>
              <a:t>pxGrid</a:t>
            </a:r>
            <a:r>
              <a:rPr lang="en-US" sz="900" dirty="0">
                <a:solidFill>
                  <a:srgbClr val="000000"/>
                </a:solidFill>
                <a:latin typeface="Courier New" charset="0"/>
                <a:ea typeface="Times New Roman" charset="0"/>
              </a:rPr>
              <a:t> processes are disabled</a:t>
            </a:r>
          </a:p>
          <a:p>
            <a:pPr marL="0" marR="0"/>
            <a:r>
              <a:rPr lang="en-US" sz="900" dirty="0">
                <a:solidFill>
                  <a:srgbClr val="000000"/>
                </a:solidFill>
                <a:latin typeface="Courier New" charset="0"/>
                <a:ea typeface="Times New Roman" charset="0"/>
              </a:rPr>
              <a:t>Stopping ISE Application Server...</a:t>
            </a:r>
          </a:p>
          <a:p>
            <a:pPr marL="0" marR="0"/>
            <a:r>
              <a:rPr lang="en-US" sz="900" dirty="0">
                <a:solidFill>
                  <a:srgbClr val="000000"/>
                </a:solidFill>
                <a:latin typeface="Courier New" charset="0"/>
                <a:ea typeface="Times New Roman" charset="0"/>
              </a:rPr>
              <a:t>ISE Certificate Authority Service is disabled</a:t>
            </a:r>
          </a:p>
          <a:p>
            <a:pPr marL="0" marR="0"/>
            <a:r>
              <a:rPr lang="en-US" sz="900" dirty="0">
                <a:solidFill>
                  <a:srgbClr val="000000"/>
                </a:solidFill>
                <a:latin typeface="Courier New" charset="0"/>
                <a:ea typeface="Times New Roman" charset="0"/>
              </a:rPr>
              <a:t>ISE EST Service is disabled</a:t>
            </a:r>
          </a:p>
          <a:p>
            <a:pPr marL="0" marR="0"/>
            <a:r>
              <a:rPr lang="en-US" sz="900" dirty="0">
                <a:solidFill>
                  <a:srgbClr val="000000"/>
                </a:solidFill>
                <a:latin typeface="Courier New" charset="0"/>
                <a:ea typeface="Times New Roman" charset="0"/>
              </a:rPr>
              <a:t>ISE </a:t>
            </a:r>
            <a:r>
              <a:rPr lang="en-US" sz="900" dirty="0" err="1">
                <a:solidFill>
                  <a:srgbClr val="000000"/>
                </a:solidFill>
                <a:latin typeface="Courier New" charset="0"/>
                <a:ea typeface="Times New Roman" charset="0"/>
              </a:rPr>
              <a:t>Sxp</a:t>
            </a:r>
            <a:r>
              <a:rPr lang="en-US" sz="900" dirty="0">
                <a:solidFill>
                  <a:srgbClr val="000000"/>
                </a:solidFill>
                <a:latin typeface="Courier New" charset="0"/>
                <a:ea typeface="Times New Roman" charset="0"/>
              </a:rPr>
              <a:t> Engine Service is disabled</a:t>
            </a:r>
          </a:p>
          <a:p>
            <a:pPr marL="0" marR="0"/>
            <a:r>
              <a:rPr lang="en-US" sz="900" dirty="0">
                <a:solidFill>
                  <a:srgbClr val="000000"/>
                </a:solidFill>
                <a:latin typeface="Courier New" charset="0"/>
                <a:ea typeface="Times New Roman" charset="0"/>
              </a:rPr>
              <a:t>ISE TC-NAC Service is disabled</a:t>
            </a:r>
          </a:p>
          <a:p>
            <a:pPr marL="0" marR="0"/>
            <a:r>
              <a:rPr lang="en-US" sz="900" dirty="0">
                <a:solidFill>
                  <a:srgbClr val="000000"/>
                </a:solidFill>
                <a:latin typeface="Courier New" charset="0"/>
                <a:ea typeface="Times New Roman" charset="0"/>
              </a:rPr>
              <a:t>Stopping ISE Profiler Database...</a:t>
            </a:r>
          </a:p>
          <a:p>
            <a:pPr marL="0" marR="0"/>
            <a:r>
              <a:rPr lang="en-US" sz="900" dirty="0">
                <a:solidFill>
                  <a:srgbClr val="000000"/>
                </a:solidFill>
                <a:latin typeface="Courier New" charset="0"/>
                <a:ea typeface="Times New Roman" charset="0"/>
              </a:rPr>
              <a:t>Stopping ISE Indexing Engine...</a:t>
            </a:r>
          </a:p>
          <a:p>
            <a:pPr marL="0" marR="0"/>
            <a:r>
              <a:rPr lang="en-US" sz="900" dirty="0">
                <a:solidFill>
                  <a:srgbClr val="000000"/>
                </a:solidFill>
                <a:latin typeface="Courier New" charset="0"/>
                <a:ea typeface="Times New Roman" charset="0"/>
              </a:rPr>
              <a:t>ISE M&amp;T Session Database is disabled</a:t>
            </a:r>
          </a:p>
          <a:p>
            <a:pPr marL="0" marR="0"/>
            <a:r>
              <a:rPr lang="en-US" sz="900" dirty="0">
                <a:solidFill>
                  <a:srgbClr val="000000"/>
                </a:solidFill>
                <a:latin typeface="Courier New" charset="0"/>
                <a:ea typeface="Times New Roman" charset="0"/>
              </a:rPr>
              <a:t>Stopping ISE AD Connector...</a:t>
            </a:r>
          </a:p>
          <a:p>
            <a:pPr marL="0" marR="0"/>
            <a:r>
              <a:rPr lang="en-US" sz="900" dirty="0">
                <a:solidFill>
                  <a:srgbClr val="000000"/>
                </a:solidFill>
                <a:latin typeface="Courier New" charset="0"/>
                <a:ea typeface="Times New Roman" charset="0"/>
              </a:rPr>
              <a:t>Stopping ISE Database processes...</a:t>
            </a:r>
          </a:p>
          <a:p>
            <a:pPr marL="0" marR="0"/>
            <a:r>
              <a:rPr lang="en-US" sz="900" dirty="0" smtClean="0">
                <a:solidFill>
                  <a:srgbClr val="000000"/>
                </a:solidFill>
                <a:latin typeface="Courier New" charset="0"/>
                <a:ea typeface="Times New Roman" charset="0"/>
              </a:rPr>
              <a:t>ISE </a:t>
            </a:r>
            <a:r>
              <a:rPr lang="en-US" sz="900" dirty="0">
                <a:solidFill>
                  <a:srgbClr val="000000"/>
                </a:solidFill>
                <a:latin typeface="Courier New" charset="0"/>
                <a:ea typeface="Times New Roman" charset="0"/>
              </a:rPr>
              <a:t>M&amp;T Session Database is disabled</a:t>
            </a:r>
          </a:p>
          <a:p>
            <a:pPr marL="0" marR="0"/>
            <a:r>
              <a:rPr lang="en-US" sz="900" dirty="0">
                <a:solidFill>
                  <a:srgbClr val="000000"/>
                </a:solidFill>
                <a:latin typeface="Courier New" charset="0"/>
                <a:ea typeface="Times New Roman" charset="0"/>
              </a:rPr>
              <a:t>Starting ISE Profiler Database...</a:t>
            </a:r>
          </a:p>
          <a:p>
            <a:pPr marL="0" marR="0"/>
            <a:r>
              <a:rPr lang="en-US" sz="900" dirty="0">
                <a:solidFill>
                  <a:srgbClr val="000000"/>
                </a:solidFill>
                <a:latin typeface="Courier New" charset="0"/>
                <a:ea typeface="Times New Roman" charset="0"/>
              </a:rPr>
              <a:t>Starting ISE Application Server...</a:t>
            </a:r>
          </a:p>
          <a:p>
            <a:pPr marL="0" marR="0"/>
            <a:r>
              <a:rPr lang="en-US" sz="900" dirty="0">
                <a:solidFill>
                  <a:srgbClr val="000000"/>
                </a:solidFill>
                <a:latin typeface="Courier New" charset="0"/>
                <a:ea typeface="Times New Roman" charset="0"/>
              </a:rPr>
              <a:t>Starting ISE Indexing Engine</a:t>
            </a:r>
            <a:r>
              <a:rPr lang="en-US" sz="900" dirty="0" smtClean="0">
                <a:solidFill>
                  <a:srgbClr val="000000"/>
                </a:solidFill>
                <a:latin typeface="Courier New" charset="0"/>
                <a:ea typeface="Times New Roman" charset="0"/>
              </a:rPr>
              <a:t>...</a:t>
            </a:r>
          </a:p>
          <a:p>
            <a:pPr marL="0" marR="0"/>
            <a:r>
              <a:rPr lang="en-US" sz="900" dirty="0">
                <a:solidFill>
                  <a:srgbClr val="000000"/>
                </a:solidFill>
                <a:latin typeface="Courier New" charset="0"/>
                <a:ea typeface="Times New Roman" charset="0"/>
              </a:rPr>
              <a:t>Starting ISE AD Connector</a:t>
            </a:r>
            <a:r>
              <a:rPr lang="en-US" sz="900" dirty="0" smtClean="0">
                <a:solidFill>
                  <a:srgbClr val="000000"/>
                </a:solidFill>
                <a:latin typeface="Courier New" charset="0"/>
                <a:ea typeface="Times New Roman" charset="0"/>
              </a:rPr>
              <a:t>...</a:t>
            </a:r>
          </a:p>
          <a:p>
            <a:pPr marL="0" marR="0"/>
            <a:r>
              <a:rPr lang="en-US" sz="900" dirty="0" smtClean="0">
                <a:solidFill>
                  <a:srgbClr val="000000"/>
                </a:solidFill>
                <a:latin typeface="Courier New" charset="0"/>
                <a:ea typeface="Times New Roman" charset="0"/>
              </a:rPr>
              <a:t>Note</a:t>
            </a:r>
            <a:r>
              <a:rPr lang="en-US" sz="900" dirty="0">
                <a:solidFill>
                  <a:srgbClr val="000000"/>
                </a:solidFill>
                <a:latin typeface="Courier New" charset="0"/>
                <a:ea typeface="Times New Roman" charset="0"/>
              </a:rPr>
              <a:t>: ISE Processes are initializing. </a:t>
            </a:r>
            <a:endParaRPr lang="en-US" sz="900" dirty="0" smtClean="0">
              <a:solidFill>
                <a:srgbClr val="000000"/>
              </a:solidFill>
              <a:latin typeface="Courier New" charset="0"/>
              <a:ea typeface="Times New Roman" charset="0"/>
            </a:endParaRPr>
          </a:p>
          <a:p>
            <a:pPr marL="0" marR="0"/>
            <a:r>
              <a:rPr lang="en-US" sz="900" dirty="0" smtClean="0">
                <a:solidFill>
                  <a:srgbClr val="000000"/>
                </a:solidFill>
                <a:latin typeface="Courier New" charset="0"/>
                <a:ea typeface="Times New Roman" charset="0"/>
              </a:rPr>
              <a:t>Use </a:t>
            </a:r>
            <a:r>
              <a:rPr lang="en-US" sz="900" dirty="0">
                <a:solidFill>
                  <a:srgbClr val="000000"/>
                </a:solidFill>
                <a:latin typeface="Courier New" charset="0"/>
                <a:ea typeface="Times New Roman" charset="0"/>
              </a:rPr>
              <a:t>'show application status </a:t>
            </a:r>
            <a:r>
              <a:rPr lang="en-US" sz="900" dirty="0" err="1" smtClean="0">
                <a:solidFill>
                  <a:srgbClr val="000000"/>
                </a:solidFill>
                <a:latin typeface="Courier New" charset="0"/>
                <a:ea typeface="Times New Roman" charset="0"/>
              </a:rPr>
              <a:t>ise</a:t>
            </a:r>
            <a:r>
              <a:rPr lang="en-US" sz="900" dirty="0" smtClean="0">
                <a:solidFill>
                  <a:srgbClr val="000000"/>
                </a:solidFill>
                <a:latin typeface="Courier New" charset="0"/>
                <a:ea typeface="Times New Roman" charset="0"/>
              </a:rPr>
              <a:t>’ CLI </a:t>
            </a:r>
            <a:r>
              <a:rPr lang="en-US" sz="900" dirty="0">
                <a:solidFill>
                  <a:srgbClr val="000000"/>
                </a:solidFill>
                <a:latin typeface="Courier New" charset="0"/>
                <a:ea typeface="Times New Roman" charset="0"/>
              </a:rPr>
              <a:t>to verify all processes are in running state</a:t>
            </a:r>
            <a:r>
              <a:rPr lang="en-US" sz="900" dirty="0" smtClean="0">
                <a:solidFill>
                  <a:srgbClr val="000000"/>
                </a:solidFill>
                <a:latin typeface="Courier New" charset="0"/>
                <a:ea typeface="Times New Roman" charset="0"/>
              </a:rPr>
              <a:t>.</a:t>
            </a:r>
            <a:endParaRPr lang="en-US" sz="900" dirty="0">
              <a:solidFill>
                <a:srgbClr val="000000"/>
              </a:solidFill>
              <a:effectLst/>
              <a:latin typeface="Courier New" charset="0"/>
              <a:ea typeface="Times New Roman" charset="0"/>
            </a:endParaRPr>
          </a:p>
        </p:txBody>
      </p:sp>
      <p:sp>
        <p:nvSpPr>
          <p:cNvPr id="9" name="Rectangle 8"/>
          <p:cNvSpPr/>
          <p:nvPr/>
        </p:nvSpPr>
        <p:spPr>
          <a:xfrm>
            <a:off x="3767686" y="1729010"/>
            <a:ext cx="4986670" cy="1477328"/>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sz="900" dirty="0">
                <a:solidFill>
                  <a:srgbClr val="000000"/>
                </a:solidFill>
                <a:latin typeface="Courier New" charset="0"/>
                <a:ea typeface="Times New Roman" charset="0"/>
              </a:rPr>
              <a:t>atw-ise245/admin(</a:t>
            </a:r>
            <a:r>
              <a:rPr lang="en-US" sz="900" dirty="0" err="1">
                <a:solidFill>
                  <a:srgbClr val="000000"/>
                </a:solidFill>
                <a:latin typeface="Courier New" charset="0"/>
                <a:ea typeface="Times New Roman" charset="0"/>
              </a:rPr>
              <a:t>config-GigabitEthernet</a:t>
            </a:r>
            <a:r>
              <a:rPr lang="en-US" sz="900" dirty="0">
                <a:solidFill>
                  <a:srgbClr val="000000"/>
                </a:solidFill>
                <a:latin typeface="Courier New" charset="0"/>
                <a:ea typeface="Times New Roman" charset="0"/>
              </a:rPr>
              <a:t>)# </a:t>
            </a:r>
            <a:r>
              <a:rPr lang="en-US" sz="900" b="1" dirty="0">
                <a:solidFill>
                  <a:srgbClr val="000000"/>
                </a:solidFill>
                <a:latin typeface="Courier New" charset="0"/>
                <a:ea typeface="Times New Roman" charset="0"/>
              </a:rPr>
              <a:t>do show run | b </a:t>
            </a:r>
            <a:r>
              <a:rPr lang="en-US" sz="900" b="1" dirty="0" smtClean="0">
                <a:solidFill>
                  <a:srgbClr val="000000"/>
                </a:solidFill>
                <a:latin typeface="Courier New" charset="0"/>
                <a:ea typeface="Times New Roman" charset="0"/>
              </a:rPr>
              <a:t>interface</a:t>
            </a:r>
          </a:p>
          <a:p>
            <a:r>
              <a:rPr lang="en-US" sz="900" dirty="0" smtClean="0">
                <a:solidFill>
                  <a:srgbClr val="000000"/>
                </a:solidFill>
                <a:latin typeface="Courier New" charset="0"/>
                <a:ea typeface="Times New Roman" charset="0"/>
              </a:rPr>
              <a:t>  interface </a:t>
            </a:r>
            <a:r>
              <a:rPr lang="en-US" sz="900" dirty="0" err="1">
                <a:solidFill>
                  <a:srgbClr val="000000"/>
                </a:solidFill>
                <a:latin typeface="Courier New" charset="0"/>
                <a:ea typeface="Times New Roman" charset="0"/>
              </a:rPr>
              <a:t>GigabitEthernet</a:t>
            </a:r>
            <a:r>
              <a:rPr lang="en-US" sz="900" dirty="0">
                <a:solidFill>
                  <a:srgbClr val="000000"/>
                </a:solidFill>
                <a:latin typeface="Courier New" charset="0"/>
                <a:ea typeface="Times New Roman" charset="0"/>
              </a:rPr>
              <a:t> 0  </a:t>
            </a:r>
            <a:endParaRPr lang="en-US" sz="900" dirty="0" smtClean="0">
              <a:solidFill>
                <a:srgbClr val="000000"/>
              </a:solidFill>
              <a:latin typeface="Courier New" charset="0"/>
              <a:ea typeface="Times New Roman" charset="0"/>
            </a:endParaRPr>
          </a:p>
          <a:p>
            <a:r>
              <a:rPr lang="en-US" sz="900" dirty="0">
                <a:solidFill>
                  <a:srgbClr val="000000"/>
                </a:solidFill>
                <a:latin typeface="Courier New" charset="0"/>
                <a:ea typeface="Times New Roman" charset="0"/>
              </a:rPr>
              <a:t> </a:t>
            </a:r>
            <a:r>
              <a:rPr lang="en-US" sz="900" dirty="0" smtClean="0">
                <a:solidFill>
                  <a:srgbClr val="000000"/>
                </a:solidFill>
                <a:latin typeface="Courier New" charset="0"/>
                <a:ea typeface="Times New Roman" charset="0"/>
              </a:rPr>
              <a:t> ipv6 </a:t>
            </a:r>
            <a:r>
              <a:rPr lang="en-US" sz="900" dirty="0">
                <a:solidFill>
                  <a:srgbClr val="000000"/>
                </a:solidFill>
                <a:latin typeface="Courier New" charset="0"/>
                <a:ea typeface="Times New Roman" charset="0"/>
              </a:rPr>
              <a:t>address </a:t>
            </a:r>
            <a:r>
              <a:rPr lang="en-US" sz="900" dirty="0" err="1">
                <a:solidFill>
                  <a:srgbClr val="000000"/>
                </a:solidFill>
                <a:latin typeface="Courier New" charset="0"/>
                <a:ea typeface="Times New Roman" charset="0"/>
              </a:rPr>
              <a:t>autoconfig</a:t>
            </a:r>
            <a:r>
              <a:rPr lang="en-US" sz="900" dirty="0">
                <a:solidFill>
                  <a:srgbClr val="000000"/>
                </a:solidFill>
                <a:latin typeface="Courier New" charset="0"/>
                <a:ea typeface="Times New Roman" charset="0"/>
              </a:rPr>
              <a:t>  </a:t>
            </a:r>
            <a:endParaRPr lang="en-US" sz="900" dirty="0" smtClean="0">
              <a:solidFill>
                <a:srgbClr val="000000"/>
              </a:solidFill>
              <a:latin typeface="Courier New" charset="0"/>
              <a:ea typeface="Times New Roman" charset="0"/>
            </a:endParaRPr>
          </a:p>
          <a:p>
            <a:r>
              <a:rPr lang="en-US" sz="900" dirty="0" smtClean="0">
                <a:solidFill>
                  <a:srgbClr val="000000"/>
                </a:solidFill>
                <a:latin typeface="Courier New" charset="0"/>
                <a:ea typeface="Times New Roman" charset="0"/>
              </a:rPr>
              <a:t>  ipv6 </a:t>
            </a:r>
            <a:r>
              <a:rPr lang="en-US" sz="900" dirty="0">
                <a:solidFill>
                  <a:srgbClr val="000000"/>
                </a:solidFill>
                <a:latin typeface="Courier New" charset="0"/>
                <a:ea typeface="Times New Roman" charset="0"/>
              </a:rPr>
              <a:t>enable  </a:t>
            </a:r>
            <a:endParaRPr lang="en-US" sz="900" dirty="0" smtClean="0">
              <a:solidFill>
                <a:srgbClr val="000000"/>
              </a:solidFill>
              <a:latin typeface="Courier New" charset="0"/>
              <a:ea typeface="Times New Roman" charset="0"/>
            </a:endParaRPr>
          </a:p>
          <a:p>
            <a:r>
              <a:rPr lang="en-US" sz="900" b="1" dirty="0">
                <a:solidFill>
                  <a:srgbClr val="489542"/>
                </a:solidFill>
                <a:latin typeface="Courier New" charset="0"/>
                <a:ea typeface="Times New Roman" charset="0"/>
              </a:rPr>
              <a:t> </a:t>
            </a:r>
            <a:r>
              <a:rPr lang="en-US" sz="900" b="1" dirty="0" smtClean="0">
                <a:solidFill>
                  <a:srgbClr val="489542"/>
                </a:solidFill>
                <a:latin typeface="Courier New" charset="0"/>
                <a:ea typeface="Times New Roman" charset="0"/>
              </a:rPr>
              <a:t> backup </a:t>
            </a:r>
            <a:r>
              <a:rPr lang="en-US" sz="900" b="1" dirty="0">
                <a:solidFill>
                  <a:srgbClr val="489542"/>
                </a:solidFill>
                <a:latin typeface="Courier New" charset="0"/>
                <a:ea typeface="Times New Roman" charset="0"/>
              </a:rPr>
              <a:t>interface </a:t>
            </a:r>
            <a:r>
              <a:rPr lang="en-US" sz="900" b="1" dirty="0" err="1">
                <a:solidFill>
                  <a:srgbClr val="489542"/>
                </a:solidFill>
                <a:latin typeface="Courier New" charset="0"/>
                <a:ea typeface="Times New Roman" charset="0"/>
              </a:rPr>
              <a:t>GigabitEthernet</a:t>
            </a:r>
            <a:r>
              <a:rPr lang="en-US" sz="900" b="1" dirty="0">
                <a:solidFill>
                  <a:srgbClr val="489542"/>
                </a:solidFill>
                <a:latin typeface="Courier New" charset="0"/>
                <a:ea typeface="Times New Roman" charset="0"/>
              </a:rPr>
              <a:t> 1  </a:t>
            </a:r>
            <a:endParaRPr lang="en-US" sz="900" b="1" dirty="0" smtClean="0">
              <a:solidFill>
                <a:srgbClr val="489542"/>
              </a:solidFill>
              <a:latin typeface="Courier New" charset="0"/>
              <a:ea typeface="Times New Roman" charset="0"/>
            </a:endParaRPr>
          </a:p>
          <a:p>
            <a:r>
              <a:rPr lang="en-US" sz="900" dirty="0" smtClean="0">
                <a:solidFill>
                  <a:srgbClr val="000000"/>
                </a:solidFill>
                <a:latin typeface="Courier New" charset="0"/>
                <a:ea typeface="Times New Roman" charset="0"/>
              </a:rPr>
              <a:t>  </a:t>
            </a:r>
            <a:r>
              <a:rPr lang="en-US" sz="900" dirty="0" err="1" smtClean="0">
                <a:solidFill>
                  <a:srgbClr val="000000"/>
                </a:solidFill>
                <a:latin typeface="Courier New" charset="0"/>
                <a:ea typeface="Times New Roman" charset="0"/>
              </a:rPr>
              <a:t>ip</a:t>
            </a:r>
            <a:r>
              <a:rPr lang="en-US" sz="900" dirty="0" smtClean="0">
                <a:solidFill>
                  <a:srgbClr val="000000"/>
                </a:solidFill>
                <a:latin typeface="Courier New" charset="0"/>
                <a:ea typeface="Times New Roman" charset="0"/>
              </a:rPr>
              <a:t> </a:t>
            </a:r>
            <a:r>
              <a:rPr lang="en-US" sz="900" dirty="0">
                <a:solidFill>
                  <a:srgbClr val="000000"/>
                </a:solidFill>
                <a:latin typeface="Courier New" charset="0"/>
                <a:ea typeface="Times New Roman" charset="0"/>
              </a:rPr>
              <a:t>address 10.1.100.245 </a:t>
            </a:r>
            <a:r>
              <a:rPr lang="en-US" sz="900" dirty="0" smtClean="0">
                <a:solidFill>
                  <a:srgbClr val="000000"/>
                </a:solidFill>
                <a:latin typeface="Courier New" charset="0"/>
                <a:ea typeface="Times New Roman" charset="0"/>
              </a:rPr>
              <a:t>255.255.255.0</a:t>
            </a:r>
          </a:p>
          <a:p>
            <a:r>
              <a:rPr lang="en-US" sz="900" dirty="0" smtClean="0">
                <a:solidFill>
                  <a:srgbClr val="000000"/>
                </a:solidFill>
                <a:latin typeface="Courier New" charset="0"/>
                <a:ea typeface="Times New Roman" charset="0"/>
              </a:rPr>
              <a:t>!</a:t>
            </a:r>
          </a:p>
          <a:p>
            <a:r>
              <a:rPr lang="en-US" sz="900" dirty="0" smtClean="0">
                <a:solidFill>
                  <a:srgbClr val="000000"/>
                </a:solidFill>
                <a:latin typeface="Courier New" charset="0"/>
                <a:ea typeface="Times New Roman" charset="0"/>
              </a:rPr>
              <a:t>interface </a:t>
            </a:r>
            <a:r>
              <a:rPr lang="en-US" sz="900" dirty="0" err="1">
                <a:solidFill>
                  <a:srgbClr val="000000"/>
                </a:solidFill>
                <a:latin typeface="Courier New" charset="0"/>
                <a:ea typeface="Times New Roman" charset="0"/>
              </a:rPr>
              <a:t>GigabitEthernet</a:t>
            </a:r>
            <a:r>
              <a:rPr lang="en-US" sz="900" dirty="0">
                <a:solidFill>
                  <a:srgbClr val="000000"/>
                </a:solidFill>
                <a:latin typeface="Courier New" charset="0"/>
                <a:ea typeface="Times New Roman" charset="0"/>
              </a:rPr>
              <a:t> 1  </a:t>
            </a:r>
            <a:endParaRPr lang="en-US" sz="900" dirty="0" smtClean="0">
              <a:solidFill>
                <a:srgbClr val="000000"/>
              </a:solidFill>
              <a:latin typeface="Courier New" charset="0"/>
              <a:ea typeface="Times New Roman" charset="0"/>
            </a:endParaRPr>
          </a:p>
          <a:p>
            <a:r>
              <a:rPr lang="en-US" sz="900" dirty="0">
                <a:solidFill>
                  <a:srgbClr val="000000"/>
                </a:solidFill>
                <a:latin typeface="Courier New" charset="0"/>
                <a:ea typeface="Times New Roman" charset="0"/>
              </a:rPr>
              <a:t> </a:t>
            </a:r>
            <a:r>
              <a:rPr lang="en-US" sz="900" dirty="0" smtClean="0">
                <a:solidFill>
                  <a:srgbClr val="000000"/>
                </a:solidFill>
                <a:latin typeface="Courier New" charset="0"/>
                <a:ea typeface="Times New Roman" charset="0"/>
              </a:rPr>
              <a:t> ipv6 </a:t>
            </a:r>
            <a:r>
              <a:rPr lang="en-US" sz="900" dirty="0">
                <a:solidFill>
                  <a:srgbClr val="000000"/>
                </a:solidFill>
                <a:latin typeface="Courier New" charset="0"/>
                <a:ea typeface="Times New Roman" charset="0"/>
              </a:rPr>
              <a:t>address </a:t>
            </a:r>
            <a:r>
              <a:rPr lang="en-US" sz="900" dirty="0" err="1" smtClean="0">
                <a:solidFill>
                  <a:srgbClr val="000000"/>
                </a:solidFill>
                <a:latin typeface="Courier New" charset="0"/>
                <a:ea typeface="Times New Roman" charset="0"/>
              </a:rPr>
              <a:t>autoconfig</a:t>
            </a:r>
            <a:endParaRPr lang="en-US" sz="900" dirty="0" smtClean="0">
              <a:solidFill>
                <a:srgbClr val="000000"/>
              </a:solidFill>
              <a:latin typeface="Courier New" charset="0"/>
              <a:ea typeface="Times New Roman" charset="0"/>
            </a:endParaRPr>
          </a:p>
          <a:p>
            <a:r>
              <a:rPr lang="en-US" sz="900" dirty="0" smtClean="0">
                <a:solidFill>
                  <a:srgbClr val="000000"/>
                </a:solidFill>
                <a:latin typeface="Courier New" charset="0"/>
                <a:ea typeface="Times New Roman" charset="0"/>
              </a:rPr>
              <a:t>!</a:t>
            </a:r>
          </a:p>
        </p:txBody>
      </p:sp>
    </p:spTree>
    <p:extLst>
      <p:ext uri="{BB962C8B-B14F-4D97-AF65-F5344CB8AC3E}">
        <p14:creationId xmlns:p14="http://schemas.microsoft.com/office/powerpoint/2010/main" val="1923005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050549" y="1070023"/>
            <a:ext cx="6630867" cy="248254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0" y="4661941"/>
            <a:ext cx="9144000" cy="4815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30144" y="249427"/>
            <a:ext cx="8579188" cy="357487"/>
          </a:xfrm>
        </p:spPr>
        <p:txBody>
          <a:bodyPr/>
          <a:lstStyle/>
          <a:p>
            <a:r>
              <a:rPr lang="en-US" dirty="0" smtClean="0"/>
              <a:t>GUI</a:t>
            </a:r>
            <a:r>
              <a:rPr lang="ja-JP" altLang="en-US" dirty="0" smtClean="0"/>
              <a:t>設定の拡張</a:t>
            </a:r>
            <a:endParaRPr lang="en-US" dirty="0"/>
          </a:p>
        </p:txBody>
      </p:sp>
      <p:sp>
        <p:nvSpPr>
          <p:cNvPr id="4" name="Text Placeholder 3"/>
          <p:cNvSpPr>
            <a:spLocks noGrp="1"/>
          </p:cNvSpPr>
          <p:nvPr>
            <p:ph type="body" sz="quarter" idx="10"/>
          </p:nvPr>
        </p:nvSpPr>
        <p:spPr>
          <a:xfrm>
            <a:off x="254939" y="649787"/>
            <a:ext cx="8588437" cy="329804"/>
          </a:xfrm>
        </p:spPr>
        <p:txBody>
          <a:bodyPr/>
          <a:lstStyle/>
          <a:p>
            <a:r>
              <a:rPr lang="ja-JP" altLang="en-US" sz="1600" dirty="0" smtClean="0"/>
              <a:t>ノード毎に設定適用が可能</a:t>
            </a:r>
            <a:endParaRPr lang="en-US" sz="1600"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73635" y="3011937"/>
            <a:ext cx="4362713" cy="201928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62574" y="3055089"/>
            <a:ext cx="3943230" cy="1972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195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ja-JP" altLang="en-US" dirty="0" smtClean="0"/>
              <a:t>ユーザマネジメント</a:t>
            </a:r>
            <a:endParaRPr lang="en-US" dirty="0"/>
          </a:p>
        </p:txBody>
      </p:sp>
      <p:sp>
        <p:nvSpPr>
          <p:cNvPr id="9" name="Content Placeholder 8"/>
          <p:cNvSpPr>
            <a:spLocks noGrp="1"/>
          </p:cNvSpPr>
          <p:nvPr>
            <p:ph idx="1"/>
          </p:nvPr>
        </p:nvSpPr>
        <p:spPr>
          <a:xfrm>
            <a:off x="229701" y="858758"/>
            <a:ext cx="8580924" cy="997608"/>
          </a:xfrm>
        </p:spPr>
        <p:txBody>
          <a:bodyPr/>
          <a:lstStyle/>
          <a:p>
            <a:pPr marL="257175" indent="-257175"/>
            <a:r>
              <a:rPr lang="ja-JP" altLang="en-US" sz="2000" dirty="0" smtClean="0"/>
              <a:t>インアクティビティユーザを</a:t>
            </a:r>
            <a:r>
              <a:rPr lang="en-US" altLang="ja-JP" sz="2000" dirty="0" smtClean="0"/>
              <a:t>N</a:t>
            </a:r>
            <a:r>
              <a:rPr lang="ja-JP" altLang="en-US" sz="2000" dirty="0" smtClean="0"/>
              <a:t>日後に無効化（インターナル</a:t>
            </a:r>
            <a:r>
              <a:rPr lang="en-US" altLang="ja-JP" sz="2000" dirty="0" smtClean="0"/>
              <a:t>DB</a:t>
            </a:r>
            <a:r>
              <a:rPr lang="ja-JP" altLang="en-US" sz="2000" dirty="0" smtClean="0"/>
              <a:t>）</a:t>
            </a:r>
            <a:endParaRPr lang="en-US" altLang="ja-JP" sz="2000" dirty="0" smtClean="0"/>
          </a:p>
          <a:p>
            <a:pPr marL="257175" indent="-257175"/>
            <a:r>
              <a:rPr lang="ja-JP" altLang="en-US" sz="2000" dirty="0" smtClean="0"/>
              <a:t>特定の日時かつ</a:t>
            </a:r>
            <a:r>
              <a:rPr lang="en-US" altLang="ja-JP" sz="2000" dirty="0" smtClean="0"/>
              <a:t>/</a:t>
            </a:r>
            <a:r>
              <a:rPr lang="ja-JP" altLang="en-US" sz="2000" dirty="0" smtClean="0"/>
              <a:t>または数日後の指定が可</a:t>
            </a:r>
            <a:endParaRPr lang="en-US" altLang="ja-JP" sz="2000" dirty="0" smtClean="0"/>
          </a:p>
          <a:p>
            <a:pPr marL="723749" lvl="2" indent="-257175">
              <a:buClr>
                <a:srgbClr val="676767"/>
              </a:buClr>
              <a:buSzPct val="80000"/>
              <a:buFont typeface="Wingdings" panose="05000000000000000000" pitchFamily="2" charset="2"/>
              <a:buChar char="Ø"/>
            </a:pPr>
            <a:r>
              <a:rPr lang="ja-JP" altLang="en-US" sz="1400" dirty="0" smtClean="0">
                <a:solidFill>
                  <a:srgbClr val="00B050"/>
                </a:solidFill>
                <a:cs typeface="CiscoSans ExtraLight"/>
              </a:rPr>
              <a:t>マイグレーションサポート有り</a:t>
            </a:r>
            <a:endParaRPr lang="en-US" sz="1400" dirty="0">
              <a:solidFill>
                <a:srgbClr val="676767"/>
              </a:solidFill>
              <a:cs typeface="CiscoSans ExtraLight"/>
            </a:endParaRPr>
          </a:p>
          <a:p>
            <a:pPr marL="434932" lvl="1" indent="-257175"/>
            <a:endParaRPr lang="en-US" dirty="0">
              <a:solidFill>
                <a:srgbClr val="00B050"/>
              </a:solidFill>
            </a:endParaRPr>
          </a:p>
        </p:txBody>
      </p:sp>
      <p:sp>
        <p:nvSpPr>
          <p:cNvPr id="8" name="Text Placeholder 7"/>
          <p:cNvSpPr>
            <a:spLocks noGrp="1"/>
          </p:cNvSpPr>
          <p:nvPr>
            <p:ph type="body" sz="quarter" idx="10"/>
          </p:nvPr>
        </p:nvSpPr>
        <p:spPr>
          <a:prstGeom prst="rect">
            <a:avLst/>
          </a:prstGeom>
        </p:spPr>
        <p:txBody>
          <a:bodyPr/>
          <a:lstStyle/>
          <a:p>
            <a:pPr marL="0" indent="0">
              <a:buNone/>
            </a:pPr>
            <a:r>
              <a:rPr lang="en-US" sz="1500" b="1" dirty="0" smtClean="0"/>
              <a:t>ACS 5.x </a:t>
            </a:r>
            <a:r>
              <a:rPr lang="ja-JP" altLang="en-US" sz="1500" b="1" dirty="0" smtClean="0"/>
              <a:t>から</a:t>
            </a:r>
            <a:r>
              <a:rPr lang="en-US" altLang="ja-JP" sz="1500" b="1" dirty="0" smtClean="0"/>
              <a:t> : </a:t>
            </a:r>
            <a:r>
              <a:rPr lang="ja-JP" altLang="en-US" sz="1500" b="1" dirty="0" smtClean="0"/>
              <a:t>ユーザマネジメントの拡張</a:t>
            </a:r>
            <a:endParaRPr lang="en-US" sz="1500" dirty="0"/>
          </a:p>
        </p:txBody>
      </p:sp>
      <p:pic>
        <p:nvPicPr>
          <p:cNvPr id="6" name="Picture 5"/>
          <p:cNvPicPr>
            <a:picLocks noChangeAspect="1"/>
          </p:cNvPicPr>
          <p:nvPr/>
        </p:nvPicPr>
        <p:blipFill>
          <a:blip r:embed="rId3"/>
          <a:stretch>
            <a:fillRect/>
          </a:stretch>
        </p:blipFill>
        <p:spPr>
          <a:xfrm>
            <a:off x="1089936" y="2131592"/>
            <a:ext cx="6851457" cy="2375172"/>
          </a:xfrm>
          <a:prstGeom prst="rect">
            <a:avLst/>
          </a:prstGeom>
          <a:ln>
            <a:noFill/>
          </a:ln>
          <a:effectLst>
            <a:outerShdw blurRad="292100" dist="139700" dir="2700000" algn="tl" rotWithShape="0">
              <a:srgbClr val="333333">
                <a:alpha val="65000"/>
              </a:srgbClr>
            </a:outerShdw>
          </a:effectLst>
        </p:spPr>
      </p:pic>
      <p:cxnSp>
        <p:nvCxnSpPr>
          <p:cNvPr id="14" name="Straight Arrow Connector 13"/>
          <p:cNvCxnSpPr/>
          <p:nvPr/>
        </p:nvCxnSpPr>
        <p:spPr>
          <a:xfrm flipH="1" flipV="1">
            <a:off x="6396358" y="2266987"/>
            <a:ext cx="632124" cy="271"/>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51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3548" y="271061"/>
            <a:ext cx="6161738" cy="824072"/>
          </a:xfrm>
          <a:prstGeom prst="rect">
            <a:avLst/>
          </a:prstGeom>
        </p:spPr>
        <p:txBody>
          <a:bodyPr vert="horz" lIns="91420" tIns="45710" rIns="91420" bIns="45710" rtlCol="0" anchor="t" anchorCtr="0">
            <a:noAutofit/>
          </a:bodyPr>
          <a:lstStyle>
            <a:lvl1pPr defTabSz="914209">
              <a:lnSpc>
                <a:spcPct val="90000"/>
              </a:lnSpc>
              <a:spcBef>
                <a:spcPct val="0"/>
              </a:spcBef>
              <a:buNone/>
              <a:defRPr lang="en-US" sz="3600" b="0" i="0" spc="0" baseline="0">
                <a:solidFill>
                  <a:srgbClr val="00A2BF"/>
                </a:solidFill>
                <a:latin typeface="+mj-lt"/>
                <a:ea typeface="+mj-ea"/>
                <a:cs typeface="CiscoSans Thin"/>
              </a:defRPr>
            </a:lvl1pPr>
          </a:lstStyle>
          <a:p>
            <a:r>
              <a:rPr lang="en-US" dirty="0" smtClean="0"/>
              <a:t>Context Visibility Wizard</a:t>
            </a:r>
            <a:endParaRPr lang="en-US" dirty="0"/>
          </a:p>
        </p:txBody>
      </p:sp>
      <p:sp>
        <p:nvSpPr>
          <p:cNvPr id="4" name="Text Placeholder 3"/>
          <p:cNvSpPr>
            <a:spLocks noGrp="1"/>
          </p:cNvSpPr>
          <p:nvPr>
            <p:ph type="body" sz="quarter" idx="10"/>
          </p:nvPr>
        </p:nvSpPr>
        <p:spPr>
          <a:xfrm>
            <a:off x="236024" y="844426"/>
            <a:ext cx="8582751" cy="938057"/>
          </a:xfrm>
        </p:spPr>
        <p:txBody>
          <a:bodyPr/>
          <a:lstStyle/>
          <a:p>
            <a:r>
              <a:rPr lang="en-US" dirty="0" err="1" smtClean="0"/>
              <a:t>ISEをセットアップし、ネットワークからエンドポイントの情報収集を開始する</a:t>
            </a:r>
            <a:endParaRPr lang="en-US" dirty="0" smtClean="0"/>
          </a:p>
          <a:p>
            <a:r>
              <a:rPr lang="en-US" dirty="0" smtClean="0"/>
              <a:t>Network Access </a:t>
            </a:r>
            <a:r>
              <a:rPr lang="en-US" dirty="0" err="1" smtClean="0"/>
              <a:t>Devicesを設定する</a:t>
            </a:r>
            <a:endParaRPr lang="en-US" dirty="0" smtClean="0"/>
          </a:p>
          <a:p>
            <a:pPr lvl="1"/>
            <a:r>
              <a:rPr lang="en-US" dirty="0" smtClean="0"/>
              <a:t>例 SPAN, IP </a:t>
            </a:r>
            <a:r>
              <a:rPr lang="en-US" dirty="0"/>
              <a:t>helper </a:t>
            </a:r>
            <a:r>
              <a:rPr lang="ja-JP" altLang="en-US" dirty="0" smtClean="0"/>
              <a:t>等</a:t>
            </a:r>
            <a:r>
              <a:rPr lang="en-US" dirty="0" smtClean="0"/>
              <a:t> </a:t>
            </a:r>
          </a:p>
          <a:p>
            <a:r>
              <a:rPr lang="en-US" dirty="0" smtClean="0"/>
              <a:t>IP</a:t>
            </a:r>
            <a:r>
              <a:rPr lang="ja-JP" altLang="en-US" dirty="0" smtClean="0"/>
              <a:t>アドレスレンジの指定で</a:t>
            </a:r>
            <a:r>
              <a:rPr lang="en-US" dirty="0" smtClean="0"/>
              <a:t>NAD</a:t>
            </a:r>
            <a:r>
              <a:rPr lang="ja-JP" altLang="en-US" dirty="0" smtClean="0"/>
              <a:t>を検索</a:t>
            </a:r>
            <a:endParaRPr lang="en-US" dirty="0" smtClean="0"/>
          </a:p>
          <a:p>
            <a:r>
              <a:rPr lang="en-US" dirty="0" smtClean="0"/>
              <a:t>Wizard</a:t>
            </a:r>
            <a:r>
              <a:rPr lang="ja-JP" altLang="en-US" dirty="0" smtClean="0"/>
              <a:t>内で下記プローブの有効化が可能</a:t>
            </a:r>
            <a:endParaRPr lang="en-US" altLang="ja-JP" dirty="0" smtClean="0"/>
          </a:p>
          <a:p>
            <a:pPr lvl="2"/>
            <a:r>
              <a:rPr lang="en-US" dirty="0" smtClean="0"/>
              <a:t>HTTP Probe, DHCP Probe, NMAP Probe, SNMP Probe </a:t>
            </a:r>
          </a:p>
          <a:p>
            <a:endParaRPr lang="en-US" dirty="0" smtClean="0"/>
          </a:p>
          <a:p>
            <a:pPr marL="292040" lvl="1" indent="0">
              <a:buNone/>
            </a:pPr>
            <a:endParaRPr lang="en-US" dirty="0"/>
          </a:p>
        </p:txBody>
      </p:sp>
      <p:pic>
        <p:nvPicPr>
          <p:cNvPr id="3" name="Picture 2"/>
          <p:cNvPicPr>
            <a:picLocks noChangeAspect="1"/>
          </p:cNvPicPr>
          <p:nvPr/>
        </p:nvPicPr>
        <p:blipFill>
          <a:blip r:embed="rId3"/>
          <a:stretch>
            <a:fillRect/>
          </a:stretch>
        </p:blipFill>
        <p:spPr>
          <a:xfrm>
            <a:off x="5907811" y="1349595"/>
            <a:ext cx="2867772" cy="1114425"/>
          </a:xfrm>
          <a:prstGeom prst="rect">
            <a:avLst/>
          </a:prstGeom>
        </p:spPr>
      </p:pic>
      <p:sp>
        <p:nvSpPr>
          <p:cNvPr id="6" name="Rounded Rectangle 5"/>
          <p:cNvSpPr/>
          <p:nvPr/>
        </p:nvSpPr>
        <p:spPr bwMode="auto">
          <a:xfrm>
            <a:off x="6442658" y="1613508"/>
            <a:ext cx="1943175" cy="301011"/>
          </a:xfrm>
          <a:prstGeom prst="roundRect">
            <a:avLst>
              <a:gd name="adj" fmla="val 0"/>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Tree>
    <p:extLst>
      <p:ext uri="{BB962C8B-B14F-4D97-AF65-F5344CB8AC3E}">
        <p14:creationId xmlns:p14="http://schemas.microsoft.com/office/powerpoint/2010/main" val="401924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515998"/>
            <a:ext cx="7426960" cy="6275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ja-JP" altLang="en-US" dirty="0" smtClean="0"/>
              <a:t>パスフレーズ生成</a:t>
            </a:r>
            <a:endParaRPr lang="en-US" dirty="0"/>
          </a:p>
        </p:txBody>
      </p:sp>
      <p:pic>
        <p:nvPicPr>
          <p:cNvPr id="5" name="Picture 4"/>
          <p:cNvPicPr>
            <a:picLocks noChangeAspect="1"/>
          </p:cNvPicPr>
          <p:nvPr/>
        </p:nvPicPr>
        <p:blipFill>
          <a:blip r:embed="rId3"/>
          <a:stretch>
            <a:fillRect/>
          </a:stretch>
        </p:blipFill>
        <p:spPr>
          <a:xfrm>
            <a:off x="462301" y="1073150"/>
            <a:ext cx="6870023" cy="3801781"/>
          </a:xfrm>
          <a:prstGeom prst="rect">
            <a:avLst/>
          </a:prstGeom>
          <a:ln>
            <a:noFill/>
          </a:ln>
          <a:effectLst>
            <a:outerShdw blurRad="292100" dist="139700" dir="2700000" algn="tl" rotWithShape="0">
              <a:srgbClr val="333333">
                <a:alpha val="65000"/>
              </a:srgbClr>
            </a:outerShdw>
          </a:effectLst>
        </p:spPr>
      </p:pic>
      <p:cxnSp>
        <p:nvCxnSpPr>
          <p:cNvPr id="6" name="Straight Arrow Connector 5"/>
          <p:cNvCxnSpPr/>
          <p:nvPr/>
        </p:nvCxnSpPr>
        <p:spPr>
          <a:xfrm flipH="1">
            <a:off x="4704080" y="4617598"/>
            <a:ext cx="878991"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6172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47734" y="760660"/>
            <a:ext cx="6668457" cy="3928859"/>
          </a:xfrm>
        </p:spPr>
        <p:txBody>
          <a:bodyPr/>
          <a:lstStyle/>
          <a:p>
            <a:pPr marL="257175" indent="-257175"/>
            <a:r>
              <a:rPr lang="en-US" sz="1800" dirty="0"/>
              <a:t>“Service-Type</a:t>
            </a:r>
            <a:r>
              <a:rPr lang="en-US" sz="1800" dirty="0" smtClean="0"/>
              <a:t>”</a:t>
            </a:r>
            <a:r>
              <a:rPr lang="en-US" sz="1800" dirty="0"/>
              <a:t> </a:t>
            </a:r>
            <a:r>
              <a:rPr lang="ja-JP" altLang="en-US" sz="1800" dirty="0" smtClean="0"/>
              <a:t>に該当する</a:t>
            </a:r>
            <a:r>
              <a:rPr lang="en-US" sz="1800" dirty="0" smtClean="0"/>
              <a:t>RADIUS</a:t>
            </a:r>
            <a:r>
              <a:rPr lang="ja-JP" altLang="en-US" sz="1800" dirty="0" smtClean="0"/>
              <a:t>アトリビュート</a:t>
            </a:r>
            <a:endParaRPr lang="en-US" sz="1800" dirty="0" smtClean="0"/>
          </a:p>
          <a:p>
            <a:pPr marL="257175" indent="-257175"/>
            <a:r>
              <a:rPr lang="en-US" altLang="ja-JP" sz="1800" dirty="0" smtClean="0"/>
              <a:t>DN</a:t>
            </a:r>
            <a:r>
              <a:rPr lang="ja-JP" altLang="en-US" sz="1800" dirty="0" smtClean="0"/>
              <a:t>に加え、</a:t>
            </a:r>
            <a:r>
              <a:rPr lang="en-US" altLang="ja-JP" sz="1800" dirty="0" smtClean="0"/>
              <a:t>CN</a:t>
            </a:r>
            <a:r>
              <a:rPr lang="ja-JP" altLang="en-US" sz="1800" dirty="0" smtClean="0"/>
              <a:t>に基づく</a:t>
            </a:r>
            <a:r>
              <a:rPr lang="en-US" sz="1800" dirty="0" smtClean="0"/>
              <a:t>LDAP</a:t>
            </a:r>
            <a:r>
              <a:rPr lang="ja-JP" altLang="en-US" sz="1800" dirty="0" smtClean="0"/>
              <a:t>グループの索引</a:t>
            </a:r>
            <a:endParaRPr lang="en-US" sz="1800" dirty="0"/>
          </a:p>
          <a:p>
            <a:pPr marL="723749" lvl="2" indent="-257175">
              <a:buClr>
                <a:srgbClr val="676767"/>
              </a:buClr>
              <a:buFont typeface="Wingdings" panose="05000000000000000000" pitchFamily="2" charset="2"/>
              <a:buChar char="Ø"/>
            </a:pPr>
            <a:r>
              <a:rPr lang="ja-JP" altLang="en-US" sz="1400" dirty="0">
                <a:solidFill>
                  <a:srgbClr val="00B050"/>
                </a:solidFill>
              </a:rPr>
              <a:t>マイグレーションサポート有り</a:t>
            </a:r>
            <a:endParaRPr lang="en-US" sz="1400" dirty="0"/>
          </a:p>
          <a:p>
            <a:r>
              <a:rPr lang="en-US" sz="1800" dirty="0" smtClean="0"/>
              <a:t>SNMP </a:t>
            </a:r>
            <a:r>
              <a:rPr lang="ja-JP" altLang="en-US" sz="1800" dirty="0" smtClean="0"/>
              <a:t>トラップのサポート</a:t>
            </a:r>
            <a:r>
              <a:rPr lang="en-US" sz="1800" dirty="0" smtClean="0"/>
              <a:t>:</a:t>
            </a:r>
          </a:p>
          <a:p>
            <a:pPr lvl="2">
              <a:buFont typeface="Wingdings" panose="05000000000000000000" pitchFamily="2" charset="2"/>
              <a:buChar char="Ø"/>
            </a:pPr>
            <a:r>
              <a:rPr lang="ja-JP" altLang="en-US" sz="1400" dirty="0" smtClean="0"/>
              <a:t>コールドスタート、リンクアップ、リンクダウン、</a:t>
            </a:r>
            <a:r>
              <a:rPr lang="en-US" altLang="ja-JP" sz="1400" dirty="0" smtClean="0"/>
              <a:t>SNMP</a:t>
            </a:r>
            <a:r>
              <a:rPr lang="ja-JP" altLang="en-US" sz="1400" dirty="0" smtClean="0"/>
              <a:t>認証失敗</a:t>
            </a:r>
            <a:endParaRPr lang="en-US" altLang="ja-JP" sz="1400" dirty="0" smtClean="0"/>
          </a:p>
          <a:p>
            <a:pPr lvl="2">
              <a:buFont typeface="Wingdings" panose="05000000000000000000" pitchFamily="2" charset="2"/>
              <a:buChar char="Ø"/>
            </a:pPr>
            <a:r>
              <a:rPr lang="ja-JP" altLang="en-US" sz="1400" dirty="0" smtClean="0"/>
              <a:t>プロせしステータス、ディスクユーティライゼーション</a:t>
            </a:r>
            <a:endParaRPr lang="en-US" altLang="ja-JP" sz="1400" dirty="0" smtClean="0"/>
          </a:p>
          <a:p>
            <a:r>
              <a:rPr lang="en-US" sz="1800" dirty="0" smtClean="0"/>
              <a:t>NIC </a:t>
            </a:r>
            <a:r>
              <a:rPr lang="ja-JP" altLang="en-US" sz="1800" dirty="0" smtClean="0"/>
              <a:t>チーミング</a:t>
            </a:r>
            <a:r>
              <a:rPr lang="en-US" altLang="ja-JP" sz="1800" dirty="0" smtClean="0"/>
              <a:t> – </a:t>
            </a:r>
            <a:r>
              <a:rPr lang="ja-JP" altLang="en-US" sz="1800" dirty="0" smtClean="0"/>
              <a:t>ゲストエンハンスメント</a:t>
            </a:r>
            <a:endParaRPr lang="en-US" altLang="ja-JP" sz="1800" dirty="0" smtClean="0"/>
          </a:p>
          <a:p>
            <a:pPr lvl="2">
              <a:buFont typeface="Wingdings" panose="05000000000000000000" pitchFamily="2" charset="2"/>
              <a:buChar char="Ø"/>
            </a:pPr>
            <a:r>
              <a:rPr lang="ja-JP" altLang="en-US" sz="1400" dirty="0" smtClean="0"/>
              <a:t>物理インターフェイス障害、スイッチポート接続断（シャットダウン、障害）</a:t>
            </a:r>
            <a:endParaRPr lang="en-US" altLang="ja-JP" sz="1400" dirty="0" smtClean="0"/>
          </a:p>
          <a:p>
            <a:pPr lvl="2">
              <a:buFont typeface="Wingdings" panose="05000000000000000000" pitchFamily="2" charset="2"/>
              <a:buChar char="Ø"/>
            </a:pPr>
            <a:r>
              <a:rPr lang="ja-JP" altLang="en-US" sz="1400" dirty="0" smtClean="0"/>
              <a:t>スイッチラインカード、ネクストホップスイッチが無い</a:t>
            </a:r>
            <a:endParaRPr lang="en-US" altLang="ja-JP" sz="1400" dirty="0" smtClean="0"/>
          </a:p>
          <a:p>
            <a:r>
              <a:rPr lang="ja-JP" altLang="en-US" sz="1800" dirty="0" smtClean="0"/>
              <a:t>ダイナミックアトリビュートが設定された</a:t>
            </a:r>
            <a:r>
              <a:rPr lang="en-US" sz="1800" dirty="0" smtClean="0"/>
              <a:t>Authorization profile</a:t>
            </a:r>
            <a:r>
              <a:rPr lang="ja-JP" altLang="en-US" sz="1800" dirty="0" smtClean="0"/>
              <a:t>の</a:t>
            </a:r>
            <a:r>
              <a:rPr lang="en-US" sz="1800" dirty="0" smtClean="0"/>
              <a:t> </a:t>
            </a:r>
            <a:r>
              <a:rPr lang="ja-JP" altLang="en-US" sz="1800" dirty="0" smtClean="0">
                <a:solidFill>
                  <a:srgbClr val="00B050"/>
                </a:solidFill>
              </a:rPr>
              <a:t>マイグレーションサポート</a:t>
            </a:r>
            <a:endParaRPr lang="en-US" sz="1500" dirty="0"/>
          </a:p>
          <a:p>
            <a:endParaRPr lang="en-US" sz="1500" dirty="0"/>
          </a:p>
        </p:txBody>
      </p:sp>
      <p:sp>
        <p:nvSpPr>
          <p:cNvPr id="7" name="Title 6"/>
          <p:cNvSpPr>
            <a:spLocks noGrp="1"/>
          </p:cNvSpPr>
          <p:nvPr>
            <p:ph type="ctrTitle"/>
          </p:nvPr>
        </p:nvSpPr>
        <p:spPr>
          <a:xfrm>
            <a:off x="247734" y="87926"/>
            <a:ext cx="8345488" cy="731837"/>
          </a:xfrm>
        </p:spPr>
        <p:txBody>
          <a:bodyPr/>
          <a:lstStyle/>
          <a:p>
            <a:r>
              <a:rPr lang="ja-JP" altLang="en-US" dirty="0" smtClean="0"/>
              <a:t>参考：各種アップデート</a:t>
            </a:r>
            <a:endParaRPr lang="en-US" dirty="0"/>
          </a:p>
        </p:txBody>
      </p:sp>
      <p:sp>
        <p:nvSpPr>
          <p:cNvPr id="5" name="Rectangle 4"/>
          <p:cNvSpPr/>
          <p:nvPr/>
        </p:nvSpPr>
        <p:spPr>
          <a:xfrm>
            <a:off x="6905020" y="0"/>
            <a:ext cx="2257109" cy="5165208"/>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solidFill>
                <a:srgbClr val="FFFFFF"/>
              </a:solidFill>
            </a:endParaRPr>
          </a:p>
        </p:txBody>
      </p:sp>
      <p:sp>
        <p:nvSpPr>
          <p:cNvPr id="10" name="TextBox 9"/>
          <p:cNvSpPr txBox="1"/>
          <p:nvPr/>
        </p:nvSpPr>
        <p:spPr>
          <a:xfrm>
            <a:off x="6916192" y="15503"/>
            <a:ext cx="2245949" cy="5127998"/>
          </a:xfrm>
          <a:prstGeom prst="rect">
            <a:avLst/>
          </a:prstGeom>
          <a:noFill/>
        </p:spPr>
        <p:txBody>
          <a:bodyPr wrap="square" lIns="57140" tIns="28570" rIns="57140" bIns="28570" rtlCol="0">
            <a:noAutofit/>
          </a:bodyPr>
          <a:lstStyle/>
          <a:p>
            <a:r>
              <a:rPr lang="en-US" sz="900" dirty="0">
                <a:solidFill>
                  <a:srgbClr val="FF0000"/>
                </a:solidFill>
              </a:rPr>
              <a:t>Reasons for the feature:</a:t>
            </a:r>
          </a:p>
          <a:p>
            <a:endParaRPr lang="en-US" sz="900" dirty="0">
              <a:solidFill>
                <a:schemeClr val="bg1"/>
              </a:solidFill>
            </a:endParaRPr>
          </a:p>
          <a:p>
            <a:r>
              <a:rPr lang="en-US" sz="900" dirty="0">
                <a:solidFill>
                  <a:schemeClr val="bg1"/>
                </a:solidFill>
              </a:rPr>
              <a:t>Add new Radius attribute(252 HP-Oper, 255 HP-User) for the RADIUS dictionary attribute "Service-Type“(customer request)</a:t>
            </a:r>
          </a:p>
          <a:p>
            <a:endParaRPr lang="en-US" sz="900" dirty="0">
              <a:solidFill>
                <a:schemeClr val="bg1"/>
              </a:solidFill>
            </a:endParaRPr>
          </a:p>
          <a:p>
            <a:r>
              <a:rPr lang="en-US" sz="900" dirty="0">
                <a:solidFill>
                  <a:schemeClr val="bg1"/>
                </a:solidFill>
              </a:rPr>
              <a:t>Fetch LDAP groups using CN as a new  member attribute for LDAP users in addition to DN.</a:t>
            </a:r>
          </a:p>
          <a:p>
            <a:endParaRPr lang="en-US" sz="900" dirty="0">
              <a:solidFill>
                <a:schemeClr val="bg1"/>
              </a:solidFill>
            </a:endParaRPr>
          </a:p>
          <a:p>
            <a:pPr marL="0" lvl="1"/>
            <a:r>
              <a:rPr lang="en-US" sz="900" dirty="0">
                <a:solidFill>
                  <a:schemeClr val="bg1"/>
                </a:solidFill>
              </a:rPr>
              <a:t>SNMP: ACS 5.4 sends the traps for the following events if we configure SNMP host from CLI</a:t>
            </a:r>
            <a:r>
              <a:rPr lang="en-US" sz="675" dirty="0">
                <a:solidFill>
                  <a:schemeClr val="bg1"/>
                </a:solidFill>
              </a:rPr>
              <a:t>. (Parity with ACS 5.4/5.6/5.7)</a:t>
            </a:r>
            <a:endParaRPr lang="en-US" sz="900" dirty="0">
              <a:solidFill>
                <a:schemeClr val="bg1"/>
              </a:solidFill>
            </a:endParaRPr>
          </a:p>
          <a:p>
            <a:r>
              <a:rPr lang="en-US" sz="900" dirty="0">
                <a:solidFill>
                  <a:schemeClr val="bg1"/>
                </a:solidFill>
              </a:rPr>
              <a:t>1. Cold start – while re-initializing the snmp daemon ACS sends the traps. Generally this will happen during reboot.</a:t>
            </a:r>
          </a:p>
          <a:p>
            <a:r>
              <a:rPr lang="en-US" sz="900" dirty="0">
                <a:solidFill>
                  <a:schemeClr val="bg1"/>
                </a:solidFill>
              </a:rPr>
              <a:t>2. Linkup – During Ethernet Interface up</a:t>
            </a:r>
          </a:p>
          <a:p>
            <a:r>
              <a:rPr lang="en-US" sz="900" dirty="0">
                <a:solidFill>
                  <a:schemeClr val="bg1"/>
                </a:solidFill>
              </a:rPr>
              <a:t>3. Link down – During Ethernet Interface down</a:t>
            </a:r>
          </a:p>
          <a:p>
            <a:r>
              <a:rPr lang="en-US" sz="900" dirty="0">
                <a:solidFill>
                  <a:schemeClr val="bg1"/>
                </a:solidFill>
              </a:rPr>
              <a:t>4. Authentication failure – In case of community string mismatch</a:t>
            </a:r>
          </a:p>
          <a:p>
            <a:r>
              <a:rPr lang="en-US" sz="900" dirty="0">
                <a:solidFill>
                  <a:schemeClr val="bg1"/>
                </a:solidFill>
              </a:rPr>
              <a:t> </a:t>
            </a:r>
          </a:p>
          <a:p>
            <a:endParaRPr lang="en-US" sz="900" dirty="0">
              <a:solidFill>
                <a:schemeClr val="bg1"/>
              </a:solidFill>
            </a:endParaRPr>
          </a:p>
        </p:txBody>
      </p:sp>
    </p:spTree>
    <p:extLst>
      <p:ext uri="{BB962C8B-B14F-4D97-AF65-F5344CB8AC3E}">
        <p14:creationId xmlns:p14="http://schemas.microsoft.com/office/powerpoint/2010/main" val="421399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515998"/>
            <a:ext cx="7426960" cy="6275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7"/>
          <p:cNvSpPr>
            <a:spLocks noGrp="1"/>
          </p:cNvSpPr>
          <p:nvPr>
            <p:ph type="body" sz="quarter" idx="10"/>
          </p:nvPr>
        </p:nvSpPr>
        <p:spPr>
          <a:xfrm>
            <a:off x="246584" y="819214"/>
            <a:ext cx="6668457" cy="3714361"/>
          </a:xfrm>
        </p:spPr>
        <p:txBody>
          <a:bodyPr/>
          <a:lstStyle/>
          <a:p>
            <a:r>
              <a:rPr lang="en-US" sz="1800" dirty="0"/>
              <a:t>Role Based Access Control </a:t>
            </a:r>
            <a:r>
              <a:rPr lang="ja-JP" altLang="en-US" sz="1800" dirty="0" smtClean="0"/>
              <a:t>機能拡張</a:t>
            </a:r>
            <a:r>
              <a:rPr lang="en-US" sz="1800" dirty="0" smtClean="0"/>
              <a:t>: </a:t>
            </a:r>
            <a:endParaRPr lang="en-US" sz="1800" dirty="0"/>
          </a:p>
          <a:p>
            <a:pPr lvl="2">
              <a:buFont typeface="Wingdings" panose="05000000000000000000" pitchFamily="2" charset="2"/>
              <a:buChar char="Ø"/>
            </a:pPr>
            <a:r>
              <a:rPr lang="ja-JP" altLang="en-US" sz="1400" dirty="0" smtClean="0"/>
              <a:t>マルチレベルの</a:t>
            </a:r>
            <a:r>
              <a:rPr lang="en-US" altLang="ja-JP" sz="1400" dirty="0" smtClean="0"/>
              <a:t>Administrator</a:t>
            </a:r>
            <a:r>
              <a:rPr lang="ja-JP" altLang="en-US" sz="1400" dirty="0" smtClean="0"/>
              <a:t>階層化をサポート</a:t>
            </a:r>
            <a:endParaRPr lang="en-US" altLang="ja-JP" sz="1400" dirty="0" smtClean="0"/>
          </a:p>
          <a:p>
            <a:pPr lvl="2">
              <a:buFont typeface="Wingdings" panose="05000000000000000000" pitchFamily="2" charset="2"/>
              <a:buChar char="Ø"/>
            </a:pPr>
            <a:r>
              <a:rPr lang="ja-JP" altLang="en-US" sz="1400" dirty="0" smtClean="0"/>
              <a:t>許可される管理対象</a:t>
            </a:r>
            <a:r>
              <a:rPr lang="en-US" altLang="ja-JP" sz="1400" dirty="0" smtClean="0"/>
              <a:t>NAD</a:t>
            </a:r>
            <a:r>
              <a:rPr lang="ja-JP" altLang="en-US" sz="1400" dirty="0" smtClean="0"/>
              <a:t>、</a:t>
            </a:r>
            <a:r>
              <a:rPr lang="en-US" altLang="ja-JP" sz="1400" dirty="0" smtClean="0"/>
              <a:t>NDG</a:t>
            </a:r>
            <a:r>
              <a:rPr lang="ja-JP" altLang="en-US" sz="1400" dirty="0" smtClean="0"/>
              <a:t>およびユーザグループのネストをサポート　</a:t>
            </a:r>
            <a:endParaRPr lang="en-US" altLang="ja-JP" sz="1400" dirty="0" smtClean="0"/>
          </a:p>
          <a:p>
            <a:pPr marL="257175" indent="-257175"/>
            <a:r>
              <a:rPr lang="en-US" sz="1800" dirty="0"/>
              <a:t>EAP-</a:t>
            </a:r>
            <a:r>
              <a:rPr lang="en-US" sz="1800" dirty="0" smtClean="0"/>
              <a:t>TLS</a:t>
            </a:r>
            <a:r>
              <a:rPr lang="ja-JP" altLang="en-US" sz="1800" dirty="0" smtClean="0"/>
              <a:t>メッセージ交換時の</a:t>
            </a:r>
            <a:r>
              <a:rPr lang="en-US" sz="1800" dirty="0" smtClean="0"/>
              <a:t>Length </a:t>
            </a:r>
            <a:r>
              <a:rPr lang="en-US" sz="1800" dirty="0"/>
              <a:t>Included (L) </a:t>
            </a:r>
            <a:r>
              <a:rPr lang="en-US" sz="1800" dirty="0" smtClean="0"/>
              <a:t>bit</a:t>
            </a:r>
            <a:r>
              <a:rPr lang="ja-JP" altLang="en-US" sz="1800" dirty="0" smtClean="0"/>
              <a:t>のサポート</a:t>
            </a:r>
            <a:endParaRPr lang="en-US" sz="1800" dirty="0"/>
          </a:p>
          <a:p>
            <a:pPr marL="723749" lvl="2" indent="-257175">
              <a:buFont typeface="Wingdings" panose="05000000000000000000" pitchFamily="2" charset="2"/>
              <a:buChar char="Ø"/>
            </a:pPr>
            <a:r>
              <a:rPr lang="en-US" sz="1400" dirty="0" smtClean="0"/>
              <a:t>Policy </a:t>
            </a:r>
            <a:r>
              <a:rPr lang="en-US" sz="1400" dirty="0" smtClean="0">
                <a:sym typeface="Wingdings" panose="05000000000000000000" pitchFamily="2" charset="2"/>
              </a:rPr>
              <a:t>Policy elements  Results Authentication Allowed </a:t>
            </a:r>
            <a:r>
              <a:rPr lang="en-US" sz="1400" dirty="0" err="1">
                <a:sym typeface="Wingdings" panose="05000000000000000000" pitchFamily="2" charset="2"/>
              </a:rPr>
              <a:t>Protocols</a:t>
            </a:r>
            <a:r>
              <a:rPr lang="en-US" sz="1400" dirty="0" err="1" smtClean="0">
                <a:sym typeface="Wingdings" panose="05000000000000000000" pitchFamily="2" charset="2"/>
              </a:rPr>
              <a:t>Default</a:t>
            </a:r>
            <a:r>
              <a:rPr lang="en-US" sz="1400" dirty="0" smtClean="0">
                <a:sym typeface="Wingdings" panose="05000000000000000000" pitchFamily="2" charset="2"/>
              </a:rPr>
              <a:t> Allowed Protocols </a:t>
            </a:r>
            <a:r>
              <a:rPr lang="ja-JP" altLang="en-US" sz="1400" dirty="0" smtClean="0">
                <a:sym typeface="Wingdings" panose="05000000000000000000" pitchFamily="2" charset="2"/>
              </a:rPr>
              <a:t>から選択</a:t>
            </a:r>
            <a:endParaRPr lang="en-US" sz="1400" dirty="0" smtClean="0">
              <a:sym typeface="Wingdings" panose="05000000000000000000" pitchFamily="2" charset="2"/>
            </a:endParaRPr>
          </a:p>
          <a:p>
            <a:pPr marL="723749" lvl="2" indent="-257175">
              <a:buFont typeface="Wingdings" panose="05000000000000000000" pitchFamily="2" charset="2"/>
              <a:buChar char="Ø"/>
            </a:pPr>
            <a:endParaRPr lang="en-US" sz="1050" dirty="0" smtClean="0">
              <a:sym typeface="Wingdings" panose="05000000000000000000" pitchFamily="2" charset="2"/>
            </a:endParaRPr>
          </a:p>
          <a:p>
            <a:pPr marL="723749" lvl="2" indent="-257175">
              <a:buFont typeface="Wingdings" panose="05000000000000000000" pitchFamily="2" charset="2"/>
              <a:buChar char="Ø"/>
            </a:pPr>
            <a:endParaRPr lang="en-US" sz="1400" dirty="0"/>
          </a:p>
          <a:p>
            <a:pPr marL="723749" lvl="2" indent="-257175">
              <a:buFont typeface="Wingdings" panose="05000000000000000000" pitchFamily="2" charset="2"/>
              <a:buChar char="Ø"/>
            </a:pPr>
            <a:endParaRPr lang="en-US" sz="1400" dirty="0" smtClean="0">
              <a:solidFill>
                <a:srgbClr val="00B050"/>
              </a:solidFill>
            </a:endParaRPr>
          </a:p>
          <a:p>
            <a:pPr marL="723749" lvl="2" indent="-257175">
              <a:buFont typeface="Wingdings" panose="05000000000000000000" pitchFamily="2" charset="2"/>
              <a:buChar char="Ø"/>
            </a:pPr>
            <a:endParaRPr lang="en-US" sz="1400" dirty="0">
              <a:solidFill>
                <a:srgbClr val="00B050"/>
              </a:solidFill>
            </a:endParaRPr>
          </a:p>
          <a:p>
            <a:pPr marL="466574" lvl="2" indent="0">
              <a:buNone/>
            </a:pPr>
            <a:endParaRPr lang="en-US" sz="1400" dirty="0">
              <a:solidFill>
                <a:srgbClr val="00B050"/>
              </a:solidFill>
            </a:endParaRPr>
          </a:p>
          <a:p>
            <a:pPr marL="723749" lvl="2" indent="-257175">
              <a:buFont typeface="Wingdings" panose="05000000000000000000" pitchFamily="2" charset="2"/>
              <a:buChar char="Ø"/>
            </a:pPr>
            <a:endParaRPr lang="en-US" sz="1400" dirty="0" smtClean="0">
              <a:solidFill>
                <a:srgbClr val="00B050"/>
              </a:solidFill>
            </a:endParaRPr>
          </a:p>
          <a:p>
            <a:pPr marL="723749" lvl="2" indent="-257175">
              <a:buClr>
                <a:srgbClr val="676767"/>
              </a:buClr>
              <a:buFont typeface="Wingdings" panose="05000000000000000000" pitchFamily="2" charset="2"/>
              <a:buChar char="Ø"/>
            </a:pPr>
            <a:r>
              <a:rPr lang="ja-JP" altLang="en-US" sz="1400" dirty="0">
                <a:solidFill>
                  <a:srgbClr val="00B050"/>
                </a:solidFill>
              </a:rPr>
              <a:t>マイグレーションサポート有り</a:t>
            </a:r>
            <a:endParaRPr lang="en-US" sz="1400" dirty="0"/>
          </a:p>
          <a:p>
            <a:pPr marL="723749" lvl="2" indent="-257175">
              <a:buFont typeface="Wingdings" panose="05000000000000000000" pitchFamily="2" charset="2"/>
              <a:buChar char="Ø"/>
            </a:pPr>
            <a:endParaRPr lang="en-US" sz="1400" dirty="0"/>
          </a:p>
        </p:txBody>
      </p:sp>
      <p:sp>
        <p:nvSpPr>
          <p:cNvPr id="7" name="Title 6"/>
          <p:cNvSpPr>
            <a:spLocks noGrp="1"/>
          </p:cNvSpPr>
          <p:nvPr>
            <p:ph type="ctrTitle"/>
          </p:nvPr>
        </p:nvSpPr>
        <p:spPr>
          <a:xfrm>
            <a:off x="246584" y="157037"/>
            <a:ext cx="8345488" cy="731837"/>
          </a:xfrm>
        </p:spPr>
        <p:txBody>
          <a:bodyPr/>
          <a:lstStyle/>
          <a:p>
            <a:r>
              <a:rPr lang="en-US" dirty="0" smtClean="0"/>
              <a:t>ACS 4.x </a:t>
            </a:r>
            <a:r>
              <a:rPr lang="ja-JP" altLang="en-US" dirty="0" smtClean="0"/>
              <a:t>機能サポート</a:t>
            </a:r>
            <a:endParaRPr lang="en-US" dirty="0"/>
          </a:p>
        </p:txBody>
      </p:sp>
      <p:sp>
        <p:nvSpPr>
          <p:cNvPr id="5" name="Rectangle 4"/>
          <p:cNvSpPr/>
          <p:nvPr/>
        </p:nvSpPr>
        <p:spPr>
          <a:xfrm>
            <a:off x="6905020" y="0"/>
            <a:ext cx="2257109" cy="5165208"/>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
        <p:nvSpPr>
          <p:cNvPr id="10" name="TextBox 9"/>
          <p:cNvSpPr txBox="1"/>
          <p:nvPr/>
        </p:nvSpPr>
        <p:spPr>
          <a:xfrm>
            <a:off x="6916192" y="15503"/>
            <a:ext cx="2245949" cy="5127998"/>
          </a:xfrm>
          <a:prstGeom prst="rect">
            <a:avLst/>
          </a:prstGeom>
          <a:noFill/>
        </p:spPr>
        <p:txBody>
          <a:bodyPr wrap="square" lIns="57140" tIns="28570" rIns="57140" bIns="28570" rtlCol="0">
            <a:noAutofit/>
          </a:bodyPr>
          <a:lstStyle/>
          <a:p>
            <a:r>
              <a:rPr lang="en-US" sz="900" dirty="0">
                <a:solidFill>
                  <a:schemeClr val="bg1"/>
                </a:solidFill>
              </a:rPr>
              <a:t>In order to allow ACS 4.x and ACS 5.x customers to migrate to ISE we need to support. </a:t>
            </a:r>
            <a:r>
              <a:rPr lang="en-US" sz="900" dirty="0">
                <a:solidFill>
                  <a:srgbClr val="FFFFFF"/>
                </a:solidFill>
              </a:rPr>
              <a:t>This is to help fortune 100 customers and smaller customers to smoothly migrate. </a:t>
            </a:r>
          </a:p>
          <a:p>
            <a:r>
              <a:rPr lang="en-US" sz="900" dirty="0">
                <a:solidFill>
                  <a:schemeClr val="bg1"/>
                </a:solidFill>
              </a:rPr>
              <a:t> </a:t>
            </a:r>
          </a:p>
          <a:p>
            <a:r>
              <a:rPr lang="en-US" sz="900" dirty="0">
                <a:solidFill>
                  <a:schemeClr val="bg1"/>
                </a:solidFill>
              </a:rPr>
              <a:t>RBAC: If ISE has users in groups A,B,C and devices in groups X,Y,A the goal is to be able to give Admin user1: </a:t>
            </a:r>
            <a:br>
              <a:rPr lang="en-US" sz="900" dirty="0">
                <a:solidFill>
                  <a:schemeClr val="bg1"/>
                </a:solidFill>
              </a:rPr>
            </a:br>
            <a:r>
              <a:rPr lang="en-US" sz="900" dirty="0">
                <a:solidFill>
                  <a:schemeClr val="bg1"/>
                </a:solidFill>
              </a:rPr>
              <a:t>Full access to group A, read only access to group A, and no access to group A.</a:t>
            </a:r>
            <a:br>
              <a:rPr lang="en-US" sz="900" dirty="0">
                <a:solidFill>
                  <a:schemeClr val="bg1"/>
                </a:solidFill>
              </a:rPr>
            </a:br>
            <a:r>
              <a:rPr lang="en-US" sz="900" dirty="0">
                <a:solidFill>
                  <a:schemeClr val="bg1"/>
                </a:solidFill>
              </a:rPr>
              <a:t>Full access to device group X, read only access to group Y, and no access to group Z. </a:t>
            </a:r>
          </a:p>
          <a:p>
            <a:r>
              <a:rPr lang="en-US" sz="900" dirty="0">
                <a:solidFill>
                  <a:schemeClr val="bg1"/>
                </a:solidFill>
              </a:rPr>
              <a:t>RBAC inheritance: ISE should support an inheritance mechanism, so if sub-groups exists, they will inherit all permissions from the upper level.</a:t>
            </a:r>
          </a:p>
          <a:p>
            <a:endParaRPr lang="en-US" sz="900" dirty="0">
              <a:solidFill>
                <a:schemeClr val="bg1"/>
              </a:solidFill>
            </a:endParaRPr>
          </a:p>
          <a:p>
            <a:pPr marL="0" lvl="2"/>
            <a:r>
              <a:rPr lang="en-US" sz="825" dirty="0">
                <a:solidFill>
                  <a:schemeClr val="bg1"/>
                </a:solidFill>
              </a:rPr>
              <a:t>Many Airplanes use the Honeywell Terminal Wireless LAN Unit (TWLU) that allows them to join a wireless network at various airports using WPA2-Enterprise EAP-TLS. The TWLU rejects the Change Cipher Spec + Encrypted Handshake Message sent by ACS 5 when L bit is not set. This is supported by ACS 4.</a:t>
            </a:r>
          </a:p>
          <a:p>
            <a:endParaRPr lang="en-US" sz="900" dirty="0">
              <a:solidFill>
                <a:schemeClr val="bg1"/>
              </a:solidFill>
            </a:endParaRPr>
          </a:p>
          <a:p>
            <a:r>
              <a:rPr lang="en-US" sz="900" dirty="0">
                <a:solidFill>
                  <a:schemeClr val="bg1"/>
                </a:solidFill>
              </a:rPr>
              <a:t> </a:t>
            </a:r>
          </a:p>
        </p:txBody>
      </p:sp>
      <p:pic>
        <p:nvPicPr>
          <p:cNvPr id="2" name="Picture 1"/>
          <p:cNvPicPr>
            <a:picLocks noChangeAspect="1"/>
          </p:cNvPicPr>
          <p:nvPr/>
        </p:nvPicPr>
        <p:blipFill>
          <a:blip r:embed="rId3"/>
          <a:stretch>
            <a:fillRect/>
          </a:stretch>
        </p:blipFill>
        <p:spPr>
          <a:xfrm>
            <a:off x="1208598" y="2838962"/>
            <a:ext cx="2530282" cy="1229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286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15998"/>
            <a:ext cx="7426960" cy="6275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7"/>
          <p:cNvSpPr>
            <a:spLocks noGrp="1"/>
          </p:cNvSpPr>
          <p:nvPr>
            <p:ph type="body" sz="quarter" idx="10"/>
          </p:nvPr>
        </p:nvSpPr>
        <p:spPr>
          <a:xfrm>
            <a:off x="230728" y="1206347"/>
            <a:ext cx="6668457" cy="3750717"/>
          </a:xfrm>
        </p:spPr>
        <p:txBody>
          <a:bodyPr/>
          <a:lstStyle/>
          <a:p>
            <a:r>
              <a:rPr lang="en-US" dirty="0"/>
              <a:t>ODBC </a:t>
            </a:r>
            <a:r>
              <a:rPr lang="ja-JP" altLang="en-US" dirty="0" smtClean="0"/>
              <a:t>サポート</a:t>
            </a:r>
            <a:r>
              <a:rPr lang="en-US" dirty="0" smtClean="0"/>
              <a:t>:</a:t>
            </a:r>
            <a:endParaRPr lang="en-US" dirty="0"/>
          </a:p>
          <a:p>
            <a:pPr lvl="1"/>
            <a:r>
              <a:rPr lang="en-US" dirty="0"/>
              <a:t>ODBC </a:t>
            </a:r>
            <a:r>
              <a:rPr lang="ja-JP" altLang="en-US" dirty="0" smtClean="0"/>
              <a:t>認証</a:t>
            </a:r>
            <a:endParaRPr lang="en-US" dirty="0" smtClean="0"/>
          </a:p>
          <a:p>
            <a:pPr lvl="2">
              <a:buFont typeface="Wingdings" panose="05000000000000000000" pitchFamily="2" charset="2"/>
              <a:buChar char="Ø"/>
            </a:pPr>
            <a:r>
              <a:rPr lang="ja-JP" altLang="en-US" dirty="0" smtClean="0"/>
              <a:t>外部</a:t>
            </a:r>
            <a:r>
              <a:rPr lang="en-US" altLang="ja-JP" dirty="0" smtClean="0"/>
              <a:t>DB</a:t>
            </a:r>
            <a:r>
              <a:rPr lang="ja-JP" altLang="en-US" dirty="0" smtClean="0"/>
              <a:t>ストアとして</a:t>
            </a:r>
            <a:r>
              <a:rPr lang="en-US" dirty="0" smtClean="0"/>
              <a:t>ODBC</a:t>
            </a:r>
            <a:r>
              <a:rPr lang="ja-JP" altLang="en-US" dirty="0" smtClean="0"/>
              <a:t>の使用をサポート</a:t>
            </a:r>
            <a:endParaRPr lang="en-US" altLang="ja-JP" dirty="0" smtClean="0"/>
          </a:p>
          <a:p>
            <a:pPr lvl="2">
              <a:buFont typeface="Wingdings" panose="05000000000000000000" pitchFamily="2" charset="2"/>
              <a:buChar char="Ø"/>
            </a:pPr>
            <a:r>
              <a:rPr lang="ja-JP" altLang="en-US" dirty="0" smtClean="0"/>
              <a:t>対象認証プロトコル：</a:t>
            </a:r>
            <a:r>
              <a:rPr lang="en-US" dirty="0" smtClean="0"/>
              <a:t>MAB</a:t>
            </a:r>
            <a:r>
              <a:rPr lang="ja-JP" altLang="en-US" dirty="0" smtClean="0"/>
              <a:t>認証</a:t>
            </a:r>
            <a:r>
              <a:rPr lang="en-US" altLang="ja-JP" dirty="0" smtClean="0"/>
              <a:t>, </a:t>
            </a:r>
            <a:r>
              <a:rPr lang="en-US" dirty="0" smtClean="0"/>
              <a:t>LEAP</a:t>
            </a:r>
            <a:r>
              <a:rPr lang="en-US" dirty="0"/>
              <a:t>, CHAP, EAP-MD5, MSCHAPv1/v2, EAP-MSCHAPv2(PEAP/EAP-FAST), </a:t>
            </a:r>
            <a:r>
              <a:rPr lang="en-US" dirty="0" smtClean="0"/>
              <a:t>EAP-TLS</a:t>
            </a:r>
            <a:endParaRPr lang="en-US" dirty="0"/>
          </a:p>
          <a:p>
            <a:pPr lvl="1"/>
            <a:r>
              <a:rPr lang="en-US" dirty="0"/>
              <a:t>ODBC </a:t>
            </a:r>
            <a:r>
              <a:rPr lang="ja-JP" altLang="en-US" dirty="0" smtClean="0"/>
              <a:t>認可</a:t>
            </a:r>
            <a:endParaRPr lang="en-US" altLang="ja-JP" dirty="0" smtClean="0"/>
          </a:p>
          <a:p>
            <a:pPr lvl="2">
              <a:buFont typeface="Wingdings" panose="05000000000000000000" pitchFamily="2" charset="2"/>
              <a:buChar char="Ø"/>
            </a:pPr>
            <a:r>
              <a:rPr lang="en-US" altLang="ja-JP" dirty="0" smtClean="0"/>
              <a:t>DB</a:t>
            </a:r>
            <a:r>
              <a:rPr lang="ja-JP" altLang="en-US" dirty="0" smtClean="0"/>
              <a:t>ルックアップと認可</a:t>
            </a:r>
            <a:r>
              <a:rPr lang="en-US" altLang="ja-JP" dirty="0" smtClean="0"/>
              <a:t>(Radius-Accept)</a:t>
            </a:r>
            <a:r>
              <a:rPr lang="ja-JP" altLang="en-US" dirty="0" smtClean="0"/>
              <a:t>用にストアされたプロシージャ</a:t>
            </a:r>
            <a:r>
              <a:rPr lang="en-US" dirty="0" smtClean="0"/>
              <a:t> </a:t>
            </a:r>
          </a:p>
          <a:p>
            <a:pPr lvl="2">
              <a:buFont typeface="Wingdings" panose="05000000000000000000" pitchFamily="2" charset="2"/>
              <a:buChar char="Ø"/>
            </a:pPr>
            <a:r>
              <a:rPr lang="ja-JP" altLang="en-US" dirty="0" smtClean="0"/>
              <a:t>グループおよびユーザ属性の検索とテンプレートとしての保存</a:t>
            </a:r>
            <a:endParaRPr lang="en-US" altLang="ja-JP" dirty="0" smtClean="0"/>
          </a:p>
          <a:p>
            <a:pPr lvl="2">
              <a:buFont typeface="Wingdings" panose="05000000000000000000" pitchFamily="2" charset="2"/>
              <a:buChar char="Ø"/>
            </a:pPr>
            <a:r>
              <a:rPr lang="ja-JP" altLang="en-US" dirty="0" smtClean="0"/>
              <a:t>グループをポリシーで使用</a:t>
            </a:r>
            <a:endParaRPr lang="en-US" altLang="ja-JP" dirty="0" smtClean="0"/>
          </a:p>
          <a:p>
            <a:pPr lvl="2">
              <a:buFont typeface="Wingdings" panose="05000000000000000000" pitchFamily="2" charset="2"/>
              <a:buChar char="Ø"/>
            </a:pPr>
            <a:r>
              <a:rPr lang="ja-JP" altLang="en-US" dirty="0" smtClean="0"/>
              <a:t>各種属性を</a:t>
            </a:r>
            <a:r>
              <a:rPr lang="en-US" altLang="ja-JP" dirty="0" smtClean="0"/>
              <a:t>ISE</a:t>
            </a:r>
            <a:r>
              <a:rPr lang="ja-JP" altLang="en-US" dirty="0" smtClean="0"/>
              <a:t>アトリビュートとして使用</a:t>
            </a:r>
            <a:endParaRPr lang="en-US" altLang="ja-JP" dirty="0" smtClean="0"/>
          </a:p>
          <a:p>
            <a:pPr marL="576076" lvl="2" indent="0">
              <a:buNone/>
            </a:pPr>
            <a:endParaRPr lang="en-US" dirty="0"/>
          </a:p>
        </p:txBody>
      </p:sp>
      <p:sp>
        <p:nvSpPr>
          <p:cNvPr id="7" name="Title 6"/>
          <p:cNvSpPr>
            <a:spLocks noGrp="1"/>
          </p:cNvSpPr>
          <p:nvPr>
            <p:ph type="ctrTitle"/>
          </p:nvPr>
        </p:nvSpPr>
        <p:spPr>
          <a:xfrm>
            <a:off x="230728" y="84162"/>
            <a:ext cx="8688992" cy="802696"/>
          </a:xfrm>
        </p:spPr>
        <p:txBody>
          <a:bodyPr/>
          <a:lstStyle/>
          <a:p>
            <a:r>
              <a:rPr lang="en-US" dirty="0" smtClean="0"/>
              <a:t/>
            </a:r>
            <a:br>
              <a:rPr lang="en-US" dirty="0" smtClean="0"/>
            </a:br>
            <a:r>
              <a:rPr lang="en-US" dirty="0" smtClean="0"/>
              <a:t>ACS </a:t>
            </a:r>
            <a:r>
              <a:rPr lang="en-US" dirty="0"/>
              <a:t>4.x </a:t>
            </a:r>
            <a:r>
              <a:rPr lang="ja-JP" altLang="en-US" dirty="0" smtClean="0"/>
              <a:t>機能サポート</a:t>
            </a:r>
            <a:endParaRPr lang="en-US" dirty="0"/>
          </a:p>
        </p:txBody>
      </p:sp>
      <p:sp>
        <p:nvSpPr>
          <p:cNvPr id="5" name="Rectangle 4"/>
          <p:cNvSpPr/>
          <p:nvPr/>
        </p:nvSpPr>
        <p:spPr>
          <a:xfrm>
            <a:off x="6905020" y="0"/>
            <a:ext cx="2257109" cy="5165208"/>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a:p>
        </p:txBody>
      </p:sp>
      <p:sp>
        <p:nvSpPr>
          <p:cNvPr id="10" name="TextBox 9"/>
          <p:cNvSpPr txBox="1"/>
          <p:nvPr/>
        </p:nvSpPr>
        <p:spPr>
          <a:xfrm>
            <a:off x="6916192" y="15503"/>
            <a:ext cx="2245949" cy="5127998"/>
          </a:xfrm>
          <a:prstGeom prst="rect">
            <a:avLst/>
          </a:prstGeom>
          <a:noFill/>
        </p:spPr>
        <p:txBody>
          <a:bodyPr wrap="square" lIns="57140" tIns="28570" rIns="57140" bIns="28570" rtlCol="0">
            <a:noAutofit/>
          </a:bodyPr>
          <a:lstStyle/>
          <a:p>
            <a:r>
              <a:rPr lang="en-US" sz="900" dirty="0">
                <a:solidFill>
                  <a:schemeClr val="bg1"/>
                </a:solidFill>
              </a:rPr>
              <a:t>In order to allow ACS 4.x and ACS 5.x customers to migrate to ISE, we are going to support ODBC. This is going to happen in two phases. Phase 1 is going to include ODBC connection to various ODBC providers.</a:t>
            </a:r>
          </a:p>
          <a:p>
            <a:endParaRPr lang="en-US" sz="900" dirty="0">
              <a:solidFill>
                <a:schemeClr val="bg1"/>
              </a:solidFill>
            </a:endParaRPr>
          </a:p>
          <a:p>
            <a:r>
              <a:rPr lang="en-US" sz="900" dirty="0">
                <a:solidFill>
                  <a:schemeClr val="bg1"/>
                </a:solidFill>
              </a:rPr>
              <a:t>ODBC reference link:</a:t>
            </a:r>
          </a:p>
          <a:p>
            <a:r>
              <a:rPr lang="en-US" sz="900" b="1" dirty="0">
                <a:solidFill>
                  <a:schemeClr val="bg1"/>
                </a:solidFill>
              </a:rPr>
              <a:t>(parity with ACS 4.2):</a:t>
            </a:r>
            <a:endParaRPr lang="en-US" sz="900" dirty="0">
              <a:solidFill>
                <a:schemeClr val="bg1"/>
              </a:solidFill>
            </a:endParaRPr>
          </a:p>
          <a:p>
            <a:r>
              <a:rPr lang="en-US" sz="900" dirty="0">
                <a:solidFill>
                  <a:schemeClr val="bg1"/>
                </a:solidFill>
              </a:rPr>
              <a:t>http://www.cisco.com/c/en/us/td/docs/net_mgmt/cisco_secure_access_control_server_for_windows/4-2/user/guide/ACS4_2UG/UsrDb.html#wp462733</a:t>
            </a:r>
          </a:p>
        </p:txBody>
      </p:sp>
    </p:spTree>
    <p:extLst>
      <p:ext uri="{BB962C8B-B14F-4D97-AF65-F5344CB8AC3E}">
        <p14:creationId xmlns:p14="http://schemas.microsoft.com/office/powerpoint/2010/main" val="19608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9" name="Straight Arrow Connector 18"/>
          <p:cNvCxnSpPr>
            <a:endCxn id="28" idx="1"/>
          </p:cNvCxnSpPr>
          <p:nvPr/>
        </p:nvCxnSpPr>
        <p:spPr>
          <a:xfrm>
            <a:off x="2681207" y="4450488"/>
            <a:ext cx="166343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689940" y="4442737"/>
            <a:ext cx="473573"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stretch>
            <a:fillRect/>
          </a:stretch>
        </p:blipFill>
        <p:spPr>
          <a:xfrm>
            <a:off x="6136685" y="4132662"/>
            <a:ext cx="684293" cy="657974"/>
          </a:xfrm>
          <a:prstGeom prst="rect">
            <a:avLst/>
          </a:prstGeom>
        </p:spPr>
      </p:pic>
      <p:sp>
        <p:nvSpPr>
          <p:cNvPr id="10" name="Text Placeholder 9"/>
          <p:cNvSpPr>
            <a:spLocks noGrp="1"/>
          </p:cNvSpPr>
          <p:nvPr>
            <p:ph type="body" sz="quarter" idx="10"/>
          </p:nvPr>
        </p:nvSpPr>
        <p:spPr/>
        <p:txBody>
          <a:bodyPr/>
          <a:lstStyle/>
          <a:p>
            <a:r>
              <a:rPr lang="en-US" dirty="0" smtClean="0"/>
              <a:t>ISE</a:t>
            </a:r>
            <a:r>
              <a:rPr lang="ja-JP" altLang="en-US" dirty="0" smtClean="0"/>
              <a:t>の外部</a:t>
            </a:r>
            <a:r>
              <a:rPr lang="en-US" altLang="ja-JP" dirty="0" smtClean="0"/>
              <a:t>ID</a:t>
            </a:r>
            <a:r>
              <a:rPr lang="ja-JP" altLang="en-US" dirty="0" smtClean="0"/>
              <a:t>ストアとして顧客データベースをサポート</a:t>
            </a:r>
            <a:endParaRPr lang="en-US" altLang="ja-JP" dirty="0" smtClean="0"/>
          </a:p>
          <a:p>
            <a:r>
              <a:rPr lang="en-US" dirty="0" smtClean="0"/>
              <a:t>DB</a:t>
            </a:r>
            <a:r>
              <a:rPr lang="ja-JP" altLang="en-US" dirty="0" smtClean="0"/>
              <a:t>サーバ上でストアドプロシージャの定義が必要</a:t>
            </a:r>
            <a:endParaRPr lang="en-US" altLang="ja-JP" dirty="0" smtClean="0"/>
          </a:p>
        </p:txBody>
      </p:sp>
      <p:sp>
        <p:nvSpPr>
          <p:cNvPr id="9" name="Title 8"/>
          <p:cNvSpPr>
            <a:spLocks noGrp="1"/>
          </p:cNvSpPr>
          <p:nvPr>
            <p:ph type="title"/>
          </p:nvPr>
        </p:nvSpPr>
        <p:spPr/>
        <p:txBody>
          <a:bodyPr/>
          <a:lstStyle/>
          <a:p>
            <a:r>
              <a:rPr lang="en-US" dirty="0" smtClean="0"/>
              <a:t>ODBC </a:t>
            </a:r>
            <a:r>
              <a:rPr lang="ja-JP" altLang="en-US" dirty="0" smtClean="0"/>
              <a:t>サポート</a:t>
            </a:r>
            <a:endParaRPr lang="en-US" dirty="0"/>
          </a:p>
        </p:txBody>
      </p:sp>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64589" y="3316600"/>
            <a:ext cx="1714260" cy="1714260"/>
          </a:xfrm>
          <a:prstGeom prst="rect">
            <a:avLst/>
          </a:prstGeom>
        </p:spPr>
      </p:pic>
      <p:pic>
        <p:nvPicPr>
          <p:cNvPr id="17" name="Picture 16"/>
          <p:cNvPicPr>
            <a:picLocks noChangeAspect="1"/>
          </p:cNvPicPr>
          <p:nvPr/>
        </p:nvPicPr>
        <p:blipFill>
          <a:blip r:embed="rId4"/>
          <a:stretch>
            <a:fillRect/>
          </a:stretch>
        </p:blipFill>
        <p:spPr>
          <a:xfrm>
            <a:off x="5428988" y="2665385"/>
            <a:ext cx="1018163" cy="1018163"/>
          </a:xfrm>
          <a:prstGeom prst="rect">
            <a:avLst/>
          </a:prstGeom>
        </p:spPr>
      </p:pic>
      <p:sp>
        <p:nvSpPr>
          <p:cNvPr id="25" name="TextBox 24"/>
          <p:cNvSpPr txBox="1"/>
          <p:nvPr/>
        </p:nvSpPr>
        <p:spPr>
          <a:xfrm>
            <a:off x="5273051" y="2336545"/>
            <a:ext cx="1330037" cy="369332"/>
          </a:xfrm>
          <a:prstGeom prst="rect">
            <a:avLst/>
          </a:prstGeom>
          <a:noFill/>
        </p:spPr>
        <p:txBody>
          <a:bodyPr wrap="none" rtlCol="0">
            <a:spAutoFit/>
          </a:bodyPr>
          <a:lstStyle/>
          <a:p>
            <a:pPr algn="ctr"/>
            <a:r>
              <a:rPr lang="en-US" dirty="0" smtClean="0"/>
              <a:t>SQL</a:t>
            </a:r>
            <a:r>
              <a:rPr lang="ja-JP" altLang="en-US" dirty="0" smtClean="0"/>
              <a:t>サーバ</a:t>
            </a:r>
            <a:endParaRPr lang="en-US" dirty="0"/>
          </a:p>
        </p:txBody>
      </p:sp>
      <p:sp>
        <p:nvSpPr>
          <p:cNvPr id="26" name="TextBox 25"/>
          <p:cNvSpPr txBox="1"/>
          <p:nvPr/>
        </p:nvSpPr>
        <p:spPr>
          <a:xfrm>
            <a:off x="6645716" y="4003006"/>
            <a:ext cx="864339" cy="954107"/>
          </a:xfrm>
          <a:prstGeom prst="rect">
            <a:avLst/>
          </a:prstGeom>
          <a:noFill/>
        </p:spPr>
        <p:txBody>
          <a:bodyPr wrap="none" rtlCol="0">
            <a:spAutoFit/>
          </a:bodyPr>
          <a:lstStyle/>
          <a:p>
            <a:pPr algn="ctr"/>
            <a:r>
              <a:rPr lang="ja-JP" altLang="en-US" sz="1400" dirty="0" smtClean="0"/>
              <a:t>ユーザ</a:t>
            </a:r>
            <a:endParaRPr lang="en-US" altLang="ja-JP" sz="1400" dirty="0" smtClean="0"/>
          </a:p>
          <a:p>
            <a:pPr algn="ctr"/>
            <a:r>
              <a:rPr lang="ja-JP" altLang="en-US" sz="1400" dirty="0" smtClean="0"/>
              <a:t>および</a:t>
            </a:r>
            <a:r>
              <a:rPr lang="en-US" sz="1400" dirty="0" smtClean="0"/>
              <a:t/>
            </a:r>
            <a:br>
              <a:rPr lang="en-US" sz="1400" dirty="0" smtClean="0"/>
            </a:br>
            <a:r>
              <a:rPr lang="ja-JP" altLang="en-US" sz="1400" dirty="0" smtClean="0"/>
              <a:t>グループ</a:t>
            </a:r>
            <a:endParaRPr lang="en-US" sz="1400" dirty="0" smtClean="0"/>
          </a:p>
          <a:p>
            <a:pPr algn="ctr"/>
            <a:r>
              <a:rPr lang="ja-JP" altLang="en-US" sz="1400" dirty="0" smtClean="0"/>
              <a:t>テーブル</a:t>
            </a:r>
            <a:endParaRPr lang="en-US" sz="1400" dirty="0"/>
          </a:p>
        </p:txBody>
      </p:sp>
      <p:sp>
        <p:nvSpPr>
          <p:cNvPr id="28" name="Rectangle 27"/>
          <p:cNvSpPr/>
          <p:nvPr/>
        </p:nvSpPr>
        <p:spPr>
          <a:xfrm>
            <a:off x="4344638" y="4110339"/>
            <a:ext cx="1526583" cy="680297"/>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dirty="0" smtClean="0"/>
              <a:t>ストアド</a:t>
            </a:r>
            <a:endParaRPr lang="en-US" altLang="ja-JP" dirty="0" smtClean="0"/>
          </a:p>
          <a:p>
            <a:pPr algn="ctr"/>
            <a:r>
              <a:rPr lang="ja-JP" altLang="en-US" dirty="0" smtClean="0"/>
              <a:t>プロシージャ</a:t>
            </a:r>
            <a:endParaRPr lang="en-US" dirty="0" smtClean="0"/>
          </a:p>
        </p:txBody>
      </p:sp>
      <p:sp>
        <p:nvSpPr>
          <p:cNvPr id="33" name="Right Brace 32"/>
          <p:cNvSpPr/>
          <p:nvPr/>
        </p:nvSpPr>
        <p:spPr>
          <a:xfrm rot="16200000">
            <a:off x="5752418" y="2186160"/>
            <a:ext cx="364210" cy="3396792"/>
          </a:xfrm>
          <a:prstGeom prst="rightBrace">
            <a:avLst>
              <a:gd name="adj1" fmla="val 84929"/>
              <a:gd name="adj2" fmla="val 50000"/>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318289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245061"/>
            <a:ext cx="8145463" cy="614790"/>
          </a:xfrm>
        </p:spPr>
        <p:txBody>
          <a:bodyPr/>
          <a:lstStyle/>
          <a:p>
            <a:pPr>
              <a:spcBef>
                <a:spcPts val="300"/>
              </a:spcBef>
              <a:spcAft>
                <a:spcPts val="300"/>
              </a:spcAft>
            </a:pPr>
            <a:r>
              <a:rPr lang="en-US" sz="2800" dirty="0" smtClean="0">
                <a:latin typeface="Arial" charset="0"/>
              </a:rPr>
              <a:t>ACS4.2</a:t>
            </a:r>
            <a:r>
              <a:rPr lang="ja-JP" altLang="en-US" sz="2800" dirty="0" smtClean="0">
                <a:latin typeface="Arial" charset="0"/>
              </a:rPr>
              <a:t>と</a:t>
            </a:r>
            <a:r>
              <a:rPr lang="en-US" altLang="ja-JP" sz="2800" dirty="0" smtClean="0">
                <a:latin typeface="Arial" charset="0"/>
              </a:rPr>
              <a:t>ISE2.1</a:t>
            </a:r>
            <a:r>
              <a:rPr lang="ja-JP" altLang="en-US" sz="2800" dirty="0" smtClean="0">
                <a:latin typeface="Arial" charset="0"/>
              </a:rPr>
              <a:t>の</a:t>
            </a:r>
            <a:r>
              <a:rPr lang="en-US" sz="2800" dirty="0" smtClean="0">
                <a:latin typeface="Arial" charset="0"/>
              </a:rPr>
              <a:t>ODBC</a:t>
            </a:r>
            <a:r>
              <a:rPr lang="ja-JP" altLang="en-US" sz="2800" dirty="0" smtClean="0">
                <a:latin typeface="Arial" charset="0"/>
              </a:rPr>
              <a:t>サポート状況比較</a:t>
            </a:r>
            <a:endParaRPr lang="en-US" sz="2800" dirty="0">
              <a:latin typeface="Arial" charset="0"/>
            </a:endParaRPr>
          </a:p>
        </p:txBody>
      </p:sp>
      <p:graphicFrame>
        <p:nvGraphicFramePr>
          <p:cNvPr id="6" name="Content Placeholder 1"/>
          <p:cNvGraphicFramePr>
            <a:graphicFrameLocks noGrp="1"/>
          </p:cNvGraphicFramePr>
          <p:nvPr>
            <p:ph idx="1"/>
            <p:extLst>
              <p:ext uri="{D42A27DB-BD31-4B8C-83A1-F6EECF244321}">
                <p14:modId xmlns:p14="http://schemas.microsoft.com/office/powerpoint/2010/main" val="1649748187"/>
              </p:ext>
            </p:extLst>
          </p:nvPr>
        </p:nvGraphicFramePr>
        <p:xfrm>
          <a:off x="381000" y="859851"/>
          <a:ext cx="8062914" cy="3362960"/>
        </p:xfrm>
        <a:graphic>
          <a:graphicData uri="http://schemas.openxmlformats.org/drawingml/2006/table">
            <a:tbl>
              <a:tblPr firstRow="1" bandRow="1">
                <a:tableStyleId>{5C22544A-7EE6-4342-B048-85BDC9FD1C3A}</a:tableStyleId>
              </a:tblPr>
              <a:tblGrid>
                <a:gridCol w="1905000"/>
                <a:gridCol w="3071570"/>
                <a:gridCol w="3086344"/>
              </a:tblGrid>
              <a:tr h="370840">
                <a:tc>
                  <a:txBody>
                    <a:bodyPr/>
                    <a:lstStyle/>
                    <a:p>
                      <a:r>
                        <a:rPr lang="ja-JP" altLang="en-US" dirty="0" smtClean="0"/>
                        <a:t>機能</a:t>
                      </a:r>
                      <a:endParaRPr lang="en-US" dirty="0"/>
                    </a:p>
                  </a:txBody>
                  <a:tcPr/>
                </a:tc>
                <a:tc>
                  <a:txBody>
                    <a:bodyPr/>
                    <a:lstStyle/>
                    <a:p>
                      <a:r>
                        <a:rPr lang="en-US" dirty="0" smtClean="0"/>
                        <a:t>ACS 4.2</a:t>
                      </a:r>
                      <a:endParaRPr lang="en-US" dirty="0"/>
                    </a:p>
                  </a:txBody>
                  <a:tcPr/>
                </a:tc>
                <a:tc>
                  <a:txBody>
                    <a:bodyPr/>
                    <a:lstStyle/>
                    <a:p>
                      <a:r>
                        <a:rPr lang="en-US" dirty="0" smtClean="0"/>
                        <a:t>ISE 2.1</a:t>
                      </a:r>
                      <a:endParaRPr lang="en-US" dirty="0"/>
                    </a:p>
                  </a:txBody>
                  <a:tcPr/>
                </a:tc>
              </a:tr>
              <a:tr h="370840">
                <a:tc>
                  <a:txBody>
                    <a:bodyPr/>
                    <a:lstStyle/>
                    <a:p>
                      <a:r>
                        <a:rPr lang="en-US" sz="1600" dirty="0" smtClean="0"/>
                        <a:t>DBMS</a:t>
                      </a:r>
                      <a:r>
                        <a:rPr lang="ja-JP" altLang="en-US" sz="1600" baseline="0" dirty="0" smtClean="0"/>
                        <a:t>サポート</a:t>
                      </a:r>
                      <a:endParaRPr lang="en-US" sz="1600" dirty="0"/>
                    </a:p>
                  </a:txBody>
                  <a:tcPr/>
                </a:tc>
                <a:tc>
                  <a:txBody>
                    <a:bodyPr/>
                    <a:lstStyle/>
                    <a:p>
                      <a:r>
                        <a:rPr lang="ja-JP" altLang="en-US" sz="1600" baseline="0" dirty="0" smtClean="0"/>
                        <a:t>任意の</a:t>
                      </a:r>
                      <a:r>
                        <a:rPr lang="en-US" sz="1600" baseline="0" dirty="0" smtClean="0"/>
                        <a:t>ODBC</a:t>
                      </a:r>
                      <a:r>
                        <a:rPr lang="ja-JP" altLang="en-US" sz="1600" baseline="0" dirty="0" smtClean="0"/>
                        <a:t>データソース</a:t>
                      </a:r>
                      <a:endParaRPr lang="en-US" altLang="ja-JP" sz="1600" baseline="0" dirty="0" smtClean="0"/>
                    </a:p>
                  </a:txBody>
                  <a:tcPr/>
                </a:tc>
                <a:tc>
                  <a:txBody>
                    <a:bodyPr/>
                    <a:lstStyle/>
                    <a:p>
                      <a:r>
                        <a:rPr lang="en-US" sz="1600" dirty="0" smtClean="0"/>
                        <a:t>5</a:t>
                      </a:r>
                      <a:r>
                        <a:rPr lang="ja-JP" altLang="en-US" sz="1600" dirty="0" smtClean="0"/>
                        <a:t>つの主要</a:t>
                      </a:r>
                      <a:r>
                        <a:rPr lang="en-US" sz="1600" baseline="0" dirty="0" smtClean="0"/>
                        <a:t>RDBMS</a:t>
                      </a:r>
                      <a:endParaRPr lang="en-US" sz="1600" dirty="0"/>
                    </a:p>
                  </a:txBody>
                  <a:tcPr/>
                </a:tc>
              </a:tr>
              <a:tr h="370840">
                <a:tc>
                  <a:txBody>
                    <a:bodyPr/>
                    <a:lstStyle/>
                    <a:p>
                      <a:r>
                        <a:rPr lang="ja-JP" altLang="en-US" sz="1600" dirty="0" smtClean="0"/>
                        <a:t>グループサポート</a:t>
                      </a:r>
                      <a:endParaRPr lang="en-US" sz="1600" dirty="0"/>
                    </a:p>
                  </a:txBody>
                  <a:tcPr/>
                </a:tc>
                <a:tc>
                  <a:txBody>
                    <a:bodyPr/>
                    <a:lstStyle/>
                    <a:p>
                      <a:r>
                        <a:rPr lang="ja-JP" altLang="en-US" sz="1600" baseline="0" dirty="0" smtClean="0"/>
                        <a:t>各ユーザは単一のグループに所属</a:t>
                      </a:r>
                      <a:r>
                        <a:rPr lang="en-US" altLang="ja-JP" sz="1600" baseline="0" dirty="0" smtClean="0"/>
                        <a:t> </a:t>
                      </a:r>
                      <a:r>
                        <a:rPr lang="en-US" sz="1600" baseline="0" dirty="0" smtClean="0"/>
                        <a:t>-- </a:t>
                      </a:r>
                      <a:r>
                        <a:rPr lang="ja-JP" altLang="en-US" sz="1600" baseline="0" dirty="0" smtClean="0"/>
                        <a:t>認証時、グループ</a:t>
                      </a:r>
                      <a:r>
                        <a:rPr lang="ja-JP" altLang="en-US" sz="1600" b="1" baseline="0" dirty="0" smtClean="0"/>
                        <a:t>番号</a:t>
                      </a:r>
                      <a:r>
                        <a:rPr lang="en-US" sz="1600" baseline="0" dirty="0" smtClean="0"/>
                        <a:t> </a:t>
                      </a:r>
                      <a:r>
                        <a:rPr lang="ja-JP" altLang="en-US" sz="1600" baseline="0" dirty="0" smtClean="0"/>
                        <a:t>が</a:t>
                      </a:r>
                      <a:r>
                        <a:rPr lang="en-US" altLang="ja-JP" sz="1600" baseline="0" dirty="0" smtClean="0"/>
                        <a:t>ODBC DB</a:t>
                      </a:r>
                      <a:r>
                        <a:rPr lang="ja-JP" altLang="en-US" sz="1600" baseline="0" dirty="0" smtClean="0"/>
                        <a:t>から応答　</a:t>
                      </a:r>
                      <a:endParaRPr lang="en-US" sz="1600" dirty="0"/>
                    </a:p>
                  </a:txBody>
                  <a:tcPr/>
                </a:tc>
                <a:tc>
                  <a:txBody>
                    <a:bodyPr/>
                    <a:lstStyle/>
                    <a:p>
                      <a:r>
                        <a:rPr lang="ja-JP" altLang="en-US" sz="1600" dirty="0" smtClean="0"/>
                        <a:t>各ユーザは複数のグループと紐付け</a:t>
                      </a:r>
                      <a:r>
                        <a:rPr lang="en-US" altLang="ja-JP" sz="1600" dirty="0" smtClean="0"/>
                        <a:t> –</a:t>
                      </a:r>
                      <a:r>
                        <a:rPr lang="en-US" altLang="ja-JP" sz="1600" baseline="0" dirty="0" smtClean="0"/>
                        <a:t> </a:t>
                      </a:r>
                      <a:r>
                        <a:rPr lang="ja-JP" altLang="en-US" sz="1600" baseline="0" dirty="0" smtClean="0"/>
                        <a:t>ユーザグループフェッチングにより、</a:t>
                      </a:r>
                      <a:r>
                        <a:rPr lang="en-US" altLang="ja-JP" sz="1600" baseline="0" dirty="0" smtClean="0"/>
                        <a:t>ODBC DB</a:t>
                      </a:r>
                      <a:r>
                        <a:rPr lang="ja-JP" altLang="en-US" sz="1600" baseline="0" dirty="0" smtClean="0"/>
                        <a:t>からグループ</a:t>
                      </a:r>
                      <a:r>
                        <a:rPr lang="ja-JP" altLang="en-US" sz="1600" b="1" baseline="0" dirty="0" smtClean="0"/>
                        <a:t>名</a:t>
                      </a:r>
                      <a:r>
                        <a:rPr lang="en-US" sz="1600" baseline="0" dirty="0" smtClean="0"/>
                        <a:t> </a:t>
                      </a:r>
                      <a:r>
                        <a:rPr lang="ja-JP" altLang="en-US" sz="1600" baseline="0" dirty="0" smtClean="0"/>
                        <a:t>が応答</a:t>
                      </a:r>
                      <a:r>
                        <a:rPr lang="en-US" sz="1600" baseline="0" dirty="0" smtClean="0"/>
                        <a:t>; </a:t>
                      </a:r>
                      <a:r>
                        <a:rPr lang="ja-JP" altLang="en-US" sz="1600" baseline="0" dirty="0" smtClean="0"/>
                        <a:t>グループ名はカスタマイズ可能</a:t>
                      </a:r>
                      <a:endParaRPr lang="en-US" sz="1600" dirty="0"/>
                    </a:p>
                  </a:txBody>
                  <a:tcPr/>
                </a:tc>
              </a:tr>
              <a:tr h="370840">
                <a:tc>
                  <a:txBody>
                    <a:bodyPr/>
                    <a:lstStyle/>
                    <a:p>
                      <a:r>
                        <a:rPr lang="ja-JP" altLang="en-US" sz="1600" dirty="0" smtClean="0"/>
                        <a:t>アトリビュートサポート</a:t>
                      </a:r>
                      <a:endParaRPr lang="en-US" sz="1600" dirty="0"/>
                    </a:p>
                  </a:txBody>
                  <a:tcPr/>
                </a:tc>
                <a:tc>
                  <a:txBody>
                    <a:bodyPr/>
                    <a:lstStyle/>
                    <a:p>
                      <a:r>
                        <a:rPr lang="ja-JP" altLang="en-US" sz="1600" dirty="0" smtClean="0"/>
                        <a:t>非サポート</a:t>
                      </a:r>
                      <a:endParaRPr lang="en-US" sz="1600" dirty="0"/>
                    </a:p>
                  </a:txBody>
                  <a:tcPr/>
                </a:tc>
                <a:tc>
                  <a:txBody>
                    <a:bodyPr/>
                    <a:lstStyle/>
                    <a:p>
                      <a:r>
                        <a:rPr lang="ja-JP" altLang="en-US" sz="1600" dirty="0" smtClean="0"/>
                        <a:t>各ユーザは複数の属性を持つ</a:t>
                      </a:r>
                      <a:r>
                        <a:rPr lang="en-US" altLang="ja-JP" sz="1600" dirty="0" smtClean="0"/>
                        <a:t> –</a:t>
                      </a:r>
                      <a:r>
                        <a:rPr lang="en-US" sz="1600" baseline="0" dirty="0" smtClean="0"/>
                        <a:t> </a:t>
                      </a:r>
                      <a:r>
                        <a:rPr lang="ja-JP" altLang="en-US" sz="1600" baseline="0" dirty="0" smtClean="0"/>
                        <a:t>ユーザアトリビュートフェッチングにより、</a:t>
                      </a:r>
                      <a:r>
                        <a:rPr lang="en-US" altLang="ja-JP" sz="1600" baseline="0" dirty="0" smtClean="0"/>
                        <a:t>ODBC DB</a:t>
                      </a:r>
                      <a:r>
                        <a:rPr lang="ja-JP" altLang="en-US" sz="1600" baseline="0" dirty="0" smtClean="0"/>
                        <a:t>からアトリビュート名と値のペアが応答</a:t>
                      </a:r>
                      <a:r>
                        <a:rPr lang="en-US" altLang="ja-JP" sz="1600" baseline="0" dirty="0" smtClean="0"/>
                        <a:t>; </a:t>
                      </a:r>
                      <a:r>
                        <a:rPr lang="ja-JP" altLang="en-US" sz="1600" baseline="0" dirty="0" smtClean="0"/>
                        <a:t>アトリビュート名はカスタマイズ可能</a:t>
                      </a:r>
                      <a:endParaRPr lang="en-US" sz="1600" dirty="0"/>
                    </a:p>
                  </a:txBody>
                  <a:tcPr/>
                </a:tc>
              </a:tr>
            </a:tbl>
          </a:graphicData>
        </a:graphic>
      </p:graphicFrame>
      <p:pic>
        <p:nvPicPr>
          <p:cNvPr id="4" name="Picture 3"/>
          <p:cNvPicPr>
            <a:picLocks noChangeAspect="1"/>
          </p:cNvPicPr>
          <p:nvPr/>
        </p:nvPicPr>
        <p:blipFill>
          <a:blip r:embed="rId2"/>
          <a:stretch>
            <a:fillRect/>
          </a:stretch>
        </p:blipFill>
        <p:spPr>
          <a:xfrm>
            <a:off x="7924800" y="361950"/>
            <a:ext cx="914400" cy="484414"/>
          </a:xfrm>
          <a:prstGeom prst="rect">
            <a:avLst/>
          </a:prstGeom>
        </p:spPr>
      </p:pic>
    </p:spTree>
    <p:extLst>
      <p:ext uri="{BB962C8B-B14F-4D97-AF65-F5344CB8AC3E}">
        <p14:creationId xmlns:p14="http://schemas.microsoft.com/office/powerpoint/2010/main" val="32986114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304800"/>
            <a:ext cx="8145463" cy="498017"/>
          </a:xfrm>
        </p:spPr>
        <p:txBody>
          <a:bodyPr/>
          <a:lstStyle/>
          <a:p>
            <a:pPr>
              <a:spcBef>
                <a:spcPts val="300"/>
              </a:spcBef>
              <a:spcAft>
                <a:spcPts val="300"/>
              </a:spcAft>
            </a:pPr>
            <a:r>
              <a:rPr lang="en-US" sz="2800" dirty="0">
                <a:latin typeface="Arial" charset="0"/>
              </a:rPr>
              <a:t>ISE </a:t>
            </a:r>
            <a:r>
              <a:rPr lang="en-US" sz="2800" dirty="0" smtClean="0">
                <a:latin typeface="Arial" charset="0"/>
              </a:rPr>
              <a:t>2.1</a:t>
            </a:r>
            <a:r>
              <a:rPr lang="ja-JP" altLang="en-US" sz="2800" dirty="0" smtClean="0">
                <a:latin typeface="Arial" charset="0"/>
              </a:rPr>
              <a:t>で</a:t>
            </a:r>
            <a:r>
              <a:rPr lang="en-US" sz="2800" dirty="0" smtClean="0">
                <a:latin typeface="Arial" charset="0"/>
              </a:rPr>
              <a:t>ODBC</a:t>
            </a:r>
            <a:r>
              <a:rPr lang="ja-JP" altLang="en-US" sz="2800" dirty="0" smtClean="0">
                <a:latin typeface="Arial" charset="0"/>
              </a:rPr>
              <a:t>サポートされる</a:t>
            </a:r>
            <a:r>
              <a:rPr lang="en-US" sz="2800" dirty="0" smtClean="0">
                <a:latin typeface="Arial" charset="0"/>
              </a:rPr>
              <a:t>DBMS</a:t>
            </a:r>
            <a:endParaRPr lang="en-US" sz="2800" dirty="0">
              <a:latin typeface="Arial" charset="0"/>
            </a:endParaRPr>
          </a:p>
        </p:txBody>
      </p:sp>
      <p:pic>
        <p:nvPicPr>
          <p:cNvPr id="6" name="Picture 5"/>
          <p:cNvPicPr>
            <a:picLocks noChangeAspect="1"/>
          </p:cNvPicPr>
          <p:nvPr/>
        </p:nvPicPr>
        <p:blipFill>
          <a:blip r:embed="rId3"/>
          <a:stretch>
            <a:fillRect/>
          </a:stretch>
        </p:blipFill>
        <p:spPr>
          <a:xfrm>
            <a:off x="4398116" y="936841"/>
            <a:ext cx="3505200" cy="895773"/>
          </a:xfrm>
          <a:prstGeom prst="rect">
            <a:avLst/>
          </a:prstGeom>
        </p:spPr>
      </p:pic>
      <p:pic>
        <p:nvPicPr>
          <p:cNvPr id="7" name="Picture 6" descr="database_clr.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9728" y="997855"/>
            <a:ext cx="2818662" cy="1383707"/>
          </a:xfrm>
          <a:prstGeom prst="rect">
            <a:avLst/>
          </a:prstGeom>
        </p:spPr>
      </p:pic>
      <p:pic>
        <p:nvPicPr>
          <p:cNvPr id="8" name="Picture 7"/>
          <p:cNvPicPr>
            <a:picLocks noChangeAspect="1"/>
          </p:cNvPicPr>
          <p:nvPr/>
        </p:nvPicPr>
        <p:blipFill>
          <a:blip r:embed="rId5"/>
          <a:stretch>
            <a:fillRect/>
          </a:stretch>
        </p:blipFill>
        <p:spPr>
          <a:xfrm>
            <a:off x="3839818" y="2024842"/>
            <a:ext cx="2027582" cy="1371600"/>
          </a:xfrm>
          <a:prstGeom prst="rect">
            <a:avLst/>
          </a:prstGeom>
        </p:spPr>
      </p:pic>
      <p:grpSp>
        <p:nvGrpSpPr>
          <p:cNvPr id="9" name="Group 8"/>
          <p:cNvGrpSpPr/>
          <p:nvPr/>
        </p:nvGrpSpPr>
        <p:grpSpPr>
          <a:xfrm>
            <a:off x="517919" y="2710642"/>
            <a:ext cx="5181600" cy="1796520"/>
            <a:chOff x="1828800" y="4350280"/>
            <a:chExt cx="5181600" cy="1796520"/>
          </a:xfrm>
        </p:grpSpPr>
        <p:pic>
          <p:nvPicPr>
            <p:cNvPr id="10" name="Picture 9"/>
            <p:cNvPicPr>
              <a:picLocks noChangeAspect="1"/>
            </p:cNvPicPr>
            <p:nvPr/>
          </p:nvPicPr>
          <p:blipFill>
            <a:blip r:embed="rId6"/>
            <a:stretch>
              <a:fillRect/>
            </a:stretch>
          </p:blipFill>
          <p:spPr>
            <a:xfrm>
              <a:off x="2108022" y="4350280"/>
              <a:ext cx="1752600" cy="832485"/>
            </a:xfrm>
            <a:prstGeom prst="rect">
              <a:avLst/>
            </a:prstGeom>
          </p:spPr>
        </p:pic>
        <p:pic>
          <p:nvPicPr>
            <p:cNvPr id="11" name="Picture 10"/>
            <p:cNvPicPr>
              <a:picLocks noChangeAspect="1"/>
            </p:cNvPicPr>
            <p:nvPr/>
          </p:nvPicPr>
          <p:blipFill>
            <a:blip r:embed="rId7"/>
            <a:stretch>
              <a:fillRect/>
            </a:stretch>
          </p:blipFill>
          <p:spPr>
            <a:xfrm>
              <a:off x="1828800" y="4876800"/>
              <a:ext cx="2692400" cy="850900"/>
            </a:xfrm>
            <a:prstGeom prst="rect">
              <a:avLst/>
            </a:prstGeom>
          </p:spPr>
        </p:pic>
        <p:pic>
          <p:nvPicPr>
            <p:cNvPr id="12" name="Picture 11"/>
            <p:cNvPicPr>
              <a:picLocks noChangeAspect="1"/>
            </p:cNvPicPr>
            <p:nvPr/>
          </p:nvPicPr>
          <p:blipFill>
            <a:blip r:embed="rId8"/>
            <a:stretch>
              <a:fillRect/>
            </a:stretch>
          </p:blipFill>
          <p:spPr>
            <a:xfrm>
              <a:off x="1905000" y="5526518"/>
              <a:ext cx="5105400" cy="620282"/>
            </a:xfrm>
            <a:prstGeom prst="rect">
              <a:avLst/>
            </a:prstGeom>
          </p:spPr>
        </p:pic>
      </p:grpSp>
      <p:pic>
        <p:nvPicPr>
          <p:cNvPr id="13" name="Picture 12"/>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25828" y="2568570"/>
            <a:ext cx="1842343" cy="2048382"/>
          </a:xfrm>
          <a:prstGeom prst="rect">
            <a:avLst/>
          </a:prstGeom>
        </p:spPr>
      </p:pic>
      <p:sp>
        <p:nvSpPr>
          <p:cNvPr id="2" name="Rectangle 1"/>
          <p:cNvSpPr/>
          <p:nvPr/>
        </p:nvSpPr>
        <p:spPr>
          <a:xfrm>
            <a:off x="6329100" y="304800"/>
            <a:ext cx="2163197" cy="646331"/>
          </a:xfrm>
          <a:prstGeom prst="rect">
            <a:avLst/>
          </a:prstGeom>
        </p:spPr>
        <p:txBody>
          <a:bodyPr wrap="none">
            <a:spAutoFit/>
          </a:bodyPr>
          <a:lstStyle/>
          <a:p>
            <a:r>
              <a:rPr lang="en-US" dirty="0" smtClean="0"/>
              <a:t>5</a:t>
            </a:r>
            <a:r>
              <a:rPr lang="ja-JP" altLang="en-US" dirty="0" smtClean="0"/>
              <a:t>種類の</a:t>
            </a:r>
            <a:r>
              <a:rPr lang="en-US" dirty="0" smtClean="0"/>
              <a:t>RDBMS</a:t>
            </a:r>
          </a:p>
          <a:p>
            <a:r>
              <a:rPr lang="en-US" altLang="ja-JP" dirty="0" smtClean="0"/>
              <a:t>※ ACS4.2</a:t>
            </a:r>
            <a:r>
              <a:rPr lang="ja-JP" altLang="en-US" dirty="0" smtClean="0"/>
              <a:t>では任意</a:t>
            </a:r>
            <a:endParaRPr lang="en-US" dirty="0"/>
          </a:p>
        </p:txBody>
      </p:sp>
    </p:spTree>
    <p:extLst>
      <p:ext uri="{BB962C8B-B14F-4D97-AF65-F5344CB8AC3E}">
        <p14:creationId xmlns:p14="http://schemas.microsoft.com/office/powerpoint/2010/main" val="68019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7964" y="1014000"/>
            <a:ext cx="7594045" cy="2426623"/>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228600" y="304800"/>
            <a:ext cx="8145463" cy="541807"/>
          </a:xfrm>
        </p:spPr>
        <p:txBody>
          <a:bodyPr/>
          <a:lstStyle/>
          <a:p>
            <a:pPr>
              <a:spcBef>
                <a:spcPts val="300"/>
              </a:spcBef>
              <a:spcAft>
                <a:spcPts val="300"/>
              </a:spcAft>
            </a:pPr>
            <a:r>
              <a:rPr lang="en-US" sz="2800" dirty="0" smtClean="0">
                <a:latin typeface="Arial" charset="0"/>
              </a:rPr>
              <a:t>ODBC Configuration – Name and Description</a:t>
            </a:r>
            <a:endParaRPr lang="en-US" sz="2800" dirty="0">
              <a:latin typeface="Arial" charset="0"/>
            </a:endParaRPr>
          </a:p>
        </p:txBody>
      </p:sp>
      <p:cxnSp>
        <p:nvCxnSpPr>
          <p:cNvPr id="7" name="Straight Arrow Connector 6"/>
          <p:cNvCxnSpPr/>
          <p:nvPr/>
        </p:nvCxnSpPr>
        <p:spPr bwMode="auto">
          <a:xfrm flipH="1" flipV="1">
            <a:off x="5517397" y="1952786"/>
            <a:ext cx="1553295" cy="110359"/>
          </a:xfrm>
          <a:prstGeom prst="straightConnector1">
            <a:avLst/>
          </a:prstGeom>
          <a:noFill/>
          <a:ln w="28575" cap="flat" cmpd="sng" algn="ctr">
            <a:solidFill>
              <a:schemeClr val="accent6"/>
            </a:solidFill>
            <a:prstDash val="solid"/>
            <a:round/>
            <a:headEnd type="none" w="med" len="med"/>
            <a:tailEnd type="arrow"/>
          </a:ln>
          <a:effectLst/>
        </p:spPr>
      </p:cxnSp>
      <p:sp>
        <p:nvSpPr>
          <p:cNvPr id="8" name="TextBox 7"/>
          <p:cNvSpPr txBox="1"/>
          <p:nvPr/>
        </p:nvSpPr>
        <p:spPr>
          <a:xfrm>
            <a:off x="7070692" y="1840606"/>
            <a:ext cx="1740830" cy="646331"/>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Name used in authentication policy, identity sequence etc.</a:t>
            </a:r>
            <a:endParaRPr lang="en-US" sz="1200" b="0" dirty="0">
              <a:ln w="10160">
                <a:solidFill>
                  <a:schemeClr val="accent1"/>
                </a:solidFill>
                <a:prstDash val="solid"/>
              </a:ln>
              <a:solidFill>
                <a:srgbClr val="FFFFFF"/>
              </a:solidFill>
              <a:effectLst/>
              <a:latin typeface="+mj-lt"/>
            </a:endParaRPr>
          </a:p>
        </p:txBody>
      </p:sp>
    </p:spTree>
    <p:extLst>
      <p:ext uri="{BB962C8B-B14F-4D97-AF65-F5344CB8AC3E}">
        <p14:creationId xmlns:p14="http://schemas.microsoft.com/office/powerpoint/2010/main" val="6982373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4308529"/>
            <a:ext cx="9144000" cy="83497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7274" y="912363"/>
            <a:ext cx="8001000" cy="3837868"/>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228600" y="304800"/>
            <a:ext cx="8145463" cy="413834"/>
          </a:xfrm>
        </p:spPr>
        <p:txBody>
          <a:bodyPr/>
          <a:lstStyle/>
          <a:p>
            <a:pPr>
              <a:spcBef>
                <a:spcPts val="300"/>
              </a:spcBef>
              <a:spcAft>
                <a:spcPts val="300"/>
              </a:spcAft>
            </a:pPr>
            <a:r>
              <a:rPr lang="en-US" sz="2800" dirty="0" smtClean="0">
                <a:latin typeface="Arial" charset="0"/>
              </a:rPr>
              <a:t>ODBC Configuration – Connection</a:t>
            </a:r>
            <a:endParaRPr lang="en-US" sz="2800" dirty="0">
              <a:latin typeface="Arial" charset="0"/>
            </a:endParaRPr>
          </a:p>
        </p:txBody>
      </p:sp>
      <p:cxnSp>
        <p:nvCxnSpPr>
          <p:cNvPr id="7" name="Straight Arrow Connector 6"/>
          <p:cNvCxnSpPr>
            <a:stCxn id="8" idx="1"/>
          </p:cNvCxnSpPr>
          <p:nvPr/>
        </p:nvCxnSpPr>
        <p:spPr bwMode="auto">
          <a:xfrm flipH="1" flipV="1">
            <a:off x="5414074" y="1899522"/>
            <a:ext cx="914400" cy="137703"/>
          </a:xfrm>
          <a:prstGeom prst="straightConnector1">
            <a:avLst/>
          </a:prstGeom>
          <a:noFill/>
          <a:ln w="28575" cap="flat" cmpd="sng" algn="ctr">
            <a:solidFill>
              <a:schemeClr val="accent2"/>
            </a:solidFill>
            <a:prstDash val="solid"/>
            <a:round/>
            <a:headEnd type="none" w="med" len="med"/>
            <a:tailEnd type="arrow"/>
          </a:ln>
          <a:effectLst/>
        </p:spPr>
      </p:cxnSp>
      <p:sp>
        <p:nvSpPr>
          <p:cNvPr id="8" name="TextBox 7"/>
          <p:cNvSpPr txBox="1"/>
          <p:nvPr/>
        </p:nvSpPr>
        <p:spPr>
          <a:xfrm>
            <a:off x="6328474" y="1823320"/>
            <a:ext cx="2438400" cy="42780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Hostname or IP of the ODBC DB; optional ‘:port’ can be added</a:t>
            </a:r>
            <a:endParaRPr lang="en-US" sz="1200" b="0" dirty="0">
              <a:ln w="10160">
                <a:solidFill>
                  <a:schemeClr val="accent1"/>
                </a:solidFill>
                <a:prstDash val="solid"/>
              </a:ln>
              <a:solidFill>
                <a:srgbClr val="FFFFFF"/>
              </a:solidFill>
              <a:effectLst/>
              <a:latin typeface="+mj-lt"/>
            </a:endParaRPr>
          </a:p>
        </p:txBody>
      </p:sp>
      <p:cxnSp>
        <p:nvCxnSpPr>
          <p:cNvPr id="9" name="Straight Arrow Connector 8"/>
          <p:cNvCxnSpPr>
            <a:stCxn id="10" idx="0"/>
          </p:cNvCxnSpPr>
          <p:nvPr/>
        </p:nvCxnSpPr>
        <p:spPr bwMode="auto">
          <a:xfrm flipV="1">
            <a:off x="2255182" y="2525575"/>
            <a:ext cx="1292920" cy="1160964"/>
          </a:xfrm>
          <a:prstGeom prst="straightConnector1">
            <a:avLst/>
          </a:prstGeom>
          <a:noFill/>
          <a:ln w="28575" cap="flat" cmpd="sng" algn="ctr">
            <a:solidFill>
              <a:schemeClr val="accent2"/>
            </a:solidFill>
            <a:prstDash val="solid"/>
            <a:round/>
            <a:headEnd type="none" w="med" len="med"/>
            <a:tailEnd type="arrow"/>
          </a:ln>
          <a:effectLst/>
        </p:spPr>
      </p:cxnSp>
      <p:sp>
        <p:nvSpPr>
          <p:cNvPr id="10" name="TextBox 9"/>
          <p:cNvSpPr txBox="1"/>
          <p:nvPr/>
        </p:nvSpPr>
        <p:spPr>
          <a:xfrm>
            <a:off x="1087402" y="3686539"/>
            <a:ext cx="2335560"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ISE connects to the ODBC DB using this username and password; ODBC DB must grant permissions to this username to run configured stored procedures</a:t>
            </a:r>
            <a:endParaRPr lang="en-US" sz="1200" b="0" dirty="0">
              <a:ln w="10160">
                <a:solidFill>
                  <a:schemeClr val="accent1"/>
                </a:solidFill>
                <a:prstDash val="solid"/>
              </a:ln>
              <a:solidFill>
                <a:srgbClr val="FFFFFF"/>
              </a:solidFill>
              <a:effectLst/>
              <a:latin typeface="+mj-lt"/>
            </a:endParaRPr>
          </a:p>
        </p:txBody>
      </p:sp>
    </p:spTree>
    <p:extLst>
      <p:ext uri="{BB962C8B-B14F-4D97-AF65-F5344CB8AC3E}">
        <p14:creationId xmlns:p14="http://schemas.microsoft.com/office/powerpoint/2010/main" val="59189861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304801"/>
            <a:ext cx="8145463" cy="488176"/>
          </a:xfrm>
        </p:spPr>
        <p:txBody>
          <a:bodyPr/>
          <a:lstStyle/>
          <a:p>
            <a:pPr>
              <a:spcBef>
                <a:spcPts val="300"/>
              </a:spcBef>
              <a:spcAft>
                <a:spcPts val="300"/>
              </a:spcAft>
            </a:pPr>
            <a:r>
              <a:rPr lang="en-US" sz="2800" dirty="0" smtClean="0">
                <a:latin typeface="Arial" charset="0"/>
              </a:rPr>
              <a:t>ODBC Configuration – Stored Procedures</a:t>
            </a:r>
            <a:endParaRPr lang="en-US" sz="2800" dirty="0">
              <a:latin typeface="Arial" charset="0"/>
            </a:endParaRPr>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9263" y="1352079"/>
            <a:ext cx="7924800" cy="2917706"/>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stCxn id="8" idx="3"/>
          </p:cNvCxnSpPr>
          <p:nvPr/>
        </p:nvCxnSpPr>
        <p:spPr bwMode="auto">
          <a:xfrm>
            <a:off x="3116263" y="2529521"/>
            <a:ext cx="381000" cy="0"/>
          </a:xfrm>
          <a:prstGeom prst="straightConnector1">
            <a:avLst/>
          </a:prstGeom>
          <a:noFill/>
          <a:ln w="28575" cap="flat" cmpd="sng" algn="ctr">
            <a:solidFill>
              <a:schemeClr val="accent6"/>
            </a:solidFill>
            <a:prstDash val="solid"/>
            <a:round/>
            <a:headEnd type="none" w="med" len="med"/>
            <a:tailEnd type="arrow"/>
          </a:ln>
          <a:effectLst/>
        </p:spPr>
      </p:cxnSp>
      <p:sp>
        <p:nvSpPr>
          <p:cNvPr id="8" name="TextBox 7"/>
          <p:cNvSpPr txBox="1"/>
          <p:nvPr/>
        </p:nvSpPr>
        <p:spPr>
          <a:xfrm>
            <a:off x="525463" y="2315616"/>
            <a:ext cx="25908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For PAP, EAP-GTC inner method, TACACS</a:t>
            </a:r>
            <a:endParaRPr lang="en-US" sz="1200" b="0" dirty="0">
              <a:ln w="10160">
                <a:solidFill>
                  <a:schemeClr val="accent1"/>
                </a:solidFill>
                <a:prstDash val="solid"/>
              </a:ln>
              <a:solidFill>
                <a:srgbClr val="FFFFFF"/>
              </a:solidFill>
              <a:effectLst/>
              <a:latin typeface="+mj-lt"/>
            </a:endParaRPr>
          </a:p>
        </p:txBody>
      </p:sp>
      <p:sp>
        <p:nvSpPr>
          <p:cNvPr id="9" name="TextBox 8"/>
          <p:cNvSpPr txBox="1"/>
          <p:nvPr/>
        </p:nvSpPr>
        <p:spPr>
          <a:xfrm>
            <a:off x="525463" y="2743425"/>
            <a:ext cx="2590800" cy="5940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For CHAP, MSCHAPv1/v2, EAP-MD5, LEAP, EAP-MSCHAPv2 inner method</a:t>
            </a:r>
            <a:endParaRPr lang="en-US" sz="1200" b="0" dirty="0">
              <a:ln w="10160">
                <a:solidFill>
                  <a:schemeClr val="accent1"/>
                </a:solidFill>
                <a:prstDash val="solid"/>
              </a:ln>
              <a:solidFill>
                <a:srgbClr val="FFFFFF"/>
              </a:solidFill>
              <a:effectLst/>
              <a:latin typeface="+mj-lt"/>
            </a:endParaRPr>
          </a:p>
        </p:txBody>
      </p:sp>
      <p:cxnSp>
        <p:nvCxnSpPr>
          <p:cNvPr id="10" name="Straight Arrow Connector 9"/>
          <p:cNvCxnSpPr>
            <a:stCxn id="9" idx="3"/>
          </p:cNvCxnSpPr>
          <p:nvPr/>
        </p:nvCxnSpPr>
        <p:spPr bwMode="auto">
          <a:xfrm flipV="1">
            <a:off x="3116263" y="2743425"/>
            <a:ext cx="685800" cy="297005"/>
          </a:xfrm>
          <a:prstGeom prst="straightConnector1">
            <a:avLst/>
          </a:prstGeom>
          <a:noFill/>
          <a:ln w="28575" cap="flat" cmpd="sng" algn="ctr">
            <a:solidFill>
              <a:schemeClr val="accent6"/>
            </a:solidFill>
            <a:prstDash val="solid"/>
            <a:round/>
            <a:headEnd type="none" w="med" len="med"/>
            <a:tailEnd type="arrow"/>
          </a:ln>
          <a:effectLst/>
        </p:spPr>
      </p:cxnSp>
      <p:sp>
        <p:nvSpPr>
          <p:cNvPr id="11" name="TextBox 10"/>
          <p:cNvSpPr txBox="1"/>
          <p:nvPr/>
        </p:nvSpPr>
        <p:spPr>
          <a:xfrm>
            <a:off x="525463" y="3337434"/>
            <a:ext cx="25908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For MAB, fast reconnect of PEAP, EAP-FAST and EAP-TTLS</a:t>
            </a:r>
            <a:endParaRPr lang="en-US" sz="1200" b="0" dirty="0">
              <a:ln w="10160">
                <a:solidFill>
                  <a:schemeClr val="accent1"/>
                </a:solidFill>
                <a:prstDash val="solid"/>
              </a:ln>
              <a:solidFill>
                <a:srgbClr val="FFFFFF"/>
              </a:solidFill>
              <a:effectLst/>
              <a:latin typeface="+mj-lt"/>
            </a:endParaRPr>
          </a:p>
        </p:txBody>
      </p:sp>
      <p:cxnSp>
        <p:nvCxnSpPr>
          <p:cNvPr id="12" name="Straight Arrow Connector 11"/>
          <p:cNvCxnSpPr>
            <a:stCxn id="11" idx="3"/>
          </p:cNvCxnSpPr>
          <p:nvPr/>
        </p:nvCxnSpPr>
        <p:spPr bwMode="auto">
          <a:xfrm flipV="1">
            <a:off x="3116263" y="3155643"/>
            <a:ext cx="381000" cy="395696"/>
          </a:xfrm>
          <a:prstGeom prst="straightConnector1">
            <a:avLst/>
          </a:prstGeom>
          <a:noFill/>
          <a:ln w="28575" cap="flat" cmpd="sng" algn="ctr">
            <a:solidFill>
              <a:schemeClr val="accent6"/>
            </a:solidFill>
            <a:prstDash val="solid"/>
            <a:round/>
            <a:headEnd type="none" w="med" len="med"/>
            <a:tailEnd type="arrow"/>
          </a:ln>
          <a:effectLst/>
        </p:spPr>
      </p:cxnSp>
      <p:sp>
        <p:nvSpPr>
          <p:cNvPr id="13" name="TextBox 12"/>
          <p:cNvSpPr txBox="1"/>
          <p:nvPr/>
        </p:nvSpPr>
        <p:spPr>
          <a:xfrm>
            <a:off x="568829" y="3979636"/>
            <a:ext cx="2590800" cy="261610"/>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MAC format for MAB</a:t>
            </a:r>
            <a:endParaRPr lang="en-US" sz="1200" b="0" dirty="0">
              <a:ln w="10160">
                <a:solidFill>
                  <a:schemeClr val="accent1"/>
                </a:solidFill>
                <a:prstDash val="solid"/>
              </a:ln>
              <a:solidFill>
                <a:srgbClr val="FFFFFF"/>
              </a:solidFill>
              <a:effectLst/>
              <a:latin typeface="+mj-lt"/>
            </a:endParaRPr>
          </a:p>
        </p:txBody>
      </p:sp>
      <p:cxnSp>
        <p:nvCxnSpPr>
          <p:cNvPr id="14" name="Straight Arrow Connector 13"/>
          <p:cNvCxnSpPr>
            <a:stCxn id="13" idx="3"/>
          </p:cNvCxnSpPr>
          <p:nvPr/>
        </p:nvCxnSpPr>
        <p:spPr bwMode="auto">
          <a:xfrm flipV="1">
            <a:off x="3159629" y="3979636"/>
            <a:ext cx="337634" cy="130805"/>
          </a:xfrm>
          <a:prstGeom prst="straightConnector1">
            <a:avLst/>
          </a:prstGeom>
          <a:noFill/>
          <a:ln w="28575" cap="flat" cmpd="sng" algn="ctr">
            <a:solidFill>
              <a:schemeClr val="accent6"/>
            </a:solidFill>
            <a:prstDash val="solid"/>
            <a:round/>
            <a:headEnd type="none" w="med" len="med"/>
            <a:tailEnd type="arrow"/>
          </a:ln>
          <a:effectLst/>
        </p:spPr>
      </p:cxnSp>
    </p:spTree>
    <p:extLst>
      <p:ext uri="{BB962C8B-B14F-4D97-AF65-F5344CB8AC3E}">
        <p14:creationId xmlns:p14="http://schemas.microsoft.com/office/powerpoint/2010/main" val="411372196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6566" y="766927"/>
            <a:ext cx="4225603" cy="2178331"/>
          </a:xfrm>
          <a:prstGeom prst="rect">
            <a:avLst/>
          </a:prstGeom>
        </p:spPr>
      </p:pic>
      <p:sp>
        <p:nvSpPr>
          <p:cNvPr id="7" name="Title 6"/>
          <p:cNvSpPr>
            <a:spLocks noGrp="1"/>
          </p:cNvSpPr>
          <p:nvPr>
            <p:ph type="ctrTitle"/>
          </p:nvPr>
        </p:nvSpPr>
        <p:spPr>
          <a:xfrm>
            <a:off x="259742" y="103039"/>
            <a:ext cx="8659976" cy="728782"/>
          </a:xfrm>
        </p:spPr>
        <p:txBody>
          <a:bodyPr/>
          <a:lstStyle/>
          <a:p>
            <a:r>
              <a:rPr lang="en-US" dirty="0" smtClean="0"/>
              <a:t>Streamlined Visibility</a:t>
            </a:r>
            <a:r>
              <a:rPr lang="en-US" dirty="0"/>
              <a:t> </a:t>
            </a:r>
            <a:r>
              <a:rPr lang="en-US" dirty="0" smtClean="0"/>
              <a:t>Wizard</a:t>
            </a:r>
            <a:r>
              <a:rPr lang="en-US" sz="1800" dirty="0">
                <a:solidFill>
                  <a:schemeClr val="tx2">
                    <a:lumMod val="60000"/>
                    <a:lumOff val="40000"/>
                  </a:schemeClr>
                </a:solidFill>
              </a:rPr>
              <a:t/>
            </a:r>
            <a:br>
              <a:rPr lang="en-US" sz="1800" dirty="0">
                <a:solidFill>
                  <a:schemeClr val="tx2">
                    <a:lumMod val="60000"/>
                    <a:lumOff val="40000"/>
                  </a:schemeClr>
                </a:solidFill>
              </a:rPr>
            </a:br>
            <a:r>
              <a:rPr lang="ja-JP" altLang="en-US" sz="1800" dirty="0" smtClean="0">
                <a:solidFill>
                  <a:schemeClr val="tx2">
                    <a:lumMod val="60000"/>
                    <a:lumOff val="40000"/>
                  </a:schemeClr>
                </a:solidFill>
              </a:rPr>
              <a:t>数クリックで設定完了</a:t>
            </a:r>
            <a:r>
              <a:rPr lang="en-US" sz="1800" dirty="0" smtClean="0">
                <a:solidFill>
                  <a:schemeClr val="tx2">
                    <a:lumMod val="60000"/>
                    <a:lumOff val="40000"/>
                  </a:schemeClr>
                </a:solidFill>
              </a:rPr>
              <a:t/>
            </a:r>
            <a:br>
              <a:rPr lang="en-US" sz="1800" dirty="0" smtClean="0">
                <a:solidFill>
                  <a:schemeClr val="tx2">
                    <a:lumMod val="60000"/>
                    <a:lumOff val="40000"/>
                  </a:schemeClr>
                </a:solidFill>
              </a:rPr>
            </a:br>
            <a:endParaRPr lang="en-US" sz="1800" dirty="0">
              <a:solidFill>
                <a:schemeClr val="tx2">
                  <a:lumMod val="60000"/>
                  <a:lumOff val="40000"/>
                </a:schemeClr>
              </a:solidFill>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74193" y="3023024"/>
            <a:ext cx="3838324" cy="1774763"/>
          </a:xfrm>
          <a:prstGeom prst="rect">
            <a:avLst/>
          </a:prstGeom>
        </p:spPr>
      </p:pic>
      <p:pic>
        <p:nvPicPr>
          <p:cNvPr id="17" name="Picture 16"/>
          <p:cNvPicPr>
            <a:picLocks noChangeAspect="1"/>
          </p:cNvPicPr>
          <p:nvPr/>
        </p:nvPicPr>
        <p:blipFill>
          <a:blip r:embed="rId5"/>
          <a:stretch>
            <a:fillRect/>
          </a:stretch>
        </p:blipFill>
        <p:spPr>
          <a:xfrm>
            <a:off x="5179883" y="524603"/>
            <a:ext cx="3706076" cy="3477834"/>
          </a:xfrm>
          <a:prstGeom prst="rect">
            <a:avLst/>
          </a:prstGeom>
        </p:spPr>
      </p:pic>
      <p:sp>
        <p:nvSpPr>
          <p:cNvPr id="14" name="Bent-Up Arrow 13"/>
          <p:cNvSpPr/>
          <p:nvPr/>
        </p:nvSpPr>
        <p:spPr>
          <a:xfrm rot="5400000">
            <a:off x="733292" y="3439131"/>
            <a:ext cx="1394938" cy="601195"/>
          </a:xfrm>
          <a:prstGeom prst="bentUp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18" name="Bent-Up Arrow 17"/>
          <p:cNvSpPr/>
          <p:nvPr/>
        </p:nvSpPr>
        <p:spPr>
          <a:xfrm rot="5400000" flipH="1">
            <a:off x="4433811" y="2253904"/>
            <a:ext cx="704849" cy="616641"/>
          </a:xfrm>
          <a:prstGeom prst="bentUpArrow">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p>
        </p:txBody>
      </p:sp>
      <p:sp>
        <p:nvSpPr>
          <p:cNvPr id="20" name="Rounded Rectangle 19"/>
          <p:cNvSpPr/>
          <p:nvPr/>
        </p:nvSpPr>
        <p:spPr bwMode="auto">
          <a:xfrm>
            <a:off x="192630" y="813408"/>
            <a:ext cx="4066154" cy="2101242"/>
          </a:xfrm>
          <a:prstGeom prst="roundRect">
            <a:avLst>
              <a:gd name="adj" fmla="val 0"/>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
        <p:nvSpPr>
          <p:cNvPr id="23" name="Rounded Rectangle 22"/>
          <p:cNvSpPr/>
          <p:nvPr/>
        </p:nvSpPr>
        <p:spPr bwMode="auto">
          <a:xfrm>
            <a:off x="1726555" y="3042258"/>
            <a:ext cx="3303956" cy="1663092"/>
          </a:xfrm>
          <a:prstGeom prst="roundRect">
            <a:avLst>
              <a:gd name="adj" fmla="val 0"/>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
        <p:nvSpPr>
          <p:cNvPr id="24" name="Rounded Rectangle 23"/>
          <p:cNvSpPr/>
          <p:nvPr/>
        </p:nvSpPr>
        <p:spPr bwMode="auto">
          <a:xfrm>
            <a:off x="5163895" y="508608"/>
            <a:ext cx="3715718" cy="3625242"/>
          </a:xfrm>
          <a:prstGeom prst="roundRect">
            <a:avLst>
              <a:gd name="adj" fmla="val 0"/>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pic>
        <p:nvPicPr>
          <p:cNvPr id="12" name="Picture 11"/>
          <p:cNvPicPr>
            <a:picLocks noChangeAspect="1"/>
          </p:cNvPicPr>
          <p:nvPr/>
        </p:nvPicPr>
        <p:blipFill>
          <a:blip r:embed="rId6"/>
          <a:stretch>
            <a:fillRect/>
          </a:stretch>
        </p:blipFill>
        <p:spPr>
          <a:xfrm>
            <a:off x="7924800" y="90436"/>
            <a:ext cx="914400" cy="484414"/>
          </a:xfrm>
          <a:prstGeom prst="rect">
            <a:avLst/>
          </a:prstGeom>
        </p:spPr>
      </p:pic>
    </p:spTree>
    <p:extLst>
      <p:ext uri="{BB962C8B-B14F-4D97-AF65-F5344CB8AC3E}">
        <p14:creationId xmlns:p14="http://schemas.microsoft.com/office/powerpoint/2010/main" val="3287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8600" y="842537"/>
            <a:ext cx="7924800" cy="4792570"/>
          </a:xfrm>
          <a:prstGeom prst="rect">
            <a:avLst/>
          </a:prstGeom>
        </p:spPr>
      </p:pic>
      <p:sp>
        <p:nvSpPr>
          <p:cNvPr id="6" name="Title 1"/>
          <p:cNvSpPr>
            <a:spLocks noGrp="1"/>
          </p:cNvSpPr>
          <p:nvPr>
            <p:ph type="title"/>
          </p:nvPr>
        </p:nvSpPr>
        <p:spPr>
          <a:xfrm>
            <a:off x="228600" y="304800"/>
            <a:ext cx="8145463" cy="537737"/>
          </a:xfrm>
        </p:spPr>
        <p:txBody>
          <a:bodyPr/>
          <a:lstStyle/>
          <a:p>
            <a:pPr>
              <a:spcBef>
                <a:spcPts val="300"/>
              </a:spcBef>
              <a:spcAft>
                <a:spcPts val="300"/>
              </a:spcAft>
            </a:pPr>
            <a:r>
              <a:rPr lang="en-US" sz="2800" dirty="0" smtClean="0">
                <a:latin typeface="Arial" charset="0"/>
              </a:rPr>
              <a:t>ODBC Configuration – Attributes (fetch from DB)</a:t>
            </a:r>
            <a:endParaRPr lang="en-US" sz="2800" dirty="0">
              <a:latin typeface="Arial" charset="0"/>
            </a:endParaRPr>
          </a:p>
        </p:txBody>
      </p:sp>
      <p:sp>
        <p:nvSpPr>
          <p:cNvPr id="7" name="TextBox 6"/>
          <p:cNvSpPr txBox="1"/>
          <p:nvPr/>
        </p:nvSpPr>
        <p:spPr>
          <a:xfrm>
            <a:off x="457200" y="2133600"/>
            <a:ext cx="23622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Can retrieve attributes from the ODBC DB by the username</a:t>
            </a:r>
            <a:endParaRPr lang="en-US" sz="1200" b="0" dirty="0">
              <a:ln w="10160">
                <a:solidFill>
                  <a:schemeClr val="accent1"/>
                </a:solidFill>
                <a:prstDash val="solid"/>
              </a:ln>
              <a:solidFill>
                <a:srgbClr val="FFFFFF"/>
              </a:solidFill>
              <a:effectLst/>
              <a:latin typeface="+mj-lt"/>
            </a:endParaRPr>
          </a:p>
        </p:txBody>
      </p:sp>
      <p:cxnSp>
        <p:nvCxnSpPr>
          <p:cNvPr id="8" name="Straight Arrow Connector 7"/>
          <p:cNvCxnSpPr>
            <a:stCxn id="7" idx="3"/>
          </p:cNvCxnSpPr>
          <p:nvPr/>
        </p:nvCxnSpPr>
        <p:spPr bwMode="auto">
          <a:xfrm>
            <a:off x="2819400" y="2347505"/>
            <a:ext cx="1213624" cy="396934"/>
          </a:xfrm>
          <a:prstGeom prst="straightConnector1">
            <a:avLst/>
          </a:prstGeom>
          <a:noFill/>
          <a:ln w="28575" cap="flat" cmpd="sng" algn="ctr">
            <a:solidFill>
              <a:schemeClr val="accent6"/>
            </a:solidFill>
            <a:prstDash val="solid"/>
            <a:round/>
            <a:headEnd type="none" w="med" len="med"/>
            <a:tailEnd type="arrow"/>
          </a:ln>
          <a:effectLst/>
        </p:spPr>
      </p:cxnSp>
      <p:sp>
        <p:nvSpPr>
          <p:cNvPr id="9" name="TextBox 8"/>
          <p:cNvSpPr txBox="1"/>
          <p:nvPr/>
        </p:nvSpPr>
        <p:spPr>
          <a:xfrm>
            <a:off x="1316153" y="4378986"/>
            <a:ext cx="23622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The default attribute type is string</a:t>
            </a:r>
            <a:endParaRPr lang="en-US" sz="1200" b="0" dirty="0">
              <a:ln w="10160">
                <a:solidFill>
                  <a:schemeClr val="accent1"/>
                </a:solidFill>
                <a:prstDash val="solid"/>
              </a:ln>
              <a:solidFill>
                <a:srgbClr val="FFFFFF"/>
              </a:solidFill>
              <a:effectLst/>
              <a:latin typeface="+mj-lt"/>
            </a:endParaRPr>
          </a:p>
        </p:txBody>
      </p:sp>
      <p:cxnSp>
        <p:nvCxnSpPr>
          <p:cNvPr id="10" name="Straight Arrow Connector 9"/>
          <p:cNvCxnSpPr>
            <a:stCxn id="9" idx="3"/>
          </p:cNvCxnSpPr>
          <p:nvPr/>
        </p:nvCxnSpPr>
        <p:spPr bwMode="auto">
          <a:xfrm flipV="1">
            <a:off x="3678353" y="4029559"/>
            <a:ext cx="354671" cy="563332"/>
          </a:xfrm>
          <a:prstGeom prst="straightConnector1">
            <a:avLst/>
          </a:prstGeom>
          <a:noFill/>
          <a:ln w="28575" cap="flat" cmpd="sng" algn="ctr">
            <a:solidFill>
              <a:schemeClr val="accent6"/>
            </a:solidFill>
            <a:prstDash val="solid"/>
            <a:round/>
            <a:headEnd type="none" w="med" len="med"/>
            <a:tailEnd type="arrow"/>
          </a:ln>
          <a:effectLst/>
        </p:spPr>
      </p:cxnSp>
      <p:sp>
        <p:nvSpPr>
          <p:cNvPr id="11" name="TextBox 10"/>
          <p:cNvSpPr txBox="1"/>
          <p:nvPr/>
        </p:nvSpPr>
        <p:spPr>
          <a:xfrm>
            <a:off x="4267200" y="4464897"/>
            <a:ext cx="23622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The default value is taken from the attribute value</a:t>
            </a:r>
            <a:endParaRPr lang="en-US" sz="1200" b="0" dirty="0">
              <a:ln w="10160">
                <a:solidFill>
                  <a:schemeClr val="accent1"/>
                </a:solidFill>
                <a:prstDash val="solid"/>
              </a:ln>
              <a:solidFill>
                <a:srgbClr val="FFFFFF"/>
              </a:solidFill>
              <a:effectLst/>
              <a:latin typeface="+mj-lt"/>
            </a:endParaRPr>
          </a:p>
        </p:txBody>
      </p:sp>
      <p:cxnSp>
        <p:nvCxnSpPr>
          <p:cNvPr id="12" name="Straight Arrow Connector 11"/>
          <p:cNvCxnSpPr/>
          <p:nvPr/>
        </p:nvCxnSpPr>
        <p:spPr bwMode="auto">
          <a:xfrm flipH="1" flipV="1">
            <a:off x="4724400" y="4194098"/>
            <a:ext cx="677746" cy="269214"/>
          </a:xfrm>
          <a:prstGeom prst="straightConnector1">
            <a:avLst/>
          </a:prstGeom>
          <a:noFill/>
          <a:ln w="28575" cap="flat" cmpd="sng" algn="ctr">
            <a:solidFill>
              <a:schemeClr val="accent6"/>
            </a:solidFill>
            <a:prstDash val="solid"/>
            <a:round/>
            <a:headEnd type="none" w="med" len="med"/>
            <a:tailEnd type="arrow"/>
          </a:ln>
          <a:effectLst/>
        </p:spPr>
      </p:cxnSp>
      <p:sp>
        <p:nvSpPr>
          <p:cNvPr id="13" name="TextBox 12"/>
          <p:cNvSpPr txBox="1"/>
          <p:nvPr/>
        </p:nvSpPr>
        <p:spPr>
          <a:xfrm>
            <a:off x="900151" y="3208195"/>
            <a:ext cx="1219200" cy="5940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Name of the attribute in the ODBC DB</a:t>
            </a:r>
            <a:endParaRPr lang="en-US" sz="1200" b="0" dirty="0">
              <a:ln w="10160">
                <a:solidFill>
                  <a:schemeClr val="accent1"/>
                </a:solidFill>
                <a:prstDash val="solid"/>
              </a:ln>
              <a:solidFill>
                <a:srgbClr val="FFFFFF"/>
              </a:solidFill>
              <a:effectLst/>
              <a:latin typeface="+mj-lt"/>
            </a:endParaRPr>
          </a:p>
        </p:txBody>
      </p:sp>
      <p:cxnSp>
        <p:nvCxnSpPr>
          <p:cNvPr id="14" name="Straight Arrow Connector 13"/>
          <p:cNvCxnSpPr/>
          <p:nvPr/>
        </p:nvCxnSpPr>
        <p:spPr bwMode="auto">
          <a:xfrm>
            <a:off x="2119351" y="3436795"/>
            <a:ext cx="685800" cy="0"/>
          </a:xfrm>
          <a:prstGeom prst="straightConnector1">
            <a:avLst/>
          </a:prstGeom>
          <a:noFill/>
          <a:ln w="28575" cap="flat" cmpd="sng" algn="ctr">
            <a:solidFill>
              <a:schemeClr val="accent6"/>
            </a:solidFill>
            <a:prstDash val="solid"/>
            <a:round/>
            <a:headEnd type="none" w="med" len="med"/>
            <a:tailEnd type="arrow"/>
          </a:ln>
          <a:effectLst/>
        </p:spPr>
      </p:cxnSp>
      <p:sp>
        <p:nvSpPr>
          <p:cNvPr id="15" name="TextBox 14"/>
          <p:cNvSpPr txBox="1"/>
          <p:nvPr/>
        </p:nvSpPr>
        <p:spPr>
          <a:xfrm>
            <a:off x="7037659" y="2860303"/>
            <a:ext cx="1610731" cy="461665"/>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Name of the attribute in ISE</a:t>
            </a:r>
            <a:endParaRPr lang="en-US" sz="1200" b="0" dirty="0">
              <a:ln w="10160">
                <a:solidFill>
                  <a:schemeClr val="accent1"/>
                </a:solidFill>
                <a:prstDash val="solid"/>
              </a:ln>
              <a:solidFill>
                <a:srgbClr val="FFFFFF"/>
              </a:solidFill>
              <a:effectLst/>
              <a:latin typeface="+mj-lt"/>
            </a:endParaRPr>
          </a:p>
        </p:txBody>
      </p:sp>
      <p:cxnSp>
        <p:nvCxnSpPr>
          <p:cNvPr id="16" name="Straight Arrow Connector 15"/>
          <p:cNvCxnSpPr>
            <a:stCxn id="15" idx="1"/>
          </p:cNvCxnSpPr>
          <p:nvPr/>
        </p:nvCxnSpPr>
        <p:spPr bwMode="auto">
          <a:xfrm flipH="1">
            <a:off x="6498683" y="3091136"/>
            <a:ext cx="538976" cy="68376"/>
          </a:xfrm>
          <a:prstGeom prst="straightConnector1">
            <a:avLst/>
          </a:prstGeom>
          <a:noFill/>
          <a:ln w="28575" cap="flat" cmpd="sng" algn="ctr">
            <a:solidFill>
              <a:schemeClr val="accent6"/>
            </a:solidFill>
            <a:prstDash val="solid"/>
            <a:round/>
            <a:headEnd type="none" w="med" len="med"/>
            <a:tailEnd type="arrow"/>
          </a:ln>
          <a:effectLst/>
        </p:spPr>
      </p:cxnSp>
    </p:spTree>
    <p:extLst>
      <p:ext uri="{BB962C8B-B14F-4D97-AF65-F5344CB8AC3E}">
        <p14:creationId xmlns:p14="http://schemas.microsoft.com/office/powerpoint/2010/main" val="417387150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304800"/>
            <a:ext cx="8145463" cy="593493"/>
          </a:xfrm>
        </p:spPr>
        <p:txBody>
          <a:bodyPr/>
          <a:lstStyle/>
          <a:p>
            <a:pPr>
              <a:spcBef>
                <a:spcPts val="300"/>
              </a:spcBef>
              <a:spcAft>
                <a:spcPts val="300"/>
              </a:spcAft>
            </a:pPr>
            <a:r>
              <a:rPr lang="en-US" sz="2800" dirty="0" smtClean="0">
                <a:latin typeface="Arial" charset="0"/>
              </a:rPr>
              <a:t>Configuration – Attributes (data types)</a:t>
            </a:r>
            <a:endParaRPr lang="en-US" sz="2800" dirty="0">
              <a:latin typeface="Arial" charset="0"/>
            </a:endParaRPr>
          </a:p>
        </p:txBody>
      </p:sp>
      <p:pic>
        <p:nvPicPr>
          <p:cNvPr id="6" name="Picture 5"/>
          <p:cNvPicPr>
            <a:picLocks noChangeAspect="1"/>
          </p:cNvPicPr>
          <p:nvPr/>
        </p:nvPicPr>
        <p:blipFill>
          <a:blip r:embed="rId2"/>
          <a:stretch>
            <a:fillRect/>
          </a:stretch>
        </p:blipFill>
        <p:spPr>
          <a:xfrm>
            <a:off x="424366" y="1491526"/>
            <a:ext cx="4343400" cy="2921000"/>
          </a:xfrm>
          <a:prstGeom prst="rect">
            <a:avLst/>
          </a:prstGeom>
        </p:spPr>
      </p:pic>
      <p:sp>
        <p:nvSpPr>
          <p:cNvPr id="7" name="TextBox 6"/>
          <p:cNvSpPr txBox="1"/>
          <p:nvPr/>
        </p:nvSpPr>
        <p:spPr>
          <a:xfrm>
            <a:off x="4863170" y="1518165"/>
            <a:ext cx="3435195" cy="1323439"/>
          </a:xfrm>
          <a:prstGeom prst="rect">
            <a:avLst/>
          </a:prstGeom>
          <a:noFill/>
        </p:spPr>
        <p:txBody>
          <a:bodyPr wrap="square" rtlCol="0">
            <a:spAutoFit/>
          </a:bodyPr>
          <a:lstStyle/>
          <a:p>
            <a:pPr marL="342900" indent="-342900">
              <a:buFont typeface="Wingdings" charset="2"/>
              <a:buChar char="§"/>
            </a:pPr>
            <a:r>
              <a:rPr lang="en-US" sz="2000" b="0" dirty="0" smtClean="0">
                <a:solidFill>
                  <a:schemeClr val="tx2">
                    <a:lumMod val="75000"/>
                  </a:schemeClr>
                </a:solidFill>
              </a:rPr>
              <a:t>Available Data Types:</a:t>
            </a:r>
          </a:p>
          <a:p>
            <a:pPr marL="800100" lvl="1" indent="-342900">
              <a:buFont typeface="Arial"/>
              <a:buChar char="•"/>
            </a:pPr>
            <a:r>
              <a:rPr lang="en-US" sz="2000" b="0" dirty="0" smtClean="0">
                <a:solidFill>
                  <a:schemeClr val="tx2">
                    <a:lumMod val="75000"/>
                  </a:schemeClr>
                </a:solidFill>
              </a:rPr>
              <a:t>String</a:t>
            </a:r>
          </a:p>
          <a:p>
            <a:pPr marL="800100" lvl="1" indent="-342900">
              <a:buFont typeface="Arial"/>
              <a:buChar char="•"/>
            </a:pPr>
            <a:r>
              <a:rPr lang="en-US" sz="2000" b="0" dirty="0" smtClean="0">
                <a:solidFill>
                  <a:schemeClr val="tx2">
                    <a:lumMod val="75000"/>
                  </a:schemeClr>
                </a:solidFill>
              </a:rPr>
              <a:t>Boolean</a:t>
            </a:r>
          </a:p>
          <a:p>
            <a:pPr marL="800100" lvl="1" indent="-342900">
              <a:buFont typeface="Arial"/>
              <a:buChar char="•"/>
            </a:pPr>
            <a:r>
              <a:rPr lang="en-US" sz="2000" b="0" dirty="0" smtClean="0">
                <a:solidFill>
                  <a:schemeClr val="tx2">
                    <a:lumMod val="75000"/>
                  </a:schemeClr>
                </a:solidFill>
              </a:rPr>
              <a:t>Integer</a:t>
            </a:r>
            <a:endParaRPr lang="en-US" sz="2000" b="0" dirty="0">
              <a:solidFill>
                <a:schemeClr val="tx2">
                  <a:lumMod val="75000"/>
                </a:schemeClr>
              </a:solidFill>
            </a:endParaRPr>
          </a:p>
        </p:txBody>
      </p:sp>
    </p:spTree>
    <p:extLst>
      <p:ext uri="{BB962C8B-B14F-4D97-AF65-F5344CB8AC3E}">
        <p14:creationId xmlns:p14="http://schemas.microsoft.com/office/powerpoint/2010/main" val="274079647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8600" y="861122"/>
            <a:ext cx="8001000" cy="4901464"/>
          </a:xfrm>
          <a:prstGeom prst="rect">
            <a:avLst/>
          </a:prstGeom>
        </p:spPr>
      </p:pic>
      <p:sp>
        <p:nvSpPr>
          <p:cNvPr id="6" name="Title 1"/>
          <p:cNvSpPr>
            <a:spLocks noGrp="1"/>
          </p:cNvSpPr>
          <p:nvPr>
            <p:ph type="title"/>
          </p:nvPr>
        </p:nvSpPr>
        <p:spPr>
          <a:xfrm>
            <a:off x="228600" y="304800"/>
            <a:ext cx="8145463" cy="556322"/>
          </a:xfrm>
        </p:spPr>
        <p:txBody>
          <a:bodyPr/>
          <a:lstStyle/>
          <a:p>
            <a:pPr>
              <a:spcBef>
                <a:spcPts val="300"/>
              </a:spcBef>
              <a:spcAft>
                <a:spcPts val="300"/>
              </a:spcAft>
            </a:pPr>
            <a:r>
              <a:rPr lang="en-US" sz="2800" dirty="0" smtClean="0">
                <a:latin typeface="Arial" charset="0"/>
              </a:rPr>
              <a:t>Configuration – Groups (fetch from the DB)</a:t>
            </a:r>
            <a:endParaRPr lang="en-US" sz="2800" dirty="0">
              <a:latin typeface="Arial" charset="0"/>
            </a:endParaRPr>
          </a:p>
        </p:txBody>
      </p:sp>
      <p:sp>
        <p:nvSpPr>
          <p:cNvPr id="7" name="TextBox 6"/>
          <p:cNvSpPr txBox="1"/>
          <p:nvPr/>
        </p:nvSpPr>
        <p:spPr>
          <a:xfrm>
            <a:off x="457200" y="1489308"/>
            <a:ext cx="23622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Can retrieve groups from the ODBC DB by the username</a:t>
            </a:r>
            <a:endParaRPr lang="en-US" sz="1200" b="0" dirty="0">
              <a:ln w="10160">
                <a:solidFill>
                  <a:schemeClr val="accent1"/>
                </a:solidFill>
                <a:prstDash val="solid"/>
              </a:ln>
              <a:solidFill>
                <a:srgbClr val="FFFFFF"/>
              </a:solidFill>
              <a:effectLst/>
              <a:latin typeface="+mj-lt"/>
            </a:endParaRPr>
          </a:p>
        </p:txBody>
      </p:sp>
      <p:cxnSp>
        <p:nvCxnSpPr>
          <p:cNvPr id="8" name="Straight Arrow Connector 7"/>
          <p:cNvCxnSpPr>
            <a:stCxn id="7" idx="3"/>
          </p:cNvCxnSpPr>
          <p:nvPr/>
        </p:nvCxnSpPr>
        <p:spPr bwMode="auto">
          <a:xfrm>
            <a:off x="2819400" y="1703213"/>
            <a:ext cx="1371600" cy="1157695"/>
          </a:xfrm>
          <a:prstGeom prst="straightConnector1">
            <a:avLst/>
          </a:prstGeom>
          <a:noFill/>
          <a:ln w="28575" cap="flat" cmpd="sng" algn="ctr">
            <a:solidFill>
              <a:schemeClr val="accent6"/>
            </a:solidFill>
            <a:prstDash val="solid"/>
            <a:round/>
            <a:headEnd type="none" w="med" len="med"/>
            <a:tailEnd type="arrow"/>
          </a:ln>
          <a:effectLst/>
        </p:spPr>
      </p:cxnSp>
      <p:sp>
        <p:nvSpPr>
          <p:cNvPr id="9" name="TextBox 8"/>
          <p:cNvSpPr txBox="1"/>
          <p:nvPr/>
        </p:nvSpPr>
        <p:spPr>
          <a:xfrm>
            <a:off x="1005468" y="3104995"/>
            <a:ext cx="1219200" cy="5940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Name of the group in the ODBC DB</a:t>
            </a:r>
            <a:endParaRPr lang="en-US" sz="1200" b="0" dirty="0">
              <a:ln w="10160">
                <a:solidFill>
                  <a:schemeClr val="accent1"/>
                </a:solidFill>
                <a:prstDash val="solid"/>
              </a:ln>
              <a:solidFill>
                <a:srgbClr val="FFFFFF"/>
              </a:solidFill>
              <a:effectLst/>
              <a:latin typeface="+mj-lt"/>
            </a:endParaRPr>
          </a:p>
        </p:txBody>
      </p:sp>
      <p:cxnSp>
        <p:nvCxnSpPr>
          <p:cNvPr id="10" name="Straight Arrow Connector 9"/>
          <p:cNvCxnSpPr/>
          <p:nvPr/>
        </p:nvCxnSpPr>
        <p:spPr bwMode="auto">
          <a:xfrm>
            <a:off x="2224668" y="3302619"/>
            <a:ext cx="730405" cy="141869"/>
          </a:xfrm>
          <a:prstGeom prst="straightConnector1">
            <a:avLst/>
          </a:prstGeom>
          <a:noFill/>
          <a:ln w="28575" cap="flat" cmpd="sng" algn="ctr">
            <a:solidFill>
              <a:schemeClr val="accent6"/>
            </a:solidFill>
            <a:prstDash val="solid"/>
            <a:round/>
            <a:headEnd type="none" w="med" len="med"/>
            <a:tailEnd type="arrow"/>
          </a:ln>
          <a:effectLst/>
        </p:spPr>
      </p:cxnSp>
      <p:sp>
        <p:nvSpPr>
          <p:cNvPr id="11" name="TextBox 10"/>
          <p:cNvSpPr txBox="1"/>
          <p:nvPr/>
        </p:nvSpPr>
        <p:spPr>
          <a:xfrm>
            <a:off x="5605347" y="3367048"/>
            <a:ext cx="1219200" cy="427809"/>
          </a:xfrm>
          <a:prstGeom prst="rect">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Name of the group in ISE</a:t>
            </a:r>
            <a:endParaRPr lang="en-US" sz="1200" b="0" dirty="0">
              <a:ln w="10160">
                <a:solidFill>
                  <a:schemeClr val="accent1"/>
                </a:solidFill>
                <a:prstDash val="solid"/>
              </a:ln>
              <a:solidFill>
                <a:srgbClr val="FFFFFF"/>
              </a:solidFill>
              <a:effectLst/>
              <a:latin typeface="+mj-lt"/>
            </a:endParaRPr>
          </a:p>
        </p:txBody>
      </p:sp>
      <p:cxnSp>
        <p:nvCxnSpPr>
          <p:cNvPr id="12" name="Straight Arrow Connector 11"/>
          <p:cNvCxnSpPr>
            <a:stCxn id="11" idx="1"/>
          </p:cNvCxnSpPr>
          <p:nvPr/>
        </p:nvCxnSpPr>
        <p:spPr bwMode="auto">
          <a:xfrm flipH="1">
            <a:off x="4538547" y="3580953"/>
            <a:ext cx="1066800" cy="14695"/>
          </a:xfrm>
          <a:prstGeom prst="straightConnector1">
            <a:avLst/>
          </a:prstGeom>
          <a:noFill/>
          <a:ln w="28575" cap="flat" cmpd="sng" algn="ctr">
            <a:solidFill>
              <a:schemeClr val="accent6"/>
            </a:solidFill>
            <a:prstDash val="solid"/>
            <a:round/>
            <a:headEnd type="none" w="med" len="med"/>
            <a:tailEnd type="arrow"/>
          </a:ln>
          <a:effectLst/>
        </p:spPr>
      </p:cxnSp>
    </p:spTree>
    <p:extLst>
      <p:ext uri="{BB962C8B-B14F-4D97-AF65-F5344CB8AC3E}">
        <p14:creationId xmlns:p14="http://schemas.microsoft.com/office/powerpoint/2010/main" val="305901670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304800"/>
            <a:ext cx="8145463" cy="838200"/>
          </a:xfrm>
        </p:spPr>
        <p:txBody>
          <a:bodyPr/>
          <a:lstStyle/>
          <a:p>
            <a:pPr>
              <a:spcBef>
                <a:spcPts val="300"/>
              </a:spcBef>
              <a:spcAft>
                <a:spcPts val="300"/>
              </a:spcAft>
            </a:pPr>
            <a:r>
              <a:rPr lang="en-US" sz="2800" dirty="0" smtClean="0">
                <a:latin typeface="Arial" charset="0"/>
              </a:rPr>
              <a:t>ODBC Authorization Policy</a:t>
            </a:r>
            <a:endParaRPr lang="en-US" sz="2800" dirty="0">
              <a:latin typeface="Arial" charset="0"/>
            </a:endParaRPr>
          </a:p>
        </p:txBody>
      </p:sp>
      <p:sp>
        <p:nvSpPr>
          <p:cNvPr id="6" name="Content Placeholder 2"/>
          <p:cNvSpPr>
            <a:spLocks noGrp="1"/>
          </p:cNvSpPr>
          <p:nvPr>
            <p:ph idx="1"/>
          </p:nvPr>
        </p:nvSpPr>
        <p:spPr>
          <a:xfrm>
            <a:off x="304800" y="1371600"/>
            <a:ext cx="8062913" cy="4467225"/>
          </a:xfrm>
        </p:spPr>
        <p:txBody>
          <a:bodyPr/>
          <a:lstStyle/>
          <a:p>
            <a:pPr>
              <a:buFont typeface="Wingdings" charset="2"/>
              <a:buChar char="§"/>
              <a:defRPr/>
            </a:pPr>
            <a:r>
              <a:rPr lang="en-US" dirty="0" smtClean="0"/>
              <a:t>When ODBC External ID store attributes and groups are configured – they can be used in authorization policy:</a:t>
            </a:r>
          </a:p>
          <a:p>
            <a:pPr>
              <a:buFont typeface="Wingdings" charset="2"/>
              <a:buChar char="§"/>
              <a:defRPr/>
            </a:pPr>
            <a:endParaRPr lang="en-US" dirty="0" smtClean="0"/>
          </a:p>
        </p:txBody>
      </p:sp>
      <p:pic>
        <p:nvPicPr>
          <p:cNvPr id="7" name="Picture 6"/>
          <p:cNvPicPr>
            <a:picLocks noChangeAspect="1"/>
          </p:cNvPicPr>
          <p:nvPr/>
        </p:nvPicPr>
        <p:blipFill>
          <a:blip r:embed="rId2"/>
          <a:stretch>
            <a:fillRect/>
          </a:stretch>
        </p:blipFill>
        <p:spPr>
          <a:xfrm>
            <a:off x="304800" y="2590800"/>
            <a:ext cx="8534400" cy="743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08245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304800"/>
            <a:ext cx="8145463" cy="395249"/>
          </a:xfrm>
        </p:spPr>
        <p:txBody>
          <a:bodyPr/>
          <a:lstStyle/>
          <a:p>
            <a:pPr>
              <a:spcBef>
                <a:spcPts val="300"/>
              </a:spcBef>
              <a:spcAft>
                <a:spcPts val="300"/>
              </a:spcAft>
            </a:pPr>
            <a:r>
              <a:rPr lang="en-US" sz="2800" dirty="0" smtClean="0">
                <a:latin typeface="Arial" charset="0"/>
              </a:rPr>
              <a:t>ODBC Authentication Details</a:t>
            </a:r>
            <a:endParaRPr lang="en-US" sz="2800" dirty="0">
              <a:latin typeface="Arial" charset="0"/>
            </a:endParaRPr>
          </a:p>
        </p:txBody>
      </p:sp>
      <p:pic>
        <p:nvPicPr>
          <p:cNvPr id="6" name="Picture 5"/>
          <p:cNvPicPr>
            <a:picLocks noChangeAspect="1"/>
          </p:cNvPicPr>
          <p:nvPr/>
        </p:nvPicPr>
        <p:blipFill>
          <a:blip r:embed="rId2"/>
          <a:stretch>
            <a:fillRect/>
          </a:stretch>
        </p:blipFill>
        <p:spPr>
          <a:xfrm>
            <a:off x="304800" y="830775"/>
            <a:ext cx="3660328" cy="274319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066800" y="3954975"/>
            <a:ext cx="1828800" cy="26161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External ODBC ID Store</a:t>
            </a:r>
            <a:endParaRPr lang="en-US" sz="1200" b="0" dirty="0">
              <a:ln w="10160">
                <a:solidFill>
                  <a:schemeClr val="accent1"/>
                </a:solidFill>
                <a:prstDash val="solid"/>
              </a:ln>
              <a:solidFill>
                <a:srgbClr val="FFFFFF"/>
              </a:solidFill>
              <a:effectLst/>
              <a:latin typeface="+mj-lt"/>
            </a:endParaRPr>
          </a:p>
        </p:txBody>
      </p:sp>
      <p:cxnSp>
        <p:nvCxnSpPr>
          <p:cNvPr id="8" name="Straight Arrow Connector 7"/>
          <p:cNvCxnSpPr>
            <a:stCxn id="7" idx="0"/>
          </p:cNvCxnSpPr>
          <p:nvPr/>
        </p:nvCxnSpPr>
        <p:spPr bwMode="auto">
          <a:xfrm flipV="1">
            <a:off x="1981200" y="3497776"/>
            <a:ext cx="381000" cy="457199"/>
          </a:xfrm>
          <a:prstGeom prst="straightConnector1">
            <a:avLst/>
          </a:prstGeom>
          <a:noFill/>
          <a:ln w="28575" cap="flat" cmpd="sng" algn="ctr">
            <a:solidFill>
              <a:schemeClr val="accent2"/>
            </a:solidFill>
            <a:prstDash val="solid"/>
            <a:round/>
            <a:headEnd type="none" w="med" len="med"/>
            <a:tailEnd type="arrow"/>
          </a:ln>
          <a:effectLst/>
        </p:spPr>
      </p:cxnSp>
      <p:pic>
        <p:nvPicPr>
          <p:cNvPr id="9" name="Picture 8"/>
          <p:cNvPicPr>
            <a:picLocks noChangeAspect="1"/>
          </p:cNvPicPr>
          <p:nvPr/>
        </p:nvPicPr>
        <p:blipFill>
          <a:blip r:embed="rId3"/>
          <a:stretch>
            <a:fillRect/>
          </a:stretch>
        </p:blipFill>
        <p:spPr>
          <a:xfrm>
            <a:off x="4343400" y="2423313"/>
            <a:ext cx="4702721" cy="2155832"/>
          </a:xfrm>
          <a:prstGeom prst="rect">
            <a:avLst/>
          </a:prstGeom>
        </p:spPr>
      </p:pic>
      <p:pic>
        <p:nvPicPr>
          <p:cNvPr id="10" name="Picture 9"/>
          <p:cNvPicPr>
            <a:picLocks noChangeAspect="1"/>
          </p:cNvPicPr>
          <p:nvPr/>
        </p:nvPicPr>
        <p:blipFill>
          <a:blip r:embed="rId4"/>
          <a:stretch>
            <a:fillRect/>
          </a:stretch>
        </p:blipFill>
        <p:spPr>
          <a:xfrm>
            <a:off x="4343400" y="825825"/>
            <a:ext cx="3962399" cy="1331367"/>
          </a:xfrm>
          <a:prstGeom prst="rect">
            <a:avLst/>
          </a:prstGeom>
        </p:spPr>
      </p:pic>
      <p:sp>
        <p:nvSpPr>
          <p:cNvPr id="11" name="TextBox 10"/>
          <p:cNvSpPr txBox="1"/>
          <p:nvPr/>
        </p:nvSpPr>
        <p:spPr>
          <a:xfrm>
            <a:off x="4876800" y="2895600"/>
            <a:ext cx="990600" cy="346249"/>
          </a:xfrm>
          <a:prstGeom prst="rect">
            <a:avLst/>
          </a:prstGeom>
          <a:noFill/>
        </p:spPr>
        <p:txBody>
          <a:bodyPr wrap="square" rtlCol="0">
            <a:spAutoFit/>
          </a:bodyPr>
          <a:lstStyle/>
          <a:p>
            <a:r>
              <a:rPr lang="is-IS" sz="1800" dirty="0" smtClean="0"/>
              <a:t>…</a:t>
            </a:r>
            <a:endParaRPr lang="en-US" sz="1800" dirty="0"/>
          </a:p>
        </p:txBody>
      </p:sp>
      <p:sp>
        <p:nvSpPr>
          <p:cNvPr id="12" name="TextBox 11"/>
          <p:cNvSpPr txBox="1"/>
          <p:nvPr/>
        </p:nvSpPr>
        <p:spPr>
          <a:xfrm>
            <a:off x="2209800" y="4515645"/>
            <a:ext cx="1828800" cy="26161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0" dirty="0" smtClean="0">
                <a:solidFill>
                  <a:srgbClr val="FF0000"/>
                </a:solidFill>
              </a:rPr>
              <a:t>ODBC DB related steps</a:t>
            </a:r>
            <a:endParaRPr lang="en-US" sz="1200" b="0" dirty="0">
              <a:ln w="10160">
                <a:solidFill>
                  <a:schemeClr val="accent1"/>
                </a:solidFill>
                <a:prstDash val="solid"/>
              </a:ln>
              <a:solidFill>
                <a:srgbClr val="FFFFFF"/>
              </a:solidFill>
              <a:effectLst/>
              <a:latin typeface="+mj-lt"/>
            </a:endParaRPr>
          </a:p>
        </p:txBody>
      </p:sp>
      <p:cxnSp>
        <p:nvCxnSpPr>
          <p:cNvPr id="13" name="Straight Arrow Connector 12"/>
          <p:cNvCxnSpPr/>
          <p:nvPr/>
        </p:nvCxnSpPr>
        <p:spPr bwMode="auto">
          <a:xfrm flipV="1">
            <a:off x="3124200" y="3296445"/>
            <a:ext cx="1295400" cy="1219200"/>
          </a:xfrm>
          <a:prstGeom prst="straightConnector1">
            <a:avLst/>
          </a:prstGeom>
          <a:noFill/>
          <a:ln w="28575" cap="flat" cmpd="sng" algn="ctr">
            <a:solidFill>
              <a:schemeClr val="accent2"/>
            </a:solidFill>
            <a:prstDash val="solid"/>
            <a:round/>
            <a:headEnd type="none" w="med" len="med"/>
            <a:tailEnd type="none"/>
          </a:ln>
          <a:effectLst/>
        </p:spPr>
      </p:cxnSp>
      <p:sp>
        <p:nvSpPr>
          <p:cNvPr id="14" name="Left Bracket 13"/>
          <p:cNvSpPr/>
          <p:nvPr/>
        </p:nvSpPr>
        <p:spPr bwMode="auto">
          <a:xfrm>
            <a:off x="4495800" y="2406276"/>
            <a:ext cx="76200" cy="2209800"/>
          </a:xfrm>
          <a:prstGeom prst="leftBracket">
            <a:avLst/>
          </a:prstGeom>
          <a:noFill/>
          <a:ln w="28575" cap="flat" cmpd="sng" algn="ctr">
            <a:solidFill>
              <a:srgbClr val="B21A1A"/>
            </a:solidFill>
            <a:prstDash val="solid"/>
            <a:round/>
            <a:headEnd type="none" w="med" len="med"/>
            <a:tailEnd type="triangle" w="med" len="med"/>
          </a:ln>
          <a:effectLst/>
        </p:spPr>
        <p:txBody>
          <a:bodyPr vert="horz" wrap="square" lIns="82124" tIns="41061" rIns="82124" bIns="41061" numCol="1" rtlCol="0" anchor="t" anchorCtr="0" compatLnSpc="1">
            <a:prstTxWarp prst="textNoShape">
              <a:avLst/>
            </a:prstTxWarp>
          </a:bodyPr>
          <a:lstStyle/>
          <a:p>
            <a:pPr marL="0" marR="0" indent="0" algn="l" defTabSz="814388" rtl="0" eaLnBrk="0" fontAlgn="base" latinLnBrk="0" hangingPunct="0">
              <a:lnSpc>
                <a:spcPct val="90000"/>
              </a:lnSpc>
              <a:spcBef>
                <a:spcPct val="0"/>
              </a:spcBef>
              <a:spcAft>
                <a:spcPct val="0"/>
              </a:spcAft>
              <a:buClrTx/>
              <a:buSzTx/>
              <a:buFontTx/>
              <a:buNone/>
              <a:tabLst/>
            </a:pPr>
            <a:endParaRPr kumimoji="0" lang="en-US" sz="30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5251089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smtClean="0"/>
              <a:t>pxGrid</a:t>
            </a:r>
            <a:r>
              <a:rPr lang="en-US" dirty="0" smtClean="0"/>
              <a:t> </a:t>
            </a:r>
            <a:r>
              <a:rPr lang="en-US" dirty="0"/>
              <a:t>&amp; CA </a:t>
            </a:r>
            <a:r>
              <a:rPr lang="en-US" dirty="0" smtClean="0"/>
              <a:t>Enhancements</a:t>
            </a:r>
            <a:endParaRPr lang="en-US" dirty="0"/>
          </a:p>
        </p:txBody>
      </p:sp>
    </p:spTree>
    <p:extLst>
      <p:ext uri="{BB962C8B-B14F-4D97-AF65-F5344CB8AC3E}">
        <p14:creationId xmlns:p14="http://schemas.microsoft.com/office/powerpoint/2010/main" val="302594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372491" y="3493910"/>
            <a:ext cx="735244" cy="418376"/>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456896" fontAlgn="base">
              <a:spcBef>
                <a:spcPct val="0"/>
              </a:spcBef>
              <a:spcAft>
                <a:spcPct val="0"/>
              </a:spcAft>
            </a:pPr>
            <a:endParaRPr lang="en-US" sz="1800" dirty="0">
              <a:solidFill>
                <a:srgbClr val="FFFFFF"/>
              </a:solidFill>
              <a:latin typeface="Arial"/>
            </a:endParaRPr>
          </a:p>
        </p:txBody>
      </p:sp>
      <p:sp>
        <p:nvSpPr>
          <p:cNvPr id="3" name="Title 2"/>
          <p:cNvSpPr>
            <a:spLocks noGrp="1"/>
          </p:cNvSpPr>
          <p:nvPr>
            <p:ph type="title"/>
          </p:nvPr>
        </p:nvSpPr>
        <p:spPr>
          <a:xfrm>
            <a:off x="437766" y="344199"/>
            <a:ext cx="8345488" cy="529542"/>
          </a:xfrm>
        </p:spPr>
        <p:txBody>
          <a:bodyPr anchor="t"/>
          <a:lstStyle/>
          <a:p>
            <a:r>
              <a:rPr lang="en-US" sz="2800" dirty="0" smtClean="0"/>
              <a:t>Cisco </a:t>
            </a:r>
            <a:r>
              <a:rPr lang="en-US" sz="2800" dirty="0"/>
              <a:t>Platform Exchange Grid (</a:t>
            </a:r>
            <a:r>
              <a:rPr lang="en-US" sz="2800" dirty="0" err="1"/>
              <a:t>pxGrid</a:t>
            </a:r>
            <a:r>
              <a:rPr lang="en-US" sz="2800" dirty="0" smtClean="0"/>
              <a:t>)</a:t>
            </a:r>
            <a:endParaRPr lang="en-US" sz="2800" dirty="0"/>
          </a:p>
        </p:txBody>
      </p:sp>
      <p:grpSp>
        <p:nvGrpSpPr>
          <p:cNvPr id="68" name="Group 67"/>
          <p:cNvGrpSpPr/>
          <p:nvPr/>
        </p:nvGrpSpPr>
        <p:grpSpPr>
          <a:xfrm>
            <a:off x="156242" y="885057"/>
            <a:ext cx="4983307" cy="2980275"/>
            <a:chOff x="480815" y="1909767"/>
            <a:chExt cx="4983307" cy="2980275"/>
          </a:xfrm>
        </p:grpSpPr>
        <p:sp>
          <p:nvSpPr>
            <p:cNvPr id="5" name="Oval 4"/>
            <p:cNvSpPr/>
            <p:nvPr/>
          </p:nvSpPr>
          <p:spPr>
            <a:xfrm>
              <a:off x="1863446" y="2511469"/>
              <a:ext cx="2087998" cy="2087998"/>
            </a:xfrm>
            <a:prstGeom prst="ellipse">
              <a:avLst/>
            </a:prstGeom>
            <a:solidFill>
              <a:schemeClr val="tx2">
                <a:lumMod val="20000"/>
                <a:lumOff val="80000"/>
              </a:schemeClr>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6896" fontAlgn="base">
                <a:spcBef>
                  <a:spcPct val="0"/>
                </a:spcBef>
                <a:spcAft>
                  <a:spcPct val="0"/>
                </a:spcAft>
              </a:pPr>
              <a:r>
                <a:rPr lang="en-US" sz="2800" b="1" dirty="0">
                  <a:solidFill>
                    <a:srgbClr val="2968AF"/>
                  </a:solidFill>
                  <a:latin typeface="Arial"/>
                </a:rPr>
                <a:t>pxGrid</a:t>
              </a:r>
              <a:endParaRPr lang="en-US" sz="2400" b="1" dirty="0">
                <a:solidFill>
                  <a:srgbClr val="2968AF"/>
                </a:solidFill>
                <a:latin typeface="Arial"/>
              </a:endParaRPr>
            </a:p>
          </p:txBody>
        </p:sp>
        <p:pic>
          <p:nvPicPr>
            <p:cNvPr id="4" name="Picture 3"/>
            <p:cNvPicPr>
              <a:picLocks noChangeAspect="1"/>
            </p:cNvPicPr>
            <p:nvPr/>
          </p:nvPicPr>
          <p:blipFill>
            <a:blip r:embed="rId3"/>
            <a:stretch>
              <a:fillRect/>
            </a:stretch>
          </p:blipFill>
          <p:spPr>
            <a:xfrm>
              <a:off x="2591658" y="3239681"/>
              <a:ext cx="631575" cy="631575"/>
            </a:xfrm>
            <a:prstGeom prst="rect">
              <a:avLst/>
            </a:prstGeom>
          </p:spPr>
        </p:pic>
        <p:sp>
          <p:nvSpPr>
            <p:cNvPr id="6" name="TextBox 5"/>
            <p:cNvSpPr txBox="1"/>
            <p:nvPr/>
          </p:nvSpPr>
          <p:spPr>
            <a:xfrm>
              <a:off x="2413017" y="3794864"/>
              <a:ext cx="988856" cy="830997"/>
            </a:xfrm>
            <a:prstGeom prst="rect">
              <a:avLst/>
            </a:prstGeom>
            <a:noFill/>
          </p:spPr>
          <p:txBody>
            <a:bodyPr wrap="square" rtlCol="0">
              <a:spAutoFit/>
            </a:bodyPr>
            <a:lstStyle/>
            <a:p>
              <a:pPr algn="ctr" defTabSz="456896" fontAlgn="base">
                <a:spcBef>
                  <a:spcPct val="0"/>
                </a:spcBef>
                <a:spcAft>
                  <a:spcPct val="0"/>
                </a:spcAft>
              </a:pPr>
              <a:r>
                <a:rPr lang="en-US" sz="2400" dirty="0" smtClean="0">
                  <a:solidFill>
                    <a:srgbClr val="676767"/>
                  </a:solidFill>
                  <a:latin typeface="Arial" charset="0"/>
                  <a:ea typeface="ＭＳ Ｐゴシック" charset="0"/>
                  <a:cs typeface="ＭＳ Ｐゴシック" charset="0"/>
                </a:rPr>
                <a:t>Cisco ISE</a:t>
              </a:r>
              <a:endParaRPr lang="en-US" sz="2400" dirty="0">
                <a:solidFill>
                  <a:srgbClr val="676767"/>
                </a:solidFill>
                <a:latin typeface="Arial" charset="0"/>
                <a:ea typeface="ＭＳ Ｐゴシック" charset="0"/>
                <a:cs typeface="ＭＳ Ｐゴシック" charset="0"/>
              </a:endParaRPr>
            </a:p>
          </p:txBody>
        </p:sp>
        <p:sp>
          <p:nvSpPr>
            <p:cNvPr id="7" name="Oval 6"/>
            <p:cNvSpPr/>
            <p:nvPr/>
          </p:nvSpPr>
          <p:spPr>
            <a:xfrm>
              <a:off x="2727447" y="2344354"/>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8" name="Oval 7"/>
            <p:cNvSpPr/>
            <p:nvPr/>
          </p:nvSpPr>
          <p:spPr>
            <a:xfrm>
              <a:off x="3546944" y="2676711"/>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9" name="Oval 8"/>
            <p:cNvSpPr/>
            <p:nvPr/>
          </p:nvSpPr>
          <p:spPr>
            <a:xfrm>
              <a:off x="3771445" y="3426823"/>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10" name="Oval 9"/>
            <p:cNvSpPr/>
            <p:nvPr/>
          </p:nvSpPr>
          <p:spPr>
            <a:xfrm>
              <a:off x="3385340" y="4192840"/>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11" name="Oval 10"/>
            <p:cNvSpPr/>
            <p:nvPr/>
          </p:nvSpPr>
          <p:spPr>
            <a:xfrm>
              <a:off x="2367450" y="4338604"/>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12" name="Oval 11"/>
            <p:cNvSpPr/>
            <p:nvPr/>
          </p:nvSpPr>
          <p:spPr>
            <a:xfrm>
              <a:off x="1683447" y="3614906"/>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13" name="Oval 12"/>
            <p:cNvSpPr/>
            <p:nvPr/>
          </p:nvSpPr>
          <p:spPr>
            <a:xfrm>
              <a:off x="1863446" y="2746439"/>
              <a:ext cx="359997" cy="359915"/>
            </a:xfrm>
            <a:prstGeom prst="ellipse">
              <a:avLst/>
            </a:prstGeom>
            <a:solidFill>
              <a:schemeClr val="bg1"/>
            </a:solidFill>
            <a:ln w="3175" cmpd="sng">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896" fontAlgn="base">
                <a:spcBef>
                  <a:spcPct val="0"/>
                </a:spcBef>
                <a:spcAft>
                  <a:spcPct val="0"/>
                </a:spcAft>
              </a:pPr>
              <a:endParaRPr lang="en-US" sz="2400" dirty="0">
                <a:solidFill>
                  <a:srgbClr val="FFFFFF"/>
                </a:solidFill>
                <a:latin typeface="Arial"/>
              </a:endParaRPr>
            </a:p>
          </p:txBody>
        </p:sp>
        <p:sp>
          <p:nvSpPr>
            <p:cNvPr id="14" name="TextBox 13"/>
            <p:cNvSpPr txBox="1"/>
            <p:nvPr/>
          </p:nvSpPr>
          <p:spPr>
            <a:xfrm>
              <a:off x="2064958" y="1909767"/>
              <a:ext cx="1703020" cy="500135"/>
            </a:xfrm>
            <a:prstGeom prst="rect">
              <a:avLst/>
            </a:prstGeom>
            <a:noFill/>
          </p:spPr>
          <p:txBody>
            <a:bodyPr wrap="none" lIns="68575" tIns="34289" rIns="68575" bIns="34289" rtlCol="0">
              <a:spAutoFit/>
            </a:bodyPr>
            <a:lstStyle/>
            <a:p>
              <a:pPr algn="ctr" defTabSz="456896" fontAlgn="base">
                <a:spcBef>
                  <a:spcPct val="0"/>
                </a:spcBef>
                <a:spcAft>
                  <a:spcPct val="0"/>
                </a:spcAft>
              </a:pPr>
              <a:r>
                <a:rPr lang="en-US" sz="1400" dirty="0">
                  <a:solidFill>
                    <a:srgbClr val="6DB344"/>
                  </a:solidFill>
                  <a:latin typeface="Calibri"/>
                  <a:ea typeface="ＭＳ Ｐゴシック" charset="0"/>
                  <a:cs typeface="Calibri"/>
                </a:rPr>
                <a:t>ID/アクセス管理</a:t>
              </a:r>
              <a:br>
                <a:rPr lang="en-US" sz="1400" dirty="0">
                  <a:solidFill>
                    <a:srgbClr val="6DB344"/>
                  </a:solidFill>
                  <a:latin typeface="Calibri"/>
                  <a:ea typeface="ＭＳ Ｐゴシック" charset="0"/>
                  <a:cs typeface="Calibri"/>
                </a:rPr>
              </a:br>
              <a:r>
                <a:rPr lang="en-US" sz="1400" dirty="0">
                  <a:solidFill>
                    <a:srgbClr val="6DB344"/>
                  </a:solidFill>
                  <a:latin typeface="Calibri"/>
                  <a:ea typeface="ＭＳ Ｐゴシック" charset="0"/>
                  <a:cs typeface="Calibri"/>
                </a:rPr>
                <a:t>シングル・サインオン</a:t>
              </a:r>
            </a:p>
          </p:txBody>
        </p:sp>
        <p:sp>
          <p:nvSpPr>
            <p:cNvPr id="15" name="TextBox 14"/>
            <p:cNvSpPr txBox="1"/>
            <p:nvPr/>
          </p:nvSpPr>
          <p:spPr>
            <a:xfrm>
              <a:off x="3828968" y="2536491"/>
              <a:ext cx="1026353" cy="500135"/>
            </a:xfrm>
            <a:prstGeom prst="rect">
              <a:avLst/>
            </a:prstGeom>
            <a:noFill/>
          </p:spPr>
          <p:txBody>
            <a:bodyPr wrap="none" lIns="68575" tIns="34289" rIns="68575" bIns="34289" rtlCol="0">
              <a:spAutoFit/>
            </a:bodyPr>
            <a:lstStyle/>
            <a:p>
              <a:pPr algn="ctr" defTabSz="456896" fontAlgn="base">
                <a:spcBef>
                  <a:spcPct val="0"/>
                </a:spcBef>
                <a:spcAft>
                  <a:spcPct val="0"/>
                </a:spcAft>
              </a:pPr>
              <a:r>
                <a:rPr lang="ja-JP" altLang="en-US" sz="1400" dirty="0">
                  <a:solidFill>
                    <a:srgbClr val="6DB344"/>
                  </a:solidFill>
                  <a:latin typeface="Calibri"/>
                  <a:ea typeface="ＭＳ Ｐゴシック" charset="0"/>
                  <a:cs typeface="Calibri"/>
                </a:rPr>
                <a:t>脆弱性</a:t>
              </a:r>
              <a:r>
                <a:rPr lang="en-US" altLang="ja-JP" sz="1400" dirty="0">
                  <a:solidFill>
                    <a:srgbClr val="6DB344"/>
                  </a:solidFill>
                  <a:latin typeface="Calibri"/>
                  <a:ea typeface="ＭＳ Ｐゴシック" charset="0"/>
                  <a:cs typeface="Calibri"/>
                </a:rPr>
                <a:t/>
              </a:r>
              <a:br>
                <a:rPr lang="en-US" altLang="ja-JP" sz="1400" dirty="0">
                  <a:solidFill>
                    <a:srgbClr val="6DB344"/>
                  </a:solidFill>
                  <a:latin typeface="Calibri"/>
                  <a:ea typeface="ＭＳ Ｐゴシック" charset="0"/>
                  <a:cs typeface="Calibri"/>
                </a:rPr>
              </a:br>
              <a:r>
                <a:rPr lang="ja-JP" altLang="en-US" sz="1400" dirty="0">
                  <a:solidFill>
                    <a:srgbClr val="6DB344"/>
                  </a:solidFill>
                  <a:latin typeface="Calibri"/>
                  <a:ea typeface="ＭＳ Ｐゴシック" charset="0"/>
                  <a:cs typeface="Calibri"/>
                </a:rPr>
                <a:t>アセスメント</a:t>
              </a:r>
              <a:endParaRPr lang="en-US" sz="1400" dirty="0">
                <a:solidFill>
                  <a:srgbClr val="6DB344"/>
                </a:solidFill>
                <a:latin typeface="Calibri"/>
                <a:ea typeface="ＭＳ Ｐゴシック" charset="0"/>
                <a:cs typeface="Calibri"/>
              </a:endParaRPr>
            </a:p>
          </p:txBody>
        </p:sp>
        <p:sp>
          <p:nvSpPr>
            <p:cNvPr id="16" name="TextBox 15"/>
            <p:cNvSpPr txBox="1"/>
            <p:nvPr/>
          </p:nvSpPr>
          <p:spPr>
            <a:xfrm>
              <a:off x="3947551" y="3411005"/>
              <a:ext cx="1516571" cy="500135"/>
            </a:xfrm>
            <a:prstGeom prst="rect">
              <a:avLst/>
            </a:prstGeom>
            <a:noFill/>
          </p:spPr>
          <p:txBody>
            <a:bodyPr wrap="none" lIns="68575" tIns="34289" rIns="68575" bIns="34289" rtlCol="0">
              <a:spAutoFit/>
            </a:bodyPr>
            <a:lstStyle/>
            <a:p>
              <a:pPr algn="ctr" defTabSz="456896" fontAlgn="base">
                <a:spcBef>
                  <a:spcPct val="0"/>
                </a:spcBef>
                <a:spcAft>
                  <a:spcPct val="0"/>
                </a:spcAft>
              </a:pPr>
              <a:r>
                <a:rPr lang="ja-JP" altLang="en-US" sz="1400" dirty="0">
                  <a:solidFill>
                    <a:srgbClr val="6DB344"/>
                  </a:solidFill>
                  <a:latin typeface="Calibri"/>
                  <a:ea typeface="ＭＳ Ｐゴシック" charset="0"/>
                  <a:cs typeface="Calibri"/>
                </a:rPr>
                <a:t>パケットキャプチャ</a:t>
              </a:r>
              <a:r>
                <a:rPr lang="en-US" altLang="ja-JP" sz="1400" dirty="0">
                  <a:solidFill>
                    <a:srgbClr val="6DB344"/>
                  </a:solidFill>
                  <a:latin typeface="Calibri"/>
                  <a:ea typeface="ＭＳ Ｐゴシック" charset="0"/>
                  <a:cs typeface="Calibri"/>
                </a:rPr>
                <a:t/>
              </a:r>
              <a:br>
                <a:rPr lang="en-US" altLang="ja-JP" sz="1400" dirty="0">
                  <a:solidFill>
                    <a:srgbClr val="6DB344"/>
                  </a:solidFill>
                  <a:latin typeface="Calibri"/>
                  <a:ea typeface="ＭＳ Ｐゴシック" charset="0"/>
                  <a:cs typeface="Calibri"/>
                </a:rPr>
              </a:br>
              <a:r>
                <a:rPr lang="ja-JP" altLang="en-US" sz="1400" dirty="0">
                  <a:solidFill>
                    <a:srgbClr val="6DB344"/>
                  </a:solidFill>
                  <a:latin typeface="Calibri"/>
                  <a:ea typeface="ＭＳ Ｐゴシック" charset="0"/>
                  <a:cs typeface="Calibri"/>
                </a:rPr>
                <a:t>監査証跡</a:t>
              </a:r>
              <a:endParaRPr lang="en-US" sz="1400" dirty="0">
                <a:solidFill>
                  <a:srgbClr val="6DB344"/>
                </a:solidFill>
                <a:latin typeface="Calibri"/>
                <a:ea typeface="ＭＳ Ｐゴシック" charset="0"/>
                <a:cs typeface="Calibri"/>
              </a:endParaRPr>
            </a:p>
          </p:txBody>
        </p:sp>
        <p:sp>
          <p:nvSpPr>
            <p:cNvPr id="17" name="TextBox 16"/>
            <p:cNvSpPr txBox="1"/>
            <p:nvPr/>
          </p:nvSpPr>
          <p:spPr>
            <a:xfrm>
              <a:off x="3709333" y="4328037"/>
              <a:ext cx="897574" cy="284691"/>
            </a:xfrm>
            <a:prstGeom prst="rect">
              <a:avLst/>
            </a:prstGeom>
            <a:noFill/>
          </p:spPr>
          <p:txBody>
            <a:bodyPr wrap="none" lIns="68575" tIns="34289" rIns="68575" bIns="34289" rtlCol="0">
              <a:spAutoFit/>
            </a:bodyPr>
            <a:lstStyle/>
            <a:p>
              <a:pPr algn="ctr" defTabSz="456896" fontAlgn="base">
                <a:spcBef>
                  <a:spcPct val="0"/>
                </a:spcBef>
                <a:spcAft>
                  <a:spcPct val="0"/>
                </a:spcAft>
              </a:pPr>
              <a:r>
                <a:rPr lang="ja-JP" altLang="en-US" sz="1400" dirty="0">
                  <a:solidFill>
                    <a:srgbClr val="6DB344"/>
                  </a:solidFill>
                  <a:latin typeface="Calibri"/>
                  <a:ea typeface="ＭＳ Ｐゴシック" charset="0"/>
                  <a:cs typeface="Calibri"/>
                </a:rPr>
                <a:t>次世代</a:t>
              </a:r>
              <a:r>
                <a:rPr lang="en-US" altLang="ja-JP" sz="1400" dirty="0">
                  <a:solidFill>
                    <a:srgbClr val="6DB344"/>
                  </a:solidFill>
                  <a:latin typeface="Calibri"/>
                  <a:ea typeface="ＭＳ Ｐゴシック" charset="0"/>
                  <a:cs typeface="Calibri"/>
                </a:rPr>
                <a:t>IPS</a:t>
              </a:r>
              <a:endParaRPr lang="en-US" sz="1400" dirty="0">
                <a:solidFill>
                  <a:srgbClr val="6DB344"/>
                </a:solidFill>
                <a:latin typeface="Calibri"/>
                <a:ea typeface="ＭＳ Ｐゴシック" charset="0"/>
                <a:cs typeface="Calibri"/>
              </a:endParaRPr>
            </a:p>
          </p:txBody>
        </p:sp>
        <p:sp>
          <p:nvSpPr>
            <p:cNvPr id="18" name="TextBox 17"/>
            <p:cNvSpPr txBox="1"/>
            <p:nvPr/>
          </p:nvSpPr>
          <p:spPr>
            <a:xfrm>
              <a:off x="572663" y="2511469"/>
              <a:ext cx="1395244" cy="500135"/>
            </a:xfrm>
            <a:prstGeom prst="rect">
              <a:avLst/>
            </a:prstGeom>
            <a:noFill/>
          </p:spPr>
          <p:txBody>
            <a:bodyPr wrap="none" lIns="68575" tIns="34289" rIns="68575" bIns="34289" rtlCol="0">
              <a:spAutoFit/>
            </a:bodyPr>
            <a:lstStyle/>
            <a:p>
              <a:pPr algn="ctr" defTabSz="456896" fontAlgn="base">
                <a:spcBef>
                  <a:spcPct val="0"/>
                </a:spcBef>
                <a:spcAft>
                  <a:spcPct val="0"/>
                </a:spcAft>
              </a:pPr>
              <a:r>
                <a:rPr lang="ja-JP" altLang="en-US" sz="1400" dirty="0">
                  <a:solidFill>
                    <a:srgbClr val="6DB344"/>
                  </a:solidFill>
                  <a:latin typeface="Calibri"/>
                  <a:ea typeface="ＭＳ Ｐゴシック" charset="0"/>
                  <a:cs typeface="Calibri"/>
                </a:rPr>
                <a:t>セキュリティ情報</a:t>
              </a:r>
              <a:r>
                <a:rPr lang="en-US" altLang="ja-JP" sz="1400" dirty="0">
                  <a:solidFill>
                    <a:srgbClr val="6DB344"/>
                  </a:solidFill>
                  <a:latin typeface="Calibri"/>
                  <a:ea typeface="ＭＳ Ｐゴシック" charset="0"/>
                  <a:cs typeface="Calibri"/>
                </a:rPr>
                <a:t/>
              </a:r>
              <a:br>
                <a:rPr lang="en-US" altLang="ja-JP" sz="1400" dirty="0">
                  <a:solidFill>
                    <a:srgbClr val="6DB344"/>
                  </a:solidFill>
                  <a:latin typeface="Calibri"/>
                  <a:ea typeface="ＭＳ Ｐゴシック" charset="0"/>
                  <a:cs typeface="Calibri"/>
                </a:rPr>
              </a:br>
              <a:r>
                <a:rPr lang="ja-JP" altLang="en-US" sz="1400" dirty="0">
                  <a:solidFill>
                    <a:srgbClr val="6DB344"/>
                  </a:solidFill>
                  <a:latin typeface="Calibri"/>
                  <a:ea typeface="ＭＳ Ｐゴシック" charset="0"/>
                  <a:cs typeface="Calibri"/>
                </a:rPr>
                <a:t>イベント管理</a:t>
              </a:r>
              <a:endParaRPr lang="en-US" sz="1400" dirty="0">
                <a:solidFill>
                  <a:srgbClr val="6DB344"/>
                </a:solidFill>
                <a:latin typeface="Calibri"/>
                <a:ea typeface="ＭＳ Ｐゴシック" charset="0"/>
                <a:cs typeface="Calibri"/>
              </a:endParaRPr>
            </a:p>
          </p:txBody>
        </p:sp>
        <p:sp>
          <p:nvSpPr>
            <p:cNvPr id="19" name="TextBox 18"/>
            <p:cNvSpPr txBox="1"/>
            <p:nvPr/>
          </p:nvSpPr>
          <p:spPr>
            <a:xfrm>
              <a:off x="480815" y="3736280"/>
              <a:ext cx="1468882" cy="500135"/>
            </a:xfrm>
            <a:prstGeom prst="rect">
              <a:avLst/>
            </a:prstGeom>
            <a:noFill/>
          </p:spPr>
          <p:txBody>
            <a:bodyPr wrap="none" lIns="68575" tIns="34289" rIns="68575" bIns="34289" rtlCol="0">
              <a:spAutoFit/>
            </a:bodyPr>
            <a:lstStyle/>
            <a:p>
              <a:pPr algn="ctr" defTabSz="456896" fontAlgn="base">
                <a:spcBef>
                  <a:spcPct val="0"/>
                </a:spcBef>
                <a:spcAft>
                  <a:spcPct val="0"/>
                </a:spcAft>
              </a:pPr>
              <a:r>
                <a:rPr lang="ja-JP" altLang="en-US" sz="1400" dirty="0">
                  <a:solidFill>
                    <a:srgbClr val="6DB344"/>
                  </a:solidFill>
                  <a:latin typeface="Calibri"/>
                  <a:ea typeface="ＭＳ Ｐゴシック" charset="0"/>
                  <a:cs typeface="Calibri"/>
                </a:rPr>
                <a:t>モバイルデバイス</a:t>
              </a:r>
              <a:r>
                <a:rPr lang="en-US" altLang="ja-JP" sz="1400" dirty="0">
                  <a:solidFill>
                    <a:srgbClr val="6DB344"/>
                  </a:solidFill>
                  <a:latin typeface="Calibri"/>
                  <a:ea typeface="ＭＳ Ｐゴシック" charset="0"/>
                  <a:cs typeface="Calibri"/>
                </a:rPr>
                <a:t/>
              </a:r>
              <a:br>
                <a:rPr lang="en-US" altLang="ja-JP" sz="1400" dirty="0">
                  <a:solidFill>
                    <a:srgbClr val="6DB344"/>
                  </a:solidFill>
                  <a:latin typeface="Calibri"/>
                  <a:ea typeface="ＭＳ Ｐゴシック" charset="0"/>
                  <a:cs typeface="Calibri"/>
                </a:rPr>
              </a:br>
              <a:r>
                <a:rPr lang="ja-JP" altLang="en-US" sz="1400" dirty="0">
                  <a:solidFill>
                    <a:srgbClr val="6DB344"/>
                  </a:solidFill>
                  <a:latin typeface="Calibri"/>
                  <a:ea typeface="ＭＳ Ｐゴシック" charset="0"/>
                  <a:cs typeface="Calibri"/>
                </a:rPr>
                <a:t>マネジメント</a:t>
              </a:r>
              <a:endParaRPr lang="en-US" sz="1400" dirty="0">
                <a:solidFill>
                  <a:srgbClr val="6DB344"/>
                </a:solidFill>
                <a:latin typeface="Calibri"/>
                <a:ea typeface="ＭＳ Ｐゴシック" charset="0"/>
                <a:cs typeface="Calibri"/>
              </a:endParaRPr>
            </a:p>
          </p:txBody>
        </p:sp>
        <p:sp>
          <p:nvSpPr>
            <p:cNvPr id="20" name="TextBox 19"/>
            <p:cNvSpPr txBox="1"/>
            <p:nvPr/>
          </p:nvSpPr>
          <p:spPr>
            <a:xfrm>
              <a:off x="970006" y="4424213"/>
              <a:ext cx="1369596" cy="284691"/>
            </a:xfrm>
            <a:prstGeom prst="rect">
              <a:avLst/>
            </a:prstGeom>
            <a:noFill/>
          </p:spPr>
          <p:txBody>
            <a:bodyPr wrap="none" lIns="68575" tIns="34289" rIns="68575" bIns="34289" rtlCol="0">
              <a:spAutoFit/>
            </a:bodyPr>
            <a:lstStyle/>
            <a:p>
              <a:pPr algn="ctr" defTabSz="456896" fontAlgn="base">
                <a:spcBef>
                  <a:spcPct val="0"/>
                </a:spcBef>
                <a:spcAft>
                  <a:spcPct val="0"/>
                </a:spcAft>
              </a:pPr>
              <a:r>
                <a:rPr lang="en-US" altLang="ja-JP" sz="1400" dirty="0" err="1">
                  <a:solidFill>
                    <a:srgbClr val="6DB344"/>
                  </a:solidFill>
                  <a:latin typeface="Calibri"/>
                  <a:ea typeface="ＭＳ Ｐゴシック" charset="0"/>
                  <a:cs typeface="Calibri"/>
                </a:rPr>
                <a:t>IoT</a:t>
              </a:r>
              <a:r>
                <a:rPr lang="ja-JP" altLang="en-US" sz="1400" dirty="0">
                  <a:solidFill>
                    <a:srgbClr val="6DB344"/>
                  </a:solidFill>
                  <a:latin typeface="Calibri"/>
                  <a:ea typeface="ＭＳ Ｐゴシック" charset="0"/>
                  <a:cs typeface="Calibri"/>
                </a:rPr>
                <a:t>ポリシー管理</a:t>
              </a:r>
              <a:endParaRPr lang="en-US" sz="1400" dirty="0">
                <a:solidFill>
                  <a:srgbClr val="6DB344"/>
                </a:solidFill>
                <a:latin typeface="Calibri"/>
                <a:ea typeface="ＭＳ Ｐゴシック" charset="0"/>
                <a:cs typeface="Calibri"/>
              </a:endParaRPr>
            </a:p>
          </p:txBody>
        </p:sp>
        <p:pic>
          <p:nvPicPr>
            <p:cNvPr id="21" name="Picture 20"/>
            <p:cNvPicPr>
              <a:picLocks noChangeAspect="1"/>
            </p:cNvPicPr>
            <p:nvPr/>
          </p:nvPicPr>
          <p:blipFill>
            <a:blip r:embed="rId4"/>
            <a:stretch>
              <a:fillRect/>
            </a:stretch>
          </p:blipFill>
          <p:spPr>
            <a:xfrm>
              <a:off x="3744230" y="1986012"/>
              <a:ext cx="402769" cy="402769"/>
            </a:xfrm>
            <a:prstGeom prst="rect">
              <a:avLst/>
            </a:prstGeom>
          </p:spPr>
        </p:pic>
        <p:pic>
          <p:nvPicPr>
            <p:cNvPr id="22" name="Picture 21"/>
            <p:cNvPicPr>
              <a:picLocks noChangeAspect="1"/>
            </p:cNvPicPr>
            <p:nvPr/>
          </p:nvPicPr>
          <p:blipFill>
            <a:blip r:embed="rId5"/>
            <a:stretch>
              <a:fillRect/>
            </a:stretch>
          </p:blipFill>
          <p:spPr>
            <a:xfrm>
              <a:off x="4193339" y="3050356"/>
              <a:ext cx="827135" cy="223327"/>
            </a:xfrm>
            <a:prstGeom prst="rect">
              <a:avLst/>
            </a:prstGeom>
          </p:spPr>
        </p:pic>
        <p:pic>
          <p:nvPicPr>
            <p:cNvPr id="23" name="Picture 22"/>
            <p:cNvPicPr>
              <a:picLocks noChangeAspect="1"/>
            </p:cNvPicPr>
            <p:nvPr/>
          </p:nvPicPr>
          <p:blipFill>
            <a:blip r:embed="rId6">
              <a:clrChange>
                <a:clrFrom>
                  <a:srgbClr val="FFFFFF"/>
                </a:clrFrom>
                <a:clrTo>
                  <a:srgbClr val="FFFFFF">
                    <a:alpha val="0"/>
                  </a:srgbClr>
                </a:clrTo>
              </a:clrChange>
            </a:blip>
            <a:stretch>
              <a:fillRect/>
            </a:stretch>
          </p:blipFill>
          <p:spPr>
            <a:xfrm>
              <a:off x="4229448" y="3807913"/>
              <a:ext cx="592255" cy="180000"/>
            </a:xfrm>
            <a:prstGeom prst="rect">
              <a:avLst/>
            </a:prstGeom>
          </p:spPr>
        </p:pic>
        <p:pic>
          <p:nvPicPr>
            <p:cNvPr id="24" name="Picture 23"/>
            <p:cNvPicPr>
              <a:picLocks noChangeAspect="1"/>
            </p:cNvPicPr>
            <p:nvPr/>
          </p:nvPicPr>
          <p:blipFill>
            <a:blip r:embed="rId7"/>
            <a:stretch>
              <a:fillRect/>
            </a:stretch>
          </p:blipFill>
          <p:spPr>
            <a:xfrm>
              <a:off x="620226" y="3011146"/>
              <a:ext cx="638198" cy="196369"/>
            </a:xfrm>
            <a:prstGeom prst="rect">
              <a:avLst/>
            </a:prstGeom>
          </p:spPr>
        </p:pic>
        <p:pic>
          <p:nvPicPr>
            <p:cNvPr id="25" name="Picture 24"/>
            <p:cNvPicPr>
              <a:picLocks noChangeAspect="1"/>
            </p:cNvPicPr>
            <p:nvPr/>
          </p:nvPicPr>
          <p:blipFill>
            <a:blip r:embed="rId8">
              <a:clrChange>
                <a:clrFrom>
                  <a:srgbClr val="FFFFFF"/>
                </a:clrFrom>
                <a:clrTo>
                  <a:srgbClr val="FFFFFF">
                    <a:alpha val="0"/>
                  </a:srgbClr>
                </a:clrTo>
              </a:clrChange>
            </a:blip>
            <a:stretch>
              <a:fillRect/>
            </a:stretch>
          </p:blipFill>
          <p:spPr>
            <a:xfrm>
              <a:off x="1270285" y="3011147"/>
              <a:ext cx="635718" cy="211906"/>
            </a:xfrm>
            <a:prstGeom prst="rect">
              <a:avLst/>
            </a:prstGeom>
          </p:spPr>
        </p:pic>
        <p:pic>
          <p:nvPicPr>
            <p:cNvPr id="26" name="Picture 25"/>
            <p:cNvPicPr>
              <a:picLocks noChangeAspect="1"/>
            </p:cNvPicPr>
            <p:nvPr/>
          </p:nvPicPr>
          <p:blipFill>
            <a:blip r:embed="rId9"/>
            <a:stretch>
              <a:fillRect/>
            </a:stretch>
          </p:blipFill>
          <p:spPr>
            <a:xfrm>
              <a:off x="884306" y="3223053"/>
              <a:ext cx="748236" cy="144000"/>
            </a:xfrm>
            <a:prstGeom prst="rect">
              <a:avLst/>
            </a:prstGeom>
          </p:spPr>
        </p:pic>
        <p:pic>
          <p:nvPicPr>
            <p:cNvPr id="27" name="Picture 26"/>
            <p:cNvPicPr>
              <a:picLocks noChangeAspect="1"/>
            </p:cNvPicPr>
            <p:nvPr/>
          </p:nvPicPr>
          <p:blipFill>
            <a:blip r:embed="rId10"/>
            <a:stretch>
              <a:fillRect/>
            </a:stretch>
          </p:blipFill>
          <p:spPr>
            <a:xfrm>
              <a:off x="1077988" y="4710042"/>
              <a:ext cx="1145455" cy="180000"/>
            </a:xfrm>
            <a:prstGeom prst="rect">
              <a:avLst/>
            </a:prstGeom>
          </p:spPr>
        </p:pic>
      </p:grpSp>
      <p:sp>
        <p:nvSpPr>
          <p:cNvPr id="72" name="Right Arrow 71"/>
          <p:cNvSpPr/>
          <p:nvPr/>
        </p:nvSpPr>
        <p:spPr>
          <a:xfrm>
            <a:off x="5005078" y="2202408"/>
            <a:ext cx="976208" cy="606150"/>
          </a:xfrm>
          <a:prstGeom prst="rightArrow">
            <a:avLst/>
          </a:prstGeom>
          <a:gradFill flip="none" rotWithShape="1">
            <a:gsLst>
              <a:gs pos="100000">
                <a:schemeClr val="accent1"/>
              </a:gs>
              <a:gs pos="0">
                <a:srgbClr val="FFFFFF"/>
              </a:gs>
              <a:gs pos="37000">
                <a:schemeClr val="tx2">
                  <a:lumMod val="20000"/>
                  <a:lumOff val="8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4" tIns="45692" rIns="91384" bIns="45692" rtlCol="0" anchor="ctr"/>
          <a:lstStyle/>
          <a:p>
            <a:pPr algn="ctr" defTabSz="456896" fontAlgn="base">
              <a:spcBef>
                <a:spcPct val="0"/>
              </a:spcBef>
              <a:spcAft>
                <a:spcPct val="0"/>
              </a:spcAft>
            </a:pPr>
            <a:endParaRPr lang="en-US" sz="1800" dirty="0">
              <a:solidFill>
                <a:srgbClr val="FFFFFF"/>
              </a:solidFill>
              <a:latin typeface="Arial"/>
            </a:endParaRPr>
          </a:p>
        </p:txBody>
      </p:sp>
      <p:pic>
        <p:nvPicPr>
          <p:cNvPr id="73" name="Picture 2" descr="C:\Users\spius\Pictures\cisco logo blue gradient.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588674" y="3532520"/>
            <a:ext cx="617692" cy="379765"/>
          </a:xfrm>
          <a:prstGeom prst="rect">
            <a:avLst/>
          </a:prstGeom>
          <a:noFill/>
          <a:extLst>
            <a:ext uri="{909E8E84-426E-40dd-AFC4-6F175D3DCCD1}">
              <a14:hiddenFill xmlns:a14="http://schemas.microsoft.com/office/drawing/2010/main">
                <a:solidFill>
                  <a:srgbClr val="FFFFFF"/>
                </a:solidFill>
              </a14:hiddenFill>
            </a:ext>
          </a:extLst>
        </p:spPr>
      </p:pic>
      <p:sp>
        <p:nvSpPr>
          <p:cNvPr id="74" name="Rounded Rectangle 73"/>
          <p:cNvSpPr/>
          <p:nvPr/>
        </p:nvSpPr>
        <p:spPr>
          <a:xfrm>
            <a:off x="4925059" y="4241103"/>
            <a:ext cx="3935387" cy="424668"/>
          </a:xfrm>
          <a:prstGeom prst="roundRect">
            <a:avLst>
              <a:gd name="adj" fmla="val 33119"/>
            </a:avLst>
          </a:prstGeom>
          <a:ln/>
        </p:spPr>
        <p:style>
          <a:lnRef idx="1">
            <a:schemeClr val="accent2"/>
          </a:lnRef>
          <a:fillRef idx="3">
            <a:schemeClr val="accent2"/>
          </a:fillRef>
          <a:effectRef idx="2">
            <a:schemeClr val="accent2"/>
          </a:effectRef>
          <a:fontRef idx="minor">
            <a:schemeClr val="lt1"/>
          </a:fontRef>
        </p:style>
        <p:txBody>
          <a:bodyPr lIns="91384" tIns="45692" rIns="91384" bIns="45692" rtlCol="0" anchor="ctr"/>
          <a:lstStyle/>
          <a:p>
            <a:pPr algn="ctr" defTabSz="456896" fontAlgn="base">
              <a:spcBef>
                <a:spcPct val="0"/>
              </a:spcBef>
              <a:spcAft>
                <a:spcPct val="0"/>
              </a:spcAft>
            </a:pPr>
            <a:r>
              <a:rPr lang="ja-JP" altLang="en-US" sz="2000" dirty="0">
                <a:solidFill>
                  <a:srgbClr val="FFFFFF"/>
                </a:solidFill>
                <a:latin typeface="Arial"/>
                <a:ea typeface="ＭＳ Ｐゴシック"/>
              </a:rPr>
              <a:t>ネットワークをセキュア</a:t>
            </a:r>
            <a:r>
              <a:rPr lang="ja-JP" altLang="en-US" sz="2000" dirty="0" smtClean="0">
                <a:solidFill>
                  <a:srgbClr val="FFFFFF"/>
                </a:solidFill>
                <a:latin typeface="Arial"/>
                <a:ea typeface="ＭＳ Ｐゴシック"/>
              </a:rPr>
              <a:t>に制御</a:t>
            </a:r>
            <a:endParaRPr lang="en-US" sz="2000" dirty="0">
              <a:solidFill>
                <a:srgbClr val="FFFFFF"/>
              </a:solidFill>
              <a:latin typeface="Arial"/>
            </a:endParaRPr>
          </a:p>
        </p:txBody>
      </p:sp>
      <p:sp>
        <p:nvSpPr>
          <p:cNvPr id="75" name="Rounded Rectangle 74"/>
          <p:cNvSpPr/>
          <p:nvPr/>
        </p:nvSpPr>
        <p:spPr>
          <a:xfrm>
            <a:off x="1434791" y="4241103"/>
            <a:ext cx="2279220" cy="424668"/>
          </a:xfrm>
          <a:prstGeom prst="roundRect">
            <a:avLst>
              <a:gd name="adj" fmla="val 33119"/>
            </a:avLst>
          </a:prstGeom>
          <a:ln/>
        </p:spPr>
        <p:style>
          <a:lnRef idx="1">
            <a:schemeClr val="accent2"/>
          </a:lnRef>
          <a:fillRef idx="3">
            <a:schemeClr val="accent2"/>
          </a:fillRef>
          <a:effectRef idx="2">
            <a:schemeClr val="accent2"/>
          </a:effectRef>
          <a:fontRef idx="minor">
            <a:schemeClr val="lt1"/>
          </a:fontRef>
        </p:style>
        <p:txBody>
          <a:bodyPr lIns="91384" tIns="45692" rIns="91384" bIns="45692" rtlCol="0" anchor="ctr"/>
          <a:lstStyle/>
          <a:p>
            <a:pPr algn="ctr" defTabSz="456896" fontAlgn="base">
              <a:spcBef>
                <a:spcPct val="0"/>
              </a:spcBef>
              <a:spcAft>
                <a:spcPct val="0"/>
              </a:spcAft>
            </a:pPr>
            <a:r>
              <a:rPr lang="ja-JP" altLang="en-US" sz="2000" dirty="0">
                <a:solidFill>
                  <a:srgbClr val="FFFFFF"/>
                </a:solidFill>
                <a:latin typeface="Arial"/>
                <a:ea typeface="ＭＳ Ｐゴシック"/>
              </a:rPr>
              <a:t>コンテキスト共有</a:t>
            </a:r>
            <a:endParaRPr lang="en-US" sz="2000" dirty="0">
              <a:solidFill>
                <a:srgbClr val="FFFFFF"/>
              </a:solidFill>
              <a:latin typeface="Arial"/>
            </a:endParaRPr>
          </a:p>
        </p:txBody>
      </p:sp>
      <p:sp>
        <p:nvSpPr>
          <p:cNvPr id="29" name="TextBox 28"/>
          <p:cNvSpPr txBox="1"/>
          <p:nvPr/>
        </p:nvSpPr>
        <p:spPr>
          <a:xfrm>
            <a:off x="5632297" y="4944741"/>
            <a:ext cx="184666" cy="369332"/>
          </a:xfrm>
          <a:prstGeom prst="rect">
            <a:avLst/>
          </a:prstGeom>
          <a:noFill/>
        </p:spPr>
        <p:txBody>
          <a:bodyPr wrap="none" rtlCol="0">
            <a:spAutoFit/>
          </a:bodyPr>
          <a:lstStyle/>
          <a:p>
            <a:endParaRPr lang="en-US" dirty="0"/>
          </a:p>
        </p:txBody>
      </p:sp>
      <p:sp>
        <p:nvSpPr>
          <p:cNvPr id="36" name="Freeform 6"/>
          <p:cNvSpPr>
            <a:spLocks/>
          </p:cNvSpPr>
          <p:nvPr/>
        </p:nvSpPr>
        <p:spPr bwMode="auto">
          <a:xfrm>
            <a:off x="6324770" y="1753353"/>
            <a:ext cx="1822394" cy="978564"/>
          </a:xfrm>
          <a:custGeom>
            <a:avLst/>
            <a:gdLst/>
            <a:ahLst/>
            <a:cxnLst>
              <a:cxn ang="0">
                <a:pos x="89" y="140"/>
              </a:cxn>
              <a:cxn ang="0">
                <a:pos x="90" y="136"/>
              </a:cxn>
              <a:cxn ang="0">
                <a:pos x="196" y="65"/>
              </a:cxn>
              <a:cxn ang="0">
                <a:pos x="196" y="65"/>
              </a:cxn>
              <a:cxn ang="0">
                <a:pos x="255" y="79"/>
              </a:cxn>
              <a:cxn ang="0">
                <a:pos x="255" y="79"/>
              </a:cxn>
              <a:cxn ang="0">
                <a:pos x="259" y="82"/>
              </a:cxn>
              <a:cxn ang="0">
                <a:pos x="261" y="77"/>
              </a:cxn>
              <a:cxn ang="0">
                <a:pos x="361" y="0"/>
              </a:cxn>
              <a:cxn ang="0">
                <a:pos x="361" y="0"/>
              </a:cxn>
              <a:cxn ang="0">
                <a:pos x="461" y="71"/>
              </a:cxn>
              <a:cxn ang="0">
                <a:pos x="461" y="71"/>
              </a:cxn>
              <a:cxn ang="0">
                <a:pos x="462" y="75"/>
              </a:cxn>
              <a:cxn ang="0">
                <a:pos x="466" y="74"/>
              </a:cxn>
              <a:cxn ang="0">
                <a:pos x="512" y="65"/>
              </a:cxn>
              <a:cxn ang="0">
                <a:pos x="512" y="65"/>
              </a:cxn>
              <a:cxn ang="0">
                <a:pos x="618" y="134"/>
              </a:cxn>
              <a:cxn ang="0">
                <a:pos x="618" y="134"/>
              </a:cxn>
              <a:cxn ang="0">
                <a:pos x="619" y="137"/>
              </a:cxn>
              <a:cxn ang="0">
                <a:pos x="622" y="137"/>
              </a:cxn>
              <a:cxn ang="0">
                <a:pos x="631" y="137"/>
              </a:cxn>
              <a:cxn ang="0">
                <a:pos x="631" y="137"/>
              </a:cxn>
              <a:cxn ang="0">
                <a:pos x="699" y="206"/>
              </a:cxn>
              <a:cxn ang="0">
                <a:pos x="699" y="206"/>
              </a:cxn>
              <a:cxn ang="0">
                <a:pos x="631" y="276"/>
              </a:cxn>
              <a:cxn ang="0">
                <a:pos x="631" y="276"/>
              </a:cxn>
              <a:cxn ang="0">
                <a:pos x="623" y="276"/>
              </a:cxn>
              <a:cxn ang="0">
                <a:pos x="623" y="276"/>
              </a:cxn>
              <a:cxn ang="0">
                <a:pos x="619" y="275"/>
              </a:cxn>
              <a:cxn ang="0">
                <a:pos x="619" y="279"/>
              </a:cxn>
              <a:cxn ang="0">
                <a:pos x="510" y="355"/>
              </a:cxn>
              <a:cxn ang="0">
                <a:pos x="510" y="355"/>
              </a:cxn>
              <a:cxn ang="0">
                <a:pos x="448" y="338"/>
              </a:cxn>
              <a:cxn ang="0">
                <a:pos x="448" y="338"/>
              </a:cxn>
              <a:cxn ang="0">
                <a:pos x="444" y="336"/>
              </a:cxn>
              <a:cxn ang="0">
                <a:pos x="442" y="339"/>
              </a:cxn>
              <a:cxn ang="0">
                <a:pos x="339" y="387"/>
              </a:cxn>
              <a:cxn ang="0">
                <a:pos x="339" y="387"/>
              </a:cxn>
              <a:cxn ang="0">
                <a:pos x="244" y="348"/>
              </a:cxn>
              <a:cxn ang="0">
                <a:pos x="244" y="348"/>
              </a:cxn>
              <a:cxn ang="0">
                <a:pos x="242" y="346"/>
              </a:cxn>
              <a:cxn ang="0">
                <a:pos x="240" y="347"/>
              </a:cxn>
              <a:cxn ang="0">
                <a:pos x="196" y="355"/>
              </a:cxn>
              <a:cxn ang="0">
                <a:pos x="196" y="355"/>
              </a:cxn>
              <a:cxn ang="0">
                <a:pos x="89" y="277"/>
              </a:cxn>
              <a:cxn ang="0">
                <a:pos x="89" y="277"/>
              </a:cxn>
              <a:cxn ang="0">
                <a:pos x="87" y="273"/>
              </a:cxn>
              <a:cxn ang="0">
                <a:pos x="83" y="274"/>
              </a:cxn>
              <a:cxn ang="0">
                <a:pos x="68" y="276"/>
              </a:cxn>
              <a:cxn ang="0">
                <a:pos x="68" y="276"/>
              </a:cxn>
              <a:cxn ang="0">
                <a:pos x="0" y="206"/>
              </a:cxn>
              <a:cxn ang="0">
                <a:pos x="0" y="206"/>
              </a:cxn>
              <a:cxn ang="0">
                <a:pos x="69" y="137"/>
              </a:cxn>
              <a:cxn ang="0">
                <a:pos x="89" y="140"/>
              </a:cxn>
            </a:cxnLst>
            <a:rect l="0" t="0" r="r" b="b"/>
            <a:pathLst>
              <a:path w="699" h="387">
                <a:moveTo>
                  <a:pt x="89" y="140"/>
                </a:moveTo>
                <a:cubicBezTo>
                  <a:pt x="90" y="136"/>
                  <a:pt x="90" y="136"/>
                  <a:pt x="90" y="136"/>
                </a:cubicBezTo>
                <a:cubicBezTo>
                  <a:pt x="104" y="95"/>
                  <a:pt x="147" y="65"/>
                  <a:pt x="196" y="65"/>
                </a:cubicBezTo>
                <a:cubicBezTo>
                  <a:pt x="196" y="65"/>
                  <a:pt x="196" y="65"/>
                  <a:pt x="196" y="65"/>
                </a:cubicBezTo>
                <a:cubicBezTo>
                  <a:pt x="218" y="65"/>
                  <a:pt x="237" y="70"/>
                  <a:pt x="255" y="79"/>
                </a:cubicBezTo>
                <a:cubicBezTo>
                  <a:pt x="255" y="79"/>
                  <a:pt x="255" y="79"/>
                  <a:pt x="255" y="79"/>
                </a:cubicBezTo>
                <a:cubicBezTo>
                  <a:pt x="259" y="82"/>
                  <a:pt x="259" y="82"/>
                  <a:pt x="259" y="82"/>
                </a:cubicBezTo>
                <a:cubicBezTo>
                  <a:pt x="261" y="77"/>
                  <a:pt x="261" y="77"/>
                  <a:pt x="261" y="77"/>
                </a:cubicBezTo>
                <a:cubicBezTo>
                  <a:pt x="272" y="32"/>
                  <a:pt x="313" y="0"/>
                  <a:pt x="361" y="0"/>
                </a:cubicBezTo>
                <a:cubicBezTo>
                  <a:pt x="361" y="0"/>
                  <a:pt x="361" y="0"/>
                  <a:pt x="361" y="0"/>
                </a:cubicBezTo>
                <a:cubicBezTo>
                  <a:pt x="408" y="0"/>
                  <a:pt x="448" y="30"/>
                  <a:pt x="461" y="71"/>
                </a:cubicBezTo>
                <a:cubicBezTo>
                  <a:pt x="461" y="71"/>
                  <a:pt x="461" y="71"/>
                  <a:pt x="461" y="71"/>
                </a:cubicBezTo>
                <a:cubicBezTo>
                  <a:pt x="462" y="75"/>
                  <a:pt x="462" y="75"/>
                  <a:pt x="462" y="75"/>
                </a:cubicBezTo>
                <a:cubicBezTo>
                  <a:pt x="466" y="74"/>
                  <a:pt x="466" y="74"/>
                  <a:pt x="466" y="74"/>
                </a:cubicBezTo>
                <a:cubicBezTo>
                  <a:pt x="480" y="68"/>
                  <a:pt x="496" y="65"/>
                  <a:pt x="512" y="65"/>
                </a:cubicBezTo>
                <a:cubicBezTo>
                  <a:pt x="512" y="65"/>
                  <a:pt x="512" y="65"/>
                  <a:pt x="512" y="65"/>
                </a:cubicBezTo>
                <a:cubicBezTo>
                  <a:pt x="562" y="65"/>
                  <a:pt x="604" y="94"/>
                  <a:pt x="618" y="134"/>
                </a:cubicBezTo>
                <a:cubicBezTo>
                  <a:pt x="618" y="134"/>
                  <a:pt x="618" y="134"/>
                  <a:pt x="618" y="134"/>
                </a:cubicBezTo>
                <a:cubicBezTo>
                  <a:pt x="619" y="137"/>
                  <a:pt x="619" y="137"/>
                  <a:pt x="619" y="137"/>
                </a:cubicBezTo>
                <a:cubicBezTo>
                  <a:pt x="622" y="137"/>
                  <a:pt x="622" y="137"/>
                  <a:pt x="622" y="137"/>
                </a:cubicBezTo>
                <a:cubicBezTo>
                  <a:pt x="625" y="137"/>
                  <a:pt x="627" y="137"/>
                  <a:pt x="631" y="137"/>
                </a:cubicBezTo>
                <a:cubicBezTo>
                  <a:pt x="631" y="137"/>
                  <a:pt x="631" y="137"/>
                  <a:pt x="631" y="137"/>
                </a:cubicBezTo>
                <a:cubicBezTo>
                  <a:pt x="668" y="137"/>
                  <a:pt x="699" y="167"/>
                  <a:pt x="699" y="206"/>
                </a:cubicBezTo>
                <a:cubicBezTo>
                  <a:pt x="699" y="206"/>
                  <a:pt x="699" y="206"/>
                  <a:pt x="699" y="206"/>
                </a:cubicBezTo>
                <a:cubicBezTo>
                  <a:pt x="699" y="245"/>
                  <a:pt x="668" y="276"/>
                  <a:pt x="631" y="276"/>
                </a:cubicBezTo>
                <a:cubicBezTo>
                  <a:pt x="631" y="276"/>
                  <a:pt x="631" y="276"/>
                  <a:pt x="631" y="276"/>
                </a:cubicBezTo>
                <a:cubicBezTo>
                  <a:pt x="627" y="276"/>
                  <a:pt x="625" y="276"/>
                  <a:pt x="623" y="276"/>
                </a:cubicBezTo>
                <a:cubicBezTo>
                  <a:pt x="623" y="276"/>
                  <a:pt x="623" y="276"/>
                  <a:pt x="623" y="276"/>
                </a:cubicBezTo>
                <a:cubicBezTo>
                  <a:pt x="619" y="275"/>
                  <a:pt x="619" y="275"/>
                  <a:pt x="619" y="275"/>
                </a:cubicBezTo>
                <a:cubicBezTo>
                  <a:pt x="619" y="279"/>
                  <a:pt x="619" y="279"/>
                  <a:pt x="619" y="279"/>
                </a:cubicBezTo>
                <a:cubicBezTo>
                  <a:pt x="606" y="322"/>
                  <a:pt x="563" y="355"/>
                  <a:pt x="510" y="355"/>
                </a:cubicBezTo>
                <a:cubicBezTo>
                  <a:pt x="510" y="355"/>
                  <a:pt x="510" y="355"/>
                  <a:pt x="510" y="355"/>
                </a:cubicBezTo>
                <a:cubicBezTo>
                  <a:pt x="487" y="355"/>
                  <a:pt x="466" y="349"/>
                  <a:pt x="448" y="338"/>
                </a:cubicBezTo>
                <a:cubicBezTo>
                  <a:pt x="448" y="338"/>
                  <a:pt x="448" y="338"/>
                  <a:pt x="448" y="338"/>
                </a:cubicBezTo>
                <a:cubicBezTo>
                  <a:pt x="444" y="336"/>
                  <a:pt x="444" y="336"/>
                  <a:pt x="444" y="336"/>
                </a:cubicBezTo>
                <a:cubicBezTo>
                  <a:pt x="442" y="339"/>
                  <a:pt x="442" y="339"/>
                  <a:pt x="442" y="339"/>
                </a:cubicBezTo>
                <a:cubicBezTo>
                  <a:pt x="421" y="367"/>
                  <a:pt x="383" y="387"/>
                  <a:pt x="339" y="387"/>
                </a:cubicBezTo>
                <a:cubicBezTo>
                  <a:pt x="339" y="387"/>
                  <a:pt x="339" y="387"/>
                  <a:pt x="339" y="387"/>
                </a:cubicBezTo>
                <a:cubicBezTo>
                  <a:pt x="301" y="387"/>
                  <a:pt x="266" y="371"/>
                  <a:pt x="244" y="348"/>
                </a:cubicBezTo>
                <a:cubicBezTo>
                  <a:pt x="244" y="348"/>
                  <a:pt x="244" y="348"/>
                  <a:pt x="244" y="348"/>
                </a:cubicBezTo>
                <a:cubicBezTo>
                  <a:pt x="242" y="346"/>
                  <a:pt x="242" y="346"/>
                  <a:pt x="242" y="346"/>
                </a:cubicBezTo>
                <a:cubicBezTo>
                  <a:pt x="240" y="347"/>
                  <a:pt x="240" y="347"/>
                  <a:pt x="240" y="347"/>
                </a:cubicBezTo>
                <a:cubicBezTo>
                  <a:pt x="227" y="352"/>
                  <a:pt x="211" y="355"/>
                  <a:pt x="196" y="355"/>
                </a:cubicBezTo>
                <a:cubicBezTo>
                  <a:pt x="196" y="355"/>
                  <a:pt x="196" y="355"/>
                  <a:pt x="196" y="355"/>
                </a:cubicBezTo>
                <a:cubicBezTo>
                  <a:pt x="144" y="355"/>
                  <a:pt x="99" y="322"/>
                  <a:pt x="89" y="277"/>
                </a:cubicBezTo>
                <a:cubicBezTo>
                  <a:pt x="89" y="277"/>
                  <a:pt x="89" y="277"/>
                  <a:pt x="89" y="277"/>
                </a:cubicBezTo>
                <a:cubicBezTo>
                  <a:pt x="87" y="273"/>
                  <a:pt x="87" y="273"/>
                  <a:pt x="87" y="273"/>
                </a:cubicBezTo>
                <a:cubicBezTo>
                  <a:pt x="83" y="274"/>
                  <a:pt x="83" y="274"/>
                  <a:pt x="83" y="274"/>
                </a:cubicBezTo>
                <a:cubicBezTo>
                  <a:pt x="78" y="275"/>
                  <a:pt x="73" y="276"/>
                  <a:pt x="68" y="276"/>
                </a:cubicBezTo>
                <a:cubicBezTo>
                  <a:pt x="68" y="276"/>
                  <a:pt x="68" y="276"/>
                  <a:pt x="68" y="276"/>
                </a:cubicBezTo>
                <a:cubicBezTo>
                  <a:pt x="30" y="276"/>
                  <a:pt x="0" y="245"/>
                  <a:pt x="0" y="206"/>
                </a:cubicBezTo>
                <a:cubicBezTo>
                  <a:pt x="0" y="206"/>
                  <a:pt x="0" y="206"/>
                  <a:pt x="0" y="206"/>
                </a:cubicBezTo>
                <a:cubicBezTo>
                  <a:pt x="0" y="167"/>
                  <a:pt x="31" y="137"/>
                  <a:pt x="69" y="137"/>
                </a:cubicBezTo>
                <a:cubicBezTo>
                  <a:pt x="69" y="137"/>
                  <a:pt x="82" y="137"/>
                  <a:pt x="89" y="140"/>
                </a:cubicBezTo>
                <a:close/>
              </a:path>
            </a:pathLst>
          </a:custGeom>
          <a:solidFill>
            <a:schemeClr val="bg1"/>
          </a:solidFill>
          <a:ln w="15875">
            <a:solidFill>
              <a:schemeClr val="tx1">
                <a:alpha val="33000"/>
              </a:schemeClr>
            </a:solidFill>
          </a:ln>
          <a:effectLst>
            <a:glow rad="63500">
              <a:schemeClr val="accent1">
                <a:satMod val="175000"/>
                <a:alpha val="40000"/>
              </a:schemeClr>
            </a:glow>
            <a:outerShdw blurRad="88900" algn="ctr" rotWithShape="0">
              <a:srgbClr val="000000">
                <a:alpha val="44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75" tIns="34289" rIns="68575" bIns="34289" rtlCol="0" anchor="ctr"/>
          <a:lstStyle/>
          <a:p>
            <a:pPr algn="ctr" fontAlgn="base">
              <a:lnSpc>
                <a:spcPct val="90000"/>
              </a:lnSpc>
              <a:spcBef>
                <a:spcPct val="0"/>
              </a:spcBef>
              <a:spcAft>
                <a:spcPct val="0"/>
              </a:spcAft>
            </a:pPr>
            <a:endParaRPr lang="en-US" dirty="0">
              <a:solidFill>
                <a:srgbClr val="414141"/>
              </a:solidFill>
              <a:latin typeface="Calibri"/>
              <a:cs typeface="Calibri"/>
            </a:endParaRPr>
          </a:p>
        </p:txBody>
      </p:sp>
      <p:pic>
        <p:nvPicPr>
          <p:cNvPr id="41" name="Picture 3" descr="\\MV-FS\Projects\Cisco\References\Brand Assets\Kubrick Icons\Device Icons\Device_switch_3062_default_256.png"/>
          <p:cNvPicPr>
            <a:picLocks noChangeAspect="1" noChangeArrowheads="1"/>
          </p:cNvPicPr>
          <p:nvPr/>
        </p:nvPicPr>
        <p:blipFill>
          <a:blip r:embed="rId12" cstate="print"/>
          <a:srcRect/>
          <a:stretch>
            <a:fillRect/>
          </a:stretch>
        </p:blipFill>
        <p:spPr bwMode="auto">
          <a:xfrm>
            <a:off x="7434111" y="1918823"/>
            <a:ext cx="578583" cy="578432"/>
          </a:xfrm>
          <a:prstGeom prst="rect">
            <a:avLst/>
          </a:prstGeom>
          <a:noFill/>
        </p:spPr>
      </p:pic>
      <p:pic>
        <p:nvPicPr>
          <p:cNvPr id="42" name="Picture 14" descr="\\MV-FS\Projects\Cisco\References\Brand Assets\Kubrick Icons\Device Icons\Device_router_3057_default_256.png"/>
          <p:cNvPicPr>
            <a:picLocks noChangeAspect="1" noChangeArrowheads="1"/>
          </p:cNvPicPr>
          <p:nvPr/>
        </p:nvPicPr>
        <p:blipFill>
          <a:blip r:embed="rId13" cstate="print"/>
          <a:srcRect/>
          <a:stretch>
            <a:fillRect/>
          </a:stretch>
        </p:blipFill>
        <p:spPr bwMode="auto">
          <a:xfrm>
            <a:off x="6534754" y="1877612"/>
            <a:ext cx="623580" cy="623417"/>
          </a:xfrm>
          <a:prstGeom prst="rect">
            <a:avLst/>
          </a:prstGeom>
          <a:noFill/>
        </p:spPr>
      </p:pic>
      <p:pic>
        <p:nvPicPr>
          <p:cNvPr id="43" name="Picture 6" descr="\\Mv-fs\Projects\Cisco\References\Brand Assets\Kubrick Icons\Device Icons\Device_asa5500_3075_default_256.png"/>
          <p:cNvPicPr>
            <a:picLocks noChangeAspect="1" noChangeArrowheads="1"/>
          </p:cNvPicPr>
          <p:nvPr/>
        </p:nvPicPr>
        <p:blipFill>
          <a:blip r:embed="rId14" cstate="print"/>
          <a:srcRect b="167"/>
          <a:stretch>
            <a:fillRect/>
          </a:stretch>
        </p:blipFill>
        <p:spPr bwMode="auto">
          <a:xfrm>
            <a:off x="7030850" y="2182257"/>
            <a:ext cx="472877" cy="385313"/>
          </a:xfrm>
          <a:prstGeom prst="rect">
            <a:avLst/>
          </a:prstGeom>
          <a:noFill/>
          <a:effectLst/>
        </p:spPr>
      </p:pic>
      <p:grpSp>
        <p:nvGrpSpPr>
          <p:cNvPr id="44" name="Group 167"/>
          <p:cNvGrpSpPr/>
          <p:nvPr/>
        </p:nvGrpSpPr>
        <p:grpSpPr>
          <a:xfrm>
            <a:off x="6176076" y="3388204"/>
            <a:ext cx="411587" cy="411480"/>
            <a:chOff x="109372" y="4995096"/>
            <a:chExt cx="548640" cy="548640"/>
          </a:xfrm>
        </p:grpSpPr>
        <p:sp>
          <p:nvSpPr>
            <p:cNvPr id="45" name="Oval 314"/>
            <p:cNvSpPr>
              <a:spLocks/>
            </p:cNvSpPr>
            <p:nvPr/>
          </p:nvSpPr>
          <p:spPr bwMode="auto">
            <a:xfrm>
              <a:off x="109372" y="4995096"/>
              <a:ext cx="548640" cy="548640"/>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sz="1500" kern="0" dirty="0">
                <a:solidFill>
                  <a:srgbClr val="00B0F0"/>
                </a:solidFill>
                <a:latin typeface="Calibri"/>
                <a:cs typeface="Calibri"/>
              </a:endParaRPr>
            </a:p>
          </p:txBody>
        </p:sp>
        <p:grpSp>
          <p:nvGrpSpPr>
            <p:cNvPr id="46" name="Group 67"/>
            <p:cNvGrpSpPr/>
            <p:nvPr/>
          </p:nvGrpSpPr>
          <p:grpSpPr>
            <a:xfrm>
              <a:off x="173317" y="5120232"/>
              <a:ext cx="409561" cy="288440"/>
              <a:chOff x="8128398" y="3486150"/>
              <a:chExt cx="553046" cy="385318"/>
            </a:xfrm>
            <a:effectLst>
              <a:outerShdw blurRad="50800" dist="38100" dir="2700000">
                <a:srgbClr val="000000">
                  <a:alpha val="43000"/>
                </a:srgbClr>
              </a:outerShdw>
            </a:effectLst>
          </p:grpSpPr>
          <p:cxnSp>
            <p:nvCxnSpPr>
              <p:cNvPr id="47" name="Straight Connector 46"/>
              <p:cNvCxnSpPr/>
              <p:nvPr/>
            </p:nvCxnSpPr>
            <p:spPr>
              <a:xfrm rot="5400000">
                <a:off x="8210948" y="3593939"/>
                <a:ext cx="152400" cy="1588"/>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8423673" y="3755864"/>
                <a:ext cx="158750" cy="1588"/>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28398" y="3670772"/>
                <a:ext cx="553046" cy="1588"/>
              </a:xfrm>
              <a:prstGeom prst="line">
                <a:avLst/>
              </a:prstGeom>
              <a:ln w="349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1" name="Oval 50"/>
              <p:cNvSpPr>
                <a:spLocks noChangeAspect="1"/>
              </p:cNvSpPr>
              <p:nvPr/>
            </p:nvSpPr>
            <p:spPr>
              <a:xfrm>
                <a:off x="8251825" y="3486150"/>
                <a:ext cx="67818" cy="6781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Calibri"/>
                  <a:cs typeface="Calibri"/>
                </a:endParaRPr>
              </a:p>
            </p:txBody>
          </p:sp>
          <p:sp>
            <p:nvSpPr>
              <p:cNvPr id="52" name="Oval 51"/>
              <p:cNvSpPr>
                <a:spLocks noChangeAspect="1"/>
              </p:cNvSpPr>
              <p:nvPr/>
            </p:nvSpPr>
            <p:spPr>
              <a:xfrm>
                <a:off x="8470900" y="3803650"/>
                <a:ext cx="67818" cy="67818"/>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Calibri"/>
                  <a:cs typeface="Calibri"/>
                </a:endParaRPr>
              </a:p>
            </p:txBody>
          </p:sp>
        </p:grpSp>
      </p:grpSp>
      <p:grpSp>
        <p:nvGrpSpPr>
          <p:cNvPr id="54" name="Group 185"/>
          <p:cNvGrpSpPr/>
          <p:nvPr/>
        </p:nvGrpSpPr>
        <p:grpSpPr>
          <a:xfrm>
            <a:off x="6176076" y="2819675"/>
            <a:ext cx="411587" cy="411480"/>
            <a:chOff x="8555789" y="4780879"/>
            <a:chExt cx="548640" cy="548640"/>
          </a:xfrm>
        </p:grpSpPr>
        <p:sp>
          <p:nvSpPr>
            <p:cNvPr id="55" name="Oval 314"/>
            <p:cNvSpPr>
              <a:spLocks/>
            </p:cNvSpPr>
            <p:nvPr/>
          </p:nvSpPr>
          <p:spPr bwMode="auto">
            <a:xfrm>
              <a:off x="8555789" y="4780879"/>
              <a:ext cx="548640" cy="548640"/>
            </a:xfrm>
            <a:prstGeom prst="ellipse">
              <a:avLst/>
            </a:prstGeom>
            <a:gradFill rotWithShape="0">
              <a:gsLst>
                <a:gs pos="0">
                  <a:srgbClr val="5C6A76"/>
                </a:gs>
                <a:gs pos="100000">
                  <a:srgbClr val="121517"/>
                </a:gs>
              </a:gsLst>
              <a:lin ang="5400000" scaled="1"/>
            </a:gra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241300" algn="ctr" rotWithShape="0">
                <a:sysClr val="windowText" lastClr="000000">
                  <a:alpha val="73000"/>
                </a:sysClr>
              </a:outerShdw>
            </a:effectLst>
          </p:spPr>
          <p:txBody>
            <a:bodyPr lIns="0" tIns="0" rIns="0" bIns="0"/>
            <a:lstStyle/>
            <a:p>
              <a:pPr eaLnBrk="0" hangingPunct="0">
                <a:lnSpc>
                  <a:spcPct val="90000"/>
                </a:lnSpc>
                <a:defRPr/>
              </a:pPr>
              <a:endParaRPr lang="en-US" kern="0" dirty="0">
                <a:solidFill>
                  <a:srgbClr val="00B0F0"/>
                </a:solidFill>
              </a:endParaRPr>
            </a:p>
          </p:txBody>
        </p:sp>
        <p:grpSp>
          <p:nvGrpSpPr>
            <p:cNvPr id="56" name="Group 107"/>
            <p:cNvGrpSpPr/>
            <p:nvPr/>
          </p:nvGrpSpPr>
          <p:grpSpPr>
            <a:xfrm>
              <a:off x="8739977" y="4922288"/>
              <a:ext cx="183419" cy="237367"/>
              <a:chOff x="5516880" y="3015856"/>
              <a:chExt cx="311762" cy="393832"/>
            </a:xfrm>
          </p:grpSpPr>
          <p:grpSp>
            <p:nvGrpSpPr>
              <p:cNvPr id="57" name="Group 34"/>
              <p:cNvGrpSpPr/>
              <p:nvPr/>
            </p:nvGrpSpPr>
            <p:grpSpPr>
              <a:xfrm>
                <a:off x="5516880" y="3015856"/>
                <a:ext cx="311762" cy="393832"/>
                <a:chOff x="3770110" y="5855363"/>
                <a:chExt cx="365715" cy="461989"/>
              </a:xfrm>
              <a:effectLst>
                <a:outerShdw blurRad="50800" dist="38100" dir="2700000">
                  <a:srgbClr val="000000">
                    <a:alpha val="79000"/>
                  </a:srgbClr>
                </a:outerShdw>
              </a:effectLst>
            </p:grpSpPr>
            <p:sp>
              <p:nvSpPr>
                <p:cNvPr id="61" name="Rounded Rectangle 60"/>
                <p:cNvSpPr>
                  <a:spLocks/>
                </p:cNvSpPr>
                <p:nvPr/>
              </p:nvSpPr>
              <p:spPr>
                <a:xfrm>
                  <a:off x="3770110" y="5997357"/>
                  <a:ext cx="365715" cy="319995"/>
                </a:xfrm>
                <a:prstGeom prst="round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2" name="Oval 61"/>
                <p:cNvSpPr>
                  <a:spLocks noChangeAspect="1"/>
                </p:cNvSpPr>
                <p:nvPr/>
              </p:nvSpPr>
              <p:spPr>
                <a:xfrm>
                  <a:off x="3832317" y="5855363"/>
                  <a:ext cx="241300" cy="241300"/>
                </a:xfrm>
                <a:prstGeom prst="ellipse">
                  <a:avLst/>
                </a:prstGeom>
                <a:noFill/>
                <a:ln w="50800" cap="flat" cmpd="sng" algn="ctr">
                  <a:solidFill>
                    <a:schemeClr val="bg2"/>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nvGrpSpPr>
              <p:cNvPr id="58" name="Group 37"/>
              <p:cNvGrpSpPr/>
              <p:nvPr/>
            </p:nvGrpSpPr>
            <p:grpSpPr>
              <a:xfrm>
                <a:off x="5630947" y="3239626"/>
                <a:ext cx="83527" cy="135832"/>
                <a:chOff x="4923367" y="3317061"/>
                <a:chExt cx="97983" cy="159338"/>
              </a:xfrm>
            </p:grpSpPr>
            <p:sp>
              <p:nvSpPr>
                <p:cNvPr id="59" name="Oval 58"/>
                <p:cNvSpPr/>
                <p:nvPr/>
              </p:nvSpPr>
              <p:spPr>
                <a:xfrm>
                  <a:off x="4923367" y="3317061"/>
                  <a:ext cx="97983" cy="97983"/>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0" name="Rectangle 59"/>
                <p:cNvSpPr/>
                <p:nvPr/>
              </p:nvSpPr>
              <p:spPr>
                <a:xfrm>
                  <a:off x="4949533" y="3353693"/>
                  <a:ext cx="45719" cy="122706"/>
                </a:xfrm>
                <a:prstGeom prst="rect">
                  <a:avLst/>
                </a:prstGeom>
                <a:solidFill>
                  <a:srgbClr val="3B3D3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sp>
        <p:nvSpPr>
          <p:cNvPr id="30" name="TextBox 29"/>
          <p:cNvSpPr txBox="1"/>
          <p:nvPr/>
        </p:nvSpPr>
        <p:spPr>
          <a:xfrm>
            <a:off x="6589376" y="2802878"/>
            <a:ext cx="1863914" cy="584776"/>
          </a:xfrm>
          <a:prstGeom prst="rect">
            <a:avLst/>
          </a:prstGeom>
          <a:noFill/>
        </p:spPr>
        <p:txBody>
          <a:bodyPr wrap="square" rtlCol="0">
            <a:spAutoFit/>
          </a:bodyPr>
          <a:lstStyle/>
          <a:p>
            <a:r>
              <a:rPr lang="ja-JP" altLang="en-US" sz="1600" dirty="0" smtClean="0">
                <a:effectLst>
                  <a:outerShdw blurRad="50800" dist="38100" dir="2700000" algn="tl" rotWithShape="0">
                    <a:prstClr val="black">
                      <a:alpha val="40000"/>
                    </a:prstClr>
                  </a:outerShdw>
                </a:effectLst>
              </a:rPr>
              <a:t>サービスレベルの変更</a:t>
            </a:r>
            <a:r>
              <a:rPr lang="en-US" altLang="ja-JP" sz="1600" dirty="0" smtClean="0">
                <a:effectLst>
                  <a:outerShdw blurRad="50800" dist="38100" dir="2700000" algn="tl" rotWithShape="0">
                    <a:prstClr val="black">
                      <a:alpha val="40000"/>
                    </a:prstClr>
                  </a:outerShdw>
                </a:effectLst>
              </a:rPr>
              <a:t> </a:t>
            </a:r>
            <a:r>
              <a:rPr lang="en-US" altLang="ja-JP" sz="1100" dirty="0" smtClean="0">
                <a:effectLst>
                  <a:outerShdw blurRad="50800" dist="38100" dir="2700000" algn="tl" rotWithShape="0">
                    <a:prstClr val="black">
                      <a:alpha val="40000"/>
                    </a:prstClr>
                  </a:outerShdw>
                </a:effectLst>
              </a:rPr>
              <a:t>(</a:t>
            </a:r>
            <a:r>
              <a:rPr lang="en-US" altLang="ja-JP" sz="1100" dirty="0" err="1" smtClean="0">
                <a:effectLst>
                  <a:outerShdw blurRad="50800" dist="38100" dir="2700000" algn="tl" rotWithShape="0">
                    <a:prstClr val="black">
                      <a:alpha val="40000"/>
                    </a:prstClr>
                  </a:outerShdw>
                </a:effectLst>
              </a:rPr>
              <a:t>QoS</a:t>
            </a:r>
            <a:r>
              <a:rPr lang="ja-JP" altLang="en-US" sz="1100" dirty="0" smtClean="0">
                <a:effectLst>
                  <a:outerShdw blurRad="50800" dist="38100" dir="2700000" algn="tl" rotWithShape="0">
                    <a:prstClr val="black">
                      <a:alpha val="40000"/>
                    </a:prstClr>
                  </a:outerShdw>
                </a:effectLst>
              </a:rPr>
              <a:t>他</a:t>
            </a:r>
            <a:r>
              <a:rPr lang="en-US" altLang="ja-JP" sz="1100" dirty="0" smtClean="0">
                <a:effectLst>
                  <a:outerShdw blurRad="50800" dist="38100" dir="2700000" algn="tl" rotWithShape="0">
                    <a:prstClr val="black">
                      <a:alpha val="40000"/>
                    </a:prstClr>
                  </a:outerShdw>
                </a:effectLst>
              </a:rPr>
              <a:t>)</a:t>
            </a:r>
            <a:endParaRPr lang="en-US" sz="1100" dirty="0">
              <a:effectLst>
                <a:outerShdw blurRad="50800" dist="38100" dir="2700000" algn="tl" rotWithShape="0">
                  <a:prstClr val="black">
                    <a:alpha val="40000"/>
                  </a:prstClr>
                </a:outerShdw>
              </a:effectLst>
            </a:endParaRPr>
          </a:p>
        </p:txBody>
      </p:sp>
      <p:sp>
        <p:nvSpPr>
          <p:cNvPr id="31" name="Rectangle 30"/>
          <p:cNvSpPr/>
          <p:nvPr/>
        </p:nvSpPr>
        <p:spPr>
          <a:xfrm>
            <a:off x="6569988" y="3373920"/>
            <a:ext cx="2213266" cy="584776"/>
          </a:xfrm>
          <a:prstGeom prst="rect">
            <a:avLst/>
          </a:prstGeom>
        </p:spPr>
        <p:txBody>
          <a:bodyPr wrap="square">
            <a:spAutoFit/>
          </a:bodyPr>
          <a:lstStyle/>
          <a:p>
            <a:r>
              <a:rPr lang="ja-JP" altLang="en-US" sz="1600" dirty="0" smtClean="0">
                <a:effectLst>
                  <a:outerShdw blurRad="50800" dist="38100" dir="2700000" algn="tl" rotWithShape="0">
                    <a:prstClr val="black">
                      <a:alpha val="40000"/>
                    </a:prstClr>
                  </a:outerShdw>
                </a:effectLst>
              </a:rPr>
              <a:t>セキュリティアクション</a:t>
            </a:r>
            <a:r>
              <a:rPr lang="en-US" sz="1600" dirty="0" smtClean="0">
                <a:effectLst>
                  <a:outerShdw blurRad="50800" dist="38100" dir="2700000" algn="tl" rotWithShape="0">
                    <a:prstClr val="black">
                      <a:alpha val="40000"/>
                    </a:prstClr>
                  </a:outerShdw>
                </a:effectLst>
              </a:rPr>
              <a:t>の</a:t>
            </a:r>
            <a:r>
              <a:rPr lang="ja-JP" altLang="en-US" sz="1600" dirty="0" smtClean="0">
                <a:effectLst>
                  <a:outerShdw blurRad="50800" dist="38100" dir="2700000" algn="tl" rotWithShape="0">
                    <a:prstClr val="black">
                      <a:alpha val="40000"/>
                    </a:prstClr>
                  </a:outerShdw>
                </a:effectLst>
              </a:rPr>
              <a:t>実施</a:t>
            </a:r>
            <a:r>
              <a:rPr lang="en-US" altLang="ja-JP" sz="1600" dirty="0">
                <a:effectLst>
                  <a:outerShdw blurRad="50800" dist="38100" dir="2700000" algn="tl" rotWithShape="0">
                    <a:prstClr val="black">
                      <a:alpha val="40000"/>
                    </a:prstClr>
                  </a:outerShdw>
                </a:effectLst>
              </a:rPr>
              <a:t> </a:t>
            </a:r>
            <a:r>
              <a:rPr lang="en-US" sz="1050" dirty="0" smtClean="0">
                <a:effectLst>
                  <a:outerShdw blurRad="50800" dist="38100" dir="2700000" algn="tl" rotWithShape="0">
                    <a:prstClr val="black">
                      <a:alpha val="40000"/>
                    </a:prstClr>
                  </a:outerShdw>
                </a:effectLst>
              </a:rPr>
              <a:t>(</a:t>
            </a:r>
            <a:r>
              <a:rPr lang="ja-JP" altLang="en-US" sz="1050" dirty="0">
                <a:effectLst>
                  <a:outerShdw blurRad="50800" dist="38100" dir="2700000" algn="tl" rotWithShape="0">
                    <a:prstClr val="black">
                      <a:alpha val="40000"/>
                    </a:prstClr>
                  </a:outerShdw>
                </a:effectLst>
              </a:rPr>
              <a:t>調査、遮断等</a:t>
            </a:r>
            <a:r>
              <a:rPr lang="en-US" sz="1050" dirty="0">
                <a:effectLst>
                  <a:outerShdw blurRad="50800" dist="38100" dir="2700000" algn="tl" rotWithShape="0">
                    <a:prstClr val="black">
                      <a:alpha val="40000"/>
                    </a:prstClr>
                  </a:outerShdw>
                </a:effectLst>
              </a:rPr>
              <a:t>)</a:t>
            </a:r>
          </a:p>
        </p:txBody>
      </p:sp>
      <p:pic>
        <p:nvPicPr>
          <p:cNvPr id="71" name="Picture 24" descr="SecuirtySolution2.png"/>
          <p:cNvPicPr>
            <a:picLocks noChangeAspect="1"/>
          </p:cNvPicPr>
          <p:nvPr/>
        </p:nvPicPr>
        <p:blipFill>
          <a:blip r:embed="rId15" cstate="print"/>
          <a:stretch>
            <a:fillRect/>
          </a:stretch>
        </p:blipFill>
        <p:spPr>
          <a:xfrm>
            <a:off x="6589376" y="998671"/>
            <a:ext cx="1165387" cy="1026975"/>
          </a:xfrm>
          <a:prstGeom prst="rect">
            <a:avLst/>
          </a:prstGeom>
        </p:spPr>
      </p:pic>
    </p:spTree>
    <p:extLst>
      <p:ext uri="{BB962C8B-B14F-4D97-AF65-F5344CB8AC3E}">
        <p14:creationId xmlns:p14="http://schemas.microsoft.com/office/powerpoint/2010/main" val="25951054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6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2404652" y="3663438"/>
            <a:ext cx="966419" cy="654105"/>
          </a:xfrm>
          <a:prstGeom prst="rect">
            <a:avLst/>
          </a:prstGeom>
          <a:noFill/>
          <a:ln>
            <a:noFill/>
          </a:ln>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itle 2"/>
          <p:cNvSpPr>
            <a:spLocks noGrp="1"/>
          </p:cNvSpPr>
          <p:nvPr>
            <p:ph type="ctrTitle"/>
          </p:nvPr>
        </p:nvSpPr>
        <p:spPr/>
        <p:txBody>
          <a:bodyPr>
            <a:normAutofit fontScale="90000"/>
          </a:bodyPr>
          <a:lstStyle/>
          <a:p>
            <a:r>
              <a:rPr lang="ja-JP" altLang="en-US" sz="3100" dirty="0" smtClean="0"/>
              <a:t>シスコネットワークで実現する脅威隔離ソリューション</a:t>
            </a:r>
            <a:r>
              <a:rPr lang="en-US" altLang="ja-JP" sz="3100" dirty="0" smtClean="0"/>
              <a:t/>
            </a:r>
            <a:br>
              <a:rPr lang="en-US" altLang="ja-JP" sz="3100" dirty="0" smtClean="0"/>
            </a:br>
            <a:r>
              <a:rPr lang="ja-JP" altLang="en-US" sz="2700" dirty="0" smtClean="0"/>
              <a:t>構成イメージ</a:t>
            </a:r>
            <a:endParaRPr lang="en-US" sz="2700" dirty="0"/>
          </a:p>
        </p:txBody>
      </p:sp>
      <p:sp>
        <p:nvSpPr>
          <p:cNvPr id="111" name="Rounded Rectangle 110"/>
          <p:cNvSpPr/>
          <p:nvPr/>
        </p:nvSpPr>
        <p:spPr>
          <a:xfrm>
            <a:off x="4528858" y="2423119"/>
            <a:ext cx="2520134" cy="1403906"/>
          </a:xfrm>
          <a:prstGeom prst="roundRect">
            <a:avLst>
              <a:gd name="adj" fmla="val 50000"/>
            </a:avLst>
          </a:prstGeom>
          <a:gradFill flip="none" rotWithShape="1">
            <a:gsLst>
              <a:gs pos="0">
                <a:srgbClr val="8E909E">
                  <a:lumMod val="20000"/>
                  <a:lumOff val="80000"/>
                  <a:alpha val="28000"/>
                </a:srgbClr>
              </a:gs>
              <a:gs pos="100000">
                <a:srgbClr val="000000">
                  <a:alpha val="7000"/>
                </a:srgbClr>
              </a:gs>
            </a:gsLst>
            <a:path path="shape">
              <a:fillToRect l="50000" t="50000" r="50000" b="50000"/>
            </a:path>
            <a:tileRect/>
          </a:gradFill>
          <a:ln w="25400" cap="flat" cmpd="sng" algn="ctr">
            <a:noFill/>
            <a:prstDash val="solid"/>
          </a:ln>
          <a:effectLst/>
        </p:spPr>
        <p:txBody>
          <a:bodyPr lIns="68580" tIns="34291" rIns="68580" bIns="34291" rtlCol="0" anchor="ctr"/>
          <a:lstStyle/>
          <a:p>
            <a:pPr algn="ctr" defTabSz="456535"/>
            <a:endParaRPr lang="en-US" sz="1400" kern="0" dirty="0">
              <a:solidFill>
                <a:srgbClr val="455058"/>
              </a:solidFill>
              <a:latin typeface="Arial"/>
            </a:endParaRPr>
          </a:p>
        </p:txBody>
      </p:sp>
      <p:grpSp>
        <p:nvGrpSpPr>
          <p:cNvPr id="117" name="Group 116"/>
          <p:cNvGrpSpPr/>
          <p:nvPr/>
        </p:nvGrpSpPr>
        <p:grpSpPr>
          <a:xfrm>
            <a:off x="7048995" y="2620819"/>
            <a:ext cx="928585" cy="927881"/>
            <a:chOff x="5514656" y="4363386"/>
            <a:chExt cx="1237791" cy="1237174"/>
          </a:xfrm>
        </p:grpSpPr>
        <p:sp>
          <p:nvSpPr>
            <p:cNvPr id="118" name="Content Placeholder 5"/>
            <p:cNvSpPr txBox="1">
              <a:spLocks/>
            </p:cNvSpPr>
            <p:nvPr/>
          </p:nvSpPr>
          <p:spPr>
            <a:xfrm>
              <a:off x="5514656" y="4363386"/>
              <a:ext cx="1237791" cy="1237174"/>
            </a:xfrm>
            <a:prstGeom prst="ellipse">
              <a:avLst/>
            </a:prstGeom>
            <a:solidFill>
              <a:srgbClr val="2F2E7E"/>
            </a:solidFill>
          </p:spPr>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defTabSz="514424"/>
              <a:endParaRPr lang="en-US" kern="0" dirty="0">
                <a:solidFill>
                  <a:srgbClr val="455058"/>
                </a:solidFill>
                <a:latin typeface="Arial"/>
              </a:endParaRPr>
            </a:p>
          </p:txBody>
        </p:sp>
        <p:sp>
          <p:nvSpPr>
            <p:cNvPr id="119" name="Freeform 29"/>
            <p:cNvSpPr>
              <a:spLocks noChangeAspect="1" noEditPoints="1"/>
            </p:cNvSpPr>
            <p:nvPr/>
          </p:nvSpPr>
          <p:spPr bwMode="auto">
            <a:xfrm>
              <a:off x="5763262" y="4720675"/>
              <a:ext cx="740578" cy="522597"/>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FFFFFF"/>
            </a:solidFill>
            <a:ln>
              <a:noFill/>
            </a:ln>
            <a:effectLst>
              <a:outerShdw blurRad="50800" dist="12700" dir="5400000" algn="t" rotWithShape="0">
                <a:prstClr val="black">
                  <a:alpha val="40000"/>
                </a:prstClr>
              </a:outerShdw>
            </a:effectLst>
          </p:spPr>
          <p:txBody>
            <a:bodyPr vert="horz" wrap="square" lIns="91400" tIns="45700" rIns="91400" bIns="45700" numCol="1" anchor="t" anchorCtr="0" compatLnSpc="1">
              <a:prstTxWarp prst="textNoShape">
                <a:avLst/>
              </a:prstTxWarp>
            </a:bodyPr>
            <a:lstStyle/>
            <a:p>
              <a:pPr defTabSz="684405" fontAlgn="base">
                <a:spcBef>
                  <a:spcPct val="0"/>
                </a:spcBef>
                <a:spcAft>
                  <a:spcPct val="0"/>
                </a:spcAft>
                <a:defRPr/>
              </a:pPr>
              <a:endParaRPr lang="en-US" sz="1400" kern="0" dirty="0">
                <a:solidFill>
                  <a:srgbClr val="455058"/>
                </a:solidFill>
                <a:latin typeface="CiscoSans ExtraLight"/>
              </a:endParaRPr>
            </a:p>
          </p:txBody>
        </p:sp>
      </p:grpSp>
      <p:grpSp>
        <p:nvGrpSpPr>
          <p:cNvPr id="120" name="Group 119"/>
          <p:cNvGrpSpPr/>
          <p:nvPr/>
        </p:nvGrpSpPr>
        <p:grpSpPr>
          <a:xfrm>
            <a:off x="3600276" y="2620819"/>
            <a:ext cx="928585" cy="927881"/>
            <a:chOff x="5821000" y="3039854"/>
            <a:chExt cx="1237791" cy="1237174"/>
          </a:xfrm>
        </p:grpSpPr>
        <p:sp>
          <p:nvSpPr>
            <p:cNvPr id="121" name="Content Placeholder 5"/>
            <p:cNvSpPr txBox="1">
              <a:spLocks/>
            </p:cNvSpPr>
            <p:nvPr/>
          </p:nvSpPr>
          <p:spPr>
            <a:xfrm>
              <a:off x="5821000" y="3039854"/>
              <a:ext cx="1237791" cy="1237174"/>
            </a:xfrm>
            <a:prstGeom prst="ellipse">
              <a:avLst/>
            </a:prstGeom>
            <a:solidFill>
              <a:srgbClr val="2F2E7E"/>
            </a:solidFill>
          </p:spPr>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defTabSz="514424"/>
              <a:endParaRPr lang="en-US" kern="0" dirty="0">
                <a:solidFill>
                  <a:srgbClr val="455058"/>
                </a:solidFill>
                <a:latin typeface="Arial"/>
              </a:endParaRPr>
            </a:p>
          </p:txBody>
        </p:sp>
        <p:grpSp>
          <p:nvGrpSpPr>
            <p:cNvPr id="122" name="Group 603"/>
            <p:cNvGrpSpPr>
              <a:grpSpLocks noChangeAspect="1"/>
            </p:cNvGrpSpPr>
            <p:nvPr/>
          </p:nvGrpSpPr>
          <p:grpSpPr bwMode="auto">
            <a:xfrm>
              <a:off x="6175398" y="3278526"/>
              <a:ext cx="528995" cy="759830"/>
              <a:chOff x="6556" y="492"/>
              <a:chExt cx="2551" cy="3655"/>
            </a:xfrm>
            <a:solidFill>
              <a:srgbClr val="FFFFFF"/>
            </a:solidFill>
            <a:effectLst>
              <a:outerShdw blurRad="25400" dist="12700" dir="5400000" algn="t" rotWithShape="0">
                <a:prstClr val="black">
                  <a:alpha val="20000"/>
                </a:prstClr>
              </a:outerShdw>
            </a:effectLst>
          </p:grpSpPr>
          <p:sp>
            <p:nvSpPr>
              <p:cNvPr id="123"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24"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25"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26"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27"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28"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29"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0"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1"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2"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3"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4"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5"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6"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7"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8"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39"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0"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1"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2"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3"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4"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5"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sp>
            <p:nvSpPr>
              <p:cNvPr id="146"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p:spPr>
            <p:txBody>
              <a:bodyPr rtlCol="0" anchor="ctr"/>
              <a:lstStyle/>
              <a:p>
                <a:pPr algn="ctr" defTabSz="456535"/>
                <a:endParaRPr lang="en-US" sz="1400" kern="0" dirty="0">
                  <a:solidFill>
                    <a:srgbClr val="455058"/>
                  </a:solidFill>
                  <a:latin typeface="Arial"/>
                </a:endParaRPr>
              </a:p>
            </p:txBody>
          </p:sp>
        </p:grpSp>
      </p:grpSp>
      <p:grpSp>
        <p:nvGrpSpPr>
          <p:cNvPr id="147" name="Group 146"/>
          <p:cNvGrpSpPr/>
          <p:nvPr/>
        </p:nvGrpSpPr>
        <p:grpSpPr>
          <a:xfrm>
            <a:off x="5338247" y="3875132"/>
            <a:ext cx="928585" cy="927881"/>
            <a:chOff x="7244100" y="1925019"/>
            <a:chExt cx="1237791" cy="1237174"/>
          </a:xfrm>
        </p:grpSpPr>
        <p:sp>
          <p:nvSpPr>
            <p:cNvPr id="148" name="Content Placeholder 5"/>
            <p:cNvSpPr txBox="1">
              <a:spLocks/>
            </p:cNvSpPr>
            <p:nvPr/>
          </p:nvSpPr>
          <p:spPr>
            <a:xfrm>
              <a:off x="7244100" y="1925019"/>
              <a:ext cx="1237791" cy="1237174"/>
            </a:xfrm>
            <a:prstGeom prst="ellipse">
              <a:avLst/>
            </a:prstGeom>
            <a:solidFill>
              <a:srgbClr val="2F2E7E"/>
            </a:solidFill>
          </p:spPr>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defTabSz="514424"/>
              <a:endParaRPr lang="en-US" kern="0" dirty="0">
                <a:solidFill>
                  <a:srgbClr val="455058"/>
                </a:solidFill>
                <a:latin typeface="Arial"/>
              </a:endParaRPr>
            </a:p>
          </p:txBody>
        </p:sp>
        <p:pic>
          <p:nvPicPr>
            <p:cNvPr id="149" name="Picture 148" descr="router arrows.em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777" y="2137157"/>
              <a:ext cx="860437" cy="812899"/>
            </a:xfrm>
            <a:prstGeom prst="rect">
              <a:avLst/>
            </a:prstGeom>
            <a:ln>
              <a:noFill/>
            </a:ln>
            <a:effectLst/>
          </p:spPr>
        </p:pic>
      </p:grpSp>
      <p:grpSp>
        <p:nvGrpSpPr>
          <p:cNvPr id="150" name="Group 149"/>
          <p:cNvGrpSpPr/>
          <p:nvPr/>
        </p:nvGrpSpPr>
        <p:grpSpPr>
          <a:xfrm>
            <a:off x="5338247" y="1543347"/>
            <a:ext cx="928585" cy="927881"/>
            <a:chOff x="6048352" y="3658441"/>
            <a:chExt cx="1237791" cy="1237174"/>
          </a:xfrm>
        </p:grpSpPr>
        <p:sp>
          <p:nvSpPr>
            <p:cNvPr id="151" name="Content Placeholder 5"/>
            <p:cNvSpPr txBox="1">
              <a:spLocks/>
            </p:cNvSpPr>
            <p:nvPr/>
          </p:nvSpPr>
          <p:spPr>
            <a:xfrm>
              <a:off x="6048352" y="3658441"/>
              <a:ext cx="1237791" cy="1237174"/>
            </a:xfrm>
            <a:prstGeom prst="ellipse">
              <a:avLst/>
            </a:prstGeom>
            <a:solidFill>
              <a:srgbClr val="2F2E7E"/>
            </a:solidFill>
          </p:spPr>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defTabSz="514424"/>
              <a:endParaRPr lang="en-US" kern="0" dirty="0">
                <a:solidFill>
                  <a:srgbClr val="455058"/>
                </a:solidFill>
                <a:latin typeface="Arial"/>
              </a:endParaRPr>
            </a:p>
          </p:txBody>
        </p:sp>
        <p:pic>
          <p:nvPicPr>
            <p:cNvPr id="152" name="Picture 151" descr="whiteparts.ai"/>
            <p:cNvPicPr>
              <a:picLocks noChangeAspect="1"/>
            </p:cNvPicPr>
            <p:nvPr/>
          </p:nvPicPr>
          <p:blipFill>
            <a:blip r:embed="rId4"/>
            <a:srcRect l="27590" t="28001" r="64910" b="67076"/>
            <a:stretch>
              <a:fillRect/>
            </a:stretch>
          </p:blipFill>
          <p:spPr>
            <a:xfrm>
              <a:off x="6126621" y="3817746"/>
              <a:ext cx="1081252" cy="918564"/>
            </a:xfrm>
            <a:prstGeom prst="rect">
              <a:avLst/>
            </a:prstGeom>
            <a:ln>
              <a:noFill/>
            </a:ln>
            <a:effectLst/>
          </p:spPr>
        </p:pic>
      </p:grpSp>
      <p:sp>
        <p:nvSpPr>
          <p:cNvPr id="158" name="TextBox 157"/>
          <p:cNvSpPr txBox="1"/>
          <p:nvPr/>
        </p:nvSpPr>
        <p:spPr>
          <a:xfrm>
            <a:off x="7230185" y="3245800"/>
            <a:ext cx="609941" cy="253916"/>
          </a:xfrm>
          <a:prstGeom prst="rect">
            <a:avLst/>
          </a:prstGeom>
          <a:noFill/>
        </p:spPr>
        <p:txBody>
          <a:bodyPr wrap="none" lIns="68580" tIns="34291" rIns="68580" bIns="34291" rtlCol="0">
            <a:spAutoFit/>
          </a:bodyPr>
          <a:lstStyle/>
          <a:p>
            <a:pPr algn="ctr" defTabSz="456535"/>
            <a:r>
              <a:rPr lang="en-US" sz="1200" dirty="0">
                <a:solidFill>
                  <a:schemeClr val="bg1"/>
                </a:solidFill>
                <a:latin typeface="Arial"/>
              </a:rPr>
              <a:t>NGFW</a:t>
            </a:r>
          </a:p>
        </p:txBody>
      </p:sp>
      <p:sp>
        <p:nvSpPr>
          <p:cNvPr id="159" name="TextBox 158"/>
          <p:cNvSpPr txBox="1"/>
          <p:nvPr/>
        </p:nvSpPr>
        <p:spPr>
          <a:xfrm>
            <a:off x="6229460" y="1566295"/>
            <a:ext cx="694391" cy="438584"/>
          </a:xfrm>
          <a:prstGeom prst="rect">
            <a:avLst/>
          </a:prstGeom>
          <a:noFill/>
        </p:spPr>
        <p:txBody>
          <a:bodyPr wrap="none" lIns="68580" tIns="34291" rIns="68580" bIns="34291" rtlCol="0">
            <a:spAutoFit/>
          </a:bodyPr>
          <a:lstStyle/>
          <a:p>
            <a:pPr defTabSz="456535"/>
            <a:r>
              <a:rPr lang="en-US" altLang="ja-JP" sz="1200" dirty="0" smtClean="0">
                <a:solidFill>
                  <a:srgbClr val="455058"/>
                </a:solidFill>
                <a:latin typeface="Arial"/>
              </a:rPr>
              <a:t>Cisco</a:t>
            </a:r>
          </a:p>
          <a:p>
            <a:pPr defTabSz="456535"/>
            <a:r>
              <a:rPr lang="en-US" altLang="ja-JP" sz="1200" dirty="0" smtClean="0">
                <a:solidFill>
                  <a:srgbClr val="455058"/>
                </a:solidFill>
                <a:latin typeface="Arial"/>
              </a:rPr>
              <a:t>Catalyst</a:t>
            </a:r>
            <a:endParaRPr lang="en-US" sz="1200" dirty="0">
              <a:solidFill>
                <a:srgbClr val="455058"/>
              </a:solidFill>
              <a:latin typeface="Arial"/>
            </a:endParaRPr>
          </a:p>
        </p:txBody>
      </p:sp>
      <p:sp>
        <p:nvSpPr>
          <p:cNvPr id="160" name="TextBox 159"/>
          <p:cNvSpPr txBox="1"/>
          <p:nvPr/>
        </p:nvSpPr>
        <p:spPr>
          <a:xfrm>
            <a:off x="6276453" y="4219023"/>
            <a:ext cx="561692" cy="438584"/>
          </a:xfrm>
          <a:prstGeom prst="rect">
            <a:avLst/>
          </a:prstGeom>
          <a:noFill/>
        </p:spPr>
        <p:txBody>
          <a:bodyPr wrap="none" lIns="68580" tIns="34291" rIns="68580" bIns="34291" rtlCol="0">
            <a:spAutoFit/>
          </a:bodyPr>
          <a:lstStyle/>
          <a:p>
            <a:pPr defTabSz="456535"/>
            <a:r>
              <a:rPr lang="en-US" altLang="ja-JP" sz="1200" dirty="0" smtClean="0">
                <a:solidFill>
                  <a:srgbClr val="455058"/>
                </a:solidFill>
                <a:latin typeface="Arial"/>
              </a:rPr>
              <a:t>Cisco</a:t>
            </a:r>
          </a:p>
          <a:p>
            <a:pPr defTabSz="456535"/>
            <a:r>
              <a:rPr lang="ja-JP" altLang="en-US" sz="1200" dirty="0" smtClean="0">
                <a:solidFill>
                  <a:srgbClr val="455058"/>
                </a:solidFill>
                <a:latin typeface="Arial"/>
              </a:rPr>
              <a:t>ルータ</a:t>
            </a:r>
            <a:endParaRPr lang="en-US" sz="1200" dirty="0">
              <a:solidFill>
                <a:srgbClr val="455058"/>
              </a:solidFill>
              <a:latin typeface="Arial"/>
            </a:endParaRPr>
          </a:p>
        </p:txBody>
      </p:sp>
      <p:grpSp>
        <p:nvGrpSpPr>
          <p:cNvPr id="161" name="Group 160"/>
          <p:cNvGrpSpPr/>
          <p:nvPr/>
        </p:nvGrpSpPr>
        <p:grpSpPr>
          <a:xfrm>
            <a:off x="2254922" y="2960197"/>
            <a:ext cx="888762" cy="888762"/>
            <a:chOff x="3906871" y="5337657"/>
            <a:chExt cx="888762" cy="888762"/>
          </a:xfrm>
        </p:grpSpPr>
        <p:sp>
          <p:nvSpPr>
            <p:cNvPr id="162" name="Oval 161"/>
            <p:cNvSpPr/>
            <p:nvPr/>
          </p:nvSpPr>
          <p:spPr>
            <a:xfrm>
              <a:off x="3906871" y="5337657"/>
              <a:ext cx="888762" cy="888762"/>
            </a:xfrm>
            <a:prstGeom prst="ellipse">
              <a:avLst/>
            </a:prstGeom>
            <a:solidFill>
              <a:srgbClr val="C0353A">
                <a:alpha val="48000"/>
              </a:srgbClr>
            </a:solidFill>
            <a:ln w="25400" cap="flat" cmpd="sng" algn="ctr">
              <a:noFill/>
              <a:prstDash val="solid"/>
            </a:ln>
            <a:effectLst>
              <a:outerShdw blurRad="76200" dist="50800" dir="5400000" algn="ctr" rotWithShape="0">
                <a:srgbClr val="000000">
                  <a:alpha val="27000"/>
                </a:srgbClr>
              </a:outerShdw>
              <a:softEdge rad="190500"/>
            </a:effectLst>
          </p:spPr>
          <p:txBody>
            <a:bodyPr rtlCol="0" anchor="ctr"/>
            <a:lstStyle/>
            <a:p>
              <a:pPr algn="ctr" defTabSz="456725"/>
              <a:endParaRPr lang="en-US" sz="1400" kern="0" dirty="0">
                <a:solidFill>
                  <a:srgbClr val="455058"/>
                </a:solidFill>
                <a:latin typeface="Arial"/>
              </a:endParaRPr>
            </a:p>
          </p:txBody>
        </p:sp>
        <p:sp>
          <p:nvSpPr>
            <p:cNvPr id="163" name="Oval 162"/>
            <p:cNvSpPr/>
            <p:nvPr/>
          </p:nvSpPr>
          <p:spPr>
            <a:xfrm>
              <a:off x="4148344" y="5579131"/>
              <a:ext cx="405818" cy="405816"/>
            </a:xfrm>
            <a:prstGeom prst="ellipse">
              <a:avLst/>
            </a:prstGeom>
            <a:gradFill>
              <a:gsLst>
                <a:gs pos="100000">
                  <a:srgbClr val="C0353A">
                    <a:lumMod val="50000"/>
                  </a:srgbClr>
                </a:gs>
                <a:gs pos="0">
                  <a:srgbClr val="C0353A"/>
                </a:gs>
              </a:gsLst>
              <a:lin ang="5400000" scaled="0"/>
            </a:gradFill>
            <a:ln w="3175">
              <a:solidFill>
                <a:srgbClr val="A8A8B6">
                  <a:lumMod val="20000"/>
                  <a:lumOff val="80000"/>
                </a:srgbClr>
              </a:solidFill>
              <a:round/>
              <a:headEnd/>
              <a:tailEnd/>
            </a:ln>
          </p:spPr>
          <p:txBody>
            <a:bodyPr vert="horz" wrap="square" lIns="0" tIns="0" rIns="0" bIns="0" numCol="1" anchor="ctr" anchorCtr="0" compatLnSpc="1">
              <a:prstTxWarp prst="textNoShape">
                <a:avLst/>
              </a:prstTxWarp>
            </a:bodyPr>
            <a:lstStyle/>
            <a:p>
              <a:pPr algn="ctr" defTabSz="456725"/>
              <a:endParaRPr lang="en-US" sz="400" kern="0" dirty="0">
                <a:solidFill>
                  <a:srgbClr val="455058"/>
                </a:solidFill>
                <a:latin typeface="Arial"/>
              </a:endParaRPr>
            </a:p>
          </p:txBody>
        </p:sp>
        <p:grpSp>
          <p:nvGrpSpPr>
            <p:cNvPr id="164" name="Group 163"/>
            <p:cNvGrpSpPr>
              <a:grpSpLocks noChangeAspect="1"/>
            </p:cNvGrpSpPr>
            <p:nvPr/>
          </p:nvGrpSpPr>
          <p:grpSpPr>
            <a:xfrm>
              <a:off x="4219358" y="5653088"/>
              <a:ext cx="263790" cy="257902"/>
              <a:chOff x="7143750" y="1444627"/>
              <a:chExt cx="1346200" cy="1447800"/>
            </a:xfrm>
            <a:solidFill>
              <a:srgbClr val="FFFFFF"/>
            </a:solidFill>
            <a:effectLst>
              <a:outerShdw blurRad="50800" dist="12700" dir="5400000" algn="t" rotWithShape="0">
                <a:prstClr val="black">
                  <a:alpha val="40000"/>
                </a:prstClr>
              </a:outerShdw>
            </a:effectLst>
          </p:grpSpPr>
          <p:grpSp>
            <p:nvGrpSpPr>
              <p:cNvPr id="165" name="Group 164"/>
              <p:cNvGrpSpPr/>
              <p:nvPr/>
            </p:nvGrpSpPr>
            <p:grpSpPr>
              <a:xfrm>
                <a:off x="7143750" y="1444627"/>
                <a:ext cx="1346200" cy="1447800"/>
                <a:chOff x="7143750" y="1444627"/>
                <a:chExt cx="1346200" cy="1447800"/>
              </a:xfrm>
              <a:grpFill/>
            </p:grpSpPr>
            <p:sp>
              <p:nvSpPr>
                <p:cNvPr id="167" name="Freeform 166"/>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455058"/>
                    </a:solidFill>
                    <a:latin typeface="Arial"/>
                  </a:endParaRPr>
                </a:p>
              </p:txBody>
            </p:sp>
            <p:sp>
              <p:nvSpPr>
                <p:cNvPr id="168" name="Freeform 167"/>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455058"/>
                    </a:solidFill>
                    <a:latin typeface="Arial"/>
                  </a:endParaRPr>
                </a:p>
              </p:txBody>
            </p:sp>
            <p:sp>
              <p:nvSpPr>
                <p:cNvPr id="169" name="Freeform 168"/>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455058"/>
                    </a:solidFill>
                    <a:latin typeface="Arial"/>
                  </a:endParaRPr>
                </a:p>
              </p:txBody>
            </p:sp>
          </p:grpSp>
          <p:sp>
            <p:nvSpPr>
              <p:cNvPr id="166"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455058"/>
                  </a:solidFill>
                  <a:latin typeface="Arial"/>
                </a:endParaRPr>
              </a:p>
            </p:txBody>
          </p:sp>
        </p:grpSp>
      </p:grpSp>
      <p:grpSp>
        <p:nvGrpSpPr>
          <p:cNvPr id="4" name="図形グループ 3"/>
          <p:cNvGrpSpPr/>
          <p:nvPr/>
        </p:nvGrpSpPr>
        <p:grpSpPr>
          <a:xfrm>
            <a:off x="1925941" y="2434551"/>
            <a:ext cx="1248528" cy="526553"/>
            <a:chOff x="1925941" y="2434551"/>
            <a:chExt cx="1248528" cy="526553"/>
          </a:xfrm>
        </p:grpSpPr>
        <p:sp>
          <p:nvSpPr>
            <p:cNvPr id="116" name="Isosceles Triangle 115"/>
            <p:cNvSpPr/>
            <p:nvPr/>
          </p:nvSpPr>
          <p:spPr>
            <a:xfrm rot="20858984">
              <a:off x="2200790" y="2491320"/>
              <a:ext cx="863569" cy="469784"/>
            </a:xfrm>
            <a:prstGeom prst="triangle">
              <a:avLst/>
            </a:prstGeom>
            <a:gradFill flip="none" rotWithShape="1">
              <a:gsLst>
                <a:gs pos="0">
                  <a:srgbClr val="455058">
                    <a:alpha val="32000"/>
                  </a:srgbClr>
                </a:gs>
                <a:gs pos="100000">
                  <a:srgbClr val="FFFFFF">
                    <a:alpha val="32000"/>
                  </a:srgbClr>
                </a:gs>
              </a:gsLst>
              <a:lin ang="16200000" scaled="0"/>
              <a:tileRect/>
            </a:gradFill>
            <a:ln w="25400" cap="flat" cmpd="sng" algn="ctr">
              <a:noFill/>
              <a:prstDash val="solid"/>
            </a:ln>
            <a:effectLst/>
          </p:spPr>
          <p:txBody>
            <a:bodyPr lIns="68580" tIns="34291" rIns="68580" bIns="34291" rtlCol="0" anchor="ctr"/>
            <a:lstStyle/>
            <a:p>
              <a:pPr algn="ctr" defTabSz="456535"/>
              <a:endParaRPr lang="en-US" sz="1400" kern="0" dirty="0">
                <a:solidFill>
                  <a:srgbClr val="455058"/>
                </a:solidFill>
                <a:latin typeface="Arial"/>
              </a:endParaRPr>
            </a:p>
          </p:txBody>
        </p:sp>
        <p:sp>
          <p:nvSpPr>
            <p:cNvPr id="170" name="TextBox 169"/>
            <p:cNvSpPr txBox="1"/>
            <p:nvPr/>
          </p:nvSpPr>
          <p:spPr>
            <a:xfrm>
              <a:off x="1925941" y="2434551"/>
              <a:ext cx="1248528" cy="346251"/>
            </a:xfrm>
            <a:prstGeom prst="rect">
              <a:avLst/>
            </a:prstGeom>
            <a:noFill/>
          </p:spPr>
          <p:txBody>
            <a:bodyPr wrap="square" lIns="68580" tIns="34291" rIns="68580" bIns="34291" rtlCol="0">
              <a:spAutoFit/>
            </a:bodyPr>
            <a:lstStyle/>
            <a:p>
              <a:pPr algn="ctr" defTabSz="456535"/>
              <a:r>
                <a:rPr lang="ja-JP" altLang="en-US" dirty="0" smtClean="0">
                  <a:solidFill>
                    <a:srgbClr val="455058"/>
                  </a:solidFill>
                  <a:latin typeface="Arial"/>
                </a:rPr>
                <a:t>脅威検出</a:t>
              </a:r>
              <a:endParaRPr lang="en-US" dirty="0">
                <a:solidFill>
                  <a:srgbClr val="455058"/>
                </a:solidFill>
                <a:latin typeface="Arial"/>
              </a:endParaRPr>
            </a:p>
          </p:txBody>
        </p:sp>
      </p:grpSp>
      <p:grpSp>
        <p:nvGrpSpPr>
          <p:cNvPr id="172" name="Group 171"/>
          <p:cNvGrpSpPr/>
          <p:nvPr/>
        </p:nvGrpSpPr>
        <p:grpSpPr>
          <a:xfrm>
            <a:off x="1782579" y="1266348"/>
            <a:ext cx="1569660" cy="1215643"/>
            <a:chOff x="1351107" y="1172104"/>
            <a:chExt cx="2092331" cy="1620857"/>
          </a:xfrm>
        </p:grpSpPr>
        <p:grpSp>
          <p:nvGrpSpPr>
            <p:cNvPr id="173" name="Group 172"/>
            <p:cNvGrpSpPr/>
            <p:nvPr/>
          </p:nvGrpSpPr>
          <p:grpSpPr>
            <a:xfrm>
              <a:off x="1730107" y="1555787"/>
              <a:ext cx="1237791" cy="1237174"/>
              <a:chOff x="7158268" y="3580454"/>
              <a:chExt cx="1237791" cy="1237174"/>
            </a:xfrm>
          </p:grpSpPr>
          <p:sp>
            <p:nvSpPr>
              <p:cNvPr id="175" name="Content Placeholder 5"/>
              <p:cNvSpPr txBox="1">
                <a:spLocks/>
              </p:cNvSpPr>
              <p:nvPr/>
            </p:nvSpPr>
            <p:spPr>
              <a:xfrm>
                <a:off x="7158268" y="3580454"/>
                <a:ext cx="1237791" cy="1237174"/>
              </a:xfrm>
              <a:prstGeom prst="ellipse">
                <a:avLst/>
              </a:prstGeom>
              <a:solidFill>
                <a:srgbClr val="2F2E7E"/>
              </a:solidFill>
            </p:spPr>
            <p:txBody>
              <a:bodyPr wrap="none" lIns="91440" tIns="91440" rIns="91440" bIns="91440"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algn="r" defTabSz="514424"/>
                <a:endParaRPr lang="en-US" kern="0" dirty="0">
                  <a:solidFill>
                    <a:srgbClr val="455058"/>
                  </a:solidFill>
                  <a:latin typeface="Arial"/>
                </a:endParaRPr>
              </a:p>
            </p:txBody>
          </p:sp>
          <p:grpSp>
            <p:nvGrpSpPr>
              <p:cNvPr id="176" name="Group 175"/>
              <p:cNvGrpSpPr/>
              <p:nvPr/>
            </p:nvGrpSpPr>
            <p:grpSpPr>
              <a:xfrm>
                <a:off x="7466219" y="3804536"/>
                <a:ext cx="621889" cy="789010"/>
                <a:chOff x="1314451" y="514413"/>
                <a:chExt cx="435728" cy="483443"/>
              </a:xfrm>
              <a:solidFill>
                <a:srgbClr val="652D89"/>
              </a:solidFill>
              <a:effectLst/>
            </p:grpSpPr>
            <p:sp>
              <p:nvSpPr>
                <p:cNvPr id="177" name="Freeform 9"/>
                <p:cNvSpPr>
                  <a:spLocks noEditPoints="1"/>
                </p:cNvSpPr>
                <p:nvPr/>
              </p:nvSpPr>
              <p:spPr bwMode="auto">
                <a:xfrm>
                  <a:off x="1314451" y="514413"/>
                  <a:ext cx="435728" cy="4834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rgbClr val="FFFFFF"/>
                </a:solidFill>
                <a:ln w="25400" cap="flat" cmpd="sng" algn="ctr">
                  <a:noFill/>
                  <a:prstDash val="solid"/>
                </a:ln>
                <a:effectLst/>
              </p:spPr>
              <p:txBody>
                <a:bodyPr anchor="ctr"/>
                <a:lstStyle/>
                <a:p>
                  <a:pPr algn="r" defTabSz="456535">
                    <a:lnSpc>
                      <a:spcPct val="90000"/>
                    </a:lnSpc>
                    <a:defRPr/>
                  </a:pPr>
                  <a:endParaRPr lang="en-US" sz="1400" kern="0" dirty="0">
                    <a:solidFill>
                      <a:srgbClr val="455058"/>
                    </a:solidFill>
                    <a:latin typeface="Arial"/>
                  </a:endParaRPr>
                </a:p>
              </p:txBody>
            </p:sp>
            <p:sp>
              <p:nvSpPr>
                <p:cNvPr id="178" name="Freeform 10"/>
                <p:cNvSpPr>
                  <a:spLocks noEditPoints="1"/>
                </p:cNvSpPr>
                <p:nvPr/>
              </p:nvSpPr>
              <p:spPr bwMode="auto">
                <a:xfrm>
                  <a:off x="1363776" y="560769"/>
                  <a:ext cx="331208" cy="389499"/>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solidFill>
                  <a:srgbClr val="FFFFFF"/>
                </a:solidFill>
                <a:ln w="25400" cap="flat" cmpd="sng" algn="ctr">
                  <a:noFill/>
                  <a:prstDash val="solid"/>
                </a:ln>
                <a:effectLst/>
              </p:spPr>
              <p:txBody>
                <a:bodyPr anchor="ctr"/>
                <a:lstStyle/>
                <a:p>
                  <a:pPr algn="r" defTabSz="456535">
                    <a:lnSpc>
                      <a:spcPct val="90000"/>
                    </a:lnSpc>
                    <a:defRPr/>
                  </a:pPr>
                  <a:endParaRPr lang="en-US" sz="1400" kern="0" dirty="0">
                    <a:solidFill>
                      <a:srgbClr val="455058"/>
                    </a:solidFill>
                    <a:latin typeface="Arial"/>
                  </a:endParaRPr>
                </a:p>
              </p:txBody>
            </p:sp>
          </p:grpSp>
        </p:grpSp>
        <p:sp>
          <p:nvSpPr>
            <p:cNvPr id="174" name="TextBox 173"/>
            <p:cNvSpPr txBox="1"/>
            <p:nvPr/>
          </p:nvSpPr>
          <p:spPr>
            <a:xfrm>
              <a:off x="1351107" y="1172104"/>
              <a:ext cx="2092331" cy="369332"/>
            </a:xfrm>
            <a:prstGeom prst="rect">
              <a:avLst/>
            </a:prstGeom>
            <a:noFill/>
          </p:spPr>
          <p:txBody>
            <a:bodyPr wrap="none" rtlCol="0">
              <a:spAutoFit/>
            </a:bodyPr>
            <a:lstStyle/>
            <a:p>
              <a:pPr algn="ctr" defTabSz="456535"/>
              <a:r>
                <a:rPr lang="ja-JP" altLang="en-US" sz="1200" kern="0" dirty="0" smtClean="0">
                  <a:solidFill>
                    <a:srgbClr val="455058"/>
                  </a:solidFill>
                  <a:latin typeface="Arial"/>
                </a:rPr>
                <a:t>対応セキュリティ機器</a:t>
              </a:r>
              <a:endParaRPr lang="en-US" altLang="ja-JP" sz="1200" kern="0" dirty="0" smtClean="0">
                <a:solidFill>
                  <a:srgbClr val="455058"/>
                </a:solidFill>
                <a:latin typeface="Arial"/>
              </a:endParaRPr>
            </a:p>
          </p:txBody>
        </p:sp>
      </p:grpSp>
      <p:sp>
        <p:nvSpPr>
          <p:cNvPr id="183" name="TextBox 182"/>
          <p:cNvSpPr txBox="1"/>
          <p:nvPr/>
        </p:nvSpPr>
        <p:spPr>
          <a:xfrm>
            <a:off x="3657166" y="3527709"/>
            <a:ext cx="814090" cy="253918"/>
          </a:xfrm>
          <a:prstGeom prst="rect">
            <a:avLst/>
          </a:prstGeom>
          <a:noFill/>
        </p:spPr>
        <p:txBody>
          <a:bodyPr wrap="none" lIns="68580" tIns="34291" rIns="68580" bIns="34291" rtlCol="0">
            <a:spAutoFit/>
          </a:bodyPr>
          <a:lstStyle/>
          <a:p>
            <a:pPr algn="r" defTabSz="456535"/>
            <a:r>
              <a:rPr lang="en-US" altLang="ja-JP" sz="1200" dirty="0" smtClean="0">
                <a:latin typeface="Arial"/>
              </a:rPr>
              <a:t>Cisco</a:t>
            </a:r>
            <a:r>
              <a:rPr lang="ja-JP" altLang="en-US" sz="1200" dirty="0" smtClean="0">
                <a:latin typeface="Arial"/>
              </a:rPr>
              <a:t> </a:t>
            </a:r>
            <a:r>
              <a:rPr lang="en-US" sz="1200" dirty="0" smtClean="0">
                <a:latin typeface="Arial"/>
              </a:rPr>
              <a:t>ISE</a:t>
            </a:r>
            <a:endParaRPr lang="en-US" sz="1200" dirty="0">
              <a:latin typeface="Arial"/>
            </a:endParaRPr>
          </a:p>
        </p:txBody>
      </p:sp>
      <p:sp>
        <p:nvSpPr>
          <p:cNvPr id="208" name="Pentagon 207"/>
          <p:cNvSpPr/>
          <p:nvPr/>
        </p:nvSpPr>
        <p:spPr>
          <a:xfrm>
            <a:off x="1186552" y="1803355"/>
            <a:ext cx="609769" cy="236765"/>
          </a:xfrm>
          <a:prstGeom prst="homePlate">
            <a:avLst>
              <a:gd name="adj" fmla="val 50018"/>
            </a:avLst>
          </a:prstGeom>
          <a:solidFill>
            <a:schemeClr val="bg1">
              <a:lumMod val="75000"/>
              <a:alpha val="56000"/>
            </a:schemeClr>
          </a:solidFill>
          <a:ln w="25400" cap="flat" cmpd="sng" algn="ctr">
            <a:noFill/>
            <a:prstDash val="solid"/>
          </a:ln>
          <a:effectLst/>
        </p:spPr>
        <p:txBody>
          <a:bodyPr rot="0" spcFirstLastPara="0" vertOverflow="overflow" horzOverflow="overflow" vert="horz" wrap="square" lIns="182850" tIns="41020" rIns="82043" bIns="41020" numCol="1" spcCol="0" rtlCol="0" fromWordArt="0" anchor="ctr" anchorCtr="0" forceAA="0" compatLnSpc="1">
            <a:prstTxWarp prst="textNoShape">
              <a:avLst/>
            </a:prstTxWarp>
            <a:noAutofit/>
          </a:bodyPr>
          <a:lstStyle/>
          <a:p>
            <a:pPr defTabSz="914211">
              <a:lnSpc>
                <a:spcPct val="80000"/>
              </a:lnSpc>
            </a:pPr>
            <a:endParaRPr lang="en-US" sz="1100" kern="0" dirty="0">
              <a:solidFill>
                <a:srgbClr val="455058"/>
              </a:solidFill>
              <a:latin typeface="Arial"/>
              <a:cs typeface="Arial" pitchFamily="34" charset="0"/>
            </a:endParaRPr>
          </a:p>
        </p:txBody>
      </p:sp>
      <p:sp>
        <p:nvSpPr>
          <p:cNvPr id="209" name="Pentagon 208"/>
          <p:cNvSpPr/>
          <p:nvPr/>
        </p:nvSpPr>
        <p:spPr>
          <a:xfrm>
            <a:off x="1300884" y="1957471"/>
            <a:ext cx="609769" cy="236765"/>
          </a:xfrm>
          <a:prstGeom prst="homePlate">
            <a:avLst>
              <a:gd name="adj" fmla="val 50018"/>
            </a:avLst>
          </a:prstGeom>
          <a:solidFill>
            <a:schemeClr val="bg1">
              <a:lumMod val="75000"/>
              <a:alpha val="56000"/>
            </a:schemeClr>
          </a:solidFill>
          <a:ln w="25400" cap="flat" cmpd="sng" algn="ctr">
            <a:noFill/>
            <a:prstDash val="solid"/>
          </a:ln>
          <a:effectLst/>
        </p:spPr>
        <p:txBody>
          <a:bodyPr rot="0" spcFirstLastPara="0" vertOverflow="overflow" horzOverflow="overflow" vert="horz" wrap="square" lIns="182850" tIns="41020" rIns="82043" bIns="41020" numCol="1" spcCol="0" rtlCol="0" fromWordArt="0" anchor="ctr" anchorCtr="0" forceAA="0" compatLnSpc="1">
            <a:prstTxWarp prst="textNoShape">
              <a:avLst/>
            </a:prstTxWarp>
            <a:noAutofit/>
          </a:bodyPr>
          <a:lstStyle/>
          <a:p>
            <a:pPr defTabSz="914211">
              <a:lnSpc>
                <a:spcPct val="80000"/>
              </a:lnSpc>
            </a:pPr>
            <a:endParaRPr lang="en-US" sz="1100" kern="0" dirty="0">
              <a:solidFill>
                <a:srgbClr val="455058"/>
              </a:solidFill>
              <a:latin typeface="Arial"/>
              <a:cs typeface="Arial" pitchFamily="34" charset="0"/>
            </a:endParaRPr>
          </a:p>
        </p:txBody>
      </p:sp>
      <p:sp>
        <p:nvSpPr>
          <p:cNvPr id="210" name="Pentagon 209"/>
          <p:cNvSpPr/>
          <p:nvPr/>
        </p:nvSpPr>
        <p:spPr>
          <a:xfrm>
            <a:off x="1415213" y="2139118"/>
            <a:ext cx="609769" cy="236765"/>
          </a:xfrm>
          <a:prstGeom prst="homePlate">
            <a:avLst>
              <a:gd name="adj" fmla="val 50018"/>
            </a:avLst>
          </a:prstGeom>
          <a:solidFill>
            <a:schemeClr val="bg1">
              <a:lumMod val="75000"/>
              <a:alpha val="56000"/>
            </a:schemeClr>
          </a:solidFill>
          <a:ln w="25400" cap="flat" cmpd="sng" algn="ctr">
            <a:noFill/>
            <a:prstDash val="solid"/>
          </a:ln>
          <a:effectLst/>
        </p:spPr>
        <p:txBody>
          <a:bodyPr rot="0" spcFirstLastPara="0" vertOverflow="overflow" horzOverflow="overflow" vert="horz" wrap="square" lIns="182850" tIns="41020" rIns="82043" bIns="41020" numCol="1" spcCol="0" rtlCol="0" fromWordArt="0" anchor="ctr" anchorCtr="0" forceAA="0" compatLnSpc="1">
            <a:prstTxWarp prst="textNoShape">
              <a:avLst/>
            </a:prstTxWarp>
            <a:noAutofit/>
          </a:bodyPr>
          <a:lstStyle/>
          <a:p>
            <a:pPr defTabSz="914211">
              <a:lnSpc>
                <a:spcPct val="80000"/>
              </a:lnSpc>
            </a:pPr>
            <a:endParaRPr lang="en-US" sz="1100" kern="0" dirty="0">
              <a:solidFill>
                <a:srgbClr val="455058"/>
              </a:solidFill>
              <a:latin typeface="Arial"/>
              <a:cs typeface="Arial" pitchFamily="34" charset="0"/>
            </a:endParaRPr>
          </a:p>
        </p:txBody>
      </p:sp>
      <p:grpSp>
        <p:nvGrpSpPr>
          <p:cNvPr id="201" name="Group 200"/>
          <p:cNvGrpSpPr/>
          <p:nvPr/>
        </p:nvGrpSpPr>
        <p:grpSpPr>
          <a:xfrm>
            <a:off x="106420" y="1635235"/>
            <a:ext cx="1925838" cy="1054796"/>
            <a:chOff x="9116988" y="3791091"/>
            <a:chExt cx="2932137" cy="1804792"/>
          </a:xfrm>
        </p:grpSpPr>
        <p:sp>
          <p:nvSpPr>
            <p:cNvPr id="203" name="Freeform 6"/>
            <p:cNvSpPr>
              <a:spLocks noEditPoints="1"/>
            </p:cNvSpPr>
            <p:nvPr/>
          </p:nvSpPr>
          <p:spPr bwMode="auto">
            <a:xfrm>
              <a:off x="9942941" y="4923508"/>
              <a:ext cx="1280230" cy="476136"/>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gradFill flip="none" rotWithShape="1">
              <a:gsLst>
                <a:gs pos="0">
                  <a:srgbClr val="13134A"/>
                </a:gs>
                <a:gs pos="50000">
                  <a:srgbClr val="21206E"/>
                </a:gs>
                <a:gs pos="100000">
                  <a:srgbClr val="292884"/>
                </a:gs>
              </a:gsLst>
              <a:lin ang="16200000" scaled="1"/>
              <a:tileRect/>
            </a:gradFill>
            <a:ln w="25400" cap="flat" cmpd="sng" algn="ctr">
              <a:noFill/>
              <a:prstDash val="solid"/>
            </a:ln>
            <a:effectLst/>
          </p:spPr>
          <p:txBody>
            <a:bodyPr lIns="121899" tIns="60949" rIns="121899" bIns="60949" rtlCol="0" anchor="ctr"/>
            <a:lstStyle/>
            <a:p>
              <a:pPr algn="ctr" defTabSz="456535"/>
              <a:endParaRPr lang="en-US" sz="1400" kern="0">
                <a:solidFill>
                  <a:srgbClr val="455058"/>
                </a:solidFill>
                <a:latin typeface="Arial"/>
              </a:endParaRPr>
            </a:p>
          </p:txBody>
        </p:sp>
        <p:sp>
          <p:nvSpPr>
            <p:cNvPr id="202" name="Freeform 201"/>
            <p:cNvSpPr>
              <a:spLocks/>
            </p:cNvSpPr>
            <p:nvPr/>
          </p:nvSpPr>
          <p:spPr bwMode="auto">
            <a:xfrm>
              <a:off x="9116988" y="3791091"/>
              <a:ext cx="2932137" cy="1804792"/>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gradFill flip="none" rotWithShape="1">
              <a:gsLst>
                <a:gs pos="0">
                  <a:srgbClr val="8E909E">
                    <a:shade val="30000"/>
                    <a:satMod val="115000"/>
                    <a:alpha val="71000"/>
                  </a:srgbClr>
                </a:gs>
                <a:gs pos="100000">
                  <a:srgbClr val="8E909E">
                    <a:shade val="100000"/>
                    <a:satMod val="115000"/>
                    <a:alpha val="71000"/>
                  </a:srgbClr>
                </a:gs>
              </a:gsLst>
              <a:lin ang="13500000" scaled="1"/>
              <a:tileRect/>
            </a:gradFill>
            <a:ln w="25400" cap="flat" cmpd="sng" algn="ctr">
              <a:noFill/>
              <a:prstDash val="solid"/>
            </a:ln>
            <a:effectLst/>
          </p:spPr>
          <p:txBody>
            <a:bodyPr lIns="121899" tIns="60949" rIns="121899" bIns="60949" rtlCol="0" anchor="ctr"/>
            <a:lstStyle/>
            <a:p>
              <a:pPr algn="ctr" defTabSz="456535"/>
              <a:endParaRPr lang="en-US" sz="1400" kern="0" dirty="0">
                <a:solidFill>
                  <a:srgbClr val="455058"/>
                </a:solidFill>
                <a:latin typeface="Arial"/>
              </a:endParaRPr>
            </a:p>
          </p:txBody>
        </p:sp>
      </p:grpSp>
      <p:sp>
        <p:nvSpPr>
          <p:cNvPr id="218" name="Quad Arrow 217"/>
          <p:cNvSpPr/>
          <p:nvPr/>
        </p:nvSpPr>
        <p:spPr>
          <a:xfrm>
            <a:off x="4528860" y="2471227"/>
            <a:ext cx="2520133" cy="1355801"/>
          </a:xfrm>
          <a:prstGeom prst="quadArrow">
            <a:avLst>
              <a:gd name="adj1" fmla="val 5890"/>
              <a:gd name="adj2" fmla="val 7775"/>
              <a:gd name="adj3" fmla="val 22500"/>
            </a:avLst>
          </a:prstGeom>
          <a:solidFill>
            <a:srgbClr val="455058">
              <a:alpha val="19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spcCol="0" rtlCol="0" anchor="ctr"/>
          <a:lstStyle/>
          <a:p>
            <a:pPr algn="ctr"/>
            <a:endParaRPr lang="en-US" dirty="0" smtClean="0"/>
          </a:p>
        </p:txBody>
      </p:sp>
      <p:sp>
        <p:nvSpPr>
          <p:cNvPr id="219" name="Left-Right Arrow 218"/>
          <p:cNvSpPr/>
          <p:nvPr/>
        </p:nvSpPr>
        <p:spPr>
          <a:xfrm rot="19564956">
            <a:off x="4301491" y="2326426"/>
            <a:ext cx="1037569" cy="137888"/>
          </a:xfrm>
          <a:prstGeom prst="leftRightArrow">
            <a:avLst>
              <a:gd name="adj1" fmla="val 35827"/>
              <a:gd name="adj2" fmla="val 83776"/>
            </a:avLst>
          </a:prstGeom>
          <a:solidFill>
            <a:srgbClr val="455058">
              <a:alpha val="37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spcCol="0" rtlCol="0" anchor="ctr"/>
          <a:lstStyle/>
          <a:p>
            <a:pPr algn="ctr"/>
            <a:endParaRPr lang="en-US" dirty="0" smtClean="0"/>
          </a:p>
        </p:txBody>
      </p:sp>
      <p:sp>
        <p:nvSpPr>
          <p:cNvPr id="220" name="Left-Right Arrow 219"/>
          <p:cNvSpPr/>
          <p:nvPr/>
        </p:nvSpPr>
        <p:spPr>
          <a:xfrm rot="19564956">
            <a:off x="6249854" y="3842716"/>
            <a:ext cx="1037569" cy="137888"/>
          </a:xfrm>
          <a:prstGeom prst="leftRightArrow">
            <a:avLst>
              <a:gd name="adj1" fmla="val 35827"/>
              <a:gd name="adj2" fmla="val 83776"/>
            </a:avLst>
          </a:prstGeom>
          <a:solidFill>
            <a:srgbClr val="455058">
              <a:alpha val="37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spcCol="0" rtlCol="0" anchor="ctr"/>
          <a:lstStyle/>
          <a:p>
            <a:pPr algn="ctr"/>
            <a:endParaRPr lang="en-US" dirty="0" smtClean="0"/>
          </a:p>
        </p:txBody>
      </p:sp>
      <p:sp>
        <p:nvSpPr>
          <p:cNvPr id="221" name="Left-Right Arrow 220"/>
          <p:cNvSpPr/>
          <p:nvPr/>
        </p:nvSpPr>
        <p:spPr>
          <a:xfrm rot="2035044" flipH="1">
            <a:off x="6249854" y="2326426"/>
            <a:ext cx="1037569" cy="137888"/>
          </a:xfrm>
          <a:prstGeom prst="leftRightArrow">
            <a:avLst>
              <a:gd name="adj1" fmla="val 35827"/>
              <a:gd name="adj2" fmla="val 83776"/>
            </a:avLst>
          </a:prstGeom>
          <a:solidFill>
            <a:srgbClr val="455058">
              <a:alpha val="37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spcCol="0" rtlCol="0" anchor="ctr"/>
          <a:lstStyle/>
          <a:p>
            <a:pPr algn="ctr"/>
            <a:endParaRPr lang="en-US" dirty="0" smtClean="0"/>
          </a:p>
        </p:txBody>
      </p:sp>
      <p:sp>
        <p:nvSpPr>
          <p:cNvPr id="222" name="Left-Right Arrow 221"/>
          <p:cNvSpPr/>
          <p:nvPr/>
        </p:nvSpPr>
        <p:spPr>
          <a:xfrm rot="2035044" flipH="1">
            <a:off x="4301491" y="3842716"/>
            <a:ext cx="1037569" cy="137888"/>
          </a:xfrm>
          <a:prstGeom prst="leftRightArrow">
            <a:avLst>
              <a:gd name="adj1" fmla="val 35827"/>
              <a:gd name="adj2" fmla="val 83776"/>
            </a:avLst>
          </a:prstGeom>
          <a:solidFill>
            <a:srgbClr val="455058">
              <a:alpha val="37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spcCol="0" rtlCol="0" anchor="ctr"/>
          <a:lstStyle/>
          <a:p>
            <a:pPr algn="ctr"/>
            <a:endParaRPr lang="en-US" dirty="0" smtClean="0"/>
          </a:p>
        </p:txBody>
      </p:sp>
      <p:sp>
        <p:nvSpPr>
          <p:cNvPr id="184" name="TextBox 183"/>
          <p:cNvSpPr txBox="1"/>
          <p:nvPr/>
        </p:nvSpPr>
        <p:spPr>
          <a:xfrm>
            <a:off x="5045351" y="2884068"/>
            <a:ext cx="1497846" cy="438584"/>
          </a:xfrm>
          <a:prstGeom prst="rect">
            <a:avLst/>
          </a:prstGeom>
          <a:noFill/>
        </p:spPr>
        <p:txBody>
          <a:bodyPr wrap="none" lIns="68580" tIns="34291" rIns="68580" bIns="34291" rtlCol="0">
            <a:spAutoFit/>
          </a:bodyPr>
          <a:lstStyle/>
          <a:p>
            <a:pPr algn="ctr" defTabSz="456535"/>
            <a:r>
              <a:rPr lang="en-US" sz="1200" dirty="0" err="1" smtClean="0">
                <a:solidFill>
                  <a:srgbClr val="455058"/>
                </a:solidFill>
                <a:latin typeface="Arial"/>
              </a:rPr>
              <a:t>TrustSec</a:t>
            </a:r>
            <a:endParaRPr lang="en-US" sz="1200" dirty="0" smtClean="0">
              <a:solidFill>
                <a:srgbClr val="455058"/>
              </a:solidFill>
              <a:latin typeface="Arial"/>
            </a:endParaRPr>
          </a:p>
          <a:p>
            <a:pPr algn="ctr" defTabSz="456535"/>
            <a:r>
              <a:rPr lang="ja-JP" altLang="en-US" sz="1200" dirty="0" smtClean="0">
                <a:solidFill>
                  <a:srgbClr val="455058"/>
                </a:solidFill>
                <a:latin typeface="Arial"/>
              </a:rPr>
              <a:t>セキュリティグループ</a:t>
            </a:r>
            <a:endParaRPr lang="en-US" sz="1200" dirty="0">
              <a:solidFill>
                <a:srgbClr val="455058"/>
              </a:solidFill>
              <a:latin typeface="Arial"/>
            </a:endParaRPr>
          </a:p>
        </p:txBody>
      </p:sp>
      <p:sp>
        <p:nvSpPr>
          <p:cNvPr id="214" name="Rectangle 213"/>
          <p:cNvSpPr/>
          <p:nvPr/>
        </p:nvSpPr>
        <p:spPr>
          <a:xfrm>
            <a:off x="464080" y="1358236"/>
            <a:ext cx="1551080" cy="415497"/>
          </a:xfrm>
          <a:prstGeom prst="rect">
            <a:avLst/>
          </a:prstGeom>
        </p:spPr>
        <p:txBody>
          <a:bodyPr wrap="square" lIns="68580" tIns="34291" rIns="68580" bIns="34291">
            <a:spAutoFit/>
          </a:bodyPr>
          <a:lstStyle/>
          <a:p>
            <a:pPr defTabSz="456953"/>
            <a:r>
              <a:rPr lang="en-US" sz="1100" b="1" dirty="0">
                <a:solidFill>
                  <a:srgbClr val="455058"/>
                </a:solidFill>
                <a:latin typeface="CiscoSansTT Light"/>
              </a:rPr>
              <a:t>Cisco Collective </a:t>
            </a:r>
            <a:br>
              <a:rPr lang="en-US" sz="1100" b="1" dirty="0">
                <a:solidFill>
                  <a:srgbClr val="455058"/>
                </a:solidFill>
                <a:latin typeface="CiscoSansTT Light"/>
              </a:rPr>
            </a:br>
            <a:r>
              <a:rPr lang="en-US" sz="1100" b="1" dirty="0">
                <a:solidFill>
                  <a:srgbClr val="455058"/>
                </a:solidFill>
                <a:latin typeface="CiscoSansTT Light"/>
              </a:rPr>
              <a:t>Security Intelligence</a:t>
            </a:r>
          </a:p>
        </p:txBody>
      </p:sp>
      <p:sp>
        <p:nvSpPr>
          <p:cNvPr id="110" name="Content Placeholder 5"/>
          <p:cNvSpPr txBox="1">
            <a:spLocks/>
          </p:cNvSpPr>
          <p:nvPr/>
        </p:nvSpPr>
        <p:spPr>
          <a:xfrm>
            <a:off x="8162955" y="2620926"/>
            <a:ext cx="928585" cy="927881"/>
          </a:xfrm>
          <a:prstGeom prst="ellipse">
            <a:avLst/>
          </a:prstGeom>
          <a:solidFill>
            <a:srgbClr val="52526D"/>
          </a:solidFill>
        </p:spPr>
        <p:txBody>
          <a:bodyPr wrap="none" lIns="68589" tIns="68589" rIns="68589" bIns="68589" anchor="ctr">
            <a:noAutofit/>
          </a:bodyPr>
          <a:lstStyle>
            <a:defPPr>
              <a:defRPr lang="en-US"/>
            </a:defPPr>
            <a:lvl1pPr marL="171473" indent="-171473" defTabSz="685891">
              <a:lnSpc>
                <a:spcPct val="95000"/>
              </a:lnSpc>
              <a:spcBef>
                <a:spcPts val="1080"/>
              </a:spcBef>
              <a:buClr>
                <a:schemeClr val="tx2"/>
              </a:buClr>
              <a:buSzPct val="90000"/>
              <a:buFont typeface="Arial" pitchFamily="34" charset="0"/>
              <a:buChar char="•"/>
              <a:tabLst/>
              <a:defRPr sz="1500">
                <a:cs typeface="CiscoSans"/>
              </a:defRPr>
            </a:lvl1pPr>
            <a:lvl2pPr marL="0" lvl="1" indent="0" algn="ctr" defTabSz="685891">
              <a:lnSpc>
                <a:spcPct val="100000"/>
              </a:lnSpc>
              <a:spcBef>
                <a:spcPts val="0"/>
              </a:spcBef>
              <a:spcAft>
                <a:spcPts val="800"/>
              </a:spcAft>
              <a:buClr>
                <a:srgbClr val="FFFFFF"/>
              </a:buClr>
              <a:buSzPct val="80000"/>
              <a:buFont typeface="Arial"/>
              <a:buNone/>
              <a:defRPr sz="1600">
                <a:cs typeface="CiscoSans"/>
              </a:defRPr>
            </a:lvl2pPr>
            <a:lvl3pPr marL="432000" indent="-171450" defTabSz="685891">
              <a:lnSpc>
                <a:spcPct val="95000"/>
              </a:lnSpc>
              <a:spcBef>
                <a:spcPts val="630"/>
              </a:spcBef>
              <a:buFont typeface="Arial"/>
              <a:buChar char="•"/>
              <a:defRPr sz="1200">
                <a:cs typeface="CiscoSans"/>
              </a:defRPr>
            </a:lvl3pPr>
            <a:lvl4pPr marL="504000" indent="-171450" defTabSz="685891">
              <a:lnSpc>
                <a:spcPct val="95000"/>
              </a:lnSpc>
              <a:spcBef>
                <a:spcPts val="630"/>
              </a:spcBef>
              <a:buFont typeface="Arial"/>
              <a:buChar char="•"/>
              <a:defRPr sz="1100">
                <a:cs typeface="CiscoSans"/>
              </a:defRPr>
            </a:lvl4pPr>
            <a:lvl5pPr marL="576000" indent="-171450" defTabSz="685891">
              <a:lnSpc>
                <a:spcPct val="95000"/>
              </a:lnSpc>
              <a:spcBef>
                <a:spcPts val="630"/>
              </a:spcBef>
              <a:buFont typeface="Arial"/>
              <a:buChar char="•"/>
              <a:defRPr sz="1100">
                <a:cs typeface="CiscoSans"/>
              </a:defRPr>
            </a:lvl5pPr>
            <a:lvl6pPr marL="864000" indent="-171473" defTabSz="685891">
              <a:spcBef>
                <a:spcPts val="600"/>
              </a:spcBef>
              <a:buFont typeface="Arial" pitchFamily="34" charset="0"/>
              <a:buChar char="•"/>
              <a:defRPr sz="900" baseline="0"/>
            </a:lvl6pPr>
            <a:lvl7pPr marL="936000" indent="-171450" defTabSz="685891">
              <a:spcBef>
                <a:spcPts val="600"/>
              </a:spcBef>
              <a:buFont typeface="Arial" pitchFamily="34" charset="0"/>
              <a:buChar char="•"/>
              <a:defRPr sz="800" baseline="0"/>
            </a:lvl7pPr>
            <a:lvl8pPr marL="2400620" indent="0" defTabSz="685891">
              <a:spcBef>
                <a:spcPct val="20000"/>
              </a:spcBef>
              <a:buFont typeface="Arial" pitchFamily="34" charset="0"/>
              <a:buNone/>
              <a:defRPr sz="1500"/>
            </a:lvl8pPr>
            <a:lvl9pPr marL="2915039" indent="-171473" defTabSz="685891">
              <a:spcBef>
                <a:spcPct val="20000"/>
              </a:spcBef>
              <a:buFont typeface="Arial" pitchFamily="34" charset="0"/>
              <a:buChar char="•"/>
              <a:defRPr sz="1500"/>
            </a:lvl9pPr>
          </a:lstStyle>
          <a:p>
            <a:pPr lvl="1" defTabSz="514424"/>
            <a:endParaRPr lang="en-US" kern="0" dirty="0">
              <a:solidFill>
                <a:srgbClr val="455058"/>
              </a:solidFill>
              <a:latin typeface="Arial"/>
            </a:endParaRPr>
          </a:p>
        </p:txBody>
      </p:sp>
      <p:pic>
        <p:nvPicPr>
          <p:cNvPr id="113" name="Picture 112" descr="drum.png"/>
          <p:cNvPicPr>
            <a:picLocks noChangeAspect="1"/>
          </p:cNvPicPr>
          <p:nvPr/>
        </p:nvPicPr>
        <p:blipFill>
          <a:blip r:embed="rId5"/>
          <a:stretch>
            <a:fillRect/>
          </a:stretch>
        </p:blipFill>
        <p:spPr>
          <a:xfrm>
            <a:off x="8431618" y="2834955"/>
            <a:ext cx="410920" cy="499822"/>
          </a:xfrm>
          <a:prstGeom prst="rect">
            <a:avLst/>
          </a:prstGeom>
        </p:spPr>
      </p:pic>
      <p:sp>
        <p:nvSpPr>
          <p:cNvPr id="185" name="TextBox 184"/>
          <p:cNvSpPr txBox="1"/>
          <p:nvPr/>
        </p:nvSpPr>
        <p:spPr>
          <a:xfrm>
            <a:off x="8199642" y="3542902"/>
            <a:ext cx="874879" cy="253918"/>
          </a:xfrm>
          <a:prstGeom prst="rect">
            <a:avLst/>
          </a:prstGeom>
          <a:noFill/>
        </p:spPr>
        <p:txBody>
          <a:bodyPr wrap="none" lIns="68580" tIns="34291" rIns="68580" bIns="34291" rtlCol="0">
            <a:spAutoFit/>
          </a:bodyPr>
          <a:lstStyle/>
          <a:p>
            <a:pPr algn="ctr" defTabSz="456535"/>
            <a:r>
              <a:rPr lang="ja-JP" altLang="en-US" sz="1200" dirty="0" smtClean="0">
                <a:solidFill>
                  <a:srgbClr val="455058"/>
                </a:solidFill>
                <a:latin typeface="Arial"/>
              </a:rPr>
              <a:t>機密データ</a:t>
            </a:r>
            <a:endParaRPr lang="en-US" sz="1200" dirty="0">
              <a:solidFill>
                <a:srgbClr val="455058"/>
              </a:solidFill>
              <a:latin typeface="Arial"/>
            </a:endParaRPr>
          </a:p>
        </p:txBody>
      </p:sp>
      <p:sp>
        <p:nvSpPr>
          <p:cNvPr id="103" name="TextBox 158"/>
          <p:cNvSpPr txBox="1"/>
          <p:nvPr/>
        </p:nvSpPr>
        <p:spPr>
          <a:xfrm>
            <a:off x="7244284" y="2196208"/>
            <a:ext cx="536119" cy="438584"/>
          </a:xfrm>
          <a:prstGeom prst="rect">
            <a:avLst/>
          </a:prstGeom>
          <a:noFill/>
        </p:spPr>
        <p:txBody>
          <a:bodyPr wrap="none" lIns="68580" tIns="34291" rIns="68580" bIns="34291" rtlCol="0">
            <a:spAutoFit/>
          </a:bodyPr>
          <a:lstStyle/>
          <a:p>
            <a:pPr algn="ctr" defTabSz="456535"/>
            <a:r>
              <a:rPr lang="en-US" altLang="ja-JP" sz="1200" dirty="0" smtClean="0">
                <a:solidFill>
                  <a:srgbClr val="455058"/>
                </a:solidFill>
                <a:latin typeface="Arial"/>
              </a:rPr>
              <a:t>Cisco</a:t>
            </a:r>
            <a:endParaRPr lang="en-US" altLang="ja-JP" sz="1200" dirty="0">
              <a:solidFill>
                <a:srgbClr val="455058"/>
              </a:solidFill>
              <a:latin typeface="Arial"/>
            </a:endParaRPr>
          </a:p>
          <a:p>
            <a:pPr algn="ctr" defTabSz="456535"/>
            <a:r>
              <a:rPr lang="en-US" altLang="ja-JP" sz="1200" dirty="0" smtClean="0">
                <a:solidFill>
                  <a:srgbClr val="455058"/>
                </a:solidFill>
                <a:latin typeface="Arial"/>
              </a:rPr>
              <a:t>ASA</a:t>
            </a:r>
            <a:endParaRPr lang="en-US" sz="1200" dirty="0">
              <a:solidFill>
                <a:srgbClr val="455058"/>
              </a:solidFill>
              <a:latin typeface="Arial"/>
            </a:endParaRPr>
          </a:p>
        </p:txBody>
      </p:sp>
      <p:grpSp>
        <p:nvGrpSpPr>
          <p:cNvPr id="6" name="図形グループ 5"/>
          <p:cNvGrpSpPr/>
          <p:nvPr/>
        </p:nvGrpSpPr>
        <p:grpSpPr>
          <a:xfrm>
            <a:off x="4576649" y="2616026"/>
            <a:ext cx="992229" cy="497013"/>
            <a:chOff x="4576649" y="2616026"/>
            <a:chExt cx="992229" cy="497013"/>
          </a:xfrm>
        </p:grpSpPr>
        <p:grpSp>
          <p:nvGrpSpPr>
            <p:cNvPr id="223" name="Group 222"/>
            <p:cNvGrpSpPr/>
            <p:nvPr/>
          </p:nvGrpSpPr>
          <p:grpSpPr>
            <a:xfrm>
              <a:off x="5107615" y="2616026"/>
              <a:ext cx="461263" cy="461143"/>
              <a:chOff x="6739617" y="3307451"/>
              <a:chExt cx="614857" cy="614857"/>
            </a:xfrm>
          </p:grpSpPr>
          <p:pic>
            <p:nvPicPr>
              <p:cNvPr id="192" name="Picture 191"/>
              <p:cNvPicPr>
                <a:picLocks noChangeAspect="1"/>
              </p:cNvPicPr>
              <p:nvPr/>
            </p:nvPicPr>
            <p:blipFill>
              <a:blip r:embed="rId6">
                <a:alphaModFix/>
                <a:duotone>
                  <a:prstClr val="black"/>
                  <a:schemeClr val="tx2">
                    <a:tint val="45000"/>
                    <a:satMod val="400000"/>
                  </a:schemeClr>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Lst>
              </a:blip>
              <a:stretch>
                <a:fillRect/>
              </a:stretch>
            </p:blipFill>
            <p:spPr>
              <a:xfrm>
                <a:off x="6739617" y="3307451"/>
                <a:ext cx="614857" cy="614857"/>
              </a:xfrm>
              <a:prstGeom prst="rect">
                <a:avLst/>
              </a:prstGeom>
            </p:spPr>
          </p:pic>
          <p:grpSp>
            <p:nvGrpSpPr>
              <p:cNvPr id="193" name="Group 192"/>
              <p:cNvGrpSpPr>
                <a:grpSpLocks noChangeAspect="1"/>
              </p:cNvGrpSpPr>
              <p:nvPr/>
            </p:nvGrpSpPr>
            <p:grpSpPr>
              <a:xfrm rot="18686260">
                <a:off x="6908139" y="3491653"/>
                <a:ext cx="268705" cy="262776"/>
                <a:chOff x="7143750" y="1444627"/>
                <a:chExt cx="1346200" cy="1447800"/>
              </a:xfrm>
              <a:solidFill>
                <a:srgbClr val="800000"/>
              </a:solidFill>
              <a:effectLst>
                <a:outerShdw blurRad="50800" dist="12700" dir="5400000" algn="t" rotWithShape="0">
                  <a:prstClr val="black">
                    <a:alpha val="40000"/>
                  </a:prstClr>
                </a:outerShdw>
              </a:effectLst>
            </p:grpSpPr>
            <p:grpSp>
              <p:nvGrpSpPr>
                <p:cNvPr id="194" name="Group 193"/>
                <p:cNvGrpSpPr/>
                <p:nvPr/>
              </p:nvGrpSpPr>
              <p:grpSpPr>
                <a:xfrm>
                  <a:off x="7143750" y="1444627"/>
                  <a:ext cx="1346200" cy="1447800"/>
                  <a:chOff x="7143750" y="1444627"/>
                  <a:chExt cx="1346200" cy="1447800"/>
                </a:xfrm>
                <a:grpFill/>
              </p:grpSpPr>
              <p:sp>
                <p:nvSpPr>
                  <p:cNvPr id="196" name="Freeform 195"/>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FFFFFF"/>
                      </a:solidFill>
                      <a:latin typeface="Arial"/>
                    </a:endParaRPr>
                  </a:p>
                </p:txBody>
              </p:sp>
              <p:sp>
                <p:nvSpPr>
                  <p:cNvPr id="197" name="Freeform 196"/>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FFFFFF"/>
                      </a:solidFill>
                      <a:latin typeface="Arial"/>
                    </a:endParaRPr>
                  </a:p>
                </p:txBody>
              </p:sp>
              <p:sp>
                <p:nvSpPr>
                  <p:cNvPr id="198" name="Freeform 197"/>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FFFFFF"/>
                      </a:solidFill>
                      <a:latin typeface="Arial"/>
                    </a:endParaRPr>
                  </a:p>
                </p:txBody>
              </p:sp>
            </p:grpSp>
            <p:sp>
              <p:nvSpPr>
                <p:cNvPr id="195"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4267"/>
                  <a:endParaRPr lang="en-US" sz="1400" kern="0" dirty="0">
                    <a:ln>
                      <a:solidFill>
                        <a:srgbClr val="FFFFFF"/>
                      </a:solidFill>
                    </a:ln>
                    <a:solidFill>
                      <a:srgbClr val="FFFFFF"/>
                    </a:solidFill>
                    <a:latin typeface="Arial"/>
                  </a:endParaRPr>
                </a:p>
              </p:txBody>
            </p:sp>
          </p:grpSp>
        </p:grpSp>
        <p:sp>
          <p:nvSpPr>
            <p:cNvPr id="91" name="TextBox 180"/>
            <p:cNvSpPr txBox="1"/>
            <p:nvPr/>
          </p:nvSpPr>
          <p:spPr>
            <a:xfrm>
              <a:off x="4576649" y="2674455"/>
              <a:ext cx="708968" cy="438584"/>
            </a:xfrm>
            <a:prstGeom prst="rect">
              <a:avLst/>
            </a:prstGeom>
            <a:noFill/>
          </p:spPr>
          <p:txBody>
            <a:bodyPr wrap="none" lIns="68580" tIns="34291" rIns="68580" bIns="34291" rtlCol="0">
              <a:spAutoFit/>
            </a:bodyPr>
            <a:lstStyle/>
            <a:p>
              <a:pPr algn="ctr" defTabSz="456535"/>
              <a:r>
                <a:rPr lang="ja-JP" altLang="en-US" sz="1200" dirty="0" smtClean="0">
                  <a:solidFill>
                    <a:srgbClr val="455058"/>
                  </a:solidFill>
                  <a:latin typeface="Arial"/>
                </a:rPr>
                <a:t>隔離</a:t>
              </a:r>
              <a:endParaRPr lang="en-US" altLang="ja-JP" sz="1200" dirty="0" smtClean="0">
                <a:solidFill>
                  <a:srgbClr val="455058"/>
                </a:solidFill>
                <a:latin typeface="Arial"/>
              </a:endParaRPr>
            </a:p>
            <a:p>
              <a:pPr algn="ctr" defTabSz="456535"/>
              <a:r>
                <a:rPr lang="ja-JP" altLang="en-US" sz="1200" dirty="0" smtClean="0">
                  <a:solidFill>
                    <a:srgbClr val="455058"/>
                  </a:solidFill>
                  <a:latin typeface="Arial"/>
                </a:rPr>
                <a:t>タグ付与</a:t>
              </a:r>
              <a:endParaRPr lang="en-US" sz="1200" dirty="0">
                <a:solidFill>
                  <a:srgbClr val="455058"/>
                </a:solidFill>
                <a:latin typeface="Arial"/>
              </a:endParaRPr>
            </a:p>
          </p:txBody>
        </p:sp>
      </p:grpSp>
      <p:sp>
        <p:nvSpPr>
          <p:cNvPr id="92" name="TextBox 180"/>
          <p:cNvSpPr txBox="1"/>
          <p:nvPr/>
        </p:nvSpPr>
        <p:spPr>
          <a:xfrm>
            <a:off x="2334846" y="4344457"/>
            <a:ext cx="1305486" cy="284695"/>
          </a:xfrm>
          <a:prstGeom prst="rect">
            <a:avLst/>
          </a:prstGeom>
          <a:noFill/>
        </p:spPr>
        <p:txBody>
          <a:bodyPr wrap="none" lIns="68580" tIns="34291" rIns="68580" bIns="34291" rtlCol="0">
            <a:spAutoFit/>
          </a:bodyPr>
          <a:lstStyle/>
          <a:p>
            <a:pPr defTabSz="456535"/>
            <a:r>
              <a:rPr lang="ja-JP" altLang="en-US" sz="1400" dirty="0" smtClean="0">
                <a:solidFill>
                  <a:srgbClr val="455058"/>
                </a:solidFill>
                <a:latin typeface="Arial"/>
              </a:rPr>
              <a:t>マルウェア感染</a:t>
            </a:r>
            <a:endParaRPr lang="en-US" sz="1400" dirty="0">
              <a:solidFill>
                <a:srgbClr val="455058"/>
              </a:solidFill>
              <a:latin typeface="Arial"/>
            </a:endParaRPr>
          </a:p>
        </p:txBody>
      </p:sp>
      <p:sp>
        <p:nvSpPr>
          <p:cNvPr id="2" name="禁止 1"/>
          <p:cNvSpPr/>
          <p:nvPr/>
        </p:nvSpPr>
        <p:spPr>
          <a:xfrm>
            <a:off x="7918095" y="2947850"/>
            <a:ext cx="295101" cy="279694"/>
          </a:xfrm>
          <a:prstGeom prst="noSmoking">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7" name="禁止 96"/>
          <p:cNvSpPr/>
          <p:nvPr/>
        </p:nvSpPr>
        <p:spPr>
          <a:xfrm>
            <a:off x="5164010" y="1803355"/>
            <a:ext cx="295101" cy="279694"/>
          </a:xfrm>
          <a:prstGeom prst="noSmoking">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8" name="禁止 97"/>
          <p:cNvSpPr/>
          <p:nvPr/>
        </p:nvSpPr>
        <p:spPr>
          <a:xfrm>
            <a:off x="5164010" y="3978659"/>
            <a:ext cx="295101" cy="279694"/>
          </a:xfrm>
          <a:prstGeom prst="noSmoking">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sp>
        <p:nvSpPr>
          <p:cNvPr id="99" name="禁止 98"/>
          <p:cNvSpPr/>
          <p:nvPr/>
        </p:nvSpPr>
        <p:spPr>
          <a:xfrm>
            <a:off x="6887127" y="2967598"/>
            <a:ext cx="295101" cy="279694"/>
          </a:xfrm>
          <a:prstGeom prst="noSmoking">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chemeClr val="tx1"/>
              </a:solidFill>
            </a:endParaRPr>
          </a:p>
        </p:txBody>
      </p:sp>
      <p:pic>
        <p:nvPicPr>
          <p:cNvPr id="100" name="Picture 33" descr="sponsor_green_tie.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4100042" y="1349424"/>
            <a:ext cx="637410" cy="585008"/>
          </a:xfrm>
          <a:prstGeom prst="rect">
            <a:avLst/>
          </a:prstGeom>
          <a:noFill/>
          <a:ln w="9525">
            <a:noFill/>
            <a:miter lim="800000"/>
            <a:headEnd/>
            <a:tailEnd/>
          </a:ln>
        </p:spPr>
      </p:pic>
      <p:pic>
        <p:nvPicPr>
          <p:cNvPr id="101" name="図 100"/>
          <p:cNvPicPr>
            <a:picLocks noChangeAspect="1"/>
          </p:cNvPicPr>
          <p:nvPr/>
        </p:nvPicPr>
        <p:blipFill>
          <a:blip r:embed="rId9"/>
          <a:stretch>
            <a:fillRect/>
          </a:stretch>
        </p:blipFill>
        <p:spPr>
          <a:xfrm>
            <a:off x="224485" y="3087385"/>
            <a:ext cx="1736851" cy="1145314"/>
          </a:xfrm>
          <a:prstGeom prst="rect">
            <a:avLst/>
          </a:prstGeom>
        </p:spPr>
      </p:pic>
      <p:cxnSp>
        <p:nvCxnSpPr>
          <p:cNvPr id="8" name="直線コネクタ 7"/>
          <p:cNvCxnSpPr/>
          <p:nvPr/>
        </p:nvCxnSpPr>
        <p:spPr>
          <a:xfrm flipH="1">
            <a:off x="464080" y="2674455"/>
            <a:ext cx="626401" cy="988983"/>
          </a:xfrm>
          <a:prstGeom prst="line">
            <a:avLst/>
          </a:prstGeom>
          <a:ln>
            <a:tailEnd type="oval"/>
          </a:ln>
        </p:spPr>
        <p:style>
          <a:lnRef idx="2">
            <a:schemeClr val="accent1"/>
          </a:lnRef>
          <a:fillRef idx="0">
            <a:schemeClr val="accent1"/>
          </a:fillRef>
          <a:effectRef idx="1">
            <a:schemeClr val="accent1"/>
          </a:effectRef>
          <a:fontRef idx="minor">
            <a:schemeClr val="tx1"/>
          </a:fontRef>
        </p:style>
      </p:cxnSp>
      <p:cxnSp>
        <p:nvCxnSpPr>
          <p:cNvPr id="105" name="直線コネクタ 104"/>
          <p:cNvCxnSpPr/>
          <p:nvPr/>
        </p:nvCxnSpPr>
        <p:spPr>
          <a:xfrm>
            <a:off x="1090481" y="2690031"/>
            <a:ext cx="0" cy="874936"/>
          </a:xfrm>
          <a:prstGeom prst="line">
            <a:avLst/>
          </a:prstGeom>
          <a:ln>
            <a:tailEnd type="oval"/>
          </a:ln>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flipH="1">
            <a:off x="981364" y="2674455"/>
            <a:ext cx="109117" cy="1200677"/>
          </a:xfrm>
          <a:prstGeom prst="line">
            <a:avLst/>
          </a:prstGeom>
          <a:ln>
            <a:tailEnd type="oval"/>
          </a:ln>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a:off x="1090481" y="2690031"/>
            <a:ext cx="399288" cy="795707"/>
          </a:xfrm>
          <a:prstGeom prst="line">
            <a:avLst/>
          </a:prstGeom>
          <a:ln>
            <a:tailEnd type="oval"/>
          </a:ln>
        </p:spPr>
        <p:style>
          <a:lnRef idx="2">
            <a:schemeClr val="accent1"/>
          </a:lnRef>
          <a:fillRef idx="0">
            <a:schemeClr val="accent1"/>
          </a:fillRef>
          <a:effectRef idx="1">
            <a:schemeClr val="accent1"/>
          </a:effectRef>
          <a:fontRef idx="minor">
            <a:schemeClr val="tx1"/>
          </a:fontRef>
        </p:style>
      </p:cxnSp>
      <p:cxnSp>
        <p:nvCxnSpPr>
          <p:cNvPr id="114" name="直線コネクタ 113"/>
          <p:cNvCxnSpPr/>
          <p:nvPr/>
        </p:nvCxnSpPr>
        <p:spPr>
          <a:xfrm>
            <a:off x="1090481" y="2674455"/>
            <a:ext cx="705840" cy="1122365"/>
          </a:xfrm>
          <a:prstGeom prst="line">
            <a:avLst/>
          </a:prstGeom>
          <a:ln>
            <a:tailEnd type="oval"/>
          </a:ln>
        </p:spPr>
        <p:style>
          <a:lnRef idx="2">
            <a:schemeClr val="accent1"/>
          </a:lnRef>
          <a:fillRef idx="0">
            <a:schemeClr val="accent1"/>
          </a:fillRef>
          <a:effectRef idx="1">
            <a:schemeClr val="accent1"/>
          </a:effectRef>
          <a:fontRef idx="minor">
            <a:schemeClr val="tx1"/>
          </a:fontRef>
        </p:style>
      </p:cxnSp>
      <p:cxnSp>
        <p:nvCxnSpPr>
          <p:cNvPr id="153" name="直線コネクタ 152"/>
          <p:cNvCxnSpPr/>
          <p:nvPr/>
        </p:nvCxnSpPr>
        <p:spPr>
          <a:xfrm flipH="1">
            <a:off x="762000" y="2674455"/>
            <a:ext cx="328481" cy="890512"/>
          </a:xfrm>
          <a:prstGeom prst="line">
            <a:avLst/>
          </a:prstGeom>
          <a:ln>
            <a:tailEnd type="oval"/>
          </a:ln>
        </p:spPr>
        <p:style>
          <a:lnRef idx="2">
            <a:schemeClr val="accent1"/>
          </a:lnRef>
          <a:fillRef idx="0">
            <a:schemeClr val="accent1"/>
          </a:fillRef>
          <a:effectRef idx="1">
            <a:schemeClr val="accent1"/>
          </a:effectRef>
          <a:fontRef idx="minor">
            <a:schemeClr val="tx1"/>
          </a:fontRef>
        </p:style>
      </p:cxnSp>
      <p:sp>
        <p:nvSpPr>
          <p:cNvPr id="19" name="右矢印 18"/>
          <p:cNvSpPr/>
          <p:nvPr/>
        </p:nvSpPr>
        <p:spPr>
          <a:xfrm rot="1351052">
            <a:off x="2984137" y="2131038"/>
            <a:ext cx="1079990" cy="511534"/>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wrap="none" lIns="72000" rIns="0" rtlCol="0" anchor="ctr"/>
          <a:lstStyle/>
          <a:p>
            <a:pPr algn="ctr"/>
            <a:r>
              <a:rPr kumimoji="1" lang="ja-JP" altLang="en-US" sz="1050" dirty="0" smtClean="0"/>
              <a:t>感染端末の隔離</a:t>
            </a:r>
          </a:p>
        </p:txBody>
      </p:sp>
      <p:sp>
        <p:nvSpPr>
          <p:cNvPr id="154" name="TextBox 173"/>
          <p:cNvSpPr txBox="1"/>
          <p:nvPr/>
        </p:nvSpPr>
        <p:spPr>
          <a:xfrm>
            <a:off x="4107319" y="1127848"/>
            <a:ext cx="787395" cy="276999"/>
          </a:xfrm>
          <a:prstGeom prst="rect">
            <a:avLst/>
          </a:prstGeom>
          <a:noFill/>
        </p:spPr>
        <p:txBody>
          <a:bodyPr wrap="none" rtlCol="0">
            <a:spAutoFit/>
          </a:bodyPr>
          <a:lstStyle/>
          <a:p>
            <a:pPr algn="r" defTabSz="456535"/>
            <a:r>
              <a:rPr lang="en-US" altLang="ja-JP" sz="1200" kern="0" dirty="0" smtClean="0">
                <a:solidFill>
                  <a:srgbClr val="455058"/>
                </a:solidFill>
                <a:latin typeface="Arial"/>
              </a:rPr>
              <a:t>IT</a:t>
            </a:r>
            <a:r>
              <a:rPr lang="ja-JP" altLang="en-US" sz="1200" kern="0" dirty="0" smtClean="0">
                <a:solidFill>
                  <a:srgbClr val="455058"/>
                </a:solidFill>
                <a:latin typeface="Arial"/>
              </a:rPr>
              <a:t>管理者</a:t>
            </a:r>
            <a:endParaRPr lang="en-US" sz="1200" kern="0" dirty="0">
              <a:solidFill>
                <a:srgbClr val="455058"/>
              </a:solidFill>
              <a:latin typeface="Arial"/>
            </a:endParaRPr>
          </a:p>
        </p:txBody>
      </p:sp>
      <p:sp>
        <p:nvSpPr>
          <p:cNvPr id="108" name="右矢印 18"/>
          <p:cNvSpPr/>
          <p:nvPr/>
        </p:nvSpPr>
        <p:spPr>
          <a:xfrm rot="20938605">
            <a:off x="3007476" y="1407059"/>
            <a:ext cx="1079990" cy="511534"/>
          </a:xfrm>
          <a:prstGeom prst="rightArrow">
            <a:avLst/>
          </a:prstGeom>
          <a:ln/>
        </p:spPr>
        <p:style>
          <a:lnRef idx="2">
            <a:schemeClr val="accent2">
              <a:shade val="50000"/>
            </a:schemeClr>
          </a:lnRef>
          <a:fillRef idx="1">
            <a:schemeClr val="accent2"/>
          </a:fillRef>
          <a:effectRef idx="0">
            <a:schemeClr val="accent2"/>
          </a:effectRef>
          <a:fontRef idx="minor">
            <a:schemeClr val="lt1"/>
          </a:fontRef>
        </p:style>
        <p:txBody>
          <a:bodyPr wrap="none" lIns="72000" rIns="0" rtlCol="0" anchor="ctr"/>
          <a:lstStyle/>
          <a:p>
            <a:pPr algn="ctr"/>
            <a:r>
              <a:rPr kumimoji="1" lang="ja-JP" altLang="en-US" sz="1050" dirty="0" smtClean="0"/>
              <a:t>感染端末の通知</a:t>
            </a:r>
          </a:p>
        </p:txBody>
      </p:sp>
    </p:spTree>
    <p:extLst>
      <p:ext uri="{BB962C8B-B14F-4D97-AF65-F5344CB8AC3E}">
        <p14:creationId xmlns:p14="http://schemas.microsoft.com/office/powerpoint/2010/main" val="373526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45"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ppt_w</p:attrName>
                                        </p:attrNameLst>
                                      </p:cBhvr>
                                      <p:tavLst>
                                        <p:tav tm="0" fmla="#ppt_w*sin(2.5*pi*$)">
                                          <p:val>
                                            <p:fltVal val="0"/>
                                          </p:val>
                                        </p:tav>
                                        <p:tav tm="100000">
                                          <p:val>
                                            <p:fltVal val="1"/>
                                          </p:val>
                                        </p:tav>
                                      </p:tavLst>
                                    </p:anim>
                                    <p:anim calcmode="lin" valueType="num">
                                      <p:cBhvr>
                                        <p:cTn id="23" dur="500" fill="hold"/>
                                        <p:tgtEl>
                                          <p:spTgt spid="2"/>
                                        </p:tgtEl>
                                        <p:attrNameLst>
                                          <p:attrName>ppt_h</p:attrName>
                                        </p:attrNameLst>
                                      </p:cBhvr>
                                      <p:tavLst>
                                        <p:tav tm="0">
                                          <p:val>
                                            <p:strVal val="#ppt_h"/>
                                          </p:val>
                                        </p:tav>
                                        <p:tav tm="100000">
                                          <p:val>
                                            <p:strVal val="#ppt_h"/>
                                          </p:val>
                                        </p:tav>
                                      </p:tavLst>
                                    </p:anim>
                                  </p:childTnLst>
                                </p:cTn>
                              </p:par>
                            </p:childTnLst>
                          </p:cTn>
                        </p:par>
                        <p:par>
                          <p:cTn id="24" fill="hold">
                            <p:stCondLst>
                              <p:cond delay="1500"/>
                            </p:stCondLst>
                            <p:childTnLst>
                              <p:par>
                                <p:cTn id="25" presetID="45" presetClass="entr" presetSubtype="0" fill="hold" grpId="0"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500"/>
                                        <p:tgtEl>
                                          <p:spTgt spid="97"/>
                                        </p:tgtEl>
                                      </p:cBhvr>
                                    </p:animEffect>
                                    <p:anim calcmode="lin" valueType="num">
                                      <p:cBhvr>
                                        <p:cTn id="28" dur="500" fill="hold"/>
                                        <p:tgtEl>
                                          <p:spTgt spid="97"/>
                                        </p:tgtEl>
                                        <p:attrNameLst>
                                          <p:attrName>ppt_w</p:attrName>
                                        </p:attrNameLst>
                                      </p:cBhvr>
                                      <p:tavLst>
                                        <p:tav tm="0" fmla="#ppt_w*sin(2.5*pi*$)">
                                          <p:val>
                                            <p:fltVal val="0"/>
                                          </p:val>
                                        </p:tav>
                                        <p:tav tm="100000">
                                          <p:val>
                                            <p:fltVal val="1"/>
                                          </p:val>
                                        </p:tav>
                                      </p:tavLst>
                                    </p:anim>
                                    <p:anim calcmode="lin" valueType="num">
                                      <p:cBhvr>
                                        <p:cTn id="29" dur="500" fill="hold"/>
                                        <p:tgtEl>
                                          <p:spTgt spid="97"/>
                                        </p:tgtEl>
                                        <p:attrNameLst>
                                          <p:attrName>ppt_h</p:attrName>
                                        </p:attrNameLst>
                                      </p:cBhvr>
                                      <p:tavLst>
                                        <p:tav tm="0">
                                          <p:val>
                                            <p:strVal val="#ppt_h"/>
                                          </p:val>
                                        </p:tav>
                                        <p:tav tm="100000">
                                          <p:val>
                                            <p:strVal val="#ppt_h"/>
                                          </p:val>
                                        </p:tav>
                                      </p:tavLst>
                                    </p:anim>
                                  </p:childTnLst>
                                </p:cTn>
                              </p:par>
                            </p:childTnLst>
                          </p:cTn>
                        </p:par>
                        <p:par>
                          <p:cTn id="30" fill="hold">
                            <p:stCondLst>
                              <p:cond delay="2000"/>
                            </p:stCondLst>
                            <p:childTnLst>
                              <p:par>
                                <p:cTn id="31" presetID="45" presetClass="entr" presetSubtype="0" fill="hold" grpId="0" nodeType="after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anim calcmode="lin" valueType="num">
                                      <p:cBhvr>
                                        <p:cTn id="34" dur="500" fill="hold"/>
                                        <p:tgtEl>
                                          <p:spTgt spid="98"/>
                                        </p:tgtEl>
                                        <p:attrNameLst>
                                          <p:attrName>ppt_w</p:attrName>
                                        </p:attrNameLst>
                                      </p:cBhvr>
                                      <p:tavLst>
                                        <p:tav tm="0" fmla="#ppt_w*sin(2.5*pi*$)">
                                          <p:val>
                                            <p:fltVal val="0"/>
                                          </p:val>
                                        </p:tav>
                                        <p:tav tm="100000">
                                          <p:val>
                                            <p:fltVal val="1"/>
                                          </p:val>
                                        </p:tav>
                                      </p:tavLst>
                                    </p:anim>
                                    <p:anim calcmode="lin" valueType="num">
                                      <p:cBhvr>
                                        <p:cTn id="35" dur="500" fill="hold"/>
                                        <p:tgtEl>
                                          <p:spTgt spid="98"/>
                                        </p:tgtEl>
                                        <p:attrNameLst>
                                          <p:attrName>ppt_h</p:attrName>
                                        </p:attrNameLst>
                                      </p:cBhvr>
                                      <p:tavLst>
                                        <p:tav tm="0">
                                          <p:val>
                                            <p:strVal val="#ppt_h"/>
                                          </p:val>
                                        </p:tav>
                                        <p:tav tm="100000">
                                          <p:val>
                                            <p:strVal val="#ppt_h"/>
                                          </p:val>
                                        </p:tav>
                                      </p:tavLst>
                                    </p:anim>
                                  </p:childTnLst>
                                </p:cTn>
                              </p:par>
                            </p:childTnLst>
                          </p:cTn>
                        </p:par>
                        <p:par>
                          <p:cTn id="36" fill="hold">
                            <p:stCondLst>
                              <p:cond delay="2500"/>
                            </p:stCondLst>
                            <p:childTnLst>
                              <p:par>
                                <p:cTn id="37" presetID="45" presetClass="entr" presetSubtype="0" fill="hold" grpId="0" nodeType="after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fade">
                                      <p:cBhvr>
                                        <p:cTn id="39" dur="500"/>
                                        <p:tgtEl>
                                          <p:spTgt spid="99"/>
                                        </p:tgtEl>
                                      </p:cBhvr>
                                    </p:animEffect>
                                    <p:anim calcmode="lin" valueType="num">
                                      <p:cBhvr>
                                        <p:cTn id="40" dur="500" fill="hold"/>
                                        <p:tgtEl>
                                          <p:spTgt spid="99"/>
                                        </p:tgtEl>
                                        <p:attrNameLst>
                                          <p:attrName>ppt_w</p:attrName>
                                        </p:attrNameLst>
                                      </p:cBhvr>
                                      <p:tavLst>
                                        <p:tav tm="0" fmla="#ppt_w*sin(2.5*pi*$)">
                                          <p:val>
                                            <p:fltVal val="0"/>
                                          </p:val>
                                        </p:tav>
                                        <p:tav tm="100000">
                                          <p:val>
                                            <p:fltVal val="1"/>
                                          </p:val>
                                        </p:tav>
                                      </p:tavLst>
                                    </p:anim>
                                    <p:anim calcmode="lin" valueType="num">
                                      <p:cBhvr>
                                        <p:cTn id="41" dur="500" fill="hold"/>
                                        <p:tgtEl>
                                          <p:spTgt spid="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7" grpId="0" animBg="1"/>
      <p:bldP spid="98" grpId="0" animBg="1"/>
      <p:bldP spid="9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sz="2800" dirty="0" smtClean="0"/>
              <a:t>コンポーネント概要</a:t>
            </a:r>
            <a:endParaRPr lang="en-US" sz="2800" dirty="0"/>
          </a:p>
        </p:txBody>
      </p:sp>
      <p:sp>
        <p:nvSpPr>
          <p:cNvPr id="7" name="Rectangle 6"/>
          <p:cNvSpPr/>
          <p:nvPr/>
        </p:nvSpPr>
        <p:spPr>
          <a:xfrm>
            <a:off x="2148783" y="2520629"/>
            <a:ext cx="6626745" cy="821241"/>
          </a:xfrm>
          <a:prstGeom prst="rect">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ISE</a:t>
            </a:r>
          </a:p>
        </p:txBody>
      </p:sp>
      <p:sp>
        <p:nvSpPr>
          <p:cNvPr id="8" name="Rectangle 7"/>
          <p:cNvSpPr/>
          <p:nvPr/>
        </p:nvSpPr>
        <p:spPr>
          <a:xfrm>
            <a:off x="2148784" y="3494270"/>
            <a:ext cx="3245742" cy="82124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Wired / Catalyst</a:t>
            </a:r>
          </a:p>
          <a:p>
            <a:pPr algn="ctr"/>
            <a:endParaRPr lang="en-US" dirty="0" smtClean="0"/>
          </a:p>
        </p:txBody>
      </p:sp>
      <p:sp>
        <p:nvSpPr>
          <p:cNvPr id="9" name="Rectangle 8"/>
          <p:cNvSpPr/>
          <p:nvPr/>
        </p:nvSpPr>
        <p:spPr>
          <a:xfrm>
            <a:off x="5508152" y="3494270"/>
            <a:ext cx="3267376" cy="821241"/>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Wireless / WLC</a:t>
            </a:r>
          </a:p>
          <a:p>
            <a:pPr algn="ctr"/>
            <a:endParaRPr lang="en-US" dirty="0" smtClean="0"/>
          </a:p>
        </p:txBody>
      </p:sp>
      <p:sp>
        <p:nvSpPr>
          <p:cNvPr id="10" name="Rectangle 9"/>
          <p:cNvSpPr/>
          <p:nvPr/>
        </p:nvSpPr>
        <p:spPr>
          <a:xfrm>
            <a:off x="2148784" y="1528835"/>
            <a:ext cx="1815709" cy="82124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err="1" smtClean="0"/>
              <a:t>Lancope</a:t>
            </a:r>
            <a:endParaRPr lang="en-US" dirty="0" smtClean="0"/>
          </a:p>
          <a:p>
            <a:pPr algn="ctr"/>
            <a:r>
              <a:rPr lang="en-US" dirty="0" smtClean="0"/>
              <a:t>Stealth Watch</a:t>
            </a:r>
          </a:p>
        </p:txBody>
      </p:sp>
      <p:sp>
        <p:nvSpPr>
          <p:cNvPr id="11" name="Rectangle 10"/>
          <p:cNvSpPr/>
          <p:nvPr/>
        </p:nvSpPr>
        <p:spPr>
          <a:xfrm>
            <a:off x="4116893" y="1528835"/>
            <a:ext cx="1815709" cy="82124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err="1" smtClean="0"/>
              <a:t>Firesight</a:t>
            </a:r>
            <a:r>
              <a:rPr lang="en-US" dirty="0" smtClean="0"/>
              <a:t> </a:t>
            </a:r>
          </a:p>
          <a:p>
            <a:pPr algn="ctr"/>
            <a:r>
              <a:rPr lang="en-US" dirty="0" smtClean="0"/>
              <a:t>(Firepower, AMP)</a:t>
            </a:r>
          </a:p>
        </p:txBody>
      </p:sp>
      <p:sp>
        <p:nvSpPr>
          <p:cNvPr id="12" name="Rectangle 11"/>
          <p:cNvSpPr/>
          <p:nvPr/>
        </p:nvSpPr>
        <p:spPr>
          <a:xfrm>
            <a:off x="6123574" y="1528835"/>
            <a:ext cx="1249777" cy="82124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3</a:t>
            </a:r>
            <a:r>
              <a:rPr lang="en-US" baseline="30000" dirty="0" smtClean="0"/>
              <a:t>rd</a:t>
            </a:r>
            <a:r>
              <a:rPr lang="en-US" dirty="0" smtClean="0"/>
              <a:t> Party </a:t>
            </a:r>
            <a:r>
              <a:rPr lang="en-US" dirty="0" err="1" smtClean="0"/>
              <a:t>PxGrid</a:t>
            </a:r>
            <a:endParaRPr lang="en-US" dirty="0" smtClean="0"/>
          </a:p>
        </p:txBody>
      </p:sp>
      <p:sp>
        <p:nvSpPr>
          <p:cNvPr id="13" name="Rectangle 12"/>
          <p:cNvSpPr/>
          <p:nvPr/>
        </p:nvSpPr>
        <p:spPr>
          <a:xfrm>
            <a:off x="3401461" y="4018703"/>
            <a:ext cx="2012163" cy="324287"/>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 ASA, WSA</a:t>
            </a:r>
          </a:p>
        </p:txBody>
      </p:sp>
      <p:sp>
        <p:nvSpPr>
          <p:cNvPr id="15" name="Rectangle 14"/>
          <p:cNvSpPr/>
          <p:nvPr/>
        </p:nvSpPr>
        <p:spPr>
          <a:xfrm>
            <a:off x="6922486" y="4027083"/>
            <a:ext cx="1872140" cy="324287"/>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sz="1600" dirty="0" smtClean="0"/>
              <a:t>+ ASA, WSA</a:t>
            </a:r>
          </a:p>
        </p:txBody>
      </p:sp>
      <p:sp>
        <p:nvSpPr>
          <p:cNvPr id="16" name="Rectangle 15"/>
          <p:cNvSpPr/>
          <p:nvPr/>
        </p:nvSpPr>
        <p:spPr>
          <a:xfrm>
            <a:off x="7525751" y="1528835"/>
            <a:ext cx="1249777" cy="821241"/>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Manual</a:t>
            </a:r>
          </a:p>
        </p:txBody>
      </p:sp>
      <p:sp>
        <p:nvSpPr>
          <p:cNvPr id="17" name="Left-Right Arrow 16"/>
          <p:cNvSpPr/>
          <p:nvPr/>
        </p:nvSpPr>
        <p:spPr>
          <a:xfrm rot="5400000">
            <a:off x="3516948" y="3278068"/>
            <a:ext cx="423590" cy="267382"/>
          </a:xfrm>
          <a:prstGeom prst="leftRightArrow">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Left-Right Arrow 17"/>
          <p:cNvSpPr/>
          <p:nvPr/>
        </p:nvSpPr>
        <p:spPr>
          <a:xfrm rot="5400000">
            <a:off x="6876832" y="3277295"/>
            <a:ext cx="423590" cy="267382"/>
          </a:xfrm>
          <a:prstGeom prst="leftRightArrow">
            <a:avLst/>
          </a:prstGeom>
          <a:solidFill>
            <a:srgbClr val="2968A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Left-Right Arrow 18"/>
          <p:cNvSpPr/>
          <p:nvPr/>
        </p:nvSpPr>
        <p:spPr>
          <a:xfrm rot="5400000">
            <a:off x="2856484" y="2294494"/>
            <a:ext cx="423590" cy="267382"/>
          </a:xfrm>
          <a:prstGeom prst="lef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Left-Right Arrow 19"/>
          <p:cNvSpPr/>
          <p:nvPr/>
        </p:nvSpPr>
        <p:spPr>
          <a:xfrm rot="5400000">
            <a:off x="4813574" y="2294494"/>
            <a:ext cx="423590" cy="267382"/>
          </a:xfrm>
          <a:prstGeom prst="lef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1" name="Left-Right Arrow 20"/>
          <p:cNvSpPr/>
          <p:nvPr/>
        </p:nvSpPr>
        <p:spPr>
          <a:xfrm rot="5400000">
            <a:off x="6541499" y="2294494"/>
            <a:ext cx="423590" cy="267382"/>
          </a:xfrm>
          <a:prstGeom prst="lef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Left-Right Arrow 21"/>
          <p:cNvSpPr/>
          <p:nvPr/>
        </p:nvSpPr>
        <p:spPr>
          <a:xfrm rot="5400000">
            <a:off x="7925671" y="2294494"/>
            <a:ext cx="423590" cy="267382"/>
          </a:xfrm>
          <a:prstGeom prst="lef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TextBox 22"/>
          <p:cNvSpPr txBox="1"/>
          <p:nvPr/>
        </p:nvSpPr>
        <p:spPr>
          <a:xfrm>
            <a:off x="239057" y="1761400"/>
            <a:ext cx="1871530" cy="338554"/>
          </a:xfrm>
          <a:prstGeom prst="rect">
            <a:avLst/>
          </a:prstGeom>
          <a:noFill/>
        </p:spPr>
        <p:txBody>
          <a:bodyPr wrap="square" rtlCol="0">
            <a:spAutoFit/>
          </a:bodyPr>
          <a:lstStyle/>
          <a:p>
            <a:r>
              <a:rPr lang="ja-JP" altLang="en-US" sz="1600" dirty="0" smtClean="0"/>
              <a:t>脅威検出・トリガー</a:t>
            </a:r>
            <a:endParaRPr lang="en-US" sz="1600" dirty="0"/>
          </a:p>
        </p:txBody>
      </p:sp>
      <p:sp>
        <p:nvSpPr>
          <p:cNvPr id="24" name="TextBox 23"/>
          <p:cNvSpPr txBox="1"/>
          <p:nvPr/>
        </p:nvSpPr>
        <p:spPr>
          <a:xfrm>
            <a:off x="229508" y="2668199"/>
            <a:ext cx="2043064" cy="584776"/>
          </a:xfrm>
          <a:prstGeom prst="rect">
            <a:avLst/>
          </a:prstGeom>
          <a:noFill/>
        </p:spPr>
        <p:txBody>
          <a:bodyPr wrap="square" rtlCol="0">
            <a:spAutoFit/>
          </a:bodyPr>
          <a:lstStyle/>
          <a:p>
            <a:r>
              <a:rPr lang="ja-JP" altLang="en-US" sz="1600" dirty="0" smtClean="0"/>
              <a:t>セキュリティポリシーコントローラ</a:t>
            </a:r>
            <a:endParaRPr lang="en-US" sz="1600" dirty="0"/>
          </a:p>
        </p:txBody>
      </p:sp>
      <p:sp>
        <p:nvSpPr>
          <p:cNvPr id="25" name="TextBox 24"/>
          <p:cNvSpPr txBox="1"/>
          <p:nvPr/>
        </p:nvSpPr>
        <p:spPr>
          <a:xfrm>
            <a:off x="268044" y="3699173"/>
            <a:ext cx="2043064" cy="338554"/>
          </a:xfrm>
          <a:prstGeom prst="rect">
            <a:avLst/>
          </a:prstGeom>
          <a:noFill/>
        </p:spPr>
        <p:txBody>
          <a:bodyPr wrap="square" rtlCol="0">
            <a:spAutoFit/>
          </a:bodyPr>
          <a:lstStyle/>
          <a:p>
            <a:r>
              <a:rPr lang="ja-JP" altLang="en-US" sz="1600" dirty="0" smtClean="0"/>
              <a:t>通信制御</a:t>
            </a:r>
            <a:endParaRPr lang="en-US" sz="1600" dirty="0"/>
          </a:p>
        </p:txBody>
      </p:sp>
    </p:spTree>
    <p:extLst>
      <p:ext uri="{BB962C8B-B14F-4D97-AF65-F5344CB8AC3E}">
        <p14:creationId xmlns:p14="http://schemas.microsoft.com/office/powerpoint/2010/main" val="14400450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7766" y="252018"/>
            <a:ext cx="8345488" cy="731837"/>
          </a:xfrm>
        </p:spPr>
        <p:txBody>
          <a:bodyPr/>
          <a:lstStyle/>
          <a:p>
            <a:r>
              <a:rPr lang="ja-JP" altLang="en-US" sz="2800" dirty="0" smtClean="0"/>
              <a:t>コンポーネント詳細</a:t>
            </a:r>
            <a:endParaRPr 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276121695"/>
              </p:ext>
            </p:extLst>
          </p:nvPr>
        </p:nvGraphicFramePr>
        <p:xfrm>
          <a:off x="472199" y="875515"/>
          <a:ext cx="8330153" cy="3511745"/>
        </p:xfrm>
        <a:graphic>
          <a:graphicData uri="http://schemas.openxmlformats.org/drawingml/2006/table">
            <a:tbl>
              <a:tblPr firstRow="1" bandRow="1">
                <a:tableStyleId>{5C22544A-7EE6-4342-B048-85BDC9FD1C3A}</a:tableStyleId>
              </a:tblPr>
              <a:tblGrid>
                <a:gridCol w="1848116"/>
                <a:gridCol w="4423396"/>
                <a:gridCol w="2058641"/>
              </a:tblGrid>
              <a:tr h="212626">
                <a:tc>
                  <a:txBody>
                    <a:bodyPr/>
                    <a:lstStyle/>
                    <a:p>
                      <a:r>
                        <a:rPr lang="ja-JP" altLang="en-US" dirty="0" smtClean="0"/>
                        <a:t>提供機能</a:t>
                      </a:r>
                      <a:endParaRPr lang="en-US" dirty="0"/>
                    </a:p>
                  </a:txBody>
                  <a:tcPr/>
                </a:tc>
                <a:tc>
                  <a:txBody>
                    <a:bodyPr/>
                    <a:lstStyle/>
                    <a:p>
                      <a:r>
                        <a:rPr lang="ja-JP" altLang="en-US" dirty="0" smtClean="0"/>
                        <a:t>製品</a:t>
                      </a:r>
                      <a:endParaRPr lang="en-US" dirty="0"/>
                    </a:p>
                  </a:txBody>
                  <a:tcPr/>
                </a:tc>
                <a:tc>
                  <a:txBody>
                    <a:bodyPr/>
                    <a:lstStyle/>
                    <a:p>
                      <a:r>
                        <a:rPr lang="ja-JP" altLang="en-US" dirty="0" smtClean="0"/>
                        <a:t>バージョン</a:t>
                      </a:r>
                      <a:endParaRPr lang="en-US" dirty="0"/>
                    </a:p>
                  </a:txBody>
                  <a:tcPr/>
                </a:tc>
              </a:tr>
              <a:tr h="211469">
                <a:tc rowSpan="3">
                  <a:txBody>
                    <a:bodyPr/>
                    <a:lstStyle/>
                    <a:p>
                      <a:pPr algn="l"/>
                      <a:r>
                        <a:rPr lang="ja-JP" altLang="en-US" sz="1400" dirty="0" smtClean="0"/>
                        <a:t>脅威検知エンジン</a:t>
                      </a:r>
                      <a:endParaRPr lang="en-US" altLang="ja-JP" sz="1400" dirty="0" smtClean="0"/>
                    </a:p>
                    <a:p>
                      <a:pPr algn="l"/>
                      <a:r>
                        <a:rPr lang="ja-JP" altLang="en-US" sz="1400" dirty="0" smtClean="0"/>
                        <a:t>（いずれか）</a:t>
                      </a:r>
                      <a:endParaRPr lang="en-US" sz="1400" dirty="0"/>
                    </a:p>
                  </a:txBody>
                  <a:tcPr marT="18000" marB="18000"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dirty="0" err="1" smtClean="0"/>
                        <a:t>Firesight</a:t>
                      </a:r>
                      <a:r>
                        <a:rPr lang="en-US" sz="1400" dirty="0" smtClean="0"/>
                        <a:t> Management Center + Firepower</a:t>
                      </a:r>
                      <a:r>
                        <a:rPr lang="en-US" sz="1200" baseline="0" dirty="0" smtClean="0"/>
                        <a:t> </a:t>
                      </a:r>
                      <a:r>
                        <a:rPr kumimoji="0" lang="en-US" altLang="ja-JP" sz="1000" b="0" i="0" u="none" strike="noStrike" kern="1200" cap="none" spc="0" normalizeH="0" baseline="0" noProof="0" dirty="0" smtClean="0">
                          <a:ln>
                            <a:noFill/>
                          </a:ln>
                          <a:solidFill>
                            <a:srgbClr val="676767"/>
                          </a:solidFill>
                          <a:effectLst/>
                          <a:uLnTx/>
                          <a:uFillTx/>
                          <a:latin typeface="+mn-lt"/>
                          <a:ea typeface="+mn-ea"/>
                          <a:cs typeface="+mn-cs"/>
                        </a:rPr>
                        <a:t>※1</a:t>
                      </a:r>
                      <a:endParaRPr lang="en-US" sz="1400" baseline="0" dirty="0" smtClean="0"/>
                    </a:p>
                  </a:txBody>
                  <a:tcPr marT="18000" marB="18000"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dirty="0" smtClean="0"/>
                        <a:t>FSMC:</a:t>
                      </a:r>
                      <a:r>
                        <a:rPr lang="en-US" sz="1400" baseline="0" dirty="0" smtClean="0"/>
                        <a:t> </a:t>
                      </a:r>
                      <a:r>
                        <a:rPr lang="en-US" sz="1400" dirty="0" smtClean="0"/>
                        <a:t>5.4, </a:t>
                      </a:r>
                      <a:r>
                        <a:rPr lang="en-US" sz="1400" dirty="0" smtClean="0">
                          <a:solidFill>
                            <a:srgbClr val="FF0000"/>
                          </a:solidFill>
                        </a:rPr>
                        <a:t>6.1</a:t>
                      </a:r>
                      <a:r>
                        <a:rPr lang="en-US" sz="1400" dirty="0" smtClean="0"/>
                        <a:t> </a:t>
                      </a:r>
                      <a:r>
                        <a:rPr kumimoji="0" lang="en-US" altLang="ja-JP" sz="1000" b="0" i="0" u="none" strike="noStrike" kern="1200" cap="none" spc="0" normalizeH="0" baseline="0" noProof="0" dirty="0" smtClean="0">
                          <a:ln>
                            <a:noFill/>
                          </a:ln>
                          <a:solidFill>
                            <a:srgbClr val="676767"/>
                          </a:solidFill>
                          <a:effectLst/>
                          <a:uLnTx/>
                          <a:uFillTx/>
                          <a:latin typeface="+mn-lt"/>
                          <a:ea typeface="+mn-ea"/>
                          <a:cs typeface="+mn-cs"/>
                        </a:rPr>
                        <a:t>※2</a:t>
                      </a:r>
                      <a:r>
                        <a:rPr lang="en-US" sz="1400" dirty="0" smtClean="0"/>
                        <a:t> </a:t>
                      </a:r>
                      <a:endParaRPr lang="en-US" sz="1400" dirty="0"/>
                    </a:p>
                  </a:txBody>
                  <a:tcPr marT="18000" marB="18000" anchor="ctr"/>
                </a:tc>
              </a:tr>
              <a:tr h="322790">
                <a:tc vMerge="1">
                  <a:txBody>
                    <a:bodyPr/>
                    <a:lstStyle/>
                    <a:p>
                      <a:endParaRPr 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dirty="0" err="1" smtClean="0"/>
                        <a:t>Firesight</a:t>
                      </a:r>
                      <a:r>
                        <a:rPr lang="en-US" sz="1400" dirty="0" smtClean="0"/>
                        <a:t> Management Center</a:t>
                      </a:r>
                      <a:r>
                        <a:rPr lang="en-US" altLang="ja-JP" sz="1400" dirty="0" smtClean="0"/>
                        <a:t> + AMP for</a:t>
                      </a:r>
                      <a:r>
                        <a:rPr lang="en-US" altLang="ja-JP" sz="1400" baseline="0" dirty="0" smtClean="0"/>
                        <a:t> Endpoint</a:t>
                      </a:r>
                      <a:r>
                        <a:rPr lang="en-US" altLang="ja-JP" sz="900" baseline="0" dirty="0" smtClean="0"/>
                        <a:t> </a:t>
                      </a:r>
                      <a:r>
                        <a:rPr lang="en-US" altLang="ja-JP" sz="1000" baseline="0" dirty="0" smtClean="0"/>
                        <a:t>※1</a:t>
                      </a:r>
                      <a:endParaRPr lang="en-US" altLang="ja-JP" sz="1400" baseline="0" dirty="0" smtClean="0"/>
                    </a:p>
                  </a:txBody>
                  <a:tcPr marT="18000" marB="18000"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dirty="0" smtClean="0"/>
                        <a:t>FSMC:</a:t>
                      </a:r>
                      <a:r>
                        <a:rPr lang="en-US" sz="1400" baseline="0" dirty="0" smtClean="0"/>
                        <a:t> </a:t>
                      </a:r>
                      <a:r>
                        <a:rPr lang="en-US" sz="1400" dirty="0" smtClean="0"/>
                        <a:t>5.4,</a:t>
                      </a:r>
                      <a:r>
                        <a:rPr lang="en-US" sz="1400" dirty="0" smtClean="0">
                          <a:solidFill>
                            <a:srgbClr val="FF0000"/>
                          </a:solidFill>
                        </a:rPr>
                        <a:t> 6.1</a:t>
                      </a:r>
                      <a:r>
                        <a:rPr lang="en-US" sz="1400" dirty="0" smtClean="0"/>
                        <a:t> </a:t>
                      </a:r>
                      <a:r>
                        <a:rPr kumimoji="0" lang="en-US" altLang="ja-JP" sz="1000" b="0" i="0" u="none" strike="noStrike" kern="1200" cap="none" spc="0" normalizeH="0" baseline="0" noProof="0" dirty="0" smtClean="0">
                          <a:ln>
                            <a:noFill/>
                          </a:ln>
                          <a:solidFill>
                            <a:srgbClr val="676767"/>
                          </a:solidFill>
                          <a:effectLst/>
                          <a:uLnTx/>
                          <a:uFillTx/>
                          <a:latin typeface="+mn-lt"/>
                          <a:ea typeface="+mn-ea"/>
                          <a:cs typeface="+mn-cs"/>
                        </a:rPr>
                        <a:t>※2</a:t>
                      </a:r>
                      <a:endParaRPr lang="en-US" sz="1400" dirty="0" smtClean="0"/>
                    </a:p>
                    <a:p>
                      <a:r>
                        <a:rPr lang="en-US" sz="1400" dirty="0" smtClean="0"/>
                        <a:t>AMP:</a:t>
                      </a:r>
                      <a:r>
                        <a:rPr lang="en-US" sz="1400" baseline="0" dirty="0" smtClean="0"/>
                        <a:t> Any</a:t>
                      </a:r>
                      <a:endParaRPr lang="en-US" sz="1400" dirty="0"/>
                    </a:p>
                  </a:txBody>
                  <a:tcPr marT="18000" marB="18000" anchor="ctr"/>
                </a:tc>
              </a:tr>
              <a:tr h="292977">
                <a:tc vMerge="1">
                  <a:txBody>
                    <a:bodyPr/>
                    <a:lstStyle/>
                    <a:p>
                      <a:endParaRPr lang="en-US" dirty="0"/>
                    </a:p>
                  </a:txBody>
                  <a:tcPr/>
                </a:tc>
                <a:tc>
                  <a:txBody>
                    <a:bodyPr/>
                    <a:lstStyle/>
                    <a:p>
                      <a:r>
                        <a:rPr lang="en-US" sz="1400" dirty="0" err="1" smtClean="0"/>
                        <a:t>Lancope</a:t>
                      </a:r>
                      <a:r>
                        <a:rPr lang="en-US" sz="1400" baseline="0" dirty="0" smtClean="0"/>
                        <a:t> </a:t>
                      </a:r>
                      <a:r>
                        <a:rPr lang="en-US" sz="1400" baseline="0" dirty="0" err="1" smtClean="0"/>
                        <a:t>StealthWatch</a:t>
                      </a:r>
                      <a:endParaRPr lang="en-US" sz="1400" dirty="0"/>
                    </a:p>
                  </a:txBody>
                  <a:tcPr marT="18000" marB="18000" anchor="ctr"/>
                </a:tc>
                <a:tc>
                  <a:txBody>
                    <a:bodyPr/>
                    <a:lstStyle/>
                    <a:p>
                      <a:r>
                        <a:rPr lang="en-US" sz="1400" dirty="0" smtClean="0"/>
                        <a:t>6.6</a:t>
                      </a:r>
                      <a:r>
                        <a:rPr lang="ja-JP" altLang="en-US" sz="1400" dirty="0" smtClean="0"/>
                        <a:t>以降</a:t>
                      </a:r>
                      <a:r>
                        <a:rPr lang="en-US" sz="1400" dirty="0" smtClean="0"/>
                        <a:t> (</a:t>
                      </a:r>
                      <a:r>
                        <a:rPr lang="ja-JP" altLang="en-US" sz="1400" dirty="0" smtClean="0"/>
                        <a:t>隔離連携</a:t>
                      </a:r>
                      <a:r>
                        <a:rPr lang="en-US" sz="1400" dirty="0" smtClean="0"/>
                        <a:t>)</a:t>
                      </a:r>
                      <a:endParaRPr lang="en-US" sz="1400" dirty="0"/>
                    </a:p>
                  </a:txBody>
                  <a:tcPr marT="18000" marB="18000" anchor="ctr"/>
                </a:tc>
              </a:tr>
              <a:tr h="315009">
                <a:tc>
                  <a:txBody>
                    <a:bodyPr/>
                    <a:lstStyle/>
                    <a:p>
                      <a:pPr algn="l"/>
                      <a:r>
                        <a:rPr lang="ja-JP" altLang="en-US" sz="1400" dirty="0" smtClean="0"/>
                        <a:t>ポリシー制御（必須）</a:t>
                      </a:r>
                      <a:endParaRPr lang="en-US" sz="1400" dirty="0"/>
                    </a:p>
                  </a:txBody>
                  <a:tcPr marT="18000" marB="18000" anchor="ctr"/>
                </a:tc>
                <a:tc>
                  <a:txBody>
                    <a:bodyPr/>
                    <a:lstStyle/>
                    <a:p>
                      <a:r>
                        <a:rPr lang="en-US" sz="1400" dirty="0" smtClean="0"/>
                        <a:t>ISE</a:t>
                      </a:r>
                      <a:endParaRPr lang="en-US" sz="1400" dirty="0"/>
                    </a:p>
                  </a:txBody>
                  <a:tcPr marT="18000" marB="18000" anchor="ctr"/>
                </a:tc>
                <a:tc>
                  <a:txBody>
                    <a:bodyPr/>
                    <a:lstStyle/>
                    <a:p>
                      <a:r>
                        <a:rPr lang="en-US" sz="1400" dirty="0" smtClean="0"/>
                        <a:t>1.3</a:t>
                      </a:r>
                      <a:r>
                        <a:rPr lang="en-US" sz="1400" baseline="0" dirty="0" smtClean="0"/>
                        <a:t>, 1.4, 2.0, </a:t>
                      </a:r>
                      <a:r>
                        <a:rPr lang="en-US" sz="1400" baseline="0" dirty="0" smtClean="0">
                          <a:solidFill>
                            <a:srgbClr val="FF0000"/>
                          </a:solidFill>
                        </a:rPr>
                        <a:t>2.1</a:t>
                      </a:r>
                      <a:endParaRPr lang="en-US" sz="1400" dirty="0">
                        <a:solidFill>
                          <a:srgbClr val="FF0000"/>
                        </a:solidFill>
                      </a:endParaRPr>
                    </a:p>
                  </a:txBody>
                  <a:tcPr marT="18000" marB="18000" anchor="ctr"/>
                </a:tc>
              </a:tr>
              <a:tr h="322790">
                <a:tc rowSpan="5">
                  <a:txBody>
                    <a:bodyPr/>
                    <a:lstStyle/>
                    <a:p>
                      <a:pPr algn="l"/>
                      <a:r>
                        <a:rPr lang="ja-JP" altLang="en-US" sz="1400" dirty="0" smtClean="0"/>
                        <a:t>トラフィック制御</a:t>
                      </a:r>
                      <a:endParaRPr lang="en-US" altLang="ja-JP" sz="1400" dirty="0" smtClean="0"/>
                    </a:p>
                    <a:p>
                      <a:pPr algn="l"/>
                      <a:r>
                        <a:rPr lang="ja-JP" altLang="en-US" sz="1400" dirty="0" smtClean="0"/>
                        <a:t>（いずれか）</a:t>
                      </a:r>
                      <a:endParaRPr lang="en-US" sz="1400" dirty="0"/>
                    </a:p>
                  </a:txBody>
                  <a:tcPr marT="18000" marB="18000" anchor="ctr"/>
                </a:tc>
                <a:tc>
                  <a:txBody>
                    <a:bodyPr/>
                    <a:lstStyle/>
                    <a:p>
                      <a:r>
                        <a:rPr lang="en-US" sz="1400" dirty="0" smtClean="0"/>
                        <a:t>Catalyst</a:t>
                      </a:r>
                      <a:endParaRPr lang="en-US" sz="1400" dirty="0"/>
                    </a:p>
                  </a:txBody>
                  <a:tcPr marT="18000" marB="18000"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1400" dirty="0" smtClean="0"/>
                        <a:t>RADIUS CoA</a:t>
                      </a:r>
                      <a:r>
                        <a:rPr lang="ja-JP" altLang="en-US" sz="1400" dirty="0" smtClean="0"/>
                        <a:t>対応機器およびバージョン</a:t>
                      </a:r>
                      <a:endParaRPr lang="en-US" sz="1400" dirty="0" smtClean="0"/>
                    </a:p>
                  </a:txBody>
                  <a:tcPr marT="18000" marB="18000" anchor="ctr"/>
                </a:tc>
              </a:tr>
              <a:tr h="322790">
                <a:tc vMerge="1">
                  <a:txBody>
                    <a:bodyPr/>
                    <a:lstStyle/>
                    <a:p>
                      <a:endParaRPr lang="en-US" dirty="0"/>
                    </a:p>
                  </a:txBody>
                  <a:tcPr/>
                </a:tc>
                <a:tc>
                  <a:txBody>
                    <a:bodyPr/>
                    <a:lstStyle/>
                    <a:p>
                      <a:r>
                        <a:rPr lang="en-US" sz="1400" dirty="0" smtClean="0"/>
                        <a:t>WLC</a:t>
                      </a:r>
                      <a:r>
                        <a:rPr lang="en-US" sz="1400" baseline="0" dirty="0" smtClean="0"/>
                        <a:t> - AP</a:t>
                      </a:r>
                      <a:endParaRPr lang="en-US" sz="1400" dirty="0"/>
                    </a:p>
                  </a:txBody>
                  <a:tcPr marT="18000" marB="18000" anchor="ctr"/>
                </a:tc>
                <a:tc>
                  <a:txBody>
                    <a:bodyPr/>
                    <a:lstStyle/>
                    <a:p>
                      <a:r>
                        <a:rPr lang="en-US" altLang="ja-JP" sz="1400" dirty="0" smtClean="0"/>
                        <a:t>RADIUS CoA</a:t>
                      </a:r>
                      <a:r>
                        <a:rPr lang="ja-JP" altLang="en-US" sz="1400" dirty="0" smtClean="0"/>
                        <a:t>対応機器およびバージョン</a:t>
                      </a:r>
                      <a:endParaRPr lang="en-US" sz="1400" dirty="0"/>
                    </a:p>
                  </a:txBody>
                  <a:tcPr marT="18000" marB="18000" anchor="ctr"/>
                </a:tc>
              </a:tr>
              <a:tr h="211469">
                <a:tc vMerge="1">
                  <a:txBody>
                    <a:bodyPr/>
                    <a:lstStyle/>
                    <a:p>
                      <a:endParaRPr lang="en-US" dirty="0"/>
                    </a:p>
                  </a:txBody>
                  <a:tcPr/>
                </a:tc>
                <a:tc>
                  <a:txBody>
                    <a:bodyPr/>
                    <a:lstStyle/>
                    <a:p>
                      <a:r>
                        <a:rPr lang="en-US" sz="1400" dirty="0" smtClean="0"/>
                        <a:t>WSA</a:t>
                      </a:r>
                      <a:endParaRPr lang="en-US" sz="1400" dirty="0"/>
                    </a:p>
                  </a:txBody>
                  <a:tcPr marT="18000" marB="18000" anchor="ctr"/>
                </a:tc>
                <a:tc>
                  <a:txBody>
                    <a:bodyPr/>
                    <a:lstStyle/>
                    <a:p>
                      <a:r>
                        <a:rPr lang="en-US" sz="1400" dirty="0" smtClean="0"/>
                        <a:t>8.7.0 </a:t>
                      </a:r>
                      <a:r>
                        <a:rPr lang="ja-JP" altLang="en-US" sz="1400" dirty="0" smtClean="0"/>
                        <a:t>以降</a:t>
                      </a:r>
                      <a:endParaRPr lang="en-US" sz="1400" dirty="0"/>
                    </a:p>
                  </a:txBody>
                  <a:tcPr marT="18000" marB="18000" anchor="ctr"/>
                </a:tc>
              </a:tr>
              <a:tr h="322790">
                <a:tc vMerge="1">
                  <a:txBody>
                    <a:bodyPr/>
                    <a:lstStyle/>
                    <a:p>
                      <a:endParaRPr lang="en-US" dirty="0"/>
                    </a:p>
                  </a:txBody>
                  <a:tcPr/>
                </a:tc>
                <a:tc>
                  <a:txBody>
                    <a:bodyPr/>
                    <a:lstStyle/>
                    <a:p>
                      <a:r>
                        <a:rPr lang="en-US" sz="1400" dirty="0" smtClean="0"/>
                        <a:t>ASA</a:t>
                      </a:r>
                      <a:endParaRPr lang="en-US" sz="1400" dirty="0"/>
                    </a:p>
                  </a:txBody>
                  <a:tcPr marT="18000" marB="18000"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dirty="0" smtClean="0"/>
                        <a:t>9.0.1 </a:t>
                      </a:r>
                      <a:r>
                        <a:rPr lang="ja-JP" altLang="en-US" sz="1400" dirty="0" smtClean="0"/>
                        <a:t>以降</a:t>
                      </a:r>
                      <a:r>
                        <a:rPr lang="en-US" altLang="ja-JP" sz="1400" baseline="0" dirty="0" smtClean="0"/>
                        <a:t> (SGACL)</a:t>
                      </a:r>
                    </a:p>
                    <a:p>
                      <a:pPr marL="0" marR="0" indent="0" algn="l" defTabSz="685777" rtl="0" eaLnBrk="1" fontAlgn="auto" latinLnBrk="0" hangingPunct="1">
                        <a:lnSpc>
                          <a:spcPct val="100000"/>
                        </a:lnSpc>
                        <a:spcBef>
                          <a:spcPts val="0"/>
                        </a:spcBef>
                        <a:spcAft>
                          <a:spcPts val="0"/>
                        </a:spcAft>
                        <a:buClrTx/>
                        <a:buSzTx/>
                        <a:buFontTx/>
                        <a:buNone/>
                        <a:tabLst/>
                        <a:defRPr/>
                      </a:pPr>
                      <a:r>
                        <a:rPr lang="en-US" sz="1400" baseline="0" dirty="0" smtClean="0"/>
                        <a:t>9.5.1 </a:t>
                      </a:r>
                      <a:r>
                        <a:rPr lang="ja-JP" altLang="en-US" sz="1400" baseline="0" dirty="0" smtClean="0"/>
                        <a:t>以降</a:t>
                      </a:r>
                      <a:r>
                        <a:rPr lang="en-US" altLang="ja-JP" sz="1400" baseline="0" dirty="0" smtClean="0"/>
                        <a:t> (PBR)</a:t>
                      </a:r>
                      <a:endParaRPr lang="en-US" sz="1400" dirty="0"/>
                    </a:p>
                  </a:txBody>
                  <a:tcPr marT="18000" marB="18000" anchor="ctr"/>
                </a:tc>
              </a:tr>
              <a:tr h="211469">
                <a:tc vMerge="1">
                  <a:txBody>
                    <a:bodyPr/>
                    <a:lstStyle/>
                    <a:p>
                      <a:pPr algn="l"/>
                      <a:endParaRPr lang="en-US" dirty="0"/>
                    </a:p>
                  </a:txBody>
                  <a:tcPr anchor="ctr"/>
                </a:tc>
                <a:tc>
                  <a:txBody>
                    <a:bodyPr/>
                    <a:lstStyle/>
                    <a:p>
                      <a:r>
                        <a:rPr lang="en-US" sz="1400" dirty="0" smtClean="0"/>
                        <a:t>ASR 1000</a:t>
                      </a:r>
                      <a:endParaRPr lang="en-US" sz="1400" dirty="0"/>
                    </a:p>
                  </a:txBody>
                  <a:tcPr marT="18000" marB="18000" anchor="ct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sz="1400" dirty="0" smtClean="0"/>
                        <a:t>IOS XE 3.16S </a:t>
                      </a:r>
                      <a:r>
                        <a:rPr lang="ja-JP" altLang="en-US" sz="1400" dirty="0" smtClean="0"/>
                        <a:t>以降</a:t>
                      </a:r>
                      <a:endParaRPr lang="en-US" sz="1400" dirty="0"/>
                    </a:p>
                  </a:txBody>
                  <a:tcPr marT="18000" marB="18000" anchor="ctr"/>
                </a:tc>
              </a:tr>
            </a:tbl>
          </a:graphicData>
        </a:graphic>
      </p:graphicFrame>
      <p:sp>
        <p:nvSpPr>
          <p:cNvPr id="2" name="Rectangle 1"/>
          <p:cNvSpPr/>
          <p:nvPr/>
        </p:nvSpPr>
        <p:spPr>
          <a:xfrm>
            <a:off x="491593" y="4401533"/>
            <a:ext cx="8408020" cy="261610"/>
          </a:xfrm>
          <a:prstGeom prst="rect">
            <a:avLst/>
          </a:prstGeom>
          <a:solidFill>
            <a:schemeClr val="bg1"/>
          </a:solidFill>
        </p:spPr>
        <p:txBody>
          <a:bodyPr wrap="square">
            <a:spAutoFit/>
          </a:bodyPr>
          <a:lstStyle/>
          <a:p>
            <a:r>
              <a:rPr lang="en-US" altLang="ja-JP" sz="1100" dirty="0"/>
              <a:t>※</a:t>
            </a:r>
            <a:r>
              <a:rPr lang="en-US" altLang="ja-JP" sz="1100" dirty="0" smtClean="0"/>
              <a:t>1  </a:t>
            </a:r>
            <a:r>
              <a:rPr lang="ja-JP" altLang="en-US" sz="1100" dirty="0" smtClean="0"/>
              <a:t>自動隔離用モジュールとして、</a:t>
            </a:r>
            <a:r>
              <a:rPr lang="en-US" sz="1100" dirty="0" smtClean="0"/>
              <a:t>Firepower </a:t>
            </a:r>
            <a:r>
              <a:rPr lang="en-US" sz="1100" dirty="0" err="1"/>
              <a:t>pxGrid</a:t>
            </a:r>
            <a:r>
              <a:rPr lang="en-US" sz="1100" dirty="0"/>
              <a:t> agent v 1.0-</a:t>
            </a:r>
            <a:r>
              <a:rPr lang="en-US" sz="1100" dirty="0" smtClean="0"/>
              <a:t>35</a:t>
            </a:r>
            <a:r>
              <a:rPr lang="en-US" sz="1100" dirty="0"/>
              <a:t> </a:t>
            </a:r>
            <a:r>
              <a:rPr lang="ja-JP" altLang="en-US" sz="1100" dirty="0" smtClean="0"/>
              <a:t>もしくは</a:t>
            </a:r>
            <a:r>
              <a:rPr lang="en-US" sz="1100" dirty="0" smtClean="0"/>
              <a:t> Firepower </a:t>
            </a:r>
            <a:r>
              <a:rPr lang="en-US" sz="1100" dirty="0" err="1"/>
              <a:t>pxGrid</a:t>
            </a:r>
            <a:r>
              <a:rPr lang="en-US" sz="1100" dirty="0"/>
              <a:t> remediation module </a:t>
            </a:r>
            <a:r>
              <a:rPr lang="en-US" sz="1100" dirty="0" smtClean="0"/>
              <a:t>v0.2.1 </a:t>
            </a:r>
            <a:r>
              <a:rPr lang="ja-JP" altLang="en-US" sz="1100" dirty="0" smtClean="0"/>
              <a:t>が必要</a:t>
            </a:r>
            <a:endParaRPr lang="en-US" sz="1100" dirty="0"/>
          </a:p>
        </p:txBody>
      </p:sp>
      <p:sp>
        <p:nvSpPr>
          <p:cNvPr id="6" name="Rectangle 5"/>
          <p:cNvSpPr/>
          <p:nvPr/>
        </p:nvSpPr>
        <p:spPr>
          <a:xfrm>
            <a:off x="496318" y="4593309"/>
            <a:ext cx="8408020" cy="261610"/>
          </a:xfrm>
          <a:prstGeom prst="rect">
            <a:avLst/>
          </a:prstGeom>
          <a:solidFill>
            <a:schemeClr val="bg1"/>
          </a:solidFill>
        </p:spPr>
        <p:txBody>
          <a:bodyPr wrap="square">
            <a:spAutoFit/>
          </a:bodyPr>
          <a:lstStyle/>
          <a:p>
            <a:r>
              <a:rPr lang="en-US" altLang="ja-JP" sz="1100" dirty="0" smtClean="0"/>
              <a:t>※</a:t>
            </a:r>
            <a:r>
              <a:rPr lang="en-US" altLang="ja-JP" sz="1100" dirty="0"/>
              <a:t>2</a:t>
            </a:r>
            <a:r>
              <a:rPr lang="en-US" altLang="ja-JP" sz="1100" dirty="0" smtClean="0"/>
              <a:t>  Firepower version 6.0 </a:t>
            </a:r>
            <a:r>
              <a:rPr lang="ja-JP" altLang="en-US" sz="1100" dirty="0" smtClean="0"/>
              <a:t>では非サポート</a:t>
            </a:r>
            <a:endParaRPr lang="en-US" sz="1100" dirty="0"/>
          </a:p>
        </p:txBody>
      </p:sp>
    </p:spTree>
    <p:extLst>
      <p:ext uri="{BB962C8B-B14F-4D97-AF65-F5344CB8AC3E}">
        <p14:creationId xmlns:p14="http://schemas.microsoft.com/office/powerpoint/2010/main" val="78387453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883" cy="5897880"/>
          </a:xfrm>
          <a:prstGeom prst="rect">
            <a:avLst/>
          </a:prstGeom>
        </p:spPr>
      </p:pic>
      <p:sp>
        <p:nvSpPr>
          <p:cNvPr id="6" name="Rounded Rectangle 5"/>
          <p:cNvSpPr/>
          <p:nvPr/>
        </p:nvSpPr>
        <p:spPr bwMode="auto">
          <a:xfrm>
            <a:off x="171270" y="401487"/>
            <a:ext cx="545629" cy="244424"/>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
        <p:nvSpPr>
          <p:cNvPr id="7" name="Rounded Rectangle 6"/>
          <p:cNvSpPr/>
          <p:nvPr/>
        </p:nvSpPr>
        <p:spPr bwMode="auto">
          <a:xfrm>
            <a:off x="3141150" y="1585909"/>
            <a:ext cx="2839297" cy="2037123"/>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sp>
        <p:nvSpPr>
          <p:cNvPr id="8" name="Rounded Rectangle 7"/>
          <p:cNvSpPr/>
          <p:nvPr/>
        </p:nvSpPr>
        <p:spPr bwMode="auto">
          <a:xfrm>
            <a:off x="6123075" y="1587035"/>
            <a:ext cx="2839297" cy="2037123"/>
          </a:xfrm>
          <a:prstGeom prst="roundRect">
            <a:avLst>
              <a:gd name="adj" fmla="val 4435"/>
            </a:avLst>
          </a:prstGeom>
          <a:noFill/>
          <a:ln w="38100" cap="flat" cmpd="sng" algn="ctr">
            <a:solidFill>
              <a:srgbClr val="FF6600"/>
            </a:solidFill>
            <a:prstDash val="solid"/>
            <a:round/>
            <a:headEnd type="none" w="med" len="med"/>
            <a:tailEnd type="none" w="med" len="med"/>
          </a:ln>
          <a:effectLst/>
        </p:spPr>
        <p:txBody>
          <a:bodyPr vert="horz" wrap="square" lIns="68589" tIns="34295" rIns="68589" bIns="34295" numCol="1" rtlCol="0" anchor="ctr" anchorCtr="0" compatLnSpc="1">
            <a:prstTxWarp prst="textNoShape">
              <a:avLst/>
            </a:prstTxWarp>
          </a:bodyPr>
          <a:lstStyle/>
          <a:p>
            <a:pPr algn="ctr" defTabSz="685891"/>
            <a:endParaRPr lang="en-US" sz="3300">
              <a:solidFill>
                <a:schemeClr val="tx2"/>
              </a:solidFill>
            </a:endParaRPr>
          </a:p>
        </p:txBody>
      </p:sp>
      <p:pic>
        <p:nvPicPr>
          <p:cNvPr id="9" name="Picture 8"/>
          <p:cNvPicPr>
            <a:picLocks noChangeAspect="1"/>
          </p:cNvPicPr>
          <p:nvPr/>
        </p:nvPicPr>
        <p:blipFill>
          <a:blip r:embed="rId4"/>
          <a:stretch>
            <a:fillRect/>
          </a:stretch>
        </p:blipFill>
        <p:spPr>
          <a:xfrm>
            <a:off x="7924800" y="90436"/>
            <a:ext cx="914400" cy="484414"/>
          </a:xfrm>
          <a:prstGeom prst="rect">
            <a:avLst/>
          </a:prstGeom>
        </p:spPr>
      </p:pic>
      <p:sp>
        <p:nvSpPr>
          <p:cNvPr id="3" name="Rectangle 2"/>
          <p:cNvSpPr/>
          <p:nvPr/>
        </p:nvSpPr>
        <p:spPr>
          <a:xfrm>
            <a:off x="6308870" y="4254197"/>
            <a:ext cx="2653502" cy="53693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HTML5</a:t>
            </a:r>
            <a:r>
              <a:rPr lang="ja-JP" altLang="en-US" sz="1600" dirty="0" smtClean="0"/>
              <a:t>ベースの</a:t>
            </a:r>
            <a:endParaRPr lang="en-US" altLang="ja-JP" sz="1600" dirty="0" smtClean="0"/>
          </a:p>
          <a:p>
            <a:pPr algn="ctr"/>
            <a:r>
              <a:rPr lang="ja-JP" altLang="en-US" sz="1600" dirty="0" smtClean="0"/>
              <a:t>新しいダッシュボード</a:t>
            </a:r>
            <a:endParaRPr lang="en-US" sz="1600" dirty="0" smtClean="0"/>
          </a:p>
        </p:txBody>
      </p:sp>
    </p:spTree>
    <p:extLst>
      <p:ext uri="{BB962C8B-B14F-4D97-AF65-F5344CB8AC3E}">
        <p14:creationId xmlns:p14="http://schemas.microsoft.com/office/powerpoint/2010/main" val="42482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7721611" y="2077072"/>
            <a:ext cx="927100" cy="927100"/>
          </a:xfrm>
          <a:prstGeom prst="rect">
            <a:avLst/>
          </a:prstGeom>
        </p:spPr>
      </p:pic>
      <p:grpSp>
        <p:nvGrpSpPr>
          <p:cNvPr id="72" name="Group 71"/>
          <p:cNvGrpSpPr/>
          <p:nvPr/>
        </p:nvGrpSpPr>
        <p:grpSpPr>
          <a:xfrm>
            <a:off x="6050739" y="2119941"/>
            <a:ext cx="782233" cy="782976"/>
            <a:chOff x="3813988" y="2466486"/>
            <a:chExt cx="782233" cy="782976"/>
          </a:xfrm>
        </p:grpSpPr>
        <p:sp>
          <p:nvSpPr>
            <p:cNvPr id="42" name="Oval 86"/>
            <p:cNvSpPr>
              <a:spLocks/>
            </p:cNvSpPr>
            <p:nvPr/>
          </p:nvSpPr>
          <p:spPr bwMode="auto">
            <a:xfrm>
              <a:off x="3813988" y="2466486"/>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sp>
          <p:nvSpPr>
            <p:cNvPr id="71" name="Freeform 17"/>
            <p:cNvSpPr>
              <a:spLocks noEditPoints="1"/>
            </p:cNvSpPr>
            <p:nvPr/>
          </p:nvSpPr>
          <p:spPr bwMode="auto">
            <a:xfrm>
              <a:off x="3964421" y="2645617"/>
              <a:ext cx="480852" cy="478119"/>
            </a:xfrm>
            <a:custGeom>
              <a:avLst/>
              <a:gdLst>
                <a:gd name="T0" fmla="*/ 101 w 223"/>
                <a:gd name="T1" fmla="*/ 132 h 222"/>
                <a:gd name="T2" fmla="*/ 103 w 223"/>
                <a:gd name="T3" fmla="*/ 114 h 222"/>
                <a:gd name="T4" fmla="*/ 109 w 223"/>
                <a:gd name="T5" fmla="*/ 108 h 222"/>
                <a:gd name="T6" fmla="*/ 222 w 223"/>
                <a:gd name="T7" fmla="*/ 99 h 222"/>
                <a:gd name="T8" fmla="*/ 193 w 223"/>
                <a:gd name="T9" fmla="*/ 53 h 222"/>
                <a:gd name="T10" fmla="*/ 163 w 223"/>
                <a:gd name="T11" fmla="*/ 12 h 222"/>
                <a:gd name="T12" fmla="*/ 137 w 223"/>
                <a:gd name="T13" fmla="*/ 24 h 222"/>
                <a:gd name="T14" fmla="*/ 68 w 223"/>
                <a:gd name="T15" fmla="*/ 29 h 222"/>
                <a:gd name="T16" fmla="*/ 0 w 223"/>
                <a:gd name="T17" fmla="*/ 121 h 222"/>
                <a:gd name="T18" fmla="*/ 32 w 223"/>
                <a:gd name="T19" fmla="*/ 155 h 222"/>
                <a:gd name="T20" fmla="*/ 61 w 223"/>
                <a:gd name="T21" fmla="*/ 205 h 222"/>
                <a:gd name="T22" fmla="*/ 124 w 223"/>
                <a:gd name="T23" fmla="*/ 222 h 222"/>
                <a:gd name="T24" fmla="*/ 188 w 223"/>
                <a:gd name="T25" fmla="*/ 143 h 222"/>
                <a:gd name="T26" fmla="*/ 206 w 223"/>
                <a:gd name="T27" fmla="*/ 131 h 222"/>
                <a:gd name="T28" fmla="*/ 159 w 223"/>
                <a:gd name="T29" fmla="*/ 20 h 222"/>
                <a:gd name="T30" fmla="*/ 155 w 223"/>
                <a:gd name="T31" fmla="*/ 17 h 222"/>
                <a:gd name="T32" fmla="*/ 168 w 223"/>
                <a:gd name="T33" fmla="*/ 27 h 222"/>
                <a:gd name="T34" fmla="*/ 183 w 223"/>
                <a:gd name="T35" fmla="*/ 64 h 222"/>
                <a:gd name="T36" fmla="*/ 141 w 223"/>
                <a:gd name="T37" fmla="*/ 31 h 222"/>
                <a:gd name="T38" fmla="*/ 134 w 223"/>
                <a:gd name="T39" fmla="*/ 152 h 222"/>
                <a:gd name="T40" fmla="*/ 76 w 223"/>
                <a:gd name="T41" fmla="*/ 156 h 222"/>
                <a:gd name="T42" fmla="*/ 72 w 223"/>
                <a:gd name="T43" fmla="*/ 128 h 222"/>
                <a:gd name="T44" fmla="*/ 67 w 223"/>
                <a:gd name="T45" fmla="*/ 98 h 222"/>
                <a:gd name="T46" fmla="*/ 107 w 223"/>
                <a:gd name="T47" fmla="*/ 68 h 222"/>
                <a:gd name="T48" fmla="*/ 155 w 223"/>
                <a:gd name="T49" fmla="*/ 106 h 222"/>
                <a:gd name="T50" fmla="*/ 156 w 223"/>
                <a:gd name="T51" fmla="*/ 139 h 222"/>
                <a:gd name="T52" fmla="*/ 153 w 223"/>
                <a:gd name="T53" fmla="*/ 144 h 222"/>
                <a:gd name="T54" fmla="*/ 79 w 223"/>
                <a:gd name="T55" fmla="*/ 164 h 222"/>
                <a:gd name="T56" fmla="*/ 124 w 223"/>
                <a:gd name="T57" fmla="*/ 162 h 222"/>
                <a:gd name="T58" fmla="*/ 66 w 223"/>
                <a:gd name="T59" fmla="*/ 137 h 222"/>
                <a:gd name="T60" fmla="*/ 63 w 223"/>
                <a:gd name="T61" fmla="*/ 133 h 222"/>
                <a:gd name="T62" fmla="*/ 61 w 223"/>
                <a:gd name="T63" fmla="*/ 128 h 222"/>
                <a:gd name="T64" fmla="*/ 65 w 223"/>
                <a:gd name="T65" fmla="*/ 149 h 222"/>
                <a:gd name="T66" fmla="*/ 59 w 223"/>
                <a:gd name="T67" fmla="*/ 111 h 222"/>
                <a:gd name="T68" fmla="*/ 67 w 223"/>
                <a:gd name="T69" fmla="*/ 76 h 222"/>
                <a:gd name="T70" fmla="*/ 67 w 223"/>
                <a:gd name="T71" fmla="*/ 83 h 222"/>
                <a:gd name="T72" fmla="*/ 133 w 223"/>
                <a:gd name="T73" fmla="*/ 58 h 222"/>
                <a:gd name="T74" fmla="*/ 133 w 223"/>
                <a:gd name="T75" fmla="*/ 35 h 222"/>
                <a:gd name="T76" fmla="*/ 156 w 223"/>
                <a:gd name="T77" fmla="*/ 68 h 222"/>
                <a:gd name="T78" fmla="*/ 164 w 223"/>
                <a:gd name="T79" fmla="*/ 105 h 222"/>
                <a:gd name="T80" fmla="*/ 102 w 223"/>
                <a:gd name="T81" fmla="*/ 9 h 222"/>
                <a:gd name="T82" fmla="*/ 68 w 223"/>
                <a:gd name="T83" fmla="*/ 67 h 222"/>
                <a:gd name="T84" fmla="*/ 9 w 223"/>
                <a:gd name="T85" fmla="*/ 123 h 222"/>
                <a:gd name="T86" fmla="*/ 58 w 223"/>
                <a:gd name="T87" fmla="*/ 79 h 222"/>
                <a:gd name="T88" fmla="*/ 34 w 223"/>
                <a:gd name="T89" fmla="*/ 147 h 222"/>
                <a:gd name="T90" fmla="*/ 47 w 223"/>
                <a:gd name="T91" fmla="*/ 192 h 222"/>
                <a:gd name="T92" fmla="*/ 70 w 223"/>
                <a:gd name="T93" fmla="*/ 164 h 222"/>
                <a:gd name="T94" fmla="*/ 61 w 223"/>
                <a:gd name="T95" fmla="*/ 196 h 222"/>
                <a:gd name="T96" fmla="*/ 121 w 223"/>
                <a:gd name="T97" fmla="*/ 214 h 222"/>
                <a:gd name="T98" fmla="*/ 155 w 223"/>
                <a:gd name="T99" fmla="*/ 156 h 222"/>
                <a:gd name="T100" fmla="*/ 189 w 223"/>
                <a:gd name="T101" fmla="*/ 133 h 222"/>
                <a:gd name="T102" fmla="*/ 192 w 223"/>
                <a:gd name="T103" fmla="*/ 136 h 222"/>
                <a:gd name="T104" fmla="*/ 185 w 223"/>
                <a:gd name="T105" fmla="*/ 135 h 222"/>
                <a:gd name="T106" fmla="*/ 165 w 223"/>
                <a:gd name="T107" fmla="*/ 127 h 222"/>
                <a:gd name="T108" fmla="*/ 214 w 223"/>
                <a:gd name="T109" fmla="*/ 10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 h="222">
                  <a:moveTo>
                    <a:pt x="123" y="90"/>
                  </a:moveTo>
                  <a:cubicBezTo>
                    <a:pt x="111" y="84"/>
                    <a:pt x="97" y="89"/>
                    <a:pt x="90" y="100"/>
                  </a:cubicBezTo>
                  <a:cubicBezTo>
                    <a:pt x="84" y="112"/>
                    <a:pt x="89" y="126"/>
                    <a:pt x="101" y="132"/>
                  </a:cubicBezTo>
                  <a:cubicBezTo>
                    <a:pt x="112" y="138"/>
                    <a:pt x="127" y="134"/>
                    <a:pt x="133" y="122"/>
                  </a:cubicBezTo>
                  <a:cubicBezTo>
                    <a:pt x="139" y="111"/>
                    <a:pt x="134" y="96"/>
                    <a:pt x="123" y="90"/>
                  </a:cubicBezTo>
                  <a:close/>
                  <a:moveTo>
                    <a:pt x="103" y="114"/>
                  </a:moveTo>
                  <a:cubicBezTo>
                    <a:pt x="100" y="114"/>
                    <a:pt x="97" y="111"/>
                    <a:pt x="97" y="108"/>
                  </a:cubicBezTo>
                  <a:cubicBezTo>
                    <a:pt x="97" y="104"/>
                    <a:pt x="100" y="102"/>
                    <a:pt x="103" y="102"/>
                  </a:cubicBezTo>
                  <a:cubicBezTo>
                    <a:pt x="106" y="102"/>
                    <a:pt x="109" y="104"/>
                    <a:pt x="109" y="108"/>
                  </a:cubicBezTo>
                  <a:cubicBezTo>
                    <a:pt x="109" y="111"/>
                    <a:pt x="106" y="114"/>
                    <a:pt x="103" y="114"/>
                  </a:cubicBezTo>
                  <a:close/>
                  <a:moveTo>
                    <a:pt x="223" y="102"/>
                  </a:moveTo>
                  <a:cubicBezTo>
                    <a:pt x="223" y="101"/>
                    <a:pt x="223" y="100"/>
                    <a:pt x="222" y="99"/>
                  </a:cubicBezTo>
                  <a:cubicBezTo>
                    <a:pt x="221" y="85"/>
                    <a:pt x="210" y="75"/>
                    <a:pt x="194" y="68"/>
                  </a:cubicBezTo>
                  <a:cubicBezTo>
                    <a:pt x="193" y="68"/>
                    <a:pt x="192" y="67"/>
                    <a:pt x="191" y="67"/>
                  </a:cubicBezTo>
                  <a:cubicBezTo>
                    <a:pt x="192" y="62"/>
                    <a:pt x="193" y="57"/>
                    <a:pt x="193" y="53"/>
                  </a:cubicBezTo>
                  <a:cubicBezTo>
                    <a:pt x="193" y="41"/>
                    <a:pt x="189" y="30"/>
                    <a:pt x="181" y="24"/>
                  </a:cubicBezTo>
                  <a:cubicBezTo>
                    <a:pt x="177" y="21"/>
                    <a:pt x="173" y="19"/>
                    <a:pt x="169" y="18"/>
                  </a:cubicBezTo>
                  <a:cubicBezTo>
                    <a:pt x="168" y="16"/>
                    <a:pt x="166" y="13"/>
                    <a:pt x="163" y="12"/>
                  </a:cubicBezTo>
                  <a:cubicBezTo>
                    <a:pt x="158" y="9"/>
                    <a:pt x="151" y="11"/>
                    <a:pt x="148" y="17"/>
                  </a:cubicBezTo>
                  <a:cubicBezTo>
                    <a:pt x="147" y="18"/>
                    <a:pt x="147" y="19"/>
                    <a:pt x="147" y="20"/>
                  </a:cubicBezTo>
                  <a:cubicBezTo>
                    <a:pt x="144" y="21"/>
                    <a:pt x="140" y="22"/>
                    <a:pt x="137" y="24"/>
                  </a:cubicBezTo>
                  <a:cubicBezTo>
                    <a:pt x="127" y="9"/>
                    <a:pt x="115" y="0"/>
                    <a:pt x="102" y="0"/>
                  </a:cubicBezTo>
                  <a:cubicBezTo>
                    <a:pt x="101" y="0"/>
                    <a:pt x="100" y="0"/>
                    <a:pt x="99" y="0"/>
                  </a:cubicBezTo>
                  <a:cubicBezTo>
                    <a:pt x="85" y="2"/>
                    <a:pt x="75" y="13"/>
                    <a:pt x="68" y="29"/>
                  </a:cubicBezTo>
                  <a:cubicBezTo>
                    <a:pt x="64" y="40"/>
                    <a:pt x="60" y="54"/>
                    <a:pt x="59" y="69"/>
                  </a:cubicBezTo>
                  <a:cubicBezTo>
                    <a:pt x="49" y="73"/>
                    <a:pt x="40" y="77"/>
                    <a:pt x="32" y="81"/>
                  </a:cubicBezTo>
                  <a:cubicBezTo>
                    <a:pt x="13" y="92"/>
                    <a:pt x="1" y="105"/>
                    <a:pt x="0" y="121"/>
                  </a:cubicBezTo>
                  <a:cubicBezTo>
                    <a:pt x="0" y="122"/>
                    <a:pt x="0" y="123"/>
                    <a:pt x="1" y="124"/>
                  </a:cubicBezTo>
                  <a:cubicBezTo>
                    <a:pt x="2" y="137"/>
                    <a:pt x="14" y="148"/>
                    <a:pt x="29" y="154"/>
                  </a:cubicBezTo>
                  <a:cubicBezTo>
                    <a:pt x="30" y="155"/>
                    <a:pt x="31" y="155"/>
                    <a:pt x="32" y="155"/>
                  </a:cubicBezTo>
                  <a:cubicBezTo>
                    <a:pt x="31" y="160"/>
                    <a:pt x="31" y="165"/>
                    <a:pt x="31" y="170"/>
                  </a:cubicBezTo>
                  <a:cubicBezTo>
                    <a:pt x="31" y="182"/>
                    <a:pt x="34" y="192"/>
                    <a:pt x="42" y="199"/>
                  </a:cubicBezTo>
                  <a:cubicBezTo>
                    <a:pt x="47" y="203"/>
                    <a:pt x="54" y="205"/>
                    <a:pt x="61" y="205"/>
                  </a:cubicBezTo>
                  <a:cubicBezTo>
                    <a:pt x="69" y="205"/>
                    <a:pt x="78" y="203"/>
                    <a:pt x="86" y="199"/>
                  </a:cubicBezTo>
                  <a:cubicBezTo>
                    <a:pt x="96" y="213"/>
                    <a:pt x="108" y="222"/>
                    <a:pt x="121" y="222"/>
                  </a:cubicBezTo>
                  <a:cubicBezTo>
                    <a:pt x="122" y="222"/>
                    <a:pt x="123" y="222"/>
                    <a:pt x="124" y="222"/>
                  </a:cubicBezTo>
                  <a:cubicBezTo>
                    <a:pt x="138" y="220"/>
                    <a:pt x="148" y="209"/>
                    <a:pt x="155" y="193"/>
                  </a:cubicBezTo>
                  <a:cubicBezTo>
                    <a:pt x="159" y="182"/>
                    <a:pt x="163" y="168"/>
                    <a:pt x="164" y="153"/>
                  </a:cubicBezTo>
                  <a:cubicBezTo>
                    <a:pt x="173" y="150"/>
                    <a:pt x="181" y="147"/>
                    <a:pt x="188" y="143"/>
                  </a:cubicBezTo>
                  <a:cubicBezTo>
                    <a:pt x="189" y="144"/>
                    <a:pt x="190" y="144"/>
                    <a:pt x="191" y="145"/>
                  </a:cubicBezTo>
                  <a:cubicBezTo>
                    <a:pt x="196" y="148"/>
                    <a:pt x="203" y="146"/>
                    <a:pt x="206" y="140"/>
                  </a:cubicBezTo>
                  <a:cubicBezTo>
                    <a:pt x="207" y="137"/>
                    <a:pt x="207" y="134"/>
                    <a:pt x="206" y="131"/>
                  </a:cubicBezTo>
                  <a:cubicBezTo>
                    <a:pt x="216" y="122"/>
                    <a:pt x="223" y="112"/>
                    <a:pt x="223" y="102"/>
                  </a:cubicBezTo>
                  <a:close/>
                  <a:moveTo>
                    <a:pt x="155" y="17"/>
                  </a:moveTo>
                  <a:cubicBezTo>
                    <a:pt x="157" y="17"/>
                    <a:pt x="159" y="18"/>
                    <a:pt x="159" y="20"/>
                  </a:cubicBezTo>
                  <a:cubicBezTo>
                    <a:pt x="159" y="22"/>
                    <a:pt x="157" y="23"/>
                    <a:pt x="155" y="23"/>
                  </a:cubicBezTo>
                  <a:cubicBezTo>
                    <a:pt x="154" y="23"/>
                    <a:pt x="152" y="22"/>
                    <a:pt x="152" y="20"/>
                  </a:cubicBezTo>
                  <a:cubicBezTo>
                    <a:pt x="152" y="18"/>
                    <a:pt x="154" y="17"/>
                    <a:pt x="155" y="17"/>
                  </a:cubicBezTo>
                  <a:close/>
                  <a:moveTo>
                    <a:pt x="149" y="28"/>
                  </a:moveTo>
                  <a:cubicBezTo>
                    <a:pt x="150" y="30"/>
                    <a:pt x="151" y="31"/>
                    <a:pt x="153" y="32"/>
                  </a:cubicBezTo>
                  <a:cubicBezTo>
                    <a:pt x="158" y="35"/>
                    <a:pt x="165" y="33"/>
                    <a:pt x="168" y="27"/>
                  </a:cubicBezTo>
                  <a:cubicBezTo>
                    <a:pt x="171" y="28"/>
                    <a:pt x="173" y="29"/>
                    <a:pt x="176" y="31"/>
                  </a:cubicBezTo>
                  <a:cubicBezTo>
                    <a:pt x="181" y="35"/>
                    <a:pt x="184" y="42"/>
                    <a:pt x="184" y="53"/>
                  </a:cubicBezTo>
                  <a:cubicBezTo>
                    <a:pt x="184" y="56"/>
                    <a:pt x="183" y="60"/>
                    <a:pt x="183" y="64"/>
                  </a:cubicBezTo>
                  <a:cubicBezTo>
                    <a:pt x="174" y="62"/>
                    <a:pt x="164" y="60"/>
                    <a:pt x="153" y="59"/>
                  </a:cubicBezTo>
                  <a:cubicBezTo>
                    <a:pt x="150" y="49"/>
                    <a:pt x="146" y="39"/>
                    <a:pt x="141" y="32"/>
                  </a:cubicBezTo>
                  <a:cubicBezTo>
                    <a:pt x="141" y="31"/>
                    <a:pt x="141" y="31"/>
                    <a:pt x="141" y="31"/>
                  </a:cubicBezTo>
                  <a:cubicBezTo>
                    <a:pt x="144" y="30"/>
                    <a:pt x="147" y="29"/>
                    <a:pt x="149" y="28"/>
                  </a:cubicBezTo>
                  <a:close/>
                  <a:moveTo>
                    <a:pt x="146" y="138"/>
                  </a:moveTo>
                  <a:cubicBezTo>
                    <a:pt x="142" y="143"/>
                    <a:pt x="138" y="148"/>
                    <a:pt x="134" y="152"/>
                  </a:cubicBezTo>
                  <a:cubicBezTo>
                    <a:pt x="128" y="153"/>
                    <a:pt x="123" y="154"/>
                    <a:pt x="116" y="155"/>
                  </a:cubicBezTo>
                  <a:cubicBezTo>
                    <a:pt x="108" y="156"/>
                    <a:pt x="99" y="156"/>
                    <a:pt x="90" y="156"/>
                  </a:cubicBezTo>
                  <a:cubicBezTo>
                    <a:pt x="86" y="156"/>
                    <a:pt x="81" y="156"/>
                    <a:pt x="76" y="156"/>
                  </a:cubicBezTo>
                  <a:cubicBezTo>
                    <a:pt x="75" y="153"/>
                    <a:pt x="74" y="149"/>
                    <a:pt x="74" y="146"/>
                  </a:cubicBezTo>
                  <a:cubicBezTo>
                    <a:pt x="75" y="145"/>
                    <a:pt x="76" y="144"/>
                    <a:pt x="77" y="143"/>
                  </a:cubicBezTo>
                  <a:cubicBezTo>
                    <a:pt x="80" y="137"/>
                    <a:pt x="77" y="130"/>
                    <a:pt x="72" y="128"/>
                  </a:cubicBezTo>
                  <a:cubicBezTo>
                    <a:pt x="71" y="127"/>
                    <a:pt x="70" y="127"/>
                    <a:pt x="70" y="127"/>
                  </a:cubicBezTo>
                  <a:cubicBezTo>
                    <a:pt x="69" y="123"/>
                    <a:pt x="69" y="120"/>
                    <a:pt x="68" y="116"/>
                  </a:cubicBezTo>
                  <a:cubicBezTo>
                    <a:pt x="68" y="110"/>
                    <a:pt x="67" y="104"/>
                    <a:pt x="67" y="98"/>
                  </a:cubicBezTo>
                  <a:cubicBezTo>
                    <a:pt x="70" y="94"/>
                    <a:pt x="74" y="89"/>
                    <a:pt x="77" y="84"/>
                  </a:cubicBezTo>
                  <a:cubicBezTo>
                    <a:pt x="81" y="79"/>
                    <a:pt x="85" y="75"/>
                    <a:pt x="89" y="71"/>
                  </a:cubicBezTo>
                  <a:cubicBezTo>
                    <a:pt x="95" y="70"/>
                    <a:pt x="101" y="69"/>
                    <a:pt x="107" y="68"/>
                  </a:cubicBezTo>
                  <a:cubicBezTo>
                    <a:pt x="116" y="67"/>
                    <a:pt x="124" y="66"/>
                    <a:pt x="133" y="66"/>
                  </a:cubicBezTo>
                  <a:cubicBezTo>
                    <a:pt x="138" y="66"/>
                    <a:pt x="142" y="67"/>
                    <a:pt x="147" y="67"/>
                  </a:cubicBezTo>
                  <a:cubicBezTo>
                    <a:pt x="150" y="79"/>
                    <a:pt x="153" y="92"/>
                    <a:pt x="155" y="106"/>
                  </a:cubicBezTo>
                  <a:cubicBezTo>
                    <a:pt x="156" y="112"/>
                    <a:pt x="156" y="118"/>
                    <a:pt x="156" y="124"/>
                  </a:cubicBezTo>
                  <a:cubicBezTo>
                    <a:pt x="153" y="129"/>
                    <a:pt x="149" y="134"/>
                    <a:pt x="146" y="138"/>
                  </a:cubicBezTo>
                  <a:close/>
                  <a:moveTo>
                    <a:pt x="156" y="139"/>
                  </a:moveTo>
                  <a:cubicBezTo>
                    <a:pt x="156" y="141"/>
                    <a:pt x="156" y="144"/>
                    <a:pt x="156" y="146"/>
                  </a:cubicBezTo>
                  <a:cubicBezTo>
                    <a:pt x="154" y="147"/>
                    <a:pt x="151" y="148"/>
                    <a:pt x="149" y="148"/>
                  </a:cubicBezTo>
                  <a:cubicBezTo>
                    <a:pt x="150" y="147"/>
                    <a:pt x="151" y="145"/>
                    <a:pt x="153" y="144"/>
                  </a:cubicBezTo>
                  <a:cubicBezTo>
                    <a:pt x="154" y="142"/>
                    <a:pt x="155" y="141"/>
                    <a:pt x="156" y="139"/>
                  </a:cubicBezTo>
                  <a:close/>
                  <a:moveTo>
                    <a:pt x="89" y="187"/>
                  </a:moveTo>
                  <a:cubicBezTo>
                    <a:pt x="86" y="180"/>
                    <a:pt x="82" y="173"/>
                    <a:pt x="79" y="164"/>
                  </a:cubicBezTo>
                  <a:cubicBezTo>
                    <a:pt x="83" y="165"/>
                    <a:pt x="87" y="165"/>
                    <a:pt x="90" y="165"/>
                  </a:cubicBezTo>
                  <a:cubicBezTo>
                    <a:pt x="99" y="165"/>
                    <a:pt x="108" y="164"/>
                    <a:pt x="117" y="163"/>
                  </a:cubicBezTo>
                  <a:cubicBezTo>
                    <a:pt x="120" y="163"/>
                    <a:pt x="122" y="163"/>
                    <a:pt x="124" y="162"/>
                  </a:cubicBezTo>
                  <a:cubicBezTo>
                    <a:pt x="112" y="173"/>
                    <a:pt x="101" y="182"/>
                    <a:pt x="90" y="187"/>
                  </a:cubicBezTo>
                  <a:cubicBezTo>
                    <a:pt x="90" y="187"/>
                    <a:pt x="89" y="187"/>
                    <a:pt x="89" y="187"/>
                  </a:cubicBezTo>
                  <a:close/>
                  <a:moveTo>
                    <a:pt x="66" y="137"/>
                  </a:moveTo>
                  <a:cubicBezTo>
                    <a:pt x="66" y="138"/>
                    <a:pt x="65" y="140"/>
                    <a:pt x="63" y="140"/>
                  </a:cubicBezTo>
                  <a:cubicBezTo>
                    <a:pt x="61" y="140"/>
                    <a:pt x="60" y="138"/>
                    <a:pt x="60" y="137"/>
                  </a:cubicBezTo>
                  <a:cubicBezTo>
                    <a:pt x="60" y="135"/>
                    <a:pt x="61" y="133"/>
                    <a:pt x="63" y="133"/>
                  </a:cubicBezTo>
                  <a:cubicBezTo>
                    <a:pt x="65" y="133"/>
                    <a:pt x="66" y="135"/>
                    <a:pt x="66" y="137"/>
                  </a:cubicBezTo>
                  <a:close/>
                  <a:moveTo>
                    <a:pt x="59" y="117"/>
                  </a:moveTo>
                  <a:cubicBezTo>
                    <a:pt x="60" y="121"/>
                    <a:pt x="60" y="124"/>
                    <a:pt x="61" y="128"/>
                  </a:cubicBezTo>
                  <a:cubicBezTo>
                    <a:pt x="59" y="129"/>
                    <a:pt x="58" y="130"/>
                    <a:pt x="57" y="132"/>
                  </a:cubicBezTo>
                  <a:cubicBezTo>
                    <a:pt x="54" y="138"/>
                    <a:pt x="56" y="145"/>
                    <a:pt x="62" y="147"/>
                  </a:cubicBezTo>
                  <a:cubicBezTo>
                    <a:pt x="63" y="148"/>
                    <a:pt x="64" y="148"/>
                    <a:pt x="65" y="149"/>
                  </a:cubicBezTo>
                  <a:cubicBezTo>
                    <a:pt x="66" y="151"/>
                    <a:pt x="66" y="153"/>
                    <a:pt x="67" y="155"/>
                  </a:cubicBezTo>
                  <a:cubicBezTo>
                    <a:pt x="58" y="154"/>
                    <a:pt x="50" y="152"/>
                    <a:pt x="42" y="150"/>
                  </a:cubicBezTo>
                  <a:cubicBezTo>
                    <a:pt x="45" y="138"/>
                    <a:pt x="51" y="125"/>
                    <a:pt x="59" y="111"/>
                  </a:cubicBezTo>
                  <a:cubicBezTo>
                    <a:pt x="59" y="113"/>
                    <a:pt x="59" y="115"/>
                    <a:pt x="59" y="117"/>
                  </a:cubicBezTo>
                  <a:close/>
                  <a:moveTo>
                    <a:pt x="67" y="83"/>
                  </a:moveTo>
                  <a:cubicBezTo>
                    <a:pt x="67" y="81"/>
                    <a:pt x="67" y="78"/>
                    <a:pt x="67" y="76"/>
                  </a:cubicBezTo>
                  <a:cubicBezTo>
                    <a:pt x="70" y="75"/>
                    <a:pt x="72" y="75"/>
                    <a:pt x="74" y="74"/>
                  </a:cubicBezTo>
                  <a:cubicBezTo>
                    <a:pt x="73" y="75"/>
                    <a:pt x="72" y="77"/>
                    <a:pt x="71" y="79"/>
                  </a:cubicBezTo>
                  <a:cubicBezTo>
                    <a:pt x="69" y="80"/>
                    <a:pt x="68" y="82"/>
                    <a:pt x="67" y="83"/>
                  </a:cubicBezTo>
                  <a:close/>
                  <a:moveTo>
                    <a:pt x="134" y="36"/>
                  </a:moveTo>
                  <a:cubicBezTo>
                    <a:pt x="137" y="42"/>
                    <a:pt x="141" y="50"/>
                    <a:pt x="144" y="58"/>
                  </a:cubicBezTo>
                  <a:cubicBezTo>
                    <a:pt x="140" y="58"/>
                    <a:pt x="136" y="58"/>
                    <a:pt x="133" y="58"/>
                  </a:cubicBezTo>
                  <a:cubicBezTo>
                    <a:pt x="124" y="58"/>
                    <a:pt x="115" y="58"/>
                    <a:pt x="106" y="59"/>
                  </a:cubicBezTo>
                  <a:cubicBezTo>
                    <a:pt x="104" y="59"/>
                    <a:pt x="101" y="60"/>
                    <a:pt x="99" y="60"/>
                  </a:cubicBezTo>
                  <a:cubicBezTo>
                    <a:pt x="111" y="49"/>
                    <a:pt x="123" y="41"/>
                    <a:pt x="133" y="35"/>
                  </a:cubicBezTo>
                  <a:cubicBezTo>
                    <a:pt x="134" y="35"/>
                    <a:pt x="134" y="36"/>
                    <a:pt x="134" y="36"/>
                  </a:cubicBezTo>
                  <a:close/>
                  <a:moveTo>
                    <a:pt x="164" y="105"/>
                  </a:moveTo>
                  <a:cubicBezTo>
                    <a:pt x="162" y="92"/>
                    <a:pt x="159" y="79"/>
                    <a:pt x="156" y="68"/>
                  </a:cubicBezTo>
                  <a:cubicBezTo>
                    <a:pt x="165" y="69"/>
                    <a:pt x="173" y="71"/>
                    <a:pt x="181" y="73"/>
                  </a:cubicBezTo>
                  <a:cubicBezTo>
                    <a:pt x="178" y="85"/>
                    <a:pt x="172" y="98"/>
                    <a:pt x="164" y="111"/>
                  </a:cubicBezTo>
                  <a:cubicBezTo>
                    <a:pt x="164" y="109"/>
                    <a:pt x="164" y="107"/>
                    <a:pt x="164" y="105"/>
                  </a:cubicBezTo>
                  <a:close/>
                  <a:moveTo>
                    <a:pt x="77" y="32"/>
                  </a:moveTo>
                  <a:cubicBezTo>
                    <a:pt x="83" y="18"/>
                    <a:pt x="91" y="10"/>
                    <a:pt x="100" y="9"/>
                  </a:cubicBezTo>
                  <a:cubicBezTo>
                    <a:pt x="101" y="9"/>
                    <a:pt x="101" y="9"/>
                    <a:pt x="102" y="9"/>
                  </a:cubicBezTo>
                  <a:cubicBezTo>
                    <a:pt x="110" y="9"/>
                    <a:pt x="120" y="15"/>
                    <a:pt x="129" y="28"/>
                  </a:cubicBezTo>
                  <a:cubicBezTo>
                    <a:pt x="114" y="35"/>
                    <a:pt x="99" y="47"/>
                    <a:pt x="85" y="62"/>
                  </a:cubicBezTo>
                  <a:cubicBezTo>
                    <a:pt x="79" y="64"/>
                    <a:pt x="73" y="65"/>
                    <a:pt x="68" y="67"/>
                  </a:cubicBezTo>
                  <a:cubicBezTo>
                    <a:pt x="70" y="53"/>
                    <a:pt x="73" y="42"/>
                    <a:pt x="77" y="32"/>
                  </a:cubicBezTo>
                  <a:close/>
                  <a:moveTo>
                    <a:pt x="33" y="146"/>
                  </a:moveTo>
                  <a:cubicBezTo>
                    <a:pt x="18" y="140"/>
                    <a:pt x="10" y="132"/>
                    <a:pt x="9" y="123"/>
                  </a:cubicBezTo>
                  <a:cubicBezTo>
                    <a:pt x="9" y="122"/>
                    <a:pt x="9" y="122"/>
                    <a:pt x="9" y="121"/>
                  </a:cubicBezTo>
                  <a:cubicBezTo>
                    <a:pt x="9" y="111"/>
                    <a:pt x="19" y="99"/>
                    <a:pt x="36" y="89"/>
                  </a:cubicBezTo>
                  <a:cubicBezTo>
                    <a:pt x="43" y="85"/>
                    <a:pt x="50" y="82"/>
                    <a:pt x="58" y="79"/>
                  </a:cubicBezTo>
                  <a:cubicBezTo>
                    <a:pt x="58" y="83"/>
                    <a:pt x="58" y="86"/>
                    <a:pt x="58" y="90"/>
                  </a:cubicBezTo>
                  <a:cubicBezTo>
                    <a:pt x="58" y="92"/>
                    <a:pt x="58" y="94"/>
                    <a:pt x="58" y="96"/>
                  </a:cubicBezTo>
                  <a:cubicBezTo>
                    <a:pt x="46" y="113"/>
                    <a:pt x="38" y="131"/>
                    <a:pt x="34" y="147"/>
                  </a:cubicBezTo>
                  <a:cubicBezTo>
                    <a:pt x="34" y="147"/>
                    <a:pt x="33" y="146"/>
                    <a:pt x="33" y="146"/>
                  </a:cubicBezTo>
                  <a:close/>
                  <a:moveTo>
                    <a:pt x="61" y="196"/>
                  </a:moveTo>
                  <a:cubicBezTo>
                    <a:pt x="56" y="196"/>
                    <a:pt x="51" y="195"/>
                    <a:pt x="47" y="192"/>
                  </a:cubicBezTo>
                  <a:cubicBezTo>
                    <a:pt x="42" y="188"/>
                    <a:pt x="39" y="180"/>
                    <a:pt x="39" y="170"/>
                  </a:cubicBezTo>
                  <a:cubicBezTo>
                    <a:pt x="39" y="166"/>
                    <a:pt x="40" y="162"/>
                    <a:pt x="40" y="158"/>
                  </a:cubicBezTo>
                  <a:cubicBezTo>
                    <a:pt x="49" y="161"/>
                    <a:pt x="59" y="163"/>
                    <a:pt x="70" y="164"/>
                  </a:cubicBezTo>
                  <a:cubicBezTo>
                    <a:pt x="73" y="174"/>
                    <a:pt x="77" y="183"/>
                    <a:pt x="82" y="191"/>
                  </a:cubicBezTo>
                  <a:cubicBezTo>
                    <a:pt x="82" y="191"/>
                    <a:pt x="82" y="191"/>
                    <a:pt x="82" y="191"/>
                  </a:cubicBezTo>
                  <a:cubicBezTo>
                    <a:pt x="74" y="194"/>
                    <a:pt x="67" y="196"/>
                    <a:pt x="61" y="196"/>
                  </a:cubicBezTo>
                  <a:close/>
                  <a:moveTo>
                    <a:pt x="147" y="190"/>
                  </a:moveTo>
                  <a:cubicBezTo>
                    <a:pt x="140" y="204"/>
                    <a:pt x="132" y="213"/>
                    <a:pt x="123" y="213"/>
                  </a:cubicBezTo>
                  <a:cubicBezTo>
                    <a:pt x="123" y="214"/>
                    <a:pt x="122" y="214"/>
                    <a:pt x="121" y="214"/>
                  </a:cubicBezTo>
                  <a:cubicBezTo>
                    <a:pt x="113" y="214"/>
                    <a:pt x="103" y="207"/>
                    <a:pt x="94" y="195"/>
                  </a:cubicBezTo>
                  <a:cubicBezTo>
                    <a:pt x="109" y="187"/>
                    <a:pt x="124" y="175"/>
                    <a:pt x="138" y="160"/>
                  </a:cubicBezTo>
                  <a:cubicBezTo>
                    <a:pt x="144" y="159"/>
                    <a:pt x="150" y="157"/>
                    <a:pt x="155" y="156"/>
                  </a:cubicBezTo>
                  <a:cubicBezTo>
                    <a:pt x="153" y="169"/>
                    <a:pt x="150" y="181"/>
                    <a:pt x="147" y="190"/>
                  </a:cubicBezTo>
                  <a:close/>
                  <a:moveTo>
                    <a:pt x="192" y="136"/>
                  </a:moveTo>
                  <a:cubicBezTo>
                    <a:pt x="191" y="136"/>
                    <a:pt x="189" y="135"/>
                    <a:pt x="189" y="133"/>
                  </a:cubicBezTo>
                  <a:cubicBezTo>
                    <a:pt x="189" y="131"/>
                    <a:pt x="191" y="129"/>
                    <a:pt x="192" y="129"/>
                  </a:cubicBezTo>
                  <a:cubicBezTo>
                    <a:pt x="194" y="129"/>
                    <a:pt x="196" y="131"/>
                    <a:pt x="196" y="133"/>
                  </a:cubicBezTo>
                  <a:cubicBezTo>
                    <a:pt x="196" y="135"/>
                    <a:pt x="194" y="136"/>
                    <a:pt x="192" y="136"/>
                  </a:cubicBezTo>
                  <a:close/>
                  <a:moveTo>
                    <a:pt x="200" y="124"/>
                  </a:moveTo>
                  <a:cubicBezTo>
                    <a:pt x="195" y="122"/>
                    <a:pt x="189" y="124"/>
                    <a:pt x="186" y="130"/>
                  </a:cubicBezTo>
                  <a:cubicBezTo>
                    <a:pt x="185" y="131"/>
                    <a:pt x="185" y="133"/>
                    <a:pt x="185" y="135"/>
                  </a:cubicBezTo>
                  <a:cubicBezTo>
                    <a:pt x="179" y="138"/>
                    <a:pt x="172" y="141"/>
                    <a:pt x="165" y="143"/>
                  </a:cubicBezTo>
                  <a:cubicBezTo>
                    <a:pt x="165" y="140"/>
                    <a:pt x="165" y="136"/>
                    <a:pt x="165" y="132"/>
                  </a:cubicBezTo>
                  <a:cubicBezTo>
                    <a:pt x="165" y="130"/>
                    <a:pt x="165" y="129"/>
                    <a:pt x="165" y="127"/>
                  </a:cubicBezTo>
                  <a:cubicBezTo>
                    <a:pt x="177" y="109"/>
                    <a:pt x="185" y="92"/>
                    <a:pt x="189" y="76"/>
                  </a:cubicBezTo>
                  <a:cubicBezTo>
                    <a:pt x="189" y="76"/>
                    <a:pt x="190" y="76"/>
                    <a:pt x="190" y="76"/>
                  </a:cubicBezTo>
                  <a:cubicBezTo>
                    <a:pt x="205" y="82"/>
                    <a:pt x="213" y="91"/>
                    <a:pt x="214" y="100"/>
                  </a:cubicBezTo>
                  <a:cubicBezTo>
                    <a:pt x="214" y="100"/>
                    <a:pt x="214" y="101"/>
                    <a:pt x="214" y="102"/>
                  </a:cubicBezTo>
                  <a:cubicBezTo>
                    <a:pt x="214" y="109"/>
                    <a:pt x="209" y="117"/>
                    <a:pt x="200" y="124"/>
                  </a:cubicBez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68574" tIns="34287" rIns="68574" bIns="34287" anchor="ctr"/>
            <a:lstStyle/>
            <a:p>
              <a:pPr algn="ctr" defTabSz="677075" fontAlgn="base">
                <a:spcBef>
                  <a:spcPct val="0"/>
                </a:spcBef>
                <a:spcAft>
                  <a:spcPct val="0"/>
                </a:spcAft>
              </a:pPr>
              <a:endParaRPr lang="en-US" dirty="0">
                <a:solidFill>
                  <a:srgbClr val="0096D6"/>
                </a:solidFill>
                <a:latin typeface="Arial" charset="0"/>
                <a:cs typeface="Arial"/>
              </a:endParaRPr>
            </a:p>
          </p:txBody>
        </p:sp>
      </p:grpSp>
      <p:sp>
        <p:nvSpPr>
          <p:cNvPr id="2" name="Title 1"/>
          <p:cNvSpPr>
            <a:spLocks noGrp="1"/>
          </p:cNvSpPr>
          <p:nvPr>
            <p:ph type="title"/>
          </p:nvPr>
        </p:nvSpPr>
        <p:spPr/>
        <p:txBody>
          <a:bodyPr/>
          <a:lstStyle/>
          <a:p>
            <a:r>
              <a:rPr lang="en-US" dirty="0" err="1" smtClean="0"/>
              <a:t>pxGrid</a:t>
            </a:r>
            <a:r>
              <a:rPr lang="ja-JP" altLang="en-US" dirty="0" smtClean="0"/>
              <a:t>通信の証明書による信頼</a:t>
            </a:r>
            <a:r>
              <a:rPr lang="en-US" altLang="ja-JP" dirty="0" smtClean="0"/>
              <a:t> – </a:t>
            </a:r>
            <a:r>
              <a:rPr lang="ja-JP" altLang="en-US" dirty="0" smtClean="0"/>
              <a:t>対応方法</a:t>
            </a:r>
            <a:endParaRPr lang="en-US" dirty="0"/>
          </a:p>
        </p:txBody>
      </p:sp>
      <p:pic>
        <p:nvPicPr>
          <p:cNvPr id="94" name="Picture 93"/>
          <p:cNvPicPr>
            <a:picLocks noChangeAspect="1"/>
          </p:cNvPicPr>
          <p:nvPr/>
        </p:nvPicPr>
        <p:blipFill>
          <a:blip r:embed="rId4"/>
          <a:stretch>
            <a:fillRect/>
          </a:stretch>
        </p:blipFill>
        <p:spPr>
          <a:xfrm>
            <a:off x="6000822" y="3763719"/>
            <a:ext cx="927100" cy="927100"/>
          </a:xfrm>
          <a:prstGeom prst="rect">
            <a:avLst/>
          </a:prstGeom>
        </p:spPr>
      </p:pic>
      <p:sp>
        <p:nvSpPr>
          <p:cNvPr id="95" name="TextBox 94"/>
          <p:cNvSpPr txBox="1"/>
          <p:nvPr/>
        </p:nvSpPr>
        <p:spPr>
          <a:xfrm>
            <a:off x="6183792" y="2721694"/>
            <a:ext cx="518216" cy="184666"/>
          </a:xfrm>
          <a:prstGeom prst="rect">
            <a:avLst/>
          </a:prstGeom>
          <a:noFill/>
        </p:spPr>
        <p:txBody>
          <a:bodyPr wrap="none" rtlCol="0">
            <a:spAutoFit/>
          </a:bodyPr>
          <a:lstStyle/>
          <a:p>
            <a:pPr algn="ctr"/>
            <a:r>
              <a:rPr lang="en-US" sz="600" dirty="0" smtClean="0">
                <a:solidFill>
                  <a:srgbClr val="FFFFFF"/>
                </a:solidFill>
              </a:rPr>
              <a:t>Controller</a:t>
            </a:r>
            <a:endParaRPr lang="en-US" sz="600" dirty="0">
              <a:solidFill>
                <a:srgbClr val="FFFFFF"/>
              </a:solidFill>
            </a:endParaRPr>
          </a:p>
        </p:txBody>
      </p:sp>
      <p:pic>
        <p:nvPicPr>
          <p:cNvPr id="116" name="Picture 115"/>
          <p:cNvPicPr>
            <a:picLocks noChangeAspect="1"/>
          </p:cNvPicPr>
          <p:nvPr/>
        </p:nvPicPr>
        <p:blipFill>
          <a:blip r:embed="rId5"/>
          <a:stretch>
            <a:fillRect/>
          </a:stretch>
        </p:blipFill>
        <p:spPr>
          <a:xfrm>
            <a:off x="4290915" y="2071883"/>
            <a:ext cx="927100" cy="927100"/>
          </a:xfrm>
          <a:prstGeom prst="rect">
            <a:avLst/>
          </a:prstGeom>
        </p:spPr>
      </p:pic>
      <p:pic>
        <p:nvPicPr>
          <p:cNvPr id="126" name="Picture 125"/>
          <p:cNvPicPr>
            <a:picLocks noChangeAspect="1"/>
          </p:cNvPicPr>
          <p:nvPr/>
        </p:nvPicPr>
        <p:blipFill>
          <a:blip r:embed="rId6"/>
          <a:stretch>
            <a:fillRect/>
          </a:stretch>
        </p:blipFill>
        <p:spPr>
          <a:xfrm>
            <a:off x="6010347" y="489691"/>
            <a:ext cx="914400" cy="927100"/>
          </a:xfrm>
          <a:prstGeom prst="rect">
            <a:avLst/>
          </a:prstGeom>
        </p:spPr>
      </p:pic>
      <p:sp>
        <p:nvSpPr>
          <p:cNvPr id="26" name="Content Placeholder 4"/>
          <p:cNvSpPr txBox="1">
            <a:spLocks/>
          </p:cNvSpPr>
          <p:nvPr/>
        </p:nvSpPr>
        <p:spPr>
          <a:xfrm>
            <a:off x="356616" y="1077912"/>
            <a:ext cx="4069080" cy="3257980"/>
          </a:xfrm>
          <a:prstGeom prst="rect">
            <a:avLst/>
          </a:prstGeom>
        </p:spPr>
        <p:txBody>
          <a:bodyPr/>
          <a:lstStyle>
            <a:lvl1pPr marL="187325" indent="-185738" algn="l" rtl="0" eaLnBrk="1" fontAlgn="base" hangingPunct="1">
              <a:lnSpc>
                <a:spcPct val="90000"/>
              </a:lnSpc>
              <a:spcBef>
                <a:spcPts val="1200"/>
              </a:spcBef>
              <a:spcAft>
                <a:spcPct val="0"/>
              </a:spcAft>
              <a:buSzPct val="80000"/>
              <a:buFont typeface="Arial" charset="0"/>
              <a:buChar char="•"/>
              <a:defRPr>
                <a:solidFill>
                  <a:schemeClr val="tx1"/>
                </a:solidFill>
                <a:latin typeface="+mn-lt"/>
                <a:ea typeface="ＭＳ Ｐゴシック" charset="0"/>
                <a:cs typeface="+mn-cs"/>
                <a:sym typeface="Arial" charset="0"/>
              </a:defRPr>
            </a:lvl1pPr>
            <a:lvl2pPr marL="385763" indent="-193675" algn="l" rtl="0" eaLnBrk="1" fontAlgn="base" hangingPunct="1">
              <a:lnSpc>
                <a:spcPct val="90000"/>
              </a:lnSpc>
              <a:spcBef>
                <a:spcPts val="400"/>
              </a:spcBef>
              <a:spcAft>
                <a:spcPct val="0"/>
              </a:spcAft>
              <a:buSzPct val="80000"/>
              <a:buFont typeface="Arial" charset="0"/>
              <a:buChar char="•"/>
              <a:defRPr sz="1600">
                <a:solidFill>
                  <a:schemeClr val="tx1"/>
                </a:solidFill>
                <a:latin typeface="+mn-lt"/>
                <a:ea typeface="+mn-ea"/>
                <a:cs typeface="+mn-cs"/>
                <a:sym typeface="Arial" charset="0"/>
              </a:defRPr>
            </a:lvl2pPr>
            <a:lvl3pPr marL="546100" indent="-158750" algn="l" rtl="0" eaLnBrk="1" fontAlgn="base" hangingPunct="1">
              <a:lnSpc>
                <a:spcPct val="90000"/>
              </a:lnSpc>
              <a:spcBef>
                <a:spcPts val="200"/>
              </a:spcBef>
              <a:spcAft>
                <a:spcPct val="0"/>
              </a:spcAft>
              <a:buSzPct val="80000"/>
              <a:buFont typeface="Arial" charset="0"/>
              <a:buChar char="•"/>
              <a:defRPr sz="1400">
                <a:solidFill>
                  <a:schemeClr val="tx1"/>
                </a:solidFill>
                <a:latin typeface="+mn-lt"/>
                <a:ea typeface="+mn-ea"/>
                <a:cs typeface="+mn-cs"/>
                <a:sym typeface="Arial" charset="0"/>
              </a:defRPr>
            </a:lvl3pPr>
            <a:lvl4pPr marL="704850" indent="-158750" algn="l" rtl="0" eaLnBrk="1" fontAlgn="base" hangingPunct="1">
              <a:lnSpc>
                <a:spcPct val="90000"/>
              </a:lnSpc>
              <a:spcBef>
                <a:spcPts val="200"/>
              </a:spcBef>
              <a:spcAft>
                <a:spcPct val="0"/>
              </a:spcAft>
              <a:buSzPct val="80000"/>
              <a:buFont typeface="Arial" charset="0"/>
              <a:buChar char="•"/>
              <a:defRPr sz="1400">
                <a:solidFill>
                  <a:schemeClr val="tx1"/>
                </a:solidFill>
                <a:latin typeface="+mn-lt"/>
                <a:ea typeface="+mn-ea"/>
                <a:cs typeface="+mn-cs"/>
                <a:sym typeface="Arial" charset="0"/>
              </a:defRPr>
            </a:lvl4pPr>
            <a:lvl5pPr marL="773113" indent="-66675" algn="l" rtl="0" eaLnBrk="1" fontAlgn="base" hangingPunct="1">
              <a:lnSpc>
                <a:spcPct val="95000"/>
              </a:lnSpc>
              <a:spcBef>
                <a:spcPts val="675"/>
              </a:spcBef>
              <a:spcAft>
                <a:spcPct val="0"/>
              </a:spcAft>
              <a:buClr>
                <a:srgbClr val="FFFFFF"/>
              </a:buClr>
              <a:buSzPct val="100000"/>
              <a:buFont typeface="Arial" charset="0"/>
              <a:buChar char="»"/>
              <a:defRPr>
                <a:solidFill>
                  <a:schemeClr val="tx2"/>
                </a:solidFill>
                <a:latin typeface="+mn-lt"/>
                <a:ea typeface="+mn-ea"/>
                <a:cs typeface="+mn-cs"/>
                <a:sym typeface="Arial"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344487" indent="-342900">
              <a:buFont typeface="+mj-lt"/>
              <a:buAutoNum type="arabicPeriod"/>
            </a:pPr>
            <a:r>
              <a:rPr lang="en-US" kern="0" dirty="0" smtClean="0">
                <a:solidFill>
                  <a:srgbClr val="676767"/>
                </a:solidFill>
              </a:rPr>
              <a:t>Controller &amp; </a:t>
            </a:r>
            <a:r>
              <a:rPr lang="en-US" kern="0" dirty="0" err="1" smtClean="0">
                <a:solidFill>
                  <a:srgbClr val="676767"/>
                </a:solidFill>
              </a:rPr>
              <a:t>pxGrid</a:t>
            </a:r>
            <a:r>
              <a:rPr lang="en-US" kern="0" dirty="0" smtClean="0">
                <a:solidFill>
                  <a:srgbClr val="676767"/>
                </a:solidFill>
              </a:rPr>
              <a:t> Clients</a:t>
            </a:r>
            <a:r>
              <a:rPr lang="ja-JP" altLang="en-US" kern="0" dirty="0" smtClean="0">
                <a:solidFill>
                  <a:srgbClr val="676767"/>
                </a:solidFill>
              </a:rPr>
              <a:t>間は双方向の信頼が必要</a:t>
            </a:r>
            <a:endParaRPr lang="en-US" altLang="ja-JP" kern="0" dirty="0" smtClean="0">
              <a:solidFill>
                <a:srgbClr val="676767"/>
              </a:solidFill>
            </a:endParaRPr>
          </a:p>
          <a:p>
            <a:pPr marL="344487" indent="-342900">
              <a:buFont typeface="+mj-lt"/>
              <a:buAutoNum type="arabicPeriod"/>
            </a:pPr>
            <a:r>
              <a:rPr lang="en-US" kern="0" dirty="0" smtClean="0">
                <a:solidFill>
                  <a:srgbClr val="676767"/>
                </a:solidFill>
              </a:rPr>
              <a:t>Bulk Downloads</a:t>
            </a:r>
            <a:r>
              <a:rPr lang="ja-JP" altLang="en-US" kern="0" dirty="0" smtClean="0">
                <a:solidFill>
                  <a:srgbClr val="676767"/>
                </a:solidFill>
              </a:rPr>
              <a:t>では</a:t>
            </a:r>
            <a:r>
              <a:rPr lang="en-US" altLang="ja-JP" kern="0" dirty="0" smtClean="0">
                <a:solidFill>
                  <a:srgbClr val="676767"/>
                </a:solidFill>
              </a:rPr>
              <a:t> </a:t>
            </a:r>
            <a:r>
              <a:rPr lang="en-US" kern="0" dirty="0" smtClean="0">
                <a:solidFill>
                  <a:srgbClr val="676767"/>
                </a:solidFill>
              </a:rPr>
              <a:t>Client</a:t>
            </a:r>
            <a:r>
              <a:rPr lang="en-US" kern="0" dirty="0">
                <a:solidFill>
                  <a:srgbClr val="676767"/>
                </a:solidFill>
              </a:rPr>
              <a:t>-to-</a:t>
            </a:r>
            <a:r>
              <a:rPr lang="en-US" kern="0" dirty="0" smtClean="0">
                <a:solidFill>
                  <a:srgbClr val="676767"/>
                </a:solidFill>
              </a:rPr>
              <a:t>Client</a:t>
            </a:r>
            <a:r>
              <a:rPr lang="ja-JP" altLang="en-US" kern="0" dirty="0" smtClean="0">
                <a:solidFill>
                  <a:srgbClr val="676767"/>
                </a:solidFill>
              </a:rPr>
              <a:t>間の双方向の信頼</a:t>
            </a:r>
            <a:endParaRPr lang="en-US" altLang="ja-JP" kern="0" dirty="0" smtClean="0">
              <a:solidFill>
                <a:srgbClr val="676767"/>
              </a:solidFill>
            </a:endParaRPr>
          </a:p>
          <a:p>
            <a:pPr marL="344487" indent="-342900">
              <a:buFont typeface="+mj-lt"/>
              <a:buAutoNum type="arabicPeriod"/>
            </a:pPr>
            <a:r>
              <a:rPr lang="en-US" kern="0" dirty="0" smtClean="0">
                <a:solidFill>
                  <a:srgbClr val="676767"/>
                </a:solidFill>
              </a:rPr>
              <a:t>2-Way Trust </a:t>
            </a:r>
            <a:r>
              <a:rPr lang="ja-JP" altLang="en-US" kern="0" dirty="0" smtClean="0">
                <a:solidFill>
                  <a:srgbClr val="676767"/>
                </a:solidFill>
              </a:rPr>
              <a:t>は言い換えると</a:t>
            </a:r>
            <a:r>
              <a:rPr lang="en-US" kern="0" dirty="0" smtClean="0">
                <a:solidFill>
                  <a:srgbClr val="676767"/>
                </a:solidFill>
              </a:rPr>
              <a:t>: </a:t>
            </a:r>
            <a:r>
              <a:rPr lang="ja-JP" altLang="en-US" kern="0" dirty="0" smtClean="0">
                <a:solidFill>
                  <a:srgbClr val="676767"/>
                </a:solidFill>
              </a:rPr>
              <a:t>フルメッシュの信頼関係が必要</a:t>
            </a:r>
            <a:endParaRPr lang="en-US" altLang="ja-JP" kern="0" dirty="0" smtClean="0">
              <a:solidFill>
                <a:srgbClr val="676767"/>
              </a:solidFill>
            </a:endParaRPr>
          </a:p>
        </p:txBody>
      </p:sp>
      <p:cxnSp>
        <p:nvCxnSpPr>
          <p:cNvPr id="29" name="Straight Arrow Connector 28"/>
          <p:cNvCxnSpPr/>
          <p:nvPr/>
        </p:nvCxnSpPr>
        <p:spPr>
          <a:xfrm>
            <a:off x="6475083" y="1299884"/>
            <a:ext cx="0" cy="777694"/>
          </a:xfrm>
          <a:prstGeom prst="straightConnector1">
            <a:avLst/>
          </a:prstGeom>
          <a:ln w="38100" cmpd="sng">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6888765" y="2520970"/>
            <a:ext cx="856258" cy="2071"/>
          </a:xfrm>
          <a:prstGeom prst="straightConnector1">
            <a:avLst/>
          </a:prstGeom>
          <a:ln w="38100" cmpd="sng">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6462779" y="2988140"/>
            <a:ext cx="0" cy="812852"/>
          </a:xfrm>
          <a:prstGeom prst="straightConnector1">
            <a:avLst/>
          </a:prstGeom>
          <a:ln w="38100" cmpd="sng">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150404" y="2512582"/>
            <a:ext cx="812852" cy="0"/>
          </a:xfrm>
          <a:prstGeom prst="straightConnector1">
            <a:avLst/>
          </a:prstGeom>
          <a:ln w="38100" cmpd="sng">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5029200" y="1200150"/>
            <a:ext cx="1066800" cy="1066801"/>
          </a:xfrm>
          <a:prstGeom prst="straightConnector1">
            <a:avLst/>
          </a:prstGeom>
          <a:ln w="38100" cmpd="sng">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843626" y="1147806"/>
            <a:ext cx="1062268" cy="1044564"/>
          </a:xfrm>
          <a:prstGeom prst="straightConnector1">
            <a:avLst/>
          </a:prstGeom>
          <a:ln w="38100" cmpd="sng">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913103" y="2913559"/>
            <a:ext cx="1137636" cy="1076285"/>
          </a:xfrm>
          <a:prstGeom prst="straightConnector1">
            <a:avLst/>
          </a:prstGeom>
          <a:ln w="38100" cmpd="sng">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6832973" y="2835871"/>
            <a:ext cx="1114552" cy="1259879"/>
          </a:xfrm>
          <a:prstGeom prst="straightConnector1">
            <a:avLst/>
          </a:prstGeom>
          <a:ln w="38100" cmpd="sng">
            <a:solidFill>
              <a:srgbClr val="80008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6" name="Freeform 45"/>
          <p:cNvSpPr/>
          <p:nvPr/>
        </p:nvSpPr>
        <p:spPr bwMode="auto">
          <a:xfrm>
            <a:off x="5153891" y="1803862"/>
            <a:ext cx="2610196" cy="565265"/>
          </a:xfrm>
          <a:custGeom>
            <a:avLst/>
            <a:gdLst>
              <a:gd name="connsiteX0" fmla="*/ 2610196 w 2610196"/>
              <a:gd name="connsiteY0" fmla="*/ 540327 h 565265"/>
              <a:gd name="connsiteX1" fmla="*/ 1496291 w 2610196"/>
              <a:gd name="connsiteY1" fmla="*/ 0 h 565265"/>
              <a:gd name="connsiteX2" fmla="*/ 1172094 w 2610196"/>
              <a:gd name="connsiteY2" fmla="*/ 0 h 565265"/>
              <a:gd name="connsiteX3" fmla="*/ 0 w 2610196"/>
              <a:gd name="connsiteY3" fmla="*/ 565265 h 565265"/>
            </a:gdLst>
            <a:ahLst/>
            <a:cxnLst>
              <a:cxn ang="0">
                <a:pos x="connsiteX0" y="connsiteY0"/>
              </a:cxn>
              <a:cxn ang="0">
                <a:pos x="connsiteX1" y="connsiteY1"/>
              </a:cxn>
              <a:cxn ang="0">
                <a:pos x="connsiteX2" y="connsiteY2"/>
              </a:cxn>
              <a:cxn ang="0">
                <a:pos x="connsiteX3" y="connsiteY3"/>
              </a:cxn>
            </a:cxnLst>
            <a:rect l="l" t="t" r="r" b="b"/>
            <a:pathLst>
              <a:path w="2610196" h="565265">
                <a:moveTo>
                  <a:pt x="2610196" y="540327"/>
                </a:moveTo>
                <a:lnTo>
                  <a:pt x="1496291" y="0"/>
                </a:lnTo>
                <a:lnTo>
                  <a:pt x="1172094" y="0"/>
                </a:lnTo>
                <a:lnTo>
                  <a:pt x="0" y="565265"/>
                </a:lnTo>
              </a:path>
            </a:pathLst>
          </a:custGeom>
          <a:noFill/>
          <a:ln w="38100" cap="flat">
            <a:solidFill>
              <a:srgbClr val="800080"/>
            </a:solidFill>
            <a:miter lim="800000"/>
            <a:headEnd type="arrow" w="med" len="med"/>
            <a:tailEnd type="arrow" w="med" len="med"/>
          </a:ln>
        </p:spPr>
        <p:txBody>
          <a:bodyPr rtlCol="0" anchor="ctr"/>
          <a:lstStyle/>
          <a:p>
            <a:pPr algn="ctr"/>
            <a:endParaRPr lang="en-US"/>
          </a:p>
        </p:txBody>
      </p:sp>
      <p:sp>
        <p:nvSpPr>
          <p:cNvPr id="54" name="Freeform 53"/>
          <p:cNvSpPr/>
          <p:nvPr/>
        </p:nvSpPr>
        <p:spPr bwMode="auto">
          <a:xfrm rot="16200000">
            <a:off x="4660669" y="2259623"/>
            <a:ext cx="2610196" cy="565265"/>
          </a:xfrm>
          <a:custGeom>
            <a:avLst/>
            <a:gdLst>
              <a:gd name="connsiteX0" fmla="*/ 2610196 w 2610196"/>
              <a:gd name="connsiteY0" fmla="*/ 540327 h 565265"/>
              <a:gd name="connsiteX1" fmla="*/ 1496291 w 2610196"/>
              <a:gd name="connsiteY1" fmla="*/ 0 h 565265"/>
              <a:gd name="connsiteX2" fmla="*/ 1172094 w 2610196"/>
              <a:gd name="connsiteY2" fmla="*/ 0 h 565265"/>
              <a:gd name="connsiteX3" fmla="*/ 0 w 2610196"/>
              <a:gd name="connsiteY3" fmla="*/ 565265 h 565265"/>
            </a:gdLst>
            <a:ahLst/>
            <a:cxnLst>
              <a:cxn ang="0">
                <a:pos x="connsiteX0" y="connsiteY0"/>
              </a:cxn>
              <a:cxn ang="0">
                <a:pos x="connsiteX1" y="connsiteY1"/>
              </a:cxn>
              <a:cxn ang="0">
                <a:pos x="connsiteX2" y="connsiteY2"/>
              </a:cxn>
              <a:cxn ang="0">
                <a:pos x="connsiteX3" y="connsiteY3"/>
              </a:cxn>
            </a:cxnLst>
            <a:rect l="l" t="t" r="r" b="b"/>
            <a:pathLst>
              <a:path w="2610196" h="565265">
                <a:moveTo>
                  <a:pt x="2610196" y="540327"/>
                </a:moveTo>
                <a:lnTo>
                  <a:pt x="1496291" y="0"/>
                </a:lnTo>
                <a:lnTo>
                  <a:pt x="1172094" y="0"/>
                </a:lnTo>
                <a:lnTo>
                  <a:pt x="0" y="565265"/>
                </a:lnTo>
              </a:path>
            </a:pathLst>
          </a:custGeom>
          <a:noFill/>
          <a:ln w="38100" cap="flat">
            <a:solidFill>
              <a:srgbClr val="800080"/>
            </a:solidFill>
            <a:miter lim="800000"/>
            <a:headEnd type="arrow" w="med" len="med"/>
            <a:tailEnd type="arrow" w="med" len="med"/>
          </a:ln>
        </p:spPr>
        <p:txBody>
          <a:bodyPr rtlCol="0" anchor="ctr"/>
          <a:lstStyle/>
          <a:p>
            <a:pPr algn="ctr"/>
            <a:endParaRPr lang="en-US"/>
          </a:p>
        </p:txBody>
      </p:sp>
    </p:spTree>
    <p:extLst>
      <p:ext uri="{BB962C8B-B14F-4D97-AF65-F5344CB8AC3E}">
        <p14:creationId xmlns:p14="http://schemas.microsoft.com/office/powerpoint/2010/main" val="79229537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wipe(left)">
                                      <p:cBhvr>
                                        <p:cTn id="26" dur="500"/>
                                        <p:tgtEl>
                                          <p:spTgt spid="2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xEl>
                                              <p:pRg st="2" end="2"/>
                                            </p:txEl>
                                          </p:spTgt>
                                        </p:tgtEl>
                                        <p:attrNameLst>
                                          <p:attrName>style.visibility</p:attrName>
                                        </p:attrNameLst>
                                      </p:cBhvr>
                                      <p:to>
                                        <p:strVal val="visible"/>
                                      </p:to>
                                    </p:set>
                                    <p:animEffect transition="in" filter="wipe(left)">
                                      <p:cBhvr>
                                        <p:cTn id="31" dur="500"/>
                                        <p:tgtEl>
                                          <p:spTgt spid="2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par>
                                <p:cTn id="37" presetID="22" presetClass="entr" presetSubtype="4"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par>
                                <p:cTn id="40" presetID="22" presetClass="entr" presetSubtype="4"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down)">
                                      <p:cBhvr>
                                        <p:cTn id="42" dur="500"/>
                                        <p:tgtEl>
                                          <p:spTgt spid="40"/>
                                        </p:tgtEl>
                                      </p:cBhvr>
                                    </p:animEffect>
                                  </p:childTnLst>
                                </p:cTn>
                              </p:par>
                              <p:par>
                                <p:cTn id="43" presetID="22" presetClass="entr" presetSubtype="4"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outVertical)">
                                      <p:cBhvr>
                                        <p:cTn id="5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46" grpId="0" animBg="1"/>
      <p:bldP spid="5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3508000" y="3438605"/>
            <a:ext cx="1338773" cy="1338773"/>
          </a:xfrm>
          <a:prstGeom prst="rect">
            <a:avLst/>
          </a:prstGeom>
        </p:spPr>
      </p:pic>
      <p:pic>
        <p:nvPicPr>
          <p:cNvPr id="47" name="Picture 46"/>
          <p:cNvPicPr>
            <a:picLocks noChangeAspect="1"/>
          </p:cNvPicPr>
          <p:nvPr/>
        </p:nvPicPr>
        <p:blipFill>
          <a:blip r:embed="rId4"/>
          <a:stretch>
            <a:fillRect/>
          </a:stretch>
        </p:blipFill>
        <p:spPr>
          <a:xfrm>
            <a:off x="7904565" y="2173939"/>
            <a:ext cx="927100" cy="927100"/>
          </a:xfrm>
          <a:prstGeom prst="rect">
            <a:avLst/>
          </a:prstGeom>
        </p:spPr>
      </p:pic>
      <p:grpSp>
        <p:nvGrpSpPr>
          <p:cNvPr id="72" name="Group 71"/>
          <p:cNvGrpSpPr/>
          <p:nvPr/>
        </p:nvGrpSpPr>
        <p:grpSpPr>
          <a:xfrm>
            <a:off x="6233693" y="2216808"/>
            <a:ext cx="782233" cy="782976"/>
            <a:chOff x="3813988" y="2466486"/>
            <a:chExt cx="782233" cy="782976"/>
          </a:xfrm>
        </p:grpSpPr>
        <p:sp>
          <p:nvSpPr>
            <p:cNvPr id="42" name="Oval 86"/>
            <p:cNvSpPr>
              <a:spLocks/>
            </p:cNvSpPr>
            <p:nvPr/>
          </p:nvSpPr>
          <p:spPr bwMode="auto">
            <a:xfrm>
              <a:off x="3813988" y="2466486"/>
              <a:ext cx="782233" cy="782976"/>
            </a:xfrm>
            <a:prstGeom prst="ellipse">
              <a:avLst/>
            </a:prstGeom>
            <a:solidFill>
              <a:srgbClr val="3F5CFF">
                <a:lumMod val="10000"/>
              </a:srgbClr>
            </a:solidFill>
            <a:ln w="25400" cap="flat">
              <a:gradFill>
                <a:gsLst>
                  <a:gs pos="0">
                    <a:srgbClr val="0183B7">
                      <a:lumMod val="20000"/>
                      <a:lumOff val="80000"/>
                    </a:srgbClr>
                  </a:gs>
                  <a:gs pos="100000">
                    <a:srgbClr val="0183B7">
                      <a:lumMod val="20000"/>
                      <a:lumOff val="80000"/>
                      <a:alpha val="39000"/>
                    </a:srgbClr>
                  </a:gs>
                </a:gsLst>
                <a:lin ang="5400000" scaled="0"/>
              </a:gradFill>
              <a:round/>
              <a:headEnd type="none" w="med" len="med"/>
              <a:tailEnd type="none" w="med" len="med"/>
            </a:ln>
            <a:effectLst>
              <a:outerShdw blurRad="50800" dist="38100" dir="2700000" algn="tl" rotWithShape="0">
                <a:prstClr val="black">
                  <a:alpha val="40000"/>
                </a:prstClr>
              </a:outerShdw>
            </a:effectLst>
          </p:spPr>
          <p:txBody>
            <a:bodyPr lIns="0" tIns="0" rIns="0" bIns="0"/>
            <a:lstStyle/>
            <a:p>
              <a:pPr defTabSz="1219156" eaLnBrk="0" hangingPunct="0">
                <a:lnSpc>
                  <a:spcPct val="90000"/>
                </a:lnSpc>
                <a:defRPr/>
              </a:pPr>
              <a:endParaRPr lang="en-US" sz="2400" kern="0" dirty="0"/>
            </a:p>
          </p:txBody>
        </p:sp>
        <p:sp>
          <p:nvSpPr>
            <p:cNvPr id="71" name="Freeform 17"/>
            <p:cNvSpPr>
              <a:spLocks noEditPoints="1"/>
            </p:cNvSpPr>
            <p:nvPr/>
          </p:nvSpPr>
          <p:spPr bwMode="auto">
            <a:xfrm>
              <a:off x="3964421" y="2645617"/>
              <a:ext cx="480852" cy="478119"/>
            </a:xfrm>
            <a:custGeom>
              <a:avLst/>
              <a:gdLst>
                <a:gd name="T0" fmla="*/ 101 w 223"/>
                <a:gd name="T1" fmla="*/ 132 h 222"/>
                <a:gd name="T2" fmla="*/ 103 w 223"/>
                <a:gd name="T3" fmla="*/ 114 h 222"/>
                <a:gd name="T4" fmla="*/ 109 w 223"/>
                <a:gd name="T5" fmla="*/ 108 h 222"/>
                <a:gd name="T6" fmla="*/ 222 w 223"/>
                <a:gd name="T7" fmla="*/ 99 h 222"/>
                <a:gd name="T8" fmla="*/ 193 w 223"/>
                <a:gd name="T9" fmla="*/ 53 h 222"/>
                <a:gd name="T10" fmla="*/ 163 w 223"/>
                <a:gd name="T11" fmla="*/ 12 h 222"/>
                <a:gd name="T12" fmla="*/ 137 w 223"/>
                <a:gd name="T13" fmla="*/ 24 h 222"/>
                <a:gd name="T14" fmla="*/ 68 w 223"/>
                <a:gd name="T15" fmla="*/ 29 h 222"/>
                <a:gd name="T16" fmla="*/ 0 w 223"/>
                <a:gd name="T17" fmla="*/ 121 h 222"/>
                <a:gd name="T18" fmla="*/ 32 w 223"/>
                <a:gd name="T19" fmla="*/ 155 h 222"/>
                <a:gd name="T20" fmla="*/ 61 w 223"/>
                <a:gd name="T21" fmla="*/ 205 h 222"/>
                <a:gd name="T22" fmla="*/ 124 w 223"/>
                <a:gd name="T23" fmla="*/ 222 h 222"/>
                <a:gd name="T24" fmla="*/ 188 w 223"/>
                <a:gd name="T25" fmla="*/ 143 h 222"/>
                <a:gd name="T26" fmla="*/ 206 w 223"/>
                <a:gd name="T27" fmla="*/ 131 h 222"/>
                <a:gd name="T28" fmla="*/ 159 w 223"/>
                <a:gd name="T29" fmla="*/ 20 h 222"/>
                <a:gd name="T30" fmla="*/ 155 w 223"/>
                <a:gd name="T31" fmla="*/ 17 h 222"/>
                <a:gd name="T32" fmla="*/ 168 w 223"/>
                <a:gd name="T33" fmla="*/ 27 h 222"/>
                <a:gd name="T34" fmla="*/ 183 w 223"/>
                <a:gd name="T35" fmla="*/ 64 h 222"/>
                <a:gd name="T36" fmla="*/ 141 w 223"/>
                <a:gd name="T37" fmla="*/ 31 h 222"/>
                <a:gd name="T38" fmla="*/ 134 w 223"/>
                <a:gd name="T39" fmla="*/ 152 h 222"/>
                <a:gd name="T40" fmla="*/ 76 w 223"/>
                <a:gd name="T41" fmla="*/ 156 h 222"/>
                <a:gd name="T42" fmla="*/ 72 w 223"/>
                <a:gd name="T43" fmla="*/ 128 h 222"/>
                <a:gd name="T44" fmla="*/ 67 w 223"/>
                <a:gd name="T45" fmla="*/ 98 h 222"/>
                <a:gd name="T46" fmla="*/ 107 w 223"/>
                <a:gd name="T47" fmla="*/ 68 h 222"/>
                <a:gd name="T48" fmla="*/ 155 w 223"/>
                <a:gd name="T49" fmla="*/ 106 h 222"/>
                <a:gd name="T50" fmla="*/ 156 w 223"/>
                <a:gd name="T51" fmla="*/ 139 h 222"/>
                <a:gd name="T52" fmla="*/ 153 w 223"/>
                <a:gd name="T53" fmla="*/ 144 h 222"/>
                <a:gd name="T54" fmla="*/ 79 w 223"/>
                <a:gd name="T55" fmla="*/ 164 h 222"/>
                <a:gd name="T56" fmla="*/ 124 w 223"/>
                <a:gd name="T57" fmla="*/ 162 h 222"/>
                <a:gd name="T58" fmla="*/ 66 w 223"/>
                <a:gd name="T59" fmla="*/ 137 h 222"/>
                <a:gd name="T60" fmla="*/ 63 w 223"/>
                <a:gd name="T61" fmla="*/ 133 h 222"/>
                <a:gd name="T62" fmla="*/ 61 w 223"/>
                <a:gd name="T63" fmla="*/ 128 h 222"/>
                <a:gd name="T64" fmla="*/ 65 w 223"/>
                <a:gd name="T65" fmla="*/ 149 h 222"/>
                <a:gd name="T66" fmla="*/ 59 w 223"/>
                <a:gd name="T67" fmla="*/ 111 h 222"/>
                <a:gd name="T68" fmla="*/ 67 w 223"/>
                <a:gd name="T69" fmla="*/ 76 h 222"/>
                <a:gd name="T70" fmla="*/ 67 w 223"/>
                <a:gd name="T71" fmla="*/ 83 h 222"/>
                <a:gd name="T72" fmla="*/ 133 w 223"/>
                <a:gd name="T73" fmla="*/ 58 h 222"/>
                <a:gd name="T74" fmla="*/ 133 w 223"/>
                <a:gd name="T75" fmla="*/ 35 h 222"/>
                <a:gd name="T76" fmla="*/ 156 w 223"/>
                <a:gd name="T77" fmla="*/ 68 h 222"/>
                <a:gd name="T78" fmla="*/ 164 w 223"/>
                <a:gd name="T79" fmla="*/ 105 h 222"/>
                <a:gd name="T80" fmla="*/ 102 w 223"/>
                <a:gd name="T81" fmla="*/ 9 h 222"/>
                <a:gd name="T82" fmla="*/ 68 w 223"/>
                <a:gd name="T83" fmla="*/ 67 h 222"/>
                <a:gd name="T84" fmla="*/ 9 w 223"/>
                <a:gd name="T85" fmla="*/ 123 h 222"/>
                <a:gd name="T86" fmla="*/ 58 w 223"/>
                <a:gd name="T87" fmla="*/ 79 h 222"/>
                <a:gd name="T88" fmla="*/ 34 w 223"/>
                <a:gd name="T89" fmla="*/ 147 h 222"/>
                <a:gd name="T90" fmla="*/ 47 w 223"/>
                <a:gd name="T91" fmla="*/ 192 h 222"/>
                <a:gd name="T92" fmla="*/ 70 w 223"/>
                <a:gd name="T93" fmla="*/ 164 h 222"/>
                <a:gd name="T94" fmla="*/ 61 w 223"/>
                <a:gd name="T95" fmla="*/ 196 h 222"/>
                <a:gd name="T96" fmla="*/ 121 w 223"/>
                <a:gd name="T97" fmla="*/ 214 h 222"/>
                <a:gd name="T98" fmla="*/ 155 w 223"/>
                <a:gd name="T99" fmla="*/ 156 h 222"/>
                <a:gd name="T100" fmla="*/ 189 w 223"/>
                <a:gd name="T101" fmla="*/ 133 h 222"/>
                <a:gd name="T102" fmla="*/ 192 w 223"/>
                <a:gd name="T103" fmla="*/ 136 h 222"/>
                <a:gd name="T104" fmla="*/ 185 w 223"/>
                <a:gd name="T105" fmla="*/ 135 h 222"/>
                <a:gd name="T106" fmla="*/ 165 w 223"/>
                <a:gd name="T107" fmla="*/ 127 h 222"/>
                <a:gd name="T108" fmla="*/ 214 w 223"/>
                <a:gd name="T109" fmla="*/ 10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3" h="222">
                  <a:moveTo>
                    <a:pt x="123" y="90"/>
                  </a:moveTo>
                  <a:cubicBezTo>
                    <a:pt x="111" y="84"/>
                    <a:pt x="97" y="89"/>
                    <a:pt x="90" y="100"/>
                  </a:cubicBezTo>
                  <a:cubicBezTo>
                    <a:pt x="84" y="112"/>
                    <a:pt x="89" y="126"/>
                    <a:pt x="101" y="132"/>
                  </a:cubicBezTo>
                  <a:cubicBezTo>
                    <a:pt x="112" y="138"/>
                    <a:pt x="127" y="134"/>
                    <a:pt x="133" y="122"/>
                  </a:cubicBezTo>
                  <a:cubicBezTo>
                    <a:pt x="139" y="111"/>
                    <a:pt x="134" y="96"/>
                    <a:pt x="123" y="90"/>
                  </a:cubicBezTo>
                  <a:close/>
                  <a:moveTo>
                    <a:pt x="103" y="114"/>
                  </a:moveTo>
                  <a:cubicBezTo>
                    <a:pt x="100" y="114"/>
                    <a:pt x="97" y="111"/>
                    <a:pt x="97" y="108"/>
                  </a:cubicBezTo>
                  <a:cubicBezTo>
                    <a:pt x="97" y="104"/>
                    <a:pt x="100" y="102"/>
                    <a:pt x="103" y="102"/>
                  </a:cubicBezTo>
                  <a:cubicBezTo>
                    <a:pt x="106" y="102"/>
                    <a:pt x="109" y="104"/>
                    <a:pt x="109" y="108"/>
                  </a:cubicBezTo>
                  <a:cubicBezTo>
                    <a:pt x="109" y="111"/>
                    <a:pt x="106" y="114"/>
                    <a:pt x="103" y="114"/>
                  </a:cubicBezTo>
                  <a:close/>
                  <a:moveTo>
                    <a:pt x="223" y="102"/>
                  </a:moveTo>
                  <a:cubicBezTo>
                    <a:pt x="223" y="101"/>
                    <a:pt x="223" y="100"/>
                    <a:pt x="222" y="99"/>
                  </a:cubicBezTo>
                  <a:cubicBezTo>
                    <a:pt x="221" y="85"/>
                    <a:pt x="210" y="75"/>
                    <a:pt x="194" y="68"/>
                  </a:cubicBezTo>
                  <a:cubicBezTo>
                    <a:pt x="193" y="68"/>
                    <a:pt x="192" y="67"/>
                    <a:pt x="191" y="67"/>
                  </a:cubicBezTo>
                  <a:cubicBezTo>
                    <a:pt x="192" y="62"/>
                    <a:pt x="193" y="57"/>
                    <a:pt x="193" y="53"/>
                  </a:cubicBezTo>
                  <a:cubicBezTo>
                    <a:pt x="193" y="41"/>
                    <a:pt x="189" y="30"/>
                    <a:pt x="181" y="24"/>
                  </a:cubicBezTo>
                  <a:cubicBezTo>
                    <a:pt x="177" y="21"/>
                    <a:pt x="173" y="19"/>
                    <a:pt x="169" y="18"/>
                  </a:cubicBezTo>
                  <a:cubicBezTo>
                    <a:pt x="168" y="16"/>
                    <a:pt x="166" y="13"/>
                    <a:pt x="163" y="12"/>
                  </a:cubicBezTo>
                  <a:cubicBezTo>
                    <a:pt x="158" y="9"/>
                    <a:pt x="151" y="11"/>
                    <a:pt x="148" y="17"/>
                  </a:cubicBezTo>
                  <a:cubicBezTo>
                    <a:pt x="147" y="18"/>
                    <a:pt x="147" y="19"/>
                    <a:pt x="147" y="20"/>
                  </a:cubicBezTo>
                  <a:cubicBezTo>
                    <a:pt x="144" y="21"/>
                    <a:pt x="140" y="22"/>
                    <a:pt x="137" y="24"/>
                  </a:cubicBezTo>
                  <a:cubicBezTo>
                    <a:pt x="127" y="9"/>
                    <a:pt x="115" y="0"/>
                    <a:pt x="102" y="0"/>
                  </a:cubicBezTo>
                  <a:cubicBezTo>
                    <a:pt x="101" y="0"/>
                    <a:pt x="100" y="0"/>
                    <a:pt x="99" y="0"/>
                  </a:cubicBezTo>
                  <a:cubicBezTo>
                    <a:pt x="85" y="2"/>
                    <a:pt x="75" y="13"/>
                    <a:pt x="68" y="29"/>
                  </a:cubicBezTo>
                  <a:cubicBezTo>
                    <a:pt x="64" y="40"/>
                    <a:pt x="60" y="54"/>
                    <a:pt x="59" y="69"/>
                  </a:cubicBezTo>
                  <a:cubicBezTo>
                    <a:pt x="49" y="73"/>
                    <a:pt x="40" y="77"/>
                    <a:pt x="32" y="81"/>
                  </a:cubicBezTo>
                  <a:cubicBezTo>
                    <a:pt x="13" y="92"/>
                    <a:pt x="1" y="105"/>
                    <a:pt x="0" y="121"/>
                  </a:cubicBezTo>
                  <a:cubicBezTo>
                    <a:pt x="0" y="122"/>
                    <a:pt x="0" y="123"/>
                    <a:pt x="1" y="124"/>
                  </a:cubicBezTo>
                  <a:cubicBezTo>
                    <a:pt x="2" y="137"/>
                    <a:pt x="14" y="148"/>
                    <a:pt x="29" y="154"/>
                  </a:cubicBezTo>
                  <a:cubicBezTo>
                    <a:pt x="30" y="155"/>
                    <a:pt x="31" y="155"/>
                    <a:pt x="32" y="155"/>
                  </a:cubicBezTo>
                  <a:cubicBezTo>
                    <a:pt x="31" y="160"/>
                    <a:pt x="31" y="165"/>
                    <a:pt x="31" y="170"/>
                  </a:cubicBezTo>
                  <a:cubicBezTo>
                    <a:pt x="31" y="182"/>
                    <a:pt x="34" y="192"/>
                    <a:pt x="42" y="199"/>
                  </a:cubicBezTo>
                  <a:cubicBezTo>
                    <a:pt x="47" y="203"/>
                    <a:pt x="54" y="205"/>
                    <a:pt x="61" y="205"/>
                  </a:cubicBezTo>
                  <a:cubicBezTo>
                    <a:pt x="69" y="205"/>
                    <a:pt x="78" y="203"/>
                    <a:pt x="86" y="199"/>
                  </a:cubicBezTo>
                  <a:cubicBezTo>
                    <a:pt x="96" y="213"/>
                    <a:pt x="108" y="222"/>
                    <a:pt x="121" y="222"/>
                  </a:cubicBezTo>
                  <a:cubicBezTo>
                    <a:pt x="122" y="222"/>
                    <a:pt x="123" y="222"/>
                    <a:pt x="124" y="222"/>
                  </a:cubicBezTo>
                  <a:cubicBezTo>
                    <a:pt x="138" y="220"/>
                    <a:pt x="148" y="209"/>
                    <a:pt x="155" y="193"/>
                  </a:cubicBezTo>
                  <a:cubicBezTo>
                    <a:pt x="159" y="182"/>
                    <a:pt x="163" y="168"/>
                    <a:pt x="164" y="153"/>
                  </a:cubicBezTo>
                  <a:cubicBezTo>
                    <a:pt x="173" y="150"/>
                    <a:pt x="181" y="147"/>
                    <a:pt x="188" y="143"/>
                  </a:cubicBezTo>
                  <a:cubicBezTo>
                    <a:pt x="189" y="144"/>
                    <a:pt x="190" y="144"/>
                    <a:pt x="191" y="145"/>
                  </a:cubicBezTo>
                  <a:cubicBezTo>
                    <a:pt x="196" y="148"/>
                    <a:pt x="203" y="146"/>
                    <a:pt x="206" y="140"/>
                  </a:cubicBezTo>
                  <a:cubicBezTo>
                    <a:pt x="207" y="137"/>
                    <a:pt x="207" y="134"/>
                    <a:pt x="206" y="131"/>
                  </a:cubicBezTo>
                  <a:cubicBezTo>
                    <a:pt x="216" y="122"/>
                    <a:pt x="223" y="112"/>
                    <a:pt x="223" y="102"/>
                  </a:cubicBezTo>
                  <a:close/>
                  <a:moveTo>
                    <a:pt x="155" y="17"/>
                  </a:moveTo>
                  <a:cubicBezTo>
                    <a:pt x="157" y="17"/>
                    <a:pt x="159" y="18"/>
                    <a:pt x="159" y="20"/>
                  </a:cubicBezTo>
                  <a:cubicBezTo>
                    <a:pt x="159" y="22"/>
                    <a:pt x="157" y="23"/>
                    <a:pt x="155" y="23"/>
                  </a:cubicBezTo>
                  <a:cubicBezTo>
                    <a:pt x="154" y="23"/>
                    <a:pt x="152" y="22"/>
                    <a:pt x="152" y="20"/>
                  </a:cubicBezTo>
                  <a:cubicBezTo>
                    <a:pt x="152" y="18"/>
                    <a:pt x="154" y="17"/>
                    <a:pt x="155" y="17"/>
                  </a:cubicBezTo>
                  <a:close/>
                  <a:moveTo>
                    <a:pt x="149" y="28"/>
                  </a:moveTo>
                  <a:cubicBezTo>
                    <a:pt x="150" y="30"/>
                    <a:pt x="151" y="31"/>
                    <a:pt x="153" y="32"/>
                  </a:cubicBezTo>
                  <a:cubicBezTo>
                    <a:pt x="158" y="35"/>
                    <a:pt x="165" y="33"/>
                    <a:pt x="168" y="27"/>
                  </a:cubicBezTo>
                  <a:cubicBezTo>
                    <a:pt x="171" y="28"/>
                    <a:pt x="173" y="29"/>
                    <a:pt x="176" y="31"/>
                  </a:cubicBezTo>
                  <a:cubicBezTo>
                    <a:pt x="181" y="35"/>
                    <a:pt x="184" y="42"/>
                    <a:pt x="184" y="53"/>
                  </a:cubicBezTo>
                  <a:cubicBezTo>
                    <a:pt x="184" y="56"/>
                    <a:pt x="183" y="60"/>
                    <a:pt x="183" y="64"/>
                  </a:cubicBezTo>
                  <a:cubicBezTo>
                    <a:pt x="174" y="62"/>
                    <a:pt x="164" y="60"/>
                    <a:pt x="153" y="59"/>
                  </a:cubicBezTo>
                  <a:cubicBezTo>
                    <a:pt x="150" y="49"/>
                    <a:pt x="146" y="39"/>
                    <a:pt x="141" y="32"/>
                  </a:cubicBezTo>
                  <a:cubicBezTo>
                    <a:pt x="141" y="31"/>
                    <a:pt x="141" y="31"/>
                    <a:pt x="141" y="31"/>
                  </a:cubicBezTo>
                  <a:cubicBezTo>
                    <a:pt x="144" y="30"/>
                    <a:pt x="147" y="29"/>
                    <a:pt x="149" y="28"/>
                  </a:cubicBezTo>
                  <a:close/>
                  <a:moveTo>
                    <a:pt x="146" y="138"/>
                  </a:moveTo>
                  <a:cubicBezTo>
                    <a:pt x="142" y="143"/>
                    <a:pt x="138" y="148"/>
                    <a:pt x="134" y="152"/>
                  </a:cubicBezTo>
                  <a:cubicBezTo>
                    <a:pt x="128" y="153"/>
                    <a:pt x="123" y="154"/>
                    <a:pt x="116" y="155"/>
                  </a:cubicBezTo>
                  <a:cubicBezTo>
                    <a:pt x="108" y="156"/>
                    <a:pt x="99" y="156"/>
                    <a:pt x="90" y="156"/>
                  </a:cubicBezTo>
                  <a:cubicBezTo>
                    <a:pt x="86" y="156"/>
                    <a:pt x="81" y="156"/>
                    <a:pt x="76" y="156"/>
                  </a:cubicBezTo>
                  <a:cubicBezTo>
                    <a:pt x="75" y="153"/>
                    <a:pt x="74" y="149"/>
                    <a:pt x="74" y="146"/>
                  </a:cubicBezTo>
                  <a:cubicBezTo>
                    <a:pt x="75" y="145"/>
                    <a:pt x="76" y="144"/>
                    <a:pt x="77" y="143"/>
                  </a:cubicBezTo>
                  <a:cubicBezTo>
                    <a:pt x="80" y="137"/>
                    <a:pt x="77" y="130"/>
                    <a:pt x="72" y="128"/>
                  </a:cubicBezTo>
                  <a:cubicBezTo>
                    <a:pt x="71" y="127"/>
                    <a:pt x="70" y="127"/>
                    <a:pt x="70" y="127"/>
                  </a:cubicBezTo>
                  <a:cubicBezTo>
                    <a:pt x="69" y="123"/>
                    <a:pt x="69" y="120"/>
                    <a:pt x="68" y="116"/>
                  </a:cubicBezTo>
                  <a:cubicBezTo>
                    <a:pt x="68" y="110"/>
                    <a:pt x="67" y="104"/>
                    <a:pt x="67" y="98"/>
                  </a:cubicBezTo>
                  <a:cubicBezTo>
                    <a:pt x="70" y="94"/>
                    <a:pt x="74" y="89"/>
                    <a:pt x="77" y="84"/>
                  </a:cubicBezTo>
                  <a:cubicBezTo>
                    <a:pt x="81" y="79"/>
                    <a:pt x="85" y="75"/>
                    <a:pt x="89" y="71"/>
                  </a:cubicBezTo>
                  <a:cubicBezTo>
                    <a:pt x="95" y="70"/>
                    <a:pt x="101" y="69"/>
                    <a:pt x="107" y="68"/>
                  </a:cubicBezTo>
                  <a:cubicBezTo>
                    <a:pt x="116" y="67"/>
                    <a:pt x="124" y="66"/>
                    <a:pt x="133" y="66"/>
                  </a:cubicBezTo>
                  <a:cubicBezTo>
                    <a:pt x="138" y="66"/>
                    <a:pt x="142" y="67"/>
                    <a:pt x="147" y="67"/>
                  </a:cubicBezTo>
                  <a:cubicBezTo>
                    <a:pt x="150" y="79"/>
                    <a:pt x="153" y="92"/>
                    <a:pt x="155" y="106"/>
                  </a:cubicBezTo>
                  <a:cubicBezTo>
                    <a:pt x="156" y="112"/>
                    <a:pt x="156" y="118"/>
                    <a:pt x="156" y="124"/>
                  </a:cubicBezTo>
                  <a:cubicBezTo>
                    <a:pt x="153" y="129"/>
                    <a:pt x="149" y="134"/>
                    <a:pt x="146" y="138"/>
                  </a:cubicBezTo>
                  <a:close/>
                  <a:moveTo>
                    <a:pt x="156" y="139"/>
                  </a:moveTo>
                  <a:cubicBezTo>
                    <a:pt x="156" y="141"/>
                    <a:pt x="156" y="144"/>
                    <a:pt x="156" y="146"/>
                  </a:cubicBezTo>
                  <a:cubicBezTo>
                    <a:pt x="154" y="147"/>
                    <a:pt x="151" y="148"/>
                    <a:pt x="149" y="148"/>
                  </a:cubicBezTo>
                  <a:cubicBezTo>
                    <a:pt x="150" y="147"/>
                    <a:pt x="151" y="145"/>
                    <a:pt x="153" y="144"/>
                  </a:cubicBezTo>
                  <a:cubicBezTo>
                    <a:pt x="154" y="142"/>
                    <a:pt x="155" y="141"/>
                    <a:pt x="156" y="139"/>
                  </a:cubicBezTo>
                  <a:close/>
                  <a:moveTo>
                    <a:pt x="89" y="187"/>
                  </a:moveTo>
                  <a:cubicBezTo>
                    <a:pt x="86" y="180"/>
                    <a:pt x="82" y="173"/>
                    <a:pt x="79" y="164"/>
                  </a:cubicBezTo>
                  <a:cubicBezTo>
                    <a:pt x="83" y="165"/>
                    <a:pt x="87" y="165"/>
                    <a:pt x="90" y="165"/>
                  </a:cubicBezTo>
                  <a:cubicBezTo>
                    <a:pt x="99" y="165"/>
                    <a:pt x="108" y="164"/>
                    <a:pt x="117" y="163"/>
                  </a:cubicBezTo>
                  <a:cubicBezTo>
                    <a:pt x="120" y="163"/>
                    <a:pt x="122" y="163"/>
                    <a:pt x="124" y="162"/>
                  </a:cubicBezTo>
                  <a:cubicBezTo>
                    <a:pt x="112" y="173"/>
                    <a:pt x="101" y="182"/>
                    <a:pt x="90" y="187"/>
                  </a:cubicBezTo>
                  <a:cubicBezTo>
                    <a:pt x="90" y="187"/>
                    <a:pt x="89" y="187"/>
                    <a:pt x="89" y="187"/>
                  </a:cubicBezTo>
                  <a:close/>
                  <a:moveTo>
                    <a:pt x="66" y="137"/>
                  </a:moveTo>
                  <a:cubicBezTo>
                    <a:pt x="66" y="138"/>
                    <a:pt x="65" y="140"/>
                    <a:pt x="63" y="140"/>
                  </a:cubicBezTo>
                  <a:cubicBezTo>
                    <a:pt x="61" y="140"/>
                    <a:pt x="60" y="138"/>
                    <a:pt x="60" y="137"/>
                  </a:cubicBezTo>
                  <a:cubicBezTo>
                    <a:pt x="60" y="135"/>
                    <a:pt x="61" y="133"/>
                    <a:pt x="63" y="133"/>
                  </a:cubicBezTo>
                  <a:cubicBezTo>
                    <a:pt x="65" y="133"/>
                    <a:pt x="66" y="135"/>
                    <a:pt x="66" y="137"/>
                  </a:cubicBezTo>
                  <a:close/>
                  <a:moveTo>
                    <a:pt x="59" y="117"/>
                  </a:moveTo>
                  <a:cubicBezTo>
                    <a:pt x="60" y="121"/>
                    <a:pt x="60" y="124"/>
                    <a:pt x="61" y="128"/>
                  </a:cubicBezTo>
                  <a:cubicBezTo>
                    <a:pt x="59" y="129"/>
                    <a:pt x="58" y="130"/>
                    <a:pt x="57" y="132"/>
                  </a:cubicBezTo>
                  <a:cubicBezTo>
                    <a:pt x="54" y="138"/>
                    <a:pt x="56" y="145"/>
                    <a:pt x="62" y="147"/>
                  </a:cubicBezTo>
                  <a:cubicBezTo>
                    <a:pt x="63" y="148"/>
                    <a:pt x="64" y="148"/>
                    <a:pt x="65" y="149"/>
                  </a:cubicBezTo>
                  <a:cubicBezTo>
                    <a:pt x="66" y="151"/>
                    <a:pt x="66" y="153"/>
                    <a:pt x="67" y="155"/>
                  </a:cubicBezTo>
                  <a:cubicBezTo>
                    <a:pt x="58" y="154"/>
                    <a:pt x="50" y="152"/>
                    <a:pt x="42" y="150"/>
                  </a:cubicBezTo>
                  <a:cubicBezTo>
                    <a:pt x="45" y="138"/>
                    <a:pt x="51" y="125"/>
                    <a:pt x="59" y="111"/>
                  </a:cubicBezTo>
                  <a:cubicBezTo>
                    <a:pt x="59" y="113"/>
                    <a:pt x="59" y="115"/>
                    <a:pt x="59" y="117"/>
                  </a:cubicBezTo>
                  <a:close/>
                  <a:moveTo>
                    <a:pt x="67" y="83"/>
                  </a:moveTo>
                  <a:cubicBezTo>
                    <a:pt x="67" y="81"/>
                    <a:pt x="67" y="78"/>
                    <a:pt x="67" y="76"/>
                  </a:cubicBezTo>
                  <a:cubicBezTo>
                    <a:pt x="70" y="75"/>
                    <a:pt x="72" y="75"/>
                    <a:pt x="74" y="74"/>
                  </a:cubicBezTo>
                  <a:cubicBezTo>
                    <a:pt x="73" y="75"/>
                    <a:pt x="72" y="77"/>
                    <a:pt x="71" y="79"/>
                  </a:cubicBezTo>
                  <a:cubicBezTo>
                    <a:pt x="69" y="80"/>
                    <a:pt x="68" y="82"/>
                    <a:pt x="67" y="83"/>
                  </a:cubicBezTo>
                  <a:close/>
                  <a:moveTo>
                    <a:pt x="134" y="36"/>
                  </a:moveTo>
                  <a:cubicBezTo>
                    <a:pt x="137" y="42"/>
                    <a:pt x="141" y="50"/>
                    <a:pt x="144" y="58"/>
                  </a:cubicBezTo>
                  <a:cubicBezTo>
                    <a:pt x="140" y="58"/>
                    <a:pt x="136" y="58"/>
                    <a:pt x="133" y="58"/>
                  </a:cubicBezTo>
                  <a:cubicBezTo>
                    <a:pt x="124" y="58"/>
                    <a:pt x="115" y="58"/>
                    <a:pt x="106" y="59"/>
                  </a:cubicBezTo>
                  <a:cubicBezTo>
                    <a:pt x="104" y="59"/>
                    <a:pt x="101" y="60"/>
                    <a:pt x="99" y="60"/>
                  </a:cubicBezTo>
                  <a:cubicBezTo>
                    <a:pt x="111" y="49"/>
                    <a:pt x="123" y="41"/>
                    <a:pt x="133" y="35"/>
                  </a:cubicBezTo>
                  <a:cubicBezTo>
                    <a:pt x="134" y="35"/>
                    <a:pt x="134" y="36"/>
                    <a:pt x="134" y="36"/>
                  </a:cubicBezTo>
                  <a:close/>
                  <a:moveTo>
                    <a:pt x="164" y="105"/>
                  </a:moveTo>
                  <a:cubicBezTo>
                    <a:pt x="162" y="92"/>
                    <a:pt x="159" y="79"/>
                    <a:pt x="156" y="68"/>
                  </a:cubicBezTo>
                  <a:cubicBezTo>
                    <a:pt x="165" y="69"/>
                    <a:pt x="173" y="71"/>
                    <a:pt x="181" y="73"/>
                  </a:cubicBezTo>
                  <a:cubicBezTo>
                    <a:pt x="178" y="85"/>
                    <a:pt x="172" y="98"/>
                    <a:pt x="164" y="111"/>
                  </a:cubicBezTo>
                  <a:cubicBezTo>
                    <a:pt x="164" y="109"/>
                    <a:pt x="164" y="107"/>
                    <a:pt x="164" y="105"/>
                  </a:cubicBezTo>
                  <a:close/>
                  <a:moveTo>
                    <a:pt x="77" y="32"/>
                  </a:moveTo>
                  <a:cubicBezTo>
                    <a:pt x="83" y="18"/>
                    <a:pt x="91" y="10"/>
                    <a:pt x="100" y="9"/>
                  </a:cubicBezTo>
                  <a:cubicBezTo>
                    <a:pt x="101" y="9"/>
                    <a:pt x="101" y="9"/>
                    <a:pt x="102" y="9"/>
                  </a:cubicBezTo>
                  <a:cubicBezTo>
                    <a:pt x="110" y="9"/>
                    <a:pt x="120" y="15"/>
                    <a:pt x="129" y="28"/>
                  </a:cubicBezTo>
                  <a:cubicBezTo>
                    <a:pt x="114" y="35"/>
                    <a:pt x="99" y="47"/>
                    <a:pt x="85" y="62"/>
                  </a:cubicBezTo>
                  <a:cubicBezTo>
                    <a:pt x="79" y="64"/>
                    <a:pt x="73" y="65"/>
                    <a:pt x="68" y="67"/>
                  </a:cubicBezTo>
                  <a:cubicBezTo>
                    <a:pt x="70" y="53"/>
                    <a:pt x="73" y="42"/>
                    <a:pt x="77" y="32"/>
                  </a:cubicBezTo>
                  <a:close/>
                  <a:moveTo>
                    <a:pt x="33" y="146"/>
                  </a:moveTo>
                  <a:cubicBezTo>
                    <a:pt x="18" y="140"/>
                    <a:pt x="10" y="132"/>
                    <a:pt x="9" y="123"/>
                  </a:cubicBezTo>
                  <a:cubicBezTo>
                    <a:pt x="9" y="122"/>
                    <a:pt x="9" y="122"/>
                    <a:pt x="9" y="121"/>
                  </a:cubicBezTo>
                  <a:cubicBezTo>
                    <a:pt x="9" y="111"/>
                    <a:pt x="19" y="99"/>
                    <a:pt x="36" y="89"/>
                  </a:cubicBezTo>
                  <a:cubicBezTo>
                    <a:pt x="43" y="85"/>
                    <a:pt x="50" y="82"/>
                    <a:pt x="58" y="79"/>
                  </a:cubicBezTo>
                  <a:cubicBezTo>
                    <a:pt x="58" y="83"/>
                    <a:pt x="58" y="86"/>
                    <a:pt x="58" y="90"/>
                  </a:cubicBezTo>
                  <a:cubicBezTo>
                    <a:pt x="58" y="92"/>
                    <a:pt x="58" y="94"/>
                    <a:pt x="58" y="96"/>
                  </a:cubicBezTo>
                  <a:cubicBezTo>
                    <a:pt x="46" y="113"/>
                    <a:pt x="38" y="131"/>
                    <a:pt x="34" y="147"/>
                  </a:cubicBezTo>
                  <a:cubicBezTo>
                    <a:pt x="34" y="147"/>
                    <a:pt x="33" y="146"/>
                    <a:pt x="33" y="146"/>
                  </a:cubicBezTo>
                  <a:close/>
                  <a:moveTo>
                    <a:pt x="61" y="196"/>
                  </a:moveTo>
                  <a:cubicBezTo>
                    <a:pt x="56" y="196"/>
                    <a:pt x="51" y="195"/>
                    <a:pt x="47" y="192"/>
                  </a:cubicBezTo>
                  <a:cubicBezTo>
                    <a:pt x="42" y="188"/>
                    <a:pt x="39" y="180"/>
                    <a:pt x="39" y="170"/>
                  </a:cubicBezTo>
                  <a:cubicBezTo>
                    <a:pt x="39" y="166"/>
                    <a:pt x="40" y="162"/>
                    <a:pt x="40" y="158"/>
                  </a:cubicBezTo>
                  <a:cubicBezTo>
                    <a:pt x="49" y="161"/>
                    <a:pt x="59" y="163"/>
                    <a:pt x="70" y="164"/>
                  </a:cubicBezTo>
                  <a:cubicBezTo>
                    <a:pt x="73" y="174"/>
                    <a:pt x="77" y="183"/>
                    <a:pt x="82" y="191"/>
                  </a:cubicBezTo>
                  <a:cubicBezTo>
                    <a:pt x="82" y="191"/>
                    <a:pt x="82" y="191"/>
                    <a:pt x="82" y="191"/>
                  </a:cubicBezTo>
                  <a:cubicBezTo>
                    <a:pt x="74" y="194"/>
                    <a:pt x="67" y="196"/>
                    <a:pt x="61" y="196"/>
                  </a:cubicBezTo>
                  <a:close/>
                  <a:moveTo>
                    <a:pt x="147" y="190"/>
                  </a:moveTo>
                  <a:cubicBezTo>
                    <a:pt x="140" y="204"/>
                    <a:pt x="132" y="213"/>
                    <a:pt x="123" y="213"/>
                  </a:cubicBezTo>
                  <a:cubicBezTo>
                    <a:pt x="123" y="214"/>
                    <a:pt x="122" y="214"/>
                    <a:pt x="121" y="214"/>
                  </a:cubicBezTo>
                  <a:cubicBezTo>
                    <a:pt x="113" y="214"/>
                    <a:pt x="103" y="207"/>
                    <a:pt x="94" y="195"/>
                  </a:cubicBezTo>
                  <a:cubicBezTo>
                    <a:pt x="109" y="187"/>
                    <a:pt x="124" y="175"/>
                    <a:pt x="138" y="160"/>
                  </a:cubicBezTo>
                  <a:cubicBezTo>
                    <a:pt x="144" y="159"/>
                    <a:pt x="150" y="157"/>
                    <a:pt x="155" y="156"/>
                  </a:cubicBezTo>
                  <a:cubicBezTo>
                    <a:pt x="153" y="169"/>
                    <a:pt x="150" y="181"/>
                    <a:pt x="147" y="190"/>
                  </a:cubicBezTo>
                  <a:close/>
                  <a:moveTo>
                    <a:pt x="192" y="136"/>
                  </a:moveTo>
                  <a:cubicBezTo>
                    <a:pt x="191" y="136"/>
                    <a:pt x="189" y="135"/>
                    <a:pt x="189" y="133"/>
                  </a:cubicBezTo>
                  <a:cubicBezTo>
                    <a:pt x="189" y="131"/>
                    <a:pt x="191" y="129"/>
                    <a:pt x="192" y="129"/>
                  </a:cubicBezTo>
                  <a:cubicBezTo>
                    <a:pt x="194" y="129"/>
                    <a:pt x="196" y="131"/>
                    <a:pt x="196" y="133"/>
                  </a:cubicBezTo>
                  <a:cubicBezTo>
                    <a:pt x="196" y="135"/>
                    <a:pt x="194" y="136"/>
                    <a:pt x="192" y="136"/>
                  </a:cubicBezTo>
                  <a:close/>
                  <a:moveTo>
                    <a:pt x="200" y="124"/>
                  </a:moveTo>
                  <a:cubicBezTo>
                    <a:pt x="195" y="122"/>
                    <a:pt x="189" y="124"/>
                    <a:pt x="186" y="130"/>
                  </a:cubicBezTo>
                  <a:cubicBezTo>
                    <a:pt x="185" y="131"/>
                    <a:pt x="185" y="133"/>
                    <a:pt x="185" y="135"/>
                  </a:cubicBezTo>
                  <a:cubicBezTo>
                    <a:pt x="179" y="138"/>
                    <a:pt x="172" y="141"/>
                    <a:pt x="165" y="143"/>
                  </a:cubicBezTo>
                  <a:cubicBezTo>
                    <a:pt x="165" y="140"/>
                    <a:pt x="165" y="136"/>
                    <a:pt x="165" y="132"/>
                  </a:cubicBezTo>
                  <a:cubicBezTo>
                    <a:pt x="165" y="130"/>
                    <a:pt x="165" y="129"/>
                    <a:pt x="165" y="127"/>
                  </a:cubicBezTo>
                  <a:cubicBezTo>
                    <a:pt x="177" y="109"/>
                    <a:pt x="185" y="92"/>
                    <a:pt x="189" y="76"/>
                  </a:cubicBezTo>
                  <a:cubicBezTo>
                    <a:pt x="189" y="76"/>
                    <a:pt x="190" y="76"/>
                    <a:pt x="190" y="76"/>
                  </a:cubicBezTo>
                  <a:cubicBezTo>
                    <a:pt x="205" y="82"/>
                    <a:pt x="213" y="91"/>
                    <a:pt x="214" y="100"/>
                  </a:cubicBezTo>
                  <a:cubicBezTo>
                    <a:pt x="214" y="100"/>
                    <a:pt x="214" y="101"/>
                    <a:pt x="214" y="102"/>
                  </a:cubicBezTo>
                  <a:cubicBezTo>
                    <a:pt x="214" y="109"/>
                    <a:pt x="209" y="117"/>
                    <a:pt x="200" y="124"/>
                  </a:cubicBezTo>
                  <a:close/>
                </a:path>
              </a:pathLst>
            </a:custGeom>
            <a:solidFill>
              <a:srgbClr val="FFFFFF"/>
            </a:solidFill>
            <a:ln w="25400" cap="flat" cmpd="sng" algn="ctr">
              <a:noFill/>
              <a:prstDash val="solid"/>
            </a:ln>
            <a:effectLst>
              <a:outerShdw blurRad="38100" dist="25400" dir="5400000" algn="t" rotWithShape="0">
                <a:prstClr val="black">
                  <a:alpha val="20000"/>
                </a:prstClr>
              </a:outerShdw>
            </a:effectLst>
          </p:spPr>
          <p:txBody>
            <a:bodyPr lIns="68574" tIns="34287" rIns="68574" bIns="34287" anchor="ctr"/>
            <a:lstStyle/>
            <a:p>
              <a:pPr algn="ctr" defTabSz="677075" fontAlgn="base">
                <a:spcBef>
                  <a:spcPct val="0"/>
                </a:spcBef>
                <a:spcAft>
                  <a:spcPct val="0"/>
                </a:spcAft>
              </a:pPr>
              <a:endParaRPr lang="en-US" dirty="0">
                <a:solidFill>
                  <a:srgbClr val="0096D6"/>
                </a:solidFill>
                <a:latin typeface="Arial" charset="0"/>
                <a:cs typeface="Arial"/>
              </a:endParaRPr>
            </a:p>
          </p:txBody>
        </p:sp>
      </p:grpSp>
      <p:sp>
        <p:nvSpPr>
          <p:cNvPr id="2" name="Title 1"/>
          <p:cNvSpPr>
            <a:spLocks noGrp="1"/>
          </p:cNvSpPr>
          <p:nvPr>
            <p:ph type="title"/>
          </p:nvPr>
        </p:nvSpPr>
        <p:spPr/>
        <p:txBody>
          <a:bodyPr/>
          <a:lstStyle/>
          <a:p>
            <a:r>
              <a:rPr lang="en-US" dirty="0" err="1"/>
              <a:t>pxGrid</a:t>
            </a:r>
            <a:r>
              <a:rPr lang="ja-JP" altLang="en-US" dirty="0"/>
              <a:t>通信の証明書による</a:t>
            </a:r>
            <a:r>
              <a:rPr lang="ja-JP" altLang="en-US" dirty="0" smtClean="0"/>
              <a:t>信頼</a:t>
            </a:r>
            <a:r>
              <a:rPr lang="en-US" altLang="ja-JP" dirty="0"/>
              <a:t> </a:t>
            </a:r>
            <a:r>
              <a:rPr lang="en-US" altLang="ja-JP" dirty="0" smtClean="0"/>
              <a:t>– </a:t>
            </a:r>
            <a:r>
              <a:rPr lang="ja-JP" altLang="en-US" dirty="0" smtClean="0"/>
              <a:t>対応方法</a:t>
            </a:r>
            <a:endParaRPr lang="en-US" dirty="0"/>
          </a:p>
        </p:txBody>
      </p:sp>
      <p:pic>
        <p:nvPicPr>
          <p:cNvPr id="94" name="Picture 93"/>
          <p:cNvPicPr>
            <a:picLocks noChangeAspect="1"/>
          </p:cNvPicPr>
          <p:nvPr/>
        </p:nvPicPr>
        <p:blipFill>
          <a:blip r:embed="rId5"/>
          <a:stretch>
            <a:fillRect/>
          </a:stretch>
        </p:blipFill>
        <p:spPr>
          <a:xfrm>
            <a:off x="6183776" y="3860586"/>
            <a:ext cx="927100" cy="927100"/>
          </a:xfrm>
          <a:prstGeom prst="rect">
            <a:avLst/>
          </a:prstGeom>
        </p:spPr>
      </p:pic>
      <p:sp>
        <p:nvSpPr>
          <p:cNvPr id="95" name="TextBox 94"/>
          <p:cNvSpPr txBox="1"/>
          <p:nvPr/>
        </p:nvSpPr>
        <p:spPr>
          <a:xfrm>
            <a:off x="6366746" y="2818561"/>
            <a:ext cx="518216" cy="184666"/>
          </a:xfrm>
          <a:prstGeom prst="rect">
            <a:avLst/>
          </a:prstGeom>
          <a:noFill/>
        </p:spPr>
        <p:txBody>
          <a:bodyPr wrap="none" rtlCol="0">
            <a:spAutoFit/>
          </a:bodyPr>
          <a:lstStyle/>
          <a:p>
            <a:pPr algn="ctr"/>
            <a:r>
              <a:rPr lang="en-US" sz="600" dirty="0" smtClean="0">
                <a:solidFill>
                  <a:srgbClr val="FFFFFF"/>
                </a:solidFill>
              </a:rPr>
              <a:t>Controller</a:t>
            </a:r>
            <a:endParaRPr lang="en-US" sz="600" dirty="0">
              <a:solidFill>
                <a:srgbClr val="FFFFFF"/>
              </a:solidFill>
            </a:endParaRPr>
          </a:p>
        </p:txBody>
      </p:sp>
      <p:pic>
        <p:nvPicPr>
          <p:cNvPr id="116" name="Picture 115"/>
          <p:cNvPicPr>
            <a:picLocks noChangeAspect="1"/>
          </p:cNvPicPr>
          <p:nvPr/>
        </p:nvPicPr>
        <p:blipFill>
          <a:blip r:embed="rId6"/>
          <a:stretch>
            <a:fillRect/>
          </a:stretch>
        </p:blipFill>
        <p:spPr>
          <a:xfrm>
            <a:off x="4473869" y="2168750"/>
            <a:ext cx="927100" cy="927100"/>
          </a:xfrm>
          <a:prstGeom prst="rect">
            <a:avLst/>
          </a:prstGeom>
        </p:spPr>
      </p:pic>
      <p:pic>
        <p:nvPicPr>
          <p:cNvPr id="126" name="Picture 125"/>
          <p:cNvPicPr>
            <a:picLocks noChangeAspect="1"/>
          </p:cNvPicPr>
          <p:nvPr/>
        </p:nvPicPr>
        <p:blipFill>
          <a:blip r:embed="rId7"/>
          <a:stretch>
            <a:fillRect/>
          </a:stretch>
        </p:blipFill>
        <p:spPr>
          <a:xfrm>
            <a:off x="6193301" y="586558"/>
            <a:ext cx="914400" cy="927100"/>
          </a:xfrm>
          <a:prstGeom prst="rect">
            <a:avLst/>
          </a:prstGeom>
        </p:spPr>
      </p:pic>
      <p:sp>
        <p:nvSpPr>
          <p:cNvPr id="26" name="Content Placeholder 4"/>
          <p:cNvSpPr txBox="1">
            <a:spLocks/>
          </p:cNvSpPr>
          <p:nvPr/>
        </p:nvSpPr>
        <p:spPr>
          <a:xfrm>
            <a:off x="356616" y="1077912"/>
            <a:ext cx="4069080" cy="3257980"/>
          </a:xfrm>
          <a:prstGeom prst="rect">
            <a:avLst/>
          </a:prstGeom>
        </p:spPr>
        <p:txBody>
          <a:bodyPr/>
          <a:lstStyle>
            <a:lvl1pPr marL="187325" indent="-185738" algn="l" rtl="0" eaLnBrk="1" fontAlgn="base" hangingPunct="1">
              <a:lnSpc>
                <a:spcPct val="90000"/>
              </a:lnSpc>
              <a:spcBef>
                <a:spcPts val="1200"/>
              </a:spcBef>
              <a:spcAft>
                <a:spcPct val="0"/>
              </a:spcAft>
              <a:buSzPct val="80000"/>
              <a:buFont typeface="Arial" charset="0"/>
              <a:buChar char="•"/>
              <a:defRPr>
                <a:solidFill>
                  <a:schemeClr val="tx1"/>
                </a:solidFill>
                <a:latin typeface="+mn-lt"/>
                <a:ea typeface="ＭＳ Ｐゴシック" charset="0"/>
                <a:cs typeface="+mn-cs"/>
                <a:sym typeface="Arial" charset="0"/>
              </a:defRPr>
            </a:lvl1pPr>
            <a:lvl2pPr marL="385763" indent="-193675" algn="l" rtl="0" eaLnBrk="1" fontAlgn="base" hangingPunct="1">
              <a:lnSpc>
                <a:spcPct val="90000"/>
              </a:lnSpc>
              <a:spcBef>
                <a:spcPts val="400"/>
              </a:spcBef>
              <a:spcAft>
                <a:spcPct val="0"/>
              </a:spcAft>
              <a:buSzPct val="80000"/>
              <a:buFont typeface="Arial" charset="0"/>
              <a:buChar char="•"/>
              <a:defRPr sz="1600">
                <a:solidFill>
                  <a:schemeClr val="tx1"/>
                </a:solidFill>
                <a:latin typeface="+mn-lt"/>
                <a:ea typeface="+mn-ea"/>
                <a:cs typeface="+mn-cs"/>
                <a:sym typeface="Arial" charset="0"/>
              </a:defRPr>
            </a:lvl2pPr>
            <a:lvl3pPr marL="546100" indent="-158750" algn="l" rtl="0" eaLnBrk="1" fontAlgn="base" hangingPunct="1">
              <a:lnSpc>
                <a:spcPct val="90000"/>
              </a:lnSpc>
              <a:spcBef>
                <a:spcPts val="200"/>
              </a:spcBef>
              <a:spcAft>
                <a:spcPct val="0"/>
              </a:spcAft>
              <a:buSzPct val="80000"/>
              <a:buFont typeface="Arial" charset="0"/>
              <a:buChar char="•"/>
              <a:defRPr sz="1400">
                <a:solidFill>
                  <a:schemeClr val="tx1"/>
                </a:solidFill>
                <a:latin typeface="+mn-lt"/>
                <a:ea typeface="+mn-ea"/>
                <a:cs typeface="+mn-cs"/>
                <a:sym typeface="Arial" charset="0"/>
              </a:defRPr>
            </a:lvl3pPr>
            <a:lvl4pPr marL="704850" indent="-158750" algn="l" rtl="0" eaLnBrk="1" fontAlgn="base" hangingPunct="1">
              <a:lnSpc>
                <a:spcPct val="90000"/>
              </a:lnSpc>
              <a:spcBef>
                <a:spcPts val="200"/>
              </a:spcBef>
              <a:spcAft>
                <a:spcPct val="0"/>
              </a:spcAft>
              <a:buSzPct val="80000"/>
              <a:buFont typeface="Arial" charset="0"/>
              <a:buChar char="•"/>
              <a:defRPr sz="1400">
                <a:solidFill>
                  <a:schemeClr val="tx1"/>
                </a:solidFill>
                <a:latin typeface="+mn-lt"/>
                <a:ea typeface="+mn-ea"/>
                <a:cs typeface="+mn-cs"/>
                <a:sym typeface="Arial" charset="0"/>
              </a:defRPr>
            </a:lvl4pPr>
            <a:lvl5pPr marL="773113" indent="-66675" algn="l" rtl="0" eaLnBrk="1" fontAlgn="base" hangingPunct="1">
              <a:lnSpc>
                <a:spcPct val="95000"/>
              </a:lnSpc>
              <a:spcBef>
                <a:spcPts val="675"/>
              </a:spcBef>
              <a:spcAft>
                <a:spcPct val="0"/>
              </a:spcAft>
              <a:buClr>
                <a:srgbClr val="FFFFFF"/>
              </a:buClr>
              <a:buSzPct val="100000"/>
              <a:buFont typeface="Arial" charset="0"/>
              <a:buChar char="»"/>
              <a:defRPr>
                <a:solidFill>
                  <a:schemeClr val="tx2"/>
                </a:solidFill>
                <a:latin typeface="+mn-lt"/>
                <a:ea typeface="+mn-ea"/>
                <a:cs typeface="+mn-cs"/>
                <a:sym typeface="Arial"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344487" indent="-342900">
              <a:buFont typeface="+mj-lt"/>
              <a:buAutoNum type="arabicPeriod"/>
            </a:pPr>
            <a:r>
              <a:rPr lang="ja-JP" altLang="en-US" kern="0" dirty="0" smtClean="0"/>
              <a:t>単一の</a:t>
            </a:r>
            <a:r>
              <a:rPr lang="en-US" kern="0" dirty="0" smtClean="0"/>
              <a:t>Certificate Authority</a:t>
            </a:r>
            <a:r>
              <a:rPr lang="ja-JP" altLang="en-US" kern="0" dirty="0" smtClean="0"/>
              <a:t>を使用</a:t>
            </a:r>
            <a:endParaRPr lang="en-US" kern="0" dirty="0" smtClean="0"/>
          </a:p>
          <a:p>
            <a:pPr marL="344487" indent="-342900">
              <a:buFont typeface="+mj-lt"/>
              <a:buAutoNum type="arabicPeriod"/>
            </a:pPr>
            <a:r>
              <a:rPr lang="ja-JP" altLang="en-US" kern="0" dirty="0" smtClean="0"/>
              <a:t>各</a:t>
            </a:r>
            <a:r>
              <a:rPr lang="en-US" altLang="ja-JP" kern="0" dirty="0" smtClean="0"/>
              <a:t> </a:t>
            </a:r>
            <a:r>
              <a:rPr lang="en-US" kern="0" dirty="0" err="1" smtClean="0"/>
              <a:t>pxGrid</a:t>
            </a:r>
            <a:r>
              <a:rPr lang="en-US" kern="0" dirty="0" smtClean="0"/>
              <a:t> </a:t>
            </a:r>
            <a:r>
              <a:rPr lang="ja-JP" altLang="en-US" kern="0" dirty="0" smtClean="0"/>
              <a:t>参加ノードはその単一</a:t>
            </a:r>
            <a:r>
              <a:rPr lang="en-US" altLang="ja-JP" kern="0" dirty="0" smtClean="0"/>
              <a:t>CA</a:t>
            </a:r>
            <a:r>
              <a:rPr lang="ja-JP" altLang="en-US" kern="0" dirty="0" smtClean="0"/>
              <a:t>を信頼</a:t>
            </a:r>
            <a:endParaRPr lang="en-US" altLang="ja-JP" kern="0" dirty="0" smtClean="0"/>
          </a:p>
          <a:p>
            <a:pPr marL="344487" indent="-342900">
              <a:buFont typeface="+mj-lt"/>
              <a:buAutoNum type="arabicPeriod"/>
            </a:pPr>
            <a:r>
              <a:rPr lang="ja-JP" altLang="en-US" kern="0" dirty="0" smtClean="0"/>
              <a:t>各</a:t>
            </a:r>
            <a:r>
              <a:rPr lang="en-US" kern="0" dirty="0" err="1" smtClean="0"/>
              <a:t>pxGrid</a:t>
            </a:r>
            <a:r>
              <a:rPr lang="en-US" kern="0" dirty="0" smtClean="0"/>
              <a:t> </a:t>
            </a:r>
            <a:r>
              <a:rPr lang="ja-JP" altLang="en-US" kern="0" dirty="0" smtClean="0"/>
              <a:t>クライアントは</a:t>
            </a:r>
            <a:r>
              <a:rPr lang="en-US" altLang="ja-JP" kern="0" dirty="0" smtClean="0"/>
              <a:t>CA</a:t>
            </a:r>
            <a:r>
              <a:rPr lang="ja-JP" altLang="en-US" kern="0" dirty="0" smtClean="0"/>
              <a:t>が発行する</a:t>
            </a:r>
            <a:r>
              <a:rPr lang="en-US" kern="0" dirty="0" smtClean="0"/>
              <a:t> ‘</a:t>
            </a:r>
            <a:r>
              <a:rPr lang="en-US" kern="0" dirty="0" err="1" smtClean="0"/>
              <a:t>pxGrid</a:t>
            </a:r>
            <a:r>
              <a:rPr lang="en-US" kern="0" dirty="0" smtClean="0"/>
              <a:t>’ </a:t>
            </a:r>
            <a:r>
              <a:rPr lang="ja-JP" altLang="en-US" kern="0" dirty="0" smtClean="0"/>
              <a:t>証明書を使用</a:t>
            </a:r>
            <a:endParaRPr lang="en-US" kern="0" dirty="0" smtClean="0"/>
          </a:p>
          <a:p>
            <a:pPr marL="344487" indent="-342900">
              <a:buFont typeface="+mj-lt"/>
              <a:buAutoNum type="arabicPeriod"/>
            </a:pPr>
            <a:r>
              <a:rPr lang="en-US" kern="0" dirty="0" smtClean="0"/>
              <a:t>*Controller </a:t>
            </a:r>
            <a:r>
              <a:rPr lang="ja-JP" altLang="en-US" kern="0" dirty="0" smtClean="0"/>
              <a:t>による通信の許可引き続き必要</a:t>
            </a:r>
            <a:endParaRPr lang="en-US" kern="0" dirty="0"/>
          </a:p>
        </p:txBody>
      </p:sp>
      <p:pic>
        <p:nvPicPr>
          <p:cNvPr id="27" name="Picture 26"/>
          <p:cNvPicPr>
            <a:picLocks noChangeAspect="1"/>
          </p:cNvPicPr>
          <p:nvPr/>
        </p:nvPicPr>
        <p:blipFill>
          <a:blip r:embed="rId8"/>
          <a:stretch>
            <a:fillRect/>
          </a:stretch>
        </p:blipFill>
        <p:spPr>
          <a:xfrm>
            <a:off x="2888825" y="4107992"/>
            <a:ext cx="483077" cy="295939"/>
          </a:xfrm>
          <a:prstGeom prst="rect">
            <a:avLst/>
          </a:prstGeom>
        </p:spPr>
      </p:pic>
      <p:pic>
        <p:nvPicPr>
          <p:cNvPr id="28" name="Picture 27"/>
          <p:cNvPicPr>
            <a:picLocks noChangeAspect="1"/>
          </p:cNvPicPr>
          <p:nvPr/>
        </p:nvPicPr>
        <p:blipFill>
          <a:blip r:embed="rId8"/>
          <a:stretch>
            <a:fillRect/>
          </a:stretch>
        </p:blipFill>
        <p:spPr>
          <a:xfrm>
            <a:off x="2934992" y="4079299"/>
            <a:ext cx="483077" cy="295939"/>
          </a:xfrm>
          <a:prstGeom prst="rect">
            <a:avLst/>
          </a:prstGeom>
        </p:spPr>
      </p:pic>
      <p:pic>
        <p:nvPicPr>
          <p:cNvPr id="33" name="Picture 32"/>
          <p:cNvPicPr>
            <a:picLocks noChangeAspect="1"/>
          </p:cNvPicPr>
          <p:nvPr/>
        </p:nvPicPr>
        <p:blipFill>
          <a:blip r:embed="rId8"/>
          <a:stretch>
            <a:fillRect/>
          </a:stretch>
        </p:blipFill>
        <p:spPr>
          <a:xfrm>
            <a:off x="2943900" y="4107992"/>
            <a:ext cx="483077" cy="295939"/>
          </a:xfrm>
          <a:prstGeom prst="rect">
            <a:avLst/>
          </a:prstGeom>
        </p:spPr>
      </p:pic>
      <p:pic>
        <p:nvPicPr>
          <p:cNvPr id="34" name="Picture 33"/>
          <p:cNvPicPr>
            <a:picLocks noChangeAspect="1"/>
          </p:cNvPicPr>
          <p:nvPr/>
        </p:nvPicPr>
        <p:blipFill>
          <a:blip r:embed="rId8"/>
          <a:stretch>
            <a:fillRect/>
          </a:stretch>
        </p:blipFill>
        <p:spPr>
          <a:xfrm>
            <a:off x="3010959" y="4035522"/>
            <a:ext cx="483077" cy="295939"/>
          </a:xfrm>
          <a:prstGeom prst="rect">
            <a:avLst/>
          </a:prstGeom>
        </p:spPr>
      </p:pic>
      <p:pic>
        <p:nvPicPr>
          <p:cNvPr id="35" name="Picture 34"/>
          <p:cNvPicPr>
            <a:picLocks noChangeAspect="1"/>
          </p:cNvPicPr>
          <p:nvPr/>
        </p:nvPicPr>
        <p:blipFill>
          <a:blip r:embed="rId8"/>
          <a:stretch>
            <a:fillRect/>
          </a:stretch>
        </p:blipFill>
        <p:spPr>
          <a:xfrm>
            <a:off x="3163359" y="4187922"/>
            <a:ext cx="483077" cy="295939"/>
          </a:xfrm>
          <a:prstGeom prst="rect">
            <a:avLst/>
          </a:prstGeom>
        </p:spPr>
      </p:pic>
      <p:pic>
        <p:nvPicPr>
          <p:cNvPr id="5" name="Picture 4"/>
          <p:cNvPicPr>
            <a:picLocks noChangeAspect="1"/>
          </p:cNvPicPr>
          <p:nvPr/>
        </p:nvPicPr>
        <p:blipFill>
          <a:blip r:embed="rId8"/>
          <a:stretch>
            <a:fillRect/>
          </a:stretch>
        </p:blipFill>
        <p:spPr>
          <a:xfrm>
            <a:off x="2686107" y="3953196"/>
            <a:ext cx="1139071" cy="697808"/>
          </a:xfrm>
          <a:prstGeom prst="rect">
            <a:avLst/>
          </a:prstGeom>
        </p:spPr>
      </p:pic>
      <p:sp>
        <p:nvSpPr>
          <p:cNvPr id="7" name="TextBox 6"/>
          <p:cNvSpPr txBox="1"/>
          <p:nvPr/>
        </p:nvSpPr>
        <p:spPr>
          <a:xfrm>
            <a:off x="5227642" y="3352516"/>
            <a:ext cx="2839367" cy="341632"/>
          </a:xfrm>
          <a:prstGeom prst="rect">
            <a:avLst/>
          </a:prstGeom>
          <a:noFill/>
        </p:spPr>
        <p:txBody>
          <a:bodyPr wrap="none" rtlCol="0">
            <a:spAutoFit/>
          </a:bodyPr>
          <a:lstStyle/>
          <a:p>
            <a:pPr algn="ctr">
              <a:lnSpc>
                <a:spcPct val="90000"/>
              </a:lnSpc>
              <a:spcBef>
                <a:spcPts val="600"/>
              </a:spcBef>
            </a:pPr>
            <a:r>
              <a:rPr lang="en-US" b="1" dirty="0" smtClean="0">
                <a:solidFill>
                  <a:srgbClr val="800080"/>
                </a:solidFill>
              </a:rPr>
              <a:t>Instant Full Mesh Trust! </a:t>
            </a:r>
          </a:p>
        </p:txBody>
      </p:sp>
      <p:sp>
        <p:nvSpPr>
          <p:cNvPr id="25" name="TextBox 24"/>
          <p:cNvSpPr txBox="1"/>
          <p:nvPr/>
        </p:nvSpPr>
        <p:spPr>
          <a:xfrm>
            <a:off x="3446512" y="4636261"/>
            <a:ext cx="1338828" cy="341632"/>
          </a:xfrm>
          <a:prstGeom prst="rect">
            <a:avLst/>
          </a:prstGeom>
          <a:noFill/>
        </p:spPr>
        <p:txBody>
          <a:bodyPr wrap="none" rtlCol="0">
            <a:spAutoFit/>
          </a:bodyPr>
          <a:lstStyle/>
          <a:p>
            <a:pPr algn="ctr">
              <a:lnSpc>
                <a:spcPct val="90000"/>
              </a:lnSpc>
              <a:spcBef>
                <a:spcPts val="600"/>
              </a:spcBef>
            </a:pPr>
            <a:r>
              <a:rPr lang="en-US" b="1" smtClean="0">
                <a:solidFill>
                  <a:srgbClr val="800080"/>
                </a:solidFill>
              </a:rPr>
              <a:t>ISE 2.1 CA</a:t>
            </a:r>
            <a:endParaRPr lang="en-US" b="1" dirty="0" smtClean="0">
              <a:solidFill>
                <a:srgbClr val="800080"/>
              </a:solidFill>
            </a:endParaRPr>
          </a:p>
        </p:txBody>
      </p:sp>
    </p:spTree>
    <p:extLst>
      <p:ext uri="{BB962C8B-B14F-4D97-AF65-F5344CB8AC3E}">
        <p14:creationId xmlns:p14="http://schemas.microsoft.com/office/powerpoint/2010/main" val="3849383266"/>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left)">
                                      <p:cBhvr>
                                        <p:cTn id="17" dur="500"/>
                                        <p:tgtEl>
                                          <p:spTgt spid="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par>
                          <p:cTn id="32" fill="hold">
                            <p:stCondLst>
                              <p:cond delay="0"/>
                            </p:stCondLst>
                            <p:childTnLst>
                              <p:par>
                                <p:cTn id="33" presetID="0" presetClass="path" presetSubtype="0" accel="50000" decel="50000" fill="hold" nodeType="afterEffect">
                                  <p:stCondLst>
                                    <p:cond delay="0"/>
                                  </p:stCondLst>
                                  <p:childTnLst>
                                    <p:animMotion origin="layout" path="M 0.0092 0.02346 L 0.39357 -0.60895 " pathEditMode="relative" rAng="0" ptsTypes="AA">
                                      <p:cBhvr>
                                        <p:cTn id="34" dur="2000" fill="hold"/>
                                        <p:tgtEl>
                                          <p:spTgt spid="27"/>
                                        </p:tgtEl>
                                        <p:attrNameLst>
                                          <p:attrName>ppt_x</p:attrName>
                                          <p:attrName>ppt_y</p:attrName>
                                        </p:attrNameLst>
                                      </p:cBhvr>
                                      <p:rCtr x="19219" y="-31636"/>
                                    </p:animMotion>
                                  </p:childTnLst>
                                </p:cTn>
                              </p:par>
                              <p:par>
                                <p:cTn id="35" presetID="0" presetClass="path" presetSubtype="0" accel="50000" decel="50000" fill="hold" nodeType="withEffect">
                                  <p:stCondLst>
                                    <p:cond delay="0"/>
                                  </p:stCondLst>
                                  <p:childTnLst>
                                    <p:animMotion origin="layout" path="M -3.33333E-6 -4.5679E-6 L 0.55695 -0.35493 " pathEditMode="relative" rAng="0" ptsTypes="AA">
                                      <p:cBhvr>
                                        <p:cTn id="36" dur="2000" fill="hold"/>
                                        <p:tgtEl>
                                          <p:spTgt spid="28"/>
                                        </p:tgtEl>
                                        <p:attrNameLst>
                                          <p:attrName>ppt_x</p:attrName>
                                          <p:attrName>ppt_y</p:attrName>
                                        </p:attrNameLst>
                                      </p:cBhvr>
                                      <p:rCtr x="27847" y="-17747"/>
                                    </p:animMotion>
                                  </p:childTnLst>
                                </p:cTn>
                              </p:par>
                              <p:par>
                                <p:cTn id="37" presetID="0" presetClass="path" presetSubtype="0" accel="50000" decel="50000" fill="hold" nodeType="withEffect">
                                  <p:stCondLst>
                                    <p:cond delay="0"/>
                                  </p:stCondLst>
                                  <p:childTnLst>
                                    <p:animMotion origin="layout" path="M 0.00695 0.04259 L 0.35799 -0.25463 " pathEditMode="relative" rAng="0" ptsTypes="AA">
                                      <p:cBhvr>
                                        <p:cTn id="38" dur="2000" fill="hold"/>
                                        <p:tgtEl>
                                          <p:spTgt spid="33"/>
                                        </p:tgtEl>
                                        <p:attrNameLst>
                                          <p:attrName>ppt_x</p:attrName>
                                          <p:attrName>ppt_y</p:attrName>
                                        </p:attrNameLst>
                                      </p:cBhvr>
                                      <p:rCtr x="17552" y="-14877"/>
                                    </p:animMotion>
                                  </p:childTnLst>
                                </p:cTn>
                              </p:par>
                              <p:par>
                                <p:cTn id="39" presetID="0" presetClass="path" presetSubtype="0" accel="50000" decel="50000" fill="hold" nodeType="withEffect">
                                  <p:stCondLst>
                                    <p:cond delay="0"/>
                                  </p:stCondLst>
                                  <p:childTnLst>
                                    <p:animMotion origin="layout" path="M -0.00973 0.00216 L 0.34652 0.03951 " pathEditMode="relative" ptsTypes="AA">
                                      <p:cBhvr>
                                        <p:cTn id="40" dur="2000" fill="hold"/>
                                        <p:tgtEl>
                                          <p:spTgt spid="34"/>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00625 0.01296 L 0.14809 -0.30309 " pathEditMode="relative" ptsTypes="AA">
                                      <p:cBhvr>
                                        <p:cTn id="42" dur="2000" fill="hold"/>
                                        <p:tgtEl>
                                          <p:spTgt spid="35"/>
                                        </p:tgtEl>
                                        <p:attrNameLst>
                                          <p:attrName>ppt_x</p:attrName>
                                          <p:attrName>ppt_y</p:attrName>
                                        </p:attrNameLst>
                                      </p:cBhvr>
                                    </p:animMotion>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6">
                                            <p:txEl>
                                              <p:pRg st="3" end="3"/>
                                            </p:txEl>
                                          </p:spTgt>
                                        </p:tgtEl>
                                        <p:attrNameLst>
                                          <p:attrName>style.visibility</p:attrName>
                                        </p:attrNameLst>
                                      </p:cBhvr>
                                      <p:to>
                                        <p:strVal val="visible"/>
                                      </p:to>
                                    </p:set>
                                    <p:animEffect transition="in" filter="wipe(left)">
                                      <p:cBhvr>
                                        <p:cTn id="50" dur="500"/>
                                        <p:tgtEl>
                                          <p:spTgt spid="26">
                                            <p:txEl>
                                              <p:pRg st="3" end="3"/>
                                            </p:txEl>
                                          </p:spTgt>
                                        </p:tgtEl>
                                      </p:cBhvr>
                                    </p:animEffec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7" grpId="0"/>
      <p:bldP spid="25"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34715" y="485444"/>
            <a:ext cx="8289560" cy="4833150"/>
          </a:xfrm>
          <a:prstGeom prst="rect">
            <a:avLst/>
          </a:prstGeom>
        </p:spPr>
      </p:pic>
      <p:sp>
        <p:nvSpPr>
          <p:cNvPr id="2" name="Title 1"/>
          <p:cNvSpPr>
            <a:spLocks noGrp="1"/>
          </p:cNvSpPr>
          <p:nvPr>
            <p:ph type="title"/>
          </p:nvPr>
        </p:nvSpPr>
        <p:spPr/>
        <p:txBody>
          <a:bodyPr/>
          <a:lstStyle/>
          <a:p>
            <a:r>
              <a:rPr lang="en-US" dirty="0" smtClean="0"/>
              <a:t>Login to the Certificate Provisioning Portal</a:t>
            </a:r>
            <a:endParaRPr lang="en-US"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816658" y="1583033"/>
            <a:ext cx="5551007" cy="2525277"/>
          </a:xfrm>
          <a:prstGeom prst="rect">
            <a:avLst/>
          </a:prstGeom>
          <a:ln>
            <a:noFill/>
          </a:ln>
          <a:effectLst/>
        </p:spPr>
      </p:pic>
      <p:sp>
        <p:nvSpPr>
          <p:cNvPr id="9" name="TextBox 8"/>
          <p:cNvSpPr txBox="1"/>
          <p:nvPr/>
        </p:nvSpPr>
        <p:spPr>
          <a:xfrm>
            <a:off x="1816658" y="1040962"/>
            <a:ext cx="5565997" cy="369332"/>
          </a:xfrm>
          <a:prstGeom prst="rect">
            <a:avLst/>
          </a:prstGeom>
          <a:solidFill>
            <a:schemeClr val="bg1"/>
          </a:solidFill>
        </p:spPr>
        <p:txBody>
          <a:bodyPr wrap="square" rtlCol="0">
            <a:spAutoFit/>
          </a:bodyPr>
          <a:lstStyle/>
          <a:p>
            <a:r>
              <a:rPr lang="en-US" b="1" dirty="0" smtClean="0">
                <a:solidFill>
                  <a:srgbClr val="000000"/>
                </a:solidFill>
              </a:rPr>
              <a:t>https://certs246.securitydemo.net</a:t>
            </a:r>
            <a:endParaRPr lang="en-US" b="1" dirty="0">
              <a:solidFill>
                <a:srgbClr val="000000"/>
              </a:solidFill>
            </a:endParaRPr>
          </a:p>
        </p:txBody>
      </p:sp>
      <p:pic>
        <p:nvPicPr>
          <p:cNvPr id="7" name="Picture 6"/>
          <p:cNvPicPr>
            <a:picLocks noChangeAspect="1"/>
          </p:cNvPicPr>
          <p:nvPr/>
        </p:nvPicPr>
        <p:blipFill>
          <a:blip r:embed="rId4"/>
          <a:stretch>
            <a:fillRect/>
          </a:stretch>
        </p:blipFill>
        <p:spPr>
          <a:xfrm>
            <a:off x="7998305" y="589770"/>
            <a:ext cx="1145695" cy="603355"/>
          </a:xfrm>
          <a:prstGeom prst="rect">
            <a:avLst/>
          </a:prstGeom>
        </p:spPr>
      </p:pic>
    </p:spTree>
    <p:extLst>
      <p:ext uri="{BB962C8B-B14F-4D97-AF65-F5344CB8AC3E}">
        <p14:creationId xmlns:p14="http://schemas.microsoft.com/office/powerpoint/2010/main" val="356693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6-16 at 18.18.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934" y="0"/>
            <a:ext cx="7417076" cy="5143500"/>
          </a:xfrm>
          <a:prstGeom prst="rect">
            <a:avLst/>
          </a:prstGeom>
        </p:spPr>
      </p:pic>
      <p:sp>
        <p:nvSpPr>
          <p:cNvPr id="2" name="Rectangle 1"/>
          <p:cNvSpPr/>
          <p:nvPr/>
        </p:nvSpPr>
        <p:spPr>
          <a:xfrm>
            <a:off x="3237703" y="4550228"/>
            <a:ext cx="3473932" cy="21538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3862389" y="1165160"/>
            <a:ext cx="1894177" cy="215382"/>
          </a:xfrm>
          <a:prstGeom prst="rect">
            <a:avLst/>
          </a:prstGeom>
          <a:no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0015000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4661941"/>
            <a:ext cx="9144000" cy="4815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ja-JP" altLang="en-US" dirty="0" smtClean="0"/>
              <a:t>証明書プロビジョニングポータルにログイン</a:t>
            </a:r>
            <a:endParaRPr lang="en-US" dirty="0"/>
          </a:p>
        </p:txBody>
      </p:sp>
      <p:sp>
        <p:nvSpPr>
          <p:cNvPr id="4" name="Text Placeholder 3"/>
          <p:cNvSpPr>
            <a:spLocks noGrp="1"/>
          </p:cNvSpPr>
          <p:nvPr>
            <p:ph type="body" sz="quarter" idx="10"/>
          </p:nvPr>
        </p:nvSpPr>
        <p:spPr/>
        <p:txBody>
          <a:bodyPr/>
          <a:lstStyle/>
          <a:p>
            <a:r>
              <a:rPr lang="en-US" altLang="ja-JP" sz="1600" dirty="0" err="1" smtClean="0"/>
              <a:t>pxGrid</a:t>
            </a:r>
            <a:r>
              <a:rPr lang="ja-JP" altLang="en-US" sz="1600" dirty="0" smtClean="0"/>
              <a:t>テンプレートで、</a:t>
            </a:r>
            <a:r>
              <a:rPr lang="en-US" altLang="ja-JP" sz="1600" dirty="0" smtClean="0"/>
              <a:t>ISE</a:t>
            </a:r>
            <a:r>
              <a:rPr lang="ja-JP" altLang="en-US" sz="1600" dirty="0" smtClean="0"/>
              <a:t>および</a:t>
            </a:r>
            <a:r>
              <a:rPr lang="en-US" altLang="ja-JP" sz="1600" dirty="0" err="1" smtClean="0"/>
              <a:t>pxGrid</a:t>
            </a:r>
            <a:r>
              <a:rPr lang="en-US" altLang="ja-JP" sz="1600" dirty="0" smtClean="0"/>
              <a:t> Client</a:t>
            </a:r>
            <a:r>
              <a:rPr lang="ja-JP" altLang="en-US" sz="1600" dirty="0" smtClean="0"/>
              <a:t>用の証明書を一括発行</a:t>
            </a:r>
            <a:endParaRPr lang="en-US" sz="1600" dirty="0"/>
          </a:p>
        </p:txBody>
      </p:sp>
      <p:pic>
        <p:nvPicPr>
          <p:cNvPr id="5" name="Picture 4"/>
          <p:cNvPicPr>
            <a:picLocks noChangeAspect="1"/>
          </p:cNvPicPr>
          <p:nvPr/>
        </p:nvPicPr>
        <p:blipFill>
          <a:blip r:embed="rId3"/>
          <a:stretch>
            <a:fillRect/>
          </a:stretch>
        </p:blipFill>
        <p:spPr>
          <a:xfrm>
            <a:off x="230144" y="801114"/>
            <a:ext cx="5764897" cy="425082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5175354" y="3680085"/>
            <a:ext cx="3808395" cy="1088113"/>
          </a:xfrm>
          <a:prstGeom prst="rect">
            <a:avLst/>
          </a:prstGeom>
          <a:ln w="25400">
            <a:solidFill>
              <a:schemeClr val="accent1"/>
            </a:solidFill>
          </a:ln>
        </p:spPr>
      </p:pic>
      <p:sp>
        <p:nvSpPr>
          <p:cNvPr id="8" name="Rectangle 7"/>
          <p:cNvSpPr/>
          <p:nvPr/>
        </p:nvSpPr>
        <p:spPr>
          <a:xfrm>
            <a:off x="1975201" y="3248369"/>
            <a:ext cx="2439402" cy="431716"/>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Freeform 10"/>
          <p:cNvSpPr/>
          <p:nvPr/>
        </p:nvSpPr>
        <p:spPr>
          <a:xfrm>
            <a:off x="4414603" y="3245370"/>
            <a:ext cx="760751" cy="1536492"/>
          </a:xfrm>
          <a:custGeom>
            <a:avLst/>
            <a:gdLst>
              <a:gd name="connsiteX0" fmla="*/ 0 w 1086787"/>
              <a:gd name="connsiteY0" fmla="*/ 0 h 1536492"/>
              <a:gd name="connsiteX1" fmla="*/ 1086787 w 1086787"/>
              <a:gd name="connsiteY1" fmla="*/ 667063 h 1536492"/>
              <a:gd name="connsiteX2" fmla="*/ 1086787 w 1086787"/>
              <a:gd name="connsiteY2" fmla="*/ 1536492 h 1536492"/>
              <a:gd name="connsiteX3" fmla="*/ 0 w 1086787"/>
              <a:gd name="connsiteY3" fmla="*/ 442210 h 1536492"/>
              <a:gd name="connsiteX4" fmla="*/ 0 w 1086787"/>
              <a:gd name="connsiteY4" fmla="*/ 0 h 1536492"/>
              <a:gd name="connsiteX0" fmla="*/ 0 w 1086787"/>
              <a:gd name="connsiteY0" fmla="*/ 0 h 1536492"/>
              <a:gd name="connsiteX1" fmla="*/ 1054664 w 1086787"/>
              <a:gd name="connsiteY1" fmla="*/ 412230 h 1536492"/>
              <a:gd name="connsiteX2" fmla="*/ 1086787 w 1086787"/>
              <a:gd name="connsiteY2" fmla="*/ 1536492 h 1536492"/>
              <a:gd name="connsiteX3" fmla="*/ 0 w 1086787"/>
              <a:gd name="connsiteY3" fmla="*/ 442210 h 1536492"/>
              <a:gd name="connsiteX4" fmla="*/ 0 w 1086787"/>
              <a:gd name="connsiteY4" fmla="*/ 0 h 15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787" h="1536492">
                <a:moveTo>
                  <a:pt x="0" y="0"/>
                </a:moveTo>
                <a:lnTo>
                  <a:pt x="1054664" y="412230"/>
                </a:lnTo>
                <a:lnTo>
                  <a:pt x="1086787" y="1536492"/>
                </a:lnTo>
                <a:lnTo>
                  <a:pt x="0" y="442210"/>
                </a:lnTo>
                <a:lnTo>
                  <a:pt x="0" y="0"/>
                </a:lnTo>
                <a:close/>
              </a:path>
            </a:pathLst>
          </a:custGeom>
          <a:gradFill flip="none" rotWithShape="1">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967343" y="1930734"/>
            <a:ext cx="2447260" cy="550138"/>
          </a:xfrm>
          <a:prstGeom prst="rect">
            <a:avLst/>
          </a:prstGeom>
          <a:noFill/>
          <a:ln w="25400">
            <a:solidFill>
              <a:srgbClr val="48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489542"/>
              </a:solidFill>
            </a:endParaRPr>
          </a:p>
        </p:txBody>
      </p:sp>
      <p:sp>
        <p:nvSpPr>
          <p:cNvPr id="16" name="Freeform 15"/>
          <p:cNvSpPr/>
          <p:nvPr/>
        </p:nvSpPr>
        <p:spPr>
          <a:xfrm>
            <a:off x="4407107" y="1063233"/>
            <a:ext cx="408483" cy="2241029"/>
          </a:xfrm>
          <a:custGeom>
            <a:avLst/>
            <a:gdLst>
              <a:gd name="connsiteX0" fmla="*/ 0 w 1086787"/>
              <a:gd name="connsiteY0" fmla="*/ 0 h 1536492"/>
              <a:gd name="connsiteX1" fmla="*/ 1086787 w 1086787"/>
              <a:gd name="connsiteY1" fmla="*/ 667063 h 1536492"/>
              <a:gd name="connsiteX2" fmla="*/ 1086787 w 1086787"/>
              <a:gd name="connsiteY2" fmla="*/ 1536492 h 1536492"/>
              <a:gd name="connsiteX3" fmla="*/ 0 w 1086787"/>
              <a:gd name="connsiteY3" fmla="*/ 442210 h 1536492"/>
              <a:gd name="connsiteX4" fmla="*/ 0 w 1086787"/>
              <a:gd name="connsiteY4" fmla="*/ 0 h 1536492"/>
              <a:gd name="connsiteX0" fmla="*/ 0 w 1086787"/>
              <a:gd name="connsiteY0" fmla="*/ 0 h 1536492"/>
              <a:gd name="connsiteX1" fmla="*/ 1054664 w 1086787"/>
              <a:gd name="connsiteY1" fmla="*/ 412230 h 1536492"/>
              <a:gd name="connsiteX2" fmla="*/ 1086787 w 1086787"/>
              <a:gd name="connsiteY2" fmla="*/ 1536492 h 1536492"/>
              <a:gd name="connsiteX3" fmla="*/ 0 w 1086787"/>
              <a:gd name="connsiteY3" fmla="*/ 442210 h 1536492"/>
              <a:gd name="connsiteX4" fmla="*/ 0 w 1086787"/>
              <a:gd name="connsiteY4" fmla="*/ 0 h 1536492"/>
              <a:gd name="connsiteX0" fmla="*/ 0 w 1097494"/>
              <a:gd name="connsiteY0" fmla="*/ 0 h 1618938"/>
              <a:gd name="connsiteX1" fmla="*/ 1065371 w 1097494"/>
              <a:gd name="connsiteY1" fmla="*/ 494676 h 1618938"/>
              <a:gd name="connsiteX2" fmla="*/ 1097494 w 1097494"/>
              <a:gd name="connsiteY2" fmla="*/ 1618938 h 1618938"/>
              <a:gd name="connsiteX3" fmla="*/ 10707 w 1097494"/>
              <a:gd name="connsiteY3" fmla="*/ 524656 h 1618938"/>
              <a:gd name="connsiteX4" fmla="*/ 0 w 1097494"/>
              <a:gd name="connsiteY4" fmla="*/ 0 h 1618938"/>
              <a:gd name="connsiteX0" fmla="*/ 0 w 1097494"/>
              <a:gd name="connsiteY0" fmla="*/ 884420 h 2503358"/>
              <a:gd name="connsiteX1" fmla="*/ 551423 w 1097494"/>
              <a:gd name="connsiteY1" fmla="*/ 0 h 2503358"/>
              <a:gd name="connsiteX2" fmla="*/ 1097494 w 1097494"/>
              <a:gd name="connsiteY2" fmla="*/ 2503358 h 2503358"/>
              <a:gd name="connsiteX3" fmla="*/ 10707 w 1097494"/>
              <a:gd name="connsiteY3" fmla="*/ 1409076 h 2503358"/>
              <a:gd name="connsiteX4" fmla="*/ 0 w 1097494"/>
              <a:gd name="connsiteY4" fmla="*/ 884420 h 2503358"/>
              <a:gd name="connsiteX0" fmla="*/ 0 w 626376"/>
              <a:gd name="connsiteY0" fmla="*/ 884420 h 1911246"/>
              <a:gd name="connsiteX1" fmla="*/ 551423 w 626376"/>
              <a:gd name="connsiteY1" fmla="*/ 0 h 1911246"/>
              <a:gd name="connsiteX2" fmla="*/ 626376 w 626376"/>
              <a:gd name="connsiteY2" fmla="*/ 1911246 h 1911246"/>
              <a:gd name="connsiteX3" fmla="*/ 10707 w 626376"/>
              <a:gd name="connsiteY3" fmla="*/ 1409076 h 1911246"/>
              <a:gd name="connsiteX4" fmla="*/ 0 w 626376"/>
              <a:gd name="connsiteY4" fmla="*/ 884420 h 1911246"/>
              <a:gd name="connsiteX0" fmla="*/ 0 w 594255"/>
              <a:gd name="connsiteY0" fmla="*/ 884420 h 1911246"/>
              <a:gd name="connsiteX1" fmla="*/ 551423 w 594255"/>
              <a:gd name="connsiteY1" fmla="*/ 0 h 1911246"/>
              <a:gd name="connsiteX2" fmla="*/ 594255 w 594255"/>
              <a:gd name="connsiteY2" fmla="*/ 1911246 h 1911246"/>
              <a:gd name="connsiteX3" fmla="*/ 10707 w 594255"/>
              <a:gd name="connsiteY3" fmla="*/ 1409076 h 1911246"/>
              <a:gd name="connsiteX4" fmla="*/ 0 w 594255"/>
              <a:gd name="connsiteY4" fmla="*/ 884420 h 1911246"/>
              <a:gd name="connsiteX0" fmla="*/ 0 w 604962"/>
              <a:gd name="connsiteY0" fmla="*/ 884420 h 1866275"/>
              <a:gd name="connsiteX1" fmla="*/ 551423 w 604962"/>
              <a:gd name="connsiteY1" fmla="*/ 0 h 1866275"/>
              <a:gd name="connsiteX2" fmla="*/ 604962 w 604962"/>
              <a:gd name="connsiteY2" fmla="*/ 1866275 h 1866275"/>
              <a:gd name="connsiteX3" fmla="*/ 10707 w 604962"/>
              <a:gd name="connsiteY3" fmla="*/ 1409076 h 1866275"/>
              <a:gd name="connsiteX4" fmla="*/ 0 w 604962"/>
              <a:gd name="connsiteY4" fmla="*/ 884420 h 1866275"/>
              <a:gd name="connsiteX0" fmla="*/ 0 w 583548"/>
              <a:gd name="connsiteY0" fmla="*/ 884420 h 2241029"/>
              <a:gd name="connsiteX1" fmla="*/ 551423 w 583548"/>
              <a:gd name="connsiteY1" fmla="*/ 0 h 2241029"/>
              <a:gd name="connsiteX2" fmla="*/ 583548 w 583548"/>
              <a:gd name="connsiteY2" fmla="*/ 2241029 h 2241029"/>
              <a:gd name="connsiteX3" fmla="*/ 10707 w 583548"/>
              <a:gd name="connsiteY3" fmla="*/ 1409076 h 2241029"/>
              <a:gd name="connsiteX4" fmla="*/ 0 w 583548"/>
              <a:gd name="connsiteY4" fmla="*/ 884420 h 2241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548" h="2241029">
                <a:moveTo>
                  <a:pt x="0" y="884420"/>
                </a:moveTo>
                <a:lnTo>
                  <a:pt x="551423" y="0"/>
                </a:lnTo>
                <a:lnTo>
                  <a:pt x="583548" y="2241029"/>
                </a:lnTo>
                <a:lnTo>
                  <a:pt x="10707" y="1409076"/>
                </a:lnTo>
                <a:lnTo>
                  <a:pt x="0" y="884420"/>
                </a:lnTo>
                <a:close/>
              </a:path>
            </a:pathLst>
          </a:custGeom>
          <a:gradFill flip="none" rotWithShape="1">
            <a:gsLst>
              <a:gs pos="0">
                <a:schemeClr val="accent1">
                  <a:lumMod val="5000"/>
                  <a:lumOff val="95000"/>
                  <a:alpha val="12000"/>
                </a:schemeClr>
              </a:gs>
              <a:gs pos="74000">
                <a:schemeClr val="accent4">
                  <a:lumMod val="60000"/>
                  <a:lumOff val="40000"/>
                </a:schemeClr>
              </a:gs>
              <a:gs pos="83000">
                <a:schemeClr val="accent4">
                  <a:lumMod val="20000"/>
                  <a:lumOff val="80000"/>
                </a:schemeClr>
              </a:gs>
              <a:gs pos="100000">
                <a:schemeClr val="accent4">
                  <a:lumMod val="40000"/>
                  <a:lumOff val="60000"/>
                </a:schemeClr>
              </a:gs>
            </a:gsLst>
            <a:lin ang="13500000" scaled="1"/>
            <a:tileRect/>
          </a:gradFill>
          <a:ln w="25400">
            <a:solidFill>
              <a:srgbClr val="489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81634" y="1025090"/>
            <a:ext cx="4107534" cy="2317268"/>
          </a:xfrm>
          <a:prstGeom prst="rect">
            <a:avLst/>
          </a:prstGeom>
          <a:ln>
            <a:noFill/>
          </a:ln>
          <a:effectLst>
            <a:outerShdw blurRad="292100" dist="139700" dir="2700000" algn="tl" rotWithShape="0">
              <a:srgbClr val="333333">
                <a:alpha val="65000"/>
              </a:srgbClr>
            </a:outerShdw>
          </a:effectLst>
        </p:spPr>
      </p:pic>
      <p:cxnSp>
        <p:nvCxnSpPr>
          <p:cNvPr id="17" name="Straight Arrow Connector 16"/>
          <p:cNvCxnSpPr/>
          <p:nvPr/>
        </p:nvCxnSpPr>
        <p:spPr>
          <a:xfrm>
            <a:off x="846944" y="2728931"/>
            <a:ext cx="156830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46944" y="4642675"/>
            <a:ext cx="1188550"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stretch>
            <a:fillRect/>
          </a:stretch>
        </p:blipFill>
        <p:spPr>
          <a:xfrm>
            <a:off x="8282201" y="70670"/>
            <a:ext cx="782525" cy="412100"/>
          </a:xfrm>
          <a:prstGeom prst="rect">
            <a:avLst/>
          </a:prstGeom>
        </p:spPr>
      </p:pic>
    </p:spTree>
    <p:extLst>
      <p:ext uri="{BB962C8B-B14F-4D97-AF65-F5344CB8AC3E}">
        <p14:creationId xmlns:p14="http://schemas.microsoft.com/office/powerpoint/2010/main" val="919438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500"/>
                                        <p:tgtEl>
                                          <p:spTgt spid="15"/>
                                        </p:tgtEl>
                                      </p:cBhvr>
                                    </p:animEffect>
                                  </p:childTnLst>
                                </p:cTn>
                              </p:par>
                              <p:par>
                                <p:cTn id="12" presetID="9"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dissolve">
                                      <p:cBhvr>
                                        <p:cTn id="14" dur="500"/>
                                        <p:tgtEl>
                                          <p:spTgt spid="17"/>
                                        </p:tgtEl>
                                      </p:cBhvr>
                                    </p:animEffect>
                                  </p:childTnLst>
                                </p:cTn>
                              </p:par>
                              <p:par>
                                <p:cTn id="15" presetID="9"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証明書ダウンロード</a:t>
            </a:r>
            <a:endParaRPr lang="en-US" dirty="0"/>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0144" y="881024"/>
            <a:ext cx="5540705" cy="333274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975304" y="1860825"/>
            <a:ext cx="3834028" cy="293190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253966632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a:xfrm>
            <a:off x="0" y="4661941"/>
            <a:ext cx="9144000" cy="4815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Zip</a:t>
            </a:r>
            <a:r>
              <a:rPr lang="ja-JP" altLang="en-US" dirty="0" smtClean="0"/>
              <a:t>ファイルの解凍</a:t>
            </a:r>
            <a:endParaRPr lang="en-US" dirty="0"/>
          </a:p>
        </p:txBody>
      </p:sp>
      <p:sp>
        <p:nvSpPr>
          <p:cNvPr id="4" name="Text Placeholder 3"/>
          <p:cNvSpPr>
            <a:spLocks noGrp="1"/>
          </p:cNvSpPr>
          <p:nvPr>
            <p:ph type="body" sz="quarter" idx="10"/>
          </p:nvPr>
        </p:nvSpPr>
        <p:spPr/>
        <p:txBody>
          <a:bodyPr/>
          <a:lstStyle/>
          <a:p>
            <a:r>
              <a:rPr lang="en-US" dirty="0" smtClean="0"/>
              <a:t>PEM</a:t>
            </a:r>
            <a:r>
              <a:rPr lang="ja-JP" altLang="en-US" dirty="0" smtClean="0"/>
              <a:t>エンコードされた</a:t>
            </a:r>
            <a:r>
              <a:rPr lang="en-US" altLang="ja-JP" dirty="0" smtClean="0"/>
              <a:t> </a:t>
            </a:r>
            <a:r>
              <a:rPr lang="ja-JP" altLang="en-US" dirty="0" smtClean="0"/>
              <a:t>鍵ペア</a:t>
            </a:r>
            <a:r>
              <a:rPr lang="en-US" dirty="0" smtClean="0"/>
              <a:t> + ISE CA </a:t>
            </a:r>
            <a:r>
              <a:rPr lang="ja-JP" altLang="en-US" dirty="0" smtClean="0"/>
              <a:t>ルート証明書</a:t>
            </a:r>
            <a:r>
              <a:rPr lang="en-US" altLang="ja-JP" dirty="0" smtClean="0"/>
              <a:t> </a:t>
            </a:r>
            <a:r>
              <a:rPr lang="en-US" dirty="0" smtClean="0"/>
              <a:t>+ ISE Admin </a:t>
            </a:r>
            <a:r>
              <a:rPr lang="ja-JP" altLang="en-US" dirty="0" smtClean="0"/>
              <a:t>ルート証明書</a:t>
            </a:r>
            <a:endParaRPr lang="en-US" dirty="0"/>
          </a:p>
        </p:txBody>
      </p:sp>
      <p:pic>
        <p:nvPicPr>
          <p:cNvPr id="6" name="Picture 5"/>
          <p:cNvPicPr>
            <a:picLocks noChangeAspect="1"/>
          </p:cNvPicPr>
          <p:nvPr/>
        </p:nvPicPr>
        <p:blipFill>
          <a:blip r:embed="rId2"/>
          <a:stretch>
            <a:fillRect/>
          </a:stretch>
        </p:blipFill>
        <p:spPr>
          <a:xfrm>
            <a:off x="230144" y="801114"/>
            <a:ext cx="5408328" cy="4250826"/>
          </a:xfrm>
          <a:prstGeom prst="rect">
            <a:avLst/>
          </a:prstGeom>
          <a:ln>
            <a:noFill/>
          </a:ln>
          <a:effectLst>
            <a:outerShdw blurRad="292100" dist="139700" dir="2700000" algn="tl" rotWithShape="0">
              <a:srgbClr val="333333">
                <a:alpha val="65000"/>
              </a:srgbClr>
            </a:outerShdw>
          </a:effectLst>
        </p:spPr>
      </p:pic>
      <p:sp>
        <p:nvSpPr>
          <p:cNvPr id="7" name="Right Brace 6"/>
          <p:cNvSpPr/>
          <p:nvPr/>
        </p:nvSpPr>
        <p:spPr>
          <a:xfrm>
            <a:off x="4347148" y="1776334"/>
            <a:ext cx="337278" cy="269823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4879299" y="2926527"/>
            <a:ext cx="288308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ja-JP" altLang="en-US" dirty="0" smtClean="0"/>
              <a:t>ノード毎の</a:t>
            </a:r>
            <a:r>
              <a:rPr lang="en-US" altLang="ja-JP" dirty="0" smtClean="0"/>
              <a:t> </a:t>
            </a:r>
            <a:r>
              <a:rPr lang="ja-JP" altLang="en-US" dirty="0" smtClean="0"/>
              <a:t>証明書</a:t>
            </a:r>
            <a:r>
              <a:rPr lang="en-US" altLang="ja-JP" dirty="0" smtClean="0"/>
              <a:t> + </a:t>
            </a:r>
            <a:r>
              <a:rPr lang="ja-JP" altLang="en-US" dirty="0" smtClean="0"/>
              <a:t>鍵ペア</a:t>
            </a:r>
            <a:endParaRPr lang="en-US" dirty="0"/>
          </a:p>
        </p:txBody>
      </p:sp>
      <p:sp>
        <p:nvSpPr>
          <p:cNvPr id="9" name="Right Brace 8"/>
          <p:cNvSpPr/>
          <p:nvPr/>
        </p:nvSpPr>
        <p:spPr>
          <a:xfrm>
            <a:off x="3755037" y="1246681"/>
            <a:ext cx="337278" cy="529653"/>
          </a:xfrm>
          <a:prstGeom prst="rightBrace">
            <a:avLst>
              <a:gd name="adj1" fmla="val 8333"/>
              <a:gd name="adj2" fmla="val 5141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4202390" y="1287165"/>
            <a:ext cx="1685415"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ISE CA </a:t>
            </a:r>
            <a:r>
              <a:rPr lang="ja-JP" altLang="en-US" dirty="0" smtClean="0"/>
              <a:t>証明書</a:t>
            </a:r>
            <a:endParaRPr lang="en-US" dirty="0"/>
          </a:p>
        </p:txBody>
      </p:sp>
      <p:sp>
        <p:nvSpPr>
          <p:cNvPr id="12" name="TextBox 11"/>
          <p:cNvSpPr txBox="1"/>
          <p:nvPr/>
        </p:nvSpPr>
        <p:spPr>
          <a:xfrm>
            <a:off x="4202390" y="4565889"/>
            <a:ext cx="3910333"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dirty="0" smtClean="0"/>
              <a:t>ISE Admin </a:t>
            </a:r>
            <a:r>
              <a:rPr lang="ja-JP" altLang="en-US" dirty="0" smtClean="0"/>
              <a:t>ルート証明書</a:t>
            </a:r>
            <a:r>
              <a:rPr lang="en-US" altLang="ja-JP" dirty="0" smtClean="0"/>
              <a:t> </a:t>
            </a:r>
            <a:r>
              <a:rPr lang="en-US" dirty="0" smtClean="0"/>
              <a:t>(</a:t>
            </a:r>
            <a:r>
              <a:rPr lang="ja-JP" altLang="en-US" dirty="0" smtClean="0"/>
              <a:t>使用しない</a:t>
            </a:r>
            <a:r>
              <a:rPr lang="en-US" dirty="0" smtClean="0"/>
              <a:t>)</a:t>
            </a:r>
            <a:endParaRPr lang="en-US" dirty="0"/>
          </a:p>
        </p:txBody>
      </p:sp>
      <p:sp>
        <p:nvSpPr>
          <p:cNvPr id="13" name="Right Brace 12"/>
          <p:cNvSpPr/>
          <p:nvPr/>
        </p:nvSpPr>
        <p:spPr>
          <a:xfrm>
            <a:off x="3755037" y="4499547"/>
            <a:ext cx="337278" cy="334781"/>
          </a:xfrm>
          <a:prstGeom prst="rightBrace">
            <a:avLst>
              <a:gd name="adj1" fmla="val 8333"/>
              <a:gd name="adj2" fmla="val 5141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8282201" y="70670"/>
            <a:ext cx="782525" cy="412100"/>
          </a:xfrm>
          <a:prstGeom prst="rect">
            <a:avLst/>
          </a:prstGeom>
        </p:spPr>
      </p:pic>
    </p:spTree>
    <p:extLst>
      <p:ext uri="{BB962C8B-B14F-4D97-AF65-F5344CB8AC3E}">
        <p14:creationId xmlns:p14="http://schemas.microsoft.com/office/powerpoint/2010/main" val="211985663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0" y="4661941"/>
            <a:ext cx="9144000" cy="48155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ja-JP" altLang="en-US" dirty="0" smtClean="0"/>
              <a:t>証明書ペアのインポート</a:t>
            </a:r>
            <a:endParaRPr lang="en-US" dirty="0"/>
          </a:p>
        </p:txBody>
      </p:sp>
      <p:sp>
        <p:nvSpPr>
          <p:cNvPr id="4" name="Text Placeholder 3"/>
          <p:cNvSpPr>
            <a:spLocks noGrp="1"/>
          </p:cNvSpPr>
          <p:nvPr>
            <p:ph type="body" sz="quarter" idx="10"/>
          </p:nvPr>
        </p:nvSpPr>
        <p:spPr/>
        <p:txBody>
          <a:bodyPr/>
          <a:lstStyle/>
          <a:p>
            <a:r>
              <a:rPr lang="en-US" sz="1600" dirty="0" err="1" smtClean="0"/>
              <a:t>pxGrid</a:t>
            </a:r>
            <a:r>
              <a:rPr lang="ja-JP" altLang="en-US" sz="1600" dirty="0" smtClean="0"/>
              <a:t>用途</a:t>
            </a:r>
            <a:endParaRPr lang="en-US" sz="1600" dirty="0"/>
          </a:p>
        </p:txBody>
      </p:sp>
      <p:pic>
        <p:nvPicPr>
          <p:cNvPr id="7" name="Picture 6"/>
          <p:cNvPicPr>
            <a:picLocks noChangeAspect="1"/>
          </p:cNvPicPr>
          <p:nvPr/>
        </p:nvPicPr>
        <p:blipFill>
          <a:blip r:embed="rId2"/>
          <a:stretch>
            <a:fillRect/>
          </a:stretch>
        </p:blipFill>
        <p:spPr>
          <a:xfrm>
            <a:off x="230144" y="793191"/>
            <a:ext cx="6305393" cy="425082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793390" y="477948"/>
            <a:ext cx="2069162" cy="369332"/>
          </a:xfrm>
          <a:prstGeom prst="rect">
            <a:avLst/>
          </a:prstGeom>
          <a:noFill/>
        </p:spPr>
        <p:txBody>
          <a:bodyPr wrap="none" rtlCol="0">
            <a:spAutoFit/>
          </a:bodyPr>
          <a:lstStyle/>
          <a:p>
            <a:r>
              <a:rPr lang="en-US" i="1" dirty="0" smtClean="0">
                <a:solidFill>
                  <a:srgbClr val="7030A0"/>
                </a:solidFill>
              </a:rPr>
              <a:t>ISE</a:t>
            </a:r>
            <a:r>
              <a:rPr lang="ja-JP" altLang="en-US" i="1" dirty="0" smtClean="0">
                <a:solidFill>
                  <a:srgbClr val="7030A0"/>
                </a:solidFill>
              </a:rPr>
              <a:t>ノード毎に適用</a:t>
            </a:r>
            <a:endParaRPr lang="en-US" i="1" dirty="0">
              <a:solidFill>
                <a:srgbClr val="7030A0"/>
              </a:solidFill>
            </a:endParaRPr>
          </a:p>
        </p:txBody>
      </p:sp>
      <p:pic>
        <p:nvPicPr>
          <p:cNvPr id="6" name="Picture 5"/>
          <p:cNvPicPr>
            <a:picLocks noChangeAspect="1"/>
          </p:cNvPicPr>
          <p:nvPr/>
        </p:nvPicPr>
        <p:blipFill>
          <a:blip r:embed="rId3"/>
          <a:stretch>
            <a:fillRect/>
          </a:stretch>
        </p:blipFill>
        <p:spPr>
          <a:xfrm>
            <a:off x="6813955" y="1468985"/>
            <a:ext cx="4916662" cy="3864387"/>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5656269" y="2358983"/>
            <a:ext cx="1449069" cy="77090"/>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06245" y="2685887"/>
            <a:ext cx="1499093" cy="2901"/>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295934988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6820525" y="0"/>
            <a:ext cx="2323475" cy="5143500"/>
          </a:xfrm>
          <a:prstGeom prst="rect">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smtClean="0"/>
          </a:p>
          <a:p>
            <a:endParaRPr lang="en-US" dirty="0"/>
          </a:p>
          <a:p>
            <a:r>
              <a:rPr lang="ja-JP" altLang="en-US" u="sng" dirty="0" smtClean="0">
                <a:solidFill>
                  <a:srgbClr val="000000"/>
                </a:solidFill>
              </a:rPr>
              <a:t>ベストプラクティス</a:t>
            </a:r>
            <a:r>
              <a:rPr lang="en-US" dirty="0" smtClean="0">
                <a:solidFill>
                  <a:srgbClr val="000000"/>
                </a:solidFill>
              </a:rPr>
              <a:t>:  To ensure a predictable &amp; successful deployment, the order of operations should be followed.</a:t>
            </a:r>
          </a:p>
          <a:p>
            <a:endParaRPr lang="en-US" dirty="0" smtClean="0">
              <a:solidFill>
                <a:srgbClr val="000000"/>
              </a:solidFill>
            </a:endParaRPr>
          </a:p>
          <a:p>
            <a:r>
              <a:rPr lang="en-US" dirty="0" smtClean="0">
                <a:solidFill>
                  <a:srgbClr val="000000"/>
                </a:solidFill>
              </a:rPr>
              <a:t>Don’t enable </a:t>
            </a:r>
            <a:r>
              <a:rPr lang="en-US" dirty="0" err="1" smtClean="0">
                <a:solidFill>
                  <a:srgbClr val="000000"/>
                </a:solidFill>
              </a:rPr>
              <a:t>pxGrid</a:t>
            </a:r>
            <a:r>
              <a:rPr lang="en-US" dirty="0" smtClean="0">
                <a:solidFill>
                  <a:srgbClr val="000000"/>
                </a:solidFill>
              </a:rPr>
              <a:t> until all nodes have a </a:t>
            </a:r>
            <a:r>
              <a:rPr lang="en-US" dirty="0" err="1" smtClean="0">
                <a:solidFill>
                  <a:srgbClr val="000000"/>
                </a:solidFill>
              </a:rPr>
              <a:t>pxGrid</a:t>
            </a:r>
            <a:r>
              <a:rPr lang="en-US" dirty="0" smtClean="0">
                <a:solidFill>
                  <a:srgbClr val="000000"/>
                </a:solidFill>
              </a:rPr>
              <a:t> certificate.</a:t>
            </a:r>
          </a:p>
          <a:p>
            <a:endParaRPr lang="en-US" dirty="0">
              <a:solidFill>
                <a:srgbClr val="000000"/>
              </a:solidFill>
            </a:endParaRPr>
          </a:p>
          <a:p>
            <a:r>
              <a:rPr lang="en-US" dirty="0" smtClean="0">
                <a:solidFill>
                  <a:srgbClr val="000000"/>
                </a:solidFill>
              </a:rPr>
              <a:t>Wait for all the services to come up on 1</a:t>
            </a:r>
            <a:r>
              <a:rPr lang="en-US" baseline="30000" dirty="0" smtClean="0">
                <a:solidFill>
                  <a:srgbClr val="000000"/>
                </a:solidFill>
              </a:rPr>
              <a:t>st</a:t>
            </a:r>
            <a:r>
              <a:rPr lang="en-US" dirty="0" smtClean="0">
                <a:solidFill>
                  <a:srgbClr val="000000"/>
                </a:solidFill>
              </a:rPr>
              <a:t> PSN before you enable </a:t>
            </a:r>
            <a:r>
              <a:rPr lang="en-US" dirty="0" err="1" smtClean="0">
                <a:solidFill>
                  <a:srgbClr val="000000"/>
                </a:solidFill>
              </a:rPr>
              <a:t>pxGrid</a:t>
            </a:r>
            <a:r>
              <a:rPr lang="en-US" dirty="0" smtClean="0">
                <a:solidFill>
                  <a:srgbClr val="000000"/>
                </a:solidFill>
              </a:rPr>
              <a:t> on the 2</a:t>
            </a:r>
            <a:r>
              <a:rPr lang="en-US" baseline="30000" dirty="0" smtClean="0">
                <a:solidFill>
                  <a:srgbClr val="000000"/>
                </a:solidFill>
              </a:rPr>
              <a:t>nd</a:t>
            </a:r>
            <a:r>
              <a:rPr lang="en-US" dirty="0" smtClean="0">
                <a:solidFill>
                  <a:srgbClr val="000000"/>
                </a:solidFill>
              </a:rPr>
              <a:t> PSN</a:t>
            </a:r>
          </a:p>
        </p:txBody>
      </p:sp>
      <p:sp>
        <p:nvSpPr>
          <p:cNvPr id="5" name="Title 4"/>
          <p:cNvSpPr>
            <a:spLocks noGrp="1"/>
          </p:cNvSpPr>
          <p:nvPr>
            <p:ph type="title"/>
          </p:nvPr>
        </p:nvSpPr>
        <p:spPr/>
        <p:txBody>
          <a:bodyPr/>
          <a:lstStyle/>
          <a:p>
            <a:r>
              <a:rPr lang="en-US" dirty="0" smtClean="0"/>
              <a:t>PSN</a:t>
            </a:r>
            <a:r>
              <a:rPr lang="ja-JP" altLang="en-US" dirty="0" smtClean="0"/>
              <a:t>での</a:t>
            </a:r>
            <a:r>
              <a:rPr lang="en-US" altLang="ja-JP" dirty="0" smtClean="0"/>
              <a:t> </a:t>
            </a:r>
            <a:r>
              <a:rPr lang="en-US" dirty="0" err="1" smtClean="0"/>
              <a:t>pxGrid</a:t>
            </a:r>
            <a:r>
              <a:rPr lang="en-US" dirty="0" smtClean="0"/>
              <a:t> </a:t>
            </a:r>
            <a:r>
              <a:rPr lang="ja-JP" altLang="en-US" dirty="0" smtClean="0"/>
              <a:t>有効化</a:t>
            </a:r>
            <a:endParaRPr lang="en-US" dirty="0"/>
          </a:p>
        </p:txBody>
      </p:sp>
      <p:sp>
        <p:nvSpPr>
          <p:cNvPr id="16" name="Text Placeholder 15"/>
          <p:cNvSpPr>
            <a:spLocks noGrp="1"/>
          </p:cNvSpPr>
          <p:nvPr>
            <p:ph type="body" sz="quarter" idx="10"/>
          </p:nvPr>
        </p:nvSpPr>
        <p:spPr/>
        <p:txBody>
          <a:bodyPr/>
          <a:lstStyle/>
          <a:p>
            <a:r>
              <a:rPr lang="en-US" dirty="0" smtClean="0"/>
              <a:t>Admin &gt; System &gt; Deployment</a:t>
            </a:r>
            <a:endParaRPr lang="en-US" dirty="0"/>
          </a:p>
        </p:txBody>
      </p:sp>
      <p:pic>
        <p:nvPicPr>
          <p:cNvPr id="4" name="Picture 3"/>
          <p:cNvPicPr>
            <a:picLocks noChangeAspect="1"/>
          </p:cNvPicPr>
          <p:nvPr/>
        </p:nvPicPr>
        <p:blipFill>
          <a:blip r:embed="rId2"/>
          <a:stretch>
            <a:fillRect/>
          </a:stretch>
        </p:blipFill>
        <p:spPr>
          <a:xfrm>
            <a:off x="230144" y="801114"/>
            <a:ext cx="3388935" cy="4250826"/>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230144" y="2885607"/>
            <a:ext cx="1636746" cy="2166333"/>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Freeform 10"/>
          <p:cNvSpPr/>
          <p:nvPr/>
        </p:nvSpPr>
        <p:spPr>
          <a:xfrm>
            <a:off x="1864127" y="539647"/>
            <a:ext cx="1520014" cy="4515214"/>
          </a:xfrm>
          <a:custGeom>
            <a:avLst/>
            <a:gdLst>
              <a:gd name="connsiteX0" fmla="*/ 0 w 1086787"/>
              <a:gd name="connsiteY0" fmla="*/ 0 h 1536492"/>
              <a:gd name="connsiteX1" fmla="*/ 1086787 w 1086787"/>
              <a:gd name="connsiteY1" fmla="*/ 667063 h 1536492"/>
              <a:gd name="connsiteX2" fmla="*/ 1086787 w 1086787"/>
              <a:gd name="connsiteY2" fmla="*/ 1536492 h 1536492"/>
              <a:gd name="connsiteX3" fmla="*/ 0 w 1086787"/>
              <a:gd name="connsiteY3" fmla="*/ 442210 h 1536492"/>
              <a:gd name="connsiteX4" fmla="*/ 0 w 1086787"/>
              <a:gd name="connsiteY4" fmla="*/ 0 h 1536492"/>
              <a:gd name="connsiteX0" fmla="*/ 0 w 1086787"/>
              <a:gd name="connsiteY0" fmla="*/ 0 h 1536492"/>
              <a:gd name="connsiteX1" fmla="*/ 1054664 w 1086787"/>
              <a:gd name="connsiteY1" fmla="*/ 412230 h 1536492"/>
              <a:gd name="connsiteX2" fmla="*/ 1086787 w 1086787"/>
              <a:gd name="connsiteY2" fmla="*/ 1536492 h 1536492"/>
              <a:gd name="connsiteX3" fmla="*/ 0 w 1086787"/>
              <a:gd name="connsiteY3" fmla="*/ 442210 h 1536492"/>
              <a:gd name="connsiteX4" fmla="*/ 0 w 1086787"/>
              <a:gd name="connsiteY4" fmla="*/ 0 h 1536492"/>
              <a:gd name="connsiteX0" fmla="*/ 0 w 1095102"/>
              <a:gd name="connsiteY0" fmla="*/ 0 h 1888760"/>
              <a:gd name="connsiteX1" fmla="*/ 1062979 w 1095102"/>
              <a:gd name="connsiteY1" fmla="*/ 764498 h 1888760"/>
              <a:gd name="connsiteX2" fmla="*/ 1095102 w 1095102"/>
              <a:gd name="connsiteY2" fmla="*/ 1888760 h 1888760"/>
              <a:gd name="connsiteX3" fmla="*/ 8315 w 1095102"/>
              <a:gd name="connsiteY3" fmla="*/ 794478 h 1888760"/>
              <a:gd name="connsiteX4" fmla="*/ 0 w 1095102"/>
              <a:gd name="connsiteY4" fmla="*/ 0 h 1888760"/>
              <a:gd name="connsiteX0" fmla="*/ 0 w 1095102"/>
              <a:gd name="connsiteY0" fmla="*/ 0 h 2158583"/>
              <a:gd name="connsiteX1" fmla="*/ 1062979 w 1095102"/>
              <a:gd name="connsiteY1" fmla="*/ 764498 h 2158583"/>
              <a:gd name="connsiteX2" fmla="*/ 1095102 w 1095102"/>
              <a:gd name="connsiteY2" fmla="*/ 1888760 h 2158583"/>
              <a:gd name="connsiteX3" fmla="*/ 12472 w 1095102"/>
              <a:gd name="connsiteY3" fmla="*/ 2158583 h 2158583"/>
              <a:gd name="connsiteX4" fmla="*/ 0 w 1095102"/>
              <a:gd name="connsiteY4" fmla="*/ 0 h 2158583"/>
              <a:gd name="connsiteX0" fmla="*/ 0 w 1095102"/>
              <a:gd name="connsiteY0" fmla="*/ 2308486 h 4467069"/>
              <a:gd name="connsiteX1" fmla="*/ 1087922 w 1095102"/>
              <a:gd name="connsiteY1" fmla="*/ 0 h 4467069"/>
              <a:gd name="connsiteX2" fmla="*/ 1095102 w 1095102"/>
              <a:gd name="connsiteY2" fmla="*/ 4197246 h 4467069"/>
              <a:gd name="connsiteX3" fmla="*/ 12472 w 1095102"/>
              <a:gd name="connsiteY3" fmla="*/ 4467069 h 4467069"/>
              <a:gd name="connsiteX4" fmla="*/ 0 w 1095102"/>
              <a:gd name="connsiteY4" fmla="*/ 2308486 h 4467069"/>
              <a:gd name="connsiteX0" fmla="*/ 0 w 1099259"/>
              <a:gd name="connsiteY0" fmla="*/ 2308486 h 4467069"/>
              <a:gd name="connsiteX1" fmla="*/ 1087922 w 1099259"/>
              <a:gd name="connsiteY1" fmla="*/ 0 h 4467069"/>
              <a:gd name="connsiteX2" fmla="*/ 1099259 w 1099259"/>
              <a:gd name="connsiteY2" fmla="*/ 3680086 h 4467069"/>
              <a:gd name="connsiteX3" fmla="*/ 12472 w 1099259"/>
              <a:gd name="connsiteY3" fmla="*/ 4467069 h 4467069"/>
              <a:gd name="connsiteX4" fmla="*/ 0 w 1099259"/>
              <a:gd name="connsiteY4" fmla="*/ 2308486 h 4467069"/>
              <a:gd name="connsiteX0" fmla="*/ 0 w 1099259"/>
              <a:gd name="connsiteY0" fmla="*/ 2353456 h 4512039"/>
              <a:gd name="connsiteX1" fmla="*/ 1092079 w 1099259"/>
              <a:gd name="connsiteY1" fmla="*/ 0 h 4512039"/>
              <a:gd name="connsiteX2" fmla="*/ 1099259 w 1099259"/>
              <a:gd name="connsiteY2" fmla="*/ 3725056 h 4512039"/>
              <a:gd name="connsiteX3" fmla="*/ 12472 w 1099259"/>
              <a:gd name="connsiteY3" fmla="*/ 4512039 h 4512039"/>
              <a:gd name="connsiteX4" fmla="*/ 0 w 1099259"/>
              <a:gd name="connsiteY4" fmla="*/ 2353456 h 4512039"/>
              <a:gd name="connsiteX0" fmla="*/ 2002 w 1101261"/>
              <a:gd name="connsiteY0" fmla="*/ 2353456 h 4515214"/>
              <a:gd name="connsiteX1" fmla="*/ 1094081 w 1101261"/>
              <a:gd name="connsiteY1" fmla="*/ 0 h 4515214"/>
              <a:gd name="connsiteX2" fmla="*/ 1101261 w 1101261"/>
              <a:gd name="connsiteY2" fmla="*/ 3725056 h 4515214"/>
              <a:gd name="connsiteX3" fmla="*/ 672 w 1101261"/>
              <a:gd name="connsiteY3" fmla="*/ 4515214 h 4515214"/>
              <a:gd name="connsiteX4" fmla="*/ 2002 w 1101261"/>
              <a:gd name="connsiteY4" fmla="*/ 2353456 h 451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261" h="4515214">
                <a:moveTo>
                  <a:pt x="2002" y="2353456"/>
                </a:moveTo>
                <a:lnTo>
                  <a:pt x="1094081" y="0"/>
                </a:lnTo>
                <a:cubicBezTo>
                  <a:pt x="1096474" y="1399082"/>
                  <a:pt x="1098868" y="2325974"/>
                  <a:pt x="1101261" y="3725056"/>
                </a:cubicBezTo>
                <a:lnTo>
                  <a:pt x="672" y="4515214"/>
                </a:lnTo>
                <a:cubicBezTo>
                  <a:pt x="-2100" y="4250388"/>
                  <a:pt x="4774" y="2618282"/>
                  <a:pt x="2002" y="2353456"/>
                </a:cubicBezTo>
                <a:close/>
              </a:path>
            </a:pathLst>
          </a:custGeom>
          <a:gradFill flip="none" rotWithShape="1">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76646" y="553777"/>
            <a:ext cx="2968313" cy="3711721"/>
          </a:xfrm>
          <a:prstGeom prst="rect">
            <a:avLst/>
          </a:prstGeom>
          <a:ln w="25400">
            <a:solidFill>
              <a:schemeClr val="accent1"/>
            </a:solidFill>
          </a:ln>
        </p:spPr>
      </p:pic>
      <p:cxnSp>
        <p:nvCxnSpPr>
          <p:cNvPr id="13" name="Straight Arrow Connector 12"/>
          <p:cNvCxnSpPr/>
          <p:nvPr/>
        </p:nvCxnSpPr>
        <p:spPr>
          <a:xfrm flipH="1" flipV="1">
            <a:off x="4054871" y="3734073"/>
            <a:ext cx="1458740" cy="30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31573193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144" y="792173"/>
            <a:ext cx="4361142" cy="4250826"/>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6820525" y="0"/>
            <a:ext cx="2323475" cy="5143500"/>
          </a:xfrm>
          <a:prstGeom prst="rect">
            <a:avLst/>
          </a:prstGeom>
          <a:solidFill>
            <a:schemeClr val="accent3">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smtClean="0"/>
          </a:p>
          <a:p>
            <a:endParaRPr lang="en-US" dirty="0"/>
          </a:p>
          <a:p>
            <a:r>
              <a:rPr lang="en-US" u="sng" dirty="0" smtClean="0">
                <a:solidFill>
                  <a:srgbClr val="000000"/>
                </a:solidFill>
              </a:rPr>
              <a:t>Best Practice</a:t>
            </a:r>
            <a:r>
              <a:rPr lang="en-US" dirty="0" smtClean="0">
                <a:solidFill>
                  <a:srgbClr val="000000"/>
                </a:solidFill>
              </a:rPr>
              <a:t>:  To ensure a predictable &amp; successful deployment, the order of operations should be followed.</a:t>
            </a:r>
          </a:p>
          <a:p>
            <a:endParaRPr lang="en-US" dirty="0" smtClean="0">
              <a:solidFill>
                <a:srgbClr val="000000"/>
              </a:solidFill>
            </a:endParaRPr>
          </a:p>
          <a:p>
            <a:r>
              <a:rPr lang="en-US" dirty="0" smtClean="0">
                <a:solidFill>
                  <a:srgbClr val="000000"/>
                </a:solidFill>
              </a:rPr>
              <a:t>Don’t enable </a:t>
            </a:r>
            <a:r>
              <a:rPr lang="en-US" dirty="0" err="1" smtClean="0">
                <a:solidFill>
                  <a:srgbClr val="000000"/>
                </a:solidFill>
              </a:rPr>
              <a:t>pxGrid</a:t>
            </a:r>
            <a:r>
              <a:rPr lang="en-US" dirty="0" smtClean="0">
                <a:solidFill>
                  <a:srgbClr val="000000"/>
                </a:solidFill>
              </a:rPr>
              <a:t> until all nodes have a </a:t>
            </a:r>
            <a:r>
              <a:rPr lang="en-US" dirty="0" err="1" smtClean="0">
                <a:solidFill>
                  <a:srgbClr val="000000"/>
                </a:solidFill>
              </a:rPr>
              <a:t>pxGrid</a:t>
            </a:r>
            <a:r>
              <a:rPr lang="en-US" dirty="0" smtClean="0">
                <a:solidFill>
                  <a:srgbClr val="000000"/>
                </a:solidFill>
              </a:rPr>
              <a:t> certificate.</a:t>
            </a:r>
          </a:p>
          <a:p>
            <a:endParaRPr lang="en-US" dirty="0">
              <a:solidFill>
                <a:srgbClr val="000000"/>
              </a:solidFill>
            </a:endParaRPr>
          </a:p>
          <a:p>
            <a:r>
              <a:rPr lang="en-US" dirty="0" smtClean="0">
                <a:solidFill>
                  <a:srgbClr val="000000"/>
                </a:solidFill>
              </a:rPr>
              <a:t>Wait for all the services to come up on 1</a:t>
            </a:r>
            <a:r>
              <a:rPr lang="en-US" baseline="30000" dirty="0" smtClean="0">
                <a:solidFill>
                  <a:srgbClr val="000000"/>
                </a:solidFill>
              </a:rPr>
              <a:t>st</a:t>
            </a:r>
            <a:r>
              <a:rPr lang="en-US" dirty="0" smtClean="0">
                <a:solidFill>
                  <a:srgbClr val="000000"/>
                </a:solidFill>
              </a:rPr>
              <a:t> PSN before you enable </a:t>
            </a:r>
            <a:r>
              <a:rPr lang="en-US" dirty="0" err="1" smtClean="0">
                <a:solidFill>
                  <a:srgbClr val="000000"/>
                </a:solidFill>
              </a:rPr>
              <a:t>pxGrid</a:t>
            </a:r>
            <a:r>
              <a:rPr lang="en-US" dirty="0" smtClean="0">
                <a:solidFill>
                  <a:srgbClr val="000000"/>
                </a:solidFill>
              </a:rPr>
              <a:t> on the 2</a:t>
            </a:r>
            <a:r>
              <a:rPr lang="en-US" baseline="30000" dirty="0" smtClean="0">
                <a:solidFill>
                  <a:srgbClr val="000000"/>
                </a:solidFill>
              </a:rPr>
              <a:t>nd</a:t>
            </a:r>
            <a:r>
              <a:rPr lang="en-US" dirty="0" smtClean="0">
                <a:solidFill>
                  <a:srgbClr val="000000"/>
                </a:solidFill>
              </a:rPr>
              <a:t> PSN</a:t>
            </a:r>
          </a:p>
        </p:txBody>
      </p:sp>
      <p:sp>
        <p:nvSpPr>
          <p:cNvPr id="5" name="Title 4"/>
          <p:cNvSpPr>
            <a:spLocks noGrp="1"/>
          </p:cNvSpPr>
          <p:nvPr>
            <p:ph type="title"/>
          </p:nvPr>
        </p:nvSpPr>
        <p:spPr/>
        <p:txBody>
          <a:bodyPr/>
          <a:lstStyle/>
          <a:p>
            <a:r>
              <a:rPr lang="en-US" dirty="0" smtClean="0"/>
              <a:t>Enable </a:t>
            </a:r>
            <a:r>
              <a:rPr lang="en-US" dirty="0" err="1" smtClean="0"/>
              <a:t>pxGrid</a:t>
            </a:r>
            <a:r>
              <a:rPr lang="en-US" dirty="0" smtClean="0"/>
              <a:t> on the Second PSN</a:t>
            </a:r>
            <a:endParaRPr lang="en-US" dirty="0"/>
          </a:p>
        </p:txBody>
      </p:sp>
      <p:sp>
        <p:nvSpPr>
          <p:cNvPr id="7" name="Text Placeholder 6"/>
          <p:cNvSpPr>
            <a:spLocks noGrp="1"/>
          </p:cNvSpPr>
          <p:nvPr>
            <p:ph type="body" sz="quarter" idx="10"/>
          </p:nvPr>
        </p:nvSpPr>
        <p:spPr/>
        <p:txBody>
          <a:bodyPr/>
          <a:lstStyle/>
          <a:p>
            <a:r>
              <a:rPr lang="en-US" dirty="0" smtClean="0"/>
              <a:t>Admin &gt; System &gt; Deployment</a:t>
            </a:r>
            <a:endParaRPr lang="en-US" dirty="0"/>
          </a:p>
        </p:txBody>
      </p:sp>
      <p:sp>
        <p:nvSpPr>
          <p:cNvPr id="10" name="Rectangle 9"/>
          <p:cNvSpPr/>
          <p:nvPr/>
        </p:nvSpPr>
        <p:spPr>
          <a:xfrm>
            <a:off x="230144" y="2885607"/>
            <a:ext cx="1636746" cy="2166333"/>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Freeform 10"/>
          <p:cNvSpPr/>
          <p:nvPr/>
        </p:nvSpPr>
        <p:spPr>
          <a:xfrm>
            <a:off x="1866890" y="539647"/>
            <a:ext cx="1520014" cy="4515214"/>
          </a:xfrm>
          <a:custGeom>
            <a:avLst/>
            <a:gdLst>
              <a:gd name="connsiteX0" fmla="*/ 0 w 1086787"/>
              <a:gd name="connsiteY0" fmla="*/ 0 h 1536492"/>
              <a:gd name="connsiteX1" fmla="*/ 1086787 w 1086787"/>
              <a:gd name="connsiteY1" fmla="*/ 667063 h 1536492"/>
              <a:gd name="connsiteX2" fmla="*/ 1086787 w 1086787"/>
              <a:gd name="connsiteY2" fmla="*/ 1536492 h 1536492"/>
              <a:gd name="connsiteX3" fmla="*/ 0 w 1086787"/>
              <a:gd name="connsiteY3" fmla="*/ 442210 h 1536492"/>
              <a:gd name="connsiteX4" fmla="*/ 0 w 1086787"/>
              <a:gd name="connsiteY4" fmla="*/ 0 h 1536492"/>
              <a:gd name="connsiteX0" fmla="*/ 0 w 1086787"/>
              <a:gd name="connsiteY0" fmla="*/ 0 h 1536492"/>
              <a:gd name="connsiteX1" fmla="*/ 1054664 w 1086787"/>
              <a:gd name="connsiteY1" fmla="*/ 412230 h 1536492"/>
              <a:gd name="connsiteX2" fmla="*/ 1086787 w 1086787"/>
              <a:gd name="connsiteY2" fmla="*/ 1536492 h 1536492"/>
              <a:gd name="connsiteX3" fmla="*/ 0 w 1086787"/>
              <a:gd name="connsiteY3" fmla="*/ 442210 h 1536492"/>
              <a:gd name="connsiteX4" fmla="*/ 0 w 1086787"/>
              <a:gd name="connsiteY4" fmla="*/ 0 h 1536492"/>
              <a:gd name="connsiteX0" fmla="*/ 0 w 1095102"/>
              <a:gd name="connsiteY0" fmla="*/ 0 h 1888760"/>
              <a:gd name="connsiteX1" fmla="*/ 1062979 w 1095102"/>
              <a:gd name="connsiteY1" fmla="*/ 764498 h 1888760"/>
              <a:gd name="connsiteX2" fmla="*/ 1095102 w 1095102"/>
              <a:gd name="connsiteY2" fmla="*/ 1888760 h 1888760"/>
              <a:gd name="connsiteX3" fmla="*/ 8315 w 1095102"/>
              <a:gd name="connsiteY3" fmla="*/ 794478 h 1888760"/>
              <a:gd name="connsiteX4" fmla="*/ 0 w 1095102"/>
              <a:gd name="connsiteY4" fmla="*/ 0 h 1888760"/>
              <a:gd name="connsiteX0" fmla="*/ 0 w 1095102"/>
              <a:gd name="connsiteY0" fmla="*/ 0 h 2158583"/>
              <a:gd name="connsiteX1" fmla="*/ 1062979 w 1095102"/>
              <a:gd name="connsiteY1" fmla="*/ 764498 h 2158583"/>
              <a:gd name="connsiteX2" fmla="*/ 1095102 w 1095102"/>
              <a:gd name="connsiteY2" fmla="*/ 1888760 h 2158583"/>
              <a:gd name="connsiteX3" fmla="*/ 12472 w 1095102"/>
              <a:gd name="connsiteY3" fmla="*/ 2158583 h 2158583"/>
              <a:gd name="connsiteX4" fmla="*/ 0 w 1095102"/>
              <a:gd name="connsiteY4" fmla="*/ 0 h 2158583"/>
              <a:gd name="connsiteX0" fmla="*/ 0 w 1095102"/>
              <a:gd name="connsiteY0" fmla="*/ 2308486 h 4467069"/>
              <a:gd name="connsiteX1" fmla="*/ 1087922 w 1095102"/>
              <a:gd name="connsiteY1" fmla="*/ 0 h 4467069"/>
              <a:gd name="connsiteX2" fmla="*/ 1095102 w 1095102"/>
              <a:gd name="connsiteY2" fmla="*/ 4197246 h 4467069"/>
              <a:gd name="connsiteX3" fmla="*/ 12472 w 1095102"/>
              <a:gd name="connsiteY3" fmla="*/ 4467069 h 4467069"/>
              <a:gd name="connsiteX4" fmla="*/ 0 w 1095102"/>
              <a:gd name="connsiteY4" fmla="*/ 2308486 h 4467069"/>
              <a:gd name="connsiteX0" fmla="*/ 0 w 1099259"/>
              <a:gd name="connsiteY0" fmla="*/ 2308486 h 4467069"/>
              <a:gd name="connsiteX1" fmla="*/ 1087922 w 1099259"/>
              <a:gd name="connsiteY1" fmla="*/ 0 h 4467069"/>
              <a:gd name="connsiteX2" fmla="*/ 1099259 w 1099259"/>
              <a:gd name="connsiteY2" fmla="*/ 3680086 h 4467069"/>
              <a:gd name="connsiteX3" fmla="*/ 12472 w 1099259"/>
              <a:gd name="connsiteY3" fmla="*/ 4467069 h 4467069"/>
              <a:gd name="connsiteX4" fmla="*/ 0 w 1099259"/>
              <a:gd name="connsiteY4" fmla="*/ 2308486 h 4467069"/>
              <a:gd name="connsiteX0" fmla="*/ 0 w 1099259"/>
              <a:gd name="connsiteY0" fmla="*/ 2353456 h 4512039"/>
              <a:gd name="connsiteX1" fmla="*/ 1092079 w 1099259"/>
              <a:gd name="connsiteY1" fmla="*/ 0 h 4512039"/>
              <a:gd name="connsiteX2" fmla="*/ 1099259 w 1099259"/>
              <a:gd name="connsiteY2" fmla="*/ 3725056 h 4512039"/>
              <a:gd name="connsiteX3" fmla="*/ 12472 w 1099259"/>
              <a:gd name="connsiteY3" fmla="*/ 4512039 h 4512039"/>
              <a:gd name="connsiteX4" fmla="*/ 0 w 1099259"/>
              <a:gd name="connsiteY4" fmla="*/ 2353456 h 4512039"/>
              <a:gd name="connsiteX0" fmla="*/ 2002 w 1101261"/>
              <a:gd name="connsiteY0" fmla="*/ 2353456 h 4515214"/>
              <a:gd name="connsiteX1" fmla="*/ 1094081 w 1101261"/>
              <a:gd name="connsiteY1" fmla="*/ 0 h 4515214"/>
              <a:gd name="connsiteX2" fmla="*/ 1101261 w 1101261"/>
              <a:gd name="connsiteY2" fmla="*/ 3725056 h 4515214"/>
              <a:gd name="connsiteX3" fmla="*/ 672 w 1101261"/>
              <a:gd name="connsiteY3" fmla="*/ 4515214 h 4515214"/>
              <a:gd name="connsiteX4" fmla="*/ 2002 w 1101261"/>
              <a:gd name="connsiteY4" fmla="*/ 2353456 h 451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261" h="4515214">
                <a:moveTo>
                  <a:pt x="2002" y="2353456"/>
                </a:moveTo>
                <a:lnTo>
                  <a:pt x="1094081" y="0"/>
                </a:lnTo>
                <a:cubicBezTo>
                  <a:pt x="1096474" y="1399082"/>
                  <a:pt x="1098868" y="2325974"/>
                  <a:pt x="1101261" y="3725056"/>
                </a:cubicBezTo>
                <a:lnTo>
                  <a:pt x="672" y="4515214"/>
                </a:lnTo>
                <a:cubicBezTo>
                  <a:pt x="-2100" y="4250388"/>
                  <a:pt x="4774" y="2618282"/>
                  <a:pt x="2002" y="2353456"/>
                </a:cubicBezTo>
                <a:close/>
              </a:path>
            </a:pathLst>
          </a:custGeom>
          <a:gradFill flip="none" rotWithShape="1">
            <a:gsLst>
              <a:gs pos="0">
                <a:schemeClr val="accent1">
                  <a:lumMod val="5000"/>
                  <a:lumOff val="95000"/>
                  <a:alpha val="1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flipV="1">
            <a:off x="4054871" y="3734073"/>
            <a:ext cx="1458740" cy="30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3384141" y="539647"/>
            <a:ext cx="3070650" cy="3725851"/>
          </a:xfrm>
          <a:prstGeom prst="rect">
            <a:avLst/>
          </a:prstGeom>
          <a:ln w="25400">
            <a:solidFill>
              <a:schemeClr val="accent1"/>
            </a:solidFill>
          </a:ln>
        </p:spPr>
      </p:pic>
      <p:cxnSp>
        <p:nvCxnSpPr>
          <p:cNvPr id="14" name="Straight Arrow Connector 13"/>
          <p:cNvCxnSpPr/>
          <p:nvPr/>
        </p:nvCxnSpPr>
        <p:spPr>
          <a:xfrm flipH="1" flipV="1">
            <a:off x="4190096" y="3733764"/>
            <a:ext cx="1458740" cy="30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8282201" y="70670"/>
            <a:ext cx="782525" cy="412100"/>
          </a:xfrm>
          <a:prstGeom prst="rect">
            <a:avLst/>
          </a:prstGeom>
        </p:spPr>
      </p:pic>
    </p:spTree>
    <p:extLst>
      <p:ext uri="{BB962C8B-B14F-4D97-AF65-F5344CB8AC3E}">
        <p14:creationId xmlns:p14="http://schemas.microsoft.com/office/powerpoint/2010/main" val="246865198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EasyConnect</a:t>
            </a:r>
            <a:r>
              <a:rPr lang="en-US" dirty="0" smtClean="0"/>
              <a:t> (EZC)</a:t>
            </a:r>
            <a:endParaRPr lang="en-US" dirty="0"/>
          </a:p>
        </p:txBody>
      </p:sp>
    </p:spTree>
    <p:extLst>
      <p:ext uri="{BB962C8B-B14F-4D97-AF65-F5344CB8AC3E}">
        <p14:creationId xmlns:p14="http://schemas.microsoft.com/office/powerpoint/2010/main" val="83834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30144" y="840775"/>
            <a:ext cx="6660239" cy="425082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ja-JP" altLang="en-US" dirty="0" smtClean="0"/>
              <a:t>参考：</a:t>
            </a:r>
            <a:r>
              <a:rPr lang="en-US" dirty="0" smtClean="0"/>
              <a:t>FMC</a:t>
            </a:r>
            <a:r>
              <a:rPr lang="ja-JP" altLang="en-US" dirty="0" smtClean="0"/>
              <a:t>設定</a:t>
            </a:r>
            <a:endParaRPr lang="en-US" dirty="0"/>
          </a:p>
        </p:txBody>
      </p:sp>
      <p:sp>
        <p:nvSpPr>
          <p:cNvPr id="4" name="Text Placeholder 3"/>
          <p:cNvSpPr>
            <a:spLocks noGrp="1"/>
          </p:cNvSpPr>
          <p:nvPr>
            <p:ph type="body" sz="quarter" idx="10"/>
          </p:nvPr>
        </p:nvSpPr>
        <p:spPr/>
        <p:txBody>
          <a:bodyPr/>
          <a:lstStyle/>
          <a:p>
            <a:r>
              <a:rPr lang="en-US" dirty="0" err="1" smtClean="0"/>
              <a:t>pxGrid</a:t>
            </a:r>
            <a:r>
              <a:rPr lang="ja-JP" altLang="en-US" dirty="0" smtClean="0"/>
              <a:t>サーバおよび</a:t>
            </a:r>
            <a:r>
              <a:rPr lang="en-US" dirty="0" err="1" smtClean="0"/>
              <a:t>MnT</a:t>
            </a:r>
            <a:r>
              <a:rPr lang="ja-JP" altLang="en-US" dirty="0" smtClean="0"/>
              <a:t>サーバ用の</a:t>
            </a:r>
            <a:r>
              <a:rPr lang="en-US" dirty="0" smtClean="0"/>
              <a:t>ISE Root CA</a:t>
            </a:r>
            <a:r>
              <a:rPr lang="ja-JP" altLang="en-US" dirty="0" smtClean="0"/>
              <a:t>証明書</a:t>
            </a:r>
            <a:endParaRPr lang="en-US" dirty="0"/>
          </a:p>
        </p:txBody>
      </p:sp>
      <p:sp>
        <p:nvSpPr>
          <p:cNvPr id="7" name="TextBox 6"/>
          <p:cNvSpPr txBox="1"/>
          <p:nvPr/>
        </p:nvSpPr>
        <p:spPr>
          <a:xfrm>
            <a:off x="6381826" y="1761463"/>
            <a:ext cx="1974769" cy="307777"/>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ja-JP" altLang="en-US" sz="1400" dirty="0" smtClean="0"/>
              <a:t>プライマリ</a:t>
            </a:r>
            <a:r>
              <a:rPr lang="en-US" sz="1400" dirty="0" smtClean="0"/>
              <a:t> </a:t>
            </a:r>
            <a:r>
              <a:rPr lang="en-US" sz="1400" dirty="0" err="1" smtClean="0"/>
              <a:t>pxGrid</a:t>
            </a:r>
            <a:r>
              <a:rPr lang="en-US" sz="1400" dirty="0" smtClean="0"/>
              <a:t> PSN</a:t>
            </a:r>
            <a:endParaRPr lang="en-US" sz="1400" dirty="0"/>
          </a:p>
        </p:txBody>
      </p:sp>
      <p:sp>
        <p:nvSpPr>
          <p:cNvPr id="8" name="TextBox 7"/>
          <p:cNvSpPr txBox="1"/>
          <p:nvPr/>
        </p:nvSpPr>
        <p:spPr>
          <a:xfrm>
            <a:off x="6381826" y="2150483"/>
            <a:ext cx="2018251" cy="30777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sz="1400" dirty="0" smtClean="0"/>
              <a:t>セカンダリ</a:t>
            </a:r>
            <a:r>
              <a:rPr lang="en-US" sz="1400" dirty="0" smtClean="0"/>
              <a:t> </a:t>
            </a:r>
            <a:r>
              <a:rPr lang="en-US" sz="1400" dirty="0" err="1" smtClean="0"/>
              <a:t>pxGrid</a:t>
            </a:r>
            <a:r>
              <a:rPr lang="en-US" sz="1400" dirty="0" smtClean="0"/>
              <a:t> PSN</a:t>
            </a:r>
            <a:endParaRPr lang="en-US" sz="1400" dirty="0"/>
          </a:p>
        </p:txBody>
      </p:sp>
      <p:sp>
        <p:nvSpPr>
          <p:cNvPr id="9" name="Rectangle 8"/>
          <p:cNvSpPr/>
          <p:nvPr/>
        </p:nvSpPr>
        <p:spPr>
          <a:xfrm>
            <a:off x="2352109" y="2980525"/>
            <a:ext cx="1636746" cy="20940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4"/>
              </a:solidFill>
            </a:endParaRPr>
          </a:p>
        </p:txBody>
      </p:sp>
      <p:sp>
        <p:nvSpPr>
          <p:cNvPr id="13" name="Rectangle 12"/>
          <p:cNvSpPr/>
          <p:nvPr/>
        </p:nvSpPr>
        <p:spPr>
          <a:xfrm>
            <a:off x="2352109" y="3216573"/>
            <a:ext cx="1636746" cy="20940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5" name="Elbow Connector 14"/>
          <p:cNvCxnSpPr>
            <a:stCxn id="7" idx="1"/>
          </p:cNvCxnSpPr>
          <p:nvPr/>
        </p:nvCxnSpPr>
        <p:spPr>
          <a:xfrm rot="10800000" flipV="1">
            <a:off x="3988878" y="1915352"/>
            <a:ext cx="2392949" cy="1169874"/>
          </a:xfrm>
          <a:prstGeom prst="bentConnector3">
            <a:avLst>
              <a:gd name="adj1"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Elbow Connector 15"/>
          <p:cNvCxnSpPr/>
          <p:nvPr/>
        </p:nvCxnSpPr>
        <p:spPr>
          <a:xfrm rot="10800000" flipV="1">
            <a:off x="3988855" y="2320423"/>
            <a:ext cx="2392971" cy="1037843"/>
          </a:xfrm>
          <a:prstGeom prst="bentConnector3">
            <a:avLst>
              <a:gd name="adj1" fmla="val 2929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3" name="Rectangle 22"/>
          <p:cNvSpPr/>
          <p:nvPr/>
        </p:nvSpPr>
        <p:spPr>
          <a:xfrm>
            <a:off x="2352109" y="3446917"/>
            <a:ext cx="2436276" cy="46065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7" name="Rectangle 26"/>
          <p:cNvSpPr/>
          <p:nvPr/>
        </p:nvSpPr>
        <p:spPr>
          <a:xfrm>
            <a:off x="2338148" y="3943283"/>
            <a:ext cx="1636746" cy="209404"/>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4"/>
              </a:solidFill>
            </a:endParaRPr>
          </a:p>
        </p:txBody>
      </p:sp>
      <p:pic>
        <p:nvPicPr>
          <p:cNvPr id="30" name="Picture 29"/>
          <p:cNvPicPr>
            <a:picLocks noChangeAspect="1"/>
          </p:cNvPicPr>
          <p:nvPr/>
        </p:nvPicPr>
        <p:blipFill>
          <a:blip r:embed="rId4"/>
          <a:stretch>
            <a:fillRect/>
          </a:stretch>
        </p:blipFill>
        <p:spPr>
          <a:xfrm>
            <a:off x="5829290" y="3030732"/>
            <a:ext cx="5023714" cy="2214757"/>
          </a:xfrm>
          <a:prstGeom prst="rect">
            <a:avLst/>
          </a:prstGeom>
          <a:ln>
            <a:noFill/>
          </a:ln>
          <a:effectLst>
            <a:outerShdw blurRad="292100" dist="139700" dir="2700000" algn="tl" rotWithShape="0">
              <a:srgbClr val="333333">
                <a:alpha val="65000"/>
              </a:srgbClr>
            </a:outerShdw>
          </a:effectLst>
        </p:spPr>
      </p:pic>
      <p:sp>
        <p:nvSpPr>
          <p:cNvPr id="31" name="Rectangle 30"/>
          <p:cNvSpPr/>
          <p:nvPr/>
        </p:nvSpPr>
        <p:spPr>
          <a:xfrm>
            <a:off x="6120732" y="3907092"/>
            <a:ext cx="3023268" cy="2310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2" name="Elbow Connector 31"/>
          <p:cNvCxnSpPr>
            <a:stCxn id="31" idx="1"/>
            <a:endCxn id="23" idx="3"/>
          </p:cNvCxnSpPr>
          <p:nvPr/>
        </p:nvCxnSpPr>
        <p:spPr>
          <a:xfrm rot="10800000">
            <a:off x="4788386" y="3677243"/>
            <a:ext cx="1332347" cy="345358"/>
          </a:xfrm>
          <a:prstGeom prst="bentConnector3">
            <a:avLst>
              <a:gd name="adj1"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35" name="Rectangle 34"/>
          <p:cNvSpPr/>
          <p:nvPr/>
        </p:nvSpPr>
        <p:spPr>
          <a:xfrm>
            <a:off x="6100887" y="4165535"/>
            <a:ext cx="3315337" cy="364866"/>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4"/>
              </a:solidFill>
            </a:endParaRPr>
          </a:p>
        </p:txBody>
      </p:sp>
      <p:cxnSp>
        <p:nvCxnSpPr>
          <p:cNvPr id="36" name="Elbow Connector 35"/>
          <p:cNvCxnSpPr>
            <a:stCxn id="35" idx="1"/>
            <a:endCxn id="27" idx="3"/>
          </p:cNvCxnSpPr>
          <p:nvPr/>
        </p:nvCxnSpPr>
        <p:spPr>
          <a:xfrm rot="10800000">
            <a:off x="3974895" y="4047986"/>
            <a:ext cx="2125993" cy="299983"/>
          </a:xfrm>
          <a:prstGeom prst="bentConnector3">
            <a:avLst>
              <a:gd name="adj1" fmla="val 50000"/>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cxnSp>
      <p:sp>
        <p:nvSpPr>
          <p:cNvPr id="28" name="TextBox 27"/>
          <p:cNvSpPr txBox="1"/>
          <p:nvPr/>
        </p:nvSpPr>
        <p:spPr>
          <a:xfrm>
            <a:off x="6511199" y="3599315"/>
            <a:ext cx="1781031" cy="307777"/>
          </a:xfrm>
          <a:prstGeom prst="rect">
            <a:avLst/>
          </a:prstGeom>
          <a:gradFill>
            <a:gsLst>
              <a:gs pos="0">
                <a:srgbClr val="C00000"/>
              </a:gs>
              <a:gs pos="80000">
                <a:srgbClr val="FF0000"/>
              </a:gs>
              <a:gs pos="100000">
                <a:srgbClr val="C00000"/>
              </a:gs>
            </a:gsLst>
          </a:gra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dirty="0" smtClean="0"/>
              <a:t>ISE Root CA </a:t>
            </a:r>
            <a:r>
              <a:rPr lang="ja-JP" altLang="en-US" sz="1400" dirty="0" smtClean="0"/>
              <a:t>証明書</a:t>
            </a:r>
            <a:endParaRPr lang="en-US" sz="1400" dirty="0"/>
          </a:p>
        </p:txBody>
      </p:sp>
      <p:pic>
        <p:nvPicPr>
          <p:cNvPr id="19" name="Picture 18"/>
          <p:cNvPicPr>
            <a:picLocks noChangeAspect="1"/>
          </p:cNvPicPr>
          <p:nvPr/>
        </p:nvPicPr>
        <p:blipFill>
          <a:blip r:embed="rId5"/>
          <a:stretch>
            <a:fillRect/>
          </a:stretch>
        </p:blipFill>
        <p:spPr>
          <a:xfrm>
            <a:off x="8282201" y="70670"/>
            <a:ext cx="782525" cy="412100"/>
          </a:xfrm>
          <a:prstGeom prst="rect">
            <a:avLst/>
          </a:prstGeom>
        </p:spPr>
      </p:pic>
    </p:spTree>
    <p:extLst>
      <p:ext uri="{BB962C8B-B14F-4D97-AF65-F5344CB8AC3E}">
        <p14:creationId xmlns:p14="http://schemas.microsoft.com/office/powerpoint/2010/main" val="40751782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heel(1)">
                                      <p:cBhvr>
                                        <p:cTn id="19" dur="500"/>
                                        <p:tgtEl>
                                          <p:spTgt spid="27"/>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heel(1)">
                                      <p:cBhvr>
                                        <p:cTn id="23" dur="500"/>
                                        <p:tgtEl>
                                          <p:spTgt spid="31"/>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heel(1)">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3" grpId="0" animBg="1"/>
      <p:bldP spid="27" grpId="0" animBg="1"/>
      <p:bldP spid="31" grpId="0" animBg="1"/>
      <p:bldP spid="35"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4558040"/>
            <a:ext cx="9144000" cy="5854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Add the ISE Root CA </a:t>
            </a:r>
            <a:r>
              <a:rPr lang="en-US" smtClean="0"/>
              <a:t>to FMC</a:t>
            </a:r>
            <a:endParaRPr lang="en-US"/>
          </a:p>
        </p:txBody>
      </p:sp>
      <p:sp>
        <p:nvSpPr>
          <p:cNvPr id="4" name="Text Placeholder 3"/>
          <p:cNvSpPr>
            <a:spLocks noGrp="1"/>
          </p:cNvSpPr>
          <p:nvPr>
            <p:ph type="body" sz="quarter" idx="10"/>
          </p:nvPr>
        </p:nvSpPr>
        <p:spPr/>
        <p:txBody>
          <a:bodyPr/>
          <a:lstStyle/>
          <a:p>
            <a:r>
              <a:rPr lang="en-US" dirty="0" smtClean="0"/>
              <a:t>Assign Root CA Cert to </a:t>
            </a:r>
            <a:r>
              <a:rPr lang="en-US" dirty="0" err="1" smtClean="0"/>
              <a:t>pxGrid</a:t>
            </a:r>
            <a:r>
              <a:rPr lang="en-US" dirty="0" smtClean="0"/>
              <a:t> Server CA and MNT Server CA</a:t>
            </a:r>
          </a:p>
          <a:p>
            <a:pPr marL="285750" indent="-285750">
              <a:buFont typeface="Arial" charset="0"/>
              <a:buChar char="•"/>
            </a:pPr>
            <a:endParaRPr lang="en-US" dirty="0"/>
          </a:p>
        </p:txBody>
      </p:sp>
      <p:pic>
        <p:nvPicPr>
          <p:cNvPr id="8" name="Picture 7"/>
          <p:cNvPicPr>
            <a:picLocks noChangeAspect="1"/>
          </p:cNvPicPr>
          <p:nvPr/>
        </p:nvPicPr>
        <p:blipFill>
          <a:blip r:embed="rId2"/>
          <a:stretch>
            <a:fillRect/>
          </a:stretch>
        </p:blipFill>
        <p:spPr>
          <a:xfrm>
            <a:off x="3834376" y="1004356"/>
            <a:ext cx="5131116" cy="390269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0144" y="1771355"/>
            <a:ext cx="3325025" cy="3282275"/>
          </a:xfrm>
          <a:prstGeom prst="rect">
            <a:avLst/>
          </a:prstGeom>
          <a:ln>
            <a:noFill/>
          </a:ln>
          <a:effectLst>
            <a:outerShdw blurRad="292100" dist="139700" dir="2700000" algn="tl" rotWithShape="0">
              <a:srgbClr val="333333">
                <a:alpha val="65000"/>
              </a:srgbClr>
            </a:outerShdw>
          </a:effectLst>
        </p:spPr>
      </p:pic>
      <p:cxnSp>
        <p:nvCxnSpPr>
          <p:cNvPr id="10" name="Straight Arrow Connector 9"/>
          <p:cNvCxnSpPr/>
          <p:nvPr/>
        </p:nvCxnSpPr>
        <p:spPr>
          <a:xfrm rot="10800000" flipV="1">
            <a:off x="2535799" y="1771355"/>
            <a:ext cx="3187926" cy="712964"/>
          </a:xfrm>
          <a:prstGeom prst="bentConnector3">
            <a:avLst>
              <a:gd name="adj1" fmla="val -798"/>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106123374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37" y="1828799"/>
            <a:ext cx="4050170" cy="1785559"/>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0" y="4558040"/>
            <a:ext cx="9144000" cy="5854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Add the </a:t>
            </a:r>
            <a:r>
              <a:rPr lang="en-US" dirty="0" err="1" smtClean="0"/>
              <a:t>pxGrid</a:t>
            </a:r>
            <a:r>
              <a:rPr lang="en-US" dirty="0" smtClean="0"/>
              <a:t> Certificate for the FMC</a:t>
            </a:r>
            <a:endParaRPr lang="en-US" dirty="0"/>
          </a:p>
        </p:txBody>
      </p:sp>
      <p:sp>
        <p:nvSpPr>
          <p:cNvPr id="4" name="Text Placeholder 3"/>
          <p:cNvSpPr>
            <a:spLocks noGrp="1"/>
          </p:cNvSpPr>
          <p:nvPr>
            <p:ph type="body" sz="quarter" idx="10"/>
          </p:nvPr>
        </p:nvSpPr>
        <p:spPr/>
        <p:txBody>
          <a:bodyPr/>
          <a:lstStyle/>
          <a:p>
            <a:r>
              <a:rPr lang="en-US" dirty="0" smtClean="0"/>
              <a:t>Just like the ones for the ISE Nodes</a:t>
            </a:r>
          </a:p>
          <a:p>
            <a:pPr marL="285750" indent="-285750">
              <a:buFont typeface="Arial" charset="0"/>
              <a:buChar char="•"/>
            </a:pPr>
            <a:endParaRPr lang="en-US" dirty="0"/>
          </a:p>
        </p:txBody>
      </p:sp>
      <p:pic>
        <p:nvPicPr>
          <p:cNvPr id="3" name="Picture 2"/>
          <p:cNvPicPr>
            <a:picLocks noChangeAspect="1"/>
          </p:cNvPicPr>
          <p:nvPr/>
        </p:nvPicPr>
        <p:blipFill>
          <a:blip r:embed="rId3"/>
          <a:stretch>
            <a:fillRect/>
          </a:stretch>
        </p:blipFill>
        <p:spPr>
          <a:xfrm>
            <a:off x="3887249" y="1072319"/>
            <a:ext cx="5096902" cy="3864387"/>
          </a:xfrm>
          <a:prstGeom prst="rect">
            <a:avLst/>
          </a:prstGeom>
          <a:ln>
            <a:noFill/>
          </a:ln>
          <a:effectLst>
            <a:outerShdw blurRad="292100" dist="139700" dir="2700000" algn="tl" rotWithShape="0">
              <a:srgbClr val="333333">
                <a:alpha val="65000"/>
              </a:srgbClr>
            </a:outerShdw>
          </a:effectLst>
        </p:spPr>
      </p:pic>
      <p:cxnSp>
        <p:nvCxnSpPr>
          <p:cNvPr id="10" name="Straight Arrow Connector 9"/>
          <p:cNvCxnSpPr/>
          <p:nvPr/>
        </p:nvCxnSpPr>
        <p:spPr>
          <a:xfrm rot="10800000" flipV="1">
            <a:off x="3559880" y="1828799"/>
            <a:ext cx="2031222" cy="970242"/>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9"/>
          <p:cNvCxnSpPr/>
          <p:nvPr/>
        </p:nvCxnSpPr>
        <p:spPr>
          <a:xfrm rot="10800000">
            <a:off x="3566860" y="2983572"/>
            <a:ext cx="1814838" cy="249062"/>
          </a:xfrm>
          <a:prstGeom prst="bentConnector3">
            <a:avLst>
              <a:gd name="adj1" fmla="val 50000"/>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930525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4558040"/>
            <a:ext cx="9144000" cy="5854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Success</a:t>
            </a:r>
            <a:endParaRPr lang="en-US" dirty="0"/>
          </a:p>
        </p:txBody>
      </p:sp>
      <p:pic>
        <p:nvPicPr>
          <p:cNvPr id="8" name="Picture 7"/>
          <p:cNvPicPr>
            <a:picLocks noChangeAspect="1"/>
          </p:cNvPicPr>
          <p:nvPr/>
        </p:nvPicPr>
        <p:blipFill>
          <a:blip r:embed="rId3"/>
          <a:stretch>
            <a:fillRect/>
          </a:stretch>
        </p:blipFill>
        <p:spPr>
          <a:xfrm>
            <a:off x="230144" y="679061"/>
            <a:ext cx="4725764" cy="417170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266112" y="1092701"/>
            <a:ext cx="3758658" cy="646331"/>
          </a:xfrm>
          <a:prstGeom prst="rect">
            <a:avLst/>
          </a:prstGeom>
          <a:noFill/>
        </p:spPr>
        <p:txBody>
          <a:bodyPr wrap="none" rtlCol="0">
            <a:spAutoFit/>
          </a:bodyPr>
          <a:lstStyle/>
          <a:p>
            <a:r>
              <a:rPr lang="en-US" dirty="0" smtClean="0"/>
              <a:t>firesightisetest-sourcefire3d =</a:t>
            </a:r>
          </a:p>
          <a:p>
            <a:r>
              <a:rPr lang="en-US" dirty="0" smtClean="0"/>
              <a:t>The Test Subscription (test button) </a:t>
            </a:r>
            <a:endParaRPr lang="en-US" dirty="0"/>
          </a:p>
        </p:txBody>
      </p:sp>
      <p:sp>
        <p:nvSpPr>
          <p:cNvPr id="16" name="TextBox 15"/>
          <p:cNvSpPr txBox="1"/>
          <p:nvPr/>
        </p:nvSpPr>
        <p:spPr>
          <a:xfrm>
            <a:off x="5266112" y="2029284"/>
            <a:ext cx="3681457" cy="646331"/>
          </a:xfrm>
          <a:prstGeom prst="rect">
            <a:avLst/>
          </a:prstGeom>
          <a:noFill/>
        </p:spPr>
        <p:txBody>
          <a:bodyPr wrap="none" rtlCol="0">
            <a:spAutoFit/>
          </a:bodyPr>
          <a:lstStyle/>
          <a:p>
            <a:r>
              <a:rPr lang="en-US" dirty="0" smtClean="0"/>
              <a:t>iseagent-sourcefire3d =</a:t>
            </a:r>
          </a:p>
          <a:p>
            <a:r>
              <a:rPr lang="en-US" dirty="0" smtClean="0"/>
              <a:t>The FMC’s production Connection</a:t>
            </a:r>
            <a:endParaRPr lang="en-US" dirty="0"/>
          </a:p>
        </p:txBody>
      </p:sp>
      <p:pic>
        <p:nvPicPr>
          <p:cNvPr id="9" name="Picture 8"/>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286709414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参考：</a:t>
            </a:r>
            <a:r>
              <a:rPr lang="en-US" dirty="0" smtClean="0"/>
              <a:t>WSA</a:t>
            </a:r>
            <a:r>
              <a:rPr lang="ja-JP" altLang="en-US" dirty="0" smtClean="0"/>
              <a:t>設定</a:t>
            </a:r>
            <a:r>
              <a:rPr lang="en-US" altLang="ja-JP" dirty="0" smtClean="0"/>
              <a:t> </a:t>
            </a:r>
            <a:r>
              <a:rPr lang="en-US" dirty="0" smtClean="0"/>
              <a:t>1/3 </a:t>
            </a:r>
            <a:endParaRPr lang="en-US" dirty="0"/>
          </a:p>
        </p:txBody>
      </p:sp>
      <p:sp>
        <p:nvSpPr>
          <p:cNvPr id="4" name="Text Placeholder 3"/>
          <p:cNvSpPr>
            <a:spLocks noGrp="1"/>
          </p:cNvSpPr>
          <p:nvPr>
            <p:ph type="body" sz="quarter" idx="10"/>
          </p:nvPr>
        </p:nvSpPr>
        <p:spPr/>
        <p:txBody>
          <a:bodyPr/>
          <a:lstStyle/>
          <a:p>
            <a:r>
              <a:rPr lang="en-US" sz="1600" dirty="0" smtClean="0"/>
              <a:t>ISE Root CA 証明書を </a:t>
            </a:r>
            <a:r>
              <a:rPr lang="ja-JP" altLang="en-US" sz="1600" dirty="0" smtClean="0"/>
              <a:t>双方の</a:t>
            </a:r>
            <a:r>
              <a:rPr lang="en-US" sz="1600" dirty="0" smtClean="0"/>
              <a:t> </a:t>
            </a:r>
            <a:r>
              <a:rPr lang="en-US" sz="1600" dirty="0" err="1" smtClean="0"/>
              <a:t>pxGrid</a:t>
            </a:r>
            <a:r>
              <a:rPr lang="en-US" sz="1600" dirty="0" smtClean="0"/>
              <a:t> </a:t>
            </a:r>
            <a:r>
              <a:rPr lang="ja-JP" altLang="en-US" sz="1600" dirty="0" smtClean="0"/>
              <a:t>ノードにインポート</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144" y="801114"/>
            <a:ext cx="4731425" cy="12128106"/>
          </a:xfrm>
          <a:prstGeom prst="rect">
            <a:avLst/>
          </a:prstGeom>
        </p:spPr>
      </p:pic>
      <p:pic>
        <p:nvPicPr>
          <p:cNvPr id="26" name="Picture 25"/>
          <p:cNvPicPr>
            <a:picLocks noChangeAspect="1"/>
          </p:cNvPicPr>
          <p:nvPr/>
        </p:nvPicPr>
        <p:blipFill>
          <a:blip r:embed="rId3"/>
          <a:stretch>
            <a:fillRect/>
          </a:stretch>
        </p:blipFill>
        <p:spPr>
          <a:xfrm>
            <a:off x="5196812" y="1724097"/>
            <a:ext cx="5612701" cy="25027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381826" y="1063871"/>
            <a:ext cx="2024563" cy="307777"/>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ja-JP" altLang="en-US" sz="1400" b="1" dirty="0" smtClean="0"/>
              <a:t>プライマリ</a:t>
            </a:r>
            <a:r>
              <a:rPr lang="en-US" sz="1400" b="1" dirty="0" smtClean="0"/>
              <a:t> </a:t>
            </a:r>
            <a:r>
              <a:rPr lang="en-US" sz="1400" b="1" dirty="0" err="1" smtClean="0"/>
              <a:t>pxGrid</a:t>
            </a:r>
            <a:r>
              <a:rPr lang="en-US" sz="1400" b="1" dirty="0" smtClean="0"/>
              <a:t> PSN</a:t>
            </a:r>
            <a:endParaRPr lang="en-US" sz="1400" b="1" dirty="0"/>
          </a:p>
        </p:txBody>
      </p:sp>
      <p:sp>
        <p:nvSpPr>
          <p:cNvPr id="8" name="Rectangle 7"/>
          <p:cNvSpPr/>
          <p:nvPr/>
        </p:nvSpPr>
        <p:spPr>
          <a:xfrm>
            <a:off x="1828598" y="2019314"/>
            <a:ext cx="1636746" cy="20940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accent4"/>
              </a:solidFill>
            </a:endParaRPr>
          </a:p>
        </p:txBody>
      </p:sp>
      <p:sp>
        <p:nvSpPr>
          <p:cNvPr id="9" name="Rectangle 8"/>
          <p:cNvSpPr/>
          <p:nvPr/>
        </p:nvSpPr>
        <p:spPr>
          <a:xfrm>
            <a:off x="1828598" y="4023311"/>
            <a:ext cx="1636746" cy="209404"/>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cxnSp>
        <p:nvCxnSpPr>
          <p:cNvPr id="10" name="Elbow Connector 9"/>
          <p:cNvCxnSpPr>
            <a:stCxn id="6" idx="1"/>
          </p:cNvCxnSpPr>
          <p:nvPr/>
        </p:nvCxnSpPr>
        <p:spPr>
          <a:xfrm rot="10800000" flipV="1">
            <a:off x="3465344" y="1217760"/>
            <a:ext cx="2916482" cy="919946"/>
          </a:xfrm>
          <a:prstGeom prst="bentConnector3">
            <a:avLst>
              <a:gd name="adj1"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sp>
        <p:nvSpPr>
          <p:cNvPr id="12" name="Rectangle 11"/>
          <p:cNvSpPr/>
          <p:nvPr/>
        </p:nvSpPr>
        <p:spPr>
          <a:xfrm>
            <a:off x="2149684" y="2583089"/>
            <a:ext cx="2638701" cy="9628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8" name="Rectangle 17"/>
          <p:cNvSpPr/>
          <p:nvPr/>
        </p:nvSpPr>
        <p:spPr>
          <a:xfrm>
            <a:off x="2149684" y="4621294"/>
            <a:ext cx="2638701" cy="9628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9" name="TextBox 18"/>
          <p:cNvSpPr txBox="1"/>
          <p:nvPr/>
        </p:nvSpPr>
        <p:spPr>
          <a:xfrm>
            <a:off x="6381826" y="4687478"/>
            <a:ext cx="2018251" cy="30777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sz="1400" dirty="0" smtClean="0"/>
              <a:t>セカンダリ</a:t>
            </a:r>
            <a:r>
              <a:rPr lang="en-US" sz="1400" dirty="0" smtClean="0"/>
              <a:t> </a:t>
            </a:r>
            <a:r>
              <a:rPr lang="en-US" sz="1400" dirty="0" err="1" smtClean="0"/>
              <a:t>pxGrid</a:t>
            </a:r>
            <a:r>
              <a:rPr lang="en-US" sz="1400" dirty="0" smtClean="0"/>
              <a:t> PSN</a:t>
            </a:r>
            <a:endParaRPr lang="en-US" sz="1400" dirty="0"/>
          </a:p>
        </p:txBody>
      </p:sp>
      <p:cxnSp>
        <p:nvCxnSpPr>
          <p:cNvPr id="20" name="Elbow Connector 19"/>
          <p:cNvCxnSpPr>
            <a:stCxn id="19" idx="1"/>
          </p:cNvCxnSpPr>
          <p:nvPr/>
        </p:nvCxnSpPr>
        <p:spPr>
          <a:xfrm rot="10800000">
            <a:off x="3465342" y="4125865"/>
            <a:ext cx="2916484" cy="715502"/>
          </a:xfrm>
          <a:prstGeom prst="bentConnector3">
            <a:avLst>
              <a:gd name="adj1" fmla="val 50000"/>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24" name="Rectangle 23"/>
          <p:cNvSpPr/>
          <p:nvPr/>
        </p:nvSpPr>
        <p:spPr>
          <a:xfrm>
            <a:off x="5493177" y="2752183"/>
            <a:ext cx="3532160" cy="2841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25" name="TextBox 24"/>
          <p:cNvSpPr txBox="1"/>
          <p:nvPr/>
        </p:nvSpPr>
        <p:spPr>
          <a:xfrm>
            <a:off x="6123561" y="2446379"/>
            <a:ext cx="1826141" cy="307777"/>
          </a:xfrm>
          <a:prstGeom prst="rect">
            <a:avLst/>
          </a:prstGeom>
          <a:gradFill>
            <a:gsLst>
              <a:gs pos="0">
                <a:srgbClr val="C00000"/>
              </a:gs>
              <a:gs pos="80000">
                <a:srgbClr val="FF0000"/>
              </a:gs>
              <a:gs pos="100000">
                <a:srgbClr val="C00000"/>
              </a:gs>
            </a:gsLst>
          </a:gra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b="1" dirty="0" smtClean="0"/>
              <a:t>ISE Root CA </a:t>
            </a:r>
            <a:r>
              <a:rPr lang="ja-JP" altLang="en-US" sz="1400" b="1" dirty="0" smtClean="0"/>
              <a:t>証明書</a:t>
            </a:r>
            <a:endParaRPr lang="en-US" sz="1400" b="1" dirty="0"/>
          </a:p>
        </p:txBody>
      </p:sp>
      <p:cxnSp>
        <p:nvCxnSpPr>
          <p:cNvPr id="28" name="Elbow Connector 27"/>
          <p:cNvCxnSpPr>
            <a:endCxn id="12" idx="3"/>
          </p:cNvCxnSpPr>
          <p:nvPr/>
        </p:nvCxnSpPr>
        <p:spPr>
          <a:xfrm rot="10800000" flipV="1">
            <a:off x="4788385" y="2879647"/>
            <a:ext cx="712876" cy="184855"/>
          </a:xfrm>
          <a:prstGeom prst="bentConnector3">
            <a:avLst>
              <a:gd name="adj1"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Elbow Connector 36"/>
          <p:cNvCxnSpPr>
            <a:stCxn id="24" idx="1"/>
            <a:endCxn id="18" idx="3"/>
          </p:cNvCxnSpPr>
          <p:nvPr/>
        </p:nvCxnSpPr>
        <p:spPr>
          <a:xfrm rot="10800000" flipV="1">
            <a:off x="4788385" y="2894274"/>
            <a:ext cx="704792" cy="2208433"/>
          </a:xfrm>
          <a:prstGeom prst="bentConnector3">
            <a:avLst>
              <a:gd name="adj1"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pic>
        <p:nvPicPr>
          <p:cNvPr id="21" name="Picture 20"/>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2910582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500"/>
                                        <p:tgtEl>
                                          <p:spTgt spid="12"/>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heel(1)">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8" grpId="0" animBg="1"/>
      <p:bldP spid="2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参考：</a:t>
            </a:r>
            <a:r>
              <a:rPr lang="en-US" dirty="0"/>
              <a:t>WSA</a:t>
            </a:r>
            <a:r>
              <a:rPr lang="ja-JP" altLang="en-US" dirty="0"/>
              <a:t>設定</a:t>
            </a:r>
            <a:r>
              <a:rPr lang="en-US" altLang="ja-JP" dirty="0"/>
              <a:t> </a:t>
            </a:r>
            <a:r>
              <a:rPr lang="en-US" altLang="ja-JP" dirty="0" smtClean="0"/>
              <a:t>2</a:t>
            </a:r>
            <a:r>
              <a:rPr lang="en-US" dirty="0" smtClean="0"/>
              <a:t>/</a:t>
            </a:r>
            <a:r>
              <a:rPr lang="en-US" dirty="0"/>
              <a:t>3 </a:t>
            </a:r>
          </a:p>
        </p:txBody>
      </p:sp>
      <p:sp>
        <p:nvSpPr>
          <p:cNvPr id="4" name="Text Placeholder 3"/>
          <p:cNvSpPr>
            <a:spLocks noGrp="1"/>
          </p:cNvSpPr>
          <p:nvPr>
            <p:ph type="body" sz="quarter" idx="10"/>
          </p:nvPr>
        </p:nvSpPr>
        <p:spPr/>
        <p:txBody>
          <a:bodyPr/>
          <a:lstStyle/>
          <a:p>
            <a:r>
              <a:rPr lang="ja-JP" altLang="en-US" sz="1600" dirty="0" smtClean="0"/>
              <a:t>同じ</a:t>
            </a:r>
            <a:r>
              <a:rPr lang="en-US" altLang="ja-JP" sz="1600" dirty="0" smtClean="0"/>
              <a:t> </a:t>
            </a:r>
            <a:r>
              <a:rPr lang="en-US" sz="1600" dirty="0" smtClean="0"/>
              <a:t>ISE Root CA </a:t>
            </a:r>
            <a:r>
              <a:rPr lang="ja-JP" altLang="en-US" sz="1600" dirty="0" smtClean="0"/>
              <a:t>証明書を双方のモニタリングノードにインポート</a:t>
            </a:r>
            <a:endParaRPr lang="en-US" sz="1600"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5429" y="784012"/>
            <a:ext cx="4731425" cy="7106559"/>
          </a:xfrm>
          <a:prstGeom prst="rect">
            <a:avLst/>
          </a:prstGeom>
        </p:spPr>
      </p:pic>
      <p:pic>
        <p:nvPicPr>
          <p:cNvPr id="11" name="Picture 10"/>
          <p:cNvPicPr>
            <a:picLocks noChangeAspect="1"/>
          </p:cNvPicPr>
          <p:nvPr/>
        </p:nvPicPr>
        <p:blipFill>
          <a:blip r:embed="rId3"/>
          <a:stretch>
            <a:fillRect/>
          </a:stretch>
        </p:blipFill>
        <p:spPr>
          <a:xfrm>
            <a:off x="5196812" y="1724097"/>
            <a:ext cx="5612701" cy="2502794"/>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149684" y="1438344"/>
            <a:ext cx="2638701" cy="9628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cxnSp>
        <p:nvCxnSpPr>
          <p:cNvPr id="13" name="Elbow Connector 12"/>
          <p:cNvCxnSpPr>
            <a:stCxn id="21" idx="1"/>
            <a:endCxn id="12" idx="3"/>
          </p:cNvCxnSpPr>
          <p:nvPr/>
        </p:nvCxnSpPr>
        <p:spPr>
          <a:xfrm rot="10800000">
            <a:off x="4788385" y="1919759"/>
            <a:ext cx="704792" cy="974517"/>
          </a:xfrm>
          <a:prstGeom prst="bentConnector3">
            <a:avLst>
              <a:gd name="adj1"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149684" y="2875605"/>
            <a:ext cx="2638701" cy="9628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cxnSp>
        <p:nvCxnSpPr>
          <p:cNvPr id="22" name="Elbow Connector 21"/>
          <p:cNvCxnSpPr>
            <a:endCxn id="18" idx="3"/>
          </p:cNvCxnSpPr>
          <p:nvPr/>
        </p:nvCxnSpPr>
        <p:spPr>
          <a:xfrm rot="10800000" flipV="1">
            <a:off x="4788385" y="2894275"/>
            <a:ext cx="704792" cy="462743"/>
          </a:xfrm>
          <a:prstGeom prst="bentConnector3">
            <a:avLst>
              <a:gd name="adj1"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5493177" y="2752183"/>
            <a:ext cx="3532160" cy="28418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p>
        </p:txBody>
      </p:sp>
      <p:sp>
        <p:nvSpPr>
          <p:cNvPr id="14" name="TextBox 13"/>
          <p:cNvSpPr txBox="1"/>
          <p:nvPr/>
        </p:nvSpPr>
        <p:spPr>
          <a:xfrm>
            <a:off x="6123561" y="2446379"/>
            <a:ext cx="1826141" cy="307777"/>
          </a:xfrm>
          <a:prstGeom prst="rect">
            <a:avLst/>
          </a:prstGeom>
          <a:gradFill>
            <a:gsLst>
              <a:gs pos="0">
                <a:srgbClr val="C00000"/>
              </a:gs>
              <a:gs pos="80000">
                <a:srgbClr val="FF0000"/>
              </a:gs>
              <a:gs pos="100000">
                <a:srgbClr val="C00000"/>
              </a:gs>
            </a:gsLst>
          </a:gra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b="1" dirty="0" smtClean="0"/>
              <a:t>ISE Root CA </a:t>
            </a:r>
            <a:r>
              <a:rPr lang="ja-JP" altLang="en-US" sz="1400" b="1" dirty="0" smtClean="0"/>
              <a:t>証明書</a:t>
            </a:r>
            <a:endParaRPr lang="en-US" sz="1400" b="1" dirty="0"/>
          </a:p>
        </p:txBody>
      </p:sp>
      <p:pic>
        <p:nvPicPr>
          <p:cNvPr id="15" name="Picture 14"/>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1132362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500"/>
                                        <p:tgtEl>
                                          <p:spTgt spid="18"/>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参考：</a:t>
            </a:r>
            <a:r>
              <a:rPr lang="en-US" dirty="0"/>
              <a:t>WSA</a:t>
            </a:r>
            <a:r>
              <a:rPr lang="ja-JP" altLang="en-US" dirty="0"/>
              <a:t>設定</a:t>
            </a:r>
            <a:r>
              <a:rPr lang="en-US" altLang="ja-JP" dirty="0"/>
              <a:t> </a:t>
            </a:r>
            <a:r>
              <a:rPr lang="en-US" altLang="ja-JP" dirty="0" smtClean="0"/>
              <a:t>3</a:t>
            </a:r>
            <a:r>
              <a:rPr lang="en-US" dirty="0" smtClean="0"/>
              <a:t>/</a:t>
            </a:r>
            <a:r>
              <a:rPr lang="en-US" dirty="0"/>
              <a:t>3 </a:t>
            </a:r>
          </a:p>
        </p:txBody>
      </p:sp>
      <p:sp>
        <p:nvSpPr>
          <p:cNvPr id="4" name="Text Placeholder 3"/>
          <p:cNvSpPr>
            <a:spLocks noGrp="1"/>
          </p:cNvSpPr>
          <p:nvPr>
            <p:ph type="body" sz="quarter" idx="10"/>
          </p:nvPr>
        </p:nvSpPr>
        <p:spPr/>
        <p:txBody>
          <a:bodyPr/>
          <a:lstStyle/>
          <a:p>
            <a:r>
              <a:rPr lang="en-US" sz="1600" dirty="0" smtClean="0"/>
              <a:t>WSA</a:t>
            </a:r>
            <a:r>
              <a:rPr lang="ja-JP" altLang="en-US" sz="1600" dirty="0" smtClean="0"/>
              <a:t>の</a:t>
            </a:r>
            <a:r>
              <a:rPr lang="en-US" sz="1600" dirty="0" err="1" smtClean="0"/>
              <a:t>pxGrid</a:t>
            </a:r>
            <a:r>
              <a:rPr lang="ja-JP" altLang="en-US" sz="1600" dirty="0" smtClean="0"/>
              <a:t>証明書と鍵をインポート</a:t>
            </a:r>
            <a:endParaRPr lang="en-US" sz="1600"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5429" y="1144745"/>
            <a:ext cx="4731425" cy="391188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3"/>
          <a:stretch>
            <a:fillRect/>
          </a:stretch>
        </p:blipFill>
        <p:spPr>
          <a:xfrm>
            <a:off x="5196812" y="1724097"/>
            <a:ext cx="5612701" cy="2502794"/>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905379" y="1492209"/>
            <a:ext cx="2799243" cy="1376634"/>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4"/>
              </a:solidFill>
            </a:endParaRPr>
          </a:p>
        </p:txBody>
      </p:sp>
      <p:sp>
        <p:nvSpPr>
          <p:cNvPr id="11" name="Rectangle 10"/>
          <p:cNvSpPr/>
          <p:nvPr/>
        </p:nvSpPr>
        <p:spPr>
          <a:xfrm>
            <a:off x="5504735" y="2975493"/>
            <a:ext cx="4106935" cy="458741"/>
          </a:xfrm>
          <a:prstGeom prst="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4"/>
              </a:solidFill>
            </a:endParaRPr>
          </a:p>
        </p:txBody>
      </p:sp>
      <p:cxnSp>
        <p:nvCxnSpPr>
          <p:cNvPr id="15" name="Elbow Connector 14"/>
          <p:cNvCxnSpPr>
            <a:stCxn id="11" idx="1"/>
            <a:endCxn id="10" idx="3"/>
          </p:cNvCxnSpPr>
          <p:nvPr/>
        </p:nvCxnSpPr>
        <p:spPr>
          <a:xfrm rot="10800000">
            <a:off x="4704623" y="2180526"/>
            <a:ext cx="800113" cy="1024338"/>
          </a:xfrm>
          <a:prstGeom prst="bentConnector3">
            <a:avLst>
              <a:gd name="adj1" fmla="val 50000"/>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Arrow Connector 9"/>
          <p:cNvCxnSpPr/>
          <p:nvPr/>
        </p:nvCxnSpPr>
        <p:spPr>
          <a:xfrm>
            <a:off x="3504036" y="4683683"/>
            <a:ext cx="1095885"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85520" y="3937134"/>
            <a:ext cx="2337654" cy="307777"/>
          </a:xfrm>
          <a:prstGeom prst="rect">
            <a:avLst/>
          </a:prstGeom>
          <a:noFill/>
        </p:spPr>
        <p:txBody>
          <a:bodyPr wrap="none" rtlCol="0">
            <a:spAutoFit/>
          </a:bodyPr>
          <a:lstStyle/>
          <a:p>
            <a:r>
              <a:rPr lang="en-US" sz="1400" i="1" dirty="0" smtClean="0">
                <a:solidFill>
                  <a:srgbClr val="FF0000"/>
                </a:solidFill>
              </a:rPr>
              <a:t>* Submit</a:t>
            </a:r>
            <a:r>
              <a:rPr lang="ja-JP" altLang="en-US" sz="1400" i="1" dirty="0" smtClean="0">
                <a:solidFill>
                  <a:srgbClr val="FF0000"/>
                </a:solidFill>
              </a:rPr>
              <a:t>前に</a:t>
            </a:r>
            <a:r>
              <a:rPr lang="en-US" sz="1400" i="1" dirty="0" smtClean="0">
                <a:solidFill>
                  <a:srgbClr val="FF0000"/>
                </a:solidFill>
              </a:rPr>
              <a:t>Test</a:t>
            </a:r>
            <a:r>
              <a:rPr lang="ja-JP" altLang="en-US" sz="1400" i="1" dirty="0" smtClean="0">
                <a:solidFill>
                  <a:srgbClr val="FF0000"/>
                </a:solidFill>
              </a:rPr>
              <a:t>しないこと</a:t>
            </a:r>
            <a:endParaRPr lang="en-US" sz="1400" i="1" dirty="0">
              <a:solidFill>
                <a:srgbClr val="FF0000"/>
              </a:solidFill>
            </a:endParaRPr>
          </a:p>
        </p:txBody>
      </p:sp>
      <p:sp>
        <p:nvSpPr>
          <p:cNvPr id="20" name="TextBox 19"/>
          <p:cNvSpPr txBox="1"/>
          <p:nvPr/>
        </p:nvSpPr>
        <p:spPr>
          <a:xfrm>
            <a:off x="360711" y="3622915"/>
            <a:ext cx="595035" cy="830997"/>
          </a:xfrm>
          <a:prstGeom prst="rect">
            <a:avLst/>
          </a:prstGeom>
          <a:noFill/>
        </p:spPr>
        <p:txBody>
          <a:bodyPr wrap="none" rtlCol="0">
            <a:spAutoFit/>
          </a:bodyPr>
          <a:lstStyle/>
          <a:p>
            <a:r>
              <a:rPr lang="en-US" sz="4800" dirty="0" smtClean="0">
                <a:solidFill>
                  <a:srgbClr val="FF0000"/>
                </a:solidFill>
              </a:rPr>
              <a:t>X</a:t>
            </a:r>
            <a:endParaRPr lang="en-US" sz="4800" dirty="0">
              <a:solidFill>
                <a:srgbClr val="FF0000"/>
              </a:solidFill>
            </a:endParaRPr>
          </a:p>
        </p:txBody>
      </p:sp>
      <p:pic>
        <p:nvPicPr>
          <p:cNvPr id="12" name="Picture 11"/>
          <p:cNvPicPr>
            <a:picLocks noChangeAspect="1"/>
          </p:cNvPicPr>
          <p:nvPr/>
        </p:nvPicPr>
        <p:blipFill>
          <a:blip r:embed="rId4"/>
          <a:stretch>
            <a:fillRect/>
          </a:stretch>
        </p:blipFill>
        <p:spPr>
          <a:xfrm>
            <a:off x="8282201" y="70670"/>
            <a:ext cx="782525" cy="412100"/>
          </a:xfrm>
          <a:prstGeom prst="rect">
            <a:avLst/>
          </a:prstGeom>
        </p:spPr>
      </p:pic>
    </p:spTree>
    <p:extLst>
      <p:ext uri="{BB962C8B-B14F-4D97-AF65-F5344CB8AC3E}">
        <p14:creationId xmlns:p14="http://schemas.microsoft.com/office/powerpoint/2010/main" val="3901356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4558040"/>
            <a:ext cx="9144000" cy="58546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dirty="0" smtClean="0"/>
              <a:t>Success</a:t>
            </a:r>
            <a:endParaRPr lang="en-US" dirty="0"/>
          </a:p>
        </p:txBody>
      </p:sp>
      <p:sp>
        <p:nvSpPr>
          <p:cNvPr id="4" name="Text Placeholder 3"/>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2"/>
          <a:stretch>
            <a:fillRect/>
          </a:stretch>
        </p:blipFill>
        <p:spPr>
          <a:xfrm>
            <a:off x="230144" y="801114"/>
            <a:ext cx="4347163" cy="425082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266112" y="1092701"/>
            <a:ext cx="3198440" cy="923330"/>
          </a:xfrm>
          <a:prstGeom prst="rect">
            <a:avLst/>
          </a:prstGeom>
          <a:noFill/>
        </p:spPr>
        <p:txBody>
          <a:bodyPr wrap="none" rtlCol="0">
            <a:spAutoFit/>
          </a:bodyPr>
          <a:lstStyle/>
          <a:p>
            <a:r>
              <a:rPr lang="en-US" dirty="0" smtClean="0"/>
              <a:t>The WSA Subscribes to both </a:t>
            </a:r>
          </a:p>
          <a:p>
            <a:r>
              <a:rPr lang="en-US" dirty="0" smtClean="0"/>
              <a:t>Session Directory &amp; </a:t>
            </a:r>
          </a:p>
          <a:p>
            <a:r>
              <a:rPr lang="en-US" dirty="0" err="1" smtClean="0"/>
              <a:t>TrustSecMetaData</a:t>
            </a:r>
            <a:r>
              <a:rPr lang="en-US" dirty="0" smtClean="0"/>
              <a:t> Topics</a:t>
            </a:r>
            <a:endParaRPr lang="en-US" dirty="0"/>
          </a:p>
        </p:txBody>
      </p:sp>
      <p:sp>
        <p:nvSpPr>
          <p:cNvPr id="10" name="TextBox 9"/>
          <p:cNvSpPr txBox="1"/>
          <p:nvPr/>
        </p:nvSpPr>
        <p:spPr>
          <a:xfrm>
            <a:off x="5266112" y="2183587"/>
            <a:ext cx="3690049" cy="646331"/>
          </a:xfrm>
          <a:prstGeom prst="rect">
            <a:avLst/>
          </a:prstGeom>
          <a:noFill/>
        </p:spPr>
        <p:txBody>
          <a:bodyPr wrap="none" rtlCol="0">
            <a:spAutoFit/>
          </a:bodyPr>
          <a:lstStyle/>
          <a:p>
            <a:r>
              <a:rPr lang="en-US" dirty="0" smtClean="0"/>
              <a:t>-</a:t>
            </a:r>
            <a:r>
              <a:rPr lang="en-US" dirty="0" err="1" smtClean="0"/>
              <a:t>pxgrid_client</a:t>
            </a:r>
            <a:r>
              <a:rPr lang="en-US" dirty="0" smtClean="0"/>
              <a:t> =</a:t>
            </a:r>
          </a:p>
          <a:p>
            <a:r>
              <a:rPr lang="en-US" dirty="0" smtClean="0"/>
              <a:t>The WSA’s production Connection</a:t>
            </a:r>
            <a:endParaRPr lang="en-US" dirty="0"/>
          </a:p>
        </p:txBody>
      </p:sp>
      <p:sp>
        <p:nvSpPr>
          <p:cNvPr id="11" name="TextBox 10"/>
          <p:cNvSpPr txBox="1"/>
          <p:nvPr/>
        </p:nvSpPr>
        <p:spPr>
          <a:xfrm>
            <a:off x="5266112" y="3035165"/>
            <a:ext cx="3032112" cy="646331"/>
          </a:xfrm>
          <a:prstGeom prst="rect">
            <a:avLst/>
          </a:prstGeom>
          <a:noFill/>
        </p:spPr>
        <p:txBody>
          <a:bodyPr wrap="none" rtlCol="0">
            <a:spAutoFit/>
          </a:bodyPr>
          <a:lstStyle/>
          <a:p>
            <a:r>
              <a:rPr lang="en-US" dirty="0" smtClean="0"/>
              <a:t>-</a:t>
            </a:r>
            <a:r>
              <a:rPr lang="en-US" dirty="0" err="1" smtClean="0"/>
              <a:t>Test_client</a:t>
            </a:r>
            <a:r>
              <a:rPr lang="en-US" dirty="0" smtClean="0"/>
              <a:t> =</a:t>
            </a:r>
          </a:p>
          <a:p>
            <a:r>
              <a:rPr lang="en-US" dirty="0" smtClean="0"/>
              <a:t>The WSA’s Test Connection</a:t>
            </a:r>
            <a:endParaRPr lang="en-US" dirty="0"/>
          </a:p>
        </p:txBody>
      </p:sp>
      <p:pic>
        <p:nvPicPr>
          <p:cNvPr id="12" name="Picture 11"/>
          <p:cNvPicPr>
            <a:picLocks noChangeAspect="1"/>
          </p:cNvPicPr>
          <p:nvPr/>
        </p:nvPicPr>
        <p:blipFill>
          <a:blip r:embed="rId3"/>
          <a:stretch>
            <a:fillRect/>
          </a:stretch>
        </p:blipFill>
        <p:spPr>
          <a:xfrm>
            <a:off x="8282201" y="70670"/>
            <a:ext cx="782525" cy="412100"/>
          </a:xfrm>
          <a:prstGeom prst="rect">
            <a:avLst/>
          </a:prstGeom>
        </p:spPr>
      </p:pic>
    </p:spTree>
    <p:extLst>
      <p:ext uri="{BB962C8B-B14F-4D97-AF65-F5344CB8AC3E}">
        <p14:creationId xmlns:p14="http://schemas.microsoft.com/office/powerpoint/2010/main" val="118121181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Threat-Centric NAC</a:t>
            </a:r>
            <a:endParaRPr lang="en-US" dirty="0"/>
          </a:p>
        </p:txBody>
      </p:sp>
    </p:spTree>
    <p:extLst>
      <p:ext uri="{BB962C8B-B14F-4D97-AF65-F5344CB8AC3E}">
        <p14:creationId xmlns:p14="http://schemas.microsoft.com/office/powerpoint/2010/main" val="241726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hevron 184"/>
          <p:cNvSpPr/>
          <p:nvPr/>
        </p:nvSpPr>
        <p:spPr>
          <a:xfrm rot="5400000">
            <a:off x="4529561" y="3928714"/>
            <a:ext cx="168078" cy="319371"/>
          </a:xfrm>
          <a:prstGeom prst="chevron">
            <a:avLst/>
          </a:prstGeom>
          <a:solidFill>
            <a:srgbClr val="FF0000">
              <a:alpha val="1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solidFill>
                <a:srgbClr val="FF0000"/>
              </a:solidFill>
            </a:endParaRPr>
          </a:p>
        </p:txBody>
      </p:sp>
      <p:sp>
        <p:nvSpPr>
          <p:cNvPr id="73" name="Freeform 72"/>
          <p:cNvSpPr/>
          <p:nvPr/>
        </p:nvSpPr>
        <p:spPr>
          <a:xfrm flipV="1">
            <a:off x="3171396" y="1173007"/>
            <a:ext cx="2931346" cy="2386913"/>
          </a:xfrm>
          <a:custGeom>
            <a:avLst/>
            <a:gdLst>
              <a:gd name="connsiteX0" fmla="*/ 516613 w 2423361"/>
              <a:gd name="connsiteY0" fmla="*/ 0 h 2987392"/>
              <a:gd name="connsiteX1" fmla="*/ 1906748 w 2423361"/>
              <a:gd name="connsiteY1" fmla="*/ 0 h 2987392"/>
              <a:gd name="connsiteX2" fmla="*/ 1853135 w 2423361"/>
              <a:gd name="connsiteY2" fmla="*/ 104722 h 2987392"/>
              <a:gd name="connsiteX3" fmla="*/ 1626466 w 2423361"/>
              <a:gd name="connsiteY3" fmla="*/ 1167008 h 2987392"/>
              <a:gd name="connsiteX4" fmla="*/ 2309898 w 2423361"/>
              <a:gd name="connsiteY4" fmla="*/ 2886709 h 2987392"/>
              <a:gd name="connsiteX5" fmla="*/ 2423361 w 2423361"/>
              <a:gd name="connsiteY5" fmla="*/ 2987392 h 2987392"/>
              <a:gd name="connsiteX6" fmla="*/ 0 w 2423361"/>
              <a:gd name="connsiteY6" fmla="*/ 2987392 h 2987392"/>
              <a:gd name="connsiteX7" fmla="*/ 113463 w 2423361"/>
              <a:gd name="connsiteY7" fmla="*/ 2886709 h 2987392"/>
              <a:gd name="connsiteX8" fmla="*/ 796895 w 2423361"/>
              <a:gd name="connsiteY8" fmla="*/ 1167008 h 2987392"/>
              <a:gd name="connsiteX9" fmla="*/ 570226 w 2423361"/>
              <a:gd name="connsiteY9" fmla="*/ 104722 h 2987392"/>
              <a:gd name="connsiteX10" fmla="*/ 516613 w 2423361"/>
              <a:gd name="connsiteY10" fmla="*/ 0 h 298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3361" h="2987392">
                <a:moveTo>
                  <a:pt x="516613" y="0"/>
                </a:moveTo>
                <a:lnTo>
                  <a:pt x="1906748" y="0"/>
                </a:lnTo>
                <a:lnTo>
                  <a:pt x="1853135" y="104722"/>
                </a:lnTo>
                <a:cubicBezTo>
                  <a:pt x="1708578" y="420501"/>
                  <a:pt x="1626466" y="782375"/>
                  <a:pt x="1626466" y="1167008"/>
                </a:cubicBezTo>
                <a:cubicBezTo>
                  <a:pt x="1626466" y="1859347"/>
                  <a:pt x="1892509" y="2477950"/>
                  <a:pt x="2309898" y="2886709"/>
                </a:cubicBezTo>
                <a:lnTo>
                  <a:pt x="2423361" y="2987392"/>
                </a:lnTo>
                <a:lnTo>
                  <a:pt x="0" y="2987392"/>
                </a:lnTo>
                <a:lnTo>
                  <a:pt x="113463" y="2886709"/>
                </a:lnTo>
                <a:cubicBezTo>
                  <a:pt x="530852" y="2477950"/>
                  <a:pt x="796895" y="1859347"/>
                  <a:pt x="796895" y="1167008"/>
                </a:cubicBezTo>
                <a:cubicBezTo>
                  <a:pt x="796895" y="782375"/>
                  <a:pt x="714783" y="420501"/>
                  <a:pt x="570226" y="104722"/>
                </a:cubicBezTo>
                <a:lnTo>
                  <a:pt x="516613" y="0"/>
                </a:lnTo>
                <a:close/>
              </a:path>
            </a:pathLst>
          </a:custGeom>
          <a:gradFill>
            <a:gsLst>
              <a:gs pos="31000">
                <a:schemeClr val="accent1">
                  <a:lumMod val="5000"/>
                  <a:lumOff val="95000"/>
                  <a:alpha val="0"/>
                </a:schemeClr>
              </a:gs>
              <a:gs pos="78000">
                <a:schemeClr val="accent2">
                  <a:lumMod val="60000"/>
                  <a:lumOff val="40000"/>
                  <a:alpha val="18000"/>
                </a:schemeClr>
              </a:gs>
              <a:gs pos="65000">
                <a:schemeClr val="accent2">
                  <a:lumMod val="60000"/>
                  <a:lumOff val="40000"/>
                  <a:alpha val="36000"/>
                </a:schemeClr>
              </a:gs>
              <a:gs pos="100000">
                <a:schemeClr val="accent1">
                  <a:lumMod val="30000"/>
                  <a:lumOff val="70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p>
        </p:txBody>
      </p:sp>
      <p:sp>
        <p:nvSpPr>
          <p:cNvPr id="58" name="Pentagon 57"/>
          <p:cNvSpPr/>
          <p:nvPr/>
        </p:nvSpPr>
        <p:spPr>
          <a:xfrm flipH="1">
            <a:off x="4988668" y="2339625"/>
            <a:ext cx="4353880" cy="910510"/>
          </a:xfrm>
          <a:prstGeom prst="homePlate">
            <a:avLst>
              <a:gd name="adj" fmla="val 26352"/>
            </a:avLst>
          </a:prstGeom>
          <a:gradFill flip="none" rotWithShape="1">
            <a:gsLst>
              <a:gs pos="15000">
                <a:srgbClr val="2279BB"/>
              </a:gs>
              <a:gs pos="100000">
                <a:srgbClr val="2279BB">
                  <a:alpha val="40000"/>
                </a:srgbClr>
              </a:gs>
            </a:gsLst>
            <a:lin ang="0" scaled="1"/>
            <a:tileRect/>
          </a:gradFill>
        </p:spPr>
        <p:txBody>
          <a:bodyPr lIns="0" tIns="182786" rIns="0" bIns="182786" anchor="ctr">
            <a:noAutofit/>
          </a:bodyPr>
          <a:lstStyle/>
          <a:p>
            <a:pPr algn="ctr" defTabSz="685691">
              <a:defRPr/>
            </a:pPr>
            <a:endParaRPr lang="en-US" sz="1500" kern="0" dirty="0">
              <a:solidFill>
                <a:srgbClr val="FFFFFF"/>
              </a:solidFill>
              <a:latin typeface="Arial"/>
            </a:endParaRPr>
          </a:p>
        </p:txBody>
      </p:sp>
      <p:sp>
        <p:nvSpPr>
          <p:cNvPr id="5" name="Title 4"/>
          <p:cNvSpPr>
            <a:spLocks noGrp="1"/>
          </p:cNvSpPr>
          <p:nvPr>
            <p:ph type="title"/>
          </p:nvPr>
        </p:nvSpPr>
        <p:spPr/>
        <p:txBody>
          <a:bodyPr/>
          <a:lstStyle/>
          <a:p>
            <a:r>
              <a:rPr lang="en-US" dirty="0" smtClean="0"/>
              <a:t>Threat Centric NAC</a:t>
            </a:r>
            <a:endParaRPr lang="en-US" dirty="0"/>
          </a:p>
        </p:txBody>
      </p:sp>
      <p:sp>
        <p:nvSpPr>
          <p:cNvPr id="54" name="Pentagon 53"/>
          <p:cNvSpPr/>
          <p:nvPr/>
        </p:nvSpPr>
        <p:spPr>
          <a:xfrm>
            <a:off x="-68967" y="2339625"/>
            <a:ext cx="4353880" cy="910510"/>
          </a:xfrm>
          <a:prstGeom prst="homePlate">
            <a:avLst>
              <a:gd name="adj" fmla="val 26352"/>
            </a:avLst>
          </a:prstGeom>
          <a:gradFill flip="none" rotWithShape="1">
            <a:gsLst>
              <a:gs pos="15000">
                <a:srgbClr val="2279BB"/>
              </a:gs>
              <a:gs pos="100000">
                <a:srgbClr val="2279BB">
                  <a:alpha val="40000"/>
                </a:srgbClr>
              </a:gs>
            </a:gsLst>
            <a:lin ang="0" scaled="1"/>
            <a:tileRect/>
          </a:gradFill>
        </p:spPr>
        <p:txBody>
          <a:bodyPr lIns="0" tIns="182786" rIns="0" bIns="182786" anchor="ctr">
            <a:noAutofit/>
          </a:bodyPr>
          <a:lstStyle/>
          <a:p>
            <a:pPr algn="ctr" defTabSz="685691">
              <a:defRPr/>
            </a:pPr>
            <a:endParaRPr lang="en-US" sz="1500" kern="0" dirty="0">
              <a:solidFill>
                <a:srgbClr val="FFFFFF"/>
              </a:solidFill>
              <a:latin typeface="Arial"/>
            </a:endParaRPr>
          </a:p>
        </p:txBody>
      </p:sp>
      <p:sp>
        <p:nvSpPr>
          <p:cNvPr id="2" name="Rectangle 1"/>
          <p:cNvSpPr/>
          <p:nvPr/>
        </p:nvSpPr>
        <p:spPr>
          <a:xfrm>
            <a:off x="116835" y="3249436"/>
            <a:ext cx="2686094" cy="311608"/>
          </a:xfrm>
          <a:prstGeom prst="rect">
            <a:avLst/>
          </a:prstGeom>
        </p:spPr>
        <p:txBody>
          <a:bodyPr wrap="square" lIns="91424" tIns="45712" rIns="91424" bIns="45712">
            <a:spAutoFit/>
          </a:bodyPr>
          <a:lstStyle/>
          <a:p>
            <a:pPr defTabSz="342841"/>
            <a:r>
              <a:rPr lang="ja-JP" altLang="en-US" sz="1425" b="1" dirty="0" smtClean="0">
                <a:solidFill>
                  <a:srgbClr val="2E75BA"/>
                </a:solidFill>
                <a:latin typeface="Arial"/>
                <a:ea typeface="Arial"/>
                <a:cs typeface="Arial"/>
              </a:rPr>
              <a:t>脅威情報</a:t>
            </a:r>
            <a:endParaRPr lang="en-US" sz="1425" b="1" dirty="0">
              <a:solidFill>
                <a:srgbClr val="2E75BA"/>
              </a:solidFill>
              <a:latin typeface="Arial"/>
              <a:ea typeface="Arial"/>
              <a:cs typeface="Arial"/>
            </a:endParaRPr>
          </a:p>
        </p:txBody>
      </p:sp>
      <p:pic>
        <p:nvPicPr>
          <p:cNvPr id="39" name="Picture 38"/>
          <p:cNvPicPr>
            <a:picLocks noChangeAspect="1"/>
          </p:cNvPicPr>
          <p:nvPr/>
        </p:nvPicPr>
        <p:blipFill>
          <a:blip r:embed="rId3">
            <a:biLevel thresh="25000"/>
          </a:blip>
          <a:stretch>
            <a:fillRect/>
          </a:stretch>
        </p:blipFill>
        <p:spPr>
          <a:xfrm>
            <a:off x="1738345" y="2469739"/>
            <a:ext cx="1211476" cy="328817"/>
          </a:xfrm>
          <a:prstGeom prst="rect">
            <a:avLst/>
          </a:prstGeom>
        </p:spPr>
      </p:pic>
      <p:pic>
        <p:nvPicPr>
          <p:cNvPr id="4" name="Picture 3"/>
          <p:cNvPicPr>
            <a:picLocks noChangeAspect="1"/>
          </p:cNvPicPr>
          <p:nvPr/>
        </p:nvPicPr>
        <p:blipFill>
          <a:blip r:embed="rId4"/>
          <a:stretch>
            <a:fillRect/>
          </a:stretch>
        </p:blipFill>
        <p:spPr>
          <a:xfrm>
            <a:off x="438844" y="2100274"/>
            <a:ext cx="1127918" cy="1128212"/>
          </a:xfrm>
          <a:prstGeom prst="rect">
            <a:avLst/>
          </a:prstGeom>
        </p:spPr>
      </p:pic>
      <p:grpSp>
        <p:nvGrpSpPr>
          <p:cNvPr id="8" name="Group 7"/>
          <p:cNvGrpSpPr/>
          <p:nvPr/>
        </p:nvGrpSpPr>
        <p:grpSpPr>
          <a:xfrm>
            <a:off x="4076996" y="2241463"/>
            <a:ext cx="1117742" cy="1119204"/>
            <a:chOff x="7099022" y="1520914"/>
            <a:chExt cx="740517" cy="741487"/>
          </a:xfrm>
        </p:grpSpPr>
        <p:sp>
          <p:nvSpPr>
            <p:cNvPr id="9" name="Oval 86"/>
            <p:cNvSpPr>
              <a:spLocks/>
            </p:cNvSpPr>
            <p:nvPr/>
          </p:nvSpPr>
          <p:spPr bwMode="auto">
            <a:xfrm>
              <a:off x="7099022" y="1520914"/>
              <a:ext cx="740517" cy="741487"/>
            </a:xfrm>
            <a:prstGeom prst="ellipse">
              <a:avLst/>
            </a:prstGeom>
            <a:solidFill>
              <a:srgbClr val="0B5E8D"/>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defTabSz="685115" eaLnBrk="0" hangingPunct="0">
                <a:lnSpc>
                  <a:spcPct val="90000"/>
                </a:lnSpc>
                <a:defRPr/>
              </a:pPr>
              <a:endParaRPr lang="en-US" sz="1425" kern="0" dirty="0">
                <a:solidFill>
                  <a:srgbClr val="0096D6"/>
                </a:solidFill>
                <a:latin typeface="Arial"/>
              </a:endParaRPr>
            </a:p>
          </p:txBody>
        </p:sp>
        <p:grpSp>
          <p:nvGrpSpPr>
            <p:cNvPr id="10"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1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1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2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3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3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3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3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sp>
            <p:nvSpPr>
              <p:cNvPr id="3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defTabSz="685115" eaLnBrk="0" hangingPunct="0">
                  <a:lnSpc>
                    <a:spcPct val="90000"/>
                  </a:lnSpc>
                  <a:defRPr/>
                </a:pPr>
                <a:endParaRPr lang="en-US" sz="1425" kern="0" dirty="0">
                  <a:solidFill>
                    <a:srgbClr val="FFFFFF"/>
                  </a:solidFill>
                  <a:latin typeface="Arial"/>
                  <a:ea typeface="ＭＳ Ｐゴシック" pitchFamily="34" charset="-128"/>
                </a:endParaRPr>
              </a:p>
            </p:txBody>
          </p:sp>
        </p:grpSp>
      </p:grpSp>
      <p:sp>
        <p:nvSpPr>
          <p:cNvPr id="43" name="Chevron 42"/>
          <p:cNvSpPr/>
          <p:nvPr/>
        </p:nvSpPr>
        <p:spPr>
          <a:xfrm>
            <a:off x="3762189" y="2680333"/>
            <a:ext cx="168035" cy="319454"/>
          </a:xfrm>
          <a:prstGeom prst="chevron">
            <a:avLst/>
          </a:prstGeom>
          <a:solidFill>
            <a:schemeClr val="tx2">
              <a:lumMod val="75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solidFill>
                <a:schemeClr val="tx1"/>
              </a:solidFill>
            </a:endParaRPr>
          </a:p>
        </p:txBody>
      </p:sp>
      <p:sp>
        <p:nvSpPr>
          <p:cNvPr id="57" name="Chevron 56"/>
          <p:cNvSpPr/>
          <p:nvPr/>
        </p:nvSpPr>
        <p:spPr>
          <a:xfrm>
            <a:off x="3610686" y="2656416"/>
            <a:ext cx="193196" cy="367288"/>
          </a:xfrm>
          <a:prstGeom prst="chevron">
            <a:avLst/>
          </a:prstGeom>
          <a:solidFill>
            <a:schemeClr val="tx2">
              <a:lumMod val="75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solidFill>
                <a:schemeClr val="tx1"/>
              </a:solidFill>
            </a:endParaRPr>
          </a:p>
        </p:txBody>
      </p:sp>
      <p:sp>
        <p:nvSpPr>
          <p:cNvPr id="59" name="Rectangle 58"/>
          <p:cNvSpPr/>
          <p:nvPr/>
        </p:nvSpPr>
        <p:spPr>
          <a:xfrm>
            <a:off x="5788528" y="3249436"/>
            <a:ext cx="3386650" cy="311608"/>
          </a:xfrm>
          <a:prstGeom prst="rect">
            <a:avLst/>
          </a:prstGeom>
        </p:spPr>
        <p:txBody>
          <a:bodyPr wrap="square" lIns="91424" tIns="45712" rIns="91424" bIns="45712">
            <a:spAutoFit/>
          </a:bodyPr>
          <a:lstStyle/>
          <a:p>
            <a:pPr algn="r" defTabSz="342841"/>
            <a:r>
              <a:rPr lang="ja-JP" altLang="en-US" sz="1425" b="1" dirty="0" smtClean="0">
                <a:solidFill>
                  <a:srgbClr val="2E75BA"/>
                </a:solidFill>
                <a:latin typeface="Arial"/>
                <a:ea typeface="Arial"/>
                <a:cs typeface="Arial"/>
              </a:rPr>
              <a:t>脆弱なエンドポイントのインベントリ</a:t>
            </a:r>
            <a:endParaRPr lang="en-US" sz="1425" b="1" dirty="0">
              <a:solidFill>
                <a:srgbClr val="2E75BA"/>
              </a:solidFill>
              <a:latin typeface="Arial"/>
              <a:ea typeface="Arial"/>
              <a:cs typeface="Arial"/>
            </a:endParaRPr>
          </a:p>
        </p:txBody>
      </p:sp>
      <p:pic>
        <p:nvPicPr>
          <p:cNvPr id="36" name="Picture 35"/>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4494" b="89888" l="3000" r="100000">
                        <a14:foregroundMark x1="48667" y1="35955" x2="48667" y2="40449"/>
                        <a14:foregroundMark x1="64333" y1="35955" x2="66667" y2="50562"/>
                        <a14:foregroundMark x1="72667" y1="35955" x2="72667" y2="55056"/>
                        <a14:foregroundMark x1="81000" y1="37079" x2="82667" y2="46067"/>
                        <a14:foregroundMark x1="91000" y1="41573" x2="92667" y2="48315"/>
                        <a14:foregroundMark x1="98333" y1="31461" x2="98333" y2="31461"/>
                        <a14:foregroundMark x1="17333" y1="34831" x2="17667" y2="44944"/>
                        <a14:foregroundMark x1="23000" y1="35955" x2="23000" y2="55056"/>
                        <a14:foregroundMark x1="11333" y1="4494" x2="3000" y2="8989"/>
                        <a14:foregroundMark x1="32667" y1="33708" x2="33333" y2="52809"/>
                        <a14:backgroundMark x1="13333" y1="15730" x2="8000" y2="17978"/>
                        <a14:backgroundMark x1="15333" y1="16854" x2="20000" y2="24719"/>
                        <a14:backgroundMark x1="20667" y1="41573" x2="20333" y2="67416"/>
                        <a14:backgroundMark x1="12000" y1="34831" x2="11667" y2="50562"/>
                      </a14:backgroundRemoval>
                    </a14:imgEffect>
                  </a14:imgLayer>
                </a14:imgProps>
              </a:ext>
            </a:extLst>
          </a:blip>
          <a:stretch>
            <a:fillRect/>
          </a:stretch>
        </p:blipFill>
        <p:spPr>
          <a:xfrm>
            <a:off x="6475092" y="2827148"/>
            <a:ext cx="1184348" cy="351448"/>
          </a:xfrm>
          <a:prstGeom prst="rect">
            <a:avLst/>
          </a:prstGeom>
        </p:spPr>
      </p:pic>
      <p:grpSp>
        <p:nvGrpSpPr>
          <p:cNvPr id="65" name="Group 64"/>
          <p:cNvGrpSpPr/>
          <p:nvPr/>
        </p:nvGrpSpPr>
        <p:grpSpPr>
          <a:xfrm flipH="1">
            <a:off x="5301058" y="2643600"/>
            <a:ext cx="319538" cy="367288"/>
            <a:chOff x="3762835" y="2593373"/>
            <a:chExt cx="319621" cy="367288"/>
          </a:xfrm>
        </p:grpSpPr>
        <p:sp>
          <p:nvSpPr>
            <p:cNvPr id="63" name="Chevron 62"/>
            <p:cNvSpPr/>
            <p:nvPr/>
          </p:nvSpPr>
          <p:spPr>
            <a:xfrm>
              <a:off x="3914378" y="2617290"/>
              <a:ext cx="168078" cy="319454"/>
            </a:xfrm>
            <a:prstGeom prst="chevron">
              <a:avLst/>
            </a:prstGeom>
            <a:solidFill>
              <a:schemeClr val="tx2">
                <a:lumMod val="75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4" name="Chevron 63"/>
            <p:cNvSpPr/>
            <p:nvPr/>
          </p:nvSpPr>
          <p:spPr>
            <a:xfrm>
              <a:off x="3762835" y="2593373"/>
              <a:ext cx="193246" cy="367288"/>
            </a:xfrm>
            <a:prstGeom prst="chevron">
              <a:avLst/>
            </a:prstGeom>
            <a:solidFill>
              <a:schemeClr val="tx2">
                <a:lumMod val="75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52" name="Rectangle 51"/>
          <p:cNvSpPr/>
          <p:nvPr/>
        </p:nvSpPr>
        <p:spPr>
          <a:xfrm>
            <a:off x="3497254" y="2383149"/>
            <a:ext cx="449130" cy="265441"/>
          </a:xfrm>
          <a:prstGeom prst="rect">
            <a:avLst/>
          </a:prstGeom>
        </p:spPr>
        <p:txBody>
          <a:bodyPr wrap="none" lIns="91424" tIns="45712" rIns="91424" bIns="45712">
            <a:spAutoFit/>
          </a:bodyPr>
          <a:lstStyle/>
          <a:p>
            <a:r>
              <a:rPr lang="en-US" sz="1125" dirty="0">
                <a:solidFill>
                  <a:srgbClr val="639AC3"/>
                </a:solidFill>
                <a:latin typeface="CiscoSansTT ExtraLight"/>
                <a:cs typeface="CiscoSansTT ExtraLight"/>
              </a:rPr>
              <a:t>VAF</a:t>
            </a:r>
            <a:endParaRPr lang="en-US" sz="1125" dirty="0">
              <a:solidFill>
                <a:srgbClr val="639AC3"/>
              </a:solidFill>
            </a:endParaRPr>
          </a:p>
        </p:txBody>
      </p:sp>
      <p:sp>
        <p:nvSpPr>
          <p:cNvPr id="66" name="Rectangle 65"/>
          <p:cNvSpPr/>
          <p:nvPr/>
        </p:nvSpPr>
        <p:spPr>
          <a:xfrm>
            <a:off x="5238839" y="2366292"/>
            <a:ext cx="449130" cy="265441"/>
          </a:xfrm>
          <a:prstGeom prst="rect">
            <a:avLst/>
          </a:prstGeom>
        </p:spPr>
        <p:txBody>
          <a:bodyPr wrap="none" lIns="91424" tIns="45712" rIns="91424" bIns="45712">
            <a:spAutoFit/>
          </a:bodyPr>
          <a:lstStyle/>
          <a:p>
            <a:r>
              <a:rPr lang="en-US" sz="1125" dirty="0">
                <a:solidFill>
                  <a:srgbClr val="639AC3"/>
                </a:solidFill>
                <a:latin typeface="CiscoSansTT ExtraLight"/>
                <a:cs typeface="CiscoSansTT ExtraLight"/>
              </a:rPr>
              <a:t>VAF</a:t>
            </a:r>
            <a:endParaRPr lang="en-US" sz="1125" dirty="0">
              <a:solidFill>
                <a:srgbClr val="639AC3"/>
              </a:solidFill>
            </a:endParaRPr>
          </a:p>
        </p:txBody>
      </p:sp>
      <p:pic>
        <p:nvPicPr>
          <p:cNvPr id="68" name="Picture 6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4815602" y="1148292"/>
            <a:ext cx="609070" cy="568208"/>
          </a:xfrm>
          <a:prstGeom prst="rect">
            <a:avLst/>
          </a:prstGeom>
          <a:noFill/>
          <a:ln>
            <a:noFill/>
          </a:ln>
          <a:effectLst>
            <a:outerShdw blurRad="50800"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8" descr="https://gigaom2.files.wordpress.com/2012/10/nest-2g_3-4_dramatic_heatui.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8013" y1="27207" x2="48013" y2="27207"/>
                        <a14:foregroundMark x1="43094" y1="41547" x2="45277" y2="35250"/>
                      </a14:backgroundRemoval>
                    </a14:imgEffect>
                  </a14:imgLayer>
                </a14:imgProps>
              </a:ext>
              <a:ext uri="{28A0092B-C50C-407E-A947-70E740481C1C}">
                <a14:useLocalDpi xmlns:a14="http://schemas.microsoft.com/office/drawing/2010/main" val="0"/>
              </a:ext>
            </a:extLst>
          </a:blip>
          <a:srcRect/>
          <a:stretch>
            <a:fillRect/>
          </a:stretch>
        </p:blipFill>
        <p:spPr bwMode="auto">
          <a:xfrm>
            <a:off x="3887560" y="1089357"/>
            <a:ext cx="765865" cy="72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10" descr="http://www.spica.com/buy/productPictures/ZoneButton_black.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8527" y="994187"/>
            <a:ext cx="589904" cy="88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Chevron 73"/>
          <p:cNvSpPr/>
          <p:nvPr/>
        </p:nvSpPr>
        <p:spPr>
          <a:xfrm rot="5400000">
            <a:off x="4533224" y="1927507"/>
            <a:ext cx="168078" cy="319371"/>
          </a:xfrm>
          <a:prstGeom prst="chevron">
            <a:avLst/>
          </a:prstGeom>
          <a:solidFill>
            <a:schemeClr val="tx2">
              <a:lumMod val="75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solidFill>
                <a:schemeClr val="tx1"/>
              </a:solidFill>
            </a:endParaRPr>
          </a:p>
        </p:txBody>
      </p:sp>
      <p:pic>
        <p:nvPicPr>
          <p:cNvPr id="75" name="Picture 74"/>
          <p:cNvPicPr>
            <a:picLocks noChangeAspect="1"/>
          </p:cNvPicPr>
          <p:nvPr/>
        </p:nvPicPr>
        <p:blipFill>
          <a:blip r:embed="rId12"/>
          <a:stretch>
            <a:fillRect/>
          </a:stretch>
        </p:blipFill>
        <p:spPr>
          <a:xfrm>
            <a:off x="3161066" y="1089357"/>
            <a:ext cx="499632" cy="774947"/>
          </a:xfrm>
          <a:prstGeom prst="rect">
            <a:avLst/>
          </a:prstGeom>
        </p:spPr>
      </p:pic>
      <p:pic>
        <p:nvPicPr>
          <p:cNvPr id="77" name="Picture 76"/>
          <p:cNvPicPr>
            <a:picLocks noChangeAspect="1"/>
          </p:cNvPicPr>
          <p:nvPr/>
        </p:nvPicPr>
        <p:blipFill>
          <a:blip r:embed="rId13" cstate="print">
            <a:extLst>
              <a:ext uri="{BEBA8EAE-BF5A-486C-A8C5-ECC9F3942E4B}">
                <a14:imgProps xmlns:a14="http://schemas.microsoft.com/office/drawing/2010/main">
                  <a14:imgLayer r:embed="rId14">
                    <a14:imgEffect>
                      <a14:backgroundRemoval t="1429" b="97714" l="1107" r="99262">
                        <a14:foregroundMark x1="30627" y1="11143" x2="44280" y2="62000"/>
                      </a14:backgroundRemoval>
                    </a14:imgEffect>
                  </a14:imgLayer>
                </a14:imgProps>
              </a:ext>
              <a:ext uri="{28A0092B-C50C-407E-A947-70E740481C1C}">
                <a14:useLocalDpi xmlns:a14="http://schemas.microsoft.com/office/drawing/2010/main"/>
              </a:ext>
            </a:extLst>
          </a:blip>
          <a:stretch>
            <a:fillRect/>
          </a:stretch>
        </p:blipFill>
        <p:spPr>
          <a:xfrm>
            <a:off x="6698849" y="1039467"/>
            <a:ext cx="602121" cy="777850"/>
          </a:xfrm>
          <a:prstGeom prst="rect">
            <a:avLst/>
          </a:prstGeom>
        </p:spPr>
      </p:pic>
      <p:pic>
        <p:nvPicPr>
          <p:cNvPr id="86" name="Picture 85" descr="CVSS.png"/>
          <p:cNvPicPr>
            <a:picLocks noChangeAspect="1"/>
          </p:cNvPicPr>
          <p:nvPr/>
        </p:nvPicPr>
        <p:blipFill rotWithShape="1">
          <a:blip r:embed="rId15">
            <a:extLst>
              <a:ext uri="{28A0092B-C50C-407E-A947-70E740481C1C}">
                <a14:useLocalDpi xmlns:a14="http://schemas.microsoft.com/office/drawing/2010/main" val="0"/>
              </a:ext>
            </a:extLst>
          </a:blip>
          <a:srcRect l="30732" t="1247" b="-1"/>
          <a:stretch/>
        </p:blipFill>
        <p:spPr>
          <a:xfrm>
            <a:off x="3562245" y="3510499"/>
            <a:ext cx="2113874" cy="236999"/>
          </a:xfrm>
          <a:prstGeom prst="rect">
            <a:avLst/>
          </a:prstGeom>
        </p:spPr>
      </p:pic>
      <p:sp>
        <p:nvSpPr>
          <p:cNvPr id="87" name="Rectangle 86"/>
          <p:cNvSpPr/>
          <p:nvPr/>
        </p:nvSpPr>
        <p:spPr>
          <a:xfrm>
            <a:off x="190916" y="996167"/>
            <a:ext cx="3075727" cy="1188771"/>
          </a:xfrm>
          <a:prstGeom prst="rect">
            <a:avLst/>
          </a:prstGeom>
        </p:spPr>
        <p:txBody>
          <a:bodyPr wrap="square" lIns="91424" tIns="45712" rIns="91424" bIns="45712">
            <a:spAutoFit/>
          </a:bodyPr>
          <a:lstStyle/>
          <a:p>
            <a:pPr marL="285750" indent="-285750">
              <a:buFont typeface="Arial"/>
              <a:buChar char="•"/>
            </a:pPr>
            <a:r>
              <a:rPr lang="en-US" sz="1400" dirty="0" smtClean="0">
                <a:latin typeface="CiscoSansTT ExtraLight"/>
                <a:cs typeface="CiscoSansTT ExtraLight"/>
              </a:rPr>
              <a:t>ISE</a:t>
            </a:r>
            <a:r>
              <a:rPr lang="ja-JP" altLang="en-US" sz="1400" dirty="0" smtClean="0">
                <a:latin typeface="CiscoSansTT ExtraLight"/>
                <a:cs typeface="CiscoSansTT ExtraLight"/>
              </a:rPr>
              <a:t>のネットワークにおける可視化と制御を拡張し、</a:t>
            </a:r>
            <a:r>
              <a:rPr lang="en-US" sz="1400" dirty="0" smtClean="0">
                <a:latin typeface="CiscoSansTT ExtraLight"/>
                <a:cs typeface="CiscoSansTT ExtraLight"/>
              </a:rPr>
              <a:t>脅威</a:t>
            </a:r>
            <a:r>
              <a:rPr lang="en-US" sz="1400" dirty="0">
                <a:latin typeface="CiscoSansTT ExtraLight"/>
                <a:cs typeface="CiscoSansTT ExtraLight"/>
              </a:rPr>
              <a:t>情報と脆弱性情報</a:t>
            </a:r>
            <a:r>
              <a:rPr lang="en-US" sz="1400" dirty="0" smtClean="0">
                <a:latin typeface="CiscoSansTT ExtraLight"/>
                <a:cs typeface="CiscoSansTT ExtraLight"/>
              </a:rPr>
              <a:t>を</a:t>
            </a:r>
            <a:r>
              <a:rPr lang="ja-JP" altLang="en-US" sz="1400" dirty="0" smtClean="0">
                <a:latin typeface="CiscoSansTT ExtraLight"/>
                <a:cs typeface="CiscoSansTT ExtraLight"/>
              </a:rPr>
              <a:t>総合評価して修復</a:t>
            </a:r>
            <a:endParaRPr lang="en-US" altLang="ja-JP" sz="1400" dirty="0" smtClean="0">
              <a:latin typeface="CiscoSansTT ExtraLight"/>
              <a:cs typeface="CiscoSansTT ExtraLight"/>
            </a:endParaRPr>
          </a:p>
          <a:p>
            <a:pPr marL="285750" indent="-285750">
              <a:buFont typeface="Arial"/>
              <a:buChar char="•"/>
            </a:pPr>
            <a:r>
              <a:rPr lang="ja-JP" altLang="en-US" sz="1400" dirty="0" smtClean="0">
                <a:latin typeface="CiscoSansTT ExtraLight"/>
                <a:cs typeface="CiscoSansTT ExtraLight"/>
              </a:rPr>
              <a:t>従来のパッチやアップデートチェックに頼らない新しい検疫</a:t>
            </a:r>
            <a:endParaRPr lang="en-US" sz="1400" dirty="0">
              <a:latin typeface="CiscoSansTT ExtraLight"/>
              <a:cs typeface="CiscoSansTT ExtraLight"/>
            </a:endParaRPr>
          </a:p>
        </p:txBody>
      </p:sp>
      <p:cxnSp>
        <p:nvCxnSpPr>
          <p:cNvPr id="88" name="Straight Connector 87"/>
          <p:cNvCxnSpPr/>
          <p:nvPr/>
        </p:nvCxnSpPr>
        <p:spPr>
          <a:xfrm>
            <a:off x="494546" y="939181"/>
            <a:ext cx="2516329" cy="0"/>
          </a:xfrm>
          <a:prstGeom prst="line">
            <a:avLst/>
          </a:prstGeom>
          <a:ln>
            <a:solidFill>
              <a:schemeClr val="tx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3500731" y="3739794"/>
            <a:ext cx="2259533" cy="2271166"/>
            <a:chOff x="4932363" y="415926"/>
            <a:chExt cx="974725" cy="979488"/>
          </a:xfrm>
        </p:grpSpPr>
        <p:sp>
          <p:nvSpPr>
            <p:cNvPr id="92" name="Freeform 738"/>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 name="T48" fmla="*/ 543 w 543"/>
                <a:gd name="T49" fmla="*/ 3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lnTo>
                    <a:pt x="543" y="345"/>
                  </a:lnTo>
                  <a:close/>
                </a:path>
              </a:pathLst>
            </a:cu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3" name="Freeform 739"/>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path>
              </a:pathLst>
            </a:cu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4" name="Line 740"/>
            <p:cNvSpPr>
              <a:spLocks noChangeShapeType="1"/>
            </p:cNvSpPr>
            <p:nvPr/>
          </p:nvSpPr>
          <p:spPr bwMode="auto">
            <a:xfrm flipH="1">
              <a:off x="5103814" y="473076"/>
              <a:ext cx="431800"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5" name="Line 741"/>
            <p:cNvSpPr>
              <a:spLocks noChangeShapeType="1"/>
            </p:cNvSpPr>
            <p:nvPr/>
          </p:nvSpPr>
          <p:spPr bwMode="auto">
            <a:xfrm flipH="1">
              <a:off x="4987926" y="473076"/>
              <a:ext cx="547688" cy="31432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6" name="Line 742"/>
            <p:cNvSpPr>
              <a:spLocks noChangeShapeType="1"/>
            </p:cNvSpPr>
            <p:nvPr/>
          </p:nvSpPr>
          <p:spPr bwMode="auto">
            <a:xfrm flipH="1">
              <a:off x="4987926" y="473076"/>
              <a:ext cx="547688" cy="5476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7" name="Line 743"/>
            <p:cNvSpPr>
              <a:spLocks noChangeShapeType="1"/>
            </p:cNvSpPr>
            <p:nvPr/>
          </p:nvSpPr>
          <p:spPr bwMode="auto">
            <a:xfrm flipH="1">
              <a:off x="5103814" y="473076"/>
              <a:ext cx="431800"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8" name="Line 744"/>
            <p:cNvSpPr>
              <a:spLocks noChangeShapeType="1"/>
            </p:cNvSpPr>
            <p:nvPr/>
          </p:nvSpPr>
          <p:spPr bwMode="auto">
            <a:xfrm>
              <a:off x="5535614" y="473076"/>
              <a:ext cx="0" cy="8651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99" name="Line 745"/>
            <p:cNvSpPr>
              <a:spLocks noChangeShapeType="1"/>
            </p:cNvSpPr>
            <p:nvPr/>
          </p:nvSpPr>
          <p:spPr bwMode="auto">
            <a:xfrm>
              <a:off x="5535614" y="473076"/>
              <a:ext cx="198438"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0" name="Line 746"/>
            <p:cNvSpPr>
              <a:spLocks noChangeShapeType="1"/>
            </p:cNvSpPr>
            <p:nvPr/>
          </p:nvSpPr>
          <p:spPr bwMode="auto">
            <a:xfrm>
              <a:off x="5535614" y="473076"/>
              <a:ext cx="314325" cy="5476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1" name="Line 747"/>
            <p:cNvSpPr>
              <a:spLocks noChangeShapeType="1"/>
            </p:cNvSpPr>
            <p:nvPr/>
          </p:nvSpPr>
          <p:spPr bwMode="auto">
            <a:xfrm>
              <a:off x="5535614" y="473076"/>
              <a:ext cx="314325" cy="31432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2" name="Line 748"/>
            <p:cNvSpPr>
              <a:spLocks noChangeShapeType="1"/>
            </p:cNvSpPr>
            <p:nvPr/>
          </p:nvSpPr>
          <p:spPr bwMode="auto">
            <a:xfrm flipH="1" flipV="1">
              <a:off x="5303839" y="473076"/>
              <a:ext cx="430213"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3" name="Line 749"/>
            <p:cNvSpPr>
              <a:spLocks noChangeShapeType="1"/>
            </p:cNvSpPr>
            <p:nvPr/>
          </p:nvSpPr>
          <p:spPr bwMode="auto">
            <a:xfrm flipH="1">
              <a:off x="5103814" y="588964"/>
              <a:ext cx="630238"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4" name="Line 750"/>
            <p:cNvSpPr>
              <a:spLocks noChangeShapeType="1"/>
            </p:cNvSpPr>
            <p:nvPr/>
          </p:nvSpPr>
          <p:spPr bwMode="auto">
            <a:xfrm flipH="1">
              <a:off x="4987926" y="588964"/>
              <a:ext cx="746125" cy="19843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5" name="Line 751"/>
            <p:cNvSpPr>
              <a:spLocks noChangeShapeType="1"/>
            </p:cNvSpPr>
            <p:nvPr/>
          </p:nvSpPr>
          <p:spPr bwMode="auto">
            <a:xfrm flipH="1">
              <a:off x="4987926" y="588964"/>
              <a:ext cx="746125"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6" name="Line 752"/>
            <p:cNvSpPr>
              <a:spLocks noChangeShapeType="1"/>
            </p:cNvSpPr>
            <p:nvPr/>
          </p:nvSpPr>
          <p:spPr bwMode="auto">
            <a:xfrm flipH="1">
              <a:off x="5303839" y="588964"/>
              <a:ext cx="430213"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7" name="Line 753"/>
            <p:cNvSpPr>
              <a:spLocks noChangeShapeType="1"/>
            </p:cNvSpPr>
            <p:nvPr/>
          </p:nvSpPr>
          <p:spPr bwMode="auto">
            <a:xfrm flipH="1">
              <a:off x="5535614" y="588964"/>
              <a:ext cx="198438"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8" name="Line 754"/>
            <p:cNvSpPr>
              <a:spLocks noChangeShapeType="1"/>
            </p:cNvSpPr>
            <p:nvPr/>
          </p:nvSpPr>
          <p:spPr bwMode="auto">
            <a:xfrm>
              <a:off x="5734051" y="588964"/>
              <a:ext cx="0" cy="6334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09" name="Line 755"/>
            <p:cNvSpPr>
              <a:spLocks noChangeShapeType="1"/>
            </p:cNvSpPr>
            <p:nvPr/>
          </p:nvSpPr>
          <p:spPr bwMode="auto">
            <a:xfrm>
              <a:off x="5734051" y="588964"/>
              <a:ext cx="115888"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0" name="Line 756"/>
            <p:cNvSpPr>
              <a:spLocks noChangeShapeType="1"/>
            </p:cNvSpPr>
            <p:nvPr/>
          </p:nvSpPr>
          <p:spPr bwMode="auto">
            <a:xfrm flipH="1" flipV="1">
              <a:off x="5535614" y="473076"/>
              <a:ext cx="314325" cy="31432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1" name="Line 757"/>
            <p:cNvSpPr>
              <a:spLocks noChangeShapeType="1"/>
            </p:cNvSpPr>
            <p:nvPr/>
          </p:nvSpPr>
          <p:spPr bwMode="auto">
            <a:xfrm flipH="1" flipV="1">
              <a:off x="5303839" y="473076"/>
              <a:ext cx="546100" cy="31432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2" name="Line 758"/>
            <p:cNvSpPr>
              <a:spLocks noChangeShapeType="1"/>
            </p:cNvSpPr>
            <p:nvPr/>
          </p:nvSpPr>
          <p:spPr bwMode="auto">
            <a:xfrm flipH="1" flipV="1">
              <a:off x="5103814" y="588964"/>
              <a:ext cx="746125" cy="19843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3" name="Line 759"/>
            <p:cNvSpPr>
              <a:spLocks noChangeShapeType="1"/>
            </p:cNvSpPr>
            <p:nvPr/>
          </p:nvSpPr>
          <p:spPr bwMode="auto">
            <a:xfrm flipH="1">
              <a:off x="4987926" y="787401"/>
              <a:ext cx="862013"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4" name="Line 760"/>
            <p:cNvSpPr>
              <a:spLocks noChangeShapeType="1"/>
            </p:cNvSpPr>
            <p:nvPr/>
          </p:nvSpPr>
          <p:spPr bwMode="auto">
            <a:xfrm flipH="1">
              <a:off x="5103814" y="787401"/>
              <a:ext cx="746125"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5" name="Line 761"/>
            <p:cNvSpPr>
              <a:spLocks noChangeShapeType="1"/>
            </p:cNvSpPr>
            <p:nvPr/>
          </p:nvSpPr>
          <p:spPr bwMode="auto">
            <a:xfrm flipH="1">
              <a:off x="5303839" y="787401"/>
              <a:ext cx="546100"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6" name="Line 762"/>
            <p:cNvSpPr>
              <a:spLocks noChangeShapeType="1"/>
            </p:cNvSpPr>
            <p:nvPr/>
          </p:nvSpPr>
          <p:spPr bwMode="auto">
            <a:xfrm flipH="1">
              <a:off x="5535614" y="787401"/>
              <a:ext cx="314325"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7" name="Line 763"/>
            <p:cNvSpPr>
              <a:spLocks noChangeShapeType="1"/>
            </p:cNvSpPr>
            <p:nvPr/>
          </p:nvSpPr>
          <p:spPr bwMode="auto">
            <a:xfrm flipH="1">
              <a:off x="5734051" y="787401"/>
              <a:ext cx="115888"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8" name="Line 764"/>
            <p:cNvSpPr>
              <a:spLocks noChangeShapeType="1"/>
            </p:cNvSpPr>
            <p:nvPr/>
          </p:nvSpPr>
          <p:spPr bwMode="auto">
            <a:xfrm flipH="1" flipV="1">
              <a:off x="5734051" y="588964"/>
              <a:ext cx="115888"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19" name="Line 765"/>
            <p:cNvSpPr>
              <a:spLocks noChangeShapeType="1"/>
            </p:cNvSpPr>
            <p:nvPr/>
          </p:nvSpPr>
          <p:spPr bwMode="auto">
            <a:xfrm flipH="1" flipV="1">
              <a:off x="5535614" y="473076"/>
              <a:ext cx="314325" cy="5476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0" name="Line 766"/>
            <p:cNvSpPr>
              <a:spLocks noChangeShapeType="1"/>
            </p:cNvSpPr>
            <p:nvPr/>
          </p:nvSpPr>
          <p:spPr bwMode="auto">
            <a:xfrm flipH="1" flipV="1">
              <a:off x="5303839" y="473076"/>
              <a:ext cx="546100" cy="5476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1" name="Line 767"/>
            <p:cNvSpPr>
              <a:spLocks noChangeShapeType="1"/>
            </p:cNvSpPr>
            <p:nvPr/>
          </p:nvSpPr>
          <p:spPr bwMode="auto">
            <a:xfrm flipH="1" flipV="1">
              <a:off x="5103814" y="588964"/>
              <a:ext cx="746125"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2" name="Line 768"/>
            <p:cNvSpPr>
              <a:spLocks noChangeShapeType="1"/>
            </p:cNvSpPr>
            <p:nvPr/>
          </p:nvSpPr>
          <p:spPr bwMode="auto">
            <a:xfrm flipH="1">
              <a:off x="4987926" y="1020764"/>
              <a:ext cx="862013"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3" name="Line 769"/>
            <p:cNvSpPr>
              <a:spLocks noChangeShapeType="1"/>
            </p:cNvSpPr>
            <p:nvPr/>
          </p:nvSpPr>
          <p:spPr bwMode="auto">
            <a:xfrm flipH="1">
              <a:off x="5103814" y="1020764"/>
              <a:ext cx="746125" cy="2016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4" name="Line 770"/>
            <p:cNvSpPr>
              <a:spLocks noChangeShapeType="1"/>
            </p:cNvSpPr>
            <p:nvPr/>
          </p:nvSpPr>
          <p:spPr bwMode="auto">
            <a:xfrm flipH="1">
              <a:off x="5303839" y="1020764"/>
              <a:ext cx="546100"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5" name="Line 771"/>
            <p:cNvSpPr>
              <a:spLocks noChangeShapeType="1"/>
            </p:cNvSpPr>
            <p:nvPr/>
          </p:nvSpPr>
          <p:spPr bwMode="auto">
            <a:xfrm flipH="1">
              <a:off x="5535614" y="1020764"/>
              <a:ext cx="314325"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6" name="Line 772"/>
            <p:cNvSpPr>
              <a:spLocks noChangeShapeType="1"/>
            </p:cNvSpPr>
            <p:nvPr/>
          </p:nvSpPr>
          <p:spPr bwMode="auto">
            <a:xfrm flipV="1">
              <a:off x="5734051" y="787401"/>
              <a:ext cx="115888"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7" name="Line 773"/>
            <p:cNvSpPr>
              <a:spLocks noChangeShapeType="1"/>
            </p:cNvSpPr>
            <p:nvPr/>
          </p:nvSpPr>
          <p:spPr bwMode="auto">
            <a:xfrm flipV="1">
              <a:off x="5734051" y="588964"/>
              <a:ext cx="0" cy="6334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8" name="Line 774"/>
            <p:cNvSpPr>
              <a:spLocks noChangeShapeType="1"/>
            </p:cNvSpPr>
            <p:nvPr/>
          </p:nvSpPr>
          <p:spPr bwMode="auto">
            <a:xfrm flipH="1" flipV="1">
              <a:off x="5535614" y="473076"/>
              <a:ext cx="198438" cy="749300"/>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29" name="Line 775"/>
            <p:cNvSpPr>
              <a:spLocks noChangeShapeType="1"/>
            </p:cNvSpPr>
            <p:nvPr/>
          </p:nvSpPr>
          <p:spPr bwMode="auto">
            <a:xfrm flipH="1" flipV="1">
              <a:off x="5303839" y="473076"/>
              <a:ext cx="430213"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0" name="Line 776"/>
            <p:cNvSpPr>
              <a:spLocks noChangeShapeType="1"/>
            </p:cNvSpPr>
            <p:nvPr/>
          </p:nvSpPr>
          <p:spPr bwMode="auto">
            <a:xfrm flipH="1" flipV="1">
              <a:off x="4987926" y="787401"/>
              <a:ext cx="746125"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1" name="Line 777"/>
            <p:cNvSpPr>
              <a:spLocks noChangeShapeType="1"/>
            </p:cNvSpPr>
            <p:nvPr/>
          </p:nvSpPr>
          <p:spPr bwMode="auto">
            <a:xfrm flipH="1" flipV="1">
              <a:off x="4987926" y="1020764"/>
              <a:ext cx="746125" cy="2016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2" name="Line 778"/>
            <p:cNvSpPr>
              <a:spLocks noChangeShapeType="1"/>
            </p:cNvSpPr>
            <p:nvPr/>
          </p:nvSpPr>
          <p:spPr bwMode="auto">
            <a:xfrm flipH="1">
              <a:off x="5103814" y="1222376"/>
              <a:ext cx="630238"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3" name="Line 779"/>
            <p:cNvSpPr>
              <a:spLocks noChangeShapeType="1"/>
            </p:cNvSpPr>
            <p:nvPr/>
          </p:nvSpPr>
          <p:spPr bwMode="auto">
            <a:xfrm flipH="1">
              <a:off x="5303839" y="1222376"/>
              <a:ext cx="430213"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4" name="Line 780"/>
            <p:cNvSpPr>
              <a:spLocks noChangeShapeType="1"/>
            </p:cNvSpPr>
            <p:nvPr/>
          </p:nvSpPr>
          <p:spPr bwMode="auto">
            <a:xfrm flipV="1">
              <a:off x="5535614" y="1020764"/>
              <a:ext cx="314325"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5" name="Line 781"/>
            <p:cNvSpPr>
              <a:spLocks noChangeShapeType="1"/>
            </p:cNvSpPr>
            <p:nvPr/>
          </p:nvSpPr>
          <p:spPr bwMode="auto">
            <a:xfrm flipV="1">
              <a:off x="5535614" y="787401"/>
              <a:ext cx="314325"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6" name="Line 782"/>
            <p:cNvSpPr>
              <a:spLocks noChangeShapeType="1"/>
            </p:cNvSpPr>
            <p:nvPr/>
          </p:nvSpPr>
          <p:spPr bwMode="auto">
            <a:xfrm flipV="1">
              <a:off x="5535614" y="588964"/>
              <a:ext cx="198438"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7" name="Line 783"/>
            <p:cNvSpPr>
              <a:spLocks noChangeShapeType="1"/>
            </p:cNvSpPr>
            <p:nvPr/>
          </p:nvSpPr>
          <p:spPr bwMode="auto">
            <a:xfrm flipV="1">
              <a:off x="5535614" y="473076"/>
              <a:ext cx="0" cy="8651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8" name="Line 784"/>
            <p:cNvSpPr>
              <a:spLocks noChangeShapeType="1"/>
            </p:cNvSpPr>
            <p:nvPr/>
          </p:nvSpPr>
          <p:spPr bwMode="auto">
            <a:xfrm flipH="1" flipV="1">
              <a:off x="5103814" y="588964"/>
              <a:ext cx="431800"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39" name="Line 785"/>
            <p:cNvSpPr>
              <a:spLocks noChangeShapeType="1"/>
            </p:cNvSpPr>
            <p:nvPr/>
          </p:nvSpPr>
          <p:spPr bwMode="auto">
            <a:xfrm flipH="1" flipV="1">
              <a:off x="4987926" y="787401"/>
              <a:ext cx="547688"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0" name="Line 786"/>
            <p:cNvSpPr>
              <a:spLocks noChangeShapeType="1"/>
            </p:cNvSpPr>
            <p:nvPr/>
          </p:nvSpPr>
          <p:spPr bwMode="auto">
            <a:xfrm flipH="1" flipV="1">
              <a:off x="4987926" y="1020764"/>
              <a:ext cx="547688"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1" name="Line 787"/>
            <p:cNvSpPr>
              <a:spLocks noChangeShapeType="1"/>
            </p:cNvSpPr>
            <p:nvPr/>
          </p:nvSpPr>
          <p:spPr bwMode="auto">
            <a:xfrm flipH="1" flipV="1">
              <a:off x="5103814" y="1222376"/>
              <a:ext cx="431800"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2" name="Line 788"/>
            <p:cNvSpPr>
              <a:spLocks noChangeShapeType="1"/>
            </p:cNvSpPr>
            <p:nvPr/>
          </p:nvSpPr>
          <p:spPr bwMode="auto">
            <a:xfrm flipV="1">
              <a:off x="5303839" y="1222376"/>
              <a:ext cx="430213"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3" name="Line 789"/>
            <p:cNvSpPr>
              <a:spLocks noChangeShapeType="1"/>
            </p:cNvSpPr>
            <p:nvPr/>
          </p:nvSpPr>
          <p:spPr bwMode="auto">
            <a:xfrm flipV="1">
              <a:off x="5303839" y="1020764"/>
              <a:ext cx="546100"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4" name="Line 790"/>
            <p:cNvSpPr>
              <a:spLocks noChangeShapeType="1"/>
            </p:cNvSpPr>
            <p:nvPr/>
          </p:nvSpPr>
          <p:spPr bwMode="auto">
            <a:xfrm flipV="1">
              <a:off x="5303839" y="787401"/>
              <a:ext cx="546100"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5" name="Line 791"/>
            <p:cNvSpPr>
              <a:spLocks noChangeShapeType="1"/>
            </p:cNvSpPr>
            <p:nvPr/>
          </p:nvSpPr>
          <p:spPr bwMode="auto">
            <a:xfrm flipV="1">
              <a:off x="5303839" y="588964"/>
              <a:ext cx="430213"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6" name="Line 792"/>
            <p:cNvSpPr>
              <a:spLocks noChangeShapeType="1"/>
            </p:cNvSpPr>
            <p:nvPr/>
          </p:nvSpPr>
          <p:spPr bwMode="auto">
            <a:xfrm flipV="1">
              <a:off x="5303839" y="473076"/>
              <a:ext cx="0" cy="8651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7" name="Line 793"/>
            <p:cNvSpPr>
              <a:spLocks noChangeShapeType="1"/>
            </p:cNvSpPr>
            <p:nvPr/>
          </p:nvSpPr>
          <p:spPr bwMode="auto">
            <a:xfrm flipH="1" flipV="1">
              <a:off x="5103814" y="588964"/>
              <a:ext cx="200025"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8" name="Line 794"/>
            <p:cNvSpPr>
              <a:spLocks noChangeShapeType="1"/>
            </p:cNvSpPr>
            <p:nvPr/>
          </p:nvSpPr>
          <p:spPr bwMode="auto">
            <a:xfrm flipH="1" flipV="1">
              <a:off x="4987926" y="787401"/>
              <a:ext cx="315913"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49" name="Line 795"/>
            <p:cNvSpPr>
              <a:spLocks noChangeShapeType="1"/>
            </p:cNvSpPr>
            <p:nvPr/>
          </p:nvSpPr>
          <p:spPr bwMode="auto">
            <a:xfrm flipH="1" flipV="1">
              <a:off x="4987926" y="1020764"/>
              <a:ext cx="315913"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0" name="Line 796"/>
            <p:cNvSpPr>
              <a:spLocks noChangeShapeType="1"/>
            </p:cNvSpPr>
            <p:nvPr/>
          </p:nvSpPr>
          <p:spPr bwMode="auto">
            <a:xfrm>
              <a:off x="5103814" y="1222376"/>
              <a:ext cx="431800"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1" name="Line 797"/>
            <p:cNvSpPr>
              <a:spLocks noChangeShapeType="1"/>
            </p:cNvSpPr>
            <p:nvPr/>
          </p:nvSpPr>
          <p:spPr bwMode="auto">
            <a:xfrm>
              <a:off x="5103814" y="1222376"/>
              <a:ext cx="630238"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2" name="Line 798"/>
            <p:cNvSpPr>
              <a:spLocks noChangeShapeType="1"/>
            </p:cNvSpPr>
            <p:nvPr/>
          </p:nvSpPr>
          <p:spPr bwMode="auto">
            <a:xfrm flipV="1">
              <a:off x="5103814" y="1020764"/>
              <a:ext cx="746125" cy="2016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3" name="Line 799"/>
            <p:cNvSpPr>
              <a:spLocks noChangeShapeType="1"/>
            </p:cNvSpPr>
            <p:nvPr/>
          </p:nvSpPr>
          <p:spPr bwMode="auto">
            <a:xfrm flipV="1">
              <a:off x="5103814" y="787401"/>
              <a:ext cx="746125"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4" name="Line 800"/>
            <p:cNvSpPr>
              <a:spLocks noChangeShapeType="1"/>
            </p:cNvSpPr>
            <p:nvPr/>
          </p:nvSpPr>
          <p:spPr bwMode="auto">
            <a:xfrm flipV="1">
              <a:off x="5103814" y="473076"/>
              <a:ext cx="431800"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5" name="Line 801"/>
            <p:cNvSpPr>
              <a:spLocks noChangeShapeType="1"/>
            </p:cNvSpPr>
            <p:nvPr/>
          </p:nvSpPr>
          <p:spPr bwMode="auto">
            <a:xfrm flipV="1">
              <a:off x="5103814" y="473076"/>
              <a:ext cx="200025" cy="7493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6" name="Line 802"/>
            <p:cNvSpPr>
              <a:spLocks noChangeShapeType="1"/>
            </p:cNvSpPr>
            <p:nvPr/>
          </p:nvSpPr>
          <p:spPr bwMode="auto">
            <a:xfrm flipV="1">
              <a:off x="5103814" y="588964"/>
              <a:ext cx="0" cy="6334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7" name="Line 803"/>
            <p:cNvSpPr>
              <a:spLocks noChangeShapeType="1"/>
            </p:cNvSpPr>
            <p:nvPr/>
          </p:nvSpPr>
          <p:spPr bwMode="auto">
            <a:xfrm flipH="1" flipV="1">
              <a:off x="4987926" y="787401"/>
              <a:ext cx="115888"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8" name="Line 804"/>
            <p:cNvSpPr>
              <a:spLocks noChangeShapeType="1"/>
            </p:cNvSpPr>
            <p:nvPr/>
          </p:nvSpPr>
          <p:spPr bwMode="auto">
            <a:xfrm>
              <a:off x="4987926" y="1020764"/>
              <a:ext cx="315913"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59" name="Line 805"/>
            <p:cNvSpPr>
              <a:spLocks noChangeShapeType="1"/>
            </p:cNvSpPr>
            <p:nvPr/>
          </p:nvSpPr>
          <p:spPr bwMode="auto">
            <a:xfrm>
              <a:off x="4987926" y="1020764"/>
              <a:ext cx="547688" cy="3175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0" name="Line 806"/>
            <p:cNvSpPr>
              <a:spLocks noChangeShapeType="1"/>
            </p:cNvSpPr>
            <p:nvPr/>
          </p:nvSpPr>
          <p:spPr bwMode="auto">
            <a:xfrm>
              <a:off x="4987926" y="1020764"/>
              <a:ext cx="746125" cy="20161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1" name="Line 807"/>
            <p:cNvSpPr>
              <a:spLocks noChangeShapeType="1"/>
            </p:cNvSpPr>
            <p:nvPr/>
          </p:nvSpPr>
          <p:spPr bwMode="auto">
            <a:xfrm>
              <a:off x="4987926" y="1020764"/>
              <a:ext cx="862013"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2" name="Line 808"/>
            <p:cNvSpPr>
              <a:spLocks noChangeShapeType="1"/>
            </p:cNvSpPr>
            <p:nvPr/>
          </p:nvSpPr>
          <p:spPr bwMode="auto">
            <a:xfrm flipV="1">
              <a:off x="4987926" y="588964"/>
              <a:ext cx="746125"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3" name="Line 809"/>
            <p:cNvSpPr>
              <a:spLocks noChangeShapeType="1"/>
            </p:cNvSpPr>
            <p:nvPr/>
          </p:nvSpPr>
          <p:spPr bwMode="auto">
            <a:xfrm flipV="1">
              <a:off x="4987926" y="473076"/>
              <a:ext cx="547688" cy="5476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4" name="Line 811"/>
            <p:cNvSpPr>
              <a:spLocks noChangeShapeType="1"/>
            </p:cNvSpPr>
            <p:nvPr/>
          </p:nvSpPr>
          <p:spPr bwMode="auto">
            <a:xfrm flipV="1">
              <a:off x="4987926" y="473076"/>
              <a:ext cx="315913" cy="5476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5" name="Line 812"/>
            <p:cNvSpPr>
              <a:spLocks noChangeShapeType="1"/>
            </p:cNvSpPr>
            <p:nvPr/>
          </p:nvSpPr>
          <p:spPr bwMode="auto">
            <a:xfrm flipV="1">
              <a:off x="4987926" y="588964"/>
              <a:ext cx="115888"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6" name="Line 813"/>
            <p:cNvSpPr>
              <a:spLocks noChangeShapeType="1"/>
            </p:cNvSpPr>
            <p:nvPr/>
          </p:nvSpPr>
          <p:spPr bwMode="auto">
            <a:xfrm>
              <a:off x="4987926" y="787401"/>
              <a:ext cx="115888"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7" name="Line 814"/>
            <p:cNvSpPr>
              <a:spLocks noChangeShapeType="1"/>
            </p:cNvSpPr>
            <p:nvPr/>
          </p:nvSpPr>
          <p:spPr bwMode="auto">
            <a:xfrm>
              <a:off x="4987926" y="787401"/>
              <a:ext cx="315913" cy="550863"/>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8" name="Line 815"/>
            <p:cNvSpPr>
              <a:spLocks noChangeShapeType="1"/>
            </p:cNvSpPr>
            <p:nvPr/>
          </p:nvSpPr>
          <p:spPr bwMode="auto">
            <a:xfrm>
              <a:off x="4987926" y="787401"/>
              <a:ext cx="547688" cy="550863"/>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69" name="Line 816"/>
            <p:cNvSpPr>
              <a:spLocks noChangeShapeType="1"/>
            </p:cNvSpPr>
            <p:nvPr/>
          </p:nvSpPr>
          <p:spPr bwMode="auto">
            <a:xfrm>
              <a:off x="4987926" y="787401"/>
              <a:ext cx="746125" cy="43497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0" name="Line 817"/>
            <p:cNvSpPr>
              <a:spLocks noChangeShapeType="1"/>
            </p:cNvSpPr>
            <p:nvPr/>
          </p:nvSpPr>
          <p:spPr bwMode="auto">
            <a:xfrm>
              <a:off x="4987926" y="787401"/>
              <a:ext cx="862013" cy="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1" name="Line 818"/>
            <p:cNvSpPr>
              <a:spLocks noChangeShapeType="1"/>
            </p:cNvSpPr>
            <p:nvPr/>
          </p:nvSpPr>
          <p:spPr bwMode="auto">
            <a:xfrm flipV="1">
              <a:off x="4987926" y="588964"/>
              <a:ext cx="746125" cy="198438"/>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2" name="Line 819"/>
            <p:cNvSpPr>
              <a:spLocks noChangeShapeType="1"/>
            </p:cNvSpPr>
            <p:nvPr/>
          </p:nvSpPr>
          <p:spPr bwMode="auto">
            <a:xfrm flipV="1">
              <a:off x="4987926" y="473076"/>
              <a:ext cx="547688" cy="31432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3" name="Line 820"/>
            <p:cNvSpPr>
              <a:spLocks noChangeShapeType="1"/>
            </p:cNvSpPr>
            <p:nvPr/>
          </p:nvSpPr>
          <p:spPr bwMode="auto">
            <a:xfrm flipV="1">
              <a:off x="4987926" y="473076"/>
              <a:ext cx="315913" cy="314325"/>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4" name="Line 821"/>
            <p:cNvSpPr>
              <a:spLocks noChangeShapeType="1"/>
            </p:cNvSpPr>
            <p:nvPr/>
          </p:nvSpPr>
          <p:spPr bwMode="auto">
            <a:xfrm flipH="1">
              <a:off x="4987926" y="588964"/>
              <a:ext cx="115888" cy="431800"/>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5" name="Line 822"/>
            <p:cNvSpPr>
              <a:spLocks noChangeShapeType="1"/>
            </p:cNvSpPr>
            <p:nvPr/>
          </p:nvSpPr>
          <p:spPr bwMode="auto">
            <a:xfrm>
              <a:off x="5103813" y="588964"/>
              <a:ext cx="0" cy="633413"/>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6" name="Line 823"/>
            <p:cNvSpPr>
              <a:spLocks noChangeShapeType="1"/>
            </p:cNvSpPr>
            <p:nvPr/>
          </p:nvSpPr>
          <p:spPr bwMode="auto">
            <a:xfrm>
              <a:off x="5103813" y="588964"/>
              <a:ext cx="200025" cy="749300"/>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7" name="Line 824"/>
            <p:cNvSpPr>
              <a:spLocks noChangeShapeType="1"/>
            </p:cNvSpPr>
            <p:nvPr/>
          </p:nvSpPr>
          <p:spPr bwMode="auto">
            <a:xfrm>
              <a:off x="5103813" y="588964"/>
              <a:ext cx="431800" cy="749300"/>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8" name="Line 825"/>
            <p:cNvSpPr>
              <a:spLocks noChangeShapeType="1"/>
            </p:cNvSpPr>
            <p:nvPr/>
          </p:nvSpPr>
          <p:spPr bwMode="auto">
            <a:xfrm>
              <a:off x="5103813" y="588964"/>
              <a:ext cx="746125" cy="431800"/>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79" name="Line 826"/>
            <p:cNvSpPr>
              <a:spLocks noChangeShapeType="1"/>
            </p:cNvSpPr>
            <p:nvPr/>
          </p:nvSpPr>
          <p:spPr bwMode="auto">
            <a:xfrm>
              <a:off x="5103813" y="588964"/>
              <a:ext cx="746125" cy="19843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80" name="Line 827"/>
            <p:cNvSpPr>
              <a:spLocks noChangeShapeType="1"/>
            </p:cNvSpPr>
            <p:nvPr/>
          </p:nvSpPr>
          <p:spPr bwMode="auto">
            <a:xfrm>
              <a:off x="5103813" y="588964"/>
              <a:ext cx="630238" cy="0"/>
            </a:xfrm>
            <a:prstGeom prst="line">
              <a:avLst/>
            </a:prstGeom>
            <a:noFill/>
            <a:ln w="2" cap="rnd">
              <a:solidFill>
                <a:srgbClr val="F60017">
                  <a:alpha val="14902"/>
                </a:srgb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81" name="Line 828"/>
            <p:cNvSpPr>
              <a:spLocks noChangeShapeType="1"/>
            </p:cNvSpPr>
            <p:nvPr/>
          </p:nvSpPr>
          <p:spPr bwMode="auto">
            <a:xfrm flipV="1">
              <a:off x="5103813" y="473076"/>
              <a:ext cx="431800" cy="115888"/>
            </a:xfrm>
            <a:prstGeom prst="line">
              <a:avLst/>
            </a:pr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sp>
          <p:nvSpPr>
            <p:cNvPr id="182" name="Freeform 829"/>
            <p:cNvSpPr>
              <a:spLocks/>
            </p:cNvSpPr>
            <p:nvPr/>
          </p:nvSpPr>
          <p:spPr bwMode="auto">
            <a:xfrm>
              <a:off x="4932363" y="415926"/>
              <a:ext cx="974725" cy="979488"/>
            </a:xfrm>
            <a:custGeom>
              <a:avLst/>
              <a:gdLst>
                <a:gd name="T0" fmla="*/ 229 w 260"/>
                <a:gd name="T1" fmla="*/ 187 h 261"/>
                <a:gd name="T2" fmla="*/ 187 w 260"/>
                <a:gd name="T3" fmla="*/ 31 h 261"/>
                <a:gd name="T4" fmla="*/ 31 w 260"/>
                <a:gd name="T5" fmla="*/ 73 h 261"/>
                <a:gd name="T6" fmla="*/ 73 w 260"/>
                <a:gd name="T7" fmla="*/ 229 h 261"/>
                <a:gd name="T8" fmla="*/ 229 w 260"/>
                <a:gd name="T9" fmla="*/ 187 h 261"/>
              </a:gdLst>
              <a:ahLst/>
              <a:cxnLst>
                <a:cxn ang="0">
                  <a:pos x="T0" y="T1"/>
                </a:cxn>
                <a:cxn ang="0">
                  <a:pos x="T2" y="T3"/>
                </a:cxn>
                <a:cxn ang="0">
                  <a:pos x="T4" y="T5"/>
                </a:cxn>
                <a:cxn ang="0">
                  <a:pos x="T6" y="T7"/>
                </a:cxn>
                <a:cxn ang="0">
                  <a:pos x="T8" y="T9"/>
                </a:cxn>
              </a:cxnLst>
              <a:rect l="0" t="0" r="r" b="b"/>
              <a:pathLst>
                <a:path w="260" h="261">
                  <a:moveTo>
                    <a:pt x="229" y="187"/>
                  </a:moveTo>
                  <a:cubicBezTo>
                    <a:pt x="260" y="133"/>
                    <a:pt x="242" y="63"/>
                    <a:pt x="187" y="31"/>
                  </a:cubicBezTo>
                  <a:cubicBezTo>
                    <a:pt x="132" y="0"/>
                    <a:pt x="63" y="19"/>
                    <a:pt x="31" y="73"/>
                  </a:cubicBezTo>
                  <a:cubicBezTo>
                    <a:pt x="0" y="128"/>
                    <a:pt x="18" y="198"/>
                    <a:pt x="73" y="229"/>
                  </a:cubicBezTo>
                  <a:cubicBezTo>
                    <a:pt x="128" y="261"/>
                    <a:pt x="197" y="242"/>
                    <a:pt x="229" y="187"/>
                  </a:cubicBezTo>
                  <a:close/>
                </a:path>
              </a:pathLst>
            </a:custGeom>
            <a:noFill/>
            <a:ln w="2" cap="rnd">
              <a:solidFill>
                <a:schemeClr val="tx2">
                  <a:alpha val="14902"/>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p>
          </p:txBody>
        </p:sp>
      </p:grpSp>
      <p:sp>
        <p:nvSpPr>
          <p:cNvPr id="183" name="Chevron 182"/>
          <p:cNvSpPr/>
          <p:nvPr/>
        </p:nvSpPr>
        <p:spPr>
          <a:xfrm rot="5400000">
            <a:off x="4529561" y="3623914"/>
            <a:ext cx="168078" cy="319371"/>
          </a:xfrm>
          <a:prstGeom prst="chevron">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solidFill>
                <a:srgbClr val="FF0000"/>
              </a:solidFill>
            </a:endParaRPr>
          </a:p>
        </p:txBody>
      </p:sp>
      <p:sp>
        <p:nvSpPr>
          <p:cNvPr id="184" name="Chevron 183"/>
          <p:cNvSpPr/>
          <p:nvPr/>
        </p:nvSpPr>
        <p:spPr>
          <a:xfrm rot="5400000">
            <a:off x="4529561" y="3776314"/>
            <a:ext cx="168078" cy="319371"/>
          </a:xfrm>
          <a:prstGeom prst="chevron">
            <a:avLst/>
          </a:prstGeom>
          <a:solidFill>
            <a:srgbClr val="FF0000">
              <a:alpha val="4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en-US" dirty="0" smtClean="0">
              <a:solidFill>
                <a:srgbClr val="FF0000"/>
              </a:solidFill>
            </a:endParaRPr>
          </a:p>
        </p:txBody>
      </p:sp>
      <p:sp>
        <p:nvSpPr>
          <p:cNvPr id="186" name="Rectangle 185"/>
          <p:cNvSpPr/>
          <p:nvPr/>
        </p:nvSpPr>
        <p:spPr>
          <a:xfrm>
            <a:off x="3610686" y="4231811"/>
            <a:ext cx="2020685" cy="750189"/>
          </a:xfrm>
          <a:prstGeom prst="rect">
            <a:avLst/>
          </a:prstGeom>
        </p:spPr>
        <p:txBody>
          <a:bodyPr wrap="square" lIns="91424" tIns="45712" rIns="91424" bIns="45712">
            <a:spAutoFit/>
          </a:bodyPr>
          <a:lstStyle/>
          <a:p>
            <a:pPr algn="ctr" defTabSz="342841"/>
            <a:r>
              <a:rPr lang="en-US" sz="1425" b="1" dirty="0" smtClean="0">
                <a:solidFill>
                  <a:srgbClr val="2E75BA"/>
                </a:solidFill>
                <a:latin typeface="Arial"/>
                <a:ea typeface="Arial"/>
                <a:cs typeface="Arial"/>
              </a:rPr>
              <a:t>Cisco</a:t>
            </a:r>
            <a:endParaRPr lang="en-US" sz="1425" b="1" dirty="0">
              <a:solidFill>
                <a:srgbClr val="2E75BA"/>
              </a:solidFill>
              <a:latin typeface="Arial"/>
              <a:ea typeface="Arial"/>
              <a:cs typeface="Arial"/>
            </a:endParaRPr>
          </a:p>
          <a:p>
            <a:pPr algn="ctr" defTabSz="342841"/>
            <a:r>
              <a:rPr lang="ja-JP" altLang="en-US" sz="1425" b="1" dirty="0" smtClean="0">
                <a:solidFill>
                  <a:srgbClr val="2E75BA"/>
                </a:solidFill>
                <a:latin typeface="Arial"/>
                <a:ea typeface="Arial"/>
                <a:cs typeface="Arial"/>
              </a:rPr>
              <a:t>ネットワークインフラ</a:t>
            </a:r>
            <a:endParaRPr lang="en-US" altLang="ja-JP" sz="1425" b="1" dirty="0" smtClean="0">
              <a:solidFill>
                <a:srgbClr val="2E75BA"/>
              </a:solidFill>
              <a:latin typeface="Arial"/>
              <a:ea typeface="Arial"/>
              <a:cs typeface="Arial"/>
            </a:endParaRPr>
          </a:p>
          <a:p>
            <a:pPr algn="ctr" defTabSz="342841"/>
            <a:r>
              <a:rPr lang="ja-JP" altLang="en-US" sz="1425" b="1" dirty="0" smtClean="0">
                <a:solidFill>
                  <a:srgbClr val="2E75BA"/>
                </a:solidFill>
                <a:latin typeface="Arial"/>
                <a:ea typeface="Arial"/>
                <a:cs typeface="Arial"/>
              </a:rPr>
              <a:t>による制御</a:t>
            </a:r>
            <a:endParaRPr lang="en-US" sz="1425" b="1" dirty="0">
              <a:solidFill>
                <a:srgbClr val="2E75BA"/>
              </a:solidFill>
              <a:latin typeface="Arial"/>
              <a:ea typeface="Arial"/>
              <a:cs typeface="Arial"/>
            </a:endParaRPr>
          </a:p>
        </p:txBody>
      </p:sp>
      <p:sp>
        <p:nvSpPr>
          <p:cNvPr id="3" name="Rectangle 2"/>
          <p:cNvSpPr/>
          <p:nvPr/>
        </p:nvSpPr>
        <p:spPr>
          <a:xfrm>
            <a:off x="5760264" y="3647035"/>
            <a:ext cx="3380960" cy="1169535"/>
          </a:xfrm>
          <a:prstGeom prst="rect">
            <a:avLst/>
          </a:prstGeom>
          <a:solidFill>
            <a:schemeClr val="bg1"/>
          </a:solidFill>
        </p:spPr>
        <p:txBody>
          <a:bodyPr wrap="square" lIns="91424" tIns="45712" rIns="91424" bIns="45712">
            <a:spAutoFit/>
          </a:bodyPr>
          <a:lstStyle/>
          <a:p>
            <a:pPr marL="285700" lvl="1" indent="-285700">
              <a:buFont typeface="Arial"/>
              <a:buChar char="•"/>
            </a:pPr>
            <a:r>
              <a:rPr lang="ja-JP" altLang="en-US" sz="1400" dirty="0" smtClean="0">
                <a:latin typeface="CiscoSansTT ExtraLight"/>
                <a:cs typeface="CiscoSansTT ExtraLight"/>
              </a:rPr>
              <a:t>組み込みの脆弱な</a:t>
            </a:r>
            <a:r>
              <a:rPr lang="en-US" altLang="ja-JP" sz="1400" dirty="0" smtClean="0">
                <a:latin typeface="CiscoSansTT ExtraLight"/>
                <a:cs typeface="CiscoSansTT ExtraLight"/>
              </a:rPr>
              <a:t>IOT</a:t>
            </a:r>
            <a:r>
              <a:rPr lang="ja-JP" altLang="en-US" sz="1400" dirty="0" smtClean="0">
                <a:latin typeface="CiscoSansTT ExtraLight"/>
                <a:cs typeface="CiscoSansTT ExtraLight"/>
              </a:rPr>
              <a:t>デバイスを検出</a:t>
            </a:r>
            <a:endParaRPr lang="en-US" altLang="ja-JP" sz="1400" dirty="0" smtClean="0">
              <a:latin typeface="CiscoSansTT ExtraLight"/>
              <a:cs typeface="CiscoSansTT ExtraLight"/>
            </a:endParaRPr>
          </a:p>
          <a:p>
            <a:pPr marL="285700" lvl="1" indent="-285700">
              <a:buFont typeface="Arial"/>
              <a:buChar char="•"/>
            </a:pPr>
            <a:r>
              <a:rPr lang="en-US" altLang="ja-JP" sz="1400" dirty="0" smtClean="0">
                <a:latin typeface="CiscoSansTT ExtraLight"/>
                <a:cs typeface="CiscoSansTT ExtraLight"/>
              </a:rPr>
              <a:t>CVE</a:t>
            </a:r>
            <a:r>
              <a:rPr lang="ja-JP" altLang="en-US" sz="1400" dirty="0" smtClean="0">
                <a:latin typeface="CiscoSansTT ExtraLight"/>
                <a:cs typeface="CiscoSansTT ExtraLight"/>
              </a:rPr>
              <a:t>スコアに応じて脆弱なエンドポイントを自動で封じ込め</a:t>
            </a:r>
            <a:endParaRPr lang="en-US" altLang="ja-JP" sz="1400" dirty="0" smtClean="0">
              <a:latin typeface="CiscoSansTT ExtraLight"/>
              <a:cs typeface="CiscoSansTT ExtraLight"/>
            </a:endParaRPr>
          </a:p>
          <a:p>
            <a:pPr marL="285700" lvl="1" indent="-285700">
              <a:buFont typeface="Arial"/>
              <a:buChar char="•"/>
            </a:pPr>
            <a:r>
              <a:rPr lang="ja-JP" altLang="en-US" sz="1400" dirty="0" smtClean="0">
                <a:latin typeface="CiscoSansTT ExtraLight"/>
                <a:cs typeface="CiscoSansTT ExtraLight"/>
              </a:rPr>
              <a:t>優先付けした脆弱性に対する即時のアクションで</a:t>
            </a:r>
            <a:r>
              <a:rPr lang="en-US" altLang="ja-JP" sz="1400" dirty="0" smtClean="0">
                <a:latin typeface="CiscoSansTT ExtraLight"/>
                <a:cs typeface="CiscoSansTT ExtraLight"/>
              </a:rPr>
              <a:t>SOC</a:t>
            </a:r>
            <a:r>
              <a:rPr lang="ja-JP" altLang="en-US" sz="1400" dirty="0" smtClean="0">
                <a:latin typeface="CiscoSansTT ExtraLight"/>
                <a:cs typeface="CiscoSansTT ExtraLight"/>
              </a:rPr>
              <a:t>のリソースを最大化</a:t>
            </a:r>
            <a:endParaRPr lang="en-US" altLang="ja-JP" sz="1400" dirty="0" smtClean="0">
              <a:latin typeface="CiscoSansTT ExtraLight"/>
              <a:cs typeface="CiscoSansTT ExtraLight"/>
            </a:endParaRPr>
          </a:p>
        </p:txBody>
      </p:sp>
      <p:sp>
        <p:nvSpPr>
          <p:cNvPr id="35" name="TextBox 34"/>
          <p:cNvSpPr txBox="1"/>
          <p:nvPr/>
        </p:nvSpPr>
        <p:spPr>
          <a:xfrm>
            <a:off x="4150257" y="3249631"/>
            <a:ext cx="986135" cy="311608"/>
          </a:xfrm>
          <a:prstGeom prst="rect">
            <a:avLst/>
          </a:prstGeom>
          <a:noFill/>
        </p:spPr>
        <p:txBody>
          <a:bodyPr wrap="none" lIns="91424" tIns="45712" rIns="91424" bIns="45712" rtlCol="0">
            <a:spAutoFit/>
          </a:bodyPr>
          <a:lstStyle/>
          <a:p>
            <a:r>
              <a:rPr lang="en-US" sz="1425" dirty="0"/>
              <a:t>Cisco ISE</a:t>
            </a:r>
          </a:p>
        </p:txBody>
      </p:sp>
      <p:sp>
        <p:nvSpPr>
          <p:cNvPr id="187" name="Rectangle 186"/>
          <p:cNvSpPr/>
          <p:nvPr/>
        </p:nvSpPr>
        <p:spPr>
          <a:xfrm>
            <a:off x="3100738" y="3181185"/>
            <a:ext cx="1006861" cy="265441"/>
          </a:xfrm>
          <a:prstGeom prst="rect">
            <a:avLst/>
          </a:prstGeom>
        </p:spPr>
        <p:txBody>
          <a:bodyPr wrap="none" lIns="91424" tIns="45712" rIns="91424" bIns="45712">
            <a:spAutoFit/>
          </a:bodyPr>
          <a:lstStyle/>
          <a:p>
            <a:r>
              <a:rPr lang="ja-JP" altLang="en-US" sz="1125" dirty="0" smtClean="0">
                <a:solidFill>
                  <a:srgbClr val="639AC3"/>
                </a:solidFill>
              </a:rPr>
              <a:t>脆弱性スコア</a:t>
            </a:r>
            <a:endParaRPr lang="en-US" sz="1125" dirty="0">
              <a:solidFill>
                <a:srgbClr val="639AC3"/>
              </a:solidFill>
            </a:endParaRPr>
          </a:p>
        </p:txBody>
      </p:sp>
      <p:sp>
        <p:nvSpPr>
          <p:cNvPr id="188" name="Rectangle 187"/>
          <p:cNvSpPr/>
          <p:nvPr/>
        </p:nvSpPr>
        <p:spPr>
          <a:xfrm>
            <a:off x="5179834" y="3181185"/>
            <a:ext cx="862591" cy="265441"/>
          </a:xfrm>
          <a:prstGeom prst="rect">
            <a:avLst/>
          </a:prstGeom>
        </p:spPr>
        <p:txBody>
          <a:bodyPr wrap="none" lIns="91424" tIns="45712" rIns="91424" bIns="45712">
            <a:spAutoFit/>
          </a:bodyPr>
          <a:lstStyle/>
          <a:p>
            <a:r>
              <a:rPr lang="ja-JP" altLang="en-US" sz="1125" dirty="0" smtClean="0">
                <a:solidFill>
                  <a:srgbClr val="639AC3"/>
                </a:solidFill>
              </a:rPr>
              <a:t>脅威スコア</a:t>
            </a:r>
            <a:endParaRPr lang="en-US" sz="1125" dirty="0">
              <a:solidFill>
                <a:srgbClr val="639AC3"/>
              </a:solidFill>
            </a:endParaRPr>
          </a:p>
        </p:txBody>
      </p:sp>
    </p:spTree>
    <p:extLst>
      <p:ext uri="{BB962C8B-B14F-4D97-AF65-F5344CB8AC3E}">
        <p14:creationId xmlns:p14="http://schemas.microsoft.com/office/powerpoint/2010/main" val="6033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 theme 2015 16x9.potx</Template>
  <TotalTime>11504</TotalTime>
  <Words>10895</Words>
  <Application>Microsoft Macintosh PowerPoint</Application>
  <PresentationFormat>On-screen Show (16:9)</PresentationFormat>
  <Paragraphs>2029</Paragraphs>
  <Slides>168</Slides>
  <Notes>57</Notes>
  <HiddenSlides>48</HiddenSlides>
  <MMClips>0</MMClips>
  <ScaleCrop>false</ScaleCrop>
  <HeadingPairs>
    <vt:vector size="4" baseType="variant">
      <vt:variant>
        <vt:lpstr>Theme</vt:lpstr>
      </vt:variant>
      <vt:variant>
        <vt:i4>1</vt:i4>
      </vt:variant>
      <vt:variant>
        <vt:lpstr>Slide Titles</vt:lpstr>
      </vt:variant>
      <vt:variant>
        <vt:i4>168</vt:i4>
      </vt:variant>
    </vt:vector>
  </HeadingPairs>
  <TitlesOfParts>
    <vt:vector size="169" baseType="lpstr">
      <vt:lpstr>Blue theme 2015 16x9</vt:lpstr>
      <vt:lpstr>ISE 2.1 / AnyConnect 4.3 Update</vt:lpstr>
      <vt:lpstr>ISE 2.1</vt:lpstr>
      <vt:lpstr>ISE 2.1 新機能 サマリー</vt:lpstr>
      <vt:lpstr>ISE 2.1 新機能 サマリー</vt:lpstr>
      <vt:lpstr>Context Visibility</vt:lpstr>
      <vt:lpstr>PowerPoint Presentation</vt:lpstr>
      <vt:lpstr>Streamlined Visibility Wizard 数クリックで設定完了 </vt:lpstr>
      <vt:lpstr>PowerPoint Presentation</vt:lpstr>
      <vt:lpstr>EasyConnect (EZC)</vt:lpstr>
      <vt:lpstr>EasyConnect (EZC) で何がEasyに？</vt:lpstr>
      <vt:lpstr>EasyConnectにおける考慮点</vt:lpstr>
      <vt:lpstr>EasyConnect ユーザID取得</vt:lpstr>
      <vt:lpstr>EasyConnect 認可</vt:lpstr>
      <vt:lpstr>ユースケース：ユーザ認証とデバイス認証の組み合わせ</vt:lpstr>
      <vt:lpstr>EasyConnect – ユーザログオフ</vt:lpstr>
      <vt:lpstr>PassiveID連携用のAD設定</vt:lpstr>
      <vt:lpstr>EasyConnect</vt:lpstr>
      <vt:lpstr>EasyConnect 設定</vt:lpstr>
      <vt:lpstr>PassiveID設定 と 既存Identity Stores設定</vt:lpstr>
      <vt:lpstr>EasyConnect</vt:lpstr>
      <vt:lpstr>Sample dACL to Allow AD Domain Controller Access</vt:lpstr>
      <vt:lpstr>EasyConnect</vt:lpstr>
      <vt:lpstr>Live Log Example </vt:lpstr>
      <vt:lpstr>Scale Updates</vt:lpstr>
      <vt:lpstr>SNSアプライアンスのリフレッシュ </vt:lpstr>
      <vt:lpstr>ISE 2.1 スケーラビリティ拡張</vt:lpstr>
      <vt:lpstr>デプロイメントモードの選択 ISE2.0とSNS34xx利用時</vt:lpstr>
      <vt:lpstr>デプロイメントモード/プラットフォーム毎のスケーリング</vt:lpstr>
      <vt:lpstr>34xx/35xx プラットフォームスケーリング比較</vt:lpstr>
      <vt:lpstr>ISE 2.1 スケーラビリティ拡張</vt:lpstr>
      <vt:lpstr>分散構成では 最大 300ms の遅延まで</vt:lpstr>
      <vt:lpstr>Policy Service Node サイジング</vt:lpstr>
      <vt:lpstr>35x5 アプライアンス ハードウェアスペック</vt:lpstr>
      <vt:lpstr>プロダクション用VMのサイジング</vt:lpstr>
      <vt:lpstr>MnT Node Log Storage Requirements for RADIUS</vt:lpstr>
      <vt:lpstr>ISE サイジング リソース</vt:lpstr>
      <vt:lpstr>3rd-Party NAD Support – Phase 2</vt:lpstr>
      <vt:lpstr>PowerPoint Presentation</vt:lpstr>
      <vt:lpstr>3rd-Party デバイスサポート – Phase 2</vt:lpstr>
      <vt:lpstr>Auth VLAN フロー</vt:lpstr>
      <vt:lpstr>Auth VLAN の設定</vt:lpstr>
      <vt:lpstr>Auth VLAN ISE GUI</vt:lpstr>
      <vt:lpstr>SNMP CoA</vt:lpstr>
      <vt:lpstr>SNMP CoA 設定 (NAD)</vt:lpstr>
      <vt:lpstr>SNMP CoA 設定 (NAD Profile)</vt:lpstr>
      <vt:lpstr>SNMP CoA 設定 (NAD Profile)</vt:lpstr>
      <vt:lpstr>SNMP CoA 設定 (NAD Profile)</vt:lpstr>
      <vt:lpstr>https://communities.cisco.com/docs/DOC-64547 </vt:lpstr>
      <vt:lpstr>Meraki ISE  Feature Support</vt:lpstr>
      <vt:lpstr>Meraki CWAサポート</vt:lpstr>
      <vt:lpstr>Meraki CWAサポート</vt:lpstr>
      <vt:lpstr>Meraki Integration 関連資料</vt:lpstr>
      <vt:lpstr>ACS Migration Update</vt:lpstr>
      <vt:lpstr>ACSバージョン &amp; EOS/EOL予定</vt:lpstr>
      <vt:lpstr>NIC ボンディング</vt:lpstr>
      <vt:lpstr>ボンディングインターフェイスによる冗長</vt:lpstr>
      <vt:lpstr>CLI設定</vt:lpstr>
      <vt:lpstr>GUI設定の拡張</vt:lpstr>
      <vt:lpstr>ユーザマネジメント</vt:lpstr>
      <vt:lpstr>パスフレーズ生成</vt:lpstr>
      <vt:lpstr>参考：各種アップデート</vt:lpstr>
      <vt:lpstr>ACS 4.x 機能サポート</vt:lpstr>
      <vt:lpstr> ACS 4.x 機能サポート</vt:lpstr>
      <vt:lpstr>ODBC サポート</vt:lpstr>
      <vt:lpstr>ACS4.2とISE2.1のODBCサポート状況比較</vt:lpstr>
      <vt:lpstr>ISE 2.1でODBCサポートされるDBMS</vt:lpstr>
      <vt:lpstr>ODBC Configuration – Name and Description</vt:lpstr>
      <vt:lpstr>ODBC Configuration – Connection</vt:lpstr>
      <vt:lpstr>ODBC Configuration – Stored Procedures</vt:lpstr>
      <vt:lpstr>ODBC Configuration – Attributes (fetch from DB)</vt:lpstr>
      <vt:lpstr>Configuration – Attributes (data types)</vt:lpstr>
      <vt:lpstr>Configuration – Groups (fetch from the DB)</vt:lpstr>
      <vt:lpstr>ODBC Authorization Policy</vt:lpstr>
      <vt:lpstr>ODBC Authentication Details</vt:lpstr>
      <vt:lpstr>pxGrid &amp; CA Enhancements</vt:lpstr>
      <vt:lpstr>Cisco Platform Exchange Grid (pxGrid)</vt:lpstr>
      <vt:lpstr>シスコネットワークで実現する脅威隔離ソリューション 構成イメージ</vt:lpstr>
      <vt:lpstr>コンポーネント概要</vt:lpstr>
      <vt:lpstr>コンポーネント詳細</vt:lpstr>
      <vt:lpstr>pxGrid通信の証明書による信頼 – 対応方法</vt:lpstr>
      <vt:lpstr>pxGrid通信の証明書による信頼 – 対応方法</vt:lpstr>
      <vt:lpstr>Login to the Certificate Provisioning Portal</vt:lpstr>
      <vt:lpstr>PowerPoint Presentation</vt:lpstr>
      <vt:lpstr>証明書プロビジョニングポータルにログイン</vt:lpstr>
      <vt:lpstr>証明書ダウンロード</vt:lpstr>
      <vt:lpstr>Zipファイルの解凍</vt:lpstr>
      <vt:lpstr>証明書ペアのインポート</vt:lpstr>
      <vt:lpstr>PSNでの pxGrid 有効化</vt:lpstr>
      <vt:lpstr>Enable pxGrid on the Second PSN</vt:lpstr>
      <vt:lpstr>参考：FMC設定</vt:lpstr>
      <vt:lpstr>Add the ISE Root CA to FMC</vt:lpstr>
      <vt:lpstr>Add the pxGrid Certificate for the FMC</vt:lpstr>
      <vt:lpstr>Success</vt:lpstr>
      <vt:lpstr>参考：WSA設定 1/3 </vt:lpstr>
      <vt:lpstr>参考：WSA設定 2/3 </vt:lpstr>
      <vt:lpstr>参考：WSA設定 3/3 </vt:lpstr>
      <vt:lpstr>Success</vt:lpstr>
      <vt:lpstr>Threat-Centric NAC</vt:lpstr>
      <vt:lpstr>Threat Centric NAC</vt:lpstr>
      <vt:lpstr>Threat Centric NAC 新画面 : 脆弱性</vt:lpstr>
      <vt:lpstr>Threat Centric NAC 新画面: Threat</vt:lpstr>
      <vt:lpstr>Threat Centric NAC フロー設定イメージ</vt:lpstr>
      <vt:lpstr>Posture &amp; AnyConnect Update</vt:lpstr>
      <vt:lpstr>Posture Workflow</vt:lpstr>
      <vt:lpstr>PowerPoint Presentation</vt:lpstr>
      <vt:lpstr>OPSWAT OESIS V4</vt:lpstr>
      <vt:lpstr>USB チェックと修復</vt:lpstr>
      <vt:lpstr>Reporting: USB Condition and Remediation </vt:lpstr>
      <vt:lpstr>Guest and SAML</vt:lpstr>
      <vt:lpstr>ゲストアクセス機能拡張</vt:lpstr>
      <vt:lpstr>HTTP API プロキシサポート （SMSメッセージ送信）</vt:lpstr>
      <vt:lpstr>ゲストタイプ From First-Login</vt:lpstr>
      <vt:lpstr>ゲストタイプ From First-Login</vt:lpstr>
      <vt:lpstr>From First-Login Guest Type</vt:lpstr>
      <vt:lpstr>From First-Login Guest Type</vt:lpstr>
      <vt:lpstr>From First-Login Guest Type</vt:lpstr>
      <vt:lpstr>NIC インターフェイスのチーミング (ボンディング)</vt:lpstr>
      <vt:lpstr>NIC Interface Teaming (Bonding)</vt:lpstr>
      <vt:lpstr>SAMLサポートのアップデート</vt:lpstr>
      <vt:lpstr>SAMLサポートのアップデート</vt:lpstr>
      <vt:lpstr>クレデンシャルとSAML SSOログインを単一ポータル提供</vt:lpstr>
      <vt:lpstr>スポンサー承認待ちアカウントのフィルタービュー</vt:lpstr>
      <vt:lpstr>スポンサー承認待ちアカウントのフィルタービュー</vt:lpstr>
      <vt:lpstr>スポンサー承認待ちアカウントのフィルタービュー</vt:lpstr>
      <vt:lpstr>スポンサー承認待ちアカウントのフィルタービュー</vt:lpstr>
      <vt:lpstr>スポンサー承認待ちアカウントのフィルタービュー</vt:lpstr>
      <vt:lpstr>Profiling Enhancements</vt:lpstr>
      <vt:lpstr>Profiling 機能拡張</vt:lpstr>
      <vt:lpstr>Profiler UX 変更</vt:lpstr>
      <vt:lpstr>Profiler  Work Center</vt:lpstr>
      <vt:lpstr>PowerPoint Presentation</vt:lpstr>
      <vt:lpstr>Profiler フィード オフラインアップデート：構造とプロセスフロー </vt:lpstr>
      <vt:lpstr>Profilerフィード オフラインアップデート</vt:lpstr>
      <vt:lpstr>フィードサービスの登録 (Cisco.com)</vt:lpstr>
      <vt:lpstr>フィードサービス Eメールプリファレンス (Cisco.com)</vt:lpstr>
      <vt:lpstr>Offline Feed Packageのダウンロード (Cisco.com)</vt:lpstr>
      <vt:lpstr>Offline Feed Packageのダウンロード (Cisco.com)</vt:lpstr>
      <vt:lpstr>Profiler フィードバージョン</vt:lpstr>
      <vt:lpstr>フィードバージョン内の Profileリビジョン</vt:lpstr>
      <vt:lpstr>Profilerフィード オフラインアップデート (ISE Admin UI)</vt:lpstr>
      <vt:lpstr>HTTP Profiling 安定性と忠実性</vt:lpstr>
      <vt:lpstr>NMAP Probe 機能拡張</vt:lpstr>
      <vt:lpstr>マニュアル NMAP スキャン</vt:lpstr>
      <vt:lpstr>マニュアル NMAP スキャン</vt:lpstr>
      <vt:lpstr>NMAPスキャンアクション指定</vt:lpstr>
      <vt:lpstr>NMAP Probe 機能拡張</vt:lpstr>
      <vt:lpstr>Enhanced NMAP Probe</vt:lpstr>
      <vt:lpstr>Enhanced NMAP Probe</vt:lpstr>
      <vt:lpstr>Endpoint Custom Attributes</vt:lpstr>
      <vt:lpstr>Endpoint Export</vt:lpstr>
      <vt:lpstr>Endpoint Import - LDAP</vt:lpstr>
      <vt:lpstr>Endpoint Import - File</vt:lpstr>
      <vt:lpstr>ERS API Config</vt:lpstr>
      <vt:lpstr>Endpoint ERS API   (https://&lt;PAN&gt;:9060/ers/sdk)</vt:lpstr>
      <vt:lpstr>Endpoint ERS API</vt:lpstr>
      <vt:lpstr>ERS API – Update Endpoint </vt:lpstr>
      <vt:lpstr>Expose NDGs as  Profiler Conditions</vt:lpstr>
      <vt:lpstr>参考：Cisco Medical NAC</vt:lpstr>
      <vt:lpstr>TrustSec Update</vt:lpstr>
      <vt:lpstr>TrustSec – ACI ポリシープレーンの統合  </vt:lpstr>
      <vt:lpstr>AnyConnect 4.3</vt:lpstr>
      <vt:lpstr>AnyConnect リリース</vt:lpstr>
      <vt:lpstr>4.3 NVM 新機能</vt:lpstr>
      <vt:lpstr>NVM – Open</vt:lpstr>
      <vt:lpstr>4.3 ポスチャーフレームワークの変更</vt:lpstr>
      <vt:lpstr>OpenDNS Umbrellaによるローミングセキュリティ</vt:lpstr>
      <vt:lpstr>まとめ</vt:lpstr>
      <vt:lpstr>PowerPoint Presentation</vt:lpstr>
    </vt:vector>
  </TitlesOfParts>
  <Company>NDS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Mitesh Gohil</dc:creator>
  <cp:lastModifiedBy>Kaori Toyoshima</cp:lastModifiedBy>
  <cp:revision>505</cp:revision>
  <dcterms:created xsi:type="dcterms:W3CDTF">2014-07-09T19:55:36Z</dcterms:created>
  <dcterms:modified xsi:type="dcterms:W3CDTF">2016-07-01T01:52:14Z</dcterms:modified>
</cp:coreProperties>
</file>